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9"/>
  </p:notesMasterIdLst>
  <p:sldIdLst>
    <p:sldId id="319" r:id="rId2"/>
    <p:sldId id="320" r:id="rId3"/>
    <p:sldId id="413" r:id="rId4"/>
    <p:sldId id="417" r:id="rId5"/>
    <p:sldId id="415" r:id="rId6"/>
    <p:sldId id="416" r:id="rId7"/>
    <p:sldId id="470" r:id="rId8"/>
    <p:sldId id="469" r:id="rId9"/>
    <p:sldId id="468" r:id="rId10"/>
    <p:sldId id="471" r:id="rId11"/>
    <p:sldId id="472" r:id="rId12"/>
    <p:sldId id="321" r:id="rId13"/>
    <p:sldId id="418" r:id="rId14"/>
    <p:sldId id="324" r:id="rId15"/>
    <p:sldId id="325" r:id="rId16"/>
    <p:sldId id="326" r:id="rId17"/>
    <p:sldId id="327" r:id="rId18"/>
    <p:sldId id="328" r:id="rId19"/>
    <p:sldId id="419" r:id="rId20"/>
    <p:sldId id="329" r:id="rId21"/>
    <p:sldId id="331" r:id="rId22"/>
    <p:sldId id="421" r:id="rId23"/>
    <p:sldId id="334" r:id="rId24"/>
    <p:sldId id="462" r:id="rId25"/>
    <p:sldId id="422" r:id="rId26"/>
    <p:sldId id="423" r:id="rId27"/>
    <p:sldId id="336" r:id="rId28"/>
    <p:sldId id="337" r:id="rId29"/>
    <p:sldId id="339" r:id="rId30"/>
    <p:sldId id="340" r:id="rId31"/>
    <p:sldId id="341" r:id="rId32"/>
    <p:sldId id="342" r:id="rId33"/>
    <p:sldId id="473" r:id="rId34"/>
    <p:sldId id="464" r:id="rId35"/>
    <p:sldId id="465" r:id="rId36"/>
    <p:sldId id="466" r:id="rId37"/>
    <p:sldId id="467" r:id="rId38"/>
    <p:sldId id="424" r:id="rId39"/>
    <p:sldId id="425" r:id="rId40"/>
    <p:sldId id="461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414" r:id="rId60"/>
    <p:sldId id="427" r:id="rId61"/>
    <p:sldId id="428" r:id="rId62"/>
    <p:sldId id="429" r:id="rId63"/>
    <p:sldId id="432" r:id="rId64"/>
    <p:sldId id="433" r:id="rId65"/>
    <p:sldId id="434" r:id="rId66"/>
    <p:sldId id="435" r:id="rId67"/>
    <p:sldId id="436" r:id="rId68"/>
    <p:sldId id="437" r:id="rId69"/>
    <p:sldId id="441" r:id="rId70"/>
    <p:sldId id="439" r:id="rId71"/>
    <p:sldId id="438" r:id="rId72"/>
    <p:sldId id="443" r:id="rId73"/>
    <p:sldId id="442" r:id="rId74"/>
    <p:sldId id="474" r:id="rId75"/>
    <p:sldId id="444" r:id="rId76"/>
    <p:sldId id="374" r:id="rId77"/>
    <p:sldId id="445" r:id="rId78"/>
    <p:sldId id="447" r:id="rId79"/>
    <p:sldId id="448" r:id="rId80"/>
    <p:sldId id="379" r:id="rId81"/>
    <p:sldId id="449" r:id="rId82"/>
    <p:sldId id="450" r:id="rId83"/>
    <p:sldId id="451" r:id="rId84"/>
    <p:sldId id="453" r:id="rId85"/>
    <p:sldId id="476" r:id="rId86"/>
    <p:sldId id="430" r:id="rId87"/>
    <p:sldId id="431" r:id="rId88"/>
    <p:sldId id="388" r:id="rId89"/>
    <p:sldId id="455" r:id="rId90"/>
    <p:sldId id="389" r:id="rId91"/>
    <p:sldId id="475" r:id="rId92"/>
    <p:sldId id="393" r:id="rId93"/>
    <p:sldId id="394" r:id="rId94"/>
    <p:sldId id="395" r:id="rId95"/>
    <p:sldId id="396" r:id="rId96"/>
    <p:sldId id="400" r:id="rId97"/>
    <p:sldId id="397" r:id="rId98"/>
    <p:sldId id="459" r:id="rId99"/>
    <p:sldId id="399" r:id="rId100"/>
    <p:sldId id="401" r:id="rId101"/>
    <p:sldId id="402" r:id="rId102"/>
    <p:sldId id="403" r:id="rId103"/>
    <p:sldId id="404" r:id="rId104"/>
    <p:sldId id="405" r:id="rId105"/>
    <p:sldId id="406" r:id="rId106"/>
    <p:sldId id="477" r:id="rId107"/>
    <p:sldId id="407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334"/>
            <p14:sldId id="462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24"/>
            <p14:sldId id="425"/>
            <p14:sldId id="461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39"/>
            <p14:sldId id="438"/>
            <p14:sldId id="443"/>
            <p14:sldId id="442"/>
            <p14:sldId id="474"/>
            <p14:sldId id="444"/>
            <p14:sldId id="374"/>
            <p14:sldId id="445"/>
            <p14:sldId id="447"/>
            <p14:sldId id="448"/>
            <p14:sldId id="379"/>
            <p14:sldId id="449"/>
            <p14:sldId id="450"/>
            <p14:sldId id="451"/>
            <p14:sldId id="453"/>
            <p14:sldId id="476"/>
            <p14:sldId id="430"/>
            <p14:sldId id="431"/>
            <p14:sldId id="388"/>
            <p14:sldId id="455"/>
            <p14:sldId id="389"/>
            <p14:sldId id="475"/>
            <p14:sldId id="393"/>
            <p14:sldId id="394"/>
            <p14:sldId id="395"/>
            <p14:sldId id="396"/>
            <p14:sldId id="400"/>
            <p14:sldId id="397"/>
            <p14:sldId id="459"/>
            <p14:sldId id="399"/>
            <p14:sldId id="401"/>
            <p14:sldId id="402"/>
            <p14:sldId id="403"/>
            <p14:sldId id="404"/>
            <p14:sldId id="405"/>
            <p14:sldId id="406"/>
            <p14:sldId id="477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3"/>
    <p:restoredTop sz="96282"/>
  </p:normalViewPr>
  <p:slideViewPr>
    <p:cSldViewPr snapToGrid="0" snapToObjects="1">
      <p:cViewPr varScale="1">
        <p:scale>
          <a:sx n="222" d="100"/>
          <a:sy n="222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5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0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94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20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31EB0-11AD-4342-9168-3694BB8EBDB9}" type="slidenum">
              <a:rPr lang="en-US"/>
              <a:pPr/>
              <a:t>95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92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A8E25-7713-DB43-A4BE-AA4D110EFBCA}" type="slidenum">
              <a:rPr lang="en-US"/>
              <a:pPr/>
              <a:t>97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marL="0" marR="0" lvl="1" indent="0" algn="l" defTabSz="89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Old</a:t>
            </a:r>
            <a:r>
              <a:rPr lang="en-US" baseline="0" dirty="0" smtClean="0"/>
              <a:t> definition: </a:t>
            </a:r>
            <a:r>
              <a:rPr lang="en-US" dirty="0" smtClean="0"/>
              <a:t>edge from </a:t>
            </a:r>
            <a:r>
              <a:rPr lang="en-US" i="1" dirty="0" smtClean="0"/>
              <a:t>Ti </a:t>
            </a:r>
            <a:r>
              <a:rPr lang="en-US" dirty="0" smtClean="0"/>
              <a:t>to </a:t>
            </a:r>
            <a:r>
              <a:rPr lang="en-US" i="1" dirty="0" err="1" smtClean="0"/>
              <a:t>Tj</a:t>
            </a:r>
            <a:r>
              <a:rPr lang="en-US" dirty="0" smtClean="0"/>
              <a:t> if </a:t>
            </a:r>
            <a:r>
              <a:rPr lang="en-US" i="1" dirty="0" err="1" smtClean="0"/>
              <a:t>Tj</a:t>
            </a:r>
            <a:r>
              <a:rPr lang="en-US" i="1" dirty="0" smtClean="0"/>
              <a:t> </a:t>
            </a:r>
            <a:r>
              <a:rPr lang="en-US" dirty="0" smtClean="0"/>
              <a:t>reads/writes an object last written by </a:t>
            </a:r>
            <a:r>
              <a:rPr lang="en-US" i="1" dirty="0" smtClean="0"/>
              <a:t>Ti</a:t>
            </a:r>
            <a:r>
              <a:rPr lang="en-US" dirty="0" smtClean="0"/>
              <a:t>.</a:t>
            </a:r>
          </a:p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57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A8E25-7713-DB43-A4BE-AA4D110EFBCA}" type="slidenum">
              <a:rPr lang="en-US"/>
              <a:pPr/>
              <a:t>98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marL="0" marR="0" lvl="1" indent="0" algn="l" defTabSz="89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Old</a:t>
            </a:r>
            <a:r>
              <a:rPr lang="en-US" baseline="0" dirty="0" smtClean="0"/>
              <a:t> definition: </a:t>
            </a:r>
            <a:r>
              <a:rPr lang="en-US" dirty="0" smtClean="0"/>
              <a:t>edge from </a:t>
            </a:r>
            <a:r>
              <a:rPr lang="en-US" i="1" dirty="0" smtClean="0"/>
              <a:t>Ti </a:t>
            </a:r>
            <a:r>
              <a:rPr lang="en-US" dirty="0" smtClean="0"/>
              <a:t>to </a:t>
            </a:r>
            <a:r>
              <a:rPr lang="en-US" i="1" dirty="0" err="1" smtClean="0"/>
              <a:t>Tj</a:t>
            </a:r>
            <a:r>
              <a:rPr lang="en-US" dirty="0" smtClean="0"/>
              <a:t> if </a:t>
            </a:r>
            <a:r>
              <a:rPr lang="en-US" i="1" dirty="0" err="1" smtClean="0"/>
              <a:t>Tj</a:t>
            </a:r>
            <a:r>
              <a:rPr lang="en-US" i="1" dirty="0" smtClean="0"/>
              <a:t> </a:t>
            </a:r>
            <a:r>
              <a:rPr lang="en-US" dirty="0" smtClean="0"/>
              <a:t>reads/writes an object last written by </a:t>
            </a:r>
            <a:r>
              <a:rPr lang="en-US" i="1" dirty="0" smtClean="0"/>
              <a:t>Ti</a:t>
            </a:r>
            <a:r>
              <a:rPr lang="en-US" dirty="0" smtClean="0"/>
              <a:t>.</a:t>
            </a:r>
          </a:p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17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99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43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2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102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38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F5DD7-FAF4-D641-B895-45387F53778E}" type="slidenum">
              <a:rPr lang="en-US"/>
              <a:pPr/>
              <a:t>103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0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104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1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8 &amp; 9: Transactions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</a:t>
            </a:r>
            <a:r>
              <a:rPr lang="en-US" sz="2800" smtClean="0">
                <a:latin typeface="+mj-lt"/>
              </a:rPr>
              <a:t>critical guarantees?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serializable. Yes!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1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8009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14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09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7514" y="5070550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2158009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Prevention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Assign priorities based on timestamps. Assume T</a:t>
            </a:r>
            <a:r>
              <a:rPr lang="en-US" baseline="-25000" dirty="0"/>
              <a:t>i</a:t>
            </a:r>
            <a:r>
              <a:rPr lang="en-US" dirty="0"/>
              <a:t> wants a lock that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holds. Two policies are possible:</a:t>
            </a:r>
          </a:p>
          <a:p>
            <a:pPr lvl="1">
              <a:buSzPct val="75000"/>
            </a:pPr>
            <a:endParaRPr lang="en-US" i="1" dirty="0" smtClean="0"/>
          </a:p>
          <a:p>
            <a:pPr lvl="1">
              <a:buSzPct val="75000"/>
            </a:pPr>
            <a:r>
              <a:rPr lang="en-US" i="1" dirty="0" smtClean="0"/>
              <a:t>Wait-Die</a:t>
            </a:r>
            <a:r>
              <a:rPr lang="en-US" dirty="0"/>
              <a:t>: </a:t>
            </a:r>
            <a:r>
              <a:rPr lang="en-US" dirty="0" smtClean="0"/>
              <a:t>If </a:t>
            </a:r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has higher priority, T</a:t>
            </a:r>
            <a:r>
              <a:rPr lang="en-US" baseline="-25000" dirty="0"/>
              <a:t>i</a:t>
            </a:r>
            <a:r>
              <a:rPr lang="en-US" dirty="0"/>
              <a:t> waits for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; otherwise T</a:t>
            </a:r>
            <a:r>
              <a:rPr lang="en-US" baseline="-25000" dirty="0"/>
              <a:t>i</a:t>
            </a:r>
            <a:r>
              <a:rPr lang="en-US" dirty="0"/>
              <a:t> aborts</a:t>
            </a:r>
          </a:p>
          <a:p>
            <a:pPr lvl="1">
              <a:buSzPct val="75000"/>
            </a:pPr>
            <a:endParaRPr lang="en-US" i="1" dirty="0" smtClean="0"/>
          </a:p>
          <a:p>
            <a:pPr lvl="1">
              <a:buSzPct val="75000"/>
            </a:pPr>
            <a:r>
              <a:rPr lang="en-US" i="1" dirty="0" smtClean="0"/>
              <a:t>Wound-wait</a:t>
            </a:r>
            <a:r>
              <a:rPr lang="en-US" dirty="0"/>
              <a:t>: If T</a:t>
            </a:r>
            <a:r>
              <a:rPr lang="en-US" baseline="-25000" dirty="0"/>
              <a:t>i</a:t>
            </a:r>
            <a:r>
              <a:rPr lang="en-US" dirty="0"/>
              <a:t> has higher priority,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aborts; otherwise T</a:t>
            </a:r>
            <a:r>
              <a:rPr lang="en-US" baseline="-25000" dirty="0"/>
              <a:t>i</a:t>
            </a:r>
            <a:r>
              <a:rPr lang="en-US" dirty="0"/>
              <a:t> waits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Note: If </a:t>
            </a:r>
            <a:r>
              <a:rPr lang="en-US" dirty="0"/>
              <a:t>a transaction re-starts, make sure it has its original timestamp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2190" y="5591734"/>
            <a:ext cx="357161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Issue: What if a transaction never makes progress?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062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nimBg="1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a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30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7974814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0108414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10032214" y="38429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8660614" y="2776125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10413214" y="315712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In general, must search through this big graph. Sounds expensive! Is it?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1397331" y="4395513"/>
            <a:ext cx="5540182" cy="42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7713" y="248068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7713" y="308069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8412" y="2534353"/>
            <a:ext cx="67197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8636" y="3140787"/>
            <a:ext cx="68640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X(C)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3696" y="3140788"/>
            <a:ext cx="68640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0605" y="3140788"/>
            <a:ext cx="803425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37145" y="2549153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7713" y="3680095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  <a:latin typeface="+mj-lt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69905" y="3741650"/>
            <a:ext cx="671979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S(C)</a:t>
            </a:r>
            <a:endParaRPr lang="en-US" sz="2400" b="1" i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1435" y="3741650"/>
            <a:ext cx="696024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R(C)</a:t>
            </a:r>
            <a:endParaRPr lang="en-US" sz="2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35848" y="2549153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05534" y="3741650"/>
            <a:ext cx="694421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38200" y="1557115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Example: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07888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34192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182091" y="3917865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  <a:latin typeface="+mj-lt"/>
              </a:rPr>
              <a:t>3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8541432" y="3080699"/>
            <a:ext cx="1506574" cy="103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05530" y="3842925"/>
            <a:ext cx="16289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Deadlock!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23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7" grpId="0" animBg="1"/>
      <p:bldP spid="26648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1" animBg="1"/>
      <p:bldP spid="40" grpId="0" animBg="1"/>
      <p:bldP spid="41" grpId="0" animBg="1"/>
      <p:bldP spid="45" grpId="1" animBg="1"/>
      <p:bldP spid="46" grpId="0" animBg="1"/>
      <p:bldP spid="53" grpId="0" animBg="1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Activity-9-2.ipynb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Locks must be atomic, primitive operation</a:t>
            </a:r>
          </a:p>
          <a:p>
            <a:endParaRPr lang="en-US" dirty="0" smtClean="0"/>
          </a:p>
          <a:p>
            <a:r>
              <a:rPr lang="en-US" dirty="0" smtClean="0"/>
              <a:t>2PL does not avoid deadlock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Deadlock detection sounds more expensive than it is….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3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694123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03862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694123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03862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CS 145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145, 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Databases do know more...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coherent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en-US" dirty="0" smtClean="0"/>
              <a:t>:  Keeping the DBMS data consistent  and durable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This lecture!</a:t>
            </a:r>
            <a:endParaRPr lang="en-US" sz="280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these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/>
          <a:lstStyle/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898210" y="5624886"/>
            <a:ext cx="345559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If you want to build a TXN engine, CS245 is needed.</a:t>
            </a:r>
          </a:p>
        </p:txBody>
      </p: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815616" y="5584805"/>
            <a:ext cx="855670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51E1-EFA2-A240-84D2-2C75A992B625}" type="slidenum">
              <a:rPr lang="en-US"/>
              <a:pPr/>
              <a:t>23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225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Major</a:t>
            </a:r>
            <a:r>
              <a:rPr lang="en-US" dirty="0"/>
              <a:t> component of database systems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Critical </a:t>
            </a:r>
            <a:r>
              <a:rPr lang="en-US" dirty="0"/>
              <a:t>for</a:t>
            </a:r>
            <a:r>
              <a:rPr lang="en-US" dirty="0" smtClean="0"/>
              <a:t> many applications (arguably </a:t>
            </a:r>
            <a:r>
              <a:rPr lang="en-US" dirty="0"/>
              <a:t>more so than </a:t>
            </a:r>
            <a:r>
              <a:rPr lang="en-US" dirty="0" smtClean="0"/>
              <a:t>SQL)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Turing awards to database </a:t>
            </a:r>
            <a:r>
              <a:rPr lang="en-US" dirty="0" smtClean="0"/>
              <a:t>researchers, all related to TXNs: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Charles Bachman 1973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Edgar </a:t>
            </a:r>
            <a:r>
              <a:rPr lang="en-US" dirty="0" err="1"/>
              <a:t>Codd</a:t>
            </a:r>
            <a:r>
              <a:rPr lang="en-US" dirty="0"/>
              <a:t> 1981 for inventing relational</a:t>
            </a:r>
            <a:r>
              <a:rPr lang="en-US" dirty="0" smtClean="0"/>
              <a:t> </a:t>
            </a:r>
            <a:r>
              <a:rPr lang="en-US" dirty="0" err="1" smtClean="0"/>
              <a:t>DBs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Jim Gray 1998 for inventing </a:t>
            </a:r>
            <a:r>
              <a:rPr lang="en-US" dirty="0" smtClean="0"/>
              <a:t>transactions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Mike </a:t>
            </a:r>
            <a:r>
              <a:rPr lang="en-US" dirty="0" err="1" smtClean="0"/>
              <a:t>Stonebraker</a:t>
            </a:r>
            <a:r>
              <a:rPr lang="en-US" dirty="0" smtClean="0"/>
              <a:t> 2015 for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921800"/>
            <a:ext cx="82296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+mj-lt"/>
              </a:rPr>
              <a:t>TXNs allow concurrency </a:t>
            </a:r>
            <a:r>
              <a:rPr lang="en-US" sz="4000" dirty="0">
                <a:latin typeface="+mj-lt"/>
              </a:rPr>
              <a:t>and </a:t>
            </a:r>
            <a:r>
              <a:rPr lang="en-US" sz="4000" b="1" dirty="0">
                <a:latin typeface="+mj-lt"/>
              </a:rPr>
              <a:t>recovery</a:t>
            </a:r>
            <a:r>
              <a:rPr lang="en-US" sz="4000" dirty="0">
                <a:latin typeface="+mj-lt"/>
              </a:rPr>
              <a:t>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6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Aborts &amp; TXNs in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Instructions: In this activity we’ll use SQLite </a:t>
            </a:r>
            <a:r>
              <a:rPr lang="en-US" b="1" dirty="0" smtClean="0"/>
              <a:t>directly </a:t>
            </a:r>
            <a:r>
              <a:rPr lang="en-US" dirty="0" smtClean="0"/>
              <a:t>(rather than via </a:t>
            </a:r>
            <a:r>
              <a:rPr lang="en-US" dirty="0" err="1" smtClean="0"/>
              <a:t>Ipython</a:t>
            </a:r>
            <a:r>
              <a:rPr lang="en-US" dirty="0" smtClean="0"/>
              <a:t> Notebooks) to demonstrate TXNs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Download the file </a:t>
            </a:r>
            <a:r>
              <a:rPr lang="en-US" dirty="0" err="1" smtClean="0"/>
              <a:t>abort.sql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it: “sqlite3 &lt; </a:t>
            </a:r>
            <a:r>
              <a:rPr lang="en-US" dirty="0" err="1" smtClean="0"/>
              <a:t>abort.sql</a:t>
            </a:r>
            <a:r>
              <a:rPr lang="en-US" dirty="0" smtClean="0"/>
              <a:t>”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View the </a:t>
            </a:r>
            <a:r>
              <a:rPr lang="en-US" i="1" dirty="0" smtClean="0"/>
              <a:t>accounts</a:t>
            </a:r>
            <a:r>
              <a:rPr lang="en-US" dirty="0" smtClean="0"/>
              <a:t> table in </a:t>
            </a:r>
            <a:r>
              <a:rPr lang="en-US" dirty="0" err="1" smtClean="0"/>
              <a:t>sqlite</a:t>
            </a:r>
            <a:r>
              <a:rPr lang="en-US" dirty="0" smtClean="0"/>
              <a:t> (“sqlite3”)- what happened?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use the “BEGIN TRANSACTION” and “END TRANSACTION” commands to fix this scenario??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23600" y="566241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rgbClr val="00B050"/>
                </a:solidFill>
                <a:latin typeface="Cooper Black" charset="0"/>
                <a:ea typeface="Cooper Black" charset="0"/>
                <a:cs typeface="Cooper Black" charset="0"/>
              </a:rPr>
              <a:t>$$$</a:t>
            </a:r>
            <a:endParaRPr lang="en-US" sz="5400">
              <a:solidFill>
                <a:srgbClr val="00B050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27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5355" y="6019512"/>
            <a:ext cx="624129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ACID is/was 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28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82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2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8: Intro to Transactions &amp; Logging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30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19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04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This lecture</a:t>
            </a:r>
            <a:endParaRPr lang="en-US" sz="24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ACID is an extremely </a:t>
            </a:r>
            <a:r>
              <a:rPr lang="en-US" sz="2800" dirty="0" smtClean="0">
                <a:latin typeface="+mj-lt"/>
              </a:rPr>
              <a:t>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ACID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A=0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73491" y="2132267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A=0</a:t>
            </a:r>
            <a:r>
              <a:rPr lang="en-US" sz="2800" dirty="0">
                <a:sym typeface="Wingdings"/>
              </a:rPr>
              <a:t>1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173491" y="2132267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6396336"/>
            <a:ext cx="909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NB: Logging can happen after modification, but not before disk!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/>
          <a:lstStyle/>
          <a:p>
            <a:r>
              <a:rPr lang="en-US" dirty="0" smtClean="0"/>
              <a:t>DBMS Writes Back 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7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A=0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3491" y="2132267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2189" y="6179732"/>
            <a:ext cx="8876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What if we crash now? Or T aborts?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4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37037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4" grpId="0" animBg="1"/>
      <p:bldP spid="15" grpId="0" animBg="1"/>
      <p:bldP spid="11" grpId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WAL!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A=0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3491" y="2132267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1" y="630400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Now, if we crash can recover correct value of A 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9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09358 0.3706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37037 " pathEditMode="relative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1" grpId="0" animBg="1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/>
          <a:lstStyle/>
          <a:p>
            <a:r>
              <a:rPr lang="en-US" dirty="0" smtClean="0"/>
              <a:t>TX commit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</a:t>
            </a:r>
            <a:r>
              <a:rPr lang="en-US" sz="3000" i="1">
                <a:latin typeface="+mj-lt"/>
              </a:rPr>
              <a:t>commit </a:t>
            </a:r>
            <a:r>
              <a:rPr lang="en-US" sz="3000" i="1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A=0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3491" y="21202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1368" y="4799262"/>
            <a:ext cx="1938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If we crash now, Is T durable?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2439" y="4138318"/>
            <a:ext cx="3106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n>
                  <a:solidFill>
                    <a:srgbClr val="FF0000"/>
                  </a:solidFill>
                </a:ln>
                <a:latin typeface="+mj-lt"/>
              </a:rPr>
              <a:t>Ok, Commit</a:t>
            </a:r>
            <a:r>
              <a:rPr lang="en-US" sz="2400" dirty="0">
                <a:latin typeface="+mj-lt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33069" y="2946400"/>
            <a:ext cx="1796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+mj-lt"/>
              </a:rPr>
              <a:t>Commit?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88441" y="21202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7923" y="6276591"/>
            <a:ext cx="3746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Lost T’s update!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A=0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3491" y="21202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1368" y="4799262"/>
            <a:ext cx="1938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If we crash now, Is T durable?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2439" y="4138318"/>
            <a:ext cx="3106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n>
                  <a:solidFill>
                    <a:srgbClr val="FF0000"/>
                  </a:solidFill>
                </a:ln>
                <a:latin typeface="+mj-lt"/>
              </a:rPr>
              <a:t>Ok, Commit</a:t>
            </a:r>
            <a:r>
              <a:rPr lang="en-US" sz="2400" dirty="0">
                <a:latin typeface="+mj-lt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33069" y="2946400"/>
            <a:ext cx="1796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+mj-lt"/>
              </a:rPr>
              <a:t>Commit?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88441" y="21202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2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28E-7 -3.4569E-6 L 4.8628E-7 0.37072 " pathEditMode="relative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2" grpId="0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/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A=0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3491" y="21202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1368" y="4799262"/>
            <a:ext cx="1938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If we crash now? Is T durable?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2439" y="4138318"/>
            <a:ext cx="3106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n>
                  <a:solidFill>
                    <a:srgbClr val="FF0000"/>
                  </a:solidFill>
                </a:ln>
                <a:latin typeface="+mj-lt"/>
              </a:rPr>
              <a:t>Ok, Commit</a:t>
            </a:r>
            <a:r>
              <a:rPr lang="en-US" sz="2400" dirty="0">
                <a:latin typeface="+mj-lt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33069" y="2946400"/>
            <a:ext cx="1796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+mj-lt"/>
              </a:rPr>
              <a:t>Commit?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88441" y="21202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4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64 0.35781 " pathEditMode="relative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64 0.35781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0" grpId="0" animBg="1"/>
      <p:bldP spid="20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A=0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52778" y="4659160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5838" y="6304002"/>
            <a:ext cx="8752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Crash … MM is wiped! Are T’s effects visible?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67728" y="4659160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A=0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52778" y="4659160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5838" y="6304002"/>
            <a:ext cx="8752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On Crash, MM is wiped! Are T’s effects visible?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67728" y="4659160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5116" y="479168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16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5159E-6 -2.8717E-7 C -2.95159E-6 0.044 -0.04563 0.08013 -0.10116 0.08013 C -0.1671 0.08013 -0.19035 0.04007 -0.20059 0.01598 L -0.21065 -0.01598 C -0.22089 -0.04006 -0.24605 -0.08013 -0.32032 -0.08013 C -0.36734 -0.08013 -0.42131 -0.044 -0.42131 -2.8717E-7 C -0.42131 0.044 -0.36734 0.08013 -0.32032 0.08013 C -0.24605 0.08013 -0.22089 0.04007 -0.21065 0.01598 L -0.20059 -0.01598 C -0.19035 -0.04006 -0.1671 -0.08013 -0.10116 -0.08013 C -0.04563 -0.08013 -2.95159E-6 -0.044 -2.95159E-6 -2.8717E-7 Z " pathEditMode="relative" rAng="0" ptsTypes="ffFffffFfff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669E-6 5.93142E-7 C -2.06669E-6 0.04402 -0.04151 0.07993 -0.09222 0.07993 C -0.15213 0.07993 -0.17384 0.04008 -0.1827 0.01599 L -0.19208 -0.01599 C -0.20128 -0.04008 -0.22438 -0.07994 -0.29194 -0.07994 C -0.33484 -0.07994 -0.38399 -0.04402 -0.38399 5.93142E-7 C -0.38399 0.04402 -0.33484 0.07993 -0.29194 0.07993 C -0.22438 0.07993 -0.20128 0.04008 -0.19208 0.01599 L -0.1827 -0.01599 C -0.17384 -0.04008 -0.15213 -0.07994 -0.09222 -0.07994 C -0.04151 -0.07994 -2.06669E-6 -0.04402 -2.06669E-6 5.93142E-7 Z " pathEditMode="relative" rAng="0" ptsTypes="ffFffffFfff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WAL!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36737" y="46923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790" y="21255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7820526" y="46923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3492" y="21255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054" y="21255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3836736" y="22191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3836736" y="29464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3890210" y="47992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2927684" y="25065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443" y="14622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A=0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3491" y="2132267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1368" y="4799262"/>
            <a:ext cx="1938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Now, if we crash can recover A!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8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09358 0.3706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37037 " pathEditMode="relative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39268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smtClean="0">
                <a:latin typeface="+mj-lt"/>
                <a:sym typeface="Wingdings"/>
              </a:rPr>
              <a:t></a:t>
            </a:r>
            <a:r>
              <a:rPr lang="en-US" sz="320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39268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9: 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computer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Durability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lecture]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by itself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</a:t>
            </a:r>
            <a:r>
              <a:rPr lang="en-US" sz="2800" smtClean="0">
                <a:latin typeface="+mj-lt"/>
              </a:rPr>
              <a:t>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See </a:t>
            </a:r>
            <a:r>
              <a:rPr lang="en-US" sz="2800" dirty="0">
                <a:latin typeface="+mj-lt"/>
              </a:rPr>
              <a:t>245 for the gory details!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T2 credits both accounts with a 6% interest payment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T2 credits both accounts with a 6% interest payment</a:t>
            </a:r>
            <a:endParaRPr lang="en-US" sz="2400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10083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1859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22448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T2 credits both accounts with a 6% interest payment</a:t>
            </a:r>
            <a:endParaRPr lang="en-US" sz="2400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1859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618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1505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0083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618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1859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T2 credits both accounts with a 6% interest payment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What goes / could go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0083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618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1859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Sequential access</a:t>
            </a:r>
            <a:endParaRPr lang="en-US" dirty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endParaRPr lang="en-US" u="sng" dirty="0" smtClean="0"/>
          </a:p>
          <a:p>
            <a:pPr lvl="2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Logically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6443" cy="4351338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 / TXN: </a:t>
            </a:r>
            <a:r>
              <a:rPr lang="en-US" dirty="0" smtClean="0"/>
              <a:t> In our model each TXN will have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 / Shared:  </a:t>
            </a:r>
            <a:r>
              <a:rPr lang="en-US" dirty="0" smtClean="0"/>
              <a:t>Each TXN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  <a:endParaRPr lang="en-US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29950"/>
              </p:ext>
            </p:extLst>
          </p:nvPr>
        </p:nvGraphicFramePr>
        <p:xfrm>
          <a:off x="8587408" y="1027906"/>
          <a:ext cx="3233531" cy="200235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3757"/>
                <a:gridCol w="834887"/>
                <a:gridCol w="834887"/>
              </a:tblGrid>
              <a:tr h="780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1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74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376452" y="18518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9960" y="1851823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18962" y="2507041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2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</a:t>
            </a:r>
            <a:r>
              <a:rPr lang="en-US" sz="2800" smtClean="0">
                <a:latin typeface="+mj-lt"/>
              </a:rPr>
              <a:t>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3449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81682" y="4938612"/>
            <a:ext cx="151901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 as serial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Serial schedule:</a:t>
            </a:r>
            <a:endParaRPr lang="en-US" sz="2400" u="sng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18258" y="4823074"/>
            <a:ext cx="151901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Different result than serial!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Serial schedule:</a:t>
            </a:r>
            <a:endParaRPr lang="en-US" sz="2400" u="sng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err="1">
                <a:latin typeface="+mj-lt"/>
              </a:rPr>
              <a:t>def</a:t>
            </a:r>
            <a:r>
              <a:rPr lang="en-US" sz="2800" dirty="0">
                <a:latin typeface="+mj-lt"/>
              </a:rPr>
              <a:t> powerful and 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0684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>
                          <a:sym typeface="Wingdings"/>
                        </a:rPr>
                        <a:t>T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>
                          <a:sym typeface="Wingdings"/>
                        </a:rPr>
                        <a:t>T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699513" y="2093843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0684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>
                          <a:sym typeface="Wingdings"/>
                        </a:rPr>
                        <a:t>T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>
                          <a:sym typeface="Wingdings"/>
                        </a:rPr>
                        <a:t>T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Fall into broader categories of “conflict types”</a:t>
            </a:r>
          </a:p>
          <a:p>
            <a:endParaRPr lang="en-US" sz="3600" dirty="0"/>
          </a:p>
          <a:p>
            <a:r>
              <a:rPr lang="en-US" sz="3200" dirty="0" smtClean="0"/>
              <a:t>Often referred to by name…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Random access, byte addressable</a:t>
            </a:r>
            <a:endParaRPr lang="en-US" dirty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Fast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34337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We will see some example anomalies caused by these types of conflicts next…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4668" y="5363517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6001" y="3517081"/>
            <a:ext cx="38377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Note: the ordering (WR vs. RW) refers to ordering in the schedule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16" y="5933614"/>
            <a:ext cx="514076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example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16" y="5933614"/>
            <a:ext cx="514076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example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2625" y="6195224"/>
            <a:ext cx="592675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another example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then writes to B-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1</a:t>
            </a:r>
            <a:r>
              <a:rPr lang="en-US" sz="2400" i="1" dirty="0" smtClean="0">
                <a:latin typeface="+mj-lt"/>
              </a:rPr>
              <a:t>’s 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81455" y="3526845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86930" y="4404486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0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6850" y="6078279"/>
            <a:ext cx="525829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example of a </a:t>
            </a:r>
            <a:r>
              <a:rPr lang="en-US" sz="2800" b="1" i="1" dirty="0" smtClean="0">
                <a:latin typeface="+mj-lt"/>
              </a:rPr>
              <a:t>WW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0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Activity-9-1.ipynb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6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9244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Locking: basics &amp;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</a:t>
            </a:r>
            <a:r>
              <a:rPr lang="en-US" dirty="0" err="1" smtClean="0">
                <a:latin typeface="+mj-lt"/>
              </a:rPr>
              <a:t>serializability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 detection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5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Ensure that TXNs remain </a:t>
            </a:r>
            <a:r>
              <a:rPr lang="en-US" sz="3200" b="1" dirty="0" smtClean="0"/>
              <a:t>isolated</a:t>
            </a:r>
            <a:r>
              <a:rPr lang="en-US" sz="3200" b="1" i="1" dirty="0" smtClean="0"/>
              <a:t> </a:t>
            </a:r>
            <a:r>
              <a:rPr lang="en-US" sz="3200" dirty="0" smtClean="0"/>
              <a:t>i.e. that they follow serializable schedules</a:t>
            </a:r>
            <a:endParaRPr lang="en-US" sz="3200" i="1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So that we don’t encounter any of the types of anomalies just covered!</a:t>
            </a:r>
          </a:p>
          <a:p>
            <a:endParaRPr lang="en-US" sz="3200" dirty="0"/>
          </a:p>
          <a:p>
            <a:r>
              <a:rPr lang="en-US" sz="3200" dirty="0" smtClean="0"/>
              <a:t>One method: </a:t>
            </a:r>
            <a:r>
              <a:rPr lang="en-US" sz="3200" b="1" dirty="0" smtClean="0"/>
              <a:t>Locking</a:t>
            </a:r>
            <a:endParaRPr lang="en-US" sz="3200" b="1" dirty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We will cover a specific locking strategy, </a:t>
            </a:r>
            <a:r>
              <a:rPr lang="en-US" sz="2800" i="1" dirty="0" smtClean="0"/>
              <a:t>strict two-phase locking (2PL)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4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to Avoid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42444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saw that all data anomalies due to concurrency involve </a:t>
            </a:r>
            <a:r>
              <a:rPr lang="en-US" b="1" dirty="0" smtClean="0"/>
              <a:t>conflicts</a:t>
            </a:r>
          </a:p>
          <a:p>
            <a:endParaRPr lang="en-US" b="1" dirty="0"/>
          </a:p>
          <a:p>
            <a:r>
              <a:rPr lang="en-US" dirty="0" smtClean="0"/>
              <a:t>We can avoid conflicts by making sure that </a:t>
            </a:r>
            <a:r>
              <a:rPr lang="en-US" b="1" dirty="0" smtClean="0"/>
              <a:t>two or more TXNs never access the same variable at the same time</a:t>
            </a:r>
            <a:r>
              <a:rPr lang="en-US" dirty="0" smtClean="0"/>
              <a:t>, unless they are all </a:t>
            </a:r>
            <a:r>
              <a:rPr lang="en-US" b="1" dirty="0" smtClean="0"/>
              <a:t>reads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+mj-lt"/>
                  </a:rPr>
                  <a:t>Recall: </a:t>
                </a:r>
                <a:r>
                  <a:rPr lang="en-US" sz="2400" dirty="0" smtClean="0">
                    <a:latin typeface="+mj-lt"/>
                  </a:rPr>
                  <a:t>Two </a:t>
                </a:r>
                <a:r>
                  <a:rPr lang="en-US" sz="2400" dirty="0">
                    <a:latin typeface="+mj-lt"/>
                  </a:rPr>
                  <a:t>actions </a:t>
                </a:r>
                <a:r>
                  <a:rPr lang="en-US" sz="2400" b="1" u="sng" dirty="0">
                    <a:latin typeface="+mj-lt"/>
                  </a:rPr>
                  <a:t>conflict</a:t>
                </a:r>
                <a:r>
                  <a:rPr lang="en-US" sz="2400" dirty="0">
                    <a:latin typeface="+mj-lt"/>
                  </a:rPr>
                  <a:t> if they </a:t>
                </a:r>
                <a:r>
                  <a:rPr lang="en-US" sz="2400" dirty="0" smtClean="0">
                    <a:latin typeface="+mj-lt"/>
                  </a:rPr>
                  <a:t>are: 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part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b="1" dirty="0">
                    <a:latin typeface="+mj-lt"/>
                  </a:rPr>
                  <a:t>different </a:t>
                </a:r>
                <a:r>
                  <a:rPr lang="en-US" sz="2400" b="1" dirty="0" smtClean="0">
                    <a:latin typeface="+mj-lt"/>
                  </a:rPr>
                  <a:t>TXNs</a:t>
                </a:r>
                <a:r>
                  <a:rPr lang="en-US" sz="2400" dirty="0" smtClean="0">
                    <a:latin typeface="+mj-lt"/>
                  </a:rPr>
                  <a:t>,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involve </a:t>
                </a:r>
                <a:r>
                  <a:rPr lang="en-US" sz="2400" dirty="0">
                    <a:latin typeface="+mj-lt"/>
                  </a:rPr>
                  <a:t>the </a:t>
                </a:r>
                <a:r>
                  <a:rPr lang="en-US" sz="2400" b="1" dirty="0">
                    <a:latin typeface="+mj-lt"/>
                  </a:rPr>
                  <a:t>same variable</a:t>
                </a:r>
                <a:r>
                  <a:rPr lang="en-US" sz="2400" dirty="0">
                    <a:latin typeface="+mj-lt"/>
                  </a:rPr>
                  <a:t>, </a:t>
                </a:r>
                <a:endParaRPr lang="en-US" sz="2400" dirty="0" smtClean="0">
                  <a:latin typeface="+mj-lt"/>
                </a:endParaRP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one </a:t>
                </a:r>
                <a:r>
                  <a:rPr lang="en-US" sz="2400" dirty="0">
                    <a:latin typeface="+mj-lt"/>
                  </a:rPr>
                  <a:t>of them is a </a:t>
                </a:r>
                <a:r>
                  <a:rPr lang="en-US" sz="2400" b="1" dirty="0">
                    <a:latin typeface="+mj-lt"/>
                  </a:rPr>
                  <a:t>write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77301" y="5438072"/>
            <a:ext cx="383739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what </a:t>
            </a:r>
            <a:r>
              <a:rPr lang="en-US" sz="3200" b="1" i="1" dirty="0" smtClean="0">
                <a:latin typeface="+mj-lt"/>
              </a:rPr>
              <a:t>locking </a:t>
            </a:r>
            <a:r>
              <a:rPr lang="en-US" sz="3200" dirty="0" smtClean="0">
                <a:latin typeface="+mj-lt"/>
              </a:rPr>
              <a:t>is!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19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6443" cy="4773958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87408" y="1027906"/>
          <a:ext cx="3233531" cy="200235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3757"/>
                <a:gridCol w="834887"/>
                <a:gridCol w="834887"/>
              </a:tblGrid>
              <a:tr h="780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1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74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06678" y="4607303"/>
            <a:ext cx="31142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to disk” = writing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smtClean="0">
                <a:latin typeface="+mj-lt"/>
              </a:rPr>
              <a:t>disk + </a:t>
            </a:r>
            <a:r>
              <a:rPr lang="en-US" sz="2400" dirty="0" smtClean="0">
                <a:latin typeface="+mj-lt"/>
              </a:rPr>
              <a:t>erasing (“evicting”)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76452" y="18518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9960" y="1851823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42580" y="2486157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3,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07805" y="2490409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1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6" y="396766"/>
            <a:ext cx="8828690" cy="1104900"/>
          </a:xfrm>
          <a:noFill/>
          <a:ln/>
        </p:spPr>
        <p:txBody>
          <a:bodyPr/>
          <a:lstStyle/>
          <a:p>
            <a:r>
              <a:rPr lang="en-US"/>
              <a:t>Lock-Based Concurrency Control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142981" cy="4841327"/>
          </a:xfrm>
          <a:noFill/>
          <a:ln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 smtClean="0">
                <a:latin typeface="+mj-lt"/>
              </a:rPr>
              <a:t>Strict </a:t>
            </a:r>
            <a:r>
              <a:rPr lang="en-US" sz="3500" b="1" dirty="0">
                <a:latin typeface="+mj-lt"/>
              </a:rPr>
              <a:t>Two-phase Locking (Strict 2PL) </a:t>
            </a:r>
            <a:r>
              <a:rPr lang="en-US" sz="3500" b="1" dirty="0" smtClean="0">
                <a:latin typeface="+mj-lt"/>
              </a:rPr>
              <a:t>Protocol:</a:t>
            </a:r>
          </a:p>
          <a:p>
            <a:endParaRPr lang="en-US" dirty="0" smtClean="0"/>
          </a:p>
          <a:p>
            <a:r>
              <a:rPr lang="en-US" dirty="0" smtClean="0"/>
              <a:t>TXNs obtain </a:t>
            </a:r>
          </a:p>
          <a:p>
            <a:pPr marL="914400" lvl="1" indent="-514350"/>
            <a:r>
              <a:rPr lang="en-US" dirty="0" smtClean="0"/>
              <a:t>an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reading</a:t>
            </a:r>
            <a:r>
              <a:rPr lang="en-US" dirty="0"/>
              <a:t>, and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an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 smtClean="0"/>
          </a:p>
          <a:p>
            <a:r>
              <a:rPr lang="en-US" dirty="0" smtClean="0"/>
              <a:t>If a TXN holds </a:t>
            </a:r>
            <a:r>
              <a:rPr lang="en-US" dirty="0"/>
              <a:t>an X lock on an object, no other </a:t>
            </a:r>
            <a:r>
              <a:rPr lang="en-US" dirty="0" smtClean="0"/>
              <a:t>TXN can </a:t>
            </a:r>
            <a:r>
              <a:rPr lang="en-US" dirty="0"/>
              <a:t>get a lock (S or X) on that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a TXN holds an S lock on an object, no other TXN can get </a:t>
            </a:r>
            <a:r>
              <a:rPr lang="en-US" i="1" dirty="0" smtClean="0"/>
              <a:t>an X lock</a:t>
            </a:r>
            <a:r>
              <a:rPr lang="en-US" dirty="0" smtClean="0"/>
              <a:t> on that object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07366" y="4396523"/>
            <a:ext cx="287983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These policies ensure that no conflicts (RW/WR/WW) occur!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8753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536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Strict 2PL Locking &amp; </a:t>
            </a:r>
            <a:br>
              <a:rPr lang="en-US" dirty="0" smtClean="0"/>
            </a:br>
            <a:r>
              <a:rPr lang="en-US" dirty="0" err="1" smtClean="0"/>
              <a:t>Serializabilty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3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can’t understand how your application works without understanding TXNs.</a:t>
            </a:r>
          </a:p>
          <a:p>
            <a:pPr lvl="1"/>
            <a:r>
              <a:rPr lang="en-US" dirty="0" err="1" smtClean="0"/>
              <a:t>Serializability</a:t>
            </a:r>
            <a:r>
              <a:rPr lang="en-US" dirty="0" smtClean="0"/>
              <a:t> is a slippery notion!</a:t>
            </a:r>
          </a:p>
          <a:p>
            <a:endParaRPr lang="en-US" dirty="0"/>
          </a:p>
          <a:p>
            <a:r>
              <a:rPr lang="en-US" dirty="0" smtClean="0"/>
              <a:t>We’ll study lock-based, which is the easiest to understand &amp; essentially what the SQL standard is based on.</a:t>
            </a:r>
          </a:p>
          <a:p>
            <a:pPr lvl="1"/>
            <a:r>
              <a:rPr lang="en-US" dirty="0" smtClean="0"/>
              <a:t>There are fancier things too (see 245)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Serializable Schedules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7086600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Involve </a:t>
            </a:r>
            <a:r>
              <a:rPr lang="en-US" dirty="0"/>
              <a:t>the same actions of the same </a:t>
            </a:r>
            <a:r>
              <a:rPr lang="en-US" dirty="0" smtClean="0"/>
              <a:t>TXNs</a:t>
            </a:r>
            <a:endParaRPr lang="en-US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+mj-lt"/>
                  </a:rPr>
                  <a:t>Recall: </a:t>
                </a:r>
                <a:r>
                  <a:rPr lang="en-US" sz="2400" dirty="0" smtClean="0">
                    <a:latin typeface="+mj-lt"/>
                  </a:rPr>
                  <a:t>Two </a:t>
                </a:r>
                <a:r>
                  <a:rPr lang="en-US" sz="2400" dirty="0">
                    <a:latin typeface="+mj-lt"/>
                  </a:rPr>
                  <a:t>actions </a:t>
                </a:r>
                <a:r>
                  <a:rPr lang="en-US" sz="2400" b="1" u="sng" dirty="0">
                    <a:latin typeface="+mj-lt"/>
                  </a:rPr>
                  <a:t>conflict</a:t>
                </a:r>
                <a:r>
                  <a:rPr lang="en-US" sz="2400" dirty="0">
                    <a:latin typeface="+mj-lt"/>
                  </a:rPr>
                  <a:t> if they </a:t>
                </a:r>
                <a:r>
                  <a:rPr lang="en-US" sz="2400" dirty="0" smtClean="0">
                    <a:latin typeface="+mj-lt"/>
                  </a:rPr>
                  <a:t>are: 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part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b="1" dirty="0">
                    <a:latin typeface="+mj-lt"/>
                  </a:rPr>
                  <a:t>different </a:t>
                </a:r>
                <a:r>
                  <a:rPr lang="en-US" sz="2400" b="1" dirty="0" smtClean="0">
                    <a:latin typeface="+mj-lt"/>
                  </a:rPr>
                  <a:t>TXNs</a:t>
                </a:r>
                <a:r>
                  <a:rPr lang="en-US" sz="2400" dirty="0" smtClean="0">
                    <a:latin typeface="+mj-lt"/>
                  </a:rPr>
                  <a:t>,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involve </a:t>
                </a:r>
                <a:r>
                  <a:rPr lang="en-US" sz="2400" dirty="0">
                    <a:latin typeface="+mj-lt"/>
                  </a:rPr>
                  <a:t>the </a:t>
                </a:r>
                <a:r>
                  <a:rPr lang="en-US" sz="2400" b="1" dirty="0">
                    <a:latin typeface="+mj-lt"/>
                  </a:rPr>
                  <a:t>same variable</a:t>
                </a:r>
                <a:r>
                  <a:rPr lang="en-US" sz="2400" dirty="0">
                    <a:latin typeface="+mj-lt"/>
                  </a:rPr>
                  <a:t>, </a:t>
                </a:r>
                <a:endParaRPr lang="en-US" sz="2400" dirty="0" smtClean="0">
                  <a:latin typeface="+mj-lt"/>
                </a:endParaRP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one </a:t>
                </a:r>
                <a:r>
                  <a:rPr lang="en-US" sz="2400" dirty="0">
                    <a:latin typeface="+mj-lt"/>
                  </a:rPr>
                  <a:t>of them is a </a:t>
                </a:r>
                <a:r>
                  <a:rPr lang="en-US" sz="2400" b="1" dirty="0">
                    <a:latin typeface="+mj-lt"/>
                  </a:rPr>
                  <a:t>write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24800" y="4781928"/>
            <a:ext cx="384313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a schedule is conflict serializable, then it maintains isolation &amp; consistency- why we care about!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45154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2889"/>
            <a:ext cx="7772400" cy="662929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 schedule that is </a:t>
            </a:r>
            <a:r>
              <a:rPr lang="en-US" b="1" dirty="0">
                <a:latin typeface="+mj-lt"/>
              </a:rPr>
              <a:t>not</a:t>
            </a:r>
            <a:r>
              <a:rPr lang="en-US" dirty="0">
                <a:latin typeface="+mj-lt"/>
              </a:rPr>
              <a:t> conflict serializable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286648" y="4206676"/>
            <a:ext cx="707041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8200" y="256624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342188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1485" y="2634704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709789" y="2634704"/>
            <a:ext cx="1647278" cy="461665"/>
            <a:chOff x="5280841" y="3526845"/>
            <a:chExt cx="1647278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5280841" y="3526845"/>
              <a:ext cx="696024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</a:t>
              </a:r>
              <a:r>
                <a:rPr lang="en-US" sz="2400" dirty="0" smtClean="0">
                  <a:latin typeface="+mj-lt"/>
                </a:rPr>
                <a:t>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4694" y="3526845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9052" y="3479272"/>
            <a:ext cx="3360154" cy="465834"/>
            <a:chOff x="2486930" y="4404486"/>
            <a:chExt cx="3360154" cy="465834"/>
          </a:xfrm>
        </p:grpSpPr>
        <p:sp>
          <p:nvSpPr>
            <p:cNvPr id="38" name="TextBox 37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3659" y="4408655"/>
              <a:ext cx="803425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6044" y="4404486"/>
              <a:ext cx="811441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32560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57632" y="2634704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48178" y="2376838"/>
            <a:ext cx="2539204" cy="2958075"/>
            <a:chOff x="4948178" y="2376838"/>
            <a:chExt cx="2539204" cy="2958075"/>
          </a:xfrm>
        </p:grpSpPr>
        <p:sp>
          <p:nvSpPr>
            <p:cNvPr id="56" name="Rectangle 55"/>
            <p:cNvSpPr/>
            <p:nvPr/>
          </p:nvSpPr>
          <p:spPr>
            <a:xfrm>
              <a:off x="4948178" y="2376838"/>
              <a:ext cx="2539204" cy="295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15172" y="4873248"/>
              <a:ext cx="1361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Conflict B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9397" y="2378019"/>
            <a:ext cx="2675271" cy="2958075"/>
            <a:chOff x="2229397" y="2378019"/>
            <a:chExt cx="2675271" cy="2958075"/>
          </a:xfrm>
        </p:grpSpPr>
        <p:sp>
          <p:nvSpPr>
            <p:cNvPr id="60" name="Rectangle 59"/>
            <p:cNvSpPr/>
            <p:nvPr/>
          </p:nvSpPr>
          <p:spPr>
            <a:xfrm>
              <a:off x="2229397" y="2378019"/>
              <a:ext cx="2675271" cy="2958075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61877" y="4820411"/>
              <a:ext cx="13853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Conflict A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0088" y="4704522"/>
            <a:ext cx="347206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way for the actions of conflicts A &amp; B to </a:t>
            </a:r>
            <a:r>
              <a:rPr lang="en-US" sz="2400" b="1" i="1" dirty="0" smtClean="0">
                <a:latin typeface="+mj-lt"/>
              </a:rPr>
              <a:t>both</a:t>
            </a:r>
            <a:r>
              <a:rPr lang="en-US" sz="2400" dirty="0" smtClean="0">
                <a:latin typeface="+mj-lt"/>
              </a:rPr>
              <a:t> happen in this order in a </a:t>
            </a:r>
            <a:r>
              <a:rPr lang="en-US" sz="2400" smtClean="0">
                <a:latin typeface="+mj-lt"/>
              </a:rPr>
              <a:t>serial schedule!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0101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Serializable vs. Conflict Serializable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8062" y="2412119"/>
            <a:ext cx="463710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is </a:t>
            </a:r>
            <a:r>
              <a:rPr lang="en-US" sz="2400" b="1" i="1" dirty="0">
                <a:latin typeface="+mj-lt"/>
              </a:rPr>
              <a:t>equivalent</a:t>
            </a:r>
            <a:r>
              <a:rPr lang="en-US" sz="2400" dirty="0">
                <a:latin typeface="+mj-lt"/>
              </a:rPr>
              <a:t> to 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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  <a:sym typeface="Wingdings"/>
              </a:rPr>
              <a:t>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, so </a:t>
            </a:r>
            <a:r>
              <a:rPr lang="en-US" sz="2400" dirty="0" smtClean="0">
                <a:latin typeface="+mj-lt"/>
              </a:rPr>
              <a:t>serializable</a:t>
            </a: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1317818" y="4806248"/>
            <a:ext cx="51094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294052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405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0868" y="3006101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9512" y="3008990"/>
            <a:ext cx="34977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endParaRPr 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1894" y="3602091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817" y="3600625"/>
            <a:ext cx="3497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endParaRPr lang="en-US" sz="24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57632" y="3008990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1614963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Example of serializable but </a:t>
            </a:r>
            <a:r>
              <a:rPr lang="en-US" b="1" i="1" dirty="0" smtClean="0">
                <a:latin typeface="+mj-lt"/>
              </a:rPr>
              <a:t>not</a:t>
            </a:r>
            <a:r>
              <a:rPr lang="en-US" dirty="0" smtClean="0">
                <a:latin typeface="+mj-lt"/>
              </a:rPr>
              <a:t> conflict serializable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" y="413993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  <a:latin typeface="+mj-lt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9288" y="4201487"/>
            <a:ext cx="811441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5804" y="4201487"/>
            <a:ext cx="349776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endParaRPr lang="en-US" sz="2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8062" y="3540536"/>
            <a:ext cx="484913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But not conflict </a:t>
            </a:r>
            <a:r>
              <a:rPr lang="en-US" sz="2400" b="1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to 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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  <a:sym typeface="Wingdings"/>
              </a:rPr>
              <a:t></a:t>
            </a:r>
            <a:r>
              <a:rPr lang="en-US" sz="2400" dirty="0" smtClean="0">
                <a:latin typeface="+mj-lt"/>
              </a:rPr>
              <a:t> T</a:t>
            </a:r>
            <a:r>
              <a:rPr lang="en-US" sz="2400" baseline="-25000" dirty="0" smtClean="0">
                <a:latin typeface="+mj-lt"/>
              </a:rPr>
              <a:t>3</a:t>
            </a:r>
            <a:r>
              <a:rPr lang="en-US" sz="2400" dirty="0" smtClean="0">
                <a:latin typeface="+mj-lt"/>
              </a:rPr>
              <a:t> (or any other serial schedule) </a:t>
            </a:r>
            <a:r>
              <a:rPr lang="en-US" sz="2400" dirty="0">
                <a:latin typeface="+mj-lt"/>
              </a:rPr>
              <a:t>so </a:t>
            </a:r>
            <a:r>
              <a:rPr lang="en-US" sz="2400" dirty="0" smtClean="0">
                <a:latin typeface="+mj-lt"/>
              </a:rPr>
              <a:t>not conflict serializable!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47296" y="5771472"/>
                <a:ext cx="9497408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serializable, but not the other way around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96" y="5771472"/>
                <a:ext cx="949740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Conflict Dependency </a:t>
            </a:r>
            <a:r>
              <a:rPr lang="en-US" dirty="0"/>
              <a:t>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sz="3200" dirty="0" smtClean="0"/>
              <a:t>Node for each committed TXN T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…T</a:t>
            </a:r>
            <a:r>
              <a:rPr lang="en-US" sz="3200" baseline="-25000" dirty="0" smtClean="0"/>
              <a:t>N</a:t>
            </a:r>
            <a:endParaRPr lang="en-US" sz="3200" baseline="-25000" dirty="0"/>
          </a:p>
          <a:p>
            <a:endParaRPr lang="en-US" sz="3200" dirty="0" smtClean="0"/>
          </a:p>
          <a:p>
            <a:r>
              <a:rPr lang="en-US" sz="3200" dirty="0" smtClean="0"/>
              <a:t>Edge </a:t>
            </a:r>
            <a:r>
              <a:rPr lang="en-US" sz="3200" dirty="0"/>
              <a:t>from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 </a:t>
            </a:r>
            <a:r>
              <a:rPr lang="en-US" sz="3200" dirty="0" err="1"/>
              <a:t>T</a:t>
            </a:r>
            <a:r>
              <a:rPr lang="en-US" sz="3200" baseline="-25000" dirty="0" err="1"/>
              <a:t>j</a:t>
            </a:r>
            <a:r>
              <a:rPr lang="en-US" sz="3200" dirty="0"/>
              <a:t> </a:t>
            </a:r>
            <a:r>
              <a:rPr lang="en-US" sz="3200" dirty="0" smtClean="0"/>
              <a:t>if an actions in T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</a:t>
            </a:r>
            <a:r>
              <a:rPr lang="en-US" sz="3200" b="1" dirty="0" smtClean="0"/>
              <a:t>precedes</a:t>
            </a:r>
            <a:r>
              <a:rPr lang="en-US" sz="3200" dirty="0" smtClean="0"/>
              <a:t> and </a:t>
            </a:r>
            <a:r>
              <a:rPr lang="en-US" sz="3200" b="1" dirty="0" smtClean="0"/>
              <a:t>conflicts</a:t>
            </a:r>
            <a:r>
              <a:rPr lang="en-US" sz="3200" dirty="0" smtClean="0"/>
              <a:t> with an action in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j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849217" y="4749104"/>
            <a:ext cx="649356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dependency graph is acyclic</a:t>
            </a:r>
          </a:p>
        </p:txBody>
      </p:sp>
    </p:spTree>
    <p:extLst>
      <p:ext uri="{BB962C8B-B14F-4D97-AF65-F5344CB8AC3E}">
        <p14:creationId xmlns:p14="http://schemas.microsoft.com/office/powerpoint/2010/main" val="9830398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29"/>
          <p:cNvSpPr/>
          <p:nvPr/>
        </p:nvSpPr>
        <p:spPr>
          <a:xfrm rot="10800000">
            <a:off x="3784211" y="5636021"/>
            <a:ext cx="1886495" cy="30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Conflict Dependency </a:t>
            </a:r>
            <a:r>
              <a:rPr lang="en-US" dirty="0"/>
              <a:t>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1557115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Example:</a:t>
            </a: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86648" y="4060902"/>
            <a:ext cx="707041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42046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27611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1485" y="2488930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09789" y="2488930"/>
            <a:ext cx="1647278" cy="461665"/>
            <a:chOff x="5280841" y="3526845"/>
            <a:chExt cx="1647278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5280841" y="3526845"/>
              <a:ext cx="696024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</a:t>
              </a:r>
              <a:r>
                <a:rPr lang="en-US" sz="2400" dirty="0" smtClean="0">
                  <a:latin typeface="+mj-lt"/>
                </a:rPr>
                <a:t>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4694" y="3526845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29052" y="3333498"/>
            <a:ext cx="3360154" cy="465834"/>
            <a:chOff x="2486930" y="4404486"/>
            <a:chExt cx="3360154" cy="465834"/>
          </a:xfrm>
        </p:grpSpPr>
        <p:sp>
          <p:nvSpPr>
            <p:cNvPr id="17" name="TextBox 16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3659" y="4408655"/>
              <a:ext cx="803425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6044" y="4404486"/>
              <a:ext cx="811441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32560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57632" y="2488930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30892" y="5081709"/>
            <a:ext cx="927567" cy="927567"/>
            <a:chOff x="4139701" y="5455189"/>
            <a:chExt cx="927567" cy="927567"/>
          </a:xfrm>
        </p:grpSpPr>
        <p:sp>
          <p:nvSpPr>
            <p:cNvPr id="26" name="Oval 25"/>
            <p:cNvSpPr/>
            <p:nvPr/>
          </p:nvSpPr>
          <p:spPr>
            <a:xfrm>
              <a:off x="4139701" y="5455189"/>
              <a:ext cx="927567" cy="92756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9989" y="5640151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4396883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Conflict dependency graph: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644397" y="5266671"/>
            <a:ext cx="1886495" cy="30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940358" y="5081710"/>
            <a:ext cx="927567" cy="927567"/>
            <a:chOff x="2335807" y="5193579"/>
            <a:chExt cx="927567" cy="927567"/>
          </a:xfrm>
        </p:grpSpPr>
        <p:sp>
          <p:nvSpPr>
            <p:cNvPr id="3" name="Oval 2"/>
            <p:cNvSpPr/>
            <p:nvPr/>
          </p:nvSpPr>
          <p:spPr>
            <a:xfrm>
              <a:off x="2335807" y="5193579"/>
              <a:ext cx="927567" cy="92756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4707" y="53957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53642" y="4945327"/>
            <a:ext cx="38320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non-conflict serializable schedule has a </a:t>
            </a:r>
            <a:r>
              <a:rPr lang="en-US" sz="2400" b="1" smtClean="0">
                <a:latin typeface="+mj-lt"/>
              </a:rPr>
              <a:t>cyclic </a:t>
            </a:r>
            <a:r>
              <a:rPr lang="en-US" sz="2400" smtClean="0">
                <a:latin typeface="+mj-lt"/>
              </a:rPr>
              <a:t>conflict dependency graph!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229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smtClean="0">
                <a:latin typeface="+mj-lt"/>
              </a:rPr>
              <a:t>Theorem</a:t>
            </a:r>
            <a:r>
              <a:rPr lang="en-US" u="sng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4095090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095090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2562029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42921" y="5619090"/>
            <a:ext cx="467139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however that it does not allow </a:t>
            </a:r>
            <a:r>
              <a:rPr lang="en-US" sz="2400" i="1" dirty="0" smtClean="0">
                <a:latin typeface="+mj-lt"/>
              </a:rPr>
              <a:t>all </a:t>
            </a:r>
            <a:r>
              <a:rPr lang="en-US" sz="2400" dirty="0" smtClean="0">
                <a:latin typeface="+mj-lt"/>
              </a:rPr>
              <a:t>conflict </a:t>
            </a:r>
            <a:r>
              <a:rPr lang="en-US" sz="2400" smtClean="0">
                <a:latin typeface="+mj-lt"/>
              </a:rPr>
              <a:t>serializable schedules!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977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5418</Words>
  <Application>Microsoft Macintosh PowerPoint</Application>
  <PresentationFormat>Widescreen</PresentationFormat>
  <Paragraphs>1173</Paragraphs>
  <Slides>107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7" baseType="lpstr">
      <vt:lpstr>Book Antiqua</vt:lpstr>
      <vt:lpstr>Calibri</vt:lpstr>
      <vt:lpstr>Calibri Light</vt:lpstr>
      <vt:lpstr>Cambria Math</vt:lpstr>
      <vt:lpstr>Cooper Black</vt:lpstr>
      <vt:lpstr>Courier</vt:lpstr>
      <vt:lpstr>Menlo</vt:lpstr>
      <vt:lpstr>Wingdings</vt:lpstr>
      <vt:lpstr>Arial</vt:lpstr>
      <vt:lpstr>Office Theme</vt:lpstr>
      <vt:lpstr>Lectures 8 &amp; 9: Transactions</vt:lpstr>
      <vt:lpstr>Goals for these lectures</vt:lpstr>
      <vt:lpstr>Lecture 8: Intro to Transactions &amp; Logging</vt:lpstr>
      <vt:lpstr>Today’s Lecture</vt:lpstr>
      <vt:lpstr>1. Transactions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</vt:lpstr>
      <vt:lpstr>Transactions: Basic Definition</vt:lpstr>
      <vt:lpstr>Transactions: Basic Definition</vt:lpstr>
      <vt:lpstr>Transactions in SQL</vt:lpstr>
      <vt:lpstr>Model of Transaction for CS 145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Transactions</vt:lpstr>
      <vt:lpstr>ACTIVITY: Aborts &amp; TXNs in SQLite</vt:lpstr>
      <vt:lpstr>2. Properties of Transactions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What can go wrong?</vt:lpstr>
      <vt:lpstr>DBMS Writes Back A</vt:lpstr>
      <vt:lpstr>A picture of logging</vt:lpstr>
      <vt:lpstr>With WAL!</vt:lpstr>
      <vt:lpstr>TX commit</vt:lpstr>
      <vt:lpstr>Transaction Commit Process</vt:lpstr>
      <vt:lpstr>Incorrect Commit Protocol</vt:lpstr>
      <vt:lpstr>Incorrect Commit Protocol</vt:lpstr>
      <vt:lpstr>Improved Commit Protocol (WAL)</vt:lpstr>
      <vt:lpstr>Commit Protocol</vt:lpstr>
      <vt:lpstr>Wrong Commit Protocol</vt:lpstr>
      <vt:lpstr>Commit Protocol</vt:lpstr>
      <vt:lpstr>With WAL!</vt:lpstr>
      <vt:lpstr>Write-Ahead Logging (WAL)</vt:lpstr>
      <vt:lpstr>Logging Summary</vt:lpstr>
      <vt:lpstr>Lecture 9: Concurrency &amp; Locking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Logically Three Types of Regions of Memory</vt:lpstr>
      <vt:lpstr>Why Interleave TXNs?</vt:lpstr>
      <vt:lpstr>Interleaving &amp; Isolation</vt:lpstr>
      <vt:lpstr>Scheduling examples</vt:lpstr>
      <vt:lpstr>Scheduling examples</vt:lpstr>
      <vt:lpstr>The DBMS’s view of the schedule</vt:lpstr>
      <vt:lpstr>Scheduling Definitions</vt:lpstr>
      <vt:lpstr>Serializable?</vt:lpstr>
      <vt:lpstr>Serializable?</vt:lpstr>
      <vt:lpstr>What else can go wrong with interleaving?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Activity-9-1.ipynb</vt:lpstr>
      <vt:lpstr>2. Locking</vt:lpstr>
      <vt:lpstr>What you will learn about in this section</vt:lpstr>
      <vt:lpstr>Motivation</vt:lpstr>
      <vt:lpstr>Locking to Avoid Conflicts</vt:lpstr>
      <vt:lpstr>Lock-Based Concurrency Control</vt:lpstr>
      <vt:lpstr>Picture of 2-Phase Locking (2PL)</vt:lpstr>
      <vt:lpstr>Using Strict 2PL Locking &amp;  Serializabilty</vt:lpstr>
      <vt:lpstr>Motivation</vt:lpstr>
      <vt:lpstr>Conflict Serializable Schedules</vt:lpstr>
      <vt:lpstr>Example</vt:lpstr>
      <vt:lpstr>Serializable vs. Conflict Serializable</vt:lpstr>
      <vt:lpstr>Conflict Dependency Graph</vt:lpstr>
      <vt:lpstr>Conflict Dependency Graph</vt:lpstr>
      <vt:lpstr>Strict 2PL</vt:lpstr>
      <vt:lpstr>Summary So far</vt:lpstr>
      <vt:lpstr>The problem? Deadlock!??!</vt:lpstr>
      <vt:lpstr>Deadlocks</vt:lpstr>
      <vt:lpstr>Deadlock Prevention</vt:lpstr>
      <vt:lpstr>Deadlock Detection</vt:lpstr>
      <vt:lpstr>Deadlock Detection</vt:lpstr>
      <vt:lpstr>Activity-9-2.ipynb</vt:lpstr>
      <vt:lpstr>Locking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Alex Ratner</cp:lastModifiedBy>
  <cp:revision>197</cp:revision>
  <dcterms:created xsi:type="dcterms:W3CDTF">2015-09-11T05:09:33Z</dcterms:created>
  <dcterms:modified xsi:type="dcterms:W3CDTF">2015-10-09T19:54:05Z</dcterms:modified>
</cp:coreProperties>
</file>