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257" r:id="rId2"/>
    <p:sldId id="387" r:id="rId3"/>
    <p:sldId id="368" r:id="rId4"/>
    <p:sldId id="369" r:id="rId5"/>
    <p:sldId id="370" r:id="rId6"/>
    <p:sldId id="258" r:id="rId7"/>
    <p:sldId id="259" r:id="rId8"/>
    <p:sldId id="371" r:id="rId9"/>
    <p:sldId id="262" r:id="rId10"/>
    <p:sldId id="372" r:id="rId11"/>
    <p:sldId id="374" r:id="rId12"/>
    <p:sldId id="263" r:id="rId13"/>
    <p:sldId id="373" r:id="rId14"/>
    <p:sldId id="392" r:id="rId15"/>
    <p:sldId id="264" r:id="rId16"/>
    <p:sldId id="266" r:id="rId17"/>
    <p:sldId id="267" r:id="rId18"/>
    <p:sldId id="268" r:id="rId19"/>
    <p:sldId id="270" r:id="rId20"/>
    <p:sldId id="271" r:id="rId21"/>
    <p:sldId id="375" r:id="rId22"/>
    <p:sldId id="376" r:id="rId23"/>
    <p:sldId id="377" r:id="rId24"/>
    <p:sldId id="273" r:id="rId25"/>
    <p:sldId id="274" r:id="rId26"/>
    <p:sldId id="382" r:id="rId27"/>
    <p:sldId id="276" r:id="rId28"/>
    <p:sldId id="277" r:id="rId29"/>
    <p:sldId id="278" r:id="rId30"/>
    <p:sldId id="279" r:id="rId31"/>
    <p:sldId id="280" r:id="rId32"/>
    <p:sldId id="381" r:id="rId33"/>
    <p:sldId id="383" r:id="rId34"/>
    <p:sldId id="384" r:id="rId35"/>
    <p:sldId id="284" r:id="rId36"/>
    <p:sldId id="285" r:id="rId37"/>
    <p:sldId id="286" r:id="rId38"/>
    <p:sldId id="287" r:id="rId39"/>
    <p:sldId id="389" r:id="rId40"/>
    <p:sldId id="288" r:id="rId41"/>
    <p:sldId id="390" r:id="rId42"/>
    <p:sldId id="289" r:id="rId43"/>
    <p:sldId id="294" r:id="rId44"/>
    <p:sldId id="391" r:id="rId45"/>
    <p:sldId id="296" r:id="rId46"/>
    <p:sldId id="298" r:id="rId47"/>
    <p:sldId id="393" r:id="rId48"/>
    <p:sldId id="291" r:id="rId49"/>
    <p:sldId id="292" r:id="rId50"/>
    <p:sldId id="385" r:id="rId51"/>
    <p:sldId id="388" r:id="rId52"/>
    <p:sldId id="378" r:id="rId53"/>
    <p:sldId id="379" r:id="rId54"/>
    <p:sldId id="380" r:id="rId55"/>
    <p:sldId id="302" r:id="rId56"/>
    <p:sldId id="396" r:id="rId57"/>
    <p:sldId id="417" r:id="rId58"/>
    <p:sldId id="419" r:id="rId59"/>
    <p:sldId id="422" r:id="rId60"/>
    <p:sldId id="398" r:id="rId61"/>
    <p:sldId id="397" r:id="rId62"/>
    <p:sldId id="418" r:id="rId63"/>
    <p:sldId id="400" r:id="rId64"/>
    <p:sldId id="415" r:id="rId65"/>
    <p:sldId id="399" r:id="rId66"/>
    <p:sldId id="423" r:id="rId67"/>
    <p:sldId id="312" r:id="rId68"/>
    <p:sldId id="313" r:id="rId69"/>
    <p:sldId id="424" r:id="rId70"/>
    <p:sldId id="315" r:id="rId71"/>
    <p:sldId id="425" r:id="rId72"/>
    <p:sldId id="435" r:id="rId73"/>
    <p:sldId id="318" r:id="rId74"/>
    <p:sldId id="319" r:id="rId75"/>
    <p:sldId id="321" r:id="rId76"/>
    <p:sldId id="322" r:id="rId77"/>
    <p:sldId id="405" r:id="rId78"/>
    <p:sldId id="411" r:id="rId79"/>
    <p:sldId id="412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427" r:id="rId88"/>
    <p:sldId id="428" r:id="rId89"/>
    <p:sldId id="332" r:id="rId90"/>
    <p:sldId id="335" r:id="rId91"/>
    <p:sldId id="337" r:id="rId92"/>
    <p:sldId id="429" r:id="rId93"/>
    <p:sldId id="430" r:id="rId94"/>
    <p:sldId id="431" r:id="rId95"/>
    <p:sldId id="432" r:id="rId96"/>
    <p:sldId id="426" r:id="rId97"/>
    <p:sldId id="403" r:id="rId98"/>
    <p:sldId id="404" r:id="rId99"/>
    <p:sldId id="341" r:id="rId100"/>
    <p:sldId id="436" r:id="rId101"/>
    <p:sldId id="354" r:id="rId102"/>
    <p:sldId id="356" r:id="rId103"/>
    <p:sldId id="357" r:id="rId104"/>
    <p:sldId id="358" r:id="rId105"/>
    <p:sldId id="359" r:id="rId106"/>
    <p:sldId id="361" r:id="rId107"/>
    <p:sldId id="438" r:id="rId108"/>
    <p:sldId id="362" r:id="rId109"/>
    <p:sldId id="363" r:id="rId110"/>
    <p:sldId id="440" r:id="rId111"/>
    <p:sldId id="366" r:id="rId112"/>
    <p:sldId id="437" r:id="rId113"/>
    <p:sldId id="367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100" d="100"/>
          <a:sy n="100" d="100"/>
        </p:scale>
        <p:origin x="10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notesMaster" Target="notesMasters/notesMaster1.xml"/><Relationship Id="rId116" Type="http://schemas.openxmlformats.org/officeDocument/2006/relationships/presProps" Target="presProps.xml"/><Relationship Id="rId117" Type="http://schemas.openxmlformats.org/officeDocument/2006/relationships/viewProps" Target="viewProps.xml"/><Relationship Id="rId118" Type="http://schemas.openxmlformats.org/officeDocument/2006/relationships/theme" Target="theme/theme1.xml"/><Relationship Id="rId119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49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57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58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67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68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72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C704-AAFB-4BA0-8B3F-3C2CB781D36F}" type="slidenum">
              <a:rPr lang="en-US"/>
              <a:pPr/>
              <a:t>73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74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75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80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81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82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83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84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85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87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89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90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91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92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93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94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99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100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101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102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103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104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105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106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107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108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109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110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111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2&amp;3: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</a:t>
            </a:r>
            <a:r>
              <a:rPr lang="en-US" sz="2800" smtClean="0">
                <a:latin typeface="+mj-lt"/>
              </a:rPr>
              <a:t>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100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2968892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156021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a logical constant (roughly)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5050"/>
                </a:solidFill>
              </a:rPr>
              <a:t>Universal: hard !  </a:t>
            </a:r>
            <a:r>
              <a:rPr lang="en-US" sz="240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Equivalent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101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dirty="0"/>
              <a:t>Value does not exists</a:t>
            </a:r>
          </a:p>
          <a:p>
            <a:pPr lvl="1"/>
            <a:r>
              <a:rPr lang="en-US" dirty="0"/>
              <a:t>Value exists but is unknown</a:t>
            </a:r>
          </a:p>
          <a:p>
            <a:pPr lvl="1"/>
            <a:r>
              <a:rPr lang="en-US" dirty="0"/>
              <a:t>Value not applicable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NULLs 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102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x= 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x=“Joe”    is 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103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  C2  =  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506909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OR 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5177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E.g.</a:t>
            </a:r>
            <a:br>
              <a:rPr lang="en-US" sz="2000"/>
            </a:br>
            <a:r>
              <a:rPr lang="en-US" sz="2000" dirty="0"/>
              <a:t>age=20</a:t>
            </a:r>
            <a:br>
              <a:rPr lang="en-US" sz="2000" dirty="0"/>
            </a:br>
            <a:r>
              <a:rPr lang="en-US" sz="2000" dirty="0" err="1"/>
              <a:t>heigth</a:t>
            </a:r>
            <a:r>
              <a:rPr lang="en-US" sz="2000" dirty="0"/>
              <a:t>=NULL</a:t>
            </a:r>
            <a:br>
              <a:rPr lang="en-US" sz="2000" dirty="0"/>
            </a:br>
            <a:r>
              <a:rPr lang="en-US" sz="2000" dirty="0"/>
              <a:t>weight=200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59895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+mj-lt"/>
              </a:rPr>
              <a:t>Rule in SQL: include only tuples that yield TRUE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104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+mj-lt"/>
              </a:rPr>
              <a:t>Some Persons are not included 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105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106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261914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145438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464610" y="1588936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2501900"/>
            <a:ext cx="368300" cy="302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369003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107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261914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145438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136412" cy="424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</a:t>
            </a:r>
            <a:r>
              <a:rPr lang="en-US" sz="2400" smtClean="0">
                <a:latin typeface="+mj-lt"/>
              </a:rPr>
              <a:t>no Purchase tuple) will </a:t>
            </a:r>
            <a:r>
              <a:rPr lang="en-US" sz="2400" dirty="0">
                <a:latin typeface="+mj-lt"/>
              </a:rPr>
              <a:t>be lost 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467706" y="1585431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108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109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/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/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39865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6237330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</a:t>
            </a:r>
            <a:r>
              <a:rPr lang="en-US" sz="1600" smtClean="0"/>
              <a:t>another equivalent way to write an INNER JOIN!</a:t>
            </a:r>
            <a:endParaRPr lang="en-US" sz="1600"/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I.e.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110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/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/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7976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111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113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</a:t>
            </a:r>
            <a:r>
              <a:rPr lang="en-US" sz="2400" dirty="0" smtClean="0">
                <a:latin typeface="+mj-lt"/>
              </a:rPr>
              <a:t>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smtClean="0"/>
              <a:t>Also referred to sometimes as a </a:t>
            </a:r>
            <a:r>
              <a:rPr lang="en-US" b="1" i="1" u="sng" smtClean="0"/>
              <a:t>record</a:t>
            </a:r>
            <a:endParaRPr lang="en-US" i="1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809723" y="253102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10600" y="336283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5099385" y="308507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26761" y="579814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err="1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8112" y="4504765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smtClean="0"/>
              <a:t>Why?</a:t>
            </a:r>
            <a:endParaRPr lang="en-US" sz="2400" i="1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I.e.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77950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5943600"/>
            <a:ext cx="81534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name</a:t>
            </a: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</a:t>
            </a:r>
            <a:r>
              <a:rPr lang="en-US" sz="2800" smtClean="0">
                <a:latin typeface="+mj-lt"/>
              </a:rPr>
              <a:t>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</a:t>
            </a:r>
            <a:r>
              <a:rPr lang="en-US" sz="2400" dirty="0" smtClean="0">
                <a:latin typeface="+mj-lt"/>
              </a:rPr>
              <a:t>relation’s </a:t>
            </a:r>
            <a:r>
              <a:rPr lang="en-US" sz="2400" dirty="0" smtClean="0">
                <a:latin typeface="+mj-lt"/>
              </a:rPr>
              <a:t>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</a:t>
            </a:r>
            <a:r>
              <a:rPr lang="en-US" sz="2400" dirty="0" smtClean="0">
                <a:latin typeface="+mj-lt"/>
              </a:rPr>
              <a:t>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/>
              <a:t>s </a:t>
            </a:r>
            <a:r>
              <a:rPr lang="en-US" b="1"/>
              <a:t>LIKE</a:t>
            </a:r>
            <a:r>
              <a:rPr lang="en-US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ACTIVITIY: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4742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466726" y="3689867"/>
            <a:ext cx="1069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>
                <a:latin typeface="+mj-lt"/>
              </a:rPr>
              <a:t>Versus: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514671" y="4876801"/>
            <a:ext cx="2973891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/>
        </p:nvGraphicFramePr>
        <p:xfrm>
          <a:off x="7848600" y="4343400"/>
          <a:ext cx="1828800" cy="22860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50864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price, manufacturer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price 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765205" y="4481091"/>
            <a:ext cx="865987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Notes:</a:t>
            </a:r>
          </a:p>
          <a:p>
            <a:pPr marL="342900" indent="-342900" eaLnBrk="0" hangingPunct="0">
              <a:buFont typeface="Arial" charset="0"/>
              <a:buChar char="•"/>
            </a:pPr>
            <a:r>
              <a:rPr lang="en-US" sz="2400" dirty="0" smtClean="0"/>
              <a:t>Ties </a:t>
            </a:r>
            <a:r>
              <a:rPr lang="en-US" sz="2400" dirty="0"/>
              <a:t>are broken by the second attribute on the ORDER BY list, </a:t>
            </a:r>
            <a:r>
              <a:rPr lang="en-US" sz="2400" dirty="0" smtClean="0"/>
              <a:t>etc.</a:t>
            </a:r>
          </a:p>
          <a:p>
            <a:pPr marL="342900" indent="-342900" eaLnBrk="0" hangingPunct="0">
              <a:buFont typeface="Arial" charset="0"/>
              <a:buChar char="•"/>
            </a:pPr>
            <a:r>
              <a:rPr lang="en-US" sz="2400" dirty="0" smtClean="0"/>
              <a:t>Ordering </a:t>
            </a:r>
            <a:r>
              <a:rPr lang="en-US" sz="2400" dirty="0"/>
              <a:t>is ascending, unless you specify the DESC keyword.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77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 smtClean="0">
                <a:latin typeface="+mj-lt"/>
              </a:rPr>
              <a:t>Student_id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9623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5701"/>
              </p:ext>
            </p:extLst>
          </p:nvPr>
        </p:nvGraphicFramePr>
        <p:xfrm>
          <a:off x="6088767" y="4779712"/>
          <a:ext cx="22440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279"/>
                <a:gridCol w="583989"/>
                <a:gridCol w="826740"/>
              </a:tblGrid>
              <a:tr h="3169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69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69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8352"/>
            <a:ext cx="1316158" cy="359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572098"/>
          </a:xfrm>
        </p:spPr>
        <p:txBody>
          <a:bodyPr/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students that appear in the Students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9289723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9237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849230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39707" y="2372589"/>
            <a:ext cx="194358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Note: we will often omit attribute types in schema definitions for brevity, but assume attributes are always types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78488"/>
            <a:ext cx="3340359" cy="60102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	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few more later on…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30035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do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the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</a:t>
            </a:r>
            <a:r>
              <a:rPr lang="en-US" sz="2400" smtClean="0">
                <a:latin typeface="+mj-lt"/>
              </a:rPr>
              <a:t>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Join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0" grpId="0" animBg="1"/>
      <p:bldP spid="21" grpId="0"/>
      <p:bldP spid="23" grpId="0" animBg="1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execution order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3731" y="1782147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782147"/>
                <a:ext cx="6979298" cy="3600986"/>
              </a:xfrm>
              <a:prstGeom prst="rect">
                <a:avLst/>
              </a:prstGeom>
              <a:blipFill rotWithShape="0">
                <a:blip r:embed="rId2"/>
                <a:stretch>
                  <a:fillRect l="-1836" t="-1692" b="-13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947053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key to understanding the output of certain joins (see </a:t>
            </a:r>
            <a:r>
              <a:rPr lang="en-US" sz="2000" dirty="0" smtClean="0">
                <a:latin typeface="+mj-lt"/>
              </a:rPr>
              <a:t>later on…)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48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2418221" y="186636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49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dirty="0" smtClean="0">
                <a:latin typeface="+mj-lt"/>
              </a:rPr>
              <a:t>ACTIVITIY: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ORDER BY semantics (cont’d)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Set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55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2209800" y="1773150"/>
            <a:ext cx="2514600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005012"/>
            <a:ext cx="46482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“This 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Intuitively though, clear what the above query means:</a:t>
            </a:r>
          </a:p>
          <a:p>
            <a:pPr lvl="1"/>
            <a:r>
              <a:rPr lang="en-US" dirty="0" smtClean="0"/>
              <a:t>“Give me the products in descending order…”</a:t>
            </a:r>
          </a:p>
          <a:p>
            <a:pPr lvl="1"/>
            <a:r>
              <a:rPr lang="en-US" dirty="0" smtClean="0"/>
              <a:t>Some DBMSs will allow you to do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56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1523999" y="1773150"/>
            <a:ext cx="3276601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  DISTINCT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647" y="1793054"/>
            <a:ext cx="4648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</a:t>
            </a:r>
            <a:r>
              <a:rPr lang="en-US" sz="2400">
                <a:latin typeface="+mj-lt"/>
              </a:rPr>
              <a:t>“</a:t>
            </a:r>
            <a:r>
              <a:rPr lang="en-US" sz="2400" smtClean="0">
                <a:latin typeface="+mj-lt"/>
              </a:rPr>
              <a:t>This </a:t>
            </a:r>
            <a:r>
              <a:rPr lang="en-US" sz="2400" u="sng" smtClean="0">
                <a:latin typeface="+mj-lt"/>
              </a:rPr>
              <a:t>definitely</a:t>
            </a:r>
            <a:r>
              <a:rPr lang="en-US" sz="240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the meaning of this one intuitively clear??</a:t>
            </a:r>
          </a:p>
          <a:p>
            <a:pPr lvl="1"/>
            <a:r>
              <a:rPr lang="en-US" dirty="0" smtClean="0"/>
              <a:t>What if two products (from different manufacturers) have the same name, and different prices?</a:t>
            </a:r>
          </a:p>
          <a:p>
            <a:pPr lvl="1"/>
            <a:r>
              <a:rPr lang="en-US" dirty="0" smtClean="0"/>
              <a:t>Some DBMSs allow you to do this still-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57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58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42476"/>
            <a:ext cx="2352675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5340762" y="4382900"/>
            <a:ext cx="1379532" cy="656300"/>
          </a:xfrm>
          <a:custGeom>
            <a:avLst/>
            <a:gdLst>
              <a:gd name="connsiteX0" fmla="*/ 3231 w 1379532"/>
              <a:gd name="connsiteY0" fmla="*/ 593834 h 656300"/>
              <a:gd name="connsiteX1" fmla="*/ 243074 w 1379532"/>
              <a:gd name="connsiteY1" fmla="*/ 144130 h 656300"/>
              <a:gd name="connsiteX2" fmla="*/ 685284 w 1379532"/>
              <a:gd name="connsiteY2" fmla="*/ 1723 h 656300"/>
              <a:gd name="connsiteX3" fmla="*/ 1202445 w 1379532"/>
              <a:gd name="connsiteY3" fmla="*/ 219080 h 656300"/>
              <a:gd name="connsiteX4" fmla="*/ 1367336 w 1379532"/>
              <a:gd name="connsiteY4" fmla="*/ 601330 h 656300"/>
              <a:gd name="connsiteX5" fmla="*/ 917631 w 1379532"/>
              <a:gd name="connsiteY5" fmla="*/ 608825 h 656300"/>
              <a:gd name="connsiteX6" fmla="*/ 685284 w 1379532"/>
              <a:gd name="connsiteY6" fmla="*/ 398962 h 656300"/>
              <a:gd name="connsiteX7" fmla="*/ 407966 w 1379532"/>
              <a:gd name="connsiteY7" fmla="*/ 631310 h 656300"/>
              <a:gd name="connsiteX8" fmla="*/ 3231 w 1379532"/>
              <a:gd name="connsiteY8" fmla="*/ 593834 h 65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532" h="656300">
                <a:moveTo>
                  <a:pt x="3231" y="593834"/>
                </a:moveTo>
                <a:cubicBezTo>
                  <a:pt x="-24251" y="512637"/>
                  <a:pt x="129399" y="242815"/>
                  <a:pt x="243074" y="144130"/>
                </a:cubicBezTo>
                <a:cubicBezTo>
                  <a:pt x="356749" y="45445"/>
                  <a:pt x="525389" y="-10769"/>
                  <a:pt x="685284" y="1723"/>
                </a:cubicBezTo>
                <a:cubicBezTo>
                  <a:pt x="845179" y="14215"/>
                  <a:pt x="1088770" y="119145"/>
                  <a:pt x="1202445" y="219080"/>
                </a:cubicBezTo>
                <a:cubicBezTo>
                  <a:pt x="1316120" y="319014"/>
                  <a:pt x="1414805" y="536373"/>
                  <a:pt x="1367336" y="601330"/>
                </a:cubicBezTo>
                <a:cubicBezTo>
                  <a:pt x="1319867" y="666287"/>
                  <a:pt x="1031306" y="642553"/>
                  <a:pt x="917631" y="608825"/>
                </a:cubicBezTo>
                <a:cubicBezTo>
                  <a:pt x="803956" y="575097"/>
                  <a:pt x="770228" y="395215"/>
                  <a:pt x="685284" y="398962"/>
                </a:cubicBezTo>
                <a:cubicBezTo>
                  <a:pt x="600340" y="402709"/>
                  <a:pt x="520392" y="597582"/>
                  <a:pt x="407966" y="631310"/>
                </a:cubicBezTo>
                <a:cubicBezTo>
                  <a:pt x="295540" y="665038"/>
                  <a:pt x="30713" y="675031"/>
                  <a:pt x="3231" y="59383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29402" y="5517826"/>
            <a:ext cx="38776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What is the evaluation order here??</a:t>
            </a:r>
          </a:p>
        </p:txBody>
      </p: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59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execution order of </a:t>
            </a:r>
            <a:r>
              <a:rPr lang="en-US" b="1" dirty="0" smtClean="0"/>
              <a:t>joins!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u="sng" dirty="0" smtClean="0"/>
              <a:t>Take 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selections / 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projection</a:t>
            </a:r>
            <a:endParaRPr lang="en-US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8200" y="3431383"/>
            <a:ext cx="4165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What?  This query is a join?  Is every multi-relation query a join…??  (Hint: </a:t>
            </a:r>
            <a:r>
              <a:rPr lang="en-US" sz="2400" b="1" u="sng" dirty="0" smtClean="0">
                <a:latin typeface="+mj-lt"/>
              </a:rPr>
              <a:t>yes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join execution order here.  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701" r="19364"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25957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10062053" y="3579559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905312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r="-1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7731214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29601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7742664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41051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25957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905312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655802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02" y="3512983"/>
                <a:ext cx="2812501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174" r="-195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7734277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32664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7734277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32664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1808" y="371389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81808" y="485689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25957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905312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655802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02" y="3512983"/>
                <a:ext cx="2812501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174" r="-195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7734277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32664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7734277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32664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5345" y="2277071"/>
            <a:ext cx="23013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variants of the other set operators </a:t>
            </a:r>
            <a:r>
              <a:rPr lang="en-US" i="1" smtClean="0"/>
              <a:t>as well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25957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05312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784242" y="3480628"/>
                <a:ext cx="2623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242" y="3480628"/>
                <a:ext cx="2623346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r="-302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7731214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29601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7742664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41051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813181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Operators: Evaluation 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25957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062053" y="3579559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05312" y="3952260"/>
            <a:ext cx="2305614" cy="1381688"/>
            <a:chOff x="8905312" y="3952260"/>
            <a:chExt cx="2305614" cy="1381688"/>
          </a:xfrm>
        </p:grpSpPr>
        <p:sp>
          <p:nvSpPr>
            <p:cNvPr id="18" name="Oval 17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r="-1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>
            <a:off x="7731214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29601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Right Brace 22"/>
          <p:cNvSpPr/>
          <p:nvPr/>
        </p:nvSpPr>
        <p:spPr>
          <a:xfrm>
            <a:off x="7742664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41051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80300"/>
            <a:ext cx="3195918" cy="2923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evaluation order: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SFW queries (Q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 smtClean="0">
                <a:latin typeface="+mj-lt"/>
              </a:rPr>
              <a:t> Q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+mj-lt"/>
              </a:rPr>
              <a:t>Then </a:t>
            </a:r>
            <a:r>
              <a:rPr lang="en-US" sz="2400" dirty="0" smtClean="0">
                <a:latin typeface="+mj-lt"/>
              </a:rPr>
              <a:t>the set op.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+mj-lt"/>
              </a:rPr>
              <a:t>O</a:t>
            </a:r>
            <a:r>
              <a:rPr lang="en-US" sz="2000" i="1" dirty="0" smtClean="0">
                <a:latin typeface="+mj-lt"/>
              </a:rPr>
              <a:t>n the projected output sets!</a:t>
            </a:r>
            <a:endParaRPr lang="en-US" sz="20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3804" y="5766313"/>
            <a:ext cx="608438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</a:t>
            </a:r>
            <a:r>
              <a:rPr lang="en-US" sz="2400" smtClean="0">
                <a:latin typeface="+mj-lt"/>
              </a:rPr>
              <a:t>what tuples the </a:t>
            </a:r>
            <a:r>
              <a:rPr lang="en-US" sz="2400" dirty="0" smtClean="0">
                <a:latin typeface="+mj-lt"/>
              </a:rPr>
              <a:t>set operation is </a:t>
            </a:r>
            <a:r>
              <a:rPr lang="en-US" sz="2400" b="1" dirty="0" smtClean="0">
                <a:latin typeface="+mj-lt"/>
              </a:rPr>
              <a:t>actually </a:t>
            </a:r>
            <a:r>
              <a:rPr lang="en-US" sz="2400" dirty="0" smtClean="0">
                <a:latin typeface="+mj-lt"/>
              </a:rPr>
              <a:t>executed 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67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can 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Another example:</a:t>
            </a:r>
            <a:endParaRPr lang="en-US" sz="20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</a:t>
            </a:r>
            <a:r>
              <a:rPr lang="en-US" sz="2800" smtClean="0">
                <a:latin typeface="+mj-lt"/>
              </a:rPr>
              <a:t>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3882199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3882199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72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Motivation: </a:t>
            </a:r>
            <a:r>
              <a:rPr lang="en-US" sz="2400">
                <a:latin typeface="+mj-lt"/>
              </a:rPr>
              <a:t>INTERSECT and EXCEPT not in some </a:t>
            </a:r>
            <a:r>
              <a:rPr lang="en-US" sz="240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</a:t>
            </a:r>
            <a:r>
              <a:rPr lang="en-US">
                <a:latin typeface="+mj-lt"/>
              </a:rPr>
              <a:t>without </a:t>
            </a:r>
            <a:r>
              <a:rPr lang="en-US" smtClean="0">
                <a:latin typeface="+mj-lt"/>
              </a:rPr>
              <a:t>sub-queries </a:t>
            </a:r>
            <a:r>
              <a:rPr lang="en-US">
                <a:latin typeface="+mj-lt"/>
              </a:rPr>
              <a:t>(</a:t>
            </a:r>
            <a:r>
              <a:rPr lang="en-US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 autoUpdateAnimBg="0"/>
      <p:bldP spid="224261" grpId="0" animBg="1"/>
      <p:bldP spid="224263" grpId="0" animBg="1" autoUpdateAnimBg="0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0132-C2E0-4AA6-90D7-279C0A34927F}" type="slidenum">
              <a:rPr lang="en-US"/>
              <a:pPr/>
              <a:t>73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question </a:t>
            </a:r>
            <a:r>
              <a:rPr lang="en-US" dirty="0"/>
              <a:t>for Database </a:t>
            </a:r>
            <a:r>
              <a:rPr lang="en-US" dirty="0" smtClean="0"/>
              <a:t>Fans &amp; Friends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dirty="0"/>
              <a:t>Can we express </a:t>
            </a:r>
            <a:r>
              <a:rPr lang="en-US" dirty="0" smtClean="0"/>
              <a:t>the previous nested queries as </a:t>
            </a:r>
            <a:r>
              <a:rPr lang="en-US" dirty="0"/>
              <a:t>single </a:t>
            </a:r>
            <a:r>
              <a:rPr lang="en-US" dirty="0" smtClean="0"/>
              <a:t>SFW queries?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show that all SFW queries are </a:t>
            </a:r>
            <a:r>
              <a:rPr lang="en-US" dirty="0">
                <a:solidFill>
                  <a:srgbClr val="FF5050"/>
                </a:solidFill>
              </a:rPr>
              <a:t>monotone</a:t>
            </a:r>
            <a:r>
              <a:rPr lang="en-US" dirty="0"/>
              <a:t> (roughly: more tuples, more answers).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query with </a:t>
            </a:r>
            <a:r>
              <a:rPr lang="en-US" b="1" dirty="0"/>
              <a:t>ALL</a:t>
            </a:r>
            <a:r>
              <a:rPr lang="en-US" dirty="0"/>
              <a:t> is not monotone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74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75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+mj-lt"/>
              </a:rPr>
              <a:t>Find products (and their manufacturers) that are more expensive than all products made by the same manufacturer before 1972</a:t>
            </a:r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80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81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82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What do these mean?</a:t>
            </a:r>
            <a:endParaRPr lang="en-US" sz="28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83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92800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661150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8153401" y="5443895"/>
            <a:ext cx="22669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20 + 30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84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7988084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SUM(price*quantity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85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aggregates.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4761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760656"/>
            <a:ext cx="626806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 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87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43937"/>
              </p:ext>
            </p:extLst>
          </p:nvPr>
        </p:nvGraphicFramePr>
        <p:xfrm>
          <a:off x="2955924" y="4203857"/>
          <a:ext cx="5746752" cy="1188720"/>
        </p:xfrm>
        <a:graphic>
          <a:graphicData uri="http://schemas.openxmlformats.org/drawingml/2006/table">
            <a:tbl>
              <a:tblPr/>
              <a:tblGrid>
                <a:gridCol w="1225550"/>
                <a:gridCol w="1803400"/>
                <a:gridCol w="1281114"/>
                <a:gridCol w="1436688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{10/21, 10/25}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{1, 1.50}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{20, 20}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{10/3, 10/10}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{0.5, 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{10, 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161290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626806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 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aggregates.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161290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97233"/>
            <a:ext cx="626806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38820"/>
              </p:ext>
            </p:extLst>
          </p:nvPr>
        </p:nvGraphicFramePr>
        <p:xfrm>
          <a:off x="4114800" y="3896515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89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next 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90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buyers.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49605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aggregates.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91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61312" y="4034010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Why?</a:t>
            </a:r>
            <a:endParaRPr lang="en-US" sz="2400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92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75152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93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94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an expert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594944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is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more efficient!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99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constant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 autoUpdateAnimBg="0"/>
      <p:bldP spid="21504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5743</Words>
  <Application>Microsoft Macintosh PowerPoint</Application>
  <PresentationFormat>Widescreen</PresentationFormat>
  <Paragraphs>1644</Paragraphs>
  <Slides>113</Slides>
  <Notes>83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2" baseType="lpstr"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Lectures 2&amp;3: Introduction to SQL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the semantics</vt:lpstr>
      <vt:lpstr>Note the execution order of a join</vt:lpstr>
      <vt:lpstr>A Subtlety about Joins</vt:lpstr>
      <vt:lpstr>A subtlety about Joins</vt:lpstr>
      <vt:lpstr>ACTIVITY:  Lecture-2-3.ipynb</vt:lpstr>
      <vt:lpstr>Lecture 3: SQL Part II</vt:lpstr>
      <vt:lpstr>Today’s Lecture</vt:lpstr>
      <vt:lpstr>1. Set Operators &amp; Nested Queries</vt:lpstr>
      <vt:lpstr>What you will learn about in this section</vt:lpstr>
      <vt:lpstr>Ordering</vt:lpstr>
      <vt:lpstr>Ordering</vt:lpstr>
      <vt:lpstr>An Unintuitive Query</vt:lpstr>
      <vt:lpstr>An Unintuitive Query</vt:lpstr>
      <vt:lpstr>An Unintuitive Query</vt:lpstr>
      <vt:lpstr>INTERSECT</vt:lpstr>
      <vt:lpstr>UNION</vt:lpstr>
      <vt:lpstr>UNION ALL</vt:lpstr>
      <vt:lpstr>EXCEPT</vt:lpstr>
      <vt:lpstr>INTERSECT: Still some subtle problems…</vt:lpstr>
      <vt:lpstr>Set Operators: Evaluation Order</vt:lpstr>
      <vt:lpstr>One Solution: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A question for Database Fans &amp; Friends</vt:lpstr>
      <vt:lpstr>Correlated Queries</vt:lpstr>
      <vt:lpstr>Complex Correlated Query</vt:lpstr>
      <vt:lpstr>Basic SQL Summary</vt:lpstr>
      <vt:lpstr>Activity-3-1.ipynb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aggregates.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Activity-3-2.ipynb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Activity-3-3.ipynb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Alex Ratner</cp:lastModifiedBy>
  <cp:revision>141</cp:revision>
  <dcterms:created xsi:type="dcterms:W3CDTF">2015-09-12T15:05:51Z</dcterms:created>
  <dcterms:modified xsi:type="dcterms:W3CDTF">2015-09-17T07:00:50Z</dcterms:modified>
</cp:coreProperties>
</file>