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8" r:id="rId6"/>
    <p:sldId id="270" r:id="rId7"/>
    <p:sldId id="271" r:id="rId8"/>
    <p:sldId id="272" r:id="rId9"/>
    <p:sldId id="273" r:id="rId10"/>
    <p:sldId id="274" r:id="rId11"/>
    <p:sldId id="281" r:id="rId12"/>
    <p:sldId id="282" r:id="rId13"/>
    <p:sldId id="286" r:id="rId14"/>
    <p:sldId id="292" r:id="rId15"/>
    <p:sldId id="307" r:id="rId16"/>
    <p:sldId id="309" r:id="rId17"/>
    <p:sldId id="308" r:id="rId18"/>
    <p:sldId id="304" r:id="rId19"/>
    <p:sldId id="310" r:id="rId20"/>
    <p:sldId id="364" r:id="rId21"/>
    <p:sldId id="315" r:id="rId22"/>
    <p:sldId id="319" r:id="rId23"/>
    <p:sldId id="325" r:id="rId24"/>
    <p:sldId id="326" r:id="rId25"/>
    <p:sldId id="329" r:id="rId26"/>
    <p:sldId id="361" r:id="rId27"/>
    <p:sldId id="362" r:id="rId28"/>
    <p:sldId id="365" r:id="rId29"/>
    <p:sldId id="369" r:id="rId30"/>
    <p:sldId id="373" r:id="rId31"/>
    <p:sldId id="371" r:id="rId32"/>
    <p:sldId id="363" r:id="rId33"/>
    <p:sldId id="331" r:id="rId34"/>
    <p:sldId id="332" r:id="rId35"/>
    <p:sldId id="333" r:id="rId36"/>
    <p:sldId id="337" r:id="rId37"/>
    <p:sldId id="338" r:id="rId38"/>
    <p:sldId id="340" r:id="rId39"/>
    <p:sldId id="343" r:id="rId40"/>
    <p:sldId id="348" r:id="rId41"/>
    <p:sldId id="345" r:id="rId42"/>
    <p:sldId id="360" r:id="rId43"/>
    <p:sldId id="351" r:id="rId44"/>
    <p:sldId id="352" r:id="rId45"/>
    <p:sldId id="353" r:id="rId46"/>
    <p:sldId id="374" r:id="rId47"/>
    <p:sldId id="354" r:id="rId48"/>
    <p:sldId id="355" r:id="rId49"/>
    <p:sldId id="356" r:id="rId50"/>
    <p:sldId id="3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8A940E-4A4F-0244-8B50-59040CE77D38}">
          <p14:sldIdLst>
            <p14:sldId id="257"/>
          </p14:sldIdLst>
        </p14:section>
        <p14:section name="Lecture 12" id="{7249B651-53A0-FD43-BD56-3CE36202863B}">
          <p14:sldIdLst>
            <p14:sldId id="258"/>
            <p14:sldId id="259"/>
            <p14:sldId id="260"/>
            <p14:sldId id="268"/>
            <p14:sldId id="270"/>
          </p14:sldIdLst>
        </p14:section>
        <p14:section name="Lecture 13" id="{E27C087F-AB04-9A46-ABDC-60C4D7D8FA05}">
          <p14:sldIdLst>
            <p14:sldId id="271"/>
            <p14:sldId id="272"/>
            <p14:sldId id="273"/>
            <p14:sldId id="274"/>
            <p14:sldId id="281"/>
          </p14:sldIdLst>
        </p14:section>
        <p14:section name="Lectures 14-15" id="{5745F79E-A431-7D4E-A737-E4F0B7E96C15}">
          <p14:sldIdLst>
            <p14:sldId id="282"/>
            <p14:sldId id="286"/>
            <p14:sldId id="292"/>
            <p14:sldId id="307"/>
            <p14:sldId id="309"/>
            <p14:sldId id="308"/>
            <p14:sldId id="304"/>
            <p14:sldId id="310"/>
            <p14:sldId id="364"/>
            <p14:sldId id="315"/>
            <p14:sldId id="319"/>
            <p14:sldId id="325"/>
            <p14:sldId id="326"/>
            <p14:sldId id="329"/>
            <p14:sldId id="361"/>
            <p14:sldId id="362"/>
            <p14:sldId id="365"/>
            <p14:sldId id="369"/>
            <p14:sldId id="373"/>
            <p14:sldId id="371"/>
            <p14:sldId id="363"/>
          </p14:sldIdLst>
        </p14:section>
        <p14:section name="Lecture 16" id="{2EF27E13-6F27-EA4A-B2B8-F6A91102E0D6}">
          <p14:sldIdLst>
            <p14:sldId id="331"/>
            <p14:sldId id="332"/>
            <p14:sldId id="333"/>
            <p14:sldId id="337"/>
            <p14:sldId id="338"/>
            <p14:sldId id="340"/>
            <p14:sldId id="343"/>
            <p14:sldId id="348"/>
            <p14:sldId id="345"/>
            <p14:sldId id="360"/>
          </p14:sldIdLst>
        </p14:section>
        <p14:section name="Lecture 17" id="{02676BD7-63EA-3B40-9783-F1B7E4342A34}">
          <p14:sldIdLst>
            <p14:sldId id="351"/>
            <p14:sldId id="352"/>
            <p14:sldId id="353"/>
            <p14:sldId id="374"/>
            <p14:sldId id="354"/>
            <p14:sldId id="355"/>
            <p14:sldId id="356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94061"/>
  </p:normalViewPr>
  <p:slideViewPr>
    <p:cSldViewPr snapToGrid="0" snapToObjects="1">
      <p:cViewPr>
        <p:scale>
          <a:sx n="110" d="100"/>
          <a:sy n="110" d="100"/>
        </p:scale>
        <p:origin x="4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2946-4ADA-634E-A304-C5A0D6D5427B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8DA6-CFD5-9C49-A5AB-2BDCF8C5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1680-58FF-A942-8304-4D5033A80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0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37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35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/>
            <a:r>
              <a:rPr lang="en-US" sz="1000" i="1">
                <a:solidFill>
                  <a:prstClr val="black"/>
                </a:solidFill>
                <a:latin typeface="Calibri"/>
              </a:rPr>
              <a:t>7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6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53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8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19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6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being slightly sloppy here-</a:t>
            </a:r>
            <a:r>
              <a:rPr lang="en-US" baseline="0" dirty="0" smtClean="0"/>
              <a:t> the exponent in length of runs for k+1 passes should be (k-1)_+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3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SMJ calculation, we simplified B^{k+1}(B+1) ~= B^{k+2}, and similarly with the HJ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7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0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8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0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04C69-683E-FC49-A211-B392EDE83602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91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3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145 Final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Best Of Collection (Master Tracks), Vol. 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74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31" y="5257800"/>
            <a:ext cx="1758950" cy="600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26242" y="5327023"/>
            <a:ext cx="799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= requested on piazza / in linked voting spreadsheet (</a:t>
            </a:r>
            <a:r>
              <a:rPr lang="en-US" sz="2400" dirty="0" smtClean="0"/>
              <a:t>@</a:t>
            </a:r>
            <a:r>
              <a:rPr lang="en-US" sz="2400" dirty="0"/>
              <a:t>1253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09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0434"/>
            <a:ext cx="10515600" cy="1325563"/>
          </a:xfrm>
        </p:spPr>
        <p:txBody>
          <a:bodyPr/>
          <a:lstStyle/>
          <a:p>
            <a:r>
              <a:rPr lang="en-US" dirty="0" smtClean="0"/>
              <a:t>Repacking Optimization for Ext.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Goal: </a:t>
            </a:r>
            <a:r>
              <a:rPr lang="en-US" dirty="0" smtClean="0"/>
              <a:t>Create larger initial runs</a:t>
            </a:r>
          </a:p>
          <a:p>
            <a:endParaRPr lang="en-US" b="1" i="1" dirty="0"/>
          </a:p>
          <a:p>
            <a:r>
              <a:rPr lang="en-US" b="1" i="1" dirty="0" smtClean="0"/>
              <a:t>Key Idea: </a:t>
            </a:r>
            <a:r>
              <a:rPr lang="en-US" dirty="0" smtClean="0"/>
              <a:t>Keep loading unsorted pages, writing out next-largest values, and “repacking” for as long as possible!</a:t>
            </a:r>
          </a:p>
          <a:p>
            <a:pPr lvl="1"/>
            <a:r>
              <a:rPr lang="en-US" i="1" dirty="0" smtClean="0"/>
              <a:t>Guaranteed to do at least as well as our previous method of loading &amp; doing quicksort</a:t>
            </a:r>
          </a:p>
          <a:p>
            <a:pPr lvl="1"/>
            <a:endParaRPr lang="en-US" i="1" dirty="0"/>
          </a:p>
          <a:p>
            <a:r>
              <a:rPr lang="en-US" b="1" i="1" dirty="0" smtClean="0"/>
              <a:t>IO Cost: </a:t>
            </a:r>
            <a:r>
              <a:rPr lang="en-US" dirty="0" smtClean="0"/>
              <a:t>On average, we will create initial runs of size </a:t>
            </a:r>
            <a:r>
              <a:rPr lang="en-US" b="1" dirty="0" smtClean="0"/>
              <a:t>~2(B+1)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09015" y="5693524"/>
                <a:ext cx="3355790" cy="7936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𝑵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𝑩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015" y="5693524"/>
                <a:ext cx="3355790" cy="7936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13960" y="5665729"/>
                <a:ext cx="3796617" cy="8492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𝑵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𝑩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400" b="1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𝟐</m:t>
                                      </m:r>
                                      <m: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  <m: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60" y="5665729"/>
                <a:ext cx="3796617" cy="8492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5300651" y="5869627"/>
            <a:ext cx="977462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L13:28-40!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4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10515600" cy="118659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u="sng" dirty="0"/>
              <a:t>index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 a file speeds up selections on the </a:t>
            </a:r>
            <a:r>
              <a:rPr lang="en-US" i="1" u="sng" dirty="0"/>
              <a:t>search key</a:t>
            </a:r>
            <a:r>
              <a:rPr lang="en-US" i="1" dirty="0"/>
              <a:t> fields </a:t>
            </a:r>
            <a:r>
              <a:rPr lang="en-US" dirty="0"/>
              <a:t>for the index.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Where the </a:t>
            </a:r>
            <a:r>
              <a:rPr lang="en-US" i="1" dirty="0" smtClean="0"/>
              <a:t>search key </a:t>
            </a:r>
            <a:r>
              <a:rPr lang="en-US" dirty="0" smtClean="0"/>
              <a:t>could be any subset of fields, and does</a:t>
            </a:r>
            <a:r>
              <a:rPr lang="en-US" b="1" dirty="0" smtClean="0"/>
              <a:t> </a:t>
            </a:r>
            <a:r>
              <a:rPr lang="en-US" b="1" i="1" dirty="0"/>
              <a:t>not</a:t>
            </a:r>
            <a:r>
              <a:rPr lang="en-US" b="1" dirty="0"/>
              <a:t> </a:t>
            </a:r>
            <a:r>
              <a:rPr lang="en-US" dirty="0" smtClean="0"/>
              <a:t>need to be the </a:t>
            </a:r>
            <a:r>
              <a:rPr lang="en-US" dirty="0"/>
              <a:t>same as </a:t>
            </a:r>
            <a:r>
              <a:rPr lang="en-US" i="1" dirty="0" smtClean="0"/>
              <a:t>key of a relation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7004"/>
              </p:ext>
            </p:extLst>
          </p:nvPr>
        </p:nvGraphicFramePr>
        <p:xfrm>
          <a:off x="5686047" y="3353256"/>
          <a:ext cx="6232683" cy="1341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3553"/>
                <a:gridCol w="2250261"/>
                <a:gridCol w="1342262"/>
                <a:gridCol w="1048641"/>
                <a:gridCol w="957966"/>
              </a:tblGrid>
              <a:tr h="2093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Published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Full_text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War and Peace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Tolstoy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Crime and Punishment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Dostoyevsky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Anna Karenina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Tolstoy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38774"/>
              </p:ext>
            </p:extLst>
          </p:nvPr>
        </p:nvGraphicFramePr>
        <p:xfrm>
          <a:off x="760193" y="3340028"/>
          <a:ext cx="1589690" cy="1341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35828"/>
                <a:gridCol w="553862"/>
              </a:tblGrid>
              <a:tr h="205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Published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002</a:t>
                      </a:r>
                      <a:endParaRPr lang="en-US" sz="1600" i="1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1869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001</a:t>
                      </a:r>
                      <a:endParaRPr lang="en-US" sz="1600" b="0" i="0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1877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003</a:t>
                      </a:r>
                      <a:endParaRPr lang="en-US" sz="1600" b="0" i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2340609" y="4522354"/>
            <a:ext cx="3326888" cy="1982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40609" y="3841744"/>
            <a:ext cx="3336164" cy="35310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49883" y="3846382"/>
            <a:ext cx="3308340" cy="35910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58224" y="297069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Russian_Novels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237" y="294818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By_Yr_Index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21914"/>
              </p:ext>
            </p:extLst>
          </p:nvPr>
        </p:nvGraphicFramePr>
        <p:xfrm>
          <a:off x="717433" y="5303659"/>
          <a:ext cx="4127835" cy="135169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69022"/>
                <a:gridCol w="2164208"/>
                <a:gridCol w="694605"/>
              </a:tblGrid>
              <a:tr h="2002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</a:tr>
              <a:tr h="345852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Dostoyevsky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Crime</a:t>
                      </a:r>
                      <a:r>
                        <a:rPr lang="en-US" sz="1600" b="0" i="0" baseline="0" dirty="0" smtClean="0"/>
                        <a:t> and Punishment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002</a:t>
                      </a:r>
                      <a:endParaRPr lang="en-US" sz="1600" b="0" i="0" dirty="0"/>
                    </a:p>
                  </a:txBody>
                  <a:tcPr/>
                </a:tc>
              </a:tr>
              <a:tr h="268377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Tolstoy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Anna Karenina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003</a:t>
                      </a:r>
                      <a:endParaRPr lang="en-US" sz="1600" b="0" i="0" dirty="0"/>
                    </a:p>
                  </a:txBody>
                  <a:tcPr/>
                </a:tc>
              </a:tr>
              <a:tr h="268377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Tolstoy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War</a:t>
                      </a:r>
                      <a:r>
                        <a:rPr lang="en-US" sz="1600" b="0" i="0" baseline="0" dirty="0" smtClean="0"/>
                        <a:t> and Peace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001</a:t>
                      </a:r>
                      <a:endParaRPr lang="en-US" sz="1600" b="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3123" y="4922262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By_Author_Title_Index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839602" y="4205483"/>
            <a:ext cx="837171" cy="160456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39602" y="4553236"/>
            <a:ext cx="837171" cy="161844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39602" y="3851963"/>
            <a:ext cx="818621" cy="262503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686047" y="5858286"/>
            <a:ext cx="566775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+mj-lt"/>
              </a:rPr>
              <a:t>An index is </a:t>
            </a:r>
            <a:r>
              <a:rPr lang="en-US" sz="2400" b="1" u="sng" dirty="0" smtClean="0">
                <a:solidFill>
                  <a:prstClr val="black"/>
                </a:solidFill>
                <a:latin typeface="+mj-lt"/>
              </a:rPr>
              <a:t>covering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for a specific query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if the index contains all the needed attributes</a:t>
            </a:r>
            <a:endParaRPr lang="en-US" sz="2400" b="1" i="1" dirty="0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86047" y="4922262"/>
            <a:ext cx="636328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prstClr val="black"/>
                </a:solidFill>
                <a:latin typeface="+mj-lt"/>
              </a:rPr>
              <a:t>Note this is the logical setup, not how data is actually stored!</a:t>
            </a:r>
            <a:endParaRPr lang="en-US" sz="2000" b="1" i="1" dirty="0" smtClean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69214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  <p:bldP spid="19" grpId="0"/>
      <p:bldP spid="20" grpId="0"/>
      <p:bldP spid="22" grpId="0"/>
      <p:bldP spid="33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Lectures 14-15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Indexes Pt. 2:</a:t>
            </a:r>
          </a:p>
          <a:p>
            <a:pPr lvl="1"/>
            <a:r>
              <a:rPr lang="en-US" dirty="0" smtClean="0"/>
              <a:t>B+ Trees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Clustered vs. </a:t>
            </a:r>
            <a:r>
              <a:rPr lang="en-US" dirty="0" err="1" smtClean="0"/>
              <a:t>unclustered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Join Algorithms:</a:t>
            </a:r>
            <a:endParaRPr lang="en-US" dirty="0"/>
          </a:p>
          <a:p>
            <a:pPr lvl="1"/>
            <a:r>
              <a:rPr lang="en-US" dirty="0" smtClean="0"/>
              <a:t>Nested Loop Join Variants: NLJ, BNLJ, INLJ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SMJ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Hash Join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9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8228" y="1906671"/>
                <a:ext cx="4455572" cy="9541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Each </a:t>
                </a:r>
                <a:r>
                  <a:rPr lang="en-US" sz="2800" i="1" dirty="0" smtClean="0">
                    <a:latin typeface="+mj-lt"/>
                  </a:rPr>
                  <a:t>non-leaf (“interior”) </a:t>
                </a:r>
                <a:r>
                  <a:rPr lang="en-US" sz="2800" b="1" i="1" dirty="0">
                    <a:latin typeface="+mj-lt"/>
                  </a:rPr>
                  <a:t>node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d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2d </a:t>
                </a:r>
                <a:r>
                  <a:rPr lang="en-US" sz="2800" b="1" i="1" dirty="0" smtClean="0">
                    <a:latin typeface="+mj-lt"/>
                  </a:rPr>
                  <a:t>keys*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228" y="1906671"/>
                <a:ext cx="4455572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62401" y="4282017"/>
            <a:ext cx="42291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*except </a:t>
            </a:r>
            <a:r>
              <a:rPr lang="en-US" sz="2400" i="1" dirty="0">
                <a:latin typeface="+mj-lt"/>
              </a:rPr>
              <a:t>for root node, which can have between </a:t>
            </a:r>
            <a:r>
              <a:rPr lang="en-US" sz="2400" b="1" i="1" dirty="0">
                <a:latin typeface="+mj-lt"/>
              </a:rPr>
              <a:t>2 </a:t>
            </a:r>
            <a:r>
              <a:rPr lang="en-US" sz="2400" i="1" dirty="0">
                <a:latin typeface="+mj-lt"/>
              </a:rPr>
              <a:t>and 2d </a:t>
            </a:r>
            <a:r>
              <a:rPr lang="en-US" sz="2400" i="1" dirty="0" smtClean="0">
                <a:latin typeface="+mj-lt"/>
              </a:rPr>
              <a:t>keys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7600" y="1135478"/>
            <a:ext cx="38862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Parameter </a:t>
            </a:r>
            <a:r>
              <a:rPr lang="en-US" sz="2800" b="1" i="1" dirty="0" smtClean="0">
                <a:latin typeface="+mj-lt"/>
              </a:rPr>
              <a:t>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= the degree</a:t>
            </a:r>
            <a:endParaRPr lang="en-US" sz="2800" b="1" i="1" dirty="0" smtClean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2220686" y="2667001"/>
            <a:ext cx="391886" cy="65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28536" y="2666999"/>
            <a:ext cx="5232" cy="138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5" idx="0"/>
          </p:cNvCxnSpPr>
          <p:nvPr/>
        </p:nvCxnSpPr>
        <p:spPr>
          <a:xfrm>
            <a:off x="4079097" y="2674680"/>
            <a:ext cx="1244873" cy="371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7854" y="335037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&lt;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03284" y="4051185"/>
                <a:ext cx="1660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&lt; 20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84" y="4051185"/>
                <a:ext cx="166096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882" t="-105333" r="-4412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67415" y="3749804"/>
                <a:ext cx="1660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&lt; 30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415" y="3749804"/>
                <a:ext cx="166096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882" t="-102632" r="-4412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94049" y="3045729"/>
                <a:ext cx="1059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049" y="3045729"/>
                <a:ext cx="105984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862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216820" y="3026529"/>
            <a:ext cx="313698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</a:t>
            </a:r>
            <a:r>
              <a:rPr lang="en-US" sz="2800" i="1" dirty="0" smtClean="0">
                <a:latin typeface="+mj-lt"/>
              </a:rPr>
              <a:t>n </a:t>
            </a:r>
            <a:r>
              <a:rPr lang="en-US" sz="2800" dirty="0" smtClean="0">
                <a:latin typeface="+mj-lt"/>
              </a:rPr>
              <a:t>keys in a node define </a:t>
            </a:r>
            <a:r>
              <a:rPr lang="en-US" sz="2800" i="1" dirty="0" smtClean="0">
                <a:latin typeface="+mj-lt"/>
              </a:rPr>
              <a:t>n+1 </a:t>
            </a:r>
            <a:r>
              <a:rPr lang="en-US" sz="2800" dirty="0" smtClean="0">
                <a:latin typeface="+mj-lt"/>
              </a:rPr>
              <a:t>ranges </a:t>
            </a:r>
            <a:endParaRPr lang="en-US" sz="2800" dirty="0">
              <a:latin typeface="+mj-lt"/>
            </a:endParaRPr>
          </a:p>
        </p:txBody>
      </p:sp>
      <p:cxnSp>
        <p:nvCxnSpPr>
          <p:cNvPr id="27" name="Straight Arrow Connector 26"/>
          <p:cNvCxnSpPr>
            <a:endCxn id="29" idx="0"/>
          </p:cNvCxnSpPr>
          <p:nvPr/>
        </p:nvCxnSpPr>
        <p:spPr>
          <a:xfrm>
            <a:off x="3657857" y="2674680"/>
            <a:ext cx="1425983" cy="1542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2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23882"/>
              </p:ext>
            </p:extLst>
          </p:nvPr>
        </p:nvGraphicFramePr>
        <p:xfrm>
          <a:off x="4169440" y="421725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66102" y="5439261"/>
            <a:ext cx="699629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range, in a </a:t>
            </a:r>
            <a:r>
              <a:rPr lang="en-US" sz="2800" i="1" dirty="0" smtClean="0">
                <a:latin typeface="+mj-lt"/>
              </a:rPr>
              <a:t>non-leaf </a:t>
            </a:r>
            <a:r>
              <a:rPr lang="en-US" sz="2800" dirty="0" smtClean="0">
                <a:latin typeface="+mj-lt"/>
              </a:rPr>
              <a:t>node, there is a </a:t>
            </a:r>
            <a:r>
              <a:rPr lang="en-US" sz="2800" b="1" dirty="0" smtClean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 to another node with keys in that range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98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14" grpId="0" animBg="1"/>
      <p:bldP spid="26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36569" y="3174736"/>
            <a:ext cx="12014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  <a:r>
              <a:rPr lang="en-US" i="1" dirty="0"/>
              <a:t> </a:t>
            </a:r>
            <a:r>
              <a:rPr lang="en-US" dirty="0"/>
              <a:t>nodes</a:t>
            </a:r>
          </a:p>
        </p:txBody>
      </p:sp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8463" y="4245430"/>
            <a:ext cx="8258916" cy="1844502"/>
            <a:chOff x="58463" y="4245430"/>
            <a:chExt cx="8258916" cy="1844502"/>
          </a:xfrm>
        </p:grpSpPr>
        <p:cxnSp>
          <p:nvCxnSpPr>
            <p:cNvPr id="50" name="Straight Arrow Connector 49"/>
            <p:cNvCxnSpPr>
              <a:endCxn id="53" idx="0"/>
            </p:cNvCxnSpPr>
            <p:nvPr/>
          </p:nvCxnSpPr>
          <p:spPr>
            <a:xfrm flipH="1">
              <a:off x="1803365" y="4288192"/>
              <a:ext cx="306469" cy="12785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279022" y="5566712"/>
              <a:ext cx="1048685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John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21</a:t>
              </a:r>
            </a:p>
          </p:txBody>
        </p:sp>
        <p:cxnSp>
          <p:nvCxnSpPr>
            <p:cNvPr id="55" name="Straight Arrow Connector 54"/>
            <p:cNvCxnSpPr>
              <a:endCxn id="61" idx="0"/>
            </p:cNvCxnSpPr>
            <p:nvPr/>
          </p:nvCxnSpPr>
          <p:spPr>
            <a:xfrm>
              <a:off x="919365" y="4252392"/>
              <a:ext cx="127279" cy="6485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62" idx="0"/>
            </p:cNvCxnSpPr>
            <p:nvPr/>
          </p:nvCxnSpPr>
          <p:spPr>
            <a:xfrm>
              <a:off x="3072349" y="4270449"/>
              <a:ext cx="202507" cy="1296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63" idx="0"/>
            </p:cNvCxnSpPr>
            <p:nvPr/>
          </p:nvCxnSpPr>
          <p:spPr>
            <a:xfrm>
              <a:off x="3664714" y="4330954"/>
              <a:ext cx="411888" cy="567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64" idx="0"/>
            </p:cNvCxnSpPr>
            <p:nvPr/>
          </p:nvCxnSpPr>
          <p:spPr>
            <a:xfrm>
              <a:off x="5375642" y="4245430"/>
              <a:ext cx="137182" cy="6528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942282" y="4245430"/>
              <a:ext cx="840247" cy="10596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6437288" y="4252392"/>
              <a:ext cx="1508001" cy="10527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38011" y="4900910"/>
              <a:ext cx="1017266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Jake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15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77764" y="5566712"/>
              <a:ext cx="99418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Bob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27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56267" y="4898275"/>
              <a:ext cx="1040670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Sally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28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6152" y="4898275"/>
              <a:ext cx="97334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Sue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246998" y="5305102"/>
              <a:ext cx="995785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Jess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409758" y="5305102"/>
              <a:ext cx="90762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Alf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37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463" y="5566712"/>
              <a:ext cx="94929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Joe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11</a:t>
              </a:r>
            </a:p>
          </p:txBody>
        </p:sp>
        <p:cxnSp>
          <p:nvCxnSpPr>
            <p:cNvPr id="68" name="Straight Arrow Connector 67"/>
            <p:cNvCxnSpPr>
              <a:endCxn id="67" idx="0"/>
            </p:cNvCxnSpPr>
            <p:nvPr/>
          </p:nvCxnSpPr>
          <p:spPr>
            <a:xfrm>
              <a:off x="479842" y="4252392"/>
              <a:ext cx="53271" cy="1314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901644" y="4900910"/>
              <a:ext cx="103586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Bess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22</a:t>
              </a:r>
            </a:p>
          </p:txBody>
        </p:sp>
        <p:cxnSp>
          <p:nvCxnSpPr>
            <p:cNvPr id="88" name="Straight Arrow Connector 87"/>
            <p:cNvCxnSpPr>
              <a:endCxn id="69" idx="0"/>
            </p:cNvCxnSpPr>
            <p:nvPr/>
          </p:nvCxnSpPr>
          <p:spPr>
            <a:xfrm flipH="1">
              <a:off x="2419575" y="4270449"/>
              <a:ext cx="105735" cy="6304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324802" y="5566712"/>
              <a:ext cx="91723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Sal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30</a:t>
              </a:r>
            </a:p>
          </p:txBody>
        </p:sp>
        <p:cxnSp>
          <p:nvCxnSpPr>
            <p:cNvPr id="92" name="Straight Arrow Connector 91"/>
            <p:cNvCxnSpPr>
              <a:endCxn id="91" idx="0"/>
            </p:cNvCxnSpPr>
            <p:nvPr/>
          </p:nvCxnSpPr>
          <p:spPr>
            <a:xfrm flipH="1">
              <a:off x="4783422" y="4270449"/>
              <a:ext cx="142251" cy="1296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679660" y="971975"/>
            <a:ext cx="499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Leaf nodes also have between </a:t>
            </a:r>
            <a:r>
              <a:rPr lang="en-US" sz="2400" i="1" dirty="0"/>
              <a:t>d </a:t>
            </a:r>
            <a:r>
              <a:rPr lang="en-US" sz="2400" dirty="0"/>
              <a:t>and </a:t>
            </a:r>
            <a:r>
              <a:rPr lang="en-US" sz="2400" i="1" dirty="0"/>
              <a:t>2d </a:t>
            </a:r>
            <a:r>
              <a:rPr lang="en-US" sz="2400" dirty="0"/>
              <a:t>keys, </a:t>
            </a:r>
            <a:r>
              <a:rPr lang="en-US" sz="2400" dirty="0" smtClean="0"/>
              <a:t>and are different in that: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8103137" y="1828242"/>
            <a:ext cx="370454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Their key slots contain pointers to data records</a:t>
            </a:r>
            <a:endParaRPr lang="en-US" sz="2400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103137" y="2838537"/>
            <a:ext cx="370454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They contain a pointer to the next leaf node as well, </a:t>
            </a:r>
            <a:r>
              <a:rPr lang="en-US" sz="2400" b="1" i="1" dirty="0" smtClean="0">
                <a:latin typeface="+mj-lt"/>
              </a:rPr>
              <a:t>for faster sequential traversal</a:t>
            </a:r>
            <a:endParaRPr lang="en-US" sz="2400" dirty="0">
              <a:latin typeface="+mj-lt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173633" y="4038046"/>
            <a:ext cx="609600" cy="463826"/>
          </a:xfrm>
          <a:prstGeom prst="roundRect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4038046"/>
            <a:ext cx="4981525" cy="463826"/>
            <a:chOff x="0" y="4038046"/>
            <a:chExt cx="4981525" cy="463826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4071258" y="4245430"/>
              <a:ext cx="8382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279022" y="4245429"/>
              <a:ext cx="754906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0" y="4245428"/>
              <a:ext cx="4623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3986021" y="4038046"/>
              <a:ext cx="995504" cy="463826"/>
            </a:xfrm>
            <a:prstGeom prst="roundRect">
              <a:avLst/>
            </a:prstGeom>
            <a:solidFill>
              <a:schemeClr val="accent2">
                <a:alpha val="22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5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78" grpId="0" animBg="1"/>
      <p:bldP spid="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B+ Tree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071258" y="4245430"/>
            <a:ext cx="838200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279022" y="4245429"/>
            <a:ext cx="754906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0" y="4245428"/>
            <a:ext cx="462301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3" idx="0"/>
          </p:cNvCxnSpPr>
          <p:nvPr/>
        </p:nvCxnSpPr>
        <p:spPr>
          <a:xfrm flipH="1">
            <a:off x="1803365" y="4288192"/>
            <a:ext cx="306469" cy="1278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79022" y="5566712"/>
            <a:ext cx="10486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John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21</a:t>
            </a:r>
          </a:p>
        </p:txBody>
      </p:sp>
      <p:cxnSp>
        <p:nvCxnSpPr>
          <p:cNvPr id="55" name="Straight Arrow Connector 54"/>
          <p:cNvCxnSpPr>
            <a:endCxn id="61" idx="0"/>
          </p:cNvCxnSpPr>
          <p:nvPr/>
        </p:nvCxnSpPr>
        <p:spPr>
          <a:xfrm>
            <a:off x="919365" y="4252392"/>
            <a:ext cx="127279" cy="6485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62" idx="0"/>
          </p:cNvCxnSpPr>
          <p:nvPr/>
        </p:nvCxnSpPr>
        <p:spPr>
          <a:xfrm>
            <a:off x="3072349" y="4270449"/>
            <a:ext cx="202507" cy="129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3" idx="0"/>
          </p:cNvCxnSpPr>
          <p:nvPr/>
        </p:nvCxnSpPr>
        <p:spPr>
          <a:xfrm>
            <a:off x="3664714" y="4330954"/>
            <a:ext cx="411888" cy="5673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4" idx="0"/>
          </p:cNvCxnSpPr>
          <p:nvPr/>
        </p:nvCxnSpPr>
        <p:spPr>
          <a:xfrm>
            <a:off x="5375642" y="4245430"/>
            <a:ext cx="137182" cy="652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942282" y="4245430"/>
            <a:ext cx="840247" cy="10596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437288" y="4252392"/>
            <a:ext cx="1508001" cy="10527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8011" y="4900910"/>
            <a:ext cx="101726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Jake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15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77764" y="5566712"/>
            <a:ext cx="99418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Bob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56267" y="4898275"/>
            <a:ext cx="104067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Sally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26152" y="4898275"/>
            <a:ext cx="97334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Sue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46998" y="5305102"/>
            <a:ext cx="9957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Jess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09758" y="5305102"/>
            <a:ext cx="90762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Alf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463" y="5566712"/>
            <a:ext cx="94929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Joe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11</a:t>
            </a:r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>
            <a:off x="479842" y="4252392"/>
            <a:ext cx="53271" cy="1314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01644" y="4900910"/>
            <a:ext cx="103586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Bess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22</a:t>
            </a:r>
          </a:p>
        </p:txBody>
      </p:sp>
      <p:cxnSp>
        <p:nvCxnSpPr>
          <p:cNvPr id="88" name="Straight Arrow Connector 87"/>
          <p:cNvCxnSpPr>
            <a:endCxn id="69" idx="0"/>
          </p:cNvCxnSpPr>
          <p:nvPr/>
        </p:nvCxnSpPr>
        <p:spPr>
          <a:xfrm flipH="1">
            <a:off x="2419575" y="4270449"/>
            <a:ext cx="105735" cy="630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324802" y="5566712"/>
            <a:ext cx="9172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Sal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30</a:t>
            </a:r>
          </a:p>
        </p:txBody>
      </p:sp>
      <p:cxnSp>
        <p:nvCxnSpPr>
          <p:cNvPr id="92" name="Straight Arrow Connector 91"/>
          <p:cNvCxnSpPr>
            <a:endCxn id="91" idx="0"/>
          </p:cNvCxnSpPr>
          <p:nvPr/>
        </p:nvCxnSpPr>
        <p:spPr>
          <a:xfrm flipH="1">
            <a:off x="4783422" y="4270449"/>
            <a:ext cx="142251" cy="129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8232066" y="1565265"/>
            <a:ext cx="3647152" cy="1477328"/>
          </a:xfrm>
          <a:prstGeom prst="rect">
            <a:avLst/>
          </a:prstGeom>
          <a:solidFill>
            <a:schemeClr val="bg1"/>
          </a:solidFill>
          <a:ln w="34925">
            <a:solidFill>
              <a:srgbClr val="C00000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people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age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27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8001233" y="3275932"/>
            <a:ext cx="3877985" cy="1938992"/>
          </a:xfrm>
          <a:prstGeom prst="rect">
            <a:avLst/>
          </a:prstGeom>
          <a:solidFill>
            <a:schemeClr val="bg1"/>
          </a:solidFill>
          <a:ln w="34925">
            <a:solidFill>
              <a:srgbClr val="0070C0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people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27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&lt;= age</a:t>
            </a:r>
          </a:p>
          <a:p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age &lt;=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35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Left Arrow 2"/>
          <p:cNvSpPr/>
          <p:nvPr/>
        </p:nvSpPr>
        <p:spPr>
          <a:xfrm rot="16200000">
            <a:off x="3129136" y="1955714"/>
            <a:ext cx="1039309" cy="220717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Arrow 69"/>
          <p:cNvSpPr/>
          <p:nvPr/>
        </p:nvSpPr>
        <p:spPr>
          <a:xfrm rot="17929820">
            <a:off x="2865843" y="2945084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Arrow 70"/>
          <p:cNvSpPr/>
          <p:nvPr/>
        </p:nvSpPr>
        <p:spPr>
          <a:xfrm rot="16200000">
            <a:off x="2639381" y="3846854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Arrow 71"/>
          <p:cNvSpPr/>
          <p:nvPr/>
        </p:nvSpPr>
        <p:spPr>
          <a:xfrm rot="15645991">
            <a:off x="2713487" y="4858835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 rot="10800000">
            <a:off x="3269951" y="4238159"/>
            <a:ext cx="2729543" cy="16161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Arrow 73"/>
          <p:cNvSpPr/>
          <p:nvPr/>
        </p:nvSpPr>
        <p:spPr>
          <a:xfrm rot="14135415">
            <a:off x="3598852" y="4531698"/>
            <a:ext cx="754215" cy="17944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/>
          <p:cNvSpPr/>
          <p:nvPr/>
        </p:nvSpPr>
        <p:spPr>
          <a:xfrm rot="16554414">
            <a:off x="4301828" y="4873032"/>
            <a:ext cx="1292031" cy="178645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Arrow 80"/>
          <p:cNvSpPr/>
          <p:nvPr/>
        </p:nvSpPr>
        <p:spPr>
          <a:xfrm rot="15407284">
            <a:off x="5026374" y="4562982"/>
            <a:ext cx="686276" cy="153648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Arrow 81"/>
          <p:cNvSpPr/>
          <p:nvPr/>
        </p:nvSpPr>
        <p:spPr>
          <a:xfrm rot="13908079">
            <a:off x="5656859" y="4731150"/>
            <a:ext cx="1272433" cy="177111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L14-15:17-18!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071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3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0" grpId="0" animBg="1"/>
      <p:bldP spid="81" grpId="0" animBg="1"/>
      <p:bldP spid="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Range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853136" cy="4554154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Goal: </a:t>
            </a:r>
            <a:r>
              <a:rPr lang="en-US" dirty="0" smtClean="0"/>
              <a:t>Get the results set of a range (or exact) query with minimal IO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smtClean="0"/>
              <a:t>Key idea:</a:t>
            </a:r>
            <a:endParaRPr lang="en-US" i="1" dirty="0" smtClean="0"/>
          </a:p>
          <a:p>
            <a:pPr lvl="1"/>
            <a:r>
              <a:rPr lang="en-US" dirty="0" smtClean="0"/>
              <a:t>A B+ Tree has high </a:t>
            </a:r>
            <a:r>
              <a:rPr lang="en-US" b="1" i="1" dirty="0" err="1" smtClean="0"/>
              <a:t>fanout</a:t>
            </a:r>
            <a:r>
              <a:rPr lang="en-US" b="1" i="1" dirty="0" smtClean="0"/>
              <a:t> (d ~= 10</a:t>
            </a:r>
            <a:r>
              <a:rPr lang="en-US" b="1" i="1" baseline="30000" dirty="0" smtClean="0"/>
              <a:t>2</a:t>
            </a:r>
            <a:r>
              <a:rPr lang="en-US" b="1" i="1" dirty="0" smtClean="0"/>
              <a:t>-10</a:t>
            </a:r>
            <a:r>
              <a:rPr lang="en-US" b="1" i="1" baseline="30000" dirty="0" smtClean="0"/>
              <a:t>3</a:t>
            </a:r>
            <a:r>
              <a:rPr lang="en-US" b="1" i="1" dirty="0" smtClean="0"/>
              <a:t>)</a:t>
            </a:r>
            <a:r>
              <a:rPr lang="en-US" dirty="0" smtClean="0"/>
              <a:t>, which means it is very shallow </a:t>
            </a:r>
            <a:r>
              <a:rPr lang="en-US" dirty="0" smtClean="0">
                <a:sym typeface="Wingdings"/>
              </a:rPr>
              <a:t> we can get to the right root node within a few steps!</a:t>
            </a:r>
            <a:endParaRPr lang="en-US" i="1" dirty="0" smtClean="0"/>
          </a:p>
          <a:p>
            <a:pPr lvl="1"/>
            <a:r>
              <a:rPr lang="en-US" dirty="0" smtClean="0"/>
              <a:t>Then just traverse the leaf nodes using the horizontal pointers</a:t>
            </a:r>
          </a:p>
          <a:p>
            <a:pPr lvl="1"/>
            <a:endParaRPr lang="en-US" i="1" dirty="0"/>
          </a:p>
          <a:p>
            <a:r>
              <a:rPr lang="en-US" b="1" i="1" dirty="0" smtClean="0"/>
              <a:t>Details:</a:t>
            </a:r>
          </a:p>
          <a:p>
            <a:pPr lvl="1"/>
            <a:r>
              <a:rPr lang="en-US" dirty="0" smtClean="0"/>
              <a:t>One node per page (thus page size determines </a:t>
            </a:r>
            <a:r>
              <a:rPr lang="en-US" i="1" dirty="0" smtClean="0"/>
              <a:t>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Fill only some of each node’s slots (the </a:t>
            </a:r>
            <a:r>
              <a:rPr lang="en-US" b="1" i="1" dirty="0" smtClean="0"/>
              <a:t>fill-factor</a:t>
            </a:r>
            <a:r>
              <a:rPr lang="en-US" dirty="0" smtClean="0"/>
              <a:t>) to leave room for insertions</a:t>
            </a:r>
          </a:p>
          <a:p>
            <a:pPr lvl="1"/>
            <a:r>
              <a:rPr lang="en-US" dirty="0" smtClean="0"/>
              <a:t>We can keep some levels of the B+ Tree in memory!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304690" y="612407"/>
            <a:ext cx="45509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Note that exact search </a:t>
            </a:r>
            <a:r>
              <a:rPr lang="en-US" sz="2400" i="1" smtClean="0">
                <a:latin typeface="+mj-lt"/>
              </a:rPr>
              <a:t>is just  a </a:t>
            </a:r>
            <a:r>
              <a:rPr lang="en-US" sz="2400" i="1" dirty="0" smtClean="0">
                <a:latin typeface="+mj-lt"/>
              </a:rPr>
              <a:t>special case of range search (R = 1)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53463" y="1770546"/>
                <a:ext cx="4002207" cy="22467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The </a:t>
                </a:r>
                <a:r>
                  <a:rPr lang="en-US" sz="2000" b="1" u="sng" dirty="0" err="1" smtClean="0">
                    <a:latin typeface="+mj-lt"/>
                  </a:rPr>
                  <a:t>fanout</a:t>
                </a:r>
                <a:r>
                  <a:rPr lang="en-US" sz="2000" dirty="0" smtClean="0">
                    <a:latin typeface="+mj-lt"/>
                  </a:rPr>
                  <a:t> </a:t>
                </a:r>
                <a:r>
                  <a:rPr lang="en-US" sz="2000" b="1" dirty="0" smtClean="0">
                    <a:latin typeface="+mj-lt"/>
                  </a:rPr>
                  <a:t>f</a:t>
                </a:r>
                <a:r>
                  <a:rPr lang="en-US" sz="2000" dirty="0" smtClean="0">
                    <a:latin typeface="+mj-lt"/>
                  </a:rPr>
                  <a:t> is the number of pointers coming out of a node.  Thus: </a:t>
                </a:r>
              </a:p>
              <a:p>
                <a:endParaRPr lang="en-US" sz="20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charset="0"/>
                        </a:rPr>
                        <m:t>+1≤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≤2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</m:t>
                      </m:r>
                    </m:oMath>
                  </m:oMathPara>
                </a14:m>
                <a:endParaRPr lang="en-US" sz="2000" i="1" dirty="0" smtClean="0">
                  <a:latin typeface="+mj-lt"/>
                </a:endParaRPr>
              </a:p>
              <a:p>
                <a:endParaRPr lang="en-US" sz="2000" i="1" dirty="0">
                  <a:latin typeface="+mj-lt"/>
                </a:endParaRPr>
              </a:p>
              <a:p>
                <a:r>
                  <a:rPr lang="en-US" sz="2000" i="1" dirty="0" smtClean="0">
                    <a:latin typeface="+mj-lt"/>
                  </a:rPr>
                  <a:t>Note that we will often approximate f as constant across nodes!</a:t>
                </a:r>
                <a:endParaRPr lang="en-US" sz="20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63" y="1770546"/>
                <a:ext cx="4002207" cy="22467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853463" y="4253460"/>
            <a:ext cx="4002207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 define the </a:t>
            </a:r>
            <a:r>
              <a:rPr lang="en-US" sz="2400" b="1" i="1" u="sng" dirty="0" smtClean="0">
                <a:latin typeface="+mj-lt"/>
              </a:rPr>
              <a:t>height</a:t>
            </a:r>
            <a:r>
              <a:rPr lang="en-US" sz="2400" dirty="0" smtClean="0">
                <a:latin typeface="+mj-lt"/>
              </a:rPr>
              <a:t> of the tree as counting the root node.  Thus, </a:t>
            </a:r>
            <a:r>
              <a:rPr lang="en-US" sz="2400" i="1" dirty="0" smtClean="0">
                <a:latin typeface="+mj-lt"/>
              </a:rPr>
              <a:t>given constant </a:t>
            </a:r>
            <a:r>
              <a:rPr lang="en-US" sz="2400" i="1" dirty="0" err="1" smtClean="0">
                <a:latin typeface="+mj-lt"/>
              </a:rPr>
              <a:t>fanout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f</a:t>
            </a:r>
            <a:r>
              <a:rPr lang="en-US" sz="2400" dirty="0" smtClean="0">
                <a:latin typeface="+mj-lt"/>
              </a:rPr>
              <a:t>, a tree of height </a:t>
            </a:r>
            <a:r>
              <a:rPr lang="en-US" sz="2400" b="1" i="1" dirty="0" smtClean="0">
                <a:latin typeface="+mj-lt"/>
              </a:rPr>
              <a:t>h</a:t>
            </a:r>
            <a:r>
              <a:rPr lang="en-US" sz="2400" dirty="0" smtClean="0">
                <a:latin typeface="+mj-lt"/>
              </a:rPr>
              <a:t> can index </a:t>
            </a:r>
            <a:r>
              <a:rPr lang="en-US" sz="2400" b="1" dirty="0" err="1" smtClean="0">
                <a:latin typeface="+mj-lt"/>
              </a:rPr>
              <a:t>f</a:t>
            </a:r>
            <a:r>
              <a:rPr lang="en-US" sz="2400" b="1" baseline="30000" dirty="0" err="1" smtClean="0">
                <a:latin typeface="+mj-lt"/>
              </a:rPr>
              <a:t>h</a:t>
            </a:r>
            <a:r>
              <a:rPr lang="en-US" sz="2400" dirty="0" smtClean="0">
                <a:latin typeface="+mj-lt"/>
              </a:rPr>
              <a:t> pages and has </a:t>
            </a:r>
            <a:r>
              <a:rPr lang="en-US" sz="2400" b="1" dirty="0" smtClean="0">
                <a:latin typeface="+mj-lt"/>
              </a:rPr>
              <a:t>f</a:t>
            </a:r>
            <a:r>
              <a:rPr lang="en-US" sz="2400" b="1" baseline="30000" dirty="0" smtClean="0">
                <a:latin typeface="+mj-lt"/>
              </a:rPr>
              <a:t>h-1</a:t>
            </a:r>
            <a:r>
              <a:rPr lang="en-US" sz="2400" dirty="0" smtClean="0">
                <a:latin typeface="+mj-lt"/>
              </a:rPr>
              <a:t> leaf nodes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7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Range Search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595405"/>
                  </p:ext>
                </p:extLst>
              </p:nvPr>
            </p:nvGraphicFramePr>
            <p:xfrm>
              <a:off x="838200" y="1399563"/>
              <a:ext cx="10515600" cy="524175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4435365"/>
                    <a:gridCol w="4816366"/>
                  </a:tblGrid>
                  <a:tr h="1532254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dirty="0" smtClean="0"/>
                            <a:t>Parameter</a:t>
                          </a:r>
                          <a:r>
                            <a:rPr lang="en-US" sz="2000" b="0" i="0" baseline="0" dirty="0" smtClean="0"/>
                            <a:t> </a:t>
                          </a:r>
                          <a:r>
                            <a:rPr lang="en-US" sz="2000" b="1" i="1" baseline="0" dirty="0" smtClean="0"/>
                            <a:t>d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baseline="0" dirty="0" smtClean="0"/>
                            <a:t>Fill-factor </a:t>
                          </a:r>
                          <a:r>
                            <a:rPr lang="en-US" sz="2000" b="1" i="1" baseline="0" dirty="0" smtClean="0"/>
                            <a:t>F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1" i="1" baseline="0" dirty="0" smtClean="0"/>
                            <a:t>B </a:t>
                          </a:r>
                          <a:r>
                            <a:rPr lang="en-US" sz="2000" b="0" i="0" baseline="0" dirty="0" smtClean="0"/>
                            <a:t>available</a:t>
                          </a:r>
                          <a:r>
                            <a:rPr lang="en-US" sz="2000" b="1" i="1" baseline="0" dirty="0" smtClean="0"/>
                            <a:t> </a:t>
                          </a:r>
                          <a:r>
                            <a:rPr lang="en-US" sz="2000" b="0" i="0" baseline="0" dirty="0" smtClean="0"/>
                            <a:t>pages in buffer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 smtClean="0"/>
                            <a:t>A B+ Tree over </a:t>
                          </a:r>
                          <a:r>
                            <a:rPr lang="en-US" sz="2000" b="1" i="1" baseline="0" dirty="0" smtClean="0"/>
                            <a:t>N</a:t>
                          </a:r>
                          <a:r>
                            <a:rPr lang="en-US" sz="2000" baseline="0" dirty="0" smtClean="0"/>
                            <a:t> pages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b="1" i="0" baseline="0" dirty="0" smtClean="0"/>
                            <a:t>f</a:t>
                          </a:r>
                          <a:r>
                            <a:rPr lang="en-US" sz="2000" b="0" i="0" baseline="0" dirty="0" smtClean="0"/>
                            <a:t> is the </a:t>
                          </a:r>
                          <a:r>
                            <a:rPr lang="en-US" sz="2000" b="0" i="0" baseline="0" dirty="0" err="1" smtClean="0"/>
                            <a:t>fanout</a:t>
                          </a:r>
                          <a:r>
                            <a:rPr lang="en-US" sz="2000" b="0" i="0" baseline="0" dirty="0" smtClean="0"/>
                            <a:t> [d+1,2d+1]</a:t>
                          </a:r>
                          <a:endParaRPr lang="en-US" sz="2000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3365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dirty="0" smtClean="0"/>
                            <a:t>A a range query.</a:t>
                          </a:r>
                          <a:endParaRPr lang="en-US" sz="2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3365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The </a:t>
                          </a:r>
                          <a:r>
                            <a:rPr lang="en-US" sz="2000" b="1" i="1" dirty="0" smtClean="0"/>
                            <a:t>R </a:t>
                          </a:r>
                          <a:r>
                            <a:rPr lang="en-US" sz="2000" b="0" i="0" dirty="0" smtClean="0"/>
                            <a:t>values that match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271191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i="0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𝐹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  <m:r>
                                  <a:rPr lang="en-US" sz="2400" b="0" i="1" baseline="-25000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b="1" i="0" smtClean="0">
                                    <a:latin typeface="Cambria Math" charset="0"/>
                                  </a:rPr>
                                  <m:t>𝐂𝐨𝐬𝐭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𝑂𝑢𝑡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 smtClean="0"/>
                        </a:p>
                        <a:p>
                          <a:pPr algn="ctr"/>
                          <a:r>
                            <a:rPr lang="en-US" sz="2400" i="1" dirty="0" smtClean="0"/>
                            <a:t>where</a:t>
                          </a:r>
                          <a:r>
                            <a:rPr lang="en-US" sz="2400" i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lang="en-US" sz="2400" b="0" i="1" baseline="0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≥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400" b="0" i="1" baseline="0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𝐵</m:t>
                                  </m:r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𝑓</m:t>
                                  </m:r>
                                  <m:r>
                                    <a:rPr lang="en-US" sz="2400" b="0" i="1" baseline="3000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</m:e>
                              </m:nary>
                            </m:oMath>
                          </a14:m>
                          <a:endParaRPr lang="en-US" sz="2400" i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C00000"/>
                              </a:solidFill>
                            </a:rPr>
                            <a:t>Depth of the B+ Tree:</a:t>
                          </a:r>
                          <a:r>
                            <a:rPr lang="en-US" sz="2000" baseline="0" dirty="0" smtClean="0"/>
                            <a:t> For each level of the B+ Tree we read in one node = one page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0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</a:rPr>
                            <a:t># of levels we can fit in memory:</a:t>
                          </a:r>
                          <a:r>
                            <a:rPr lang="en-US" sz="2000" dirty="0" smtClean="0"/>
                            <a:t> These</a:t>
                          </a:r>
                          <a:r>
                            <a:rPr lang="en-US" sz="2000" baseline="0" dirty="0" smtClean="0"/>
                            <a:t> don’t cost any IO!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baseline="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00B050"/>
                              </a:solidFill>
                            </a:rPr>
                            <a:t>This equation </a:t>
                          </a:r>
                          <a:r>
                            <a:rPr lang="en-US" sz="2000" b="0" i="0" baseline="0" dirty="0" smtClean="0"/>
                            <a:t>is just saying that the sum of all the nodes for </a:t>
                          </a:r>
                          <a:r>
                            <a:rPr lang="en-US" sz="2000" b="0" i="0" baseline="0" dirty="0" smtClean="0">
                              <a:solidFill>
                                <a:srgbClr val="0070C0"/>
                              </a:solidFill>
                            </a:rPr>
                            <a:t>L</a:t>
                          </a:r>
                          <a:r>
                            <a:rPr lang="en-US" sz="2000" b="0" i="0" baseline="-25000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r>
                            <a:rPr lang="en-US" sz="2000" b="0" i="0" baseline="0" dirty="0" smtClean="0"/>
                            <a:t> levels must fit in buffer</a:t>
                          </a:r>
                          <a:endParaRPr lang="en-US" sz="2000" b="1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595405"/>
                  </p:ext>
                </p:extLst>
              </p:nvPr>
            </p:nvGraphicFramePr>
            <p:xfrm>
              <a:off x="838200" y="1399563"/>
              <a:ext cx="10515600" cy="524175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4435365"/>
                    <a:gridCol w="4816366"/>
                  </a:tblGrid>
                  <a:tr h="16154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dirty="0" smtClean="0"/>
                            <a:t>Parameter</a:t>
                          </a:r>
                          <a:r>
                            <a:rPr lang="en-US" sz="2000" b="0" i="0" baseline="0" dirty="0" smtClean="0"/>
                            <a:t> </a:t>
                          </a:r>
                          <a:r>
                            <a:rPr lang="en-US" sz="2000" b="1" i="1" baseline="0" dirty="0" smtClean="0"/>
                            <a:t>d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baseline="0" dirty="0" smtClean="0"/>
                            <a:t>Fill-factor </a:t>
                          </a:r>
                          <a:r>
                            <a:rPr lang="en-US" sz="2000" b="1" i="1" baseline="0" dirty="0" smtClean="0"/>
                            <a:t>F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1" i="1" baseline="0" dirty="0" smtClean="0"/>
                            <a:t>B </a:t>
                          </a:r>
                          <a:r>
                            <a:rPr lang="en-US" sz="2000" b="0" i="0" baseline="0" dirty="0" smtClean="0"/>
                            <a:t>available</a:t>
                          </a:r>
                          <a:r>
                            <a:rPr lang="en-US" sz="2000" b="1" i="1" baseline="0" dirty="0" smtClean="0"/>
                            <a:t> </a:t>
                          </a:r>
                          <a:r>
                            <a:rPr lang="en-US" sz="2000" b="0" i="0" baseline="0" dirty="0" smtClean="0"/>
                            <a:t>pages in buffer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 smtClean="0"/>
                            <a:t>A B+ Tree over </a:t>
                          </a:r>
                          <a:r>
                            <a:rPr lang="en-US" sz="2000" b="1" i="1" baseline="0" dirty="0" smtClean="0"/>
                            <a:t>N</a:t>
                          </a:r>
                          <a:r>
                            <a:rPr lang="en-US" sz="2000" baseline="0" dirty="0" smtClean="0"/>
                            <a:t> pages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b="1" i="0" baseline="0" dirty="0" smtClean="0"/>
                            <a:t>f</a:t>
                          </a:r>
                          <a:r>
                            <a:rPr lang="en-US" sz="2000" b="0" i="0" baseline="0" dirty="0" smtClean="0"/>
                            <a:t> is the </a:t>
                          </a:r>
                          <a:r>
                            <a:rPr lang="en-US" sz="2000" b="0" i="0" baseline="0" dirty="0" err="1" smtClean="0"/>
                            <a:t>fanout</a:t>
                          </a:r>
                          <a:r>
                            <a:rPr lang="en-US" sz="2000" b="0" i="0" baseline="0" dirty="0" smtClean="0"/>
                            <a:t> [d+1,2d+1]</a:t>
                          </a:r>
                          <a:endParaRPr lang="en-US" sz="2000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dirty="0" smtClean="0"/>
                            <a:t>A a range query.</a:t>
                          </a:r>
                          <a:endParaRPr lang="en-US" sz="2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The </a:t>
                          </a:r>
                          <a:r>
                            <a:rPr lang="en-US" sz="2000" b="1" i="1" dirty="0" smtClean="0"/>
                            <a:t>R </a:t>
                          </a:r>
                          <a:r>
                            <a:rPr lang="en-US" sz="2000" b="0" i="0" dirty="0" smtClean="0"/>
                            <a:t>values that match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271191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8571" t="-95056" r="-108929" b="-4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C00000"/>
                              </a:solidFill>
                            </a:rPr>
                            <a:t>Depth of the B+ Tree:</a:t>
                          </a:r>
                          <a:r>
                            <a:rPr lang="en-US" sz="2000" baseline="0" dirty="0" smtClean="0"/>
                            <a:t> For each level of the B+ Tree we read in one node = one page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0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</a:rPr>
                            <a:t># of levels we can fit in memory:</a:t>
                          </a:r>
                          <a:r>
                            <a:rPr lang="en-US" sz="2000" dirty="0" smtClean="0"/>
                            <a:t> These</a:t>
                          </a:r>
                          <a:r>
                            <a:rPr lang="en-US" sz="2000" baseline="0" dirty="0" smtClean="0"/>
                            <a:t> don’t cost any IO</a:t>
                          </a:r>
                          <a:r>
                            <a:rPr lang="en-US" sz="2000" baseline="0" dirty="0" smtClean="0"/>
                            <a:t>!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baseline="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00B050"/>
                              </a:solidFill>
                            </a:rPr>
                            <a:t>This equation </a:t>
                          </a:r>
                          <a:r>
                            <a:rPr lang="en-US" sz="2000" b="0" i="0" baseline="0" dirty="0" smtClean="0"/>
                            <a:t>is just saying that the sum of all the nodes for </a:t>
                          </a:r>
                          <a:r>
                            <a:rPr lang="en-US" sz="2000" b="0" i="0" baseline="0" dirty="0" smtClean="0">
                              <a:solidFill>
                                <a:srgbClr val="0070C0"/>
                              </a:solidFill>
                            </a:rPr>
                            <a:t>L</a:t>
                          </a:r>
                          <a:r>
                            <a:rPr lang="en-US" sz="2000" b="0" i="0" baseline="-25000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r>
                            <a:rPr lang="en-US" sz="2000" b="0" i="0" baseline="0" dirty="0" smtClean="0"/>
                            <a:t> levels must fit in buffer</a:t>
                          </a:r>
                          <a:endParaRPr lang="en-US" sz="2000" b="1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L14-15:22-24!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5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vs. </a:t>
            </a:r>
            <a:r>
              <a:rPr lang="en-US" dirty="0" err="1" smtClean="0"/>
              <a:t>Unclustered</a:t>
            </a:r>
            <a:r>
              <a:rPr lang="en-US" dirty="0" smtClean="0"/>
              <a:t> Index</a:t>
            </a:r>
            <a:endParaRPr 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28735"/>
              </p:ext>
            </p:extLst>
          </p:nvPr>
        </p:nvGraphicFramePr>
        <p:xfrm>
          <a:off x="2239669" y="1509210"/>
          <a:ext cx="1160215" cy="685800"/>
        </p:xfrm>
        <a:graphic>
          <a:graphicData uri="http://schemas.openxmlformats.org/drawingml/2006/table">
            <a:tbl>
              <a:tblPr/>
              <a:tblGrid>
                <a:gridCol w="587573"/>
                <a:gridCol w="5726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5" idx="0"/>
          </p:cNvCxnSpPr>
          <p:nvPr/>
        </p:nvCxnSpPr>
        <p:spPr>
          <a:xfrm flipH="1">
            <a:off x="1758474" y="2005314"/>
            <a:ext cx="854778" cy="89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0475"/>
              </p:ext>
            </p:extLst>
          </p:nvPr>
        </p:nvGraphicFramePr>
        <p:xfrm>
          <a:off x="903697" y="2898354"/>
          <a:ext cx="1709555" cy="718458"/>
        </p:xfrm>
        <a:graphic>
          <a:graphicData uri="http://schemas.openxmlformats.org/drawingml/2006/table">
            <a:tbl>
              <a:tblPr/>
              <a:tblGrid>
                <a:gridCol w="239135"/>
                <a:gridCol w="198430"/>
                <a:gridCol w="198431"/>
                <a:gridCol w="198430"/>
                <a:gridCol w="239135"/>
                <a:gridCol w="198430"/>
                <a:gridCol w="198431"/>
                <a:gridCol w="23913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12454"/>
              </p:ext>
            </p:extLst>
          </p:nvPr>
        </p:nvGraphicFramePr>
        <p:xfrm>
          <a:off x="3029482" y="2887468"/>
          <a:ext cx="1718593" cy="718458"/>
        </p:xfrm>
        <a:graphic>
          <a:graphicData uri="http://schemas.openxmlformats.org/drawingml/2006/table">
            <a:tbl>
              <a:tblPr/>
              <a:tblGrid>
                <a:gridCol w="240399"/>
                <a:gridCol w="199479"/>
                <a:gridCol w="199480"/>
                <a:gridCol w="199479"/>
                <a:gridCol w="240399"/>
                <a:gridCol w="199479"/>
                <a:gridCol w="199480"/>
                <a:gridCol w="240398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3094447" y="2005314"/>
            <a:ext cx="794331" cy="88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0"/>
          </p:cNvCxnSpPr>
          <p:nvPr/>
        </p:nvCxnSpPr>
        <p:spPr>
          <a:xfrm flipH="1">
            <a:off x="827883" y="3415573"/>
            <a:ext cx="176009" cy="64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8531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6" idx="0"/>
          </p:cNvCxnSpPr>
          <p:nvPr/>
        </p:nvCxnSpPr>
        <p:spPr>
          <a:xfrm>
            <a:off x="1337373" y="3423860"/>
            <a:ext cx="58319" cy="632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6340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8" idx="0"/>
          </p:cNvCxnSpPr>
          <p:nvPr/>
        </p:nvCxnSpPr>
        <p:spPr>
          <a:xfrm>
            <a:off x="1765896" y="3423860"/>
            <a:ext cx="197605" cy="640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49" y="4064599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2178714" y="3423860"/>
            <a:ext cx="352596" cy="639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1958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2" idx="0"/>
          </p:cNvCxnSpPr>
          <p:nvPr/>
        </p:nvCxnSpPr>
        <p:spPr>
          <a:xfrm flipH="1">
            <a:off x="3099119" y="3511412"/>
            <a:ext cx="69637" cy="5519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89767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>
            <a:off x="3478167" y="3422891"/>
            <a:ext cx="188761" cy="640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57576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6" idx="0"/>
          </p:cNvCxnSpPr>
          <p:nvPr/>
        </p:nvCxnSpPr>
        <p:spPr>
          <a:xfrm>
            <a:off x="3884260" y="3422891"/>
            <a:ext cx="350477" cy="640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25385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4242717" y="3414936"/>
            <a:ext cx="559828" cy="641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93193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47323" y="3415573"/>
            <a:ext cx="764586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1126"/>
              </p:ext>
            </p:extLst>
          </p:nvPr>
        </p:nvGraphicFramePr>
        <p:xfrm>
          <a:off x="8610782" y="1509210"/>
          <a:ext cx="1160215" cy="685800"/>
        </p:xfrm>
        <a:graphic>
          <a:graphicData uri="http://schemas.openxmlformats.org/drawingml/2006/table">
            <a:tbl>
              <a:tblPr/>
              <a:tblGrid>
                <a:gridCol w="587573"/>
                <a:gridCol w="5726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>
            <a:endCxn id="89" idx="0"/>
          </p:cNvCxnSpPr>
          <p:nvPr/>
        </p:nvCxnSpPr>
        <p:spPr>
          <a:xfrm flipH="1">
            <a:off x="8129587" y="2005314"/>
            <a:ext cx="854778" cy="89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14293"/>
              </p:ext>
            </p:extLst>
          </p:nvPr>
        </p:nvGraphicFramePr>
        <p:xfrm>
          <a:off x="7274810" y="2898354"/>
          <a:ext cx="1709555" cy="718458"/>
        </p:xfrm>
        <a:graphic>
          <a:graphicData uri="http://schemas.openxmlformats.org/drawingml/2006/table">
            <a:tbl>
              <a:tblPr/>
              <a:tblGrid>
                <a:gridCol w="239135"/>
                <a:gridCol w="198430"/>
                <a:gridCol w="198431"/>
                <a:gridCol w="198430"/>
                <a:gridCol w="239135"/>
                <a:gridCol w="198430"/>
                <a:gridCol w="198431"/>
                <a:gridCol w="23913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87543"/>
              </p:ext>
            </p:extLst>
          </p:nvPr>
        </p:nvGraphicFramePr>
        <p:xfrm>
          <a:off x="9400595" y="2887468"/>
          <a:ext cx="1718593" cy="718458"/>
        </p:xfrm>
        <a:graphic>
          <a:graphicData uri="http://schemas.openxmlformats.org/drawingml/2006/table">
            <a:tbl>
              <a:tblPr/>
              <a:tblGrid>
                <a:gridCol w="240399"/>
                <a:gridCol w="199479"/>
                <a:gridCol w="199480"/>
                <a:gridCol w="199479"/>
                <a:gridCol w="240399"/>
                <a:gridCol w="199479"/>
                <a:gridCol w="199480"/>
                <a:gridCol w="240398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0" name="Straight Arrow Connector 89"/>
          <p:cNvCxnSpPr>
            <a:endCxn id="96" idx="0"/>
          </p:cNvCxnSpPr>
          <p:nvPr/>
        </p:nvCxnSpPr>
        <p:spPr>
          <a:xfrm>
            <a:off x="8112178" y="3447202"/>
            <a:ext cx="222436" cy="6173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989644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93" name="Straight Arrow Connector 92"/>
          <p:cNvCxnSpPr>
            <a:endCxn id="106" idx="0"/>
          </p:cNvCxnSpPr>
          <p:nvPr/>
        </p:nvCxnSpPr>
        <p:spPr>
          <a:xfrm flipH="1">
            <a:off x="9455520" y="3447202"/>
            <a:ext cx="1225846" cy="607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701051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95" name="Straight Arrow Connector 94"/>
          <p:cNvCxnSpPr>
            <a:endCxn id="92" idx="0"/>
          </p:cNvCxnSpPr>
          <p:nvPr/>
        </p:nvCxnSpPr>
        <p:spPr>
          <a:xfrm flipH="1">
            <a:off x="7198996" y="3430467"/>
            <a:ext cx="187763" cy="625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125262" y="4064599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97" name="Straight Arrow Connector 96"/>
          <p:cNvCxnSpPr>
            <a:endCxn id="98" idx="0"/>
          </p:cNvCxnSpPr>
          <p:nvPr/>
        </p:nvCxnSpPr>
        <p:spPr>
          <a:xfrm>
            <a:off x="8549827" y="3423860"/>
            <a:ext cx="1459326" cy="6451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799801" y="4069015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99" name="Straight Arrow Connector 98"/>
          <p:cNvCxnSpPr>
            <a:endCxn id="94" idx="0"/>
          </p:cNvCxnSpPr>
          <p:nvPr/>
        </p:nvCxnSpPr>
        <p:spPr>
          <a:xfrm>
            <a:off x="7697342" y="3447202"/>
            <a:ext cx="1213061" cy="60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935096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101" name="Straight Arrow Connector 100"/>
          <p:cNvCxnSpPr>
            <a:endCxn id="102" idx="0"/>
          </p:cNvCxnSpPr>
          <p:nvPr/>
        </p:nvCxnSpPr>
        <p:spPr>
          <a:xfrm flipH="1">
            <a:off x="7737917" y="3422891"/>
            <a:ext cx="2111363" cy="6334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528565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0255373" y="3422891"/>
            <a:ext cx="350477" cy="6404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396498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9564187" y="3447202"/>
            <a:ext cx="1609471" cy="60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246168" y="4055142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8818436" y="3415573"/>
            <a:ext cx="764586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9424174" y="2005314"/>
            <a:ext cx="794331" cy="88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883214" y="4636138"/>
            <a:ext cx="187312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Clustered</a:t>
            </a:r>
            <a:endParaRPr lang="en-US" sz="2800" dirty="0">
              <a:latin typeface="+mj-lt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8190366" y="4630070"/>
            <a:ext cx="200104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Unclustered</a:t>
            </a:r>
            <a:endParaRPr lang="en-US" sz="2800" dirty="0">
              <a:latin typeface="+mj-lt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29210" y="3787371"/>
            <a:ext cx="12192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108615" y="2256454"/>
            <a:ext cx="1801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+mj-lt"/>
              </a:rPr>
              <a:t>Index Entries</a:t>
            </a:r>
            <a:endParaRPr lang="en-US" sz="2400">
              <a:latin typeface="+mj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106201" y="4424474"/>
            <a:ext cx="1802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Data Records</a:t>
            </a:r>
            <a:endParaRPr lang="en-US" sz="2400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9588" y="5368282"/>
            <a:ext cx="4737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1</a:t>
            </a:r>
            <a:r>
              <a:rPr lang="en-US" sz="2400" dirty="0" smtClean="0"/>
              <a:t> Random Access IO + Sequential IO </a:t>
            </a:r>
          </a:p>
          <a:p>
            <a:pPr algn="ctr"/>
            <a:r>
              <a:rPr lang="en-US" sz="2400" dirty="0" smtClean="0"/>
              <a:t>(# of pages of answers)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7429002" y="5368282"/>
            <a:ext cx="440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Random Access IO for each </a:t>
            </a:r>
            <a:r>
              <a:rPr lang="en-US" sz="2400" b="1" dirty="0" smtClean="0"/>
              <a:t>value (i.e. # of tuples in answer)</a:t>
            </a:r>
            <a:endParaRPr 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521739" y="6317642"/>
            <a:ext cx="897191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Clustered can make a </a:t>
            </a:r>
            <a:r>
              <a:rPr lang="en-US" sz="2800" b="1" i="1" dirty="0" smtClean="0">
                <a:latin typeface="+mj-lt"/>
              </a:rPr>
              <a:t>huge</a:t>
            </a:r>
            <a:r>
              <a:rPr lang="en-US" sz="2800" dirty="0" smtClean="0">
                <a:latin typeface="+mj-lt"/>
              </a:rPr>
              <a:t> difference for range queries!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9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  <p:bldP spid="9" grpId="0"/>
      <p:bldP spid="62" grpId="0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19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>
                    <a:latin typeface="+mj-lt"/>
                  </a:rPr>
                  <a:t>Example:</a:t>
                </a:r>
                <a:r>
                  <a:rPr lang="en-US" sz="2800" dirty="0" smtClean="0">
                    <a:latin typeface="+mj-lt"/>
                  </a:rPr>
                  <a:t> Returns all pairs of tuples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  <m:r>
                      <a:rPr lang="en-US" sz="2800" i="1" dirty="0" err="1" smtClean="0">
                        <a:latin typeface="Cambria Math" charset="0"/>
                      </a:rPr>
                      <m:t>.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𝐴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49878" y="4005091"/>
          <a:ext cx="86758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275"/>
                <a:gridCol w="430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23738" y="4005091"/>
          <a:ext cx="1306533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3411"/>
                <a:gridCol w="441561"/>
                <a:gridCol w="44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1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3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373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endParaRPr lang="en-US" sz="2400" b="1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764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852160" y="4542600"/>
            <a:ext cx="957431" cy="66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5682" y="4005091"/>
          <a:ext cx="1617227" cy="256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0098"/>
                <a:gridCol w="419548"/>
                <a:gridCol w="376518"/>
                <a:gridCol w="441063"/>
              </a:tblGrid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416883" y="1690688"/>
            <a:ext cx="364715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R.A,B,C,D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R, S</a:t>
            </a:r>
          </a:p>
          <a:p>
            <a:pPr eaLnBrk="0" hangingPunct="0"/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 = S.A</a:t>
            </a:r>
            <a:endParaRPr lang="en-US" sz="2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4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Note: Content from 12-1 (conflict </a:t>
            </a:r>
            <a:r>
              <a:rPr lang="en-US" i="1" dirty="0" err="1" smtClean="0"/>
              <a:t>serializability</a:t>
            </a:r>
            <a:r>
              <a:rPr lang="en-US" i="1" dirty="0" smtClean="0"/>
              <a:t>, deadlock, </a:t>
            </a:r>
            <a:r>
              <a:rPr lang="en-US" i="1" dirty="0" err="1" smtClean="0"/>
              <a:t>etc</a:t>
            </a:r>
            <a:r>
              <a:rPr lang="en-US" i="1" dirty="0" smtClean="0"/>
              <a:t>) will </a:t>
            </a:r>
            <a:r>
              <a:rPr lang="en-US" b="1" i="1" dirty="0" smtClean="0"/>
              <a:t>NOT </a:t>
            </a:r>
            <a:r>
              <a:rPr lang="en-US" i="1" dirty="0" smtClean="0"/>
              <a:t>be covered on the final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dirty="0" smtClean="0"/>
              <a:t>buffer</a:t>
            </a:r>
            <a:r>
              <a:rPr lang="en-US" dirty="0" smtClean="0"/>
              <a:t> &amp; simplified </a:t>
            </a:r>
            <a:r>
              <a:rPr lang="en-US" dirty="0" err="1" smtClean="0"/>
              <a:t>filesystem</a:t>
            </a:r>
            <a:r>
              <a:rPr lang="en-US" dirty="0" smtClean="0"/>
              <a:t> model</a:t>
            </a:r>
          </a:p>
          <a:p>
            <a:endParaRPr lang="en-US" dirty="0"/>
          </a:p>
          <a:p>
            <a:r>
              <a:rPr lang="en-US" dirty="0" smtClean="0"/>
              <a:t>Shift to </a:t>
            </a:r>
            <a:r>
              <a:rPr lang="en-US" b="1" i="1" dirty="0" smtClean="0"/>
              <a:t>IO Aware </a:t>
            </a:r>
            <a:r>
              <a:rPr lang="en-US" dirty="0" smtClean="0"/>
              <a:t>algorithms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dirty="0" smtClean="0"/>
              <a:t>external merge algorithm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3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Algorithms: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5926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NLJ: An example of a </a:t>
            </a:r>
            <a:r>
              <a:rPr lang="en-US" i="1" dirty="0" smtClean="0"/>
              <a:t>non-</a:t>
            </a:r>
            <a:r>
              <a:rPr lang="en-US" dirty="0" smtClean="0"/>
              <a:t>IO aware join algorithm</a:t>
            </a:r>
          </a:p>
          <a:p>
            <a:endParaRPr lang="en-US" dirty="0" smtClean="0"/>
          </a:p>
          <a:p>
            <a:r>
              <a:rPr lang="en-US" dirty="0" smtClean="0"/>
              <a:t>BNLJ: Big gains just by being IO aware &amp; reading in chunks of pages!</a:t>
            </a:r>
          </a:p>
          <a:p>
            <a:endParaRPr lang="en-US" dirty="0"/>
          </a:p>
          <a:p>
            <a:r>
              <a:rPr lang="en-US" dirty="0" smtClean="0"/>
              <a:t>SMJ: Sort R and S, then scan over to join!</a:t>
            </a:r>
          </a:p>
          <a:p>
            <a:endParaRPr lang="en-US" dirty="0" smtClean="0"/>
          </a:p>
          <a:p>
            <a:r>
              <a:rPr lang="en-US" dirty="0" smtClean="0"/>
              <a:t>HJ: Partition R and S into buckets using a hash function, then join the (much smaller) matching buckets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685851" y="704740"/>
                <a:ext cx="30934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smtClean="0">
                    <a:ea typeface="Cambria Math" charset="0"/>
                    <a:cs typeface="Cambria Math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851" y="704740"/>
                <a:ext cx="3093476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6114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>
            <a:off x="8486154" y="1690686"/>
            <a:ext cx="399393" cy="167432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38896" y="2112347"/>
            <a:ext cx="296391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Quadratic</a:t>
            </a:r>
            <a:r>
              <a:rPr lang="en-US" sz="2400" dirty="0" smtClean="0">
                <a:latin typeface="+mj-lt"/>
              </a:rPr>
              <a:t> in P(R), P(S)</a:t>
            </a:r>
          </a:p>
          <a:p>
            <a:r>
              <a:rPr lang="en-US" sz="2400" i="1" dirty="0" smtClean="0">
                <a:latin typeface="+mj-lt"/>
              </a:rPr>
              <a:t>I.e. O(P(R)*P(S))</a:t>
            </a:r>
            <a:endParaRPr lang="en-US" sz="2400" i="1" dirty="0">
              <a:latin typeface="+mj-lt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042567" y="3945794"/>
            <a:ext cx="399393" cy="209765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97462" y="4394454"/>
            <a:ext cx="350614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Given sufficient buffer space, </a:t>
            </a:r>
            <a:r>
              <a:rPr lang="en-US" sz="2400" b="1" i="1" dirty="0" smtClean="0">
                <a:latin typeface="+mj-lt"/>
              </a:rPr>
              <a:t>linear </a:t>
            </a:r>
            <a:r>
              <a:rPr lang="en-US" sz="2400" dirty="0" smtClean="0">
                <a:latin typeface="+mj-lt"/>
              </a:rPr>
              <a:t>in P(R), P(S)</a:t>
            </a:r>
          </a:p>
          <a:p>
            <a:r>
              <a:rPr lang="en-US" sz="2400" i="1" dirty="0" smtClean="0">
                <a:latin typeface="+mj-lt"/>
              </a:rPr>
              <a:t>I.e. </a:t>
            </a:r>
            <a:r>
              <a:rPr lang="en-US" sz="2400" i="1" dirty="0">
                <a:latin typeface="+mj-lt"/>
              </a:rPr>
              <a:t>~</a:t>
            </a:r>
            <a:r>
              <a:rPr lang="en-US" sz="2400" i="1" dirty="0" smtClean="0">
                <a:latin typeface="+mj-lt"/>
              </a:rPr>
              <a:t>O(P(R)+P(S))</a:t>
            </a:r>
            <a:endParaRPr lang="en-US" sz="24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24193" y="5822383"/>
            <a:ext cx="377941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By only supporting equijoins &amp; taking advantage of </a:t>
            </a:r>
            <a:r>
              <a:rPr lang="en-US" sz="2000" smtClean="0">
                <a:latin typeface="+mj-lt"/>
              </a:rPr>
              <a:t>this structure!</a:t>
            </a:r>
            <a:endParaRPr lang="en-US" sz="2000" dirty="0">
              <a:latin typeface="+mj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7311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for r in R: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32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32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150332" y="1825625"/>
            <a:ext cx="397486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+mj-lt"/>
              </a:rPr>
              <a:t>P(R</a:t>
            </a:r>
            <a:r>
              <a:rPr lang="en-US" sz="3200" dirty="0" smtClean="0">
                <a:latin typeface="+mj-lt"/>
              </a:rPr>
              <a:t>) + T(R)*P(S) + OUT</a:t>
            </a:r>
            <a:endParaRPr lang="en-US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50332" y="2572970"/>
            <a:ext cx="4705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Loop over the tuples in 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every tuple in R, loop over all the tuples in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 (to page, then when page full, to disk)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959832" y="1308881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4609" y="5017099"/>
            <a:ext cx="541904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IO cost based on number of </a:t>
            </a:r>
            <a:r>
              <a:rPr lang="en-US" sz="2400" b="1" i="1" dirty="0" smtClean="0">
                <a:latin typeface="+mj-lt"/>
              </a:rPr>
              <a:t>pages</a:t>
            </a:r>
            <a:r>
              <a:rPr lang="en-US" sz="2400" dirty="0" smtClean="0">
                <a:latin typeface="+mj-lt"/>
              </a:rPr>
              <a:t> loaded, not number of tuples!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3306" y="6130484"/>
            <a:ext cx="9045388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Have to read </a:t>
            </a:r>
            <a:r>
              <a:rPr lang="en-US" sz="3200" b="1" i="1" dirty="0" smtClean="0">
                <a:latin typeface="+mj-lt"/>
              </a:rPr>
              <a:t>all of S </a:t>
            </a:r>
            <a:r>
              <a:rPr lang="en-US" sz="3200" dirty="0" smtClean="0">
                <a:latin typeface="+mj-lt"/>
              </a:rPr>
              <a:t>from disk for </a:t>
            </a:r>
            <a:r>
              <a:rPr lang="en-US" sz="3200" b="1" i="1" smtClean="0">
                <a:latin typeface="+mj-lt"/>
              </a:rPr>
              <a:t>every tuple in R!</a:t>
            </a:r>
            <a:endParaRPr lang="en-US" sz="32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5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sz="2800" i="1">
                        <a:latin typeface="Cambria Math" charset="0"/>
                      </a:rPr>
                      <m:t>𝑃</m:t>
                    </m:r>
                    <m:r>
                      <a:rPr lang="en-US" sz="2800" i="1">
                        <a:latin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</a:rPr>
                      <m:t>𝑆</m:t>
                    </m:r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+ OUT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226845" y="797073"/>
            <a:ext cx="38455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dirty="0" smtClean="0">
                <a:latin typeface="+mj-lt"/>
              </a:rPr>
              <a:t>pages of memory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5636" y="2681193"/>
            <a:ext cx="41662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Load in B-1 pages of R at a time (leaving 1 page each free for S &amp; output)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each (B-1)-page segment of R, load each page of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the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82132" y="1295062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5130" y="5833248"/>
            <a:ext cx="492759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Again, </a:t>
            </a:r>
            <a:r>
              <a:rPr lang="en-US" sz="2400" b="1" i="1" dirty="0" smtClean="0">
                <a:latin typeface="+mj-lt"/>
              </a:rPr>
              <a:t>OUT</a:t>
            </a:r>
            <a:r>
              <a:rPr lang="en-US" sz="2400" dirty="0" smtClean="0">
                <a:latin typeface="+mj-lt"/>
              </a:rPr>
              <a:t> could be bigger than P(R)*P(S)… but usually not that bad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48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Merge Join (SMJ)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09607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Goal: </a:t>
                </a:r>
                <a:r>
                  <a:rPr lang="en-US" dirty="0" smtClean="0"/>
                  <a:t>Execute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 S on A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Key Idea: </a:t>
                </a:r>
                <a:r>
                  <a:rPr lang="en-US" dirty="0" smtClean="0"/>
                  <a:t>We can sort R and S, then just scan over them!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IO Cost:</a:t>
                </a:r>
                <a:endParaRPr lang="en-US" dirty="0"/>
              </a:p>
              <a:p>
                <a:pPr lvl="1"/>
                <a:r>
                  <a:rPr lang="en-US" i="1" dirty="0" smtClean="0"/>
                  <a:t>Sort phase: </a:t>
                </a:r>
                <a:r>
                  <a:rPr lang="en-US" dirty="0" smtClean="0"/>
                  <a:t>Sort(R) + Sort(S)</a:t>
                </a:r>
                <a:endParaRPr lang="en-US" i="1" dirty="0" smtClean="0"/>
              </a:p>
              <a:p>
                <a:pPr lvl="1"/>
                <a:r>
                  <a:rPr lang="en-US" i="1" dirty="0" smtClean="0"/>
                  <a:t>Merge / join phase: </a:t>
                </a:r>
                <a:r>
                  <a:rPr lang="en-US" dirty="0" smtClean="0"/>
                  <a:t>~ P(R) + P(S) + OUT</a:t>
                </a:r>
              </a:p>
              <a:p>
                <a:pPr lvl="2"/>
                <a:r>
                  <a:rPr lang="en-US" b="1" i="1" dirty="0" smtClean="0"/>
                  <a:t>Can be worse though- see next slide!</a:t>
                </a:r>
              </a:p>
              <a:p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09607" cy="4351338"/>
              </a:xfrm>
              <a:blipFill rotWithShape="0">
                <a:blip r:embed="rId2"/>
                <a:stretch>
                  <a:fillRect l="-1923" t="-2241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0019452" y="240432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15105" y="240432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942824" y="4967790"/>
            <a:ext cx="1924649" cy="847034"/>
            <a:chOff x="8942824" y="4967790"/>
            <a:chExt cx="1924649" cy="847034"/>
          </a:xfrm>
        </p:grpSpPr>
        <p:cxnSp>
          <p:nvCxnSpPr>
            <p:cNvPr id="26" name="Straight Arrow Connector 25"/>
            <p:cNvCxnSpPr>
              <a:stCxn id="42" idx="2"/>
            </p:cNvCxnSpPr>
            <p:nvPr/>
          </p:nvCxnSpPr>
          <p:spPr>
            <a:xfrm>
              <a:off x="8942824" y="4967790"/>
              <a:ext cx="955947" cy="5814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9363862" y="5549237"/>
              <a:ext cx="1069818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9945146" y="4975030"/>
              <a:ext cx="922327" cy="574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8408050" y="1536718"/>
            <a:ext cx="2583064" cy="85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84031" y="2761084"/>
            <a:ext cx="4490857" cy="2206706"/>
            <a:chOff x="7184031" y="2761084"/>
            <a:chExt cx="4490857" cy="2206706"/>
          </a:xfrm>
        </p:grpSpPr>
        <p:sp>
          <p:nvSpPr>
            <p:cNvPr id="10" name="Rounded Rectangle 9"/>
            <p:cNvSpPr/>
            <p:nvPr/>
          </p:nvSpPr>
          <p:spPr>
            <a:xfrm>
              <a:off x="10019453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459859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900266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340672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0669857" y="2828534"/>
              <a:ext cx="321836" cy="3454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115107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555513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995919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436326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8765510" y="2828534"/>
              <a:ext cx="321836" cy="3454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95186" y="2761084"/>
              <a:ext cx="1254136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019452" y="3966223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900265" y="3974699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206605" y="3566385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10426808" y="3566385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8115105" y="3966223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995918" y="3974699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8282214" y="3527171"/>
              <a:ext cx="220202" cy="439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8502417" y="3527171"/>
              <a:ext cx="220204" cy="439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9163028" y="3527171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9383230" y="3527171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191178" y="3525817"/>
              <a:ext cx="802845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0019453" y="4687403"/>
              <a:ext cx="1655435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115106" y="4688534"/>
              <a:ext cx="1655435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8502417" y="4244347"/>
              <a:ext cx="440406" cy="444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8942823" y="4252823"/>
              <a:ext cx="440406" cy="4357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184031" y="4453702"/>
              <a:ext cx="802845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11083832" y="3550590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1304035" y="3550590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0423222" y="4244348"/>
              <a:ext cx="440406" cy="444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10863628" y="4252824"/>
              <a:ext cx="440406" cy="4357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L14-15:63-69!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52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SMJ: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22379" cy="4351338"/>
          </a:xfrm>
        </p:spPr>
        <p:txBody>
          <a:bodyPr/>
          <a:lstStyle/>
          <a:p>
            <a:r>
              <a:rPr lang="en-US" dirty="0" smtClean="0"/>
              <a:t>Without any duplicates:</a:t>
            </a:r>
          </a:p>
          <a:p>
            <a:pPr lvl="1"/>
            <a:r>
              <a:rPr lang="en-US" dirty="0" smtClean="0"/>
              <a:t>We just scan over R and S once each </a:t>
            </a:r>
            <a:r>
              <a:rPr lang="en-US" dirty="0" smtClean="0">
                <a:sym typeface="Wingdings"/>
              </a:rPr>
              <a:t> P(R) + P(S)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if there are duplicates, we may have to </a:t>
            </a:r>
            <a:r>
              <a:rPr lang="en-US" b="1" i="1" dirty="0" smtClean="0"/>
              <a:t>back up</a:t>
            </a:r>
            <a:r>
              <a:rPr lang="en-US" dirty="0" smtClean="0"/>
              <a:t> and re-read parts of the file</a:t>
            </a:r>
          </a:p>
          <a:p>
            <a:pPr lvl="1"/>
            <a:r>
              <a:rPr lang="en-US" dirty="0" smtClean="0"/>
              <a:t>In worst case, O(</a:t>
            </a:r>
            <a:r>
              <a:rPr lang="en-US" dirty="0"/>
              <a:t>P</a:t>
            </a:r>
            <a:r>
              <a:rPr lang="en-US" dirty="0" smtClean="0"/>
              <a:t>(R)*T(S))!</a:t>
            </a:r>
          </a:p>
          <a:p>
            <a:pPr lvl="1"/>
            <a:r>
              <a:rPr lang="en-US" i="1" dirty="0" smtClean="0"/>
              <a:t>Usually not that bad…</a:t>
            </a:r>
            <a:endParaRPr lang="en-US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6236908" y="2186059"/>
            <a:ext cx="2460660" cy="411932"/>
            <a:chOff x="6115781" y="1825625"/>
            <a:chExt cx="2460660" cy="411932"/>
          </a:xfrm>
        </p:grpSpPr>
        <p:sp>
          <p:nvSpPr>
            <p:cNvPr id="51" name="Rounded Rectangle 50"/>
            <p:cNvSpPr/>
            <p:nvPr/>
          </p:nvSpPr>
          <p:spPr>
            <a:xfrm>
              <a:off x="6115781" y="1825625"/>
              <a:ext cx="2460660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86563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</a:t>
              </a:r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,b)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980585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</a:t>
              </a:r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,a)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74607" y="1878651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(5,c)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224474" y="2186059"/>
            <a:ext cx="2460660" cy="411932"/>
            <a:chOff x="6115781" y="1825625"/>
            <a:chExt cx="2460660" cy="411932"/>
          </a:xfrm>
        </p:grpSpPr>
        <p:sp>
          <p:nvSpPr>
            <p:cNvPr id="56" name="Rounded Rectangle 55"/>
            <p:cNvSpPr/>
            <p:nvPr/>
          </p:nvSpPr>
          <p:spPr>
            <a:xfrm>
              <a:off x="6115781" y="1825625"/>
              <a:ext cx="2460660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86563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980585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(1,d)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74607" y="1878651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(3,d)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498728" y="3337522"/>
            <a:ext cx="3848967" cy="498623"/>
            <a:chOff x="6156883" y="2433419"/>
            <a:chExt cx="3848967" cy="498623"/>
          </a:xfrm>
        </p:grpSpPr>
        <p:sp>
          <p:nvSpPr>
            <p:cNvPr id="61" name="TextBox 60"/>
            <p:cNvSpPr txBox="1"/>
            <p:nvPr/>
          </p:nvSpPr>
          <p:spPr>
            <a:xfrm>
              <a:off x="6156883" y="2451214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Buffer</a:t>
              </a:r>
              <a:endParaRPr lang="en-US" sz="24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230860" y="2433419"/>
              <a:ext cx="2774990" cy="498623"/>
              <a:chOff x="7493618" y="4125929"/>
              <a:chExt cx="2774990" cy="49862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493618" y="4125929"/>
                <a:ext cx="2774990" cy="49862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7591773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8486617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375503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Right Arrow 66"/>
          <p:cNvSpPr/>
          <p:nvPr/>
        </p:nvSpPr>
        <p:spPr>
          <a:xfrm>
            <a:off x="6236908" y="2651018"/>
            <a:ext cx="361620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6669309" y="2651018"/>
            <a:ext cx="804033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7544123" y="2651018"/>
            <a:ext cx="1153445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9224474" y="2651017"/>
            <a:ext cx="398005" cy="231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9691273" y="2653799"/>
            <a:ext cx="1514630" cy="22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11274697" y="2653799"/>
            <a:ext cx="410437" cy="22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52" idx="2"/>
          </p:cNvCxnSpPr>
          <p:nvPr/>
        </p:nvCxnSpPr>
        <p:spPr>
          <a:xfrm>
            <a:off x="6669310" y="2546863"/>
            <a:ext cx="1389928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8922922" y="2546863"/>
            <a:ext cx="752794" cy="1113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Down Arrow 74"/>
          <p:cNvSpPr/>
          <p:nvPr/>
        </p:nvSpPr>
        <p:spPr>
          <a:xfrm>
            <a:off x="9672284" y="3586149"/>
            <a:ext cx="336664" cy="47552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stCxn id="53" idx="2"/>
          </p:cNvCxnSpPr>
          <p:nvPr/>
        </p:nvCxnSpPr>
        <p:spPr>
          <a:xfrm>
            <a:off x="7463332" y="2546863"/>
            <a:ext cx="628513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8922922" y="2557780"/>
            <a:ext cx="2317379" cy="1102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6593014" y="4108336"/>
            <a:ext cx="4213989" cy="411932"/>
            <a:chOff x="6115781" y="1825625"/>
            <a:chExt cx="2101035" cy="411932"/>
          </a:xfrm>
        </p:grpSpPr>
        <p:sp>
          <p:nvSpPr>
            <p:cNvPr id="79" name="Rounded Rectangle 78"/>
            <p:cNvSpPr/>
            <p:nvPr/>
          </p:nvSpPr>
          <p:spPr>
            <a:xfrm>
              <a:off x="6115781" y="1825625"/>
              <a:ext cx="2101035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49884" y="1878652"/>
              <a:ext cx="46661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(1,b,a)</a:t>
              </a:r>
              <a:endParaRPr lang="en-US" sz="14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56849" y="1877702"/>
              <a:ext cx="466298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(1,b,d)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62332" y="1877702"/>
              <a:ext cx="487691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(1,a,a)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689209" y="1877701"/>
              <a:ext cx="487691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(1,a,d)</a:t>
              </a:r>
            </a:p>
          </p:txBody>
        </p:sp>
      </p:grpSp>
      <p:sp>
        <p:nvSpPr>
          <p:cNvPr id="82" name="Right Arrow 81"/>
          <p:cNvSpPr/>
          <p:nvPr/>
        </p:nvSpPr>
        <p:spPr>
          <a:xfrm rot="10800000">
            <a:off x="6669114" y="2882245"/>
            <a:ext cx="804033" cy="2312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742918" y="2546862"/>
            <a:ext cx="1389928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536940" y="2546862"/>
            <a:ext cx="628513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8" name="Rectangle 10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L14-15:70-75!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168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2600" y="5009816"/>
            <a:ext cx="11226800" cy="928469"/>
            <a:chOff x="482600" y="5009816"/>
            <a:chExt cx="11226800" cy="928469"/>
          </a:xfrm>
        </p:grpSpPr>
        <p:sp>
          <p:nvSpPr>
            <p:cNvPr id="80" name="Rectangle 79"/>
            <p:cNvSpPr/>
            <p:nvPr/>
          </p:nvSpPr>
          <p:spPr>
            <a:xfrm>
              <a:off x="482600" y="5009816"/>
              <a:ext cx="11226800" cy="928469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0364" y="5212440"/>
              <a:ext cx="299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Merge / Join Phase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7044" y="1984324"/>
            <a:ext cx="11226800" cy="3048000"/>
            <a:chOff x="477044" y="1984324"/>
            <a:chExt cx="11226800" cy="3048000"/>
          </a:xfrm>
        </p:grpSpPr>
        <p:sp>
          <p:nvSpPr>
            <p:cNvPr id="78" name="Rectangle 77"/>
            <p:cNvSpPr/>
            <p:nvPr/>
          </p:nvSpPr>
          <p:spPr>
            <a:xfrm>
              <a:off x="477044" y="1984324"/>
              <a:ext cx="11226800" cy="3048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0364" y="2211629"/>
              <a:ext cx="26235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Sort Phase</a:t>
              </a:r>
            </a:p>
            <a:p>
              <a:r>
                <a:rPr lang="en-US" sz="2800" b="1" dirty="0" smtClean="0">
                  <a:latin typeface="+mj-lt"/>
                </a:rPr>
                <a:t>(Ext. Merge Sort)</a:t>
              </a:r>
              <a:endParaRPr lang="en-US" sz="2800" b="1" dirty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SMJ Optimization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941287" y="2213419"/>
            <a:ext cx="2046530" cy="283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998496" y="2213419"/>
            <a:ext cx="2046530" cy="283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1515" y="2570180"/>
            <a:ext cx="7470410" cy="861477"/>
            <a:chOff x="3881515" y="2570180"/>
            <a:chExt cx="7470410" cy="861477"/>
          </a:xfrm>
        </p:grpSpPr>
        <p:sp>
          <p:nvSpPr>
            <p:cNvPr id="29" name="Rounded Rectangle 28"/>
            <p:cNvSpPr/>
            <p:nvPr/>
          </p:nvSpPr>
          <p:spPr>
            <a:xfrm>
              <a:off x="7961557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506009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9050461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9594913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8765618" y="2633758"/>
              <a:ext cx="397869" cy="325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801500" y="2574627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018766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563218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107670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652122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/>
            <p:cNvSpPr/>
            <p:nvPr/>
          </p:nvSpPr>
          <p:spPr>
            <a:xfrm>
              <a:off x="5822827" y="2633758"/>
              <a:ext cx="397869" cy="325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81515" y="2570180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76561" y="3405284"/>
            <a:ext cx="7475364" cy="711438"/>
            <a:chOff x="3876561" y="3405284"/>
            <a:chExt cx="7475364" cy="711438"/>
          </a:xfrm>
        </p:grpSpPr>
        <p:sp>
          <p:nvSpPr>
            <p:cNvPr id="36" name="Rounded Rectangle 35"/>
            <p:cNvSpPr/>
            <p:nvPr/>
          </p:nvSpPr>
          <p:spPr>
            <a:xfrm>
              <a:off x="7961555" y="384550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050459" y="385349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2"/>
              <a:endCxn id="42" idx="0"/>
            </p:cNvCxnSpPr>
            <p:nvPr/>
          </p:nvCxnSpPr>
          <p:spPr>
            <a:xfrm>
              <a:off x="8168144" y="343165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42" idx="0"/>
            </p:cNvCxnSpPr>
            <p:nvPr/>
          </p:nvCxnSpPr>
          <p:spPr>
            <a:xfrm flipH="1">
              <a:off x="8440369" y="343165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9257048" y="343165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2"/>
            </p:cNvCxnSpPr>
            <p:nvPr/>
          </p:nvCxnSpPr>
          <p:spPr>
            <a:xfrm flipH="1">
              <a:off x="9529273" y="343165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359409" y="3405284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018764" y="384550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107668" y="385349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225353" y="343165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497578" y="343165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314257" y="343165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586482" y="343165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876561" y="3430380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477044" y="1406440"/>
            <a:ext cx="303805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smtClean="0">
                <a:latin typeface="+mj-lt"/>
              </a:rPr>
              <a:t>buffer pages</a:t>
            </a:r>
            <a:endParaRPr lang="en-US" sz="24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59343" y="6182219"/>
            <a:ext cx="726220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This allows us to “skip” the last sort &amp; save 2(P(R) + P(S))!</a:t>
            </a:r>
            <a:endParaRPr lang="en-US" sz="24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96416" y="1482838"/>
            <a:ext cx="319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8780" y="3715477"/>
            <a:ext cx="11761920" cy="551723"/>
            <a:chOff x="188780" y="3715477"/>
            <a:chExt cx="11761920" cy="55172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8780" y="4267200"/>
              <a:ext cx="1176192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00565" y="3715477"/>
              <a:ext cx="2037033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latin typeface="+mj-lt"/>
                </a:rPr>
                <a:t>&lt;= B total runs</a:t>
              </a:r>
              <a:endParaRPr lang="en-US" sz="2400" b="1"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97578" y="4108732"/>
            <a:ext cx="5025426" cy="1473505"/>
            <a:chOff x="5497578" y="4108732"/>
            <a:chExt cx="5025426" cy="1473505"/>
          </a:xfrm>
        </p:grpSpPr>
        <p:sp>
          <p:nvSpPr>
            <p:cNvPr id="69" name="Rounded Rectangle 68"/>
            <p:cNvSpPr/>
            <p:nvPr/>
          </p:nvSpPr>
          <p:spPr>
            <a:xfrm>
              <a:off x="6817856" y="5331895"/>
              <a:ext cx="1322562" cy="25034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32551" y="4745357"/>
              <a:ext cx="2590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B-Way Merge / Join</a:t>
              </a:r>
              <a:endParaRPr lang="en-US" sz="2400" b="1" i="1" dirty="0">
                <a:latin typeface="+mj-lt"/>
              </a:endParaRPr>
            </a:p>
          </p:txBody>
        </p:sp>
        <p:cxnSp>
          <p:nvCxnSpPr>
            <p:cNvPr id="76" name="Straight Arrow Connector 75"/>
            <p:cNvCxnSpPr>
              <a:stCxn id="57" idx="2"/>
              <a:endCxn id="69" idx="0"/>
            </p:cNvCxnSpPr>
            <p:nvPr/>
          </p:nvCxnSpPr>
          <p:spPr>
            <a:xfrm>
              <a:off x="5497578" y="4108732"/>
              <a:ext cx="1981559" cy="1223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58" idx="2"/>
              <a:endCxn id="69" idx="0"/>
            </p:cNvCxnSpPr>
            <p:nvPr/>
          </p:nvCxnSpPr>
          <p:spPr>
            <a:xfrm>
              <a:off x="6586482" y="4116722"/>
              <a:ext cx="892655" cy="1215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6" idx="2"/>
              <a:endCxn id="69" idx="0"/>
            </p:cNvCxnSpPr>
            <p:nvPr/>
          </p:nvCxnSpPr>
          <p:spPr>
            <a:xfrm flipH="1">
              <a:off x="7479137" y="4108732"/>
              <a:ext cx="961232" cy="1223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37" idx="2"/>
              <a:endCxn id="69" idx="0"/>
            </p:cNvCxnSpPr>
            <p:nvPr/>
          </p:nvCxnSpPr>
          <p:spPr>
            <a:xfrm flipH="1">
              <a:off x="7479137" y="4116722"/>
              <a:ext cx="2050136" cy="1215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7" name="Rectangle 6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L14-15:78-81!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1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66105" y="255829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61758" y="255829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54703" y="1690688"/>
            <a:ext cx="2583064" cy="85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3" name="Rectangle 1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88755" y="4327277"/>
            <a:ext cx="4765678" cy="1476427"/>
            <a:chOff x="6788755" y="4327277"/>
            <a:chExt cx="4765678" cy="1476427"/>
          </a:xfrm>
        </p:grpSpPr>
        <p:cxnSp>
          <p:nvCxnSpPr>
            <p:cNvPr id="19" name="Straight Arrow Connector 18"/>
            <p:cNvCxnSpPr>
              <a:stCxn id="11" idx="2"/>
              <a:endCxn id="34" idx="0"/>
            </p:cNvCxnSpPr>
            <p:nvPr/>
          </p:nvCxnSpPr>
          <p:spPr>
            <a:xfrm>
              <a:off x="8328868" y="4327277"/>
              <a:ext cx="879820" cy="496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788755" y="4494598"/>
              <a:ext cx="1970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Join </a:t>
              </a:r>
              <a:r>
                <a:rPr lang="en-US" sz="2400" smtClean="0">
                  <a:latin typeface="+mj-lt"/>
                </a:rPr>
                <a:t>matching buckets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9040588" y="4823379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6" idx="2"/>
              <a:endCxn id="34" idx="0"/>
            </p:cNvCxnSpPr>
            <p:nvPr/>
          </p:nvCxnSpPr>
          <p:spPr>
            <a:xfrm flipH="1">
              <a:off x="9208688" y="4327277"/>
              <a:ext cx="1024526" cy="496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9523680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9980568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10483676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12" idx="2"/>
              <a:endCxn id="85" idx="0"/>
            </p:cNvCxnSpPr>
            <p:nvPr/>
          </p:nvCxnSpPr>
          <p:spPr>
            <a:xfrm>
              <a:off x="8769274" y="4327277"/>
              <a:ext cx="922506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" idx="2"/>
              <a:endCxn id="85" idx="0"/>
            </p:cNvCxnSpPr>
            <p:nvPr/>
          </p:nvCxnSpPr>
          <p:spPr>
            <a:xfrm flipH="1">
              <a:off x="9691780" y="4327277"/>
              <a:ext cx="981840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13" idx="2"/>
              <a:endCxn id="86" idx="0"/>
            </p:cNvCxnSpPr>
            <p:nvPr/>
          </p:nvCxnSpPr>
          <p:spPr>
            <a:xfrm>
              <a:off x="9209680" y="4327277"/>
              <a:ext cx="938988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" idx="2"/>
              <a:endCxn id="86" idx="0"/>
            </p:cNvCxnSpPr>
            <p:nvPr/>
          </p:nvCxnSpPr>
          <p:spPr>
            <a:xfrm flipH="1">
              <a:off x="10148668" y="4327277"/>
              <a:ext cx="965359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4" idx="2"/>
              <a:endCxn id="87" idx="0"/>
            </p:cNvCxnSpPr>
            <p:nvPr/>
          </p:nvCxnSpPr>
          <p:spPr>
            <a:xfrm>
              <a:off x="9650087" y="4327277"/>
              <a:ext cx="1001689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" idx="2"/>
              <a:endCxn id="87" idx="0"/>
            </p:cNvCxnSpPr>
            <p:nvPr/>
          </p:nvCxnSpPr>
          <p:spPr>
            <a:xfrm flipH="1">
              <a:off x="10651776" y="4327277"/>
              <a:ext cx="902657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110"/>
            <p:cNvSpPr/>
            <p:nvPr/>
          </p:nvSpPr>
          <p:spPr>
            <a:xfrm>
              <a:off x="9376788" y="5538117"/>
              <a:ext cx="1129288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Down Arrow 114"/>
            <p:cNvSpPr/>
            <p:nvPr/>
          </p:nvSpPr>
          <p:spPr>
            <a:xfrm>
              <a:off x="9817194" y="5200652"/>
              <a:ext cx="248911" cy="2417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09256" y="2859326"/>
            <a:ext cx="4967966" cy="1467951"/>
            <a:chOff x="7009256" y="2859326"/>
            <a:chExt cx="4967966" cy="1467951"/>
          </a:xfrm>
        </p:grpSpPr>
        <p:sp>
          <p:nvSpPr>
            <p:cNvPr id="6" name="Rounded Rectangle 5"/>
            <p:cNvSpPr/>
            <p:nvPr/>
          </p:nvSpPr>
          <p:spPr>
            <a:xfrm>
              <a:off x="10066106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506512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946919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387325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161760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602166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42572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482979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066105" y="3341759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946918" y="3340642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161758" y="3341759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042571" y="3350235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5" idx="2"/>
              <a:endCxn id="22" idx="0"/>
            </p:cNvCxnSpPr>
            <p:nvPr/>
          </p:nvCxnSpPr>
          <p:spPr>
            <a:xfrm flipH="1">
              <a:off x="8549070" y="2859326"/>
              <a:ext cx="440406" cy="4824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2"/>
              <a:endCxn id="11" idx="0"/>
            </p:cNvCxnSpPr>
            <p:nvPr/>
          </p:nvCxnSpPr>
          <p:spPr>
            <a:xfrm flipH="1">
              <a:off x="8328868" y="3621015"/>
              <a:ext cx="220202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009256" y="2860456"/>
              <a:ext cx="1242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Partition</a:t>
              </a:r>
              <a:endParaRPr lang="en-US" sz="2400" dirty="0">
                <a:latin typeface="+mj-lt"/>
              </a:endParaRPr>
            </a:p>
          </p:txBody>
        </p:sp>
        <p:cxnSp>
          <p:nvCxnSpPr>
            <p:cNvPr id="44" name="Straight Arrow Connector 43"/>
            <p:cNvCxnSpPr>
              <a:stCxn id="5" idx="2"/>
              <a:endCxn id="23" idx="0"/>
            </p:cNvCxnSpPr>
            <p:nvPr/>
          </p:nvCxnSpPr>
          <p:spPr>
            <a:xfrm>
              <a:off x="8989476" y="2859326"/>
              <a:ext cx="440407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" idx="2"/>
              <a:endCxn id="17" idx="0"/>
            </p:cNvCxnSpPr>
            <p:nvPr/>
          </p:nvCxnSpPr>
          <p:spPr>
            <a:xfrm flipH="1">
              <a:off x="10453417" y="2859326"/>
              <a:ext cx="440406" cy="4824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" idx="2"/>
              <a:endCxn id="18" idx="0"/>
            </p:cNvCxnSpPr>
            <p:nvPr/>
          </p:nvCxnSpPr>
          <p:spPr>
            <a:xfrm>
              <a:off x="10893823" y="2859326"/>
              <a:ext cx="440407" cy="4813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2" idx="2"/>
              <a:endCxn id="12" idx="0"/>
            </p:cNvCxnSpPr>
            <p:nvPr/>
          </p:nvCxnSpPr>
          <p:spPr>
            <a:xfrm>
              <a:off x="8549070" y="3621015"/>
              <a:ext cx="220204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3" idx="2"/>
              <a:endCxn id="13" idx="0"/>
            </p:cNvCxnSpPr>
            <p:nvPr/>
          </p:nvCxnSpPr>
          <p:spPr>
            <a:xfrm flipH="1">
              <a:off x="9209680" y="3629491"/>
              <a:ext cx="220203" cy="4185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3" idx="2"/>
              <a:endCxn id="14" idx="0"/>
            </p:cNvCxnSpPr>
            <p:nvPr/>
          </p:nvCxnSpPr>
          <p:spPr>
            <a:xfrm>
              <a:off x="9429883" y="3629491"/>
              <a:ext cx="220204" cy="4185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7" idx="2"/>
              <a:endCxn id="6" idx="0"/>
            </p:cNvCxnSpPr>
            <p:nvPr/>
          </p:nvCxnSpPr>
          <p:spPr>
            <a:xfrm flipH="1">
              <a:off x="10233214" y="3621015"/>
              <a:ext cx="220203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7" idx="2"/>
              <a:endCxn id="7" idx="0"/>
            </p:cNvCxnSpPr>
            <p:nvPr/>
          </p:nvCxnSpPr>
          <p:spPr>
            <a:xfrm>
              <a:off x="10453417" y="3621015"/>
              <a:ext cx="220203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8" idx="2"/>
              <a:endCxn id="8" idx="0"/>
            </p:cNvCxnSpPr>
            <p:nvPr/>
          </p:nvCxnSpPr>
          <p:spPr>
            <a:xfrm flipH="1">
              <a:off x="11114027" y="3619898"/>
              <a:ext cx="220203" cy="4281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8" idx="2"/>
              <a:endCxn id="9" idx="0"/>
            </p:cNvCxnSpPr>
            <p:nvPr/>
          </p:nvCxnSpPr>
          <p:spPr>
            <a:xfrm>
              <a:off x="11334230" y="3619898"/>
              <a:ext cx="220203" cy="4281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010814" y="3605927"/>
              <a:ext cx="1242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Partition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305120" y="286700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h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355402" y="2865369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h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566897" y="3612539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smtClean="0">
                  <a:latin typeface="+mj-lt"/>
                </a:rPr>
                <a:t>h'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571342" y="3611630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smtClean="0">
                  <a:latin typeface="+mj-lt"/>
                </a:rPr>
                <a:t>h'</a:t>
              </a:r>
              <a:endParaRPr lang="en-US" sz="2400" b="1" i="1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036873" cy="462772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i="1" dirty="0" smtClean="0"/>
                  <a:t>Goal: </a:t>
                </a:r>
                <a:r>
                  <a:rPr lang="en-US" dirty="0" smtClean="0"/>
                  <a:t>Execute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 S on A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Key Idea: </a:t>
                </a:r>
                <a:r>
                  <a:rPr lang="en-US" dirty="0" smtClean="0"/>
                  <a:t>We can partition R and S into buckets by hashing the join attribute- then just join the pairs of (small) matching buckets!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IO Cost:</a:t>
                </a:r>
                <a:endParaRPr lang="en-US" dirty="0"/>
              </a:p>
              <a:p>
                <a:pPr lvl="1"/>
                <a:r>
                  <a:rPr lang="en-US" i="1" dirty="0" smtClean="0"/>
                  <a:t>Partition phase: </a:t>
                </a:r>
                <a:r>
                  <a:rPr lang="en-US" dirty="0" smtClean="0"/>
                  <a:t>2(P(R) + P(S))  each pass</a:t>
                </a:r>
              </a:p>
              <a:p>
                <a:pPr lvl="1"/>
                <a:r>
                  <a:rPr lang="en-US" i="1" dirty="0" smtClean="0"/>
                  <a:t>Join phase: Depends on size of the buckets… can be </a:t>
                </a:r>
                <a:r>
                  <a:rPr lang="en-US" dirty="0" smtClean="0"/>
                  <a:t>~ P(R) + P(S) + OUT if they are small enough!</a:t>
                </a:r>
              </a:p>
              <a:p>
                <a:pPr lvl="2"/>
                <a:r>
                  <a:rPr lang="en-US" b="1" i="1" dirty="0" smtClean="0"/>
                  <a:t>Can be worse though- see next slide!</a:t>
                </a:r>
              </a:p>
              <a:p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1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036873" cy="4627727"/>
              </a:xfrm>
              <a:blipFill rotWithShape="0">
                <a:blip r:embed="rId2"/>
                <a:stretch>
                  <a:fillRect l="-1616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L14-15:88-!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3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HJ: Skew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700037" cy="4351338"/>
          </a:xfrm>
        </p:spPr>
        <p:txBody>
          <a:bodyPr/>
          <a:lstStyle/>
          <a:p>
            <a:r>
              <a:rPr lang="en-US" dirty="0" smtClean="0"/>
              <a:t>Ideally, our hash functions will partition the tuples </a:t>
            </a:r>
            <a:r>
              <a:rPr lang="en-US" i="1" dirty="0" smtClean="0"/>
              <a:t>uniformly</a:t>
            </a:r>
          </a:p>
          <a:p>
            <a:endParaRPr lang="en-US" i="1" dirty="0"/>
          </a:p>
          <a:p>
            <a:r>
              <a:rPr lang="en-US" dirty="0" smtClean="0"/>
              <a:t>However, hash collisions and </a:t>
            </a:r>
            <a:r>
              <a:rPr lang="en-US" i="1" dirty="0" smtClean="0"/>
              <a:t>duplicate join key attributes</a:t>
            </a:r>
            <a:r>
              <a:rPr lang="en-US" b="1" i="1" dirty="0" smtClean="0"/>
              <a:t> </a:t>
            </a:r>
            <a:r>
              <a:rPr lang="en-US" dirty="0" smtClean="0"/>
              <a:t>can cause </a:t>
            </a:r>
            <a:r>
              <a:rPr lang="en-US" b="1" i="1" dirty="0" smtClean="0"/>
              <a:t>skew</a:t>
            </a:r>
          </a:p>
          <a:p>
            <a:pPr lvl="1"/>
            <a:r>
              <a:rPr lang="en-US" dirty="0" smtClean="0"/>
              <a:t>For hash collisions, we can just partition again with a new hash function</a:t>
            </a:r>
          </a:p>
          <a:p>
            <a:pPr lvl="1"/>
            <a:r>
              <a:rPr lang="en-US" dirty="0" smtClean="0"/>
              <a:t>Duplicates are just a problem… (Similar to in SMJ!)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785408" y="1690688"/>
            <a:ext cx="1321221" cy="1789854"/>
            <a:chOff x="8133766" y="1919131"/>
            <a:chExt cx="1321221" cy="1789854"/>
          </a:xfrm>
        </p:grpSpPr>
        <p:sp>
          <p:nvSpPr>
            <p:cNvPr id="7" name="Rounded Rectangle 6"/>
            <p:cNvSpPr/>
            <p:nvPr/>
          </p:nvSpPr>
          <p:spPr>
            <a:xfrm>
              <a:off x="8133766" y="1919131"/>
              <a:ext cx="305811" cy="17898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149178" y="19191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147919" y="23909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147918" y="28627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147917" y="33345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8578285" y="2672750"/>
              <a:ext cx="430924" cy="282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785408" y="4234161"/>
            <a:ext cx="1756468" cy="1789854"/>
            <a:chOff x="8133766" y="1919131"/>
            <a:chExt cx="1756468" cy="1789854"/>
          </a:xfrm>
        </p:grpSpPr>
        <p:sp>
          <p:nvSpPr>
            <p:cNvPr id="15" name="Rounded Rectangle 14"/>
            <p:cNvSpPr/>
            <p:nvPr/>
          </p:nvSpPr>
          <p:spPr>
            <a:xfrm>
              <a:off x="8133766" y="1919131"/>
              <a:ext cx="305811" cy="17898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149178" y="1919131"/>
              <a:ext cx="162987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147919" y="2390931"/>
              <a:ext cx="742315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147918" y="2862731"/>
              <a:ext cx="458537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147918" y="3334531"/>
              <a:ext cx="164248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8578285" y="2672750"/>
              <a:ext cx="430924" cy="282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38727" y="374456"/>
            <a:ext cx="316739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L14-15:109-112!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0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SMJ vs. HJ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1427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1714" y="1391153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778" y="2069678"/>
            <a:ext cx="43387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create </a:t>
            </a:r>
            <a:r>
              <a:rPr lang="en-US" sz="2800" b="1" i="1" dirty="0" smtClean="0"/>
              <a:t>initial sorted runs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keep </a:t>
            </a:r>
            <a:r>
              <a:rPr lang="en-US" sz="2800" b="1" i="1" dirty="0" smtClean="0"/>
              <a:t>merging </a:t>
            </a:r>
            <a:r>
              <a:rPr lang="en-US" sz="2800" dirty="0" smtClean="0"/>
              <a:t>these runs until we have one sorted merged run for R, 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scan over R and S to complete the </a:t>
            </a:r>
            <a:r>
              <a:rPr lang="en-US" sz="2800" b="1" i="1" dirty="0" smtClean="0"/>
              <a:t>join</a:t>
            </a:r>
            <a:endParaRPr lang="en-US" sz="2800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656159" y="2069678"/>
            <a:ext cx="41410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keep </a:t>
            </a:r>
            <a:r>
              <a:rPr lang="en-US" sz="2800" b="1" i="1" dirty="0" smtClean="0"/>
              <a:t>partitioning</a:t>
            </a:r>
            <a:r>
              <a:rPr lang="en-US" sz="2800" dirty="0" smtClean="0"/>
              <a:t> R and S into progressively smaller buckets using hash functions h, h’, h’’…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</a:t>
            </a:r>
            <a:r>
              <a:rPr lang="en-US" sz="2800" b="1" i="1" dirty="0" smtClean="0"/>
              <a:t>join</a:t>
            </a:r>
            <a:r>
              <a:rPr lang="en-US" sz="2800" dirty="0" smtClean="0"/>
              <a:t> matching pairs of buckets (using BNLJ)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6799" y="2070537"/>
            <a:ext cx="967666" cy="2689722"/>
            <a:chOff x="76799" y="2070537"/>
            <a:chExt cx="967666" cy="2689722"/>
          </a:xfrm>
        </p:grpSpPr>
        <p:sp>
          <p:nvSpPr>
            <p:cNvPr id="20" name="Left Brace 19"/>
            <p:cNvSpPr/>
            <p:nvPr/>
          </p:nvSpPr>
          <p:spPr>
            <a:xfrm>
              <a:off x="631934" y="2070537"/>
              <a:ext cx="412531" cy="2689722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799" y="2185424"/>
              <a:ext cx="8556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Note:</a:t>
              </a:r>
            </a:p>
            <a:p>
              <a:r>
                <a:rPr lang="en-US" i="1" dirty="0" smtClean="0"/>
                <a:t>Ext. Merge Sort!</a:t>
              </a:r>
              <a:endParaRPr lang="en-US" i="1" dirty="0"/>
            </a:p>
          </p:txBody>
        </p:sp>
      </p:grpSp>
      <p:sp>
        <p:nvSpPr>
          <p:cNvPr id="24" name="Right Bracket 23"/>
          <p:cNvSpPr/>
          <p:nvPr/>
        </p:nvSpPr>
        <p:spPr>
          <a:xfrm>
            <a:off x="4961965" y="2070537"/>
            <a:ext cx="161364" cy="2797298"/>
          </a:xfrm>
          <a:prstGeom prst="rightBracket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/>
          <p:cNvSpPr/>
          <p:nvPr/>
        </p:nvSpPr>
        <p:spPr>
          <a:xfrm>
            <a:off x="9716553" y="2070537"/>
            <a:ext cx="161364" cy="1783006"/>
          </a:xfrm>
          <a:prstGeom prst="rightBracket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716553" y="4160094"/>
            <a:ext cx="223112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+mj-lt"/>
              </a:rPr>
              <a:t>How many </a:t>
            </a:r>
            <a:r>
              <a:rPr lang="en-US" sz="2400" b="1" i="1" smtClean="0">
                <a:solidFill>
                  <a:srgbClr val="C00000"/>
                </a:solidFill>
                <a:latin typeface="+mj-lt"/>
              </a:rPr>
              <a:t>of these passes do we need to do?</a:t>
            </a:r>
            <a:endParaRPr lang="en-US" sz="24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33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passes do we need?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682481"/>
                  </p:ext>
                </p:extLst>
              </p:nvPr>
            </p:nvGraphicFramePr>
            <p:xfrm>
              <a:off x="1221316" y="2002021"/>
              <a:ext cx="4543268" cy="3326087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329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489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B+1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0" dirty="0" smtClean="0"/>
                            <a:t>(B+1)</a:t>
                          </a:r>
                          <a:endParaRPr lang="en-US" sz="20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  <a:tr h="32996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682481"/>
                  </p:ext>
                </p:extLst>
              </p:nvPr>
            </p:nvGraphicFramePr>
            <p:xfrm>
              <a:off x="1221316" y="2002021"/>
              <a:ext cx="4543268" cy="3326087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489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B+1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208333" r="-291" b="-268750"/>
                          </a:stretch>
                        </a:blipFill>
                      </a:tcPr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0" dirty="0" smtClean="0"/>
                            <a:t>(B+1)</a:t>
                          </a:r>
                          <a:endParaRPr lang="en-US" sz="20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311579" r="-291" b="-171579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475000" r="-291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115960"/>
                  </p:ext>
                </p:extLst>
              </p:nvPr>
            </p:nvGraphicFramePr>
            <p:xfrm>
              <a:off x="6603731" y="2002021"/>
              <a:ext cx="4543268" cy="335773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87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450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626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  <a:tr h="346915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115960"/>
                  </p:ext>
                </p:extLst>
              </p:nvPr>
            </p:nvGraphicFramePr>
            <p:xfrm>
              <a:off x="6603731" y="2002021"/>
              <a:ext cx="4543268" cy="335773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87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450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210417" r="-112821" b="-2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626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310417" r="-112821" b="-1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474227" r="-112821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07268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5518" y="1394562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1316" y="5579090"/>
            <a:ext cx="454326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F</a:t>
            </a:r>
            <a:r>
              <a:rPr lang="en-US" sz="2400" i="1" dirty="0" smtClean="0">
                <a:latin typeface="+mj-lt"/>
              </a:rPr>
              <a:t>ewer, longer </a:t>
            </a:r>
            <a:r>
              <a:rPr lang="en-US" sz="2400" dirty="0" smtClean="0">
                <a:latin typeface="+mj-lt"/>
              </a:rPr>
              <a:t>runs by a factor of </a:t>
            </a:r>
            <a:r>
              <a:rPr lang="en-US" sz="2400" b="1" i="1" dirty="0" smtClean="0">
                <a:latin typeface="+mj-lt"/>
              </a:rPr>
              <a:t>B</a:t>
            </a:r>
            <a:endParaRPr lang="en-US" sz="2400" b="1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2250" y="5579090"/>
            <a:ext cx="488623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M</a:t>
            </a:r>
            <a:r>
              <a:rPr lang="en-US" sz="2400" i="1" dirty="0" smtClean="0">
                <a:latin typeface="+mj-lt"/>
              </a:rPr>
              <a:t>ore,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dirty="0" smtClean="0">
                <a:latin typeface="+mj-lt"/>
              </a:rPr>
              <a:t>smaller </a:t>
            </a:r>
            <a:r>
              <a:rPr lang="en-US" sz="2400" dirty="0" smtClean="0">
                <a:latin typeface="+mj-lt"/>
              </a:rPr>
              <a:t>buckets by a factor of </a:t>
            </a:r>
            <a:r>
              <a:rPr lang="en-US" sz="2400" b="1" i="1" dirty="0" smtClean="0">
                <a:latin typeface="+mj-lt"/>
              </a:rPr>
              <a:t>B</a:t>
            </a:r>
            <a:endParaRPr lang="en-US" sz="2400" b="1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781" y="5440591"/>
            <a:ext cx="112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Each pass, </a:t>
            </a:r>
            <a:r>
              <a:rPr lang="en-US" sz="2400" smtClean="0">
                <a:latin typeface="+mj-lt"/>
              </a:rPr>
              <a:t>we get</a:t>
            </a:r>
            <a:r>
              <a:rPr lang="en-US" sz="2400" b="1" i="1" smtClean="0"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8780" y="2983042"/>
            <a:ext cx="8382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Initial sorted runs</a:t>
            </a:r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52885" y="6276466"/>
                <a:ext cx="4886230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>
                    <a:latin typeface="+mj-lt"/>
                  </a:rPr>
                  <a:t>Each pass costs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2(</m:t>
                    </m:r>
                    <m:r>
                      <a:rPr lang="en-US" sz="24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b="1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885" y="6276466"/>
                <a:ext cx="488623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01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86" y="4189140"/>
            <a:ext cx="5469412" cy="26064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Disk</a:t>
            </a:r>
            <a:r>
              <a:rPr lang="en-US" u="sng" dirty="0" smtClean="0"/>
              <a:t>: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b="1" i="1" dirty="0" smtClean="0"/>
              <a:t>Slow:</a:t>
            </a:r>
            <a:r>
              <a:rPr lang="en-US" b="1" dirty="0" smtClean="0"/>
              <a:t> </a:t>
            </a:r>
            <a:r>
              <a:rPr lang="en-US" dirty="0" smtClean="0"/>
              <a:t>Sequential </a:t>
            </a:r>
            <a:r>
              <a:rPr lang="en-US" i="1" dirty="0" smtClean="0"/>
              <a:t>block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Read a blocks (not byte) at a time, so sequential access is cheaper than random</a:t>
            </a:r>
          </a:p>
          <a:p>
            <a:pPr lvl="1"/>
            <a:r>
              <a:rPr lang="en-US" b="1" dirty="0" smtClean="0"/>
              <a:t>Disk read / writes are expensive!</a:t>
            </a:r>
            <a:endParaRPr lang="en-US" b="1" dirty="0"/>
          </a:p>
          <a:p>
            <a:endParaRPr lang="en-US" b="1" i="1" dirty="0" smtClean="0"/>
          </a:p>
          <a:p>
            <a:r>
              <a:rPr lang="en-US" b="1" i="1" dirty="0" smtClean="0"/>
              <a:t>Durable: </a:t>
            </a:r>
            <a:r>
              <a:rPr lang="en-US" dirty="0" smtClean="0"/>
              <a:t>We will assume that once on disk, data is safe!</a:t>
            </a:r>
          </a:p>
          <a:p>
            <a:endParaRPr lang="en-US" dirty="0"/>
          </a:p>
          <a:p>
            <a:r>
              <a:rPr lang="en-US" b="1" i="1" dirty="0" smtClean="0"/>
              <a:t>Cheap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969281" y="1446274"/>
            <a:ext cx="2965073" cy="2511116"/>
            <a:chOff x="5257801" y="1676400"/>
            <a:chExt cx="5936499" cy="5027612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1415365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4" y="2049463"/>
              <a:ext cx="1392897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7" y="2365375"/>
              <a:ext cx="1736308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89" y="4708524"/>
              <a:ext cx="2459038" cy="754063"/>
              <a:chOff x="2798" y="2339"/>
              <a:chExt cx="1549" cy="475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1549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49"/>
              <a:ext cx="2320925" cy="1033463"/>
              <a:chOff x="2069" y="2945"/>
              <a:chExt cx="1462" cy="651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1462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819275" cy="792162"/>
              <a:chOff x="4552" y="794"/>
              <a:chExt cx="1146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1146" cy="442"/>
                <a:chOff x="4552" y="794"/>
                <a:chExt cx="1146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810" cy="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2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8" y="3200401"/>
              <a:ext cx="1261312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199" y="1676400"/>
              <a:ext cx="1495599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6587175" y="4189140"/>
            <a:ext cx="5247607" cy="2532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Random Access Memory (RAM) or Main Memory:</a:t>
            </a:r>
          </a:p>
          <a:p>
            <a:pPr marL="457200" lvl="1" indent="0">
              <a:buFont typeface="Arial"/>
              <a:buNone/>
            </a:pPr>
            <a:endParaRPr lang="en-US" i="1" dirty="0" smtClean="0"/>
          </a:p>
          <a:p>
            <a:r>
              <a:rPr lang="en-US" b="1" i="1" dirty="0" smtClean="0"/>
              <a:t>Fast:</a:t>
            </a:r>
            <a:r>
              <a:rPr lang="en-US" i="1" dirty="0" smtClean="0"/>
              <a:t> </a:t>
            </a:r>
            <a:r>
              <a:rPr lang="en-US" dirty="0" smtClean="0"/>
              <a:t>Random access, byte addressable</a:t>
            </a:r>
          </a:p>
          <a:p>
            <a:pPr lvl="2"/>
            <a:r>
              <a:rPr lang="en-US" dirty="0" smtClean="0"/>
              <a:t>~10x faster for </a:t>
            </a:r>
            <a:r>
              <a:rPr lang="en-US" u="sng" dirty="0" smtClean="0"/>
              <a:t>sequential access</a:t>
            </a:r>
          </a:p>
          <a:p>
            <a:pPr lvl="2"/>
            <a:r>
              <a:rPr lang="en-US" dirty="0" smtClean="0"/>
              <a:t>~100,000x faster for </a:t>
            </a:r>
            <a:r>
              <a:rPr lang="en-US" u="sng" dirty="0" smtClean="0"/>
              <a:t>random access!</a:t>
            </a:r>
          </a:p>
          <a:p>
            <a:pPr lvl="1"/>
            <a:endParaRPr lang="en-US" u="sng" dirty="0" smtClean="0"/>
          </a:p>
          <a:p>
            <a:r>
              <a:rPr lang="en-US" b="1" i="1" dirty="0" smtClean="0"/>
              <a:t>Volatile:</a:t>
            </a:r>
            <a:r>
              <a:rPr lang="en-US" i="1" dirty="0" smtClean="0"/>
              <a:t> </a:t>
            </a:r>
            <a:r>
              <a:rPr lang="en-US" dirty="0" smtClean="0"/>
              <a:t>Data can be lost if e.g. crash occurs, power goes out,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  <a:p>
            <a:pPr lvl="1"/>
            <a:endParaRPr lang="en-US" u="sng" dirty="0" smtClean="0"/>
          </a:p>
          <a:p>
            <a:r>
              <a:rPr lang="en-US" b="1" i="1" dirty="0" smtClean="0"/>
              <a:t>Expensive:</a:t>
            </a:r>
            <a:r>
              <a:rPr lang="en-US" dirty="0" smtClean="0"/>
              <a:t> For $100, get 16GB of RAM vs. 2TB of disk!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422" y="1622620"/>
            <a:ext cx="3297504" cy="2198336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4892331" y="2595188"/>
            <a:ext cx="1817152" cy="6772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8" name="Rectangle 6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4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passes do we need?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08224"/>
                  </p:ext>
                </p:extLst>
              </p:nvPr>
            </p:nvGraphicFramePr>
            <p:xfrm>
              <a:off x="1221316" y="2002021"/>
              <a:ext cx="4543268" cy="123291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329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(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+1)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08224"/>
                  </p:ext>
                </p:extLst>
              </p:nvPr>
            </p:nvGraphicFramePr>
            <p:xfrm>
              <a:off x="1221316" y="2002021"/>
              <a:ext cx="4543268" cy="123291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283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112245" r="-291" b="-20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715766"/>
                  </p:ext>
                </p:extLst>
              </p:nvPr>
            </p:nvGraphicFramePr>
            <p:xfrm>
              <a:off x="6603731" y="2002021"/>
              <a:ext cx="4543268" cy="12358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715766"/>
                  </p:ext>
                </p:extLst>
              </p:nvPr>
            </p:nvGraphicFramePr>
            <p:xfrm>
              <a:off x="6603731" y="2002021"/>
              <a:ext cx="4543268" cy="12358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113265" r="-112821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07268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SMJ</a:t>
            </a:r>
            <a:endParaRPr lang="en-US" sz="28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5518" y="1394562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21317" y="3445371"/>
                <a:ext cx="4543268" cy="33239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If </a:t>
                </a:r>
                <a:r>
                  <a:rPr lang="en-US" sz="2400" dirty="0">
                    <a:latin typeface="+mj-lt"/>
                  </a:rPr>
                  <a:t>(</a:t>
                </a:r>
                <a:r>
                  <a:rPr lang="en-US" sz="2400" dirty="0" smtClean="0">
                    <a:latin typeface="+mj-lt"/>
                  </a:rPr>
                  <a:t># of runs of R) + </a:t>
                </a:r>
                <a:r>
                  <a:rPr lang="en-US" sz="2400" dirty="0">
                    <a:latin typeface="+mj-lt"/>
                  </a:rPr>
                  <a:t>(</a:t>
                </a:r>
                <a:r>
                  <a:rPr lang="en-US" sz="2400" dirty="0" smtClean="0">
                    <a:latin typeface="+mj-lt"/>
                  </a:rPr>
                  <a:t># of runs of 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, then we are ready to complete the join in one pass*:</a:t>
                </a:r>
              </a:p>
              <a:p>
                <a:endParaRPr lang="en-US" sz="24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</a:rPr>
                        <m:t>B</m:t>
                      </m:r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R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sz="2000" b="0" i="0" baseline="3000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B</m:t>
                              </m:r>
                              <m: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sz="2000" b="0" i="0" baseline="30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B</m:t>
                              </m:r>
                              <m:r>
                                <a:rPr lang="en-US" sz="2000" b="0" i="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endParaRPr lang="en-US" sz="20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+1)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S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1600" i="1" dirty="0" smtClean="0"/>
              </a:p>
              <a:p>
                <a:r>
                  <a:rPr lang="en-US" sz="1600" i="1" dirty="0" smtClean="0"/>
                  <a:t>*Using the ‘optimization’ on slide 25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317" y="3445371"/>
                <a:ext cx="4543268" cy="33239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03731" y="3445371"/>
                <a:ext cx="4543268" cy="31557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If </a:t>
                </a:r>
                <a:r>
                  <a:rPr lang="en-US" sz="2400" i="1" dirty="0" smtClean="0">
                    <a:latin typeface="+mj-lt"/>
                  </a:rPr>
                  <a:t>one of</a:t>
                </a:r>
                <a:r>
                  <a:rPr lang="en-US" sz="2400" dirty="0" smtClean="0">
                    <a:latin typeface="+mj-lt"/>
                  </a:rPr>
                  <a:t> the relations has bucket size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−1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, then we have partitioned enough to complete the join with single-pass BNLJ:</a:t>
                </a:r>
              </a:p>
              <a:p>
                <a:endParaRPr lang="en-US" sz="24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</a:rPr>
                        <m:t>B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−1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f>
                        <m:f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min</m:t>
                          </m:r>
                          <m: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}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i="1" dirty="0" smtClean="0">
                  <a:latin typeface="+mj-lt"/>
                </a:endParaRPr>
              </a:p>
              <a:p>
                <a:endParaRPr lang="en-US" sz="2000" b="1" i="1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</a:rPr>
                        <m:t>B</m:t>
                      </m:r>
                      <m:r>
                        <a:rPr lang="en-US" sz="2000" dirty="0">
                          <a:latin typeface="Cambria Math" charset="0"/>
                        </a:rPr>
                        <m:t>−1)≥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1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731" y="3445371"/>
                <a:ext cx="4543268" cy="31557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79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buffer pages for nice behavior?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14036" y="2792123"/>
                <a:ext cx="475782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+1)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S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742950" lvl="1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r>
                  <a:rPr lang="en-US" sz="2400" dirty="0" smtClean="0"/>
                  <a:t>If we use repacking, then we can satisfy the above if approximately:</a:t>
                </a:r>
              </a:p>
              <a:p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baseline="30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max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36" y="2792123"/>
                <a:ext cx="4757827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2051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214636" y="5533458"/>
            <a:ext cx="58239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  <a:sym typeface="Wingdings"/>
              </a:rPr>
              <a:t> Total IO </a:t>
            </a:r>
            <a:r>
              <a:rPr lang="en-US" sz="2400" i="1" dirty="0" smtClean="0">
                <a:latin typeface="+mj-lt"/>
                <a:sym typeface="Wingdings"/>
              </a:rPr>
              <a:t>Cost = </a:t>
            </a:r>
            <a:r>
              <a:rPr lang="en-US" sz="2400" b="1" i="1" dirty="0" smtClean="0">
                <a:latin typeface="+mj-lt"/>
                <a:sym typeface="Wingdings"/>
              </a:rPr>
              <a:t>3(P(R) + P(S)) + OUT</a:t>
            </a:r>
            <a:r>
              <a:rPr lang="en-US" sz="2400" i="1" dirty="0" smtClean="0">
                <a:latin typeface="+mj-lt"/>
                <a:sym typeface="Wingdings"/>
              </a:rPr>
              <a:t>!</a:t>
            </a:r>
            <a:endParaRPr lang="en-US" sz="2400" b="1" i="1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466560"/>
            <a:ext cx="105768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>
                <a:latin typeface="+mj-lt"/>
              </a:rPr>
              <a:t>Let’s consider what B we’d need for k+1 = 1 passes (plus the final join):</a:t>
            </a:r>
            <a:endParaRPr lang="en-US" sz="2800" dirty="0">
              <a:latin typeface="+mj-lt"/>
              <a:ea typeface="Cambria Math" charset="0"/>
              <a:cs typeface="Cambria Math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07268" y="21326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SMJ</a:t>
            </a:r>
            <a:endParaRPr lang="en-US" sz="2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5518" y="2136051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96451" y="2792123"/>
                <a:ext cx="47578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1)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pPr marL="742950" lvl="1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r>
                  <a:rPr lang="en-US" sz="2400" dirty="0" smtClean="0"/>
                  <a:t>So approximately:</a:t>
                </a:r>
              </a:p>
              <a:p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baseline="30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451" y="2792123"/>
                <a:ext cx="4757827" cy="1938992"/>
              </a:xfrm>
              <a:prstGeom prst="rect">
                <a:avLst/>
              </a:prstGeom>
              <a:blipFill rotWithShape="0">
                <a:blip r:embed="rId5"/>
                <a:stretch>
                  <a:fillRect l="-2051" b="-4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9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6" grpId="0" animBg="1"/>
      <p:bldP spid="2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SMJ vs. HJ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HJ:</a:t>
            </a:r>
          </a:p>
          <a:p>
            <a:pPr lvl="1"/>
            <a:r>
              <a:rPr lang="en-US" dirty="0" smtClean="0"/>
              <a:t>PROS: Nice linear performance is dependent on the </a:t>
            </a:r>
            <a:r>
              <a:rPr lang="en-US" i="1" dirty="0" smtClean="0"/>
              <a:t>smaller relation</a:t>
            </a:r>
          </a:p>
          <a:p>
            <a:pPr lvl="1"/>
            <a:r>
              <a:rPr lang="en-US" dirty="0" smtClean="0"/>
              <a:t>CONS: Skew!</a:t>
            </a:r>
          </a:p>
          <a:p>
            <a:pPr lvl="1"/>
            <a:endParaRPr lang="en-US" dirty="0"/>
          </a:p>
          <a:p>
            <a:r>
              <a:rPr lang="en-US" dirty="0" smtClean="0"/>
              <a:t>SMJ:</a:t>
            </a:r>
          </a:p>
          <a:p>
            <a:pPr lvl="1"/>
            <a:r>
              <a:rPr lang="en-US" dirty="0" smtClean="0"/>
              <a:t>PROS: Great if relations are already sorted; output is sorted either way!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Nice linear performance is dependent on the </a:t>
            </a:r>
            <a:r>
              <a:rPr lang="en-US" i="1" dirty="0" smtClean="0"/>
              <a:t>larger </a:t>
            </a:r>
            <a:r>
              <a:rPr lang="en-US" dirty="0" smtClean="0"/>
              <a:t>relation</a:t>
            </a:r>
          </a:p>
          <a:p>
            <a:pPr lvl="2"/>
            <a:r>
              <a:rPr lang="en-US" dirty="0" smtClean="0"/>
              <a:t>Backup!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54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RDBMS architecture</a:t>
            </a:r>
          </a:p>
          <a:p>
            <a:endParaRPr lang="en-US" dirty="0"/>
          </a:p>
          <a:p>
            <a:r>
              <a:rPr lang="en-US" dirty="0" smtClean="0"/>
              <a:t>The Relational Model</a:t>
            </a:r>
          </a:p>
          <a:p>
            <a:endParaRPr lang="en-US" dirty="0"/>
          </a:p>
          <a:p>
            <a:r>
              <a:rPr lang="en-US" dirty="0" smtClean="0"/>
              <a:t>Relational Algebra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753739" y="1496547"/>
            <a:ext cx="3167395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Check out the Relational Algebra practice exercises notebook!!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233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relational algebra expression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35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13681"/>
              </p:ext>
            </p:extLst>
          </p:nvPr>
        </p:nvGraphicFramePr>
        <p:xfrm>
          <a:off x="3352751" y="2188257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281033" y="1690688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010" y="2164413"/>
            <a:ext cx="246585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5016" y="5160518"/>
            <a:ext cx="225503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attributes is the </a:t>
            </a:r>
            <a:r>
              <a:rPr lang="en-US" sz="2400" b="1" u="sng" dirty="0" smtClean="0">
                <a:latin typeface="+mj-lt"/>
              </a:rPr>
              <a:t>arity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the relation</a:t>
            </a:r>
            <a:endParaRPr lang="en-US" sz="2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281034" y="2096857"/>
            <a:ext cx="1646912" cy="26490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5482987" y="2444915"/>
            <a:ext cx="333149" cy="4976147"/>
          </a:xfrm>
          <a:prstGeom prst="leftBrace">
            <a:avLst>
              <a:gd name="adj1" fmla="val 8333"/>
              <a:gd name="adj2" fmla="val 844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0800000">
            <a:off x="8137635" y="2538931"/>
            <a:ext cx="394332" cy="2207521"/>
          </a:xfrm>
          <a:prstGeom prst="leftBrace">
            <a:avLst>
              <a:gd name="adj1" fmla="val 8333"/>
              <a:gd name="adj2" fmla="val 880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301175" y="4040860"/>
            <a:ext cx="4836460" cy="7055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62472" y="3589593"/>
            <a:ext cx="311314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i="1" dirty="0" smtClean="0">
                <a:latin typeface="+mj-lt"/>
              </a:rPr>
              <a:t>record) </a:t>
            </a:r>
            <a:r>
              <a:rPr lang="en-US" sz="2400" dirty="0" smtClean="0">
                <a:latin typeface="+mj-lt"/>
              </a:rPr>
              <a:t>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2472" y="1403427"/>
            <a:ext cx="20078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tuples is the </a:t>
            </a:r>
            <a:r>
              <a:rPr lang="en-US" sz="2400" b="1" u="sng" dirty="0" smtClean="0">
                <a:latin typeface="+mj-lt"/>
              </a:rPr>
              <a:t>cardinality</a:t>
            </a:r>
            <a:r>
              <a:rPr lang="en-US" sz="2400" dirty="0" smtClean="0">
                <a:latin typeface="+mj-lt"/>
              </a:rPr>
              <a:t> of the relation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692" y="5547855"/>
            <a:ext cx="502134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relational instance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b="1" i="1" dirty="0" smtClean="0">
                <a:latin typeface="+mj-lt"/>
              </a:rPr>
              <a:t>set</a:t>
            </a:r>
            <a:r>
              <a:rPr lang="en-US" sz="2400" dirty="0" smtClean="0">
                <a:latin typeface="+mj-lt"/>
              </a:rPr>
              <a:t> of tuples all conforming to the same </a:t>
            </a:r>
            <a:r>
              <a:rPr lang="en-US" sz="2400" i="1" dirty="0" smtClean="0">
                <a:latin typeface="+mj-lt"/>
              </a:rPr>
              <a:t>schema</a:t>
            </a:r>
            <a:endParaRPr lang="en-US" sz="2400" i="1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14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6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Returns all tuples which satisfy a condition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s</a:t>
            </a:r>
            <a:r>
              <a:rPr lang="en-US" baseline="-25000" dirty="0" err="1"/>
              <a:t>c</a:t>
            </a:r>
            <a:r>
              <a:rPr lang="en-US" dirty="0"/>
              <a:t>(R)</a:t>
            </a:r>
          </a:p>
          <a:p>
            <a:r>
              <a:rPr lang="en-US" dirty="0" smtClean="0"/>
              <a:t>The </a:t>
            </a:r>
            <a:r>
              <a:rPr lang="en-US" dirty="0"/>
              <a:t>condition c can be =, &lt;,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, &gt;,</a:t>
            </a:r>
            <a:r>
              <a:rPr lang="en-US" dirty="0">
                <a:ea typeface="Times New Roman" pitchFamily="-111" charset="0"/>
                <a:cs typeface="Times New Roman" pitchFamily="-111" charset="0"/>
              </a:rPr>
              <a:t>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, &lt;&gt;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1. Selection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6" y="2214563"/>
            <a:ext cx="3776662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6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5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 &gt;3.5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7" y="3861816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5" y="737271"/>
            <a:ext cx="3360110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09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Eliminates columns, then removes duplicates</a:t>
            </a:r>
          </a:p>
          <a:p>
            <a:r>
              <a:rPr lang="en-US" dirty="0"/>
              <a:t>Notation:   </a:t>
            </a:r>
            <a:r>
              <a:rPr lang="en-US" dirty="0">
                <a:latin typeface="Symbol" pitchFamily="-111" charset="2"/>
              </a:rPr>
              <a:t>P </a:t>
            </a:r>
            <a:r>
              <a:rPr lang="en-US" sz="2400" baseline="-25000" dirty="0"/>
              <a:t>A1,…,An</a:t>
            </a:r>
            <a:r>
              <a:rPr lang="en-US" sz="1200" dirty="0"/>
              <a:t> </a:t>
            </a:r>
            <a:r>
              <a:rPr lang="en-US" dirty="0"/>
              <a:t>(R)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2</a:t>
                </a:r>
                <a:r>
                  <a:rPr lang="en-US" dirty="0" smtClean="0"/>
                  <a:t>. Projection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5" y="2214563"/>
            <a:ext cx="3776662" cy="16435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6" y="410962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737271"/>
            <a:ext cx="33884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3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Each tuple in R1 with each tuple in R2</a:t>
            </a:r>
          </a:p>
          <a:p>
            <a:r>
              <a:rPr lang="en-US" dirty="0"/>
              <a:t>Notation: R1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R2</a:t>
            </a:r>
          </a:p>
          <a:p>
            <a:r>
              <a:rPr lang="en-US" dirty="0" smtClean="0"/>
              <a:t>Rare in </a:t>
            </a:r>
            <a:r>
              <a:rPr lang="en-US" dirty="0"/>
              <a:t>practice; mainly used to express joins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3. Cross-Product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Students, People;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3997027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3366148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78541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21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Buffer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8418787" y="3227871"/>
            <a:ext cx="3259873" cy="234147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Disk</a:t>
            </a:r>
            <a:endParaRPr lang="en-US" sz="2800"/>
          </a:p>
        </p:txBody>
      </p:sp>
      <p:grpSp>
        <p:nvGrpSpPr>
          <p:cNvPr id="21" name="Group 20"/>
          <p:cNvGrpSpPr/>
          <p:nvPr/>
        </p:nvGrpSpPr>
        <p:grpSpPr>
          <a:xfrm>
            <a:off x="8418787" y="595605"/>
            <a:ext cx="3265417" cy="1882841"/>
            <a:chOff x="7466322" y="1027906"/>
            <a:chExt cx="4259923" cy="2456273"/>
          </a:xfrm>
        </p:grpSpPr>
        <p:sp>
          <p:nvSpPr>
            <p:cNvPr id="11" name="Rectangle 10"/>
            <p:cNvSpPr/>
            <p:nvPr/>
          </p:nvSpPr>
          <p:spPr>
            <a:xfrm>
              <a:off x="7466322" y="1027906"/>
              <a:ext cx="4252691" cy="24405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459310" y="1986455"/>
              <a:ext cx="2266935" cy="14977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4243" y="1210562"/>
              <a:ext cx="196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Main Memory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115979" y="2048829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Buffer</a:t>
              </a:r>
              <a:endParaRPr lang="en-US" sz="2400"/>
            </a:p>
          </p:txBody>
        </p:sp>
        <p:sp>
          <p:nvSpPr>
            <p:cNvPr id="13" name="Left-Right Arrow 12"/>
            <p:cNvSpPr/>
            <p:nvPr/>
          </p:nvSpPr>
          <p:spPr>
            <a:xfrm>
              <a:off x="8960172" y="2197429"/>
              <a:ext cx="930166" cy="362607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7552529" cy="49656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u="sng" dirty="0" smtClean="0"/>
              <a:t>buffer</a:t>
            </a:r>
            <a:r>
              <a:rPr lang="en-US" dirty="0" smtClean="0"/>
              <a:t> is a region of physical memory used to store </a:t>
            </a:r>
            <a:r>
              <a:rPr lang="en-US" i="1" dirty="0" smtClean="0"/>
              <a:t>temporary data</a:t>
            </a:r>
          </a:p>
          <a:p>
            <a:pPr lvl="1"/>
            <a:r>
              <a:rPr lang="en-US" i="1" dirty="0" smtClean="0"/>
              <a:t>Key Idea: </a:t>
            </a:r>
            <a:r>
              <a:rPr lang="en-US" dirty="0" smtClean="0"/>
              <a:t>Reading / writing to disk is SLOW, need to cache data in main memory</a:t>
            </a:r>
          </a:p>
          <a:p>
            <a:pPr lvl="1"/>
            <a:r>
              <a:rPr lang="en-US" dirty="0" smtClean="0"/>
              <a:t>Can </a:t>
            </a:r>
            <a:r>
              <a:rPr lang="en-US" b="1" dirty="0" smtClean="0"/>
              <a:t>read</a:t>
            </a:r>
            <a:r>
              <a:rPr lang="en-US" dirty="0" smtClean="0"/>
              <a:t> into buffer, </a:t>
            </a:r>
            <a:r>
              <a:rPr lang="en-US" b="1" dirty="0" smtClean="0"/>
              <a:t>flush</a:t>
            </a:r>
            <a:r>
              <a:rPr lang="en-US" dirty="0" smtClean="0"/>
              <a:t> back to disk, </a:t>
            </a:r>
            <a:r>
              <a:rPr lang="en-US" b="1" dirty="0" smtClean="0"/>
              <a:t>release</a:t>
            </a:r>
            <a:r>
              <a:rPr lang="en-US" dirty="0" smtClean="0"/>
              <a:t> from buffer</a:t>
            </a:r>
          </a:p>
          <a:p>
            <a:pPr lvl="1"/>
            <a:endParaRPr lang="en-US" sz="2800" dirty="0" smtClean="0"/>
          </a:p>
          <a:p>
            <a:r>
              <a:rPr lang="en-US" dirty="0" smtClean="0"/>
              <a:t>DBMS manages its own buffer for various reasons (better control of eviction policy, force-write log, etc.)</a:t>
            </a:r>
          </a:p>
          <a:p>
            <a:endParaRPr lang="en-US" dirty="0"/>
          </a:p>
          <a:p>
            <a:r>
              <a:rPr lang="en-US" dirty="0" smtClean="0"/>
              <a:t>We use a simplified model: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page</a:t>
            </a:r>
            <a:r>
              <a:rPr lang="en-US" dirty="0" smtClean="0"/>
              <a:t> is a fixed-length array of memory; </a:t>
            </a:r>
            <a:r>
              <a:rPr lang="en-US" b="1" dirty="0" smtClean="0"/>
              <a:t>pages are the unit that is read from / written to disk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file </a:t>
            </a:r>
            <a:r>
              <a:rPr lang="en-US" dirty="0" smtClean="0"/>
              <a:t>is a variable-length list of pages on disk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096019" y="4790895"/>
            <a:ext cx="2361763" cy="583324"/>
            <a:chOff x="9133292" y="4430111"/>
            <a:chExt cx="2361763" cy="583324"/>
          </a:xfrm>
        </p:grpSpPr>
        <p:sp>
          <p:nvSpPr>
            <p:cNvPr id="15" name="Rounded Rectangle 14"/>
            <p:cNvSpPr/>
            <p:nvPr/>
          </p:nvSpPr>
          <p:spPr>
            <a:xfrm>
              <a:off x="9133292" y="4430111"/>
              <a:ext cx="2361763" cy="58332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43651" y="4521718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1,0,3</a:t>
              </a:r>
              <a:endPara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354043" y="4521718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1,0,3</a:t>
              </a:r>
              <a:endPara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425293" y="4790895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File</a:t>
            </a:r>
            <a:endParaRPr lang="en-US" sz="2800" b="1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452051" y="5270528"/>
            <a:ext cx="871905" cy="1295372"/>
            <a:chOff x="9284751" y="4921828"/>
            <a:chExt cx="871905" cy="1295372"/>
          </a:xfrm>
        </p:grpSpPr>
        <p:sp>
          <p:nvSpPr>
            <p:cNvPr id="23" name="TextBox 22"/>
            <p:cNvSpPr txBox="1"/>
            <p:nvPr/>
          </p:nvSpPr>
          <p:spPr>
            <a:xfrm>
              <a:off x="9284751" y="5693980"/>
              <a:ext cx="8719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Page</a:t>
              </a:r>
              <a:endParaRPr lang="en-US" sz="2800" b="1" dirty="0">
                <a:latin typeface="+mj-l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9720704" y="4921828"/>
              <a:ext cx="1" cy="77215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Up-Down Arrow 11"/>
          <p:cNvSpPr/>
          <p:nvPr/>
        </p:nvSpPr>
        <p:spPr>
          <a:xfrm>
            <a:off x="10592777" y="2327929"/>
            <a:ext cx="551793" cy="237135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391619" y="1852213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1,0,3</a:t>
            </a:r>
            <a:endParaRPr lang="en-US" sz="200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843088"/>
            <a:ext cx="5967413" cy="4419600"/>
          </a:xfrm>
        </p:spPr>
        <p:txBody>
          <a:bodyPr>
            <a:normAutofit/>
          </a:bodyPr>
          <a:lstStyle/>
          <a:p>
            <a:r>
              <a:rPr lang="en-US" dirty="0"/>
              <a:t>Changes the schema, not the instance</a:t>
            </a:r>
          </a:p>
          <a:p>
            <a:r>
              <a:rPr lang="en-US" dirty="0" smtClean="0"/>
              <a:t>A ‘special’ operator- neither basic nor derived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B1,…,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Note: this is shorthand for the proper form (since names, not order matters!):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A1</a:t>
            </a:r>
            <a:r>
              <a:rPr lang="en-US" baseline="-25000" dirty="0" smtClean="0">
                <a:sym typeface="Wingdings"/>
              </a:rPr>
              <a:t>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An</a:t>
            </a:r>
            <a:r>
              <a:rPr lang="en-US" baseline="-25000" dirty="0" err="1" smtClean="0">
                <a:sym typeface="Wingdings"/>
              </a:rPr>
              <a:t></a:t>
            </a:r>
            <a:r>
              <a:rPr lang="en-US" baseline="-25000" dirty="0" err="1" smtClean="0"/>
              <a:t>Bn</a:t>
            </a:r>
            <a:r>
              <a:rPr lang="en-US" dirty="0" smtClean="0"/>
              <a:t> </a:t>
            </a:r>
            <a:r>
              <a:rPr lang="en-US" dirty="0"/>
              <a:t>(R)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Renaming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name,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gradePtAvg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7335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blipFill rotWithShape="0">
                <a:blip r:embed="rId3"/>
                <a:stretch>
                  <a:fillRect l="-1072" r="-201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415861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823413"/>
            <a:ext cx="35861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152" y="5680056"/>
            <a:ext cx="64103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care about this operator </a:t>
            </a:r>
            <a:r>
              <a:rPr lang="en-US" sz="2800" i="1" dirty="0" smtClean="0">
                <a:latin typeface="+mj-lt"/>
              </a:rPr>
              <a:t>because</a:t>
            </a:r>
            <a:r>
              <a:rPr lang="en-US" sz="2800" dirty="0" smtClean="0">
                <a:latin typeface="+mj-lt"/>
              </a:rPr>
              <a:t> we are working in a </a:t>
            </a:r>
            <a:r>
              <a:rPr lang="en-US" sz="2800" i="1" dirty="0" smtClean="0">
                <a:latin typeface="+mj-lt"/>
              </a:rPr>
              <a:t>named perspective</a:t>
            </a:r>
            <a:endParaRPr lang="en-US" sz="2800" i="1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44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83550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Notation: 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</a:p>
              <a:p>
                <a:endParaRPr lang="en-US" dirty="0" smtClean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Joins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and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on 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equality of all shared attributes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If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has attribute set A, and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has attribute set B, and they share attributes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⋂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B = C, can also be written: </a:t>
                </a:r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i="1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Our first example of a 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derived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RA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operator: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Meaning: 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=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 U B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=D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Arial Unicode MS" pitchFamily="-111" charset="0"/>
                        <a:cs typeface="Arial Unicode MS" pitchFamily="-111" charset="0"/>
                      </a:rPr>
                      <m:t>(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) </a:t>
                </a:r>
                <a:r>
                  <a:rPr lang="en-US" dirty="0">
                    <a:sym typeface="Symbol" pitchFamily="-111" charset="2"/>
                  </a:rPr>
                  <a:t> R</a:t>
                </a:r>
                <a:r>
                  <a:rPr lang="en-US" baseline="-25000" dirty="0">
                    <a:sym typeface="Symbol" pitchFamily="-111" charset="2"/>
                  </a:rPr>
                  <a:t>2</a:t>
                </a:r>
                <a:r>
                  <a:rPr lang="en-US" dirty="0">
                    <a:sym typeface="Symbol" pitchFamily="-111" charset="2"/>
                  </a:rPr>
                  <a:t>))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Where: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rename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renames the shared attributes in one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of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relations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selection 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=D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checks equality of the shared attributes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projection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 U B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eliminates the duplicate common attributes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835504"/>
              </a:xfrm>
              <a:blipFill rotWithShape="0">
                <a:blip r:embed="rId2"/>
                <a:stretch>
                  <a:fillRect l="-1328" t="-11713" r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Natural Join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560142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5233562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66491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7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SFW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1690688"/>
            <a:ext cx="7219014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,…,A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n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      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   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AND … AND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800" baseline="-25000" dirty="0" err="1" smtClean="0">
                <a:latin typeface="Menlo" charset="0"/>
                <a:ea typeface="Menlo" charset="0"/>
                <a:cs typeface="Menlo" charset="0"/>
              </a:rPr>
              <a:t>k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;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7938" y="3739377"/>
                <a:ext cx="7366760" cy="642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,…,</m:t>
                          </m:r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𝐴𝑛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…</m:t>
                      </m:r>
                      <m:sSub>
                        <m:sSubPr>
                          <m:ctrlPr>
                            <a:rPr lang="en-US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4000" b="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…⋈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sz="4000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r>
                        <a:rPr lang="en-US" sz="40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938" y="3739377"/>
                <a:ext cx="7366760" cy="642612"/>
              </a:xfrm>
              <a:prstGeom prst="rect">
                <a:avLst/>
              </a:prstGeom>
              <a:blipFill rotWithShape="0">
                <a:blip r:embed="rId2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838199" y="3864415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05810" y="4913340"/>
            <a:ext cx="53694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must the selections “happen before” </a:t>
            </a:r>
            <a:r>
              <a:rPr lang="en-US" sz="2800" smtClean="0">
                <a:latin typeface="+mj-lt"/>
              </a:rPr>
              <a:t>the projections?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61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optimization</a:t>
            </a:r>
          </a:p>
          <a:p>
            <a:endParaRPr lang="en-US" dirty="0"/>
          </a:p>
          <a:p>
            <a:r>
              <a:rPr lang="en-US" dirty="0" smtClean="0"/>
              <a:t>Physical optimization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Index selections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IO cost estimation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7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vs. Physical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b="1" u="sng" dirty="0" smtClean="0"/>
              <a:t>Logical optimization:</a:t>
            </a:r>
          </a:p>
          <a:p>
            <a:pPr lvl="1"/>
            <a:r>
              <a:rPr lang="en-US" sz="2800" dirty="0" smtClean="0"/>
              <a:t>Find equivalent plans that are more efficient</a:t>
            </a:r>
            <a:endParaRPr lang="en-US" sz="2800" dirty="0"/>
          </a:p>
          <a:p>
            <a:pPr lvl="1"/>
            <a:r>
              <a:rPr lang="en-US" i="1" dirty="0" smtClean="0"/>
              <a:t>Intuition: Minimize # of tuples at each step by changing the order of RA operators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Physical optimization:</a:t>
            </a:r>
          </a:p>
          <a:p>
            <a:pPr lvl="1"/>
            <a:r>
              <a:rPr lang="en-US" sz="2800" dirty="0" smtClean="0"/>
              <a:t>Find algorithm with lowest IO cost to execute our plan</a:t>
            </a:r>
          </a:p>
          <a:p>
            <a:pPr lvl="1"/>
            <a:r>
              <a:rPr lang="en-US" i="1" dirty="0" smtClean="0"/>
              <a:t>Intuition: Calculate based on physical parameters (buffer size, etc.) and estimates of data size (histograms)</a:t>
            </a:r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9225539" y="3755794"/>
            <a:ext cx="2143125" cy="2026344"/>
            <a:chOff x="9225539" y="3755794"/>
            <a:chExt cx="2143125" cy="2026344"/>
          </a:xfrm>
        </p:grpSpPr>
        <p:sp>
          <p:nvSpPr>
            <p:cNvPr id="8" name="Right Arrow 7"/>
            <p:cNvSpPr/>
            <p:nvPr/>
          </p:nvSpPr>
          <p:spPr>
            <a:xfrm rot="5400000">
              <a:off x="10008969" y="3803860"/>
              <a:ext cx="576263" cy="480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25539" y="4419743"/>
              <a:ext cx="2143125" cy="13623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latin typeface="+mj-lt"/>
                </a:rPr>
                <a:t>Execution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9494086" y="584577"/>
            <a:ext cx="1606025" cy="297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SQL Query</a:t>
            </a:r>
            <a:endParaRPr lang="en-US" sz="16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68741" y="1292063"/>
            <a:ext cx="1656717" cy="5179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Relational Algebra (RA) Plan</a:t>
            </a:r>
            <a:endParaRPr lang="en-US" sz="16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210675" y="1878713"/>
            <a:ext cx="2143125" cy="1737991"/>
            <a:chOff x="9210675" y="1878713"/>
            <a:chExt cx="2143125" cy="1737991"/>
          </a:xfrm>
        </p:grpSpPr>
        <p:sp>
          <p:nvSpPr>
            <p:cNvPr id="7" name="Rounded Rectangle 6"/>
            <p:cNvSpPr/>
            <p:nvPr/>
          </p:nvSpPr>
          <p:spPr>
            <a:xfrm>
              <a:off x="9210675" y="2254309"/>
              <a:ext cx="2143125" cy="136239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latin typeface="+mj-lt"/>
                </a:rPr>
                <a:t>Optimized</a:t>
              </a:r>
              <a:r>
                <a:rPr lang="en-US" sz="2800" dirty="0" smtClean="0">
                  <a:latin typeface="+mj-lt"/>
                </a:rPr>
                <a:t> RA Plan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10166174" y="1892911"/>
              <a:ext cx="285154" cy="256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Right Arrow 11"/>
          <p:cNvSpPr/>
          <p:nvPr/>
        </p:nvSpPr>
        <p:spPr>
          <a:xfrm rot="5400000">
            <a:off x="10154522" y="966591"/>
            <a:ext cx="285154" cy="25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49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Optimization: “Pushing down” projection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58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Optimization: “Pushing down” selection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&lt;2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&lt;2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34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commutators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commutators: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projection</a:t>
            </a:r>
            <a:r>
              <a:rPr lang="en-US" dirty="0" smtClean="0"/>
              <a:t> through </a:t>
            </a:r>
            <a:r>
              <a:rPr lang="en-US" b="1" dirty="0" smtClean="0"/>
              <a:t>(1) selection</a:t>
            </a:r>
            <a:r>
              <a:rPr lang="en-US" dirty="0" smtClean="0"/>
              <a:t>, </a:t>
            </a:r>
            <a:r>
              <a:rPr lang="en-US" b="1" dirty="0" smtClean="0"/>
              <a:t>(2) join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selection </a:t>
            </a:r>
            <a:r>
              <a:rPr lang="en-US" dirty="0" smtClean="0"/>
              <a:t>through </a:t>
            </a:r>
            <a:r>
              <a:rPr lang="en-US" b="1" dirty="0" smtClean="0"/>
              <a:t>(3) selection, (4) projection, (5) join</a:t>
            </a:r>
          </a:p>
          <a:p>
            <a:pPr lvl="1"/>
            <a:r>
              <a:rPr lang="en-US" i="1" dirty="0" smtClean="0"/>
              <a:t>Also: </a:t>
            </a:r>
            <a:r>
              <a:rPr lang="en-US" dirty="0" smtClean="0"/>
              <a:t>Joins can be re-ordered!</a:t>
            </a:r>
          </a:p>
          <a:p>
            <a:pPr lvl="1"/>
            <a:endParaRPr lang="en-US" b="1" i="1" dirty="0"/>
          </a:p>
          <a:p>
            <a:r>
              <a:rPr lang="en-US" dirty="0" smtClean="0"/>
              <a:t>Note that this is not an exhaustive set of operations</a:t>
            </a:r>
          </a:p>
          <a:p>
            <a:pPr lvl="1"/>
            <a:r>
              <a:rPr lang="en-US" dirty="0" smtClean="0"/>
              <a:t>This covers </a:t>
            </a:r>
            <a:r>
              <a:rPr lang="en-US" i="1" dirty="0" smtClean="0"/>
              <a:t>local re-writes; global re-writes possible but much harder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5357793"/>
            <a:ext cx="88392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This simple set of tools allows us to greatly improve the execution time of queries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by optimizing RA plans!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84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Input:</a:t>
            </a:r>
            <a:r>
              <a:rPr lang="en-US" dirty="0" smtClean="0"/>
              <a:t> 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chema of the database</a:t>
            </a:r>
          </a:p>
          <a:p>
            <a:pPr lvl="1"/>
            <a:r>
              <a:rPr lang="en-US" sz="2800" b="1" dirty="0"/>
              <a:t>W</a:t>
            </a:r>
            <a:r>
              <a:rPr lang="en-US" sz="2800" b="1" dirty="0" smtClean="0"/>
              <a:t>orkload description:</a:t>
            </a:r>
            <a:r>
              <a:rPr lang="en-US" sz="2800" dirty="0" smtClean="0"/>
              <a:t> set of (query template, frequency) pairs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Select a set of indexes that minimize execution time of the workload.</a:t>
            </a:r>
          </a:p>
          <a:p>
            <a:pPr lvl="1"/>
            <a:r>
              <a:rPr lang="en-US" sz="2800" dirty="0" smtClean="0"/>
              <a:t>Cost / benefit balance: Each additional index may help with some queries, but requires updating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2127" y="5794831"/>
            <a:ext cx="54477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 </a:t>
            </a:r>
            <a:r>
              <a:rPr lang="en-US" sz="2800" smtClean="0">
                <a:latin typeface="+mj-lt"/>
              </a:rPr>
              <a:t>optimization problem!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6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Cost Estimation via Histograms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For </a:t>
                </a:r>
                <a:r>
                  <a:rPr lang="en-US" b="1" dirty="0" smtClean="0"/>
                  <a:t>index selection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What is the cost of an index lookup?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Also for </a:t>
                </a:r>
                <a:r>
                  <a:rPr lang="en-US" b="1" dirty="0" smtClean="0"/>
                  <a:t>deciding which algorithm to use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Ex: To execute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dirty="0" smtClean="0"/>
                  <a:t>, which join algorithm should DBMS use?</a:t>
                </a:r>
                <a:endParaRPr lang="en-US" dirty="0"/>
              </a:p>
              <a:p>
                <a:pPr lvl="2"/>
                <a:endParaRPr lang="en-US" b="1" dirty="0" smtClean="0"/>
              </a:p>
              <a:p>
                <a:pPr lvl="1"/>
                <a:r>
                  <a:rPr lang="en-US" b="1" dirty="0" smtClean="0"/>
                  <a:t>What if we want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 smtClean="0"/>
                  <a:t>?</a:t>
                </a:r>
                <a:endParaRPr lang="en-US" b="1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In general, we will need some way to </a:t>
                </a:r>
                <a:r>
                  <a:rPr lang="en-US" b="1" i="1" dirty="0" smtClean="0"/>
                  <a:t>estimate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intermediate result set sizes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  <a:blipFill rotWithShape="0">
                <a:blip r:embed="rId2"/>
                <a:stretch>
                  <a:fillRect l="-928" t="-2467" r="-870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970245" y="5664469"/>
            <a:ext cx="625151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Histograms provide a way to efficiently store estimates of these quantities</a:t>
            </a:r>
            <a:endParaRPr lang="en-US" sz="30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8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5244"/>
          </a:xfrm>
        </p:spPr>
        <p:txBody>
          <a:bodyPr/>
          <a:lstStyle/>
          <a:p>
            <a:r>
              <a:rPr lang="en-US" dirty="0" smtClean="0"/>
              <a:t>Key idea: Reading from / writing to disk- e.g. </a:t>
            </a:r>
            <a:r>
              <a:rPr lang="en-US" b="1" i="1" dirty="0" smtClean="0"/>
              <a:t>IO operations-</a:t>
            </a:r>
            <a:r>
              <a:rPr lang="en-US" dirty="0" smtClean="0"/>
              <a:t> is </a:t>
            </a:r>
            <a:r>
              <a:rPr lang="en-US" b="1" i="1" dirty="0" smtClean="0"/>
              <a:t>thousands </a:t>
            </a:r>
            <a:r>
              <a:rPr lang="en-US" dirty="0" smtClean="0"/>
              <a:t>of times slower than any operation in memory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 We consider a class of algorithms which try to minimize IO, and </a:t>
            </a:r>
            <a:r>
              <a:rPr lang="en-US" i="1" dirty="0" smtClean="0">
                <a:sym typeface="Wingdings"/>
              </a:rPr>
              <a:t>effectively ignore cost of operations in main memory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854040" y="4936501"/>
            <a:ext cx="448392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600" b="1" i="1" smtClean="0">
                <a:latin typeface="+mj-lt"/>
                <a:sym typeface="Wingdings"/>
              </a:rPr>
              <a:t>“IO aware” algorithms!</a:t>
            </a:r>
            <a:endParaRPr lang="en-US" sz="3600" b="1" dirty="0" smtClean="0">
              <a:latin typeface="+mj-lt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142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844" y="1818070"/>
            <a:ext cx="4970956" cy="2301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31" y="4448721"/>
            <a:ext cx="4973270" cy="22253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750" y="5299785"/>
            <a:ext cx="56832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roughly the </a:t>
            </a:r>
            <a:r>
              <a:rPr lang="en-US" sz="2800" smtClean="0">
                <a:latin typeface="+mj-lt"/>
              </a:rPr>
              <a:t>same width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750" y="2817732"/>
            <a:ext cx="568325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contain roughly the same number of items (total frequency)</a:t>
            </a:r>
            <a:endParaRPr lang="en-US" sz="2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750" y="2126378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Equi</a:t>
            </a:r>
            <a:r>
              <a:rPr lang="en-US" sz="2800" dirty="0" smtClean="0">
                <a:latin typeface="+mj-lt"/>
              </a:rPr>
              <a:t>-depth</a:t>
            </a:r>
            <a:endParaRPr lang="en-US" sz="2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750" y="4637273"/>
            <a:ext cx="173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Equi</a:t>
            </a:r>
            <a:r>
              <a:rPr lang="en-US" sz="2800" dirty="0" smtClean="0">
                <a:latin typeface="+mj-lt"/>
              </a:rPr>
              <a:t>-width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43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Goal: </a:t>
            </a:r>
            <a:r>
              <a:rPr lang="en-US" dirty="0" smtClean="0"/>
              <a:t>Merge sorted files that are much bigger than buffer</a:t>
            </a:r>
          </a:p>
          <a:p>
            <a:endParaRPr lang="en-US" b="1" i="1" dirty="0"/>
          </a:p>
          <a:p>
            <a:r>
              <a:rPr lang="en-US" b="1" i="1" dirty="0" smtClean="0"/>
              <a:t>Key idea: </a:t>
            </a:r>
            <a:r>
              <a:rPr lang="en-US" dirty="0" smtClean="0"/>
              <a:t>Since the input files are sorted, we always know which file to read from next!</a:t>
            </a:r>
          </a:p>
          <a:p>
            <a:endParaRPr lang="en-US" b="1" i="1" dirty="0"/>
          </a:p>
          <a:p>
            <a:r>
              <a:rPr lang="en-US" b="1" i="1" dirty="0" smtClean="0"/>
              <a:t>Details:</a:t>
            </a:r>
            <a:endParaRPr lang="en-US" b="1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52613"/>
                  </p:ext>
                </p:extLst>
              </p:nvPr>
            </p:nvGraphicFramePr>
            <p:xfrm>
              <a:off x="2623207" y="4323525"/>
              <a:ext cx="8730593" cy="1853438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509986"/>
                    <a:gridCol w="722060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</a:t>
                          </a:r>
                          <a:r>
                            <a:rPr lang="en-US" sz="2400" baseline="0" dirty="0" smtClean="0"/>
                            <a:t> sorted files, </a:t>
                          </a:r>
                          <a:r>
                            <a:rPr lang="en-US" sz="2400" b="1" i="1" baseline="0" dirty="0" smtClean="0"/>
                            <a:t>F</a:t>
                          </a:r>
                          <a:r>
                            <a:rPr lang="en-US" sz="2400" b="1" i="1" baseline="-25000" dirty="0" smtClean="0"/>
                            <a:t>1</a:t>
                          </a:r>
                          <a:r>
                            <a:rPr lang="en-US" sz="2400" b="1" i="1" baseline="0" dirty="0" smtClean="0"/>
                            <a:t>,…,F</a:t>
                          </a:r>
                          <a:r>
                            <a:rPr lang="en-US" sz="2400" b="1" i="1" baseline="-25000" dirty="0" smtClean="0"/>
                            <a:t>B</a:t>
                          </a:r>
                          <a:r>
                            <a:rPr lang="en-US" sz="2400" baseline="0" dirty="0" smtClean="0"/>
                            <a:t>, where 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 has P(F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)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One merged sorted file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sz="2400" smtClean="0">
                                  <a:latin typeface="Cambria Math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smtClean="0">
                                      <a:latin typeface="Cambria Math" charset="0"/>
                                    </a:rPr>
                                    <m:t>𝒊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=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𝑩</m:t>
                                  </m:r>
                                </m:sup>
                                <m:e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𝑷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smtClean="0">
                                          <a:latin typeface="Cambria Math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sz="2400" smtClean="0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i="1" baseline="0" dirty="0" smtClean="0"/>
                            <a:t>(Each page is read &amp; written once)</a:t>
                          </a:r>
                          <a:endParaRPr lang="en-US" sz="2400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52613"/>
                  </p:ext>
                </p:extLst>
              </p:nvPr>
            </p:nvGraphicFramePr>
            <p:xfrm>
              <a:off x="2623207" y="4323525"/>
              <a:ext cx="8730593" cy="1853438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509986"/>
                    <a:gridCol w="7220607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</a:t>
                          </a:r>
                          <a:r>
                            <a:rPr lang="en-US" sz="2400" baseline="0" dirty="0" smtClean="0"/>
                            <a:t> sorted files, </a:t>
                          </a:r>
                          <a:r>
                            <a:rPr lang="en-US" sz="2400" b="1" i="1" baseline="0" dirty="0" smtClean="0"/>
                            <a:t>F</a:t>
                          </a:r>
                          <a:r>
                            <a:rPr lang="en-US" sz="2400" b="1" i="1" baseline="-25000" dirty="0" smtClean="0"/>
                            <a:t>1</a:t>
                          </a:r>
                          <a:r>
                            <a:rPr lang="en-US" sz="2400" b="1" i="1" baseline="0" dirty="0" smtClean="0"/>
                            <a:t>,…,F</a:t>
                          </a:r>
                          <a:r>
                            <a:rPr lang="en-US" sz="2400" b="1" i="1" baseline="-25000" dirty="0" smtClean="0"/>
                            <a:t>B</a:t>
                          </a:r>
                          <a:r>
                            <a:rPr lang="en-US" sz="2400" baseline="0" dirty="0" smtClean="0"/>
                            <a:t>, where 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 has P(F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)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One merged sorted file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81838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013" t="-296203" r="-169" b="-278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L12:54-66!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540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Merge Sort Algorithm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Basic algorithm (including (B+1)-length initial runs &amp; B-way merging)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Repacking optimization for longer initial runs</a:t>
            </a:r>
          </a:p>
          <a:p>
            <a:pPr lvl="1"/>
            <a:endParaRPr lang="en-US" dirty="0"/>
          </a:p>
          <a:p>
            <a:r>
              <a:rPr lang="en-US" dirty="0" smtClean="0"/>
              <a:t>Indexes Part I: Basics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6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77607" cy="4351338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Goal: </a:t>
            </a:r>
            <a:r>
              <a:rPr lang="en-US" dirty="0" smtClean="0"/>
              <a:t>Sort a file that is much bigger than the buffer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smtClean="0"/>
              <a:t>Key idea: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Phase 1: </a:t>
            </a:r>
            <a:r>
              <a:rPr lang="en-US" dirty="0" smtClean="0"/>
              <a:t>Split file into smaller chunks (“initial runs”) which can be sorted in memory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Phase 2: </a:t>
            </a:r>
            <a:r>
              <a:rPr lang="en-US" dirty="0" smtClean="0"/>
              <a:t>Keep merging (do “passes”) using external merge algorithm until one sorted file!</a:t>
            </a:r>
            <a:endParaRPr lang="en-US" i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15807" y="2575895"/>
            <a:ext cx="4954097" cy="1911843"/>
            <a:chOff x="6915807" y="2575895"/>
            <a:chExt cx="4954097" cy="1911843"/>
          </a:xfrm>
        </p:grpSpPr>
        <p:sp>
          <p:nvSpPr>
            <p:cNvPr id="8" name="Rounded Rectangle 7"/>
            <p:cNvSpPr/>
            <p:nvPr/>
          </p:nvSpPr>
          <p:spPr>
            <a:xfrm>
              <a:off x="8133810" y="3086866"/>
              <a:ext cx="2046530" cy="26322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35108" y="2575895"/>
              <a:ext cx="2534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Unsorted input file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133810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678262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222714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767166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937871" y="3485029"/>
              <a:ext cx="397869" cy="5194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29300" y="3736474"/>
              <a:ext cx="23587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Sorted </a:t>
              </a:r>
              <a:r>
                <a:rPr lang="en-US" sz="2400" b="1" i="1" dirty="0" smtClean="0">
                  <a:latin typeface="+mj-lt"/>
                </a:rPr>
                <a:t>initial runs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31" name="Left Brace 30"/>
            <p:cNvSpPr/>
            <p:nvPr/>
          </p:nvSpPr>
          <p:spPr>
            <a:xfrm>
              <a:off x="7826634" y="2975166"/>
              <a:ext cx="170310" cy="1407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5807" y="3485029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smtClean="0">
                  <a:latin typeface="+mj-lt"/>
                </a:rPr>
                <a:t>Phase 1</a:t>
              </a:r>
              <a:endParaRPr lang="en-US" i="1"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5807" y="4461365"/>
            <a:ext cx="4916949" cy="1994503"/>
            <a:chOff x="6915807" y="4461365"/>
            <a:chExt cx="4916949" cy="1994503"/>
          </a:xfrm>
        </p:grpSpPr>
        <p:sp>
          <p:nvSpPr>
            <p:cNvPr id="18" name="Rounded Rectangle 17"/>
            <p:cNvSpPr/>
            <p:nvPr/>
          </p:nvSpPr>
          <p:spPr>
            <a:xfrm>
              <a:off x="8133808" y="4901587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222712" y="4909577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endCxn id="23" idx="0"/>
            </p:cNvCxnSpPr>
            <p:nvPr/>
          </p:nvCxnSpPr>
          <p:spPr>
            <a:xfrm>
              <a:off x="8340397" y="4487738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2"/>
              <a:endCxn id="23" idx="0"/>
            </p:cNvCxnSpPr>
            <p:nvPr/>
          </p:nvCxnSpPr>
          <p:spPr>
            <a:xfrm flipH="1">
              <a:off x="8612622" y="4487738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2"/>
              <a:endCxn id="24" idx="0"/>
            </p:cNvCxnSpPr>
            <p:nvPr/>
          </p:nvCxnSpPr>
          <p:spPr>
            <a:xfrm>
              <a:off x="9429301" y="4487738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2"/>
              <a:endCxn id="24" idx="0"/>
            </p:cNvCxnSpPr>
            <p:nvPr/>
          </p:nvCxnSpPr>
          <p:spPr>
            <a:xfrm flipH="1">
              <a:off x="9701526" y="4487738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226292" y="4461365"/>
              <a:ext cx="16032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 </a:t>
              </a:r>
              <a:r>
                <a:rPr lang="en-US" sz="2400" b="1" i="1" dirty="0" smtClean="0">
                  <a:latin typeface="+mj-lt"/>
                </a:rPr>
                <a:t>pass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33809" y="5583503"/>
              <a:ext cx="2046530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3" idx="2"/>
              <a:endCxn id="26" idx="0"/>
            </p:cNvCxnSpPr>
            <p:nvPr/>
          </p:nvCxnSpPr>
          <p:spPr>
            <a:xfrm>
              <a:off x="8612622" y="5164813"/>
              <a:ext cx="544452" cy="418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2"/>
              <a:endCxn id="26" idx="0"/>
            </p:cNvCxnSpPr>
            <p:nvPr/>
          </p:nvCxnSpPr>
          <p:spPr>
            <a:xfrm flipH="1">
              <a:off x="9157074" y="5172803"/>
              <a:ext cx="544452" cy="410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223085" y="5143325"/>
              <a:ext cx="16096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 </a:t>
              </a:r>
              <a:r>
                <a:rPr lang="en-US" sz="2400" b="1" i="1" dirty="0" smtClean="0">
                  <a:latin typeface="+mj-lt"/>
                </a:rPr>
                <a:t>pass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29300" y="5994203"/>
              <a:ext cx="1102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Sorted!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2" name="Left Brace 31"/>
            <p:cNvSpPr/>
            <p:nvPr/>
          </p:nvSpPr>
          <p:spPr>
            <a:xfrm>
              <a:off x="7826634" y="4487738"/>
              <a:ext cx="170310" cy="1407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15807" y="499768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+mj-lt"/>
                </a:rPr>
                <a:t>Phase 2</a:t>
              </a:r>
              <a:endParaRPr lang="en-US" i="1" dirty="0">
                <a:latin typeface="+mj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L13:11-27!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210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Sort Algorithm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036986"/>
                  </p:ext>
                </p:extLst>
              </p:nvPr>
            </p:nvGraphicFramePr>
            <p:xfrm>
              <a:off x="838200" y="1690688"/>
              <a:ext cx="10515600" cy="496143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3363310"/>
                    <a:gridCol w="5888421"/>
                  </a:tblGrid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Unsorted </a:t>
                          </a:r>
                          <a:r>
                            <a:rPr lang="en-US" sz="2400" baseline="0" dirty="0" smtClean="0"/>
                            <a:t>file of length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sorted file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22407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𝟐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𝑵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(</m:t>
                                </m:r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𝑩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d>
                                          <m:dPr>
                                            <m:begChr m:val="⌈"/>
                                            <m:endChr m:val="⌉"/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𝑵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𝑩</m:t>
                                                </m:r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𝟏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C00000"/>
                              </a:solidFill>
                            </a:rPr>
                            <a:t>Phase</a:t>
                          </a:r>
                          <a:r>
                            <a:rPr lang="en-US" sz="2400" b="1" i="1" baseline="0" dirty="0" smtClean="0">
                              <a:solidFill>
                                <a:srgbClr val="C00000"/>
                              </a:solidFill>
                            </a:rPr>
                            <a:t> 1:</a:t>
                          </a:r>
                          <a:r>
                            <a:rPr lang="en-US" sz="2400" baseline="0" dirty="0" smtClean="0"/>
                            <a:t> Initial runs of length B+1 are created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There are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2000" baseline="0" dirty="0" smtClean="0"/>
                            <a:t> of these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 IO cost is 2N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0070C0"/>
                              </a:solidFill>
                            </a:rPr>
                            <a:t>Phase 2:</a:t>
                          </a:r>
                          <a:r>
                            <a:rPr lang="en-US" sz="2400" dirty="0" smtClean="0"/>
                            <a:t> We</a:t>
                          </a:r>
                          <a:r>
                            <a:rPr lang="en-US" sz="2400" baseline="0" dirty="0" smtClean="0"/>
                            <a:t> do passes of B-way merge until fully merged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Need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smtClean="0">
                                              <a:latin typeface="Cambria Math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smtClean="0">
                                              <a:latin typeface="Cambria Math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begChr m:val="⌈"/>
                                          <m:endChr m:val="⌉"/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00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𝑵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𝑩</m:t>
                                              </m:r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𝟏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baseline="0" dirty="0" smtClean="0"/>
                            <a:t> passes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 IO cost is 2N per pass</a:t>
                          </a:r>
                          <a:endParaRPr lang="en-US" sz="2000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036986"/>
                  </p:ext>
                </p:extLst>
              </p:nvPr>
            </p:nvGraphicFramePr>
            <p:xfrm>
              <a:off x="838200" y="1690688"/>
              <a:ext cx="10515600" cy="496143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3363310"/>
                    <a:gridCol w="5888421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Unsorted </a:t>
                          </a:r>
                          <a:r>
                            <a:rPr lang="en-US" sz="2400" baseline="0" dirty="0" smtClean="0"/>
                            <a:t>file of length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sorted file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22407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7681" t="-55283" r="-175543" b="-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8594" t="-55283" r="-207" b="-37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L13:11-27!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4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5639</TotalTime>
  <Words>3991</Words>
  <Application>Microsoft Macintosh PowerPoint</Application>
  <PresentationFormat>Widescreen</PresentationFormat>
  <Paragraphs>954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 Unicode MS</vt:lpstr>
      <vt:lpstr>Book Antiqua</vt:lpstr>
      <vt:lpstr>Calibri</vt:lpstr>
      <vt:lpstr>Calibri Light</vt:lpstr>
      <vt:lpstr>Cambria Math</vt:lpstr>
      <vt:lpstr>Menlo</vt:lpstr>
      <vt:lpstr>Symbol</vt:lpstr>
      <vt:lpstr>Times New Roman</vt:lpstr>
      <vt:lpstr>Wingdings</vt:lpstr>
      <vt:lpstr>Arial</vt:lpstr>
      <vt:lpstr>Office Theme</vt:lpstr>
      <vt:lpstr>CS 145 Final Review</vt:lpstr>
      <vt:lpstr>High-Level: Lecture 12</vt:lpstr>
      <vt:lpstr>High-level: Disk vs. Main Memory</vt:lpstr>
      <vt:lpstr>The Buffer</vt:lpstr>
      <vt:lpstr>IO Aware</vt:lpstr>
      <vt:lpstr>External Merge Algorithm</vt:lpstr>
      <vt:lpstr>High-Level: Lecture 13</vt:lpstr>
      <vt:lpstr>External Merge Sort Algorithm</vt:lpstr>
      <vt:lpstr>External Merge Sort Algorithm</vt:lpstr>
      <vt:lpstr>Repacking Optimization for Ext. Merge Sort</vt:lpstr>
      <vt:lpstr>Indexes</vt:lpstr>
      <vt:lpstr>High-Level: Lectures 14-15</vt:lpstr>
      <vt:lpstr>B+ Tree Basics</vt:lpstr>
      <vt:lpstr>B+ Tree Basics</vt:lpstr>
      <vt:lpstr>Searching a B+ Tree</vt:lpstr>
      <vt:lpstr>B+ Tree Range Search</vt:lpstr>
      <vt:lpstr>B+ Tree Range Search</vt:lpstr>
      <vt:lpstr>Clustered vs. Unclustered Index</vt:lpstr>
      <vt:lpstr>Joins: Example</vt:lpstr>
      <vt:lpstr>Join Algorithms: Overview</vt:lpstr>
      <vt:lpstr>Nested Loop Join (NLJ)</vt:lpstr>
      <vt:lpstr>Block Nested Loop Join (BNLJ)</vt:lpstr>
      <vt:lpstr>Sort Merge Join (SMJ)</vt:lpstr>
      <vt:lpstr>SMJ: Backup</vt:lpstr>
      <vt:lpstr>Simple SMJ Optimization</vt:lpstr>
      <vt:lpstr>Hash Join</vt:lpstr>
      <vt:lpstr>HJ: Skew</vt:lpstr>
      <vt:lpstr>Overview: SMJ vs. HJ</vt:lpstr>
      <vt:lpstr>How many passes do we need?</vt:lpstr>
      <vt:lpstr>How many passes do we need?</vt:lpstr>
      <vt:lpstr>How many buffer pages for nice behavior?</vt:lpstr>
      <vt:lpstr>Overview: SMJ vs. HJ</vt:lpstr>
      <vt:lpstr>High-Level: Lecture 16</vt:lpstr>
      <vt:lpstr>RDBMS Architecture</vt:lpstr>
      <vt:lpstr>The Relational Model: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Converting SFW Query -&gt; RA</vt:lpstr>
      <vt:lpstr>High-Level: Lecture 17</vt:lpstr>
      <vt:lpstr>Logical vs. Physical Optimization</vt:lpstr>
      <vt:lpstr>Logical Optimization: “Pushing down” projection</vt:lpstr>
      <vt:lpstr>Logical Optimization: “Pushing down” selection</vt:lpstr>
      <vt:lpstr>RA commutators</vt:lpstr>
      <vt:lpstr>Index Selection</vt:lpstr>
      <vt:lpstr>IO Cost Estimation via Histograms</vt:lpstr>
      <vt:lpstr>Histogram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Final Review</dc:title>
  <dc:creator>Alex Ratner</dc:creator>
  <cp:lastModifiedBy>Alex Ratner</cp:lastModifiedBy>
  <cp:revision>140</cp:revision>
  <dcterms:created xsi:type="dcterms:W3CDTF">2015-11-24T02:58:47Z</dcterms:created>
  <dcterms:modified xsi:type="dcterms:W3CDTF">2015-12-07T06:17:44Z</dcterms:modified>
</cp:coreProperties>
</file>