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4"/>
  </p:notesMasterIdLst>
  <p:sldIdLst>
    <p:sldId id="367" r:id="rId2"/>
    <p:sldId id="542" r:id="rId3"/>
    <p:sldId id="544" r:id="rId4"/>
    <p:sldId id="543" r:id="rId5"/>
    <p:sldId id="459" r:id="rId6"/>
    <p:sldId id="460" r:id="rId7"/>
    <p:sldId id="461" r:id="rId8"/>
    <p:sldId id="462" r:id="rId9"/>
    <p:sldId id="368" r:id="rId10"/>
    <p:sldId id="369" r:id="rId11"/>
    <p:sldId id="370" r:id="rId12"/>
    <p:sldId id="371" r:id="rId13"/>
    <p:sldId id="467" r:id="rId14"/>
    <p:sldId id="468" r:id="rId15"/>
    <p:sldId id="470" r:id="rId16"/>
    <p:sldId id="469" r:id="rId17"/>
    <p:sldId id="373" r:id="rId18"/>
    <p:sldId id="520" r:id="rId19"/>
    <p:sldId id="374" r:id="rId20"/>
    <p:sldId id="471" r:id="rId21"/>
    <p:sldId id="473" r:id="rId22"/>
    <p:sldId id="474" r:id="rId23"/>
    <p:sldId id="476" r:id="rId24"/>
    <p:sldId id="375" r:id="rId25"/>
    <p:sldId id="380" r:id="rId26"/>
    <p:sldId id="477" r:id="rId27"/>
    <p:sldId id="383" r:id="rId28"/>
    <p:sldId id="384" r:id="rId29"/>
    <p:sldId id="385" r:id="rId30"/>
    <p:sldId id="541" r:id="rId31"/>
    <p:sldId id="516" r:id="rId32"/>
    <p:sldId id="517" r:id="rId33"/>
    <p:sldId id="387" r:id="rId34"/>
    <p:sldId id="478" r:id="rId35"/>
    <p:sldId id="390" r:id="rId36"/>
    <p:sldId id="479" r:id="rId37"/>
    <p:sldId id="480" r:id="rId38"/>
    <p:sldId id="392" r:id="rId39"/>
    <p:sldId id="391" r:id="rId40"/>
    <p:sldId id="482" r:id="rId41"/>
    <p:sldId id="394" r:id="rId42"/>
    <p:sldId id="395" r:id="rId43"/>
    <p:sldId id="396" r:id="rId44"/>
    <p:sldId id="398" r:id="rId45"/>
    <p:sldId id="400" r:id="rId46"/>
    <p:sldId id="401" r:id="rId47"/>
    <p:sldId id="483" r:id="rId48"/>
    <p:sldId id="484" r:id="rId49"/>
    <p:sldId id="485" r:id="rId50"/>
    <p:sldId id="522" r:id="rId51"/>
    <p:sldId id="407" r:id="rId52"/>
    <p:sldId id="408" r:id="rId53"/>
    <p:sldId id="486" r:id="rId54"/>
    <p:sldId id="487" r:id="rId55"/>
    <p:sldId id="488" r:id="rId56"/>
    <p:sldId id="489" r:id="rId57"/>
    <p:sldId id="523" r:id="rId58"/>
    <p:sldId id="533" r:id="rId59"/>
    <p:sldId id="534" r:id="rId60"/>
    <p:sldId id="535" r:id="rId61"/>
    <p:sldId id="518" r:id="rId62"/>
    <p:sldId id="519" r:id="rId63"/>
    <p:sldId id="410" r:id="rId64"/>
    <p:sldId id="490" r:id="rId65"/>
    <p:sldId id="491" r:id="rId66"/>
    <p:sldId id="492" r:id="rId67"/>
    <p:sldId id="493" r:id="rId68"/>
    <p:sldId id="414" r:id="rId69"/>
    <p:sldId id="415" r:id="rId70"/>
    <p:sldId id="416" r:id="rId71"/>
    <p:sldId id="417" r:id="rId72"/>
    <p:sldId id="494" r:id="rId73"/>
    <p:sldId id="536" r:id="rId74"/>
    <p:sldId id="463" r:id="rId75"/>
    <p:sldId id="464" r:id="rId76"/>
    <p:sldId id="465" r:id="rId77"/>
    <p:sldId id="466" r:id="rId78"/>
    <p:sldId id="421" r:id="rId79"/>
    <p:sldId id="422" r:id="rId80"/>
    <p:sldId id="423" r:id="rId81"/>
    <p:sldId id="496" r:id="rId82"/>
    <p:sldId id="425" r:id="rId83"/>
    <p:sldId id="429" r:id="rId84"/>
    <p:sldId id="430" r:id="rId85"/>
    <p:sldId id="497" r:id="rId86"/>
    <p:sldId id="499" r:id="rId87"/>
    <p:sldId id="500" r:id="rId88"/>
    <p:sldId id="498" r:id="rId89"/>
    <p:sldId id="501" r:id="rId90"/>
    <p:sldId id="502" r:id="rId91"/>
    <p:sldId id="503" r:id="rId92"/>
    <p:sldId id="432" r:id="rId93"/>
    <p:sldId id="433" r:id="rId94"/>
    <p:sldId id="537" r:id="rId95"/>
    <p:sldId id="525" r:id="rId96"/>
    <p:sldId id="526" r:id="rId97"/>
    <p:sldId id="545" r:id="rId98"/>
    <p:sldId id="435" r:id="rId99"/>
    <p:sldId id="436" r:id="rId100"/>
    <p:sldId id="437" r:id="rId101"/>
    <p:sldId id="438" r:id="rId102"/>
    <p:sldId id="504" r:id="rId103"/>
    <p:sldId id="439" r:id="rId104"/>
    <p:sldId id="440" r:id="rId105"/>
    <p:sldId id="441" r:id="rId106"/>
    <p:sldId id="442" r:id="rId107"/>
    <p:sldId id="443" r:id="rId108"/>
    <p:sldId id="546" r:id="rId109"/>
    <p:sldId id="538" r:id="rId110"/>
    <p:sldId id="528" r:id="rId111"/>
    <p:sldId id="529" r:id="rId112"/>
    <p:sldId id="451" r:id="rId113"/>
    <p:sldId id="452" r:id="rId114"/>
    <p:sldId id="508" r:id="rId115"/>
    <p:sldId id="509" r:id="rId116"/>
    <p:sldId id="511" r:id="rId117"/>
    <p:sldId id="510" r:id="rId118"/>
    <p:sldId id="454" r:id="rId119"/>
    <p:sldId id="455" r:id="rId120"/>
    <p:sldId id="457" r:id="rId121"/>
    <p:sldId id="539" r:id="rId122"/>
    <p:sldId id="458" r:id="rId1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3785"/>
  </p:normalViewPr>
  <p:slideViewPr>
    <p:cSldViewPr snapToGrid="0" snapToObjects="1">
      <p:cViewPr>
        <p:scale>
          <a:sx n="96" d="100"/>
          <a:sy n="96" d="100"/>
        </p:scale>
        <p:origin x="144" y="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notesMaster" Target="notesMasters/notesMaster1.xml"/><Relationship Id="rId125" Type="http://schemas.openxmlformats.org/officeDocument/2006/relationships/presProps" Target="presProps.xml"/><Relationship Id="rId126" Type="http://schemas.openxmlformats.org/officeDocument/2006/relationships/viewProps" Target="viewProps.xml"/><Relationship Id="rId127" Type="http://schemas.openxmlformats.org/officeDocument/2006/relationships/theme" Target="theme/theme1.xml"/><Relationship Id="rId12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99DE-D43D-8F40-BB2B-C87FB37B3B64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FB9FA-6C0A-B04C-8A7E-9DB303EFE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2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1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63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516A3-725B-7B45-A471-88ECDEC9BBD8}" type="slidenum">
              <a:rPr lang="en-US">
                <a:solidFill>
                  <a:prstClr val="black"/>
                </a:solidFill>
                <a:latin typeface="Calibri"/>
              </a:rPr>
              <a:pPr/>
              <a:t>63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32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61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13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3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05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06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88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0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9DF98-B060-294C-97E7-0E0F6713F2EC}" type="slidenum">
              <a:rPr lang="en-US">
                <a:solidFill>
                  <a:prstClr val="black"/>
                </a:solidFill>
                <a:latin typeface="Calibri"/>
              </a:rPr>
              <a:pPr/>
              <a:t>79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45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F2386-BC4D-D046-8DF5-D59CC1ADB016}" type="slidenum">
              <a:rPr lang="en-US">
                <a:solidFill>
                  <a:prstClr val="black"/>
                </a:solidFill>
                <a:latin typeface="Calibri"/>
              </a:rPr>
              <a:pPr/>
              <a:t>82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41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C5E5CB-5F45-D94E-AFB2-F9C286A59B43}" type="slidenum">
              <a:rPr lang="en-US">
                <a:solidFill>
                  <a:prstClr val="black"/>
                </a:solidFill>
                <a:latin typeface="Calibri"/>
              </a:rPr>
              <a:pPr/>
              <a:t>83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3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6C9E6-BEBB-FF45-8CC3-D18AED2B0331}" type="slidenum">
              <a:rPr lang="en-US">
                <a:solidFill>
                  <a:prstClr val="black"/>
                </a:solidFill>
                <a:latin typeface="Calibri"/>
              </a:rPr>
              <a:pPr/>
              <a:t>84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27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85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599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86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54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87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82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88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370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89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39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90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5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59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91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5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9DAFF6-4638-284E-B728-F3EF0CE8A1E0}" type="slidenum">
              <a:rPr lang="en-US">
                <a:solidFill>
                  <a:prstClr val="black"/>
                </a:solidFill>
                <a:latin typeface="Calibri"/>
              </a:rPr>
              <a:pPr/>
              <a:t>93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673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17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476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98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28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DF869-0E71-134B-BD6E-170DB063ACB6}" type="slidenum">
              <a:rPr lang="en-US">
                <a:solidFill>
                  <a:prstClr val="black"/>
                </a:solidFill>
                <a:latin typeface="Calibri"/>
              </a:rPr>
              <a:pPr/>
              <a:t>99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16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C4375-E6AA-1C42-A583-D7D69269C548}" type="slidenum">
              <a:rPr lang="en-US">
                <a:solidFill>
                  <a:prstClr val="black"/>
                </a:solidFill>
                <a:latin typeface="Calibri"/>
              </a:rPr>
              <a:pPr/>
              <a:t>100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99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101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073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102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46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103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1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C4EF24-3929-824E-9849-DDE04188B633}" type="slidenum">
              <a:rPr lang="en-US">
                <a:solidFill>
                  <a:prstClr val="black"/>
                </a:solidFill>
                <a:latin typeface="Calibri"/>
              </a:rPr>
              <a:pPr/>
              <a:t>51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044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DE72F-4920-9346-857E-CA57FB61AF72}" type="slidenum">
              <a:rPr lang="en-US">
                <a:solidFill>
                  <a:prstClr val="black"/>
                </a:solidFill>
                <a:latin typeface="Calibri"/>
              </a:rPr>
              <a:pPr/>
              <a:t>105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588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A5A0A-3FC5-7C40-BAEA-957CD454CB39}" type="slidenum">
              <a:rPr lang="en-US">
                <a:solidFill>
                  <a:prstClr val="black"/>
                </a:solidFill>
                <a:latin typeface="Calibri"/>
              </a:rPr>
              <a:pPr/>
              <a:t>106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54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765BF-AD25-6C4E-BA9C-B776D697BF0C}" type="slidenum">
              <a:rPr lang="en-US">
                <a:solidFill>
                  <a:prstClr val="black"/>
                </a:solidFill>
                <a:latin typeface="Calibri"/>
              </a:rPr>
              <a:pPr/>
              <a:t>107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91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765BF-AD25-6C4E-BA9C-B776D697BF0C}" type="slidenum">
              <a:rPr lang="en-US">
                <a:solidFill>
                  <a:prstClr val="black"/>
                </a:solidFill>
                <a:latin typeface="Calibri"/>
              </a:rPr>
              <a:pPr/>
              <a:t>108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20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86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6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16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5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71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7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817B-4AAF-0040-9060-2F9962E6E12E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0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3263"/>
            <a:ext cx="9144000" cy="2387600"/>
          </a:xfrm>
        </p:spPr>
        <p:txBody>
          <a:bodyPr/>
          <a:lstStyle/>
          <a:p>
            <a:r>
              <a:rPr lang="en-US" dirty="0" smtClean="0"/>
              <a:t>Lectures 5 &amp; 7:</a:t>
            </a:r>
            <a:br>
              <a:rPr lang="en-US" dirty="0" smtClean="0"/>
            </a:br>
            <a:r>
              <a:rPr lang="en-US" dirty="0" smtClean="0"/>
              <a:t>Design Theory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5 &amp; 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4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/>
          <a:lstStyle/>
          <a:p>
            <a:r>
              <a:rPr lang="en-US" u="sng" dirty="0" smtClean="0"/>
              <a:t>1</a:t>
            </a:r>
            <a:r>
              <a:rPr lang="en-US" u="sng" baseline="30000" dirty="0" smtClean="0"/>
              <a:t>st</a:t>
            </a:r>
            <a:r>
              <a:rPr lang="en-US" u="sng" dirty="0" smtClean="0"/>
              <a:t> Normal Form (1NF)</a:t>
            </a:r>
            <a:r>
              <a:rPr lang="en-US" dirty="0" smtClean="0"/>
              <a:t> = All tables are flat</a:t>
            </a:r>
          </a:p>
          <a:p>
            <a:endParaRPr lang="en-US" i="1" u="sng" dirty="0" smtClean="0"/>
          </a:p>
          <a:p>
            <a:r>
              <a:rPr 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i="1" u="sng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nd</a:t>
            </a:r>
            <a:r>
              <a:rPr 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Normal Form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disused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Boyce-</a:t>
            </a:r>
            <a:r>
              <a:rPr lang="en-US" b="1" u="sng" dirty="0" err="1" smtClean="0"/>
              <a:t>Codd</a:t>
            </a:r>
            <a:r>
              <a:rPr lang="en-US" b="1" u="sng" dirty="0" smtClean="0"/>
              <a:t> Normal Form (BCNF)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3</a:t>
            </a:r>
            <a:r>
              <a:rPr lang="en-US" b="1" u="sng" baseline="30000" dirty="0" smtClean="0"/>
              <a:t>rd</a:t>
            </a:r>
            <a:r>
              <a:rPr lang="en-US" b="1" u="sng" dirty="0" smtClean="0"/>
              <a:t> Normal Form (3NF)</a:t>
            </a:r>
          </a:p>
          <a:p>
            <a:endParaRPr lang="en-US" i="1" dirty="0" smtClean="0"/>
          </a:p>
          <a:p>
            <a:r>
              <a:rPr lang="en-US" i="1" u="sng" dirty="0" smtClean="0"/>
              <a:t>4</a:t>
            </a:r>
            <a:r>
              <a:rPr lang="en-US" i="1" u="sng" baseline="30000" dirty="0" smtClean="0"/>
              <a:t>th </a:t>
            </a:r>
            <a:r>
              <a:rPr lang="en-US" i="1" u="sng" dirty="0" smtClean="0"/>
              <a:t>and 5</a:t>
            </a:r>
            <a:r>
              <a:rPr lang="en-US" i="1" u="sng" baseline="30000" dirty="0" smtClean="0"/>
              <a:t>th</a:t>
            </a:r>
            <a:r>
              <a:rPr lang="en-US" i="1" u="sng" dirty="0" smtClean="0"/>
              <a:t> Normal Forms</a:t>
            </a:r>
            <a:r>
              <a:rPr lang="en-US" i="1" dirty="0" smtClean="0"/>
              <a:t> = see text books</a:t>
            </a:r>
            <a:endParaRPr lang="en-US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502920" y="3273552"/>
            <a:ext cx="9290304" cy="2139696"/>
            <a:chOff x="502920" y="3273552"/>
            <a:chExt cx="9290304" cy="2139696"/>
          </a:xfrm>
        </p:grpSpPr>
        <p:sp>
          <p:nvSpPr>
            <p:cNvPr id="10" name="Rounded Rectangle 9"/>
            <p:cNvSpPr/>
            <p:nvPr/>
          </p:nvSpPr>
          <p:spPr>
            <a:xfrm>
              <a:off x="502920" y="3273552"/>
              <a:ext cx="9290304" cy="213969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6254496" y="3538728"/>
              <a:ext cx="374904" cy="16093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39713" y="3373904"/>
              <a:ext cx="286207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DB designs based on </a:t>
              </a:r>
              <a:r>
                <a:rPr lang="en-US" sz="2400" i="1" dirty="0" smtClean="0"/>
                <a:t>functional dependencies</a:t>
              </a:r>
              <a:r>
                <a:rPr lang="en-US" sz="2400" dirty="0" smtClean="0"/>
                <a:t>, intended to prevent data </a:t>
              </a:r>
              <a:r>
                <a:rPr lang="en-US" sz="2400" b="1" i="1" dirty="0" smtClean="0"/>
                <a:t>anomalies</a:t>
              </a:r>
              <a:endParaRPr lang="en-US" sz="2400" b="1" i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128504" y="3743235"/>
            <a:ext cx="170078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smtClean="0"/>
              <a:t>Our focus in this </a:t>
            </a:r>
            <a:r>
              <a:rPr lang="en-US" sz="2400" i="1" dirty="0" smtClean="0"/>
              <a:t>lecture + next one</a:t>
            </a:r>
            <a:endParaRPr lang="en-US" sz="24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49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BDDF-0355-E84F-9D92-0AD1470BA50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Lossy</a:t>
            </a:r>
            <a:r>
              <a:rPr lang="en-US" dirty="0" smtClean="0"/>
              <a:t> Decomposition</a:t>
            </a:r>
            <a:endParaRPr lang="en-US" dirty="0"/>
          </a:p>
        </p:txBody>
      </p:sp>
      <p:graphicFrame>
        <p:nvGraphicFramePr>
          <p:cNvPr id="2355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29916"/>
              </p:ext>
            </p:extLst>
          </p:nvPr>
        </p:nvGraphicFramePr>
        <p:xfrm>
          <a:off x="2450828" y="1770546"/>
          <a:ext cx="4574038" cy="1828800"/>
        </p:xfrm>
        <a:graphic>
          <a:graphicData uri="http://schemas.openxmlformats.org/drawingml/2006/table">
            <a:tbl>
              <a:tblPr/>
              <a:tblGrid>
                <a:gridCol w="1797655"/>
                <a:gridCol w="1098481"/>
                <a:gridCol w="1677902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54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31769"/>
              </p:ext>
            </p:extLst>
          </p:nvPr>
        </p:nvGraphicFramePr>
        <p:xfrm>
          <a:off x="838200" y="4527550"/>
          <a:ext cx="3428035" cy="1828800"/>
        </p:xfrm>
        <a:graphic>
          <a:graphicData uri="http://schemas.openxmlformats.org/drawingml/2006/table">
            <a:tbl>
              <a:tblPr/>
              <a:tblGrid>
                <a:gridCol w="1608675"/>
                <a:gridCol w="181936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56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38363"/>
              </p:ext>
            </p:extLst>
          </p:nvPr>
        </p:nvGraphicFramePr>
        <p:xfrm>
          <a:off x="5919482" y="4517437"/>
          <a:ext cx="2761973" cy="1828800"/>
        </p:xfrm>
        <a:graphic>
          <a:graphicData uri="http://schemas.openxmlformats.org/drawingml/2006/table">
            <a:tbl>
              <a:tblPr/>
              <a:tblGrid>
                <a:gridCol w="1020763"/>
                <a:gridCol w="174121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580" name="Line 60"/>
          <p:cNvSpPr>
            <a:spLocks noChangeShapeType="1"/>
          </p:cNvSpPr>
          <p:nvPr/>
        </p:nvSpPr>
        <p:spPr bwMode="auto">
          <a:xfrm flipH="1">
            <a:off x="3199098" y="3862369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5581" name="Line 61"/>
          <p:cNvSpPr>
            <a:spLocks noChangeShapeType="1"/>
          </p:cNvSpPr>
          <p:nvPr/>
        </p:nvSpPr>
        <p:spPr bwMode="auto">
          <a:xfrm>
            <a:off x="5614682" y="3829791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 Box 64"/>
          <p:cNvSpPr txBox="1">
            <a:spLocks noChangeArrowheads="1"/>
          </p:cNvSpPr>
          <p:nvPr/>
        </p:nvSpPr>
        <p:spPr bwMode="auto">
          <a:xfrm>
            <a:off x="8727987" y="2929054"/>
            <a:ext cx="249496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+mj-lt"/>
              </a:rPr>
              <a:t>What’s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wrong here?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4" name="Text Box 64"/>
          <p:cNvSpPr txBox="1">
            <a:spLocks noChangeArrowheads="1"/>
          </p:cNvSpPr>
          <p:nvPr/>
        </p:nvSpPr>
        <p:spPr bwMode="auto">
          <a:xfrm>
            <a:off x="8727987" y="1641482"/>
            <a:ext cx="290164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However sometimes it isn’t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64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0" grpId="0" animBg="1"/>
      <p:bldP spid="235581" grpId="0" animBg="1"/>
      <p:bldP spid="13" grpId="0" animBg="1"/>
      <p:bldP spid="1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Decompositions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4264838"/>
            <a:ext cx="6329106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What (set) relationship holds between R1 Join R2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and R if lossless?</a:t>
            </a:r>
          </a:p>
          <a:p>
            <a:endParaRPr lang="en-US" sz="2800" dirty="0">
              <a:solidFill>
                <a:prstClr val="black"/>
              </a:solidFill>
              <a:latin typeface="+mj-lt"/>
            </a:endParaRPr>
          </a:p>
          <a:p>
            <a:r>
              <a:rPr lang="en-US" sz="2800" i="1" dirty="0">
                <a:solidFill>
                  <a:prstClr val="black"/>
                </a:solidFill>
                <a:latin typeface="+mj-lt"/>
              </a:rPr>
              <a:t>Hint: Which tuples of R will be present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?</a:t>
            </a:r>
            <a:endParaRPr lang="en-US" sz="2800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80573" y="4480281"/>
            <a:ext cx="1976437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+mj-lt"/>
              </a:rPr>
              <a:t>It’s lossless if we have equality!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225612" y="1693915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941183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408117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H="1">
            <a:off x="3595960" y="2281544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6555470" y="2251719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7199482" y="4945626"/>
            <a:ext cx="833473" cy="51127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82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Decompositions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41184" y="4846217"/>
            <a:ext cx="86158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 decomposition R </a:t>
            </a:r>
            <a:r>
              <a:rPr lang="en-US" sz="2800" dirty="0" smtClean="0">
                <a:solidFill>
                  <a:prstClr val="black"/>
                </a:solidFill>
                <a:latin typeface="+mj-lt"/>
                <a:sym typeface="Wingdings"/>
              </a:rPr>
              <a:t>to (R1, R2) is </a:t>
            </a:r>
            <a:r>
              <a:rPr lang="en-US" sz="2800" b="1" u="sng" dirty="0" smtClean="0">
                <a:solidFill>
                  <a:prstClr val="black"/>
                </a:solidFill>
                <a:latin typeface="+mj-lt"/>
                <a:sym typeface="Wingdings"/>
              </a:rPr>
              <a:t>lossless</a:t>
            </a:r>
            <a:r>
              <a:rPr lang="en-US" sz="2800" dirty="0" smtClean="0">
                <a:solidFill>
                  <a:prstClr val="black"/>
                </a:solidFill>
                <a:latin typeface="+mj-lt"/>
                <a:sym typeface="Wingdings"/>
              </a:rPr>
              <a:t> if R =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R1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Join R2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225612" y="1693915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941183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408117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H="1">
            <a:off x="3595960" y="2281544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6555470" y="2251719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2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Decompositions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8AA3BBF-E7E7-3F42-AC8F-029477547D0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717382" y="5944550"/>
            <a:ext cx="675723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+mj-lt"/>
              </a:rPr>
              <a:t>BCNF decomposition is always lossless. 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Why?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7425944" y="4280831"/>
            <a:ext cx="379266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Note: don’t need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n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 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Wingdings" charset="2"/>
              </a:rPr>
              <a:t>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{C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err="1" smtClean="0">
                <a:solidFill>
                  <a:srgbClr val="C0504D"/>
                </a:solidFill>
                <a:latin typeface="+mj-lt"/>
              </a:rPr>
              <a:t>C</a:t>
            </a:r>
            <a:r>
              <a:rPr lang="en-US" sz="2800" baseline="-25000" dirty="0" err="1" smtClean="0">
                <a:solidFill>
                  <a:srgbClr val="C0504D"/>
                </a:solidFill>
                <a:latin typeface="+mj-lt"/>
              </a:rPr>
              <a:t>p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</a:t>
            </a:r>
            <a:endParaRPr lang="en-US" sz="2800" dirty="0">
              <a:solidFill>
                <a:srgbClr val="C0504D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4232" y="4280832"/>
            <a:ext cx="541757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If 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 charset="2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n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 </a:t>
            </a:r>
            <a:r>
              <a:rPr lang="en-US" sz="2800" dirty="0" smtClean="0">
                <a:solidFill>
                  <a:prstClr val="black"/>
                </a:solidFill>
                <a:latin typeface="+mj-lt"/>
                <a:sym typeface="Wingdings" charset="2"/>
              </a:rPr>
              <a:t>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{B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err="1" smtClean="0">
                <a:solidFill>
                  <a:srgbClr val="C0504D"/>
                </a:solidFill>
                <a:latin typeface="+mj-lt"/>
              </a:rPr>
              <a:t>B</a:t>
            </a:r>
            <a:r>
              <a:rPr lang="en-US" sz="2800" baseline="-25000" dirty="0" err="1" smtClean="0">
                <a:solidFill>
                  <a:srgbClr val="C0504D"/>
                </a:solidFill>
                <a:latin typeface="+mj-lt"/>
              </a:rPr>
              <a:t>m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</a:t>
            </a:r>
            <a:r>
              <a:rPr lang="en-US" sz="2800" baseline="-25000" dirty="0" smtClean="0">
                <a:solidFill>
                  <a:prstClr val="black"/>
                </a:solidFill>
                <a:latin typeface="+mj-lt"/>
              </a:rPr>
              <a:t> </a:t>
            </a:r>
            <a:endParaRPr lang="en-US" sz="2800" dirty="0">
              <a:solidFill>
                <a:srgbClr val="C0504D"/>
              </a:solidFill>
              <a:latin typeface="+mj-lt"/>
            </a:endParaRPr>
          </a:p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Then the decomposition is lossless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225612" y="1693915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941183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6408117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H="1">
            <a:off x="3595960" y="2281544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6555470" y="2251719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4" name="Rectangle 2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90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664" y="472814"/>
            <a:ext cx="8229600" cy="1143000"/>
          </a:xfrm>
        </p:spPr>
        <p:txBody>
          <a:bodyPr/>
          <a:lstStyle/>
          <a:p>
            <a:r>
              <a:rPr lang="en-US" dirty="0" smtClean="0"/>
              <a:t>A problem with BCNF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8108032" y="3405814"/>
            <a:ext cx="311057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smtClean="0">
                <a:solidFill>
                  <a:prstClr val="black"/>
                </a:solidFill>
                <a:latin typeface="+mj-lt"/>
              </a:rPr>
              <a:t>Note: This </a:t>
            </a:r>
            <a:r>
              <a:rPr lang="en-US" sz="2400" i="1" dirty="0">
                <a:solidFill>
                  <a:prstClr val="black"/>
                </a:solidFill>
                <a:latin typeface="+mj-lt"/>
              </a:rPr>
              <a:t>is historically inaccurate</a:t>
            </a:r>
            <a:r>
              <a:rPr lang="en-US" sz="2400" i="1">
                <a:solidFill>
                  <a:prstClr val="black"/>
                </a:solidFill>
                <a:latin typeface="+mj-lt"/>
              </a:rPr>
              <a:t>, </a:t>
            </a:r>
            <a:r>
              <a:rPr lang="en-US" sz="2400" i="1" smtClean="0">
                <a:solidFill>
                  <a:prstClr val="black"/>
                </a:solidFill>
                <a:latin typeface="+mj-lt"/>
              </a:rPr>
              <a:t>but </a:t>
            </a:r>
            <a:r>
              <a:rPr lang="en-US" sz="2400" i="1" dirty="0">
                <a:solidFill>
                  <a:prstClr val="black"/>
                </a:solidFill>
                <a:latin typeface="+mj-lt"/>
              </a:rPr>
              <a:t>it makes it easier to explain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1664" y="2052759"/>
            <a:ext cx="9424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prstClr val="black"/>
                </a:solidFill>
                <a:latin typeface="+mj-lt"/>
              </a:rPr>
              <a:t>Problem</a:t>
            </a:r>
            <a:r>
              <a:rPr lang="en-US" sz="3600" dirty="0">
                <a:solidFill>
                  <a:prstClr val="black"/>
                </a:solidFill>
                <a:latin typeface="+mj-lt"/>
              </a:rPr>
              <a:t>: To enforce a FD, must reconstruct original relation—</a:t>
            </a:r>
            <a:r>
              <a:rPr lang="en-US" sz="3600" i="1" dirty="0">
                <a:solidFill>
                  <a:prstClr val="black"/>
                </a:solidFill>
                <a:latin typeface="+mj-lt"/>
              </a:rPr>
              <a:t>on each insert!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45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B649-7A93-A340-958D-4CBCC7BA211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Problem with BCNF</a:t>
            </a:r>
          </a:p>
        </p:txBody>
      </p:sp>
      <p:sp>
        <p:nvSpPr>
          <p:cNvPr id="202768" name="Text Box 16"/>
          <p:cNvSpPr txBox="1">
            <a:spLocks noChangeArrowheads="1"/>
          </p:cNvSpPr>
          <p:nvPr/>
        </p:nvSpPr>
        <p:spPr bwMode="auto">
          <a:xfrm>
            <a:off x="6828504" y="1600200"/>
            <a:ext cx="5134739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{Unit}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2769" name="Text Box 17"/>
          <p:cNvSpPr txBox="1">
            <a:spLocks noChangeArrowheads="1"/>
          </p:cNvSpPr>
          <p:nvPr/>
        </p:nvSpPr>
        <p:spPr bwMode="auto">
          <a:xfrm>
            <a:off x="6976161" y="3225722"/>
            <a:ext cx="48394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 smtClean="0">
                <a:latin typeface="+mj-lt"/>
              </a:rPr>
              <a:t>We do a BCNF decomposition on a “bad” FD:</a:t>
            </a:r>
          </a:p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Symbol" charset="2"/>
              </a:rPr>
              <a:t>=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1631989" y="5802352"/>
            <a:ext cx="8928022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>
                <a:solidFill>
                  <a:prstClr val="black"/>
                </a:solidFill>
                <a:latin typeface="+mj-lt"/>
              </a:rPr>
              <a:t>We lose the </a:t>
            </a:r>
            <a:r>
              <a:rPr lang="en-US" sz="3000" dirty="0" smtClean="0">
                <a:solidFill>
                  <a:prstClr val="black"/>
                </a:solidFill>
                <a:latin typeface="+mj-lt"/>
              </a:rPr>
              <a:t>FD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8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sz="2800" dirty="0"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{Unit}</a:t>
            </a:r>
            <a:r>
              <a:rPr lang="en-US" sz="3000" dirty="0" smtClean="0">
                <a:solidFill>
                  <a:prstClr val="black"/>
                </a:solidFill>
                <a:latin typeface="+mj-lt"/>
              </a:rPr>
              <a:t>!!</a:t>
            </a:r>
            <a:endParaRPr lang="en-US" sz="3000" dirty="0">
              <a:solidFill>
                <a:prstClr val="black"/>
              </a:solidFill>
              <a:latin typeface="+mj-lt"/>
            </a:endParaRPr>
          </a:p>
        </p:txBody>
      </p:sp>
      <p:graphicFrame>
        <p:nvGraphicFramePr>
          <p:cNvPr id="20278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88352"/>
              </p:ext>
            </p:extLst>
          </p:nvPr>
        </p:nvGraphicFramePr>
        <p:xfrm>
          <a:off x="1442884" y="1613245"/>
          <a:ext cx="3962400" cy="934272"/>
        </p:xfrm>
        <a:graphic>
          <a:graphicData uri="http://schemas.openxmlformats.org/drawingml/2006/table">
            <a:tbl>
              <a:tblPr/>
              <a:tblGrid>
                <a:gridCol w="1007806"/>
                <a:gridCol w="1633794"/>
                <a:gridCol w="1320800"/>
              </a:tblGrid>
              <a:tr h="467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2802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491427"/>
              </p:ext>
            </p:extLst>
          </p:nvPr>
        </p:nvGraphicFramePr>
        <p:xfrm>
          <a:off x="462116" y="3529424"/>
          <a:ext cx="2647336" cy="915170"/>
        </p:xfrm>
        <a:graphic>
          <a:graphicData uri="http://schemas.openxmlformats.org/drawingml/2006/table">
            <a:tbl>
              <a:tblPr/>
              <a:tblGrid>
                <a:gridCol w="1103671"/>
                <a:gridCol w="1543665"/>
              </a:tblGrid>
              <a:tr h="457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280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43438"/>
              </p:ext>
            </p:extLst>
          </p:nvPr>
        </p:nvGraphicFramePr>
        <p:xfrm>
          <a:off x="3874550" y="3490544"/>
          <a:ext cx="2604268" cy="954050"/>
        </p:xfrm>
        <a:graphic>
          <a:graphicData uri="http://schemas.openxmlformats.org/drawingml/2006/table">
            <a:tbl>
              <a:tblPr/>
              <a:tblGrid>
                <a:gridCol w="1302134"/>
                <a:gridCol w="1302134"/>
              </a:tblGrid>
              <a:tr h="47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1671484" y="2698402"/>
            <a:ext cx="3810000" cy="685800"/>
            <a:chOff x="672" y="1920"/>
            <a:chExt cx="2400" cy="432"/>
          </a:xfrm>
        </p:grpSpPr>
        <p:sp>
          <p:nvSpPr>
            <p:cNvPr id="202816" name="Line 64"/>
            <p:cNvSpPr>
              <a:spLocks noChangeShapeType="1"/>
            </p:cNvSpPr>
            <p:nvPr/>
          </p:nvSpPr>
          <p:spPr bwMode="auto">
            <a:xfrm flipH="1">
              <a:off x="672" y="1920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2817" name="Line 65"/>
            <p:cNvSpPr>
              <a:spLocks noChangeShapeType="1"/>
            </p:cNvSpPr>
            <p:nvPr/>
          </p:nvSpPr>
          <p:spPr bwMode="auto">
            <a:xfrm>
              <a:off x="2688" y="19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2819" name="Text Box 67"/>
          <p:cNvSpPr txBox="1">
            <a:spLocks noChangeArrowheads="1"/>
          </p:cNvSpPr>
          <p:nvPr/>
        </p:nvSpPr>
        <p:spPr bwMode="auto">
          <a:xfrm>
            <a:off x="462116" y="4766779"/>
            <a:ext cx="364715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 sz="240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44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9" grpId="0" autoUpdateAnimBg="0"/>
      <p:bldP spid="202771" grpId="0" animBg="1" autoUpdateAnimBg="0"/>
      <p:bldP spid="202819" grpId="0" animBg="1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F05A-526C-A447-B12A-92E0C2814ECF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56303" y="512202"/>
            <a:ext cx="7772400" cy="1143000"/>
          </a:xfrm>
        </p:spPr>
        <p:txBody>
          <a:bodyPr/>
          <a:lstStyle/>
          <a:p>
            <a:r>
              <a:rPr lang="en-US" dirty="0"/>
              <a:t>So </a:t>
            </a:r>
            <a:r>
              <a:rPr lang="en-US" dirty="0" smtClean="0"/>
              <a:t>Why is that a Problem</a:t>
            </a:r>
            <a:r>
              <a:rPr lang="en-US" dirty="0"/>
              <a:t>?</a:t>
            </a:r>
          </a:p>
        </p:txBody>
      </p:sp>
      <p:sp>
        <p:nvSpPr>
          <p:cNvPr id="203793" name="Text Box 17"/>
          <p:cNvSpPr txBox="1">
            <a:spLocks noChangeArrowheads="1"/>
          </p:cNvSpPr>
          <p:nvPr/>
        </p:nvSpPr>
        <p:spPr bwMode="auto">
          <a:xfrm>
            <a:off x="8264183" y="1710384"/>
            <a:ext cx="308961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No problem so far. All </a:t>
            </a:r>
            <a:r>
              <a:rPr lang="en-US" sz="2800" i="1" dirty="0">
                <a:latin typeface="+mj-lt"/>
              </a:rPr>
              <a:t>local</a:t>
            </a:r>
            <a:r>
              <a:rPr lang="en-US" sz="2800" dirty="0">
                <a:latin typeface="+mj-lt"/>
              </a:rPr>
              <a:t> FD’s are satisfied</a:t>
            </a:r>
            <a:r>
              <a:rPr lang="en-US" sz="2800" dirty="0" smtClean="0">
                <a:latin typeface="+mj-lt"/>
              </a:rPr>
              <a:t>.</a:t>
            </a:r>
            <a:endParaRPr lang="en-US" sz="2800" dirty="0">
              <a:latin typeface="+mj-lt"/>
            </a:endParaRPr>
          </a:p>
        </p:txBody>
      </p:sp>
      <p:graphicFrame>
        <p:nvGraphicFramePr>
          <p:cNvPr id="20383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364515"/>
              </p:ext>
            </p:extLst>
          </p:nvPr>
        </p:nvGraphicFramePr>
        <p:xfrm>
          <a:off x="771832" y="1734020"/>
          <a:ext cx="2915266" cy="1371600"/>
        </p:xfrm>
        <a:graphic>
          <a:graphicData uri="http://schemas.openxmlformats.org/drawingml/2006/table">
            <a:tbl>
              <a:tblPr/>
              <a:tblGrid>
                <a:gridCol w="1457633"/>
                <a:gridCol w="1457633"/>
              </a:tblGrid>
              <a:tr h="378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Galaga99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Bingo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3836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51940"/>
              </p:ext>
            </p:extLst>
          </p:nvPr>
        </p:nvGraphicFramePr>
        <p:xfrm>
          <a:off x="4197145" y="1722814"/>
          <a:ext cx="3340510" cy="1371600"/>
        </p:xfrm>
        <a:graphic>
          <a:graphicData uri="http://schemas.openxmlformats.org/drawingml/2006/table">
            <a:tbl>
              <a:tblPr/>
              <a:tblGrid>
                <a:gridCol w="1805268"/>
                <a:gridCol w="1535242"/>
              </a:tblGrid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Galaga99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Bingo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386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811809"/>
              </p:ext>
            </p:extLst>
          </p:nvPr>
        </p:nvGraphicFramePr>
        <p:xfrm>
          <a:off x="1631989" y="4234573"/>
          <a:ext cx="5444784" cy="1371600"/>
        </p:xfrm>
        <a:graphic>
          <a:graphicData uri="http://schemas.openxmlformats.org/drawingml/2006/table">
            <a:tbl>
              <a:tblPr/>
              <a:tblGrid>
                <a:gridCol w="1814928"/>
                <a:gridCol w="1814928"/>
                <a:gridCol w="1814928"/>
              </a:tblGrid>
              <a:tr h="389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Galaga99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Bingo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264183" y="4147268"/>
            <a:ext cx="28849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Let’s put all the data back into a single table again: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42503" y="3263387"/>
            <a:ext cx="1324898" cy="883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29465" y="3240119"/>
            <a:ext cx="1852847" cy="907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67"/>
          <p:cNvSpPr txBox="1">
            <a:spLocks noChangeArrowheads="1"/>
          </p:cNvSpPr>
          <p:nvPr/>
        </p:nvSpPr>
        <p:spPr bwMode="auto">
          <a:xfrm>
            <a:off x="771832" y="3372864"/>
            <a:ext cx="364715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 sz="240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741538" y="6006217"/>
            <a:ext cx="8708923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 smtClean="0">
                <a:solidFill>
                  <a:prstClr val="black"/>
                </a:solidFill>
                <a:latin typeface="+mj-lt"/>
              </a:rPr>
              <a:t>Violates the FD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8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sz="2800" dirty="0"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{Unit}</a:t>
            </a:r>
            <a:r>
              <a:rPr lang="en-US" sz="3000" dirty="0" smtClean="0">
                <a:solidFill>
                  <a:prstClr val="black"/>
                </a:solidFill>
                <a:latin typeface="+mj-lt"/>
              </a:rPr>
              <a:t>!!</a:t>
            </a:r>
            <a:endParaRPr lang="en-US" sz="30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88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93" grpId="0" autoUpdateAnimBg="0"/>
      <p:bldP spid="3" grpId="0"/>
      <p:bldP spid="15" grpId="0" animBg="1" autoUpdateAnimBg="0"/>
      <p:bldP spid="22" grpId="0" animBg="1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B4F4-B201-5046-8F87-59DB0DAD636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started with a table R and </a:t>
            </a:r>
            <a:r>
              <a:rPr lang="en-US" dirty="0" smtClean="0"/>
              <a:t>FDs F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decomposed R into BCNF tables 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, …</a:t>
            </a:r>
            <a:br>
              <a:rPr lang="en-US" dirty="0"/>
            </a:br>
            <a:r>
              <a:rPr lang="en-US" dirty="0"/>
              <a:t>with their own </a:t>
            </a:r>
            <a:r>
              <a:rPr lang="en-US" dirty="0" smtClean="0"/>
              <a:t>FDs F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/>
              <a:t>, …</a:t>
            </a:r>
          </a:p>
          <a:p>
            <a:endParaRPr lang="en-US" dirty="0"/>
          </a:p>
          <a:p>
            <a:r>
              <a:rPr lang="en-US" dirty="0"/>
              <a:t>We insert some tuples into each of the relations—which satisfy their local FDs but when reconstruct it violates some FD </a:t>
            </a:r>
            <a:r>
              <a:rPr lang="en-US" b="1" dirty="0"/>
              <a:t>across </a:t>
            </a:r>
            <a:r>
              <a:rPr lang="en-US" dirty="0"/>
              <a:t>tables!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1568" y="5523249"/>
            <a:ext cx="794886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u="sng" dirty="0">
                <a:solidFill>
                  <a:prstClr val="black"/>
                </a:solidFill>
                <a:latin typeface="+mj-lt"/>
              </a:rPr>
              <a:t>Practical Problem</a:t>
            </a:r>
            <a:r>
              <a:rPr lang="en-US" sz="3000" dirty="0">
                <a:solidFill>
                  <a:prstClr val="black"/>
                </a:solidFill>
                <a:latin typeface="+mj-lt"/>
              </a:rPr>
              <a:t>: To enforce FD, must reconstruct R—</a:t>
            </a:r>
            <a:r>
              <a:rPr lang="en-US" sz="3000" i="1" dirty="0">
                <a:solidFill>
                  <a:prstClr val="black"/>
                </a:solidFill>
                <a:latin typeface="+mj-lt"/>
              </a:rPr>
              <a:t>on each insert!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681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B4F4-B201-5046-8F87-59DB0DAD636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Various ways to handle so that decompositions are all lossless / no FDs lost</a:t>
            </a:r>
          </a:p>
          <a:p>
            <a:pPr lvl="1"/>
            <a:r>
              <a:rPr lang="en-US" dirty="0" smtClean="0"/>
              <a:t>For example 3NF- stop short of full BCNF decompositions.  See Bonus Activity!</a:t>
            </a:r>
          </a:p>
          <a:p>
            <a:pPr lvl="1"/>
            <a:endParaRPr lang="en-US" dirty="0"/>
          </a:p>
          <a:p>
            <a:r>
              <a:rPr lang="en-US" dirty="0" smtClean="0"/>
              <a:t>Usually a tradeoff between redundancy / data anomalies and FD preservation…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1568" y="5523249"/>
            <a:ext cx="794886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prstClr val="black"/>
                </a:solidFill>
                <a:latin typeface="+mj-lt"/>
              </a:rPr>
              <a:t>BCNF still most common- with additional steps to keep track of lost FDs…</a:t>
            </a:r>
            <a:endParaRPr lang="en-US" sz="3000" i="1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45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Activity-7-2.ipynb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17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Normal Form (1NF)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74182"/>
              </p:ext>
            </p:extLst>
          </p:nvPr>
        </p:nvGraphicFramePr>
        <p:xfrm>
          <a:off x="1192992" y="1949768"/>
          <a:ext cx="4226820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25725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Courses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{CS145,CS229}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{CS145,CS106}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0300" y="4474090"/>
            <a:ext cx="3152205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400" b="1" i="1" dirty="0">
                <a:latin typeface="+mj-lt"/>
              </a:rPr>
              <a:t>Violates 1NF.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7250" y="5875424"/>
            <a:ext cx="8212667" cy="615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>
                <a:latin typeface="+mj-lt"/>
              </a:rPr>
              <a:t>1NF Constraint</a:t>
            </a:r>
            <a:r>
              <a:rPr lang="en-US" sz="3400" b="1" dirty="0">
                <a:latin typeface="+mj-lt"/>
              </a:rPr>
              <a:t>: </a:t>
            </a:r>
            <a:r>
              <a:rPr lang="en-US" sz="3400" dirty="0">
                <a:latin typeface="+mj-lt"/>
              </a:rPr>
              <a:t>Types must be atomic!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69415"/>
              </p:ext>
            </p:extLst>
          </p:nvPr>
        </p:nvGraphicFramePr>
        <p:xfrm>
          <a:off x="6927689" y="1690688"/>
          <a:ext cx="3833446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21791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Courses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CS229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CS106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938570" y="4474090"/>
            <a:ext cx="1811683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In 1</a:t>
            </a:r>
            <a:r>
              <a:rPr lang="en-US" sz="3400" baseline="30000" dirty="0"/>
              <a:t>st</a:t>
            </a:r>
            <a:r>
              <a:rPr lang="en-US" sz="3400" dirty="0"/>
              <a:t> NF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70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MVDs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5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606395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MVDs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75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584" y="61509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Multiple Value Dependencies (MVDs)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9584" y="4243848"/>
            <a:ext cx="9182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+mj-lt"/>
              </a:rPr>
              <a:t>MVD Ex: For </a:t>
            </a:r>
            <a:r>
              <a:rPr lang="en-US" sz="2800" u="sng" dirty="0">
                <a:latin typeface="+mj-lt"/>
              </a:rPr>
              <a:t>each fixed course </a:t>
            </a:r>
            <a:r>
              <a:rPr lang="en-US" sz="2800" u="sng" dirty="0" smtClean="0">
                <a:latin typeface="+mj-lt"/>
              </a:rPr>
              <a:t>(e.g. CS145),</a:t>
            </a:r>
            <a:endParaRPr lang="en-US" sz="2800" u="sng" dirty="0">
              <a:latin typeface="+mj-lt"/>
            </a:endParaRPr>
          </a:p>
          <a:p>
            <a:r>
              <a:rPr lang="en-US" sz="2800" dirty="0">
                <a:latin typeface="+mj-lt"/>
              </a:rPr>
              <a:t>E</a:t>
            </a:r>
            <a:r>
              <a:rPr lang="en-US" sz="2800" dirty="0" smtClean="0">
                <a:latin typeface="+mj-lt"/>
              </a:rPr>
              <a:t>very </a:t>
            </a:r>
            <a:r>
              <a:rPr lang="en-US" sz="2800" dirty="0">
                <a:latin typeface="+mj-lt"/>
              </a:rPr>
              <a:t>staff member in that course </a:t>
            </a:r>
            <a:r>
              <a:rPr lang="en-US" sz="2800" b="1" dirty="0">
                <a:latin typeface="+mj-lt"/>
              </a:rPr>
              <a:t>and </a:t>
            </a:r>
            <a:r>
              <a:rPr lang="en-US" sz="2800" dirty="0" smtClean="0">
                <a:latin typeface="+mj-lt"/>
              </a:rPr>
              <a:t>every </a:t>
            </a:r>
            <a:r>
              <a:rPr lang="en-US" sz="2800" dirty="0">
                <a:latin typeface="+mj-lt"/>
              </a:rPr>
              <a:t>student in that </a:t>
            </a:r>
            <a:r>
              <a:rPr lang="en-US" sz="2800" dirty="0" smtClean="0">
                <a:latin typeface="+mj-lt"/>
              </a:rPr>
              <a:t>course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occur </a:t>
            </a:r>
            <a:r>
              <a:rPr lang="en-US" sz="2800" dirty="0">
                <a:latin typeface="+mj-lt"/>
              </a:rPr>
              <a:t>in a tuple in that table.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580743"/>
              </p:ext>
            </p:extLst>
          </p:nvPr>
        </p:nvGraphicFramePr>
        <p:xfrm>
          <a:off x="2989384" y="1572847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08160" y="5950827"/>
            <a:ext cx="7058448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+mj-lt"/>
              </a:rPr>
              <a:t>Write</a:t>
            </a:r>
            <a:r>
              <a:rPr lang="en-US" sz="3000" dirty="0">
                <a:latin typeface="+mj-lt"/>
              </a:rPr>
              <a:t>:  Course ↠ Staff or Course ↠ Student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93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MVD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617861"/>
              </p:ext>
            </p:extLst>
          </p:nvPr>
        </p:nvGraphicFramePr>
        <p:xfrm>
          <a:off x="2989384" y="1572847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21717" y="4055628"/>
                <a:ext cx="8748566" cy="26776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We write </a:t>
                </a:r>
                <a:r>
                  <a:rPr lang="en-US" sz="2800" b="1" dirty="0" smtClean="0">
                    <a:solidFill>
                      <a:prstClr val="black"/>
                    </a:solidFill>
                    <a:latin typeface="+mj-lt"/>
                  </a:rPr>
                  <a:t>A↠ B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if for any tuples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,t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2 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prstClr val="black"/>
                    </a:solidFill>
                    <a:latin typeface="+mj-lt"/>
                  </a:rPr>
                  <a:t>s.t.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</a:t>
                </a: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[A] =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[A] there is a tuple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prstClr val="black"/>
                    </a:solidFill>
                    <a:latin typeface="+mj-lt"/>
                  </a:rPr>
                  <a:t>s.t.</a:t>
                </a:r>
                <a:endParaRPr lang="en-US" sz="2800" dirty="0">
                  <a:solidFill>
                    <a:prstClr val="black"/>
                  </a:solidFill>
                  <a:latin typeface="+mj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[A] =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[A]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[B] =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[B]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 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and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[C] =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[C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]</a:t>
                </a:r>
                <a:endParaRPr lang="en-US" sz="2800" dirty="0">
                  <a:solidFill>
                    <a:prstClr val="black"/>
                  </a:solidFill>
                  <a:latin typeface="+mj-lt"/>
                </a:endParaRP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w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here 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C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= (A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B)</a:t>
                </a:r>
                <a:r>
                  <a:rPr lang="en-US" sz="2800" baseline="30000" dirty="0" smtClean="0">
                    <a:solidFill>
                      <a:prstClr val="black"/>
                    </a:solidFill>
                    <a:latin typeface="+mj-lt"/>
                  </a:rPr>
                  <a:t>C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,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 i.e. the 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attributes of R not in A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or B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17" y="4055628"/>
                <a:ext cx="8748566" cy="26776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560212" y="2258367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0212" y="3428555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0212" y="2629572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7901" y="1512862"/>
            <a:ext cx="1981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Course ↠ Staff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32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MVD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27777"/>
              </p:ext>
            </p:extLst>
          </p:nvPr>
        </p:nvGraphicFramePr>
        <p:xfrm>
          <a:off x="838200" y="2211944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We write </a:t>
                </a:r>
                <a:r>
                  <a:rPr lang="en-US" sz="2800" b="1" dirty="0" smtClean="0">
                    <a:solidFill>
                      <a:prstClr val="black"/>
                    </a:solidFill>
                    <a:latin typeface="+mj-lt"/>
                  </a:rPr>
                  <a:t>A↠ B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if for any tuples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,t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2 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prstClr val="black"/>
                    </a:solidFill>
                    <a:latin typeface="+mj-lt"/>
                  </a:rPr>
                  <a:t>s.t.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t</a:t>
                </a:r>
                <a:r>
                  <a:rPr lang="en-US" sz="2800" baseline="-25000" dirty="0" smtClean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[A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] =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[A]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there is a tuple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s.t.</a:t>
                </a:r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[A]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[A]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[B]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[B]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and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]</a:t>
                </a:r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endParaRPr>
              </a:p>
              <a:p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w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here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= (A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B)</a:t>
                </a:r>
                <a:r>
                  <a:rPr lang="en-US" sz="2800" baseline="30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,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i.e. the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attributes of R not in A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or B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9028" y="2897464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028" y="4067652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7901" y="1512862"/>
            <a:ext cx="1981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Course ↠ Staff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7901" y="2918283"/>
            <a:ext cx="903583" cy="164388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4385" y="459238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  <a:latin typeface="+mj-lt"/>
              </a:rPr>
              <a:t>A</a:t>
            </a:r>
            <a:endParaRPr lang="en-US" sz="2400" b="1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87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MVD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27777"/>
              </p:ext>
            </p:extLst>
          </p:nvPr>
        </p:nvGraphicFramePr>
        <p:xfrm>
          <a:off x="838200" y="2211944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We write </a:t>
                </a:r>
                <a:r>
                  <a:rPr lang="en-U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A↠ B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if for any tuples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,t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 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s.t.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 </a:t>
                </a:r>
                <a:r>
                  <a:rPr lang="en-US" sz="2800" dirty="0" smtClean="0">
                    <a:latin typeface="+mj-lt"/>
                  </a:rPr>
                  <a:t>there is a tuple t</a:t>
                </a:r>
                <a:r>
                  <a:rPr lang="en-US" sz="2800" baseline="-25000" dirty="0">
                    <a:latin typeface="+mj-lt"/>
                  </a:rPr>
                  <a:t>3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err="1">
                    <a:latin typeface="+mj-lt"/>
                  </a:rPr>
                  <a:t>s.t.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latin typeface="+mj-lt"/>
                  </a:rPr>
                  <a:t>t</a:t>
                </a:r>
                <a:r>
                  <a:rPr lang="en-US" sz="2800" baseline="-25000" dirty="0">
                    <a:latin typeface="+mj-lt"/>
                  </a:rPr>
                  <a:t>3</a:t>
                </a:r>
                <a:r>
                  <a:rPr lang="en-US" sz="2800" dirty="0">
                    <a:latin typeface="+mj-lt"/>
                  </a:rPr>
                  <a:t>[A] = t</a:t>
                </a:r>
                <a:r>
                  <a:rPr lang="en-US" sz="2800" baseline="-25000" dirty="0">
                    <a:latin typeface="+mj-lt"/>
                  </a:rPr>
                  <a:t>1</a:t>
                </a:r>
                <a:r>
                  <a:rPr lang="en-US" sz="2800" dirty="0">
                    <a:latin typeface="+mj-lt"/>
                  </a:rPr>
                  <a:t>[A]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[B]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[B]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and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]</a:t>
                </a:r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endParaRPr>
              </a:p>
              <a:p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w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here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= (A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B)</a:t>
                </a:r>
                <a:r>
                  <a:rPr lang="en-US" sz="2800" baseline="30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,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i.e. the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attributes of R not in A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or B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9028" y="2897464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028" y="4067652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028" y="3268669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7901" y="1512862"/>
            <a:ext cx="1981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Course ↠ Staff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7901" y="2918283"/>
            <a:ext cx="903583" cy="164388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4385" y="459238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  <a:latin typeface="+mj-lt"/>
              </a:rPr>
              <a:t>A</a:t>
            </a:r>
            <a:endParaRPr lang="en-US" sz="2400" b="1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7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MVD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27777"/>
              </p:ext>
            </p:extLst>
          </p:nvPr>
        </p:nvGraphicFramePr>
        <p:xfrm>
          <a:off x="838200" y="2211944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We write </a:t>
                </a:r>
                <a:r>
                  <a:rPr lang="en-U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A↠ B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if for any tuples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,t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 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s.t.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there is a tuple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s.t.</a:t>
                </a:r>
                <a:endPara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latin typeface="+mj-lt"/>
                  </a:rPr>
                  <a:t>t</a:t>
                </a:r>
                <a:r>
                  <a:rPr lang="en-US" sz="2800" baseline="-25000" dirty="0">
                    <a:latin typeface="+mj-lt"/>
                  </a:rPr>
                  <a:t>3</a:t>
                </a:r>
                <a:r>
                  <a:rPr lang="en-US" sz="2800" dirty="0">
                    <a:latin typeface="+mj-lt"/>
                  </a:rPr>
                  <a:t>[B] = t</a:t>
                </a:r>
                <a:r>
                  <a:rPr lang="en-US" sz="2800" baseline="-25000" dirty="0">
                    <a:latin typeface="+mj-lt"/>
                  </a:rPr>
                  <a:t>1</a:t>
                </a:r>
                <a:r>
                  <a:rPr lang="en-US" sz="2800" dirty="0">
                    <a:latin typeface="+mj-lt"/>
                  </a:rPr>
                  <a:t>[B]</a:t>
                </a:r>
                <a:r>
                  <a:rPr lang="en-US" sz="2800" baseline="-250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and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]</a:t>
                </a:r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endParaRPr>
              </a:p>
              <a:p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w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here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= (A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B)</a:t>
                </a:r>
                <a:r>
                  <a:rPr lang="en-US" sz="2800" baseline="30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,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i.e. the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attributes of R not in A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or B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9028" y="2897464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028" y="4067652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028" y="3268669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7901" y="1512862"/>
            <a:ext cx="1981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Course ↠ Staff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7901" y="2918283"/>
            <a:ext cx="903583" cy="164388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4385" y="459238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  <a:latin typeface="+mj-lt"/>
              </a:rPr>
              <a:t>A</a:t>
            </a:r>
            <a:endParaRPr lang="en-US" sz="2400" b="1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81837" y="2918283"/>
            <a:ext cx="903583" cy="808143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48321" y="460738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2"/>
                </a:solidFill>
                <a:latin typeface="+mj-lt"/>
              </a:rPr>
              <a:t>B</a:t>
            </a:r>
            <a:endParaRPr lang="en-US" sz="24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0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MVD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27777"/>
              </p:ext>
            </p:extLst>
          </p:nvPr>
        </p:nvGraphicFramePr>
        <p:xfrm>
          <a:off x="838200" y="2211944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We write </a:t>
                </a:r>
                <a:r>
                  <a:rPr lang="en-U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A↠ B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if for any tuples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,t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 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s.t.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there is a tuple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s.t.</a:t>
                </a:r>
                <a:endPara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[B]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[B]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latin typeface="+mj-lt"/>
                  </a:rPr>
                  <a:t>and t</a:t>
                </a:r>
                <a:r>
                  <a:rPr lang="en-US" sz="2800" baseline="-25000" dirty="0">
                    <a:latin typeface="+mj-lt"/>
                  </a:rPr>
                  <a:t>3</a:t>
                </a:r>
                <a:r>
                  <a:rPr lang="en-US" sz="2800" dirty="0">
                    <a:latin typeface="+mj-lt"/>
                  </a:rPr>
                  <a:t>[C] = t</a:t>
                </a:r>
                <a:r>
                  <a:rPr lang="en-US" sz="2800" baseline="-25000" dirty="0">
                    <a:latin typeface="+mj-lt"/>
                  </a:rPr>
                  <a:t>2</a:t>
                </a:r>
                <a:r>
                  <a:rPr lang="en-US" sz="2800" dirty="0">
                    <a:latin typeface="+mj-lt"/>
                  </a:rPr>
                  <a:t>[C</a:t>
                </a:r>
                <a:r>
                  <a:rPr lang="en-US" sz="2800" dirty="0" smtClean="0">
                    <a:latin typeface="+mj-lt"/>
                  </a:rPr>
                  <a:t>]</a:t>
                </a: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where 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C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= (A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B)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latin typeface="+mj-lt"/>
                  </a:rPr>
                  <a:t>C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,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 i.e. the 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attributes of R not in A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or B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9028" y="2897464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028" y="4067652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028" y="3268669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7901" y="1512862"/>
            <a:ext cx="1981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Course ↠ Staff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7901" y="2918283"/>
            <a:ext cx="903583" cy="164388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4385" y="459238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  <a:latin typeface="+mj-lt"/>
              </a:rPr>
              <a:t>A</a:t>
            </a:r>
            <a:endParaRPr lang="en-US" sz="2400" b="1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81837" y="2918283"/>
            <a:ext cx="903583" cy="808143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48321" y="460738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2"/>
                </a:solidFill>
                <a:latin typeface="+mj-lt"/>
              </a:rPr>
              <a:t>B</a:t>
            </a:r>
            <a:endParaRPr lang="en-US" sz="2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844149" y="3266797"/>
            <a:ext cx="903583" cy="1170188"/>
          </a:xfrm>
          <a:prstGeom prst="round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62106" y="459062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6"/>
                </a:solidFill>
                <a:latin typeface="+mj-lt"/>
              </a:rPr>
              <a:t>C</a:t>
            </a:r>
            <a:endParaRPr lang="en-US" sz="2400" b="1" dirty="0">
              <a:solidFill>
                <a:schemeClr val="accent6"/>
              </a:solidFill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2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</a:t>
            </a:r>
            <a:r>
              <a:rPr lang="en-US" dirty="0"/>
              <a:t>Course ↠ Staff</a:t>
            </a:r>
            <a:r>
              <a:rPr lang="en-US" dirty="0" smtClean="0"/>
              <a:t> hold now?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319926"/>
              </p:ext>
            </p:extLst>
          </p:nvPr>
        </p:nvGraphicFramePr>
        <p:xfrm>
          <a:off x="3048000" y="2898410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136812" y="157284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54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to FDs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40740" y="2790538"/>
            <a:ext cx="45105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If A </a:t>
            </a:r>
            <a:r>
              <a:rPr lang="en-US" sz="4000" dirty="0">
                <a:sym typeface="Wingdings"/>
              </a:rPr>
              <a:t> B does </a:t>
            </a:r>
            <a:r>
              <a:rPr lang="en-US" sz="4000" dirty="0"/>
              <a:t>A↠ B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6411" y="4321275"/>
            <a:ext cx="5991795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Hint: </a:t>
            </a:r>
            <a:r>
              <a:rPr lang="en-US" sz="3000" dirty="0" smtClean="0">
                <a:latin typeface="+mj-lt"/>
              </a:rPr>
              <a:t>sort of </a:t>
            </a:r>
            <a:r>
              <a:rPr lang="en-US" sz="3000" dirty="0">
                <a:latin typeface="+mj-lt"/>
              </a:rPr>
              <a:t>like multiplying by one…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94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 smtClean="0"/>
              <a:t>Data Anomalies &amp; Constraints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6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on MVDs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914116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MVDs have “rules” too! </a:t>
            </a:r>
          </a:p>
          <a:p>
            <a:pPr lvl="1"/>
            <a:r>
              <a:rPr lang="en-US" b="1" dirty="0"/>
              <a:t>Experts</a:t>
            </a:r>
            <a:r>
              <a:rPr lang="en-US" dirty="0"/>
              <a:t>: </a:t>
            </a:r>
            <a:r>
              <a:rPr lang="en-US" dirty="0" err="1" smtClean="0"/>
              <a:t>Axiomatizable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Normal Form </a:t>
            </a:r>
            <a:r>
              <a:rPr lang="en-US" dirty="0" smtClean="0"/>
              <a:t>is “non-trivial </a:t>
            </a:r>
            <a:r>
              <a:rPr lang="en-US" dirty="0"/>
              <a:t>MVD</a:t>
            </a:r>
            <a:r>
              <a:rPr lang="en-US" dirty="0" smtClean="0"/>
              <a:t>”</a:t>
            </a:r>
          </a:p>
          <a:p>
            <a:endParaRPr lang="en-US" i="1" dirty="0" smtClean="0"/>
          </a:p>
          <a:p>
            <a:r>
              <a:rPr lang="en-US" i="1" dirty="0" smtClean="0"/>
              <a:t>For </a:t>
            </a:r>
            <a:r>
              <a:rPr lang="en-US" i="1"/>
              <a:t>AI </a:t>
            </a:r>
            <a:r>
              <a:rPr lang="en-US" i="1" smtClean="0"/>
              <a:t>nerds</a:t>
            </a:r>
            <a:r>
              <a:rPr lang="en-US" smtClean="0"/>
              <a:t>: </a:t>
            </a:r>
            <a:r>
              <a:rPr lang="en-US" dirty="0"/>
              <a:t>MVD is conditional independence in graphical </a:t>
            </a:r>
            <a:r>
              <a:rPr lang="en-US" dirty="0" smtClean="0"/>
              <a:t>models!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7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Activity-7-3.ipynb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121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56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allow one to reason about </a:t>
            </a:r>
            <a:r>
              <a:rPr lang="en-US" b="1" dirty="0" smtClean="0"/>
              <a:t>redundancy</a:t>
            </a:r>
            <a:r>
              <a:rPr lang="en-US" dirty="0" smtClean="0"/>
              <a:t> in the data</a:t>
            </a:r>
          </a:p>
          <a:p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ormal forms describe how to </a:t>
            </a:r>
            <a:r>
              <a:rPr lang="en-US" b="1" dirty="0" smtClean="0"/>
              <a:t>remove</a:t>
            </a:r>
            <a:r>
              <a:rPr lang="en-US" dirty="0" smtClean="0"/>
              <a:t> this redundancy by </a:t>
            </a:r>
            <a:r>
              <a:rPr lang="en-US" b="1" dirty="0" smtClean="0"/>
              <a:t>decomposing </a:t>
            </a:r>
            <a:r>
              <a:rPr lang="en-US" dirty="0" smtClean="0"/>
              <a:t>relations</a:t>
            </a:r>
          </a:p>
          <a:p>
            <a:pPr lvl="1"/>
            <a:r>
              <a:rPr lang="en-US" dirty="0" smtClean="0"/>
              <a:t>Elegant—by representing data appropriately certain errors are essentially impossible</a:t>
            </a:r>
          </a:p>
          <a:p>
            <a:pPr lvl="1"/>
            <a:r>
              <a:rPr lang="en-US" dirty="0" smtClean="0"/>
              <a:t>For FDs, BCNF is the normal form.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tradeoff for insert performance: 3NF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2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5,7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22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39490"/>
              </p:ext>
            </p:extLst>
          </p:nvPr>
        </p:nvGraphicFramePr>
        <p:xfrm>
          <a:off x="3943513" y="2907831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82389" y="3720327"/>
            <a:ext cx="257562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If every course is in only one room, contains </a:t>
            </a:r>
            <a:r>
              <a:rPr lang="en-US" sz="2400" b="1" i="1" u="sng" dirty="0">
                <a:latin typeface="+mj-lt"/>
              </a:rPr>
              <a:t>redundant</a:t>
            </a:r>
            <a:r>
              <a:rPr lang="en-US" sz="2400" dirty="0">
                <a:latin typeface="+mj-lt"/>
              </a:rPr>
              <a:t> information!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94576" y="2734056"/>
            <a:ext cx="1444752" cy="247802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89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20717"/>
              </p:ext>
            </p:extLst>
          </p:nvPr>
        </p:nvGraphicFramePr>
        <p:xfrm>
          <a:off x="3943513" y="2907831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80577" y="3233735"/>
            <a:ext cx="257556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If </a:t>
            </a:r>
            <a:r>
              <a:rPr lang="en-US" sz="2400" dirty="0" smtClean="0">
                <a:latin typeface="+mj-lt"/>
              </a:rPr>
              <a:t>we update the room number for one tuple, we get inconsistent data = an </a:t>
            </a:r>
            <a:r>
              <a:rPr lang="en-US" sz="2400" b="1" i="1" u="sng" dirty="0" smtClean="0">
                <a:latin typeface="+mj-lt"/>
              </a:rPr>
              <a:t>update</a:t>
            </a:r>
            <a:r>
              <a:rPr lang="en-US" sz="2400" b="1" u="sng" dirty="0" smtClean="0">
                <a:latin typeface="+mj-lt"/>
              </a:rPr>
              <a:t> 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67144" y="3924339"/>
            <a:ext cx="822960" cy="5577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60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3598"/>
              </p:ext>
            </p:extLst>
          </p:nvPr>
        </p:nvGraphicFramePr>
        <p:xfrm>
          <a:off x="3943513" y="2907831"/>
          <a:ext cx="4304974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23842" y="4541327"/>
            <a:ext cx="554431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If </a:t>
            </a:r>
            <a:r>
              <a:rPr lang="en-US" sz="2400" dirty="0" smtClean="0">
                <a:latin typeface="+mj-lt"/>
              </a:rPr>
              <a:t>everyone drops the class, we lose what room the class is in! = a </a:t>
            </a:r>
            <a:r>
              <a:rPr lang="en-US" sz="2400" b="1" i="1" u="sng" dirty="0" smtClean="0">
                <a:latin typeface="+mj-lt"/>
              </a:rPr>
              <a:t>delete</a:t>
            </a:r>
            <a:r>
              <a:rPr lang="en-US" sz="2400" b="1" u="sng" dirty="0" smtClean="0">
                <a:latin typeface="+mj-lt"/>
              </a:rPr>
              <a:t> 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88983" y="3386367"/>
            <a:ext cx="822960" cy="5577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424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39490"/>
              </p:ext>
            </p:extLst>
          </p:nvPr>
        </p:nvGraphicFramePr>
        <p:xfrm>
          <a:off x="3943513" y="2907831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82389" y="3411507"/>
            <a:ext cx="2371411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Similarly, we can’t reserve a room without students = an </a:t>
            </a:r>
            <a:r>
              <a:rPr lang="en-US" sz="2400" b="1" i="1" u="sng" dirty="0" smtClean="0">
                <a:latin typeface="+mj-lt"/>
              </a:rPr>
              <a:t>insert </a:t>
            </a:r>
            <a:r>
              <a:rPr lang="en-US" sz="2400" b="1" u="sng" dirty="0" smtClean="0">
                <a:latin typeface="+mj-lt"/>
              </a:rPr>
              <a:t>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38775"/>
              </p:ext>
            </p:extLst>
          </p:nvPr>
        </p:nvGraphicFramePr>
        <p:xfrm>
          <a:off x="374305" y="4980471"/>
          <a:ext cx="2835306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119"/>
                <a:gridCol w="1228145"/>
                <a:gridCol w="8750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CS229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346704" y="5102352"/>
            <a:ext cx="475488" cy="2743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83464" y="4950518"/>
            <a:ext cx="824151" cy="52312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3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17278"/>
              </p:ext>
            </p:extLst>
          </p:nvPr>
        </p:nvGraphicFramePr>
        <p:xfrm>
          <a:off x="1562765" y="2340121"/>
          <a:ext cx="2976358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20942"/>
              </p:ext>
            </p:extLst>
          </p:nvPr>
        </p:nvGraphicFramePr>
        <p:xfrm>
          <a:off x="5023705" y="2762415"/>
          <a:ext cx="2650717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CS229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73385" y="5388622"/>
            <a:ext cx="824523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Today: develop theory to understand why this design may be  better </a:t>
            </a:r>
            <a:r>
              <a:rPr lang="en-US" sz="2800" b="1" dirty="0">
                <a:latin typeface="+mj-lt"/>
              </a:rPr>
              <a:t>and</a:t>
            </a:r>
            <a:r>
              <a:rPr lang="en-US" sz="2800" dirty="0">
                <a:latin typeface="+mj-lt"/>
              </a:rPr>
              <a:t> how to find this </a:t>
            </a:r>
            <a:r>
              <a:rPr lang="en-US" sz="2800" i="1" dirty="0">
                <a:latin typeface="+mj-lt"/>
              </a:rPr>
              <a:t>decomposition</a:t>
            </a:r>
            <a:r>
              <a:rPr lang="en-US" sz="2800" dirty="0">
                <a:latin typeface="+mj-lt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7917" y="2198688"/>
            <a:ext cx="3258437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Is this form better?</a:t>
            </a:r>
          </a:p>
          <a:p>
            <a:endParaRPr lang="en-US" sz="2600" dirty="0" smtClean="0">
              <a:latin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600" dirty="0" smtClean="0">
                <a:latin typeface="+mj-lt"/>
              </a:rPr>
              <a:t>Redundancy</a:t>
            </a:r>
            <a:r>
              <a:rPr lang="en-US" sz="2600" dirty="0">
                <a:latin typeface="+mj-lt"/>
              </a:rPr>
              <a:t>? 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Update anomaly? 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Delete anomaly?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Insert anomaly?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43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 smtClean="0"/>
              <a:t>Functional Dependencies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199" y="5331301"/>
            <a:ext cx="8229599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>
                <a:latin typeface="+mj-lt"/>
              </a:rPr>
              <a:t>A-&gt;B means that </a:t>
            </a:r>
          </a:p>
          <a:p>
            <a:pPr algn="ctr"/>
            <a:r>
              <a:rPr lang="en-US" sz="2600" i="1" dirty="0">
                <a:latin typeface="+mj-lt"/>
              </a:rPr>
              <a:t>“whenever two tuples agree on A then they agree on B.”</a:t>
            </a:r>
            <a:endParaRPr lang="en-US" i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5351" y="1793054"/>
            <a:ext cx="732129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+mj-lt"/>
              </a:rPr>
              <a:t>Def</a:t>
            </a:r>
            <a:r>
              <a:rPr lang="en-US" sz="2800" b="1" dirty="0">
                <a:latin typeface="+mj-lt"/>
              </a:rPr>
              <a:t>: </a:t>
            </a:r>
            <a:r>
              <a:rPr lang="en-US" sz="2800" dirty="0" smtClean="0">
                <a:latin typeface="+mj-lt"/>
              </a:rPr>
              <a:t>Let </a:t>
            </a:r>
            <a:r>
              <a:rPr lang="en-US" sz="2800" dirty="0">
                <a:latin typeface="+mj-lt"/>
              </a:rPr>
              <a:t>A,B be </a:t>
            </a:r>
            <a:r>
              <a:rPr lang="en-US" sz="2800" i="1" dirty="0">
                <a:latin typeface="+mj-lt"/>
              </a:rPr>
              <a:t>sets</a:t>
            </a:r>
            <a:r>
              <a:rPr lang="en-US" sz="2800" dirty="0">
                <a:latin typeface="+mj-lt"/>
              </a:rPr>
              <a:t> of </a:t>
            </a:r>
            <a:r>
              <a:rPr lang="en-US" sz="2800" dirty="0" smtClean="0">
                <a:latin typeface="+mj-lt"/>
              </a:rPr>
              <a:t>attributes</a:t>
            </a:r>
          </a:p>
          <a:p>
            <a:r>
              <a:rPr lang="en-US" sz="2800" dirty="0" smtClean="0">
                <a:latin typeface="+mj-lt"/>
              </a:rPr>
              <a:t>We </a:t>
            </a:r>
            <a:r>
              <a:rPr lang="en-US" sz="2800" dirty="0">
                <a:latin typeface="+mj-lt"/>
              </a:rPr>
              <a:t>write A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B </a:t>
            </a:r>
            <a:r>
              <a:rPr lang="en-US" sz="2800" dirty="0" smtClean="0">
                <a:latin typeface="+mj-lt"/>
              </a:rPr>
              <a:t>or say </a:t>
            </a:r>
            <a:r>
              <a:rPr lang="en-US" sz="2800" dirty="0">
                <a:latin typeface="+mj-lt"/>
              </a:rPr>
              <a:t>A </a:t>
            </a:r>
            <a:r>
              <a:rPr lang="en-US" sz="2800" b="1" i="1" dirty="0">
                <a:latin typeface="+mj-lt"/>
              </a:rPr>
              <a:t>functionally determines </a:t>
            </a:r>
            <a:r>
              <a:rPr lang="en-US" sz="2800" dirty="0">
                <a:latin typeface="+mj-lt"/>
              </a:rPr>
              <a:t>B </a:t>
            </a:r>
            <a:r>
              <a:rPr lang="en-US" sz="2800" dirty="0" smtClean="0">
                <a:latin typeface="+mj-lt"/>
              </a:rPr>
              <a:t>if, for any tuples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and t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: 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[A</a:t>
            </a:r>
            <a:r>
              <a:rPr lang="en-US" sz="2800" dirty="0">
                <a:latin typeface="+mj-lt"/>
              </a:rPr>
              <a:t>] =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[A] implies t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[B] =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[B</a:t>
            </a:r>
            <a:r>
              <a:rPr lang="en-US" sz="2800" dirty="0" smtClean="0">
                <a:latin typeface="+mj-lt"/>
              </a:rPr>
              <a:t>]</a:t>
            </a:r>
          </a:p>
          <a:p>
            <a:r>
              <a:rPr lang="en-US" sz="2800" dirty="0" smtClean="0">
                <a:latin typeface="+mj-lt"/>
              </a:rPr>
              <a:t>and we call </a:t>
            </a:r>
            <a:r>
              <a:rPr lang="en-US" sz="2800" dirty="0">
                <a:latin typeface="+mj-lt"/>
              </a:rPr>
              <a:t>A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B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functional dependency</a:t>
            </a:r>
            <a:endParaRPr lang="en-US" sz="2800" b="1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24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Homework #1 due today! Homework was not easy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 learned a new, </a:t>
            </a:r>
            <a:r>
              <a:rPr lang="en-US" b="1" i="1" dirty="0" smtClean="0"/>
              <a:t>declarative way of programming!</a:t>
            </a:r>
            <a:r>
              <a:rPr lang="en-US" dirty="0" smtClean="0"/>
              <a:t> </a:t>
            </a:r>
          </a:p>
          <a:p>
            <a:pPr lvl="2"/>
            <a:r>
              <a:rPr lang="en-US" b="1" dirty="0" smtClean="0"/>
              <a:t>Hope</a:t>
            </a:r>
            <a:r>
              <a:rPr lang="en-US" dirty="0" smtClean="0"/>
              <a:t>: you got the concept, so you can pick up a book on SQL whenever you need.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Some issues with </a:t>
            </a:r>
            <a:r>
              <a:rPr lang="en-US" dirty="0" err="1" smtClean="0"/>
              <a:t>iPython+SQLite</a:t>
            </a:r>
            <a:r>
              <a:rPr lang="en-US" dirty="0" smtClean="0"/>
              <a:t> versions. Ugh!</a:t>
            </a:r>
          </a:p>
          <a:p>
            <a:pPr lvl="2"/>
            <a:r>
              <a:rPr lang="en-US" dirty="0" smtClean="0"/>
              <a:t>You were </a:t>
            </a:r>
            <a:r>
              <a:rPr lang="en-US" b="1" dirty="0" smtClean="0"/>
              <a:t>great </a:t>
            </a:r>
            <a:r>
              <a:rPr lang="en-US" dirty="0" smtClean="0"/>
              <a:t>about this issues! Constructive questions and feedback! Thanks!</a:t>
            </a:r>
          </a:p>
          <a:p>
            <a:pPr lvl="2"/>
            <a:r>
              <a:rPr lang="en-US" dirty="0" smtClean="0"/>
              <a:t>You will never </a:t>
            </a:r>
            <a:r>
              <a:rPr lang="en-US" b="1" dirty="0" smtClean="0"/>
              <a:t>need </a:t>
            </a:r>
            <a:r>
              <a:rPr lang="en-US" dirty="0" err="1" smtClean="0"/>
              <a:t>iPython</a:t>
            </a:r>
            <a:r>
              <a:rPr lang="en-US" dirty="0" smtClean="0"/>
              <a:t> to submit homework </a:t>
            </a:r>
          </a:p>
          <a:p>
            <a:pPr lvl="2"/>
            <a:r>
              <a:rPr lang="en-US" i="1" dirty="0" smtClean="0"/>
              <a:t>Setting Expectations</a:t>
            </a:r>
            <a:r>
              <a:rPr lang="en-US" dirty="0" smtClean="0"/>
              <a:t>: cf. simply text assignments with no expected output.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Searching</a:t>
            </a:r>
            <a:r>
              <a:rPr lang="en-US" dirty="0" smtClean="0"/>
              <a:t> on piazza is problem, we’ll try to do a better job aggregating posts…</a:t>
            </a:r>
          </a:p>
          <a:p>
            <a:pPr lvl="2"/>
            <a:r>
              <a:rPr lang="en-US" dirty="0" smtClean="0"/>
              <a:t>Lots of stuff was there, but hard to find!</a:t>
            </a:r>
          </a:p>
          <a:p>
            <a:pPr lvl="2"/>
            <a:r>
              <a:rPr lang="en-US" dirty="0" smtClean="0"/>
              <a:t>Thank you to those who aggregated posts! (Candy?)</a:t>
            </a:r>
          </a:p>
          <a:p>
            <a:pPr lvl="3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19377" y="67410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3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88630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76702" y="994334"/>
            <a:ext cx="5169409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  <a:endParaRPr lang="en-US" sz="2600" b="1" u="sng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99032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861815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5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517327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289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R:</a:t>
            </a:r>
          </a:p>
          <a:p>
            <a:endParaRPr lang="en-US" sz="2600" b="1" u="sng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399032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861815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3208660" y="2269552"/>
            <a:ext cx="748407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4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</a:t>
            </a:r>
            <a:r>
              <a:rPr lang="en-US" sz="2600" dirty="0" smtClean="0">
                <a:latin typeface="+mj-lt"/>
              </a:rPr>
              <a:t>: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1</a:t>
            </a:r>
            <a:r>
              <a:rPr lang="en-US" sz="2600" dirty="0"/>
              <a:t>] = 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1</a:t>
            </a:r>
            <a:r>
              <a:rPr lang="en-US" sz="2600" dirty="0"/>
              <a:t>] AND </a:t>
            </a:r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2</a:t>
            </a:r>
            <a:r>
              <a:rPr lang="en-US" sz="2600" dirty="0"/>
              <a:t>]=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2</a:t>
            </a:r>
            <a:r>
              <a:rPr lang="en-US" sz="2600" dirty="0"/>
              <a:t>] AND … AND </a:t>
            </a:r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m</a:t>
            </a:r>
            <a:r>
              <a:rPr lang="en-US" sz="2600" dirty="0"/>
              <a:t>] = 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m</a:t>
            </a:r>
            <a:r>
              <a:rPr lang="en-US" sz="2600" dirty="0" smtClean="0"/>
              <a:t>]</a:t>
            </a:r>
            <a:endParaRPr lang="en-US" sz="26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22915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2164188" y="3808342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1465" y="5032750"/>
            <a:ext cx="20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t1,t2 agree </a:t>
            </a:r>
            <a:r>
              <a:rPr lang="en-US" dirty="0" smtClean="0"/>
              <a:t>here..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89887" y="2860423"/>
            <a:ext cx="1940095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97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</a:t>
            </a:r>
            <a:r>
              <a:rPr lang="en-US" sz="2600" dirty="0" smtClean="0">
                <a:latin typeface="+mj-lt"/>
              </a:rPr>
              <a:t>: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b="1" u="sng" dirty="0" smtClean="0">
                <a:latin typeface="+mj-lt"/>
              </a:rPr>
              <a:t>if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[A</a:t>
            </a:r>
            <a:r>
              <a:rPr lang="en-US" sz="2600" baseline="-25000" dirty="0" smtClean="0">
                <a:latin typeface="+mj-lt"/>
              </a:rPr>
              <a:t>1</a:t>
            </a:r>
            <a:r>
              <a:rPr lang="en-US" sz="2600" dirty="0">
                <a:latin typeface="+mj-lt"/>
              </a:rPr>
              <a:t>] =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1</a:t>
            </a:r>
            <a:r>
              <a:rPr lang="en-US" sz="2600" dirty="0">
                <a:latin typeface="+mj-lt"/>
              </a:rPr>
              <a:t>] AND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2</a:t>
            </a:r>
            <a:r>
              <a:rPr lang="en-US" sz="2600" dirty="0">
                <a:latin typeface="+mj-lt"/>
              </a:rPr>
              <a:t>]=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2</a:t>
            </a:r>
            <a:r>
              <a:rPr lang="en-US" sz="2600" dirty="0">
                <a:latin typeface="+mj-lt"/>
              </a:rPr>
              <a:t>] AND … AND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m</a:t>
            </a:r>
            <a:r>
              <a:rPr lang="en-US" sz="2600" dirty="0">
                <a:latin typeface="+mj-lt"/>
              </a:rPr>
              <a:t>] =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m</a:t>
            </a:r>
            <a:r>
              <a:rPr lang="en-US" sz="2600" dirty="0" smtClean="0">
                <a:latin typeface="+mj-lt"/>
              </a:rPr>
              <a:t>]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b="1" u="sng" dirty="0" smtClean="0">
                <a:latin typeface="+mj-lt"/>
              </a:rPr>
              <a:t>then</a:t>
            </a:r>
            <a:r>
              <a:rPr lang="en-US" sz="2600" b="1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1</a:t>
            </a:r>
            <a:r>
              <a:rPr lang="en-US" sz="2600" dirty="0" smtClean="0">
                <a:latin typeface="+mj-lt"/>
              </a:rPr>
              <a:t>] =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1</a:t>
            </a:r>
            <a:r>
              <a:rPr lang="en-US" sz="2600" dirty="0" smtClean="0">
                <a:latin typeface="+mj-lt"/>
              </a:rPr>
              <a:t>] AND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2</a:t>
            </a:r>
            <a:r>
              <a:rPr lang="en-US" sz="2600" dirty="0" smtClean="0">
                <a:latin typeface="+mj-lt"/>
              </a:rPr>
              <a:t>]=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2</a:t>
            </a:r>
            <a:r>
              <a:rPr lang="en-US" sz="2600" dirty="0" smtClean="0">
                <a:latin typeface="+mj-lt"/>
              </a:rPr>
              <a:t>] AND … AND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</a:t>
            </a:r>
            <a:r>
              <a:rPr lang="en-US" sz="2600" dirty="0" err="1" smtClean="0">
                <a:latin typeface="+mj-lt"/>
              </a:rPr>
              <a:t>B</a:t>
            </a:r>
            <a:r>
              <a:rPr lang="en-US" sz="2600" baseline="-25000" dirty="0" err="1">
                <a:latin typeface="+mj-lt"/>
              </a:rPr>
              <a:t>n</a:t>
            </a:r>
            <a:r>
              <a:rPr lang="en-US" sz="2600" dirty="0" smtClean="0">
                <a:latin typeface="+mj-lt"/>
              </a:rPr>
              <a:t>] =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[</a:t>
            </a:r>
            <a:r>
              <a:rPr lang="en-US" sz="2600" dirty="0" err="1" smtClean="0">
                <a:latin typeface="+mj-lt"/>
              </a:rPr>
              <a:t>B</a:t>
            </a:r>
            <a:r>
              <a:rPr lang="en-US" sz="2600" baseline="-25000" dirty="0" err="1">
                <a:latin typeface="+mj-lt"/>
              </a:rPr>
              <a:t>n</a:t>
            </a:r>
            <a:r>
              <a:rPr lang="en-US" sz="2600" dirty="0" smtClean="0">
                <a:latin typeface="+mj-lt"/>
              </a:rPr>
              <a:t>]</a:t>
            </a:r>
            <a:endParaRPr lang="en-US" sz="2600" dirty="0">
              <a:latin typeface="+mj-lt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22915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2164188" y="3808342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1465" y="5032750"/>
            <a:ext cx="20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t1,t2 agree </a:t>
            </a:r>
            <a:r>
              <a:rPr lang="en-US" dirty="0" smtClean="0"/>
              <a:t>here..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89887" y="2860423"/>
            <a:ext cx="1940095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40022" y="5045749"/>
            <a:ext cx="253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…they also </a:t>
            </a:r>
            <a:r>
              <a:rPr lang="en-US" dirty="0"/>
              <a:t>agree here!</a:t>
            </a:r>
          </a:p>
        </p:txBody>
      </p:sp>
      <p:sp>
        <p:nvSpPr>
          <p:cNvPr id="18" name="Left Bracket 17"/>
          <p:cNvSpPr/>
          <p:nvPr/>
        </p:nvSpPr>
        <p:spPr>
          <a:xfrm rot="16200000">
            <a:off x="4612285" y="3872161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837984" y="2860423"/>
            <a:ext cx="1938943" cy="128740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3224018" y="3271425"/>
            <a:ext cx="821684" cy="465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FDs for Relational Schema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idea: </a:t>
            </a:r>
            <a:r>
              <a:rPr lang="en-US" b="1" dirty="0" smtClean="0"/>
              <a:t>why do we care about FDs?</a:t>
            </a:r>
          </a:p>
          <a:p>
            <a:pPr lvl="1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some relational </a:t>
            </a:r>
            <a:r>
              <a:rPr lang="en-US" i="1" dirty="0" smtClean="0"/>
              <a:t>schema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out its </a:t>
            </a:r>
            <a:r>
              <a:rPr lang="en-US" i="1" dirty="0" smtClean="0"/>
              <a:t>functional dependencies (FDs)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these to </a:t>
            </a:r>
            <a:r>
              <a:rPr lang="en-US" i="1" dirty="0" smtClean="0"/>
              <a:t>design a better schema</a:t>
            </a: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ne which minimizes the possibility of anomalies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90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Dependencies as Constraints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03483"/>
              </p:ext>
            </p:extLst>
          </p:nvPr>
        </p:nvGraphicFramePr>
        <p:xfrm>
          <a:off x="7048826" y="2018982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3191" y="4938076"/>
            <a:ext cx="3282761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Note: </a:t>
            </a:r>
            <a:r>
              <a:rPr lang="en-US" sz="2600" dirty="0">
                <a:latin typeface="+mj-lt"/>
              </a:rPr>
              <a:t>The FD {Course} -&gt; {Room} </a:t>
            </a:r>
            <a:r>
              <a:rPr lang="en-US" sz="2600" b="1" i="1" dirty="0" smtClean="0">
                <a:latin typeface="+mj-lt"/>
              </a:rPr>
              <a:t>holds on this instance</a:t>
            </a:r>
            <a:endParaRPr lang="en-US" sz="2600" b="1" i="1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393886"/>
            <a:ext cx="5215128" cy="4006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A </a:t>
            </a:r>
            <a:r>
              <a:rPr lang="en-US" b="1" dirty="0" smtClean="0"/>
              <a:t>functional dependency </a:t>
            </a:r>
            <a:r>
              <a:rPr lang="en-US" dirty="0" smtClean="0"/>
              <a:t>is a form of </a:t>
            </a:r>
            <a:r>
              <a:rPr lang="en-US" b="1" dirty="0" smtClean="0"/>
              <a:t>constraint</a:t>
            </a:r>
            <a:r>
              <a:rPr lang="en-US" dirty="0" smtClean="0"/>
              <a:t> 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Holds</a:t>
            </a:r>
            <a:r>
              <a:rPr lang="en-US" dirty="0" smtClean="0"/>
              <a:t> on some instances not others.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Part of the schema, helps define a valid </a:t>
            </a:r>
            <a:r>
              <a:rPr lang="en-US" i="1" dirty="0" smtClean="0"/>
              <a:t>instance</a:t>
            </a:r>
            <a:r>
              <a:rPr lang="en-US" dirty="0" smtClean="0"/>
              <a:t>.</a:t>
            </a:r>
          </a:p>
          <a:p>
            <a:pPr marL="457200" lvl="1" indent="0">
              <a:buFont typeface="Arial"/>
              <a:buNone/>
            </a:pPr>
            <a:endParaRPr lang="en-US" b="1" dirty="0" smtClean="0"/>
          </a:p>
          <a:p>
            <a:pPr marL="0" indent="0">
              <a:buFont typeface="Arial"/>
              <a:buNone/>
            </a:pPr>
            <a:endParaRPr lang="en-US" dirty="0" smtClean="0">
              <a:sym typeface="Wingdings"/>
            </a:endParaRP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21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2906" y="5815239"/>
            <a:ext cx="60657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Recall</a:t>
            </a:r>
            <a:r>
              <a:rPr lang="en-US" sz="2400" i="1" dirty="0">
                <a:latin typeface="+mj-lt"/>
              </a:rPr>
              <a:t>: an </a:t>
            </a:r>
            <a:r>
              <a:rPr lang="en-US" sz="2400" b="1" i="1" u="sng" dirty="0">
                <a:latin typeface="+mj-lt"/>
              </a:rPr>
              <a:t>instance</a:t>
            </a:r>
            <a:r>
              <a:rPr lang="en-US" sz="2400" i="1" dirty="0">
                <a:latin typeface="+mj-lt"/>
              </a:rPr>
              <a:t> of a schema is a </a:t>
            </a:r>
            <a:r>
              <a:rPr lang="en-US" sz="2400" i="1" dirty="0" err="1">
                <a:latin typeface="+mj-lt"/>
              </a:rPr>
              <a:t>multiset</a:t>
            </a:r>
            <a:r>
              <a:rPr lang="en-US" sz="2400" i="1" dirty="0">
                <a:latin typeface="+mj-lt"/>
              </a:rPr>
              <a:t> of tuples conforming to </a:t>
            </a:r>
            <a:r>
              <a:rPr lang="en-US" sz="2400" i="1" dirty="0" smtClean="0">
                <a:latin typeface="+mj-lt"/>
              </a:rPr>
              <a:t>that schema</a:t>
            </a:r>
            <a:r>
              <a:rPr lang="en-US" sz="2400" i="1" dirty="0">
                <a:latin typeface="+mj-lt"/>
              </a:rPr>
              <a:t>, </a:t>
            </a:r>
            <a:r>
              <a:rPr lang="en-US" sz="2400" b="1" i="1" dirty="0">
                <a:latin typeface="+mj-lt"/>
              </a:rPr>
              <a:t>i.e. a table</a:t>
            </a:r>
          </a:p>
        </p:txBody>
      </p:sp>
    </p:spTree>
    <p:extLst>
      <p:ext uri="{BB962C8B-B14F-4D97-AF65-F5344CB8AC3E}">
        <p14:creationId xmlns:p14="http://schemas.microsoft.com/office/powerpoint/2010/main" val="209512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Dependencies as Constraints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03483"/>
              </p:ext>
            </p:extLst>
          </p:nvPr>
        </p:nvGraphicFramePr>
        <p:xfrm>
          <a:off x="7048826" y="2018982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3191" y="4938076"/>
            <a:ext cx="3590609" cy="16927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However, cannot </a:t>
            </a:r>
            <a:r>
              <a:rPr lang="en-US" sz="2600" i="1" dirty="0" smtClean="0">
                <a:latin typeface="+mj-lt"/>
              </a:rPr>
              <a:t>prove </a:t>
            </a:r>
            <a:r>
              <a:rPr lang="en-US" sz="2600" dirty="0" smtClean="0">
                <a:latin typeface="+mj-lt"/>
              </a:rPr>
              <a:t>that the </a:t>
            </a:r>
            <a:r>
              <a:rPr lang="en-US" sz="2600" dirty="0">
                <a:latin typeface="+mj-lt"/>
              </a:rPr>
              <a:t>FD {Course} -&gt; {Room} </a:t>
            </a:r>
            <a:r>
              <a:rPr lang="en-US" sz="2600" dirty="0" smtClean="0">
                <a:latin typeface="+mj-lt"/>
              </a:rPr>
              <a:t>is </a:t>
            </a:r>
            <a:r>
              <a:rPr lang="en-US" sz="2600" b="1" i="1" dirty="0" smtClean="0">
                <a:latin typeface="+mj-lt"/>
              </a:rPr>
              <a:t>part of the schema</a:t>
            </a:r>
            <a:endParaRPr lang="en-US" sz="2600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5215128" cy="47101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Note that: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can check if an FD is </a:t>
            </a:r>
            <a:r>
              <a:rPr lang="en-US" b="1" dirty="0"/>
              <a:t>violated</a:t>
            </a:r>
            <a:r>
              <a:rPr lang="en-US" dirty="0"/>
              <a:t> by examining a single instance;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However, you </a:t>
            </a:r>
            <a:r>
              <a:rPr lang="en-US" b="1" dirty="0"/>
              <a:t>cannot prove</a:t>
            </a:r>
            <a:r>
              <a:rPr lang="en-US" dirty="0"/>
              <a:t> that an FD is part of the schema by examining a single instance.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i="1" dirty="0"/>
              <a:t>This would require checking every valid instance</a:t>
            </a:r>
          </a:p>
          <a:p>
            <a:pPr marL="0" indent="0">
              <a:buFont typeface="Arial"/>
              <a:buNone/>
            </a:pPr>
            <a:endParaRPr lang="en-US" dirty="0" smtClean="0">
              <a:sym typeface="Wingdings"/>
            </a:endParaRP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21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27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1939925" y="1533525"/>
            <a:ext cx="8093374" cy="96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An FD is a constraint which </a:t>
            </a:r>
            <a:r>
              <a:rPr lang="en-US" sz="2800" u="sng" dirty="0"/>
              <a:t>holds</a:t>
            </a:r>
            <a:r>
              <a:rPr lang="en-US" sz="2800" dirty="0"/>
              <a:t>, or </a:t>
            </a:r>
            <a:r>
              <a:rPr lang="en-US" sz="2800" u="sng" dirty="0"/>
              <a:t>does not hold</a:t>
            </a:r>
            <a:r>
              <a:rPr lang="en-US" sz="2800" dirty="0"/>
              <a:t> on an </a:t>
            </a:r>
            <a:r>
              <a:rPr lang="en-US" sz="2800" dirty="0" smtClean="0"/>
              <a:t>instance:</a:t>
            </a:r>
            <a:endParaRPr lang="en-US" sz="2800" dirty="0"/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10395"/>
              </p:ext>
            </p:extLst>
          </p:nvPr>
        </p:nvGraphicFramePr>
        <p:xfrm>
          <a:off x="2671912" y="2579832"/>
          <a:ext cx="6629400" cy="25908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15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2BEC-9D06-BE4B-A2C5-7F502B174E52}" type="slidenum">
              <a:rPr lang="en-US"/>
              <a:pPr/>
              <a:t>28</a:t>
            </a:fld>
            <a:endParaRPr lang="en-US"/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3194050" y="2319339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4729164" y="2319339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3" name="Rectangle 5"/>
          <p:cNvSpPr>
            <a:spLocks noChangeArrowheads="1"/>
          </p:cNvSpPr>
          <p:nvPr/>
        </p:nvSpPr>
        <p:spPr bwMode="auto">
          <a:xfrm>
            <a:off x="4719639" y="2319339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4738688" y="2319339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5" name="Rectangle 7"/>
          <p:cNvSpPr>
            <a:spLocks noChangeArrowheads="1"/>
          </p:cNvSpPr>
          <p:nvPr/>
        </p:nvSpPr>
        <p:spPr bwMode="auto">
          <a:xfrm>
            <a:off x="6034089" y="2319339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6" name="Rectangle 8"/>
          <p:cNvSpPr>
            <a:spLocks noChangeArrowheads="1"/>
          </p:cNvSpPr>
          <p:nvPr/>
        </p:nvSpPr>
        <p:spPr bwMode="auto">
          <a:xfrm>
            <a:off x="7391400" y="2319339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7" name="Rectangle 9"/>
          <p:cNvSpPr>
            <a:spLocks noChangeArrowheads="1"/>
          </p:cNvSpPr>
          <p:nvPr/>
        </p:nvSpPr>
        <p:spPr bwMode="auto">
          <a:xfrm>
            <a:off x="6034089" y="2319339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8" name="Rectangle 10"/>
          <p:cNvSpPr>
            <a:spLocks noChangeArrowheads="1"/>
          </p:cNvSpPr>
          <p:nvPr/>
        </p:nvSpPr>
        <p:spPr bwMode="auto">
          <a:xfrm>
            <a:off x="3194050" y="2805114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9" name="Rectangle 11"/>
          <p:cNvSpPr>
            <a:spLocks noChangeArrowheads="1"/>
          </p:cNvSpPr>
          <p:nvPr/>
        </p:nvSpPr>
        <p:spPr bwMode="auto">
          <a:xfrm>
            <a:off x="4729164" y="2805114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0" name="Rectangle 12"/>
          <p:cNvSpPr>
            <a:spLocks noChangeArrowheads="1"/>
          </p:cNvSpPr>
          <p:nvPr/>
        </p:nvSpPr>
        <p:spPr bwMode="auto">
          <a:xfrm>
            <a:off x="4719639" y="2805114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1" name="Rectangle 13"/>
          <p:cNvSpPr>
            <a:spLocks noChangeArrowheads="1"/>
          </p:cNvSpPr>
          <p:nvPr/>
        </p:nvSpPr>
        <p:spPr bwMode="auto">
          <a:xfrm>
            <a:off x="4738688" y="2805114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2" name="Rectangle 14"/>
          <p:cNvSpPr>
            <a:spLocks noChangeArrowheads="1"/>
          </p:cNvSpPr>
          <p:nvPr/>
        </p:nvSpPr>
        <p:spPr bwMode="auto">
          <a:xfrm>
            <a:off x="6034089" y="2805114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3" name="Rectangle 15"/>
          <p:cNvSpPr>
            <a:spLocks noChangeArrowheads="1"/>
          </p:cNvSpPr>
          <p:nvPr/>
        </p:nvSpPr>
        <p:spPr bwMode="auto">
          <a:xfrm>
            <a:off x="7391400" y="2805114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4" name="Rectangle 16"/>
          <p:cNvSpPr>
            <a:spLocks noChangeArrowheads="1"/>
          </p:cNvSpPr>
          <p:nvPr/>
        </p:nvSpPr>
        <p:spPr bwMode="auto">
          <a:xfrm>
            <a:off x="6034089" y="2806701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5" name="Rectangle 17"/>
          <p:cNvSpPr>
            <a:spLocks noChangeArrowheads="1"/>
          </p:cNvSpPr>
          <p:nvPr/>
        </p:nvSpPr>
        <p:spPr bwMode="auto">
          <a:xfrm>
            <a:off x="6034089" y="3273426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6" name="Rectangle 18"/>
          <p:cNvSpPr>
            <a:spLocks noChangeArrowheads="1"/>
          </p:cNvSpPr>
          <p:nvPr/>
        </p:nvSpPr>
        <p:spPr bwMode="auto">
          <a:xfrm>
            <a:off x="6034089" y="3282951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7" name="Rectangle 19"/>
          <p:cNvSpPr>
            <a:spLocks noChangeArrowheads="1"/>
          </p:cNvSpPr>
          <p:nvPr/>
        </p:nvSpPr>
        <p:spPr bwMode="auto">
          <a:xfrm>
            <a:off x="6034089" y="3749676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8" name="Rectangle 20"/>
          <p:cNvSpPr>
            <a:spLocks noChangeArrowheads="1"/>
          </p:cNvSpPr>
          <p:nvPr/>
        </p:nvSpPr>
        <p:spPr bwMode="auto">
          <a:xfrm>
            <a:off x="6034089" y="3759201"/>
            <a:ext cx="7937" cy="468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9" name="Rectangle 21"/>
          <p:cNvSpPr>
            <a:spLocks noChangeArrowheads="1"/>
          </p:cNvSpPr>
          <p:nvPr/>
        </p:nvSpPr>
        <p:spPr bwMode="auto">
          <a:xfrm>
            <a:off x="3176588" y="4227514"/>
            <a:ext cx="174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0" name="Rectangle 22"/>
          <p:cNvSpPr>
            <a:spLocks noChangeArrowheads="1"/>
          </p:cNvSpPr>
          <p:nvPr/>
        </p:nvSpPr>
        <p:spPr bwMode="auto">
          <a:xfrm>
            <a:off x="3194050" y="4227514"/>
            <a:ext cx="152558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1" name="Rectangle 23"/>
          <p:cNvSpPr>
            <a:spLocks noChangeArrowheads="1"/>
          </p:cNvSpPr>
          <p:nvPr/>
        </p:nvSpPr>
        <p:spPr bwMode="auto">
          <a:xfrm>
            <a:off x="4719639" y="4227514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2" name="Rectangle 24"/>
          <p:cNvSpPr>
            <a:spLocks noChangeArrowheads="1"/>
          </p:cNvSpPr>
          <p:nvPr/>
        </p:nvSpPr>
        <p:spPr bwMode="auto">
          <a:xfrm>
            <a:off x="4729164" y="4227514"/>
            <a:ext cx="13049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3" name="Rectangle 25"/>
          <p:cNvSpPr>
            <a:spLocks noChangeArrowheads="1"/>
          </p:cNvSpPr>
          <p:nvPr/>
        </p:nvSpPr>
        <p:spPr bwMode="auto">
          <a:xfrm>
            <a:off x="6034089" y="4227514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4" name="Rectangle 26"/>
          <p:cNvSpPr>
            <a:spLocks noChangeArrowheads="1"/>
          </p:cNvSpPr>
          <p:nvPr/>
        </p:nvSpPr>
        <p:spPr bwMode="auto">
          <a:xfrm>
            <a:off x="6042026" y="4227514"/>
            <a:ext cx="13493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5" name="Rectangle 27"/>
          <p:cNvSpPr>
            <a:spLocks noChangeArrowheads="1"/>
          </p:cNvSpPr>
          <p:nvPr/>
        </p:nvSpPr>
        <p:spPr bwMode="auto">
          <a:xfrm>
            <a:off x="7391400" y="4227514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6" name="Rectangle 28"/>
          <p:cNvSpPr>
            <a:spLocks noChangeArrowheads="1"/>
          </p:cNvSpPr>
          <p:nvPr/>
        </p:nvSpPr>
        <p:spPr bwMode="auto">
          <a:xfrm>
            <a:off x="7399338" y="4227514"/>
            <a:ext cx="17065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7" name="Rectangle 29"/>
          <p:cNvSpPr>
            <a:spLocks noChangeArrowheads="1"/>
          </p:cNvSpPr>
          <p:nvPr/>
        </p:nvSpPr>
        <p:spPr bwMode="auto">
          <a:xfrm>
            <a:off x="9105901" y="4227514"/>
            <a:ext cx="17463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9" name="Rectangle 31"/>
          <p:cNvSpPr>
            <a:spLocks noChangeArrowheads="1"/>
          </p:cNvSpPr>
          <p:nvPr/>
        </p:nvSpPr>
        <p:spPr bwMode="auto">
          <a:xfrm>
            <a:off x="4429903" y="5610882"/>
            <a:ext cx="33321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smtClean="0"/>
              <a:t>{Position}  </a:t>
            </a:r>
            <a:r>
              <a:rPr lang="en-US" sz="2800" smtClean="0">
                <a:sym typeface="Wingdings" charset="2"/>
              </a:rPr>
              <a:t></a:t>
            </a:r>
            <a:r>
              <a:rPr lang="en-US" sz="2800">
                <a:sym typeface="Wingdings" charset="2"/>
              </a:rPr>
              <a:t> </a:t>
            </a:r>
            <a:r>
              <a:rPr lang="en-US" sz="2800" smtClean="0">
                <a:sym typeface="Wingdings" charset="2"/>
              </a:rPr>
              <a:t>{</a:t>
            </a:r>
            <a:r>
              <a:rPr lang="en-US" sz="2800" smtClean="0"/>
              <a:t>Phone}</a:t>
            </a:r>
            <a:endParaRPr lang="en-US" sz="2800" dirty="0"/>
          </a:p>
        </p:txBody>
      </p:sp>
      <p:graphicFrame>
        <p:nvGraphicFramePr>
          <p:cNvPr id="32464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35723"/>
              </p:ext>
            </p:extLst>
          </p:nvPr>
        </p:nvGraphicFramePr>
        <p:xfrm>
          <a:off x="2710244" y="2014601"/>
          <a:ext cx="6629400" cy="25908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  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 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5897879" y="2931192"/>
            <a:ext cx="3538729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3F8A-F28B-714D-8BF1-454F387264E7}" type="slidenum">
              <a:rPr lang="en-US"/>
              <a:pPr/>
              <a:t>29</a:t>
            </a:fld>
            <a:endParaRPr lang="en-US"/>
          </a:p>
        </p:txBody>
      </p:sp>
      <p:graphicFrame>
        <p:nvGraphicFramePr>
          <p:cNvPr id="32566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99227"/>
              </p:ext>
            </p:extLst>
          </p:nvPr>
        </p:nvGraphicFramePr>
        <p:xfrm>
          <a:off x="2781300" y="2042319"/>
          <a:ext cx="6629400" cy="25908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   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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 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5695" name="Rectangle 63"/>
          <p:cNvSpPr>
            <a:spLocks noChangeArrowheads="1"/>
          </p:cNvSpPr>
          <p:nvPr/>
        </p:nvSpPr>
        <p:spPr bwMode="auto">
          <a:xfrm>
            <a:off x="3743976" y="5257800"/>
            <a:ext cx="4617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7C80"/>
                </a:solidFill>
              </a:rPr>
              <a:t> </a:t>
            </a:r>
            <a:r>
              <a:rPr lang="en-US" sz="2800" dirty="0"/>
              <a:t>but </a:t>
            </a:r>
            <a:r>
              <a:rPr lang="en-US" sz="2800" i="1" dirty="0"/>
              <a:t>not</a:t>
            </a:r>
            <a:r>
              <a:rPr lang="en-US" sz="2800" dirty="0"/>
              <a:t> </a:t>
            </a:r>
            <a:r>
              <a:rPr lang="en-US" sz="2800" dirty="0" smtClean="0"/>
              <a:t>{Phone}  </a:t>
            </a:r>
            <a:r>
              <a:rPr lang="en-US" sz="2800" dirty="0">
                <a:sym typeface="Wingdings" charset="2"/>
              </a:rPr>
              <a:t></a:t>
            </a:r>
            <a:r>
              <a:rPr lang="en-US" sz="2800" dirty="0"/>
              <a:t>  </a:t>
            </a:r>
            <a:r>
              <a:rPr lang="en-US" sz="2800" dirty="0" smtClean="0"/>
              <a:t>{Position}</a:t>
            </a:r>
            <a:endParaRPr lang="en-US" sz="28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943599" y="2467231"/>
            <a:ext cx="3593593" cy="66001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925311" y="4066176"/>
            <a:ext cx="3593593" cy="66001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0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Office hours last night was filled with nice people!</a:t>
            </a:r>
          </a:p>
          <a:p>
            <a:pPr lvl="1"/>
            <a:r>
              <a:rPr lang="en-US" dirty="0"/>
              <a:t>Queue management had a hiccup (our mistake?) Resulted in “fake” long queue times</a:t>
            </a:r>
            <a:r>
              <a:rPr lang="en-US" dirty="0" smtClean="0"/>
              <a:t>... </a:t>
            </a:r>
            <a:r>
              <a:rPr lang="en-US" i="1" dirty="0" smtClean="0"/>
              <a:t>Don’t be scared away!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need a better way to group and identify problems (Luke is on it! Thanks!)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will be better about triaging issues to get help and make groups quickly.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Thanks </a:t>
            </a:r>
            <a:r>
              <a:rPr lang="en-US" b="1" dirty="0"/>
              <a:t>to CAs who came in for extra </a:t>
            </a:r>
            <a:r>
              <a:rPr lang="en-US" b="1" dirty="0" smtClean="0"/>
              <a:t>time!</a:t>
            </a:r>
            <a:endParaRPr lang="en-US" b="1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4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61652"/>
              </p:ext>
            </p:extLst>
          </p:nvPr>
        </p:nvGraphicFramePr>
        <p:xfrm>
          <a:off x="449909" y="2009900"/>
          <a:ext cx="5646091" cy="3059398"/>
        </p:xfrm>
        <a:graphic>
          <a:graphicData uri="http://schemas.openxmlformats.org/drawingml/2006/table">
            <a:tbl>
              <a:tblPr/>
              <a:tblGrid>
                <a:gridCol w="1084724"/>
                <a:gridCol w="988828"/>
                <a:gridCol w="1275907"/>
                <a:gridCol w="1190846"/>
                <a:gridCol w="1105786"/>
              </a:tblGrid>
              <a:tr h="58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17673" y="1740617"/>
            <a:ext cx="4629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Find at least </a:t>
            </a:r>
            <a:r>
              <a:rPr lang="en-US" sz="2800" i="1" dirty="0" smtClean="0">
                <a:latin typeface="+mj-lt"/>
              </a:rPr>
              <a:t>three</a:t>
            </a:r>
            <a:r>
              <a:rPr lang="en-US" sz="2800" dirty="0" smtClean="0">
                <a:latin typeface="+mj-lt"/>
              </a:rPr>
              <a:t> FDs which hold on this instance:</a:t>
            </a:r>
            <a:endParaRPr lang="en-US" sz="2800" dirty="0">
              <a:latin typeface="+mj-lt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917673" y="2939434"/>
            <a:ext cx="3087565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1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Finding functional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26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“Good” vs. “Bad” FDs: Intuition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Finding FDs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Closures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Compute the closures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98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33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 smtClean="0"/>
              <a:t>“Good” vs. “Bad” FDs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99169" y="1743578"/>
            <a:ext cx="79675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We can start to develop a notion of </a:t>
            </a:r>
            <a:r>
              <a:rPr lang="en-US" sz="2800" b="1" dirty="0" smtClean="0"/>
              <a:t>good </a:t>
            </a:r>
            <a:r>
              <a:rPr lang="en-US" sz="2800" dirty="0" smtClean="0"/>
              <a:t>vs. </a:t>
            </a:r>
            <a:r>
              <a:rPr lang="en-US" sz="2800" b="1" dirty="0" smtClean="0"/>
              <a:t>bad</a:t>
            </a:r>
            <a:r>
              <a:rPr lang="en-US" sz="2800" dirty="0" smtClean="0"/>
              <a:t> FDs:</a:t>
            </a:r>
            <a:endParaRPr lang="en-US" sz="2800" dirty="0"/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88286"/>
              </p:ext>
            </p:extLst>
          </p:nvPr>
        </p:nvGraphicFramePr>
        <p:xfrm>
          <a:off x="699169" y="2539730"/>
          <a:ext cx="5802216" cy="2590800"/>
        </p:xfrm>
        <a:graphic>
          <a:graphicData uri="http://schemas.openxmlformats.org/drawingml/2006/table">
            <a:tbl>
              <a:tblPr/>
              <a:tblGrid>
                <a:gridCol w="1450554"/>
                <a:gridCol w="1450554"/>
                <a:gridCol w="1450554"/>
                <a:gridCol w="1450554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1871" y="2539730"/>
            <a:ext cx="3731929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latin typeface="+mj-lt"/>
              </a:rPr>
              <a:t>Intuitively:</a:t>
            </a:r>
            <a:endParaRPr lang="en-US" sz="2600" u="sng" dirty="0">
              <a:latin typeface="+mj-lt"/>
            </a:endParaRPr>
          </a:p>
          <a:p>
            <a:endParaRPr lang="en-US" sz="2600" dirty="0" smtClean="0">
              <a:latin typeface="+mj-lt"/>
            </a:endParaRPr>
          </a:p>
          <a:p>
            <a:r>
              <a:rPr lang="en-US" sz="2600" dirty="0" err="1" smtClean="0">
                <a:latin typeface="+mj-lt"/>
              </a:rPr>
              <a:t>EmpID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-&gt; Name, Phone, Position i</a:t>
            </a:r>
            <a:r>
              <a:rPr lang="en-US" sz="2600" i="1" dirty="0">
                <a:latin typeface="+mj-lt"/>
              </a:rPr>
              <a:t>s “good </a:t>
            </a:r>
            <a:r>
              <a:rPr lang="en-US" sz="2600" i="1" dirty="0" smtClean="0">
                <a:latin typeface="+mj-lt"/>
              </a:rPr>
              <a:t>FD”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b="1" i="1" dirty="0" smtClean="0">
                <a:latin typeface="+mj-lt"/>
              </a:rPr>
              <a:t>Minimal redundancy, less possibility of anomalies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237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Good vs. Bad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630935" y="2986056"/>
            <a:ext cx="5943601" cy="214447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34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 smtClean="0"/>
              <a:t>“Good” vs. “Bad” FDs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99169" y="1743578"/>
            <a:ext cx="79675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We can start to develop a notion of </a:t>
            </a:r>
            <a:r>
              <a:rPr lang="en-US" sz="2800" b="1" dirty="0" smtClean="0"/>
              <a:t>good </a:t>
            </a:r>
            <a:r>
              <a:rPr lang="en-US" sz="2800" dirty="0" smtClean="0"/>
              <a:t>vs. </a:t>
            </a:r>
            <a:r>
              <a:rPr lang="en-US" sz="2800" b="1" dirty="0" smtClean="0"/>
              <a:t>bad</a:t>
            </a:r>
            <a:r>
              <a:rPr lang="en-US" sz="2800" dirty="0" smtClean="0"/>
              <a:t> FDs:</a:t>
            </a:r>
            <a:endParaRPr lang="en-US" sz="2800" dirty="0"/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88286"/>
              </p:ext>
            </p:extLst>
          </p:nvPr>
        </p:nvGraphicFramePr>
        <p:xfrm>
          <a:off x="699169" y="2539730"/>
          <a:ext cx="5802216" cy="2590800"/>
        </p:xfrm>
        <a:graphic>
          <a:graphicData uri="http://schemas.openxmlformats.org/drawingml/2006/table">
            <a:tbl>
              <a:tblPr/>
              <a:tblGrid>
                <a:gridCol w="1450554"/>
                <a:gridCol w="1450554"/>
                <a:gridCol w="1450554"/>
                <a:gridCol w="1450554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1871" y="2539730"/>
            <a:ext cx="3731929" cy="409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latin typeface="+mj-lt"/>
              </a:rPr>
              <a:t>Intuitively:</a:t>
            </a:r>
            <a:endParaRPr lang="en-US" sz="2600" u="sng" dirty="0">
              <a:latin typeface="+mj-lt"/>
            </a:endParaRPr>
          </a:p>
          <a:p>
            <a:endParaRPr lang="en-US" sz="2600" dirty="0" smtClean="0">
              <a:latin typeface="+mj-lt"/>
            </a:endParaRPr>
          </a:p>
          <a:p>
            <a:r>
              <a:rPr lang="en-US" sz="2600" dirty="0" err="1" smtClean="0">
                <a:latin typeface="+mj-lt"/>
              </a:rPr>
              <a:t>EmpID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-&gt; Name, Phone, Position i</a:t>
            </a:r>
            <a:r>
              <a:rPr lang="en-US" sz="2600" i="1" dirty="0">
                <a:latin typeface="+mj-lt"/>
              </a:rPr>
              <a:t>s “good </a:t>
            </a:r>
            <a:r>
              <a:rPr lang="en-US" sz="2600" i="1" dirty="0" smtClean="0">
                <a:latin typeface="+mj-lt"/>
              </a:rPr>
              <a:t>FD”</a:t>
            </a:r>
          </a:p>
          <a:p>
            <a:endParaRPr lang="en-US" sz="2600" dirty="0" smtClean="0">
              <a:latin typeface="+mj-lt"/>
            </a:endParaRPr>
          </a:p>
          <a:p>
            <a:r>
              <a:rPr lang="en-US" sz="2600" dirty="0" smtClean="0">
                <a:latin typeface="+mj-lt"/>
              </a:rPr>
              <a:t>But </a:t>
            </a:r>
            <a:r>
              <a:rPr lang="en-US" sz="2600" dirty="0">
                <a:latin typeface="+mj-lt"/>
              </a:rPr>
              <a:t>Position -&gt; Phone </a:t>
            </a:r>
            <a:r>
              <a:rPr lang="en-US" sz="2600" i="1" dirty="0">
                <a:latin typeface="+mj-lt"/>
              </a:rPr>
              <a:t>is a “bad FD</a:t>
            </a:r>
            <a:r>
              <a:rPr lang="en-US" sz="2600" i="1" dirty="0" smtClean="0">
                <a:latin typeface="+mj-lt"/>
              </a:rPr>
              <a:t>”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b="1" i="1" dirty="0" smtClean="0">
                <a:latin typeface="+mj-lt"/>
              </a:rPr>
              <a:t>Redundancy!  Possibility of data anomalies</a:t>
            </a:r>
            <a:endParaRPr lang="en-US" sz="2600" b="1" i="1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68036" y="3435240"/>
            <a:ext cx="3033350" cy="1255632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237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Good vs. Bad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68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66254"/>
              </p:ext>
            </p:extLst>
          </p:nvPr>
        </p:nvGraphicFramePr>
        <p:xfrm>
          <a:off x="1090302" y="1690688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32000" y="5099539"/>
            <a:ext cx="7842249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Given a set of FDs (from user) our goal is to: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Find all FDs, and 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Eliminate the “Bad Ones".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0" y="1562672"/>
            <a:ext cx="49560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Returning to our original example… can you see how the “bad FD” {Course} -&gt; {Room} could lead to an: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 smtClean="0"/>
              <a:t>Update </a:t>
            </a:r>
            <a:r>
              <a:rPr lang="en-US" sz="2600" dirty="0"/>
              <a:t>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/>
              <a:t>Insert 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/>
              <a:t>Delete </a:t>
            </a:r>
            <a:r>
              <a:rPr lang="en-US" sz="2600" dirty="0" smtClean="0"/>
              <a:t>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 smtClean="0"/>
              <a:t>…</a:t>
            </a:r>
            <a:endParaRPr lang="en-US" sz="26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 smtClean="0"/>
              <a:t>“Good” vs. “Bad” FDs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237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Good vs. Bad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698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FDs for Relational Schema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idea: </a:t>
            </a:r>
            <a:r>
              <a:rPr lang="en-US" b="1" dirty="0" smtClean="0"/>
              <a:t>why do we care about FDs?</a:t>
            </a:r>
          </a:p>
          <a:p>
            <a:pPr lvl="1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some relational </a:t>
            </a:r>
            <a:r>
              <a:rPr lang="en-US" i="1" dirty="0" smtClean="0"/>
              <a:t>schema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out its </a:t>
            </a:r>
            <a:r>
              <a:rPr lang="en-US" i="1" dirty="0" smtClean="0"/>
              <a:t>functional dependencies (FDs)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these to </a:t>
            </a:r>
            <a:r>
              <a:rPr lang="en-US" i="1" dirty="0" smtClean="0"/>
              <a:t>design a better schema</a:t>
            </a: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ne which minimizes possibility of anomalies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133856" y="3273552"/>
            <a:ext cx="6254496" cy="72237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180832" y="3401568"/>
            <a:ext cx="317296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This part can </a:t>
            </a:r>
            <a:r>
              <a:rPr lang="en-US" sz="2400" i="1" smtClean="0"/>
              <a:t>be tricky!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8988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2072513"/>
            <a:ext cx="10515600" cy="4351338"/>
          </a:xfrm>
        </p:spPr>
        <p:txBody>
          <a:bodyPr/>
          <a:lstStyle/>
          <a:p>
            <a:r>
              <a:rPr lang="en-US" dirty="0" smtClean="0"/>
              <a:t>There can be a very </a:t>
            </a:r>
            <a:r>
              <a:rPr lang="en-US" b="1" dirty="0" smtClean="0"/>
              <a:t>large number</a:t>
            </a:r>
            <a:r>
              <a:rPr lang="en-US" dirty="0" smtClean="0"/>
              <a:t> of FDs…</a:t>
            </a:r>
          </a:p>
          <a:p>
            <a:pPr lvl="1"/>
            <a:r>
              <a:rPr lang="en-US" i="1" dirty="0" smtClean="0"/>
              <a:t>How to find them all efficiently?</a:t>
            </a:r>
          </a:p>
          <a:p>
            <a:pPr lvl="1"/>
            <a:endParaRPr lang="en-US" i="1" dirty="0"/>
          </a:p>
          <a:p>
            <a:r>
              <a:rPr lang="en-US" dirty="0" smtClean="0"/>
              <a:t>We can’t necessarily show that any FD will hold </a:t>
            </a:r>
            <a:r>
              <a:rPr lang="en-US" b="1" dirty="0" smtClean="0"/>
              <a:t>on all instances…</a:t>
            </a:r>
          </a:p>
          <a:p>
            <a:pPr lvl="1"/>
            <a:r>
              <a:rPr lang="en-US" i="1" dirty="0" smtClean="0"/>
              <a:t>How to do this?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337816" y="4875384"/>
            <a:ext cx="751636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will start with this problem:</a:t>
            </a:r>
          </a:p>
          <a:p>
            <a:r>
              <a:rPr lang="en-US" sz="2800" dirty="0" smtClean="0">
                <a:latin typeface="+mj-lt"/>
              </a:rPr>
              <a:t>Given a set of FDs, F, what other FDs </a:t>
            </a:r>
            <a:r>
              <a:rPr lang="en-US" sz="2800" b="1" i="1" dirty="0" smtClean="0">
                <a:latin typeface="+mj-lt"/>
              </a:rPr>
              <a:t>must </a:t>
            </a:r>
            <a:r>
              <a:rPr lang="en-US" sz="2800" dirty="0" smtClean="0">
                <a:latin typeface="+mj-lt"/>
              </a:rPr>
              <a:t>hold?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1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Equivalent to asking: Given a set of FDs, F = {f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}, does an FD g hold?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Inference problem</a:t>
            </a:r>
            <a:r>
              <a:rPr lang="en-US" dirty="0" smtClean="0"/>
              <a:t>: How do we decide?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9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251192" y="2702413"/>
            <a:ext cx="461772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1. </a:t>
            </a:r>
            <a:r>
              <a:rPr lang="en-US" sz="2800" dirty="0" smtClean="0">
                <a:latin typeface="+mj-lt"/>
              </a:rPr>
              <a:t>{Name}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{Color}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2. </a:t>
            </a:r>
            <a:r>
              <a:rPr lang="en-US" sz="2800" dirty="0" smtClean="0">
                <a:latin typeface="+mj-lt"/>
              </a:rPr>
              <a:t>{Category}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{Department}</a:t>
            </a:r>
            <a:endParaRPr lang="en-US" sz="2800" dirty="0">
              <a:latin typeface="+mj-lt"/>
              <a:sym typeface="Wingdings"/>
            </a:endParaRPr>
          </a:p>
          <a:p>
            <a:r>
              <a:rPr lang="en-US" sz="2800" dirty="0">
                <a:latin typeface="+mj-lt"/>
                <a:sym typeface="Wingdings"/>
              </a:rPr>
              <a:t>3. </a:t>
            </a:r>
            <a:r>
              <a:rPr lang="en-US" sz="2800" dirty="0" smtClean="0">
                <a:latin typeface="+mj-lt"/>
                <a:sym typeface="Wingdings"/>
              </a:rPr>
              <a:t>{Color</a:t>
            </a:r>
            <a:r>
              <a:rPr lang="en-US" sz="2800" dirty="0">
                <a:latin typeface="+mj-lt"/>
                <a:sym typeface="Wingdings"/>
              </a:rPr>
              <a:t>, </a:t>
            </a:r>
            <a:r>
              <a:rPr lang="en-US" sz="2800" dirty="0" smtClean="0">
                <a:latin typeface="+mj-lt"/>
                <a:sym typeface="Wingdings"/>
              </a:rPr>
              <a:t>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{Price}</a:t>
            </a:r>
            <a:endParaRPr lang="en-US" sz="2800" dirty="0">
              <a:latin typeface="+mj-lt"/>
              <a:sym typeface="Wingding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60966"/>
              </p:ext>
            </p:extLst>
          </p:nvPr>
        </p:nvGraphicFramePr>
        <p:xfrm>
          <a:off x="838200" y="2679856"/>
          <a:ext cx="6096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475804"/>
                <a:gridCol w="1204872"/>
                <a:gridCol w="9769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Color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Category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Dep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Price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23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Black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Whatsit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Garden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1922" y="6034619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latin typeface="+mj-lt"/>
                <a:sym typeface="Wingdings"/>
              </a:rPr>
              <a:t>Which / how many other FDs do?!? 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1570" y="2209971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188780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/>
              <a:t>Products</a:t>
            </a:r>
            <a:endParaRPr lang="en-US" sz="2600" dirty="0"/>
          </a:p>
        </p:txBody>
      </p:sp>
      <p:sp>
        <p:nvSpPr>
          <p:cNvPr id="3" name="Rectangle 2"/>
          <p:cNvSpPr/>
          <p:nvPr/>
        </p:nvSpPr>
        <p:spPr>
          <a:xfrm>
            <a:off x="838200" y="4791197"/>
            <a:ext cx="9137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Given the provided FDs, we can see that {Name</a:t>
            </a:r>
            <a:r>
              <a:rPr lang="en-US" sz="2400" dirty="0"/>
              <a:t>, </a:t>
            </a:r>
            <a:r>
              <a:rPr lang="en-US" sz="2400" dirty="0" smtClean="0"/>
              <a:t>Category} </a:t>
            </a:r>
            <a:r>
              <a:rPr lang="en-US" sz="2400" dirty="0">
                <a:sym typeface="Wingdings"/>
              </a:rPr>
              <a:t> </a:t>
            </a:r>
            <a:r>
              <a:rPr lang="en-US" sz="2400" dirty="0" smtClean="0">
                <a:sym typeface="Wingdings"/>
              </a:rPr>
              <a:t>{Price} must also hold </a:t>
            </a:r>
            <a:r>
              <a:rPr lang="en-US" sz="2400" dirty="0">
                <a:sym typeface="Wingdings"/>
              </a:rPr>
              <a:t>on </a:t>
            </a:r>
            <a:r>
              <a:rPr lang="en-US" sz="2400" b="1" dirty="0" smtClean="0">
                <a:sym typeface="Wingdings"/>
              </a:rPr>
              <a:t>any </a:t>
            </a:r>
            <a:r>
              <a:rPr lang="en-US" sz="2400" b="1" dirty="0">
                <a:sym typeface="Wingdings"/>
              </a:rPr>
              <a:t>instance</a:t>
            </a:r>
            <a:r>
              <a:rPr lang="en-US" sz="2400" dirty="0">
                <a:sym typeface="Wingdings"/>
              </a:rPr>
              <a:t>…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267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How to use activity time:</a:t>
            </a:r>
            <a:r>
              <a:rPr lang="en-US" dirty="0"/>
              <a:t> Review slides, ask questions, </a:t>
            </a:r>
            <a:r>
              <a:rPr lang="en-US" b="1" dirty="0"/>
              <a:t>or</a:t>
            </a:r>
            <a:r>
              <a:rPr lang="en-US" dirty="0"/>
              <a:t> do the activity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We designed these to cope with different backgrounds and pace requirements. If you don’t get the activity in class </a:t>
            </a:r>
            <a:r>
              <a:rPr lang="en-US" b="1" dirty="0" smtClean="0"/>
              <a:t>YOU ARE DOING FINE!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Thank </a:t>
            </a:r>
            <a:r>
              <a:rPr lang="en-US" b="1" dirty="0"/>
              <a:t>you</a:t>
            </a:r>
            <a:r>
              <a:rPr lang="en-US" dirty="0"/>
              <a:t>! We appreciate the </a:t>
            </a:r>
            <a:r>
              <a:rPr lang="en-US" dirty="0" smtClean="0"/>
              <a:t>“thank </a:t>
            </a:r>
            <a:r>
              <a:rPr lang="en-US" dirty="0" err="1" smtClean="0"/>
              <a:t>you”s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new </a:t>
            </a:r>
            <a:r>
              <a:rPr lang="en-US" dirty="0"/>
              <a:t>material!</a:t>
            </a:r>
          </a:p>
          <a:p>
            <a:pPr lvl="1"/>
            <a:r>
              <a:rPr lang="en-US" dirty="0"/>
              <a:t>Be aggressive </a:t>
            </a:r>
            <a:r>
              <a:rPr lang="en-US" dirty="0" smtClean="0"/>
              <a:t>about </a:t>
            </a:r>
            <a:r>
              <a:rPr lang="en-US" dirty="0"/>
              <a:t>giving feedback, </a:t>
            </a:r>
            <a:r>
              <a:rPr lang="en-US" i="1" dirty="0"/>
              <a:t>we want you to have best class possible</a:t>
            </a:r>
            <a:r>
              <a:rPr lang="en-US" i="1" dirty="0" smtClean="0"/>
              <a:t>!</a:t>
            </a:r>
          </a:p>
          <a:p>
            <a:pPr lvl="1"/>
            <a:r>
              <a:rPr lang="en-US" i="1" dirty="0" smtClean="0"/>
              <a:t>There will be hiccups in new material, please start early. </a:t>
            </a:r>
          </a:p>
          <a:p>
            <a:pPr lvl="1"/>
            <a:r>
              <a:rPr lang="en-US" dirty="0" smtClean="0"/>
              <a:t>We’re trying to make class more fun and `teach you more material!!!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Guest lecture on Thursday from GOOGLE. HAVE FUN</a:t>
            </a:r>
            <a:r>
              <a:rPr lang="en-US" dirty="0" smtClean="0"/>
              <a:t>!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08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Equivalent to asking: Given a set of FDs, F = {f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}, does an FD g hold?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Inference problem</a:t>
            </a:r>
            <a:r>
              <a:rPr lang="en-US" dirty="0" smtClean="0"/>
              <a:t>: How do we decide?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9012" y="3862104"/>
            <a:ext cx="7253979" cy="2400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Answer: Three simple rules called </a:t>
            </a:r>
            <a:r>
              <a:rPr lang="en-US" sz="3000" b="1" dirty="0">
                <a:latin typeface="+mj-lt"/>
              </a:rPr>
              <a:t>Armstrong’s Rules.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Split/Combine,</a:t>
            </a:r>
          </a:p>
          <a:p>
            <a:pPr marL="514350" indent="-514350">
              <a:buFontTx/>
              <a:buAutoNum type="arabicPeriod"/>
            </a:pPr>
            <a:r>
              <a:rPr lang="en-US" sz="3000" b="1" dirty="0">
                <a:latin typeface="+mj-lt"/>
              </a:rPr>
              <a:t>Reduction, and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Transitivity… </a:t>
            </a:r>
            <a:r>
              <a:rPr lang="en-US" sz="3000" i="1" dirty="0">
                <a:latin typeface="+mj-lt"/>
              </a:rPr>
              <a:t>ideas by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2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 smtClean="0"/>
              <a:t>1. Split/Combine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0" y="4304974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032350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05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 smtClean="0"/>
              <a:t>1. Split/Combine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0" y="4304974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2" y="508260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the following </a:t>
            </a:r>
            <a:r>
              <a:rPr lang="en-US" sz="2800" i="1" dirty="0"/>
              <a:t>n</a:t>
            </a:r>
            <a:r>
              <a:rPr lang="en-US" sz="2800" dirty="0"/>
              <a:t> FDs…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786" y="5866747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66155" y="2383987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 smtClean="0"/>
              <a:t>1. Split/Combine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49183" y="5960801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2" y="508260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1" y="4335222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And vice-versa, </a:t>
            </a: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66155" y="2383987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02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Reduction/Trivial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66354"/>
              </p:ext>
            </p:extLst>
          </p:nvPr>
        </p:nvGraphicFramePr>
        <p:xfrm>
          <a:off x="3048000" y="1755205"/>
          <a:ext cx="3048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4309" y="4611078"/>
            <a:ext cx="52493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,…,A</a:t>
            </a:r>
            <a:r>
              <a:rPr lang="en-US" sz="2600" baseline="-25000" dirty="0"/>
              <a:t>m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 </a:t>
            </a:r>
            <a:r>
              <a:rPr lang="en-US" sz="2600" dirty="0" err="1">
                <a:sym typeface="Wingdings"/>
              </a:rPr>
              <a:t>A</a:t>
            </a:r>
            <a:r>
              <a:rPr lang="en-US" sz="2600" baseline="-25000" dirty="0" err="1">
                <a:sym typeface="Wingdings"/>
              </a:rPr>
              <a:t>j</a:t>
            </a:r>
            <a:r>
              <a:rPr lang="en-US" sz="2600" dirty="0">
                <a:sym typeface="Wingdings"/>
              </a:rPr>
              <a:t> for any j=1,…,m</a:t>
            </a:r>
            <a:endParaRPr lang="en-US" sz="2600" dirty="0"/>
          </a:p>
        </p:txBody>
      </p:sp>
      <p:sp>
        <p:nvSpPr>
          <p:cNvPr id="7" name="Rounded Rectangle 6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159625" y="2374277"/>
            <a:ext cx="785309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605328" y="2687890"/>
            <a:ext cx="545330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27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Transitive Closure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29316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C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 smtClean="0"/>
                        <a:t>C</a:t>
                      </a:r>
                      <a:r>
                        <a:rPr lang="en-US" b="1" baseline="-25000" dirty="0" err="1" smtClean="0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0" y="4304975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9" name="Rounded Rectangle 8"/>
          <p:cNvSpPr/>
          <p:nvPr/>
        </p:nvSpPr>
        <p:spPr>
          <a:xfrm>
            <a:off x="3524922" y="2383987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515983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723504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562937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780920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6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Transitive Closure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29316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C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 smtClean="0"/>
                        <a:t>C</a:t>
                      </a:r>
                      <a:r>
                        <a:rPr lang="en-US" b="1" baseline="-25000" dirty="0" err="1" smtClean="0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0" y="4304975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1" y="534421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implies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786" y="5866747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9" name="Rounded Rectangle 8"/>
          <p:cNvSpPr/>
          <p:nvPr/>
        </p:nvSpPr>
        <p:spPr>
          <a:xfrm>
            <a:off x="3524922" y="2383987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562937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723504" y="2687890"/>
            <a:ext cx="31475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10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251192" y="2702413"/>
            <a:ext cx="461772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1. </a:t>
            </a:r>
            <a:r>
              <a:rPr lang="en-US" sz="2800" dirty="0" smtClean="0">
                <a:latin typeface="+mj-lt"/>
              </a:rPr>
              <a:t>{Name}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{Color}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2. </a:t>
            </a:r>
            <a:r>
              <a:rPr lang="en-US" sz="2800" dirty="0" smtClean="0">
                <a:latin typeface="+mj-lt"/>
              </a:rPr>
              <a:t>{Category}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{Department}</a:t>
            </a:r>
            <a:endParaRPr lang="en-US" sz="2800" dirty="0">
              <a:latin typeface="+mj-lt"/>
              <a:sym typeface="Wingdings"/>
            </a:endParaRPr>
          </a:p>
          <a:p>
            <a:r>
              <a:rPr lang="en-US" sz="2800" dirty="0">
                <a:latin typeface="+mj-lt"/>
                <a:sym typeface="Wingdings"/>
              </a:rPr>
              <a:t>3. </a:t>
            </a:r>
            <a:r>
              <a:rPr lang="en-US" sz="2800" dirty="0" smtClean="0">
                <a:latin typeface="+mj-lt"/>
                <a:sym typeface="Wingdings"/>
              </a:rPr>
              <a:t>{Color</a:t>
            </a:r>
            <a:r>
              <a:rPr lang="en-US" sz="2800" dirty="0">
                <a:latin typeface="+mj-lt"/>
                <a:sym typeface="Wingdings"/>
              </a:rPr>
              <a:t>, </a:t>
            </a:r>
            <a:r>
              <a:rPr lang="en-US" sz="2800" dirty="0" smtClean="0">
                <a:latin typeface="+mj-lt"/>
                <a:sym typeface="Wingdings"/>
              </a:rPr>
              <a:t>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{Price}</a:t>
            </a:r>
            <a:endParaRPr lang="en-US" sz="2800" dirty="0">
              <a:latin typeface="+mj-lt"/>
              <a:sym typeface="Wingding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38200" y="2679856"/>
          <a:ext cx="6096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475804"/>
                <a:gridCol w="1204872"/>
                <a:gridCol w="9769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Color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Category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Dep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Price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23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Black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Whatsit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Garden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1922" y="5374862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+mj-lt"/>
                <a:sym typeface="Wingdings"/>
              </a:rPr>
              <a:t>Which / how many other FDs hold?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1570" y="2209971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188780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/>
              <a:t>Products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68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30076" y="2702413"/>
            <a:ext cx="3138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1. {Name}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{Color}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smtClean="0">
                <a:latin typeface="+mj-lt"/>
              </a:rPr>
              <a:t>{Category}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{Dept.}</a:t>
            </a:r>
            <a:endParaRPr lang="en-US" sz="2400" dirty="0">
              <a:latin typeface="+mj-lt"/>
              <a:sym typeface="Wingdings"/>
            </a:endParaRPr>
          </a:p>
          <a:p>
            <a:r>
              <a:rPr lang="en-US" sz="2400" dirty="0" smtClean="0">
                <a:latin typeface="+mj-lt"/>
                <a:sym typeface="Wingdings"/>
              </a:rPr>
              <a:t>3</a:t>
            </a:r>
            <a:r>
              <a:rPr lang="en-US" sz="2400" dirty="0">
                <a:latin typeface="+mj-lt"/>
                <a:sym typeface="Wingdings"/>
              </a:rPr>
              <a:t>. </a:t>
            </a:r>
            <a:r>
              <a:rPr lang="en-US" sz="2400" dirty="0" smtClean="0">
                <a:latin typeface="+mj-lt"/>
                <a:sym typeface="Wingdings"/>
              </a:rPr>
              <a:t>{Color</a:t>
            </a:r>
            <a:r>
              <a:rPr lang="en-US" sz="2400" dirty="0">
                <a:latin typeface="+mj-lt"/>
                <a:sym typeface="Wingdings"/>
              </a:rPr>
              <a:t>, </a:t>
            </a:r>
            <a:r>
              <a:rPr lang="en-US" sz="2400" dirty="0" smtClean="0">
                <a:latin typeface="+mj-lt"/>
                <a:sym typeface="Wingdings"/>
              </a:rPr>
              <a:t>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{Price}</a:t>
            </a:r>
            <a:endParaRPr lang="en-US" sz="2400" dirty="0">
              <a:latin typeface="+mj-lt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1921" y="5851696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+mj-lt"/>
                <a:sym typeface="Wingdings"/>
              </a:rPr>
              <a:t>Which / how many other FDs hold?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1636" y="2209969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1928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Inferred FDs:</a:t>
            </a:r>
            <a:endParaRPr lang="en-US" sz="2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16820"/>
              </p:ext>
            </p:extLst>
          </p:nvPr>
        </p:nvGraphicFramePr>
        <p:xfrm>
          <a:off x="351928" y="2702413"/>
          <a:ext cx="8039708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74677"/>
                <a:gridCol w="27650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Inferred</a:t>
                      </a:r>
                      <a:r>
                        <a:rPr lang="en-US" baseline="0" dirty="0" smtClean="0"/>
                        <a:t> 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 used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</a:t>
                      </a:r>
                      <a:r>
                        <a:rPr lang="en-US" sz="2400" baseline="0" dirty="0" smtClean="0"/>
                        <a:t> {Name, Category} -&gt; {Name}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 {Name, Category} -&gt; {Color}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6. {Name, Category}</a:t>
                      </a:r>
                      <a:r>
                        <a:rPr lang="en-US" sz="2400" baseline="0" dirty="0" smtClean="0"/>
                        <a:t> -&gt; {Category}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 {Name, Category</a:t>
                      </a:r>
                      <a:r>
                        <a:rPr lang="en-US" sz="2400" baseline="0" dirty="0" smtClean="0"/>
                        <a:t> -&gt; {Color, 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8. {Name, Category} -&gt; {Price}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3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30076" y="2702413"/>
            <a:ext cx="3138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1. {Name}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{Color}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smtClean="0">
                <a:latin typeface="+mj-lt"/>
              </a:rPr>
              <a:t>{Category}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{Dept.}</a:t>
            </a:r>
            <a:endParaRPr lang="en-US" sz="2400" dirty="0">
              <a:latin typeface="+mj-lt"/>
              <a:sym typeface="Wingdings"/>
            </a:endParaRPr>
          </a:p>
          <a:p>
            <a:r>
              <a:rPr lang="en-US" sz="2400" dirty="0" smtClean="0">
                <a:latin typeface="+mj-lt"/>
                <a:sym typeface="Wingdings"/>
              </a:rPr>
              <a:t>3</a:t>
            </a:r>
            <a:r>
              <a:rPr lang="en-US" sz="2400" dirty="0">
                <a:latin typeface="+mj-lt"/>
                <a:sym typeface="Wingdings"/>
              </a:rPr>
              <a:t>. </a:t>
            </a:r>
            <a:r>
              <a:rPr lang="en-US" sz="2400" dirty="0" smtClean="0">
                <a:latin typeface="+mj-lt"/>
                <a:sym typeface="Wingdings"/>
              </a:rPr>
              <a:t>{Color</a:t>
            </a:r>
            <a:r>
              <a:rPr lang="en-US" sz="2400" dirty="0">
                <a:latin typeface="+mj-lt"/>
                <a:sym typeface="Wingdings"/>
              </a:rPr>
              <a:t>, </a:t>
            </a:r>
            <a:r>
              <a:rPr lang="en-US" sz="2400" dirty="0" smtClean="0">
                <a:latin typeface="+mj-lt"/>
                <a:sym typeface="Wingdings"/>
              </a:rPr>
              <a:t>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{Price}</a:t>
            </a:r>
            <a:endParaRPr lang="en-US" sz="2400" dirty="0">
              <a:latin typeface="+mj-lt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3937" y="5851696"/>
            <a:ext cx="584412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+mj-lt"/>
                <a:sym typeface="Wingdings"/>
              </a:rPr>
              <a:t>Can we find </a:t>
            </a:r>
            <a:r>
              <a:rPr lang="en-US" sz="2600" smtClean="0">
                <a:latin typeface="+mj-lt"/>
                <a:sym typeface="Wingdings"/>
              </a:rPr>
              <a:t>an algorithmic way to do this?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1636" y="2209969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1928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Inferred FDs:</a:t>
            </a:r>
            <a:endParaRPr lang="en-US" sz="2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82815"/>
              </p:ext>
            </p:extLst>
          </p:nvPr>
        </p:nvGraphicFramePr>
        <p:xfrm>
          <a:off x="351928" y="2702413"/>
          <a:ext cx="8039708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74677"/>
                <a:gridCol w="27650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Inferred</a:t>
                      </a:r>
                      <a:r>
                        <a:rPr lang="en-US" baseline="0" dirty="0" smtClean="0"/>
                        <a:t> 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 used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</a:t>
                      </a:r>
                      <a:r>
                        <a:rPr lang="en-US" sz="2400" baseline="0" dirty="0" smtClean="0"/>
                        <a:t> {Name, Category} -&gt; {Name}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Trivial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 {Name, Category} -&gt; {Color}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Transitive</a:t>
                      </a:r>
                      <a:r>
                        <a:rPr lang="en-US" sz="2400" baseline="0" dirty="0" smtClean="0"/>
                        <a:t> (4 -&gt; 1)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6. {Name, Category}</a:t>
                      </a:r>
                      <a:r>
                        <a:rPr lang="en-US" sz="2400" baseline="0" dirty="0" smtClean="0"/>
                        <a:t> -&gt; {Category}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Trivial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 {Name, Category</a:t>
                      </a:r>
                      <a:r>
                        <a:rPr lang="en-US" sz="2400" baseline="0" dirty="0" smtClean="0"/>
                        <a:t> -&gt; {Color, 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Split/combine</a:t>
                      </a:r>
                      <a:r>
                        <a:rPr lang="en-US" sz="2400" baseline="0" dirty="0" smtClean="0"/>
                        <a:t> (5 + 6)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8. {Name, Category} -&gt; {Price}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Transitive (7 -&gt;</a:t>
                      </a:r>
                      <a:r>
                        <a:rPr lang="en-US" sz="2400" baseline="0" dirty="0" smtClean="0"/>
                        <a:t> 3)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48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3263"/>
            <a:ext cx="9144000" cy="2387600"/>
          </a:xfrm>
        </p:spPr>
        <p:txBody>
          <a:bodyPr/>
          <a:lstStyle/>
          <a:p>
            <a:r>
              <a:rPr lang="en-US" dirty="0" smtClean="0"/>
              <a:t>Lecture 5:</a:t>
            </a:r>
            <a:br>
              <a:rPr lang="en-US" dirty="0" smtClean="0"/>
            </a:br>
            <a:r>
              <a:rPr lang="en-US" dirty="0" smtClean="0"/>
              <a:t>Design Theory I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74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3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2A76-1978-E744-848C-DEB1AB60057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of a set of Attributes</a:t>
            </a: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838200" y="1761732"/>
            <a:ext cx="1067861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b="1" dirty="0">
                <a:solidFill>
                  <a:prstClr val="black"/>
                </a:solidFill>
                <a:latin typeface="+mj-lt"/>
              </a:rPr>
              <a:t>Given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a set of attributes 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and a set of FDs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F:</a:t>
            </a:r>
            <a:endParaRPr lang="en-US" sz="2800" b="1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Then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the </a:t>
            </a:r>
            <a:r>
              <a:rPr lang="en-US" sz="2800" b="1" u="sng" dirty="0">
                <a:solidFill>
                  <a:prstClr val="black"/>
                </a:solidFill>
                <a:latin typeface="+mj-lt"/>
              </a:rPr>
              <a:t>closure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{A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2800" b="1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is the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set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of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attributes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B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+mj-lt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{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800" b="1" baseline="-25000" dirty="0" smtClean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800" b="1" baseline="-25000" dirty="0" smtClean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} </a:t>
            </a:r>
            <a:r>
              <a:rPr lang="en-US" sz="2800" b="1" dirty="0">
                <a:solidFill>
                  <a:prstClr val="black"/>
                </a:solidFill>
                <a:latin typeface="+mj-lt"/>
                <a:sym typeface="Wingdings" charset="2"/>
              </a:rPr>
              <a:t> B</a:t>
            </a:r>
            <a:endParaRPr lang="en-US" sz="28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3366397" y="3307747"/>
            <a:ext cx="532068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{department}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838200" y="3215414"/>
            <a:ext cx="24288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u="sng" dirty="0">
                <a:solidFill>
                  <a:prstClr val="black"/>
                </a:solidFill>
                <a:latin typeface="+mj-lt"/>
              </a:rPr>
              <a:t>Example: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    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F =</a:t>
            </a:r>
          </a:p>
        </p:txBody>
      </p:sp>
      <p:sp>
        <p:nvSpPr>
          <p:cNvPr id="343046" name="Text Box 6"/>
          <p:cNvSpPr txBox="1">
            <a:spLocks noChangeArrowheads="1"/>
          </p:cNvSpPr>
          <p:nvPr/>
        </p:nvSpPr>
        <p:spPr bwMode="auto">
          <a:xfrm>
            <a:off x="838200" y="4812453"/>
            <a:ext cx="17370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1" i="1" dirty="0" smtClean="0">
                <a:solidFill>
                  <a:prstClr val="black"/>
                </a:solidFill>
                <a:latin typeface="+mj-lt"/>
              </a:rPr>
              <a:t>Example Closures:</a:t>
            </a:r>
            <a:endParaRPr lang="en-US" sz="2400" b="1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366397" y="4812453"/>
            <a:ext cx="693507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56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 animBg="1"/>
      <p:bldP spid="343045" grpId="0"/>
      <p:bldP spid="343046" grpId="0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1950474" y="2291845"/>
                <a:ext cx="8291052" cy="452431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and set of FDs F.</a:t>
                </a:r>
                <a:endParaRPr lang="en-US" sz="32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	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if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32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32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32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entailed by F 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and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32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32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32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		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32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32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0474" y="2291845"/>
                <a:ext cx="8291052" cy="45243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84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200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8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199" y="4159126"/>
            <a:ext cx="3301182" cy="6292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535561" y="1248697"/>
            <a:ext cx="6390968" cy="12486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667147" y="3924978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38199" y="4878065"/>
            <a:ext cx="3782962" cy="6292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535561" y="1248697"/>
            <a:ext cx="6390968" cy="25235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667147" y="5156021"/>
            <a:ext cx="605290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667147" y="3924978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38199" y="5633906"/>
            <a:ext cx="3782962" cy="90290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535561" y="1248697"/>
            <a:ext cx="6390968" cy="372642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3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57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681013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</a:t>
            </a:r>
            <a:r>
              <a:rPr lang="en-US" sz="3200">
                <a:solidFill>
                  <a:prstClr val="black"/>
                </a:solidFill>
                <a:latin typeface="+mj-lt"/>
              </a:rPr>
              <a:t>A,B</a:t>
            </a:r>
            <a:r>
              <a:rPr lang="en-US" sz="320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                            }</a:t>
            </a: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F,                             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8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58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7286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{A,B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C, D                         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}</a:t>
            </a: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F,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B                           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73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59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569694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{A,B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C, D, E}</a:t>
            </a:r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B, C, D, E, F}</a:t>
            </a:r>
            <a:endParaRPr lang="en-US" sz="32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0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Normal forms &amp; functional dependencies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Finding FDs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Finding functional dependencies</a:t>
            </a:r>
          </a:p>
          <a:p>
            <a:pPr lvl="1"/>
            <a:r>
              <a:rPr lang="en-US" dirty="0" smtClean="0">
                <a:latin typeface="+mj-lt"/>
              </a:rPr>
              <a:t>ACTIVITY: </a:t>
            </a:r>
            <a:r>
              <a:rPr lang="en-US" dirty="0">
                <a:latin typeface="+mj-lt"/>
              </a:rPr>
              <a:t>Compute the </a:t>
            </a:r>
            <a:r>
              <a:rPr lang="en-US" dirty="0" smtClean="0">
                <a:latin typeface="+mj-lt"/>
              </a:rPr>
              <a:t>closures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Closures, </a:t>
            </a:r>
            <a:r>
              <a:rPr lang="en-US" dirty="0" err="1" smtClean="0">
                <a:latin typeface="+mj-lt"/>
              </a:rPr>
              <a:t>superkeys</a:t>
            </a:r>
            <a:r>
              <a:rPr lang="en-US" dirty="0" smtClean="0">
                <a:latin typeface="+mj-lt"/>
              </a:rPr>
              <a:t> &amp; keys</a:t>
            </a:r>
          </a:p>
          <a:p>
            <a:pPr lvl="1"/>
            <a:r>
              <a:rPr lang="en-US" dirty="0" smtClean="0">
                <a:latin typeface="+mj-lt"/>
              </a:rPr>
              <a:t>ACTIVITY: The key or a key?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64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Activity-5-2.ipynb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2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Closures, </a:t>
            </a:r>
            <a:r>
              <a:rPr lang="en-US" dirty="0" err="1" smtClean="0"/>
              <a:t>Superkeys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4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5844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Closures Pt. II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Superkeys</a:t>
            </a:r>
            <a:r>
              <a:rPr lang="en-US" dirty="0" smtClean="0">
                <a:latin typeface="+mj-lt"/>
              </a:rPr>
              <a:t> &amp; Keys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 The key or a key?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4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5DFB-DB85-184A-8FB9-05D4C2550E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</a:t>
            </a:r>
            <a:r>
              <a:rPr lang="en-US" dirty="0" smtClean="0"/>
              <a:t> the Closure?</a:t>
            </a:r>
            <a:endParaRPr lang="en-US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closure we can find all FD’s easily</a:t>
            </a:r>
          </a:p>
          <a:p>
            <a:endParaRPr lang="en-US" dirty="0"/>
          </a:p>
          <a:p>
            <a:r>
              <a:rPr lang="en-US" dirty="0"/>
              <a:t>To check if X </a:t>
            </a:r>
            <a:r>
              <a:rPr lang="en-US" dirty="0">
                <a:latin typeface="Symbol" charset="2"/>
              </a:rPr>
              <a:t>®</a:t>
            </a:r>
            <a:r>
              <a:rPr lang="en-US" dirty="0"/>
              <a:t> </a:t>
            </a:r>
            <a:r>
              <a:rPr lang="en-US" dirty="0" smtClean="0"/>
              <a:t>A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/>
              <a:t>X</a:t>
            </a:r>
            <a:r>
              <a:rPr lang="en-US" baseline="30000" dirty="0"/>
              <a:t>+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Check </a:t>
            </a:r>
            <a:r>
              <a:rPr lang="en-US" dirty="0"/>
              <a:t>if A </a:t>
            </a:r>
            <a:r>
              <a:rPr lang="en-US" dirty="0">
                <a:latin typeface="Symbol" charset="2"/>
              </a:rPr>
              <a:t>Î</a:t>
            </a:r>
            <a:r>
              <a:rPr lang="en-US" dirty="0"/>
              <a:t> X</a:t>
            </a:r>
            <a:r>
              <a:rPr lang="en-US" baseline="30000" dirty="0" smtClean="0"/>
              <a:t>+</a:t>
            </a:r>
          </a:p>
          <a:p>
            <a:pPr lvl="1"/>
            <a:endParaRPr lang="en-US" baseline="30000" dirty="0"/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</p:txBody>
      </p:sp>
      <p:sp>
        <p:nvSpPr>
          <p:cNvPr id="2" name="TextBox 1"/>
          <p:cNvSpPr txBox="1"/>
          <p:nvPr/>
        </p:nvSpPr>
        <p:spPr>
          <a:xfrm>
            <a:off x="6843253" y="2654709"/>
            <a:ext cx="43655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here that </a:t>
            </a:r>
            <a:r>
              <a:rPr lang="en-US" sz="2400" b="1" dirty="0" smtClean="0">
                <a:latin typeface="+mj-lt"/>
              </a:rPr>
              <a:t>X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i="1" dirty="0" smtClean="0">
                <a:latin typeface="+mj-lt"/>
              </a:rPr>
              <a:t>set</a:t>
            </a:r>
            <a:r>
              <a:rPr lang="en-US" sz="2400" dirty="0" smtClean="0">
                <a:latin typeface="+mj-lt"/>
              </a:rPr>
              <a:t> of attributes, but </a:t>
            </a:r>
            <a:r>
              <a:rPr lang="en-US" sz="2400" b="1" dirty="0" smtClean="0">
                <a:latin typeface="+mj-lt"/>
              </a:rPr>
              <a:t>A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i="1" dirty="0" smtClean="0">
                <a:latin typeface="+mj-lt"/>
              </a:rPr>
              <a:t>single</a:t>
            </a:r>
            <a:r>
              <a:rPr lang="en-US" sz="2400" dirty="0" smtClean="0">
                <a:latin typeface="+mj-lt"/>
              </a:rPr>
              <a:t> attribute.  Why does considering FDs of this form suffice?</a:t>
            </a:r>
            <a:endParaRPr lang="en-US" sz="2400" dirty="0">
              <a:latin typeface="+mj-lt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57832" y="4493342"/>
            <a:ext cx="363794" cy="36379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21627" y="3439539"/>
            <a:ext cx="3323302" cy="1053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43253" y="4493342"/>
            <a:ext cx="43655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Recall the </a:t>
            </a:r>
            <a:r>
              <a:rPr lang="en-US" sz="2400" b="1" u="sng" dirty="0" smtClean="0">
                <a:latin typeface="+mj-lt"/>
              </a:rPr>
              <a:t>Split/combine</a:t>
            </a:r>
            <a:r>
              <a:rPr lang="en-US" sz="2400" dirty="0" smtClean="0">
                <a:latin typeface="+mj-lt"/>
              </a:rPr>
              <a:t> rule: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X </a:t>
            </a:r>
            <a:r>
              <a:rPr lang="en-US" sz="2400" dirty="0" smtClean="0">
                <a:latin typeface="+mj-lt"/>
                <a:sym typeface="Wingdings"/>
              </a:rPr>
              <a:t> A</a:t>
            </a:r>
            <a:r>
              <a:rPr lang="en-US" sz="2400" baseline="-25000" dirty="0" smtClean="0">
                <a:latin typeface="+mj-lt"/>
                <a:sym typeface="Wingdings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, …, X  A</a:t>
            </a:r>
            <a:r>
              <a:rPr lang="en-US" sz="2400" baseline="-25000" dirty="0" smtClean="0">
                <a:latin typeface="+mj-lt"/>
                <a:sym typeface="Wingdings"/>
              </a:rPr>
              <a:t>n</a:t>
            </a:r>
            <a:endParaRPr lang="en-US" sz="2400" baseline="-25000" dirty="0">
              <a:latin typeface="+mj-lt"/>
              <a:sym typeface="Wingdings"/>
            </a:endParaRPr>
          </a:p>
          <a:p>
            <a:r>
              <a:rPr lang="en-US" sz="2400" i="1" dirty="0" smtClean="0">
                <a:latin typeface="+mj-lt"/>
                <a:sym typeface="Wingdings"/>
              </a:rPr>
              <a:t>implies</a:t>
            </a:r>
          </a:p>
          <a:p>
            <a:r>
              <a:rPr lang="en-US" sz="2400" dirty="0" smtClean="0">
                <a:latin typeface="+mj-lt"/>
              </a:rPr>
              <a:t>X </a:t>
            </a:r>
            <a:r>
              <a:rPr lang="en-US" sz="2400" dirty="0" smtClean="0">
                <a:latin typeface="+mj-lt"/>
                <a:sym typeface="Wingdings"/>
              </a:rPr>
              <a:t> {A</a:t>
            </a:r>
            <a:r>
              <a:rPr lang="en-US" sz="2400" baseline="-25000" dirty="0" smtClean="0">
                <a:latin typeface="+mj-lt"/>
                <a:sym typeface="Wingdings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, …, A</a:t>
            </a:r>
            <a:r>
              <a:rPr lang="en-US" sz="2400" baseline="-25000" dirty="0" smtClean="0">
                <a:latin typeface="+mj-lt"/>
                <a:sym typeface="Wingdings"/>
              </a:rPr>
              <a:t>n</a:t>
            </a:r>
            <a:r>
              <a:rPr lang="en-US" sz="2400" dirty="0" smtClean="0">
                <a:latin typeface="+mj-lt"/>
                <a:sym typeface="Wingdings"/>
              </a:rPr>
              <a:t>}</a:t>
            </a:r>
            <a:endParaRPr lang="en-US" sz="24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56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/>
      <p:bldP spid="2" grpId="0" animBg="1"/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48364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38200" y="2363429"/>
            <a:ext cx="8304698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{B,D}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 {B,C,D}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{B,C,D}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99636" y="4543254"/>
            <a:ext cx="21336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 need to compute these- why?</a:t>
            </a:r>
            <a:endParaRPr lang="en-US" sz="2400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14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animBg="1"/>
      <p:bldP spid="347140" grpId="0"/>
      <p:bldP spid="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48364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sym typeface="Symbol" charset="2"/>
              </a:rPr>
              <a:t>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426" y="1499158"/>
            <a:ext cx="5319251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6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48364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sym typeface="Symbol" charset="2"/>
              </a:rPr>
              <a:t>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426" y="1499158"/>
            <a:ext cx="5319251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105832" y="4585478"/>
            <a:ext cx="1042220" cy="52322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19763" y="4585478"/>
            <a:ext cx="198611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smtClean="0">
                <a:latin typeface="+mj-lt"/>
              </a:rPr>
              <a:t>“Y is in the closure of X”</a:t>
            </a:r>
            <a:endParaRPr lang="en-US" sz="2800" i="1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41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48364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sym typeface="Symbol" charset="2"/>
              </a:rPr>
              <a:t>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426" y="1499158"/>
            <a:ext cx="5319251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7718322" y="4603645"/>
            <a:ext cx="1514168" cy="52322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19763" y="4585478"/>
            <a:ext cx="221659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smtClean="0">
                <a:latin typeface="+mj-lt"/>
              </a:rPr>
              <a:t>The FD X </a:t>
            </a:r>
            <a:r>
              <a:rPr lang="en-US" sz="2800" i="1" smtClean="0">
                <a:latin typeface="+mj-lt"/>
                <a:sym typeface="Wingdings"/>
              </a:rPr>
              <a:t> Y is non-trivial</a:t>
            </a:r>
            <a:endParaRPr lang="en-US" sz="2800" i="1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1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94689"/>
            <a:ext cx="8229600" cy="1143000"/>
          </a:xfrm>
        </p:spPr>
        <p:txBody>
          <a:bodyPr/>
          <a:lstStyle/>
          <a:p>
            <a:r>
              <a:rPr lang="en-US" dirty="0" err="1" smtClean="0"/>
              <a:t>Superkeys</a:t>
            </a:r>
            <a:r>
              <a:rPr lang="en-US" dirty="0" smtClean="0"/>
              <a:t> and Keys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1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and </a:t>
            </a:r>
            <a:r>
              <a:rPr lang="en-US" dirty="0" err="1" smtClean="0"/>
              <a:t>Superkeys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199" y="2055681"/>
            <a:ext cx="757821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</a:rPr>
              <a:t>A </a:t>
            </a:r>
            <a:r>
              <a:rPr lang="en-US" sz="3200" b="1" u="sng" dirty="0" err="1">
                <a:latin typeface="+mj-lt"/>
              </a:rPr>
              <a:t>superkey</a:t>
            </a:r>
            <a:r>
              <a:rPr lang="en-US" sz="3200" dirty="0">
                <a:latin typeface="+mj-lt"/>
              </a:rPr>
              <a:t> is a set of attributes </a:t>
            </a:r>
            <a:r>
              <a:rPr lang="en-US" sz="3200" b="1" dirty="0">
                <a:latin typeface="+mj-lt"/>
              </a:rPr>
              <a:t>A</a:t>
            </a:r>
            <a:r>
              <a:rPr lang="en-US" sz="3200" b="1" baseline="-25000" dirty="0">
                <a:latin typeface="+mj-lt"/>
              </a:rPr>
              <a:t>1</a:t>
            </a:r>
            <a:r>
              <a:rPr lang="en-US" sz="3200" b="1" dirty="0">
                <a:latin typeface="+mj-lt"/>
              </a:rPr>
              <a:t>, …, A</a:t>
            </a:r>
            <a:r>
              <a:rPr lang="en-US" sz="3200" b="1" baseline="-25000" dirty="0">
                <a:latin typeface="+mj-lt"/>
              </a:rPr>
              <a:t>n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s.t.</a:t>
            </a:r>
            <a:r>
              <a:rPr lang="en-US" sz="3200" dirty="0">
                <a:latin typeface="+mj-lt"/>
              </a:rPr>
              <a:t> </a:t>
            </a:r>
            <a:endParaRPr lang="en-US" sz="3200" dirty="0" smtClean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for </a:t>
            </a:r>
            <a:r>
              <a:rPr lang="en-US" sz="3200" i="1" dirty="0">
                <a:latin typeface="+mj-lt"/>
              </a:rPr>
              <a:t>any other</a:t>
            </a:r>
            <a:r>
              <a:rPr lang="en-US" sz="3200" dirty="0">
                <a:latin typeface="+mj-lt"/>
              </a:rPr>
              <a:t> attribute </a:t>
            </a:r>
            <a:r>
              <a:rPr lang="en-US" sz="3200" b="1" dirty="0">
                <a:latin typeface="+mj-lt"/>
              </a:rPr>
              <a:t>B</a:t>
            </a:r>
            <a:r>
              <a:rPr lang="en-US" sz="3200" dirty="0">
                <a:latin typeface="+mj-lt"/>
              </a:rPr>
              <a:t> in </a:t>
            </a:r>
            <a:r>
              <a:rPr lang="en-US" sz="3200" dirty="0" smtClean="0">
                <a:latin typeface="+mj-lt"/>
              </a:rPr>
              <a:t>R,</a:t>
            </a:r>
          </a:p>
          <a:p>
            <a:r>
              <a:rPr lang="en-US" sz="3200" dirty="0" smtClean="0">
                <a:latin typeface="+mj-lt"/>
              </a:rPr>
              <a:t>we </a:t>
            </a:r>
            <a:r>
              <a:rPr lang="en-US" sz="3200" dirty="0">
                <a:latin typeface="+mj-lt"/>
              </a:rPr>
              <a:t>have 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dirty="0" smtClean="0">
                <a:latin typeface="+mj-lt"/>
              </a:rPr>
              <a:t>{A</a:t>
            </a:r>
            <a:r>
              <a:rPr lang="en-US" sz="3200" b="1" baseline="-25000" dirty="0" smtClean="0">
                <a:latin typeface="+mj-lt"/>
              </a:rPr>
              <a:t>1</a:t>
            </a:r>
            <a:r>
              <a:rPr lang="en-US" sz="3200" b="1" dirty="0">
                <a:latin typeface="+mj-lt"/>
              </a:rPr>
              <a:t>, …, </a:t>
            </a:r>
            <a:r>
              <a:rPr lang="en-US" sz="3200" b="1" dirty="0" smtClean="0">
                <a:latin typeface="+mj-lt"/>
              </a:rPr>
              <a:t>A</a:t>
            </a:r>
            <a:r>
              <a:rPr lang="en-US" sz="3200" b="1" baseline="-25000" dirty="0" smtClean="0">
                <a:latin typeface="+mj-lt"/>
              </a:rPr>
              <a:t>n</a:t>
            </a:r>
            <a:r>
              <a:rPr lang="en-US" sz="3200" b="1" dirty="0" smtClean="0">
                <a:latin typeface="+mj-lt"/>
              </a:rPr>
              <a:t>} </a:t>
            </a:r>
            <a:r>
              <a:rPr lang="en-US" sz="3200" b="1" dirty="0" smtClean="0">
                <a:latin typeface="+mj-lt"/>
                <a:sym typeface="Wingdings"/>
              </a:rPr>
              <a:t> </a:t>
            </a:r>
            <a:r>
              <a:rPr lang="en-US" sz="3200" b="1" dirty="0">
                <a:latin typeface="+mj-lt"/>
                <a:sym typeface="Wingdings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199" y="4678001"/>
            <a:ext cx="487434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  <a:sym typeface="Wingdings"/>
              </a:rPr>
              <a:t>A </a:t>
            </a:r>
            <a:r>
              <a:rPr lang="en-US" sz="3200" b="1" u="sng" dirty="0">
                <a:latin typeface="+mj-lt"/>
                <a:sym typeface="Wingdings"/>
              </a:rPr>
              <a:t>key</a:t>
            </a:r>
            <a:r>
              <a:rPr lang="en-US" sz="3200" b="1" dirty="0">
                <a:latin typeface="+mj-lt"/>
                <a:sym typeface="Wingdings"/>
              </a:rPr>
              <a:t> </a:t>
            </a:r>
            <a:r>
              <a:rPr lang="en-US" sz="3200" dirty="0">
                <a:latin typeface="+mj-lt"/>
                <a:sym typeface="Wingdings"/>
              </a:rPr>
              <a:t>is a </a:t>
            </a:r>
            <a:r>
              <a:rPr lang="en-US" sz="3200" i="1" dirty="0">
                <a:latin typeface="+mj-lt"/>
                <a:sym typeface="Wingdings"/>
              </a:rPr>
              <a:t>minimal</a:t>
            </a:r>
            <a:r>
              <a:rPr lang="en-US" sz="3200" dirty="0">
                <a:latin typeface="+mj-lt"/>
                <a:sym typeface="Wingdings"/>
              </a:rPr>
              <a:t> </a:t>
            </a:r>
            <a:r>
              <a:rPr lang="en-US" sz="3200" dirty="0" err="1" smtClean="0">
                <a:latin typeface="+mj-lt"/>
                <a:sym typeface="Wingdings"/>
              </a:rPr>
              <a:t>superkey</a:t>
            </a:r>
            <a:endParaRPr lang="en-US" sz="3200" dirty="0">
              <a:latin typeface="+mj-lt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99870" y="2240346"/>
            <a:ext cx="310699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I.e. all attributes are </a:t>
            </a:r>
            <a:r>
              <a:rPr lang="en-US" sz="2400" i="1" dirty="0" smtClean="0">
                <a:latin typeface="+mj-lt"/>
              </a:rPr>
              <a:t>functionally determined</a:t>
            </a:r>
            <a:r>
              <a:rPr lang="en-US" sz="2400" dirty="0" smtClean="0">
                <a:latin typeface="+mj-lt"/>
              </a:rPr>
              <a:t> by a </a:t>
            </a:r>
            <a:r>
              <a:rPr lang="en-US" sz="2400" dirty="0" err="1" smtClean="0">
                <a:latin typeface="+mj-lt"/>
              </a:rPr>
              <a:t>superkey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2307" y="4554889"/>
            <a:ext cx="341179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Meaning that no subset of a key is also a </a:t>
            </a:r>
            <a:r>
              <a:rPr lang="en-US" sz="2400" dirty="0" err="1" smtClean="0">
                <a:latin typeface="+mj-lt"/>
              </a:rPr>
              <a:t>superkey</a:t>
            </a:r>
            <a:endParaRPr lang="en-US" sz="24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737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Normal forms &amp; functional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5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Keys and </a:t>
            </a:r>
            <a:r>
              <a:rPr lang="en-US" dirty="0" err="1"/>
              <a:t>S</a:t>
            </a:r>
            <a:r>
              <a:rPr lang="en-US" dirty="0" err="1" smtClean="0"/>
              <a:t>uperkeys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For each set of </a:t>
            </a:r>
            <a:r>
              <a:rPr lang="en-US" sz="3200" dirty="0"/>
              <a:t>attributes </a:t>
            </a:r>
            <a:r>
              <a:rPr lang="en-US" sz="3200" dirty="0" smtClean="0"/>
              <a:t>X</a:t>
            </a:r>
          </a:p>
          <a:p>
            <a:pPr marL="914400" lvl="1" indent="-457200">
              <a:buFont typeface="+mj-lt"/>
              <a:buAutoNum type="arabicPeriod"/>
            </a:pP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Compute X</a:t>
            </a:r>
            <a:r>
              <a:rPr lang="en-US" sz="3200" baseline="30000" dirty="0" smtClean="0"/>
              <a:t>+</a:t>
            </a: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If X</a:t>
            </a:r>
            <a:r>
              <a:rPr lang="en-US" sz="3200" baseline="30000" dirty="0" smtClean="0"/>
              <a:t>+ </a:t>
            </a:r>
            <a:r>
              <a:rPr lang="en-US" sz="3200" dirty="0" smtClean="0"/>
              <a:t>= set of all attributes then X is a </a:t>
            </a:r>
            <a:r>
              <a:rPr lang="en-US" sz="3200" b="1" dirty="0" err="1" smtClean="0"/>
              <a:t>superkey</a:t>
            </a:r>
            <a:endParaRPr lang="en-US" sz="3200" b="1" dirty="0" smtClean="0"/>
          </a:p>
          <a:p>
            <a:pPr marL="914400" lvl="1" indent="-457200">
              <a:buFont typeface="+mj-lt"/>
              <a:buAutoNum type="arabicPeriod"/>
            </a:pP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If X is minimal, then it is a </a:t>
            </a:r>
            <a:r>
              <a:rPr lang="en-US" sz="3200" b="1" dirty="0" smtClean="0"/>
              <a:t>key</a:t>
            </a:r>
          </a:p>
          <a:p>
            <a:pPr lvl="1"/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664245" y="4791968"/>
            <a:ext cx="39083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Do we need to check all sets of attributes? Which sets?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92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Finding Keys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35740"/>
            <a:ext cx="81189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category, color)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658682"/>
            <a:ext cx="609354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{name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price</a:t>
            </a:r>
          </a:p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{category}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color</a:t>
            </a:r>
            <a:endParaRPr lang="en-US" sz="30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3231" y="4577189"/>
            <a:ext cx="7385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What is a key?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59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Keys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35740"/>
            <a:ext cx="81189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category, color)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658682"/>
            <a:ext cx="609354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{name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price</a:t>
            </a:r>
          </a:p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{category}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color</a:t>
            </a:r>
            <a:endParaRPr lang="en-US" sz="30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8200" y="4174067"/>
                <a:ext cx="10515600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{name, category}</a:t>
                </a:r>
                <a:r>
                  <a:rPr lang="en-US" sz="2400" baseline="30000" dirty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+</a:t>
                </a: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= </a:t>
                </a:r>
                <a:r>
                  <a:rPr lang="en-US" sz="2400" dirty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{name, price, category,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color}</a:t>
                </a:r>
              </a:p>
              <a:p>
                <a:pPr lvl="7"/>
                <a:r>
                  <a:rPr lang="en-US" sz="2400" dirty="0" smtClean="0">
                    <a:latin typeface="Menlo" charset="0"/>
                    <a:ea typeface="Menlo" charset="0"/>
                    <a:cs typeface="Menlo" charset="0"/>
                  </a:rPr>
                  <a:t>= 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the set of all attributes</a:t>
                </a:r>
              </a:p>
              <a:p>
                <a:pPr lvl="7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sz="2400" b="1" dirty="0" smtClean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this is a </a:t>
                </a:r>
                <a:r>
                  <a:rPr lang="en-US" sz="2800" b="1" dirty="0" err="1" smtClean="0">
                    <a:latin typeface="+mj-lt"/>
                    <a:ea typeface="Menlo" charset="0"/>
                    <a:cs typeface="Menlo" charset="0"/>
                  </a:rPr>
                  <a:t>superkey</a:t>
                </a:r>
                <a:endParaRPr lang="en-US" sz="2800" b="1" dirty="0">
                  <a:latin typeface="+mj-lt"/>
                  <a:ea typeface="Menlo" charset="0"/>
                  <a:cs typeface="Menlo" charset="0"/>
                </a:endParaRPr>
              </a:p>
              <a:p>
                <a:pPr lvl="7"/>
                <a14:m>
                  <m:oMath xmlns:m="http://schemas.openxmlformats.org/officeDocument/2006/math">
                    <m:r>
                      <a:rPr lang="en-US" sz="2800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sz="2800" dirty="0">
                    <a:latin typeface="+mj-lt"/>
                    <a:ea typeface="Menlo" charset="0"/>
                    <a:cs typeface="Menlo" charset="0"/>
                  </a:rPr>
                  <a:t> this is a </a:t>
                </a:r>
                <a:r>
                  <a:rPr lang="en-US" sz="2800" b="1" dirty="0" smtClean="0">
                    <a:latin typeface="+mj-lt"/>
                    <a:ea typeface="Menlo" charset="0"/>
                    <a:cs typeface="Menlo" charset="0"/>
                  </a:rPr>
                  <a:t>key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, since neither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name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 nor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category</a:t>
                </a:r>
                <a:r>
                  <a:rPr lang="en-US" sz="2800" dirty="0" smtClean="0">
                    <a:solidFill>
                      <a:srgbClr val="C00000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alone is a </a:t>
                </a:r>
                <a:r>
                  <a:rPr lang="en-US" sz="2800" dirty="0" err="1" smtClean="0">
                    <a:latin typeface="+mj-lt"/>
                    <a:ea typeface="Menlo" charset="0"/>
                    <a:cs typeface="Menlo" charset="0"/>
                  </a:rPr>
                  <a:t>superkey</a:t>
                </a:r>
                <a:endParaRPr lang="en-US" sz="2800" dirty="0"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74067"/>
                <a:ext cx="10515600" cy="2185214"/>
              </a:xfrm>
              <a:prstGeom prst="rect">
                <a:avLst/>
              </a:prstGeom>
              <a:blipFill rotWithShape="0">
                <a:blip r:embed="rId2"/>
                <a:stretch>
                  <a:fillRect l="-928" t="-2235" r="-290" b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7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Activity-5-3.ipynb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9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3263"/>
            <a:ext cx="9144000" cy="2387600"/>
          </a:xfrm>
        </p:spPr>
        <p:txBody>
          <a:bodyPr/>
          <a:lstStyle/>
          <a:p>
            <a:r>
              <a:rPr lang="en-US" dirty="0" smtClean="0"/>
              <a:t>Lecture 7:</a:t>
            </a:r>
            <a:br>
              <a:rPr lang="en-US" dirty="0" smtClean="0"/>
            </a:br>
            <a:r>
              <a:rPr lang="en-US" dirty="0" smtClean="0"/>
              <a:t>Design Theory II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3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Boyce-</a:t>
            </a:r>
            <a:r>
              <a:rPr lang="en-US" dirty="0" err="1" smtClean="0">
                <a:latin typeface="+mj-lt"/>
              </a:rPr>
              <a:t>Codd</a:t>
            </a:r>
            <a:r>
              <a:rPr lang="en-US" dirty="0" smtClean="0">
                <a:latin typeface="+mj-lt"/>
              </a:rPr>
              <a:t> Normal Form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Decompositions &amp; 3NF</a:t>
            </a:r>
          </a:p>
          <a:p>
            <a:pPr lvl="1"/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MVDs</a:t>
            </a:r>
          </a:p>
          <a:p>
            <a:pPr lvl="1"/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91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Boyce-</a:t>
            </a:r>
            <a:r>
              <a:rPr lang="en-US" dirty="0" err="1" smtClean="0"/>
              <a:t>Codd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93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Conceptual Design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Boyce-</a:t>
            </a:r>
            <a:r>
              <a:rPr lang="en-US" dirty="0" err="1" smtClean="0">
                <a:latin typeface="+mj-lt"/>
              </a:rPr>
              <a:t>Codd</a:t>
            </a:r>
            <a:r>
              <a:rPr lang="en-US" dirty="0" smtClean="0">
                <a:latin typeface="+mj-lt"/>
              </a:rPr>
              <a:t> Normal Form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The BCNF Decomposition Algorithm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56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25332"/>
            <a:ext cx="8229600" cy="1143000"/>
          </a:xfrm>
        </p:spPr>
        <p:txBody>
          <a:bodyPr/>
          <a:lstStyle/>
          <a:p>
            <a:r>
              <a:rPr lang="en-US" dirty="0" smtClean="0"/>
              <a:t>Conceptual Design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337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Conceptual Design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0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F394-A5E7-6248-93B9-56A704645CC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to Conceptual Design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/>
              <a:t>Now </a:t>
            </a:r>
            <a:r>
              <a:rPr lang="en-US" dirty="0" smtClean="0"/>
              <a:t>that we </a:t>
            </a:r>
            <a:r>
              <a:rPr lang="en-US" dirty="0"/>
              <a:t>know how to find </a:t>
            </a:r>
            <a:r>
              <a:rPr lang="en-US" dirty="0" smtClean="0"/>
              <a:t>FDs</a:t>
            </a:r>
            <a:r>
              <a:rPr lang="en-US" dirty="0"/>
              <a:t>, it’s a </a:t>
            </a:r>
            <a:r>
              <a:rPr lang="en-US" dirty="0" smtClean="0"/>
              <a:t>straight-forward process</a:t>
            </a:r>
            <a:r>
              <a:rPr lang="en-US" dirty="0"/>
              <a:t>:</a:t>
            </a:r>
          </a:p>
          <a:p>
            <a:pPr>
              <a:buFontTx/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Search for “bad” </a:t>
            </a:r>
            <a:r>
              <a:rPr lang="en-US" sz="2800" dirty="0" smtClean="0"/>
              <a:t>FDs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there are </a:t>
            </a:r>
            <a:r>
              <a:rPr lang="en-US" sz="2800" dirty="0" smtClean="0"/>
              <a:t>any, </a:t>
            </a:r>
            <a:r>
              <a:rPr lang="en-US" sz="2800" dirty="0"/>
              <a:t>then </a:t>
            </a:r>
            <a:r>
              <a:rPr lang="en-US" sz="2800" i="1" dirty="0" smtClean="0"/>
              <a:t>keep decomposing </a:t>
            </a:r>
            <a:r>
              <a:rPr lang="en-US" sz="2800" i="1" dirty="0"/>
              <a:t>the </a:t>
            </a:r>
            <a:r>
              <a:rPr lang="en-US" sz="2800" i="1" dirty="0" smtClean="0"/>
              <a:t>table into sub-tables</a:t>
            </a:r>
            <a:r>
              <a:rPr lang="en-US" sz="2800" dirty="0" smtClean="0"/>
              <a:t> until no more bad FDs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When done, the database schema is </a:t>
            </a:r>
            <a:r>
              <a:rPr lang="en-US" sz="2800" i="1" dirty="0" smtClean="0"/>
              <a:t>normalized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432786" y="5715298"/>
            <a:ext cx="513647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Recall: there are several </a:t>
            </a:r>
            <a:r>
              <a:rPr lang="en-US" sz="2400" smtClean="0">
                <a:latin typeface="+mj-lt"/>
              </a:rPr>
              <a:t>normal forms…</a:t>
            </a:r>
            <a:endParaRPr lang="en-US" sz="240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37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Conceptual Design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06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Overview of design theory &amp; normal forms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Data anomalies &amp; constraints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Functional dependencies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Finding FDs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636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idea is that we define “good” and “bad” FDs as follows: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X </a:t>
            </a:r>
            <a:r>
              <a:rPr lang="en-US" sz="2800" dirty="0" smtClean="0">
                <a:sym typeface="Wingdings"/>
              </a:rPr>
              <a:t> A is a “</a:t>
            </a:r>
            <a:r>
              <a:rPr lang="en-US" sz="2800" i="1" dirty="0" smtClean="0">
                <a:sym typeface="Wingdings"/>
              </a:rPr>
              <a:t>good FD”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i="1" dirty="0" smtClean="0">
                <a:sym typeface="Wingdings"/>
              </a:rPr>
              <a:t>if X is a (super)key</a:t>
            </a:r>
          </a:p>
          <a:p>
            <a:pPr lvl="2"/>
            <a:r>
              <a:rPr lang="en-US" dirty="0" smtClean="0">
                <a:sym typeface="Wingdings"/>
              </a:rPr>
              <a:t>In other words, if A is the set of all attributes</a:t>
            </a:r>
          </a:p>
          <a:p>
            <a:pPr marL="457200" lvl="1" indent="0">
              <a:buNone/>
            </a:pPr>
            <a:endParaRPr lang="en-US" sz="2800" dirty="0" smtClean="0">
              <a:sym typeface="Wingdings"/>
            </a:endParaRPr>
          </a:p>
          <a:p>
            <a:pPr lvl="1"/>
            <a:r>
              <a:rPr lang="en-US" sz="2800" dirty="0" smtClean="0">
                <a:sym typeface="Wingdings"/>
              </a:rPr>
              <a:t>X  A is a </a:t>
            </a:r>
            <a:r>
              <a:rPr lang="en-US" sz="2800" i="1" dirty="0" smtClean="0">
                <a:sym typeface="Wingdings"/>
              </a:rPr>
              <a:t>“bad FD”</a:t>
            </a:r>
            <a:r>
              <a:rPr lang="en-US" sz="2800" dirty="0" smtClean="0">
                <a:sym typeface="Wingdings"/>
              </a:rPr>
              <a:t> otherwise</a:t>
            </a:r>
          </a:p>
          <a:p>
            <a:pPr lvl="1"/>
            <a:endParaRPr lang="en-US" sz="2800" dirty="0">
              <a:sym typeface="Wingdings"/>
            </a:endParaRPr>
          </a:p>
          <a:p>
            <a:r>
              <a:rPr lang="en-US" sz="3200" dirty="0" smtClean="0">
                <a:sym typeface="Wingdings"/>
              </a:rPr>
              <a:t>We will try to eliminate the “bad” FDs!</a:t>
            </a:r>
            <a:endParaRPr lang="en-US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13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hy does this definition of “good” and “bad” FDs make sense?</a:t>
            </a:r>
          </a:p>
          <a:p>
            <a:endParaRPr lang="en-US" sz="3200" dirty="0"/>
          </a:p>
          <a:p>
            <a:r>
              <a:rPr lang="en-US" dirty="0" smtClean="0"/>
              <a:t>If X is </a:t>
            </a:r>
            <a:r>
              <a:rPr lang="en-US" i="1" dirty="0" smtClean="0"/>
              <a:t>not </a:t>
            </a:r>
            <a:r>
              <a:rPr lang="en-US" dirty="0" smtClean="0"/>
              <a:t>a (super)key, it functionally determines </a:t>
            </a:r>
            <a:r>
              <a:rPr lang="en-US" i="1" dirty="0" smtClean="0"/>
              <a:t>some</a:t>
            </a:r>
            <a:r>
              <a:rPr lang="en-US" dirty="0" smtClean="0"/>
              <a:t> of the attributes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Recall: this means there is </a:t>
            </a:r>
            <a:r>
              <a:rPr lang="en-US" u="sng" dirty="0" smtClean="0"/>
              <a:t>redundancy</a:t>
            </a:r>
            <a:endParaRPr lang="en-US" dirty="0" smtClean="0"/>
          </a:p>
          <a:p>
            <a:pPr lvl="1"/>
            <a:r>
              <a:rPr lang="en-US" dirty="0" smtClean="0"/>
              <a:t>And redundancy like this can lead to data anomalies!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650848"/>
              </p:ext>
            </p:extLst>
          </p:nvPr>
        </p:nvGraphicFramePr>
        <p:xfrm>
          <a:off x="6791585" y="4999293"/>
          <a:ext cx="3748352" cy="1676400"/>
        </p:xfrm>
        <a:graphic>
          <a:graphicData uri="http://schemas.openxmlformats.org/drawingml/2006/table">
            <a:tbl>
              <a:tblPr/>
              <a:tblGrid>
                <a:gridCol w="937088"/>
                <a:gridCol w="937088"/>
                <a:gridCol w="937088"/>
                <a:gridCol w="937088"/>
              </a:tblGrid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646097" y="5620306"/>
            <a:ext cx="1874176" cy="77066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16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E9EF-19FA-2A4A-AA20-DF2C12A960A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Boyce-Codd Normal Form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838200" y="1715949"/>
            <a:ext cx="97872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BCNF is a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simple condition for removing anomalies from relations:</a:t>
            </a: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3178863" y="5990445"/>
            <a:ext cx="583427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In other words: there are no “bad” </a:t>
            </a:r>
            <a:r>
              <a:rPr lang="en-US" sz="2800" dirty="0" err="1">
                <a:solidFill>
                  <a:prstClr val="black"/>
                </a:solidFill>
                <a:latin typeface="+mj-lt"/>
              </a:rPr>
              <a:t>FDs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3187992" y="2537585"/>
            <a:ext cx="5816016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+mj-lt"/>
              </a:rPr>
              <a:t>A relation R is </a:t>
            </a:r>
            <a:r>
              <a:rPr lang="en-US" sz="2800" b="1" u="sng" dirty="0">
                <a:latin typeface="+mj-lt"/>
              </a:rPr>
              <a:t>in BCNF</a:t>
            </a:r>
            <a:r>
              <a:rPr lang="en-US" sz="2800" dirty="0">
                <a:latin typeface="+mj-lt"/>
              </a:rPr>
              <a:t> if: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f </a:t>
            </a:r>
            <a:r>
              <a:rPr lang="en-US" sz="2800" b="1" dirty="0" smtClean="0">
                <a:latin typeface="+mj-lt"/>
              </a:rPr>
              <a:t>{A</a:t>
            </a:r>
            <a:r>
              <a:rPr lang="en-US" sz="2800" b="1" baseline="-25000" dirty="0" smtClean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, ..., </a:t>
            </a:r>
            <a:r>
              <a:rPr lang="en-US" sz="2800" b="1" dirty="0" smtClean="0">
                <a:latin typeface="+mj-lt"/>
              </a:rPr>
              <a:t>A</a:t>
            </a:r>
            <a:r>
              <a:rPr lang="en-US" sz="2800" b="1" baseline="-25000" dirty="0" smtClean="0">
                <a:latin typeface="+mj-lt"/>
              </a:rPr>
              <a:t>n</a:t>
            </a:r>
            <a:r>
              <a:rPr lang="en-US" sz="2800" b="1" dirty="0" smtClean="0">
                <a:latin typeface="+mj-lt"/>
              </a:rPr>
              <a:t>} </a:t>
            </a:r>
            <a:r>
              <a:rPr lang="en-US" sz="2800" b="1" dirty="0" smtClean="0">
                <a:latin typeface="+mj-lt"/>
                <a:sym typeface="Wingdings" charset="2"/>
              </a:rPr>
              <a:t> </a:t>
            </a:r>
            <a:r>
              <a:rPr lang="en-US" sz="2800" b="1" dirty="0">
                <a:latin typeface="+mj-lt"/>
                <a:sym typeface="Wingdings" charset="2"/>
              </a:rPr>
              <a:t>B</a:t>
            </a:r>
            <a:r>
              <a:rPr lang="en-US" sz="2800" dirty="0">
                <a:latin typeface="+mj-lt"/>
                <a:sym typeface="Wingdings" charset="2"/>
              </a:rPr>
              <a:t> is a </a:t>
            </a:r>
            <a:r>
              <a:rPr lang="en-US" sz="2800" i="1" dirty="0">
                <a:latin typeface="+mj-lt"/>
                <a:sym typeface="Wingdings" charset="2"/>
              </a:rPr>
              <a:t>non-trivial</a:t>
            </a:r>
            <a:r>
              <a:rPr lang="en-US" sz="2800" dirty="0">
                <a:latin typeface="+mj-lt"/>
                <a:sym typeface="Wingdings" charset="2"/>
              </a:rPr>
              <a:t> </a:t>
            </a:r>
            <a:r>
              <a:rPr lang="en-US" sz="2800" dirty="0" smtClean="0">
                <a:latin typeface="+mj-lt"/>
                <a:sym typeface="Wingdings" charset="2"/>
              </a:rPr>
              <a:t>FD in R</a:t>
            </a:r>
            <a:endParaRPr lang="en-US" sz="2800" dirty="0">
              <a:latin typeface="+mj-lt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800" dirty="0" smtClean="0">
                <a:latin typeface="+mj-lt"/>
              </a:rPr>
              <a:t>then </a:t>
            </a:r>
            <a:r>
              <a:rPr lang="en-US" sz="2800" b="1" dirty="0">
                <a:latin typeface="+mj-lt"/>
              </a:rPr>
              <a:t>{A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, ..., A</a:t>
            </a:r>
            <a:r>
              <a:rPr lang="en-US" sz="2800" b="1" baseline="-25000" dirty="0">
                <a:latin typeface="+mj-lt"/>
              </a:rPr>
              <a:t>n</a:t>
            </a:r>
            <a:r>
              <a:rPr lang="en-US" sz="2800" b="1" dirty="0">
                <a:latin typeface="+mj-lt"/>
              </a:rPr>
              <a:t>}  is a </a:t>
            </a:r>
            <a:r>
              <a:rPr lang="en-US" sz="2800" b="1" dirty="0" err="1">
                <a:latin typeface="+mj-lt"/>
              </a:rPr>
              <a:t>superkey</a:t>
            </a:r>
            <a:r>
              <a:rPr lang="en-US" sz="2800" dirty="0">
                <a:latin typeface="+mj-lt"/>
              </a:rPr>
              <a:t> for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598" name="Rectangle 6"/>
              <p:cNvSpPr>
                <a:spLocks noChangeArrowheads="1"/>
              </p:cNvSpPr>
              <p:nvPr/>
            </p:nvSpPr>
            <p:spPr bwMode="auto">
              <a:xfrm>
                <a:off x="2116673" y="4910346"/>
                <a:ext cx="7958654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i="1" dirty="0">
                    <a:solidFill>
                      <a:prstClr val="black"/>
                    </a:solidFill>
                    <a:latin typeface="+mj-lt"/>
                  </a:rPr>
                  <a:t>Equivalently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: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X, either (X</a:t>
                </a:r>
                <a:r>
                  <a:rPr lang="en-US" sz="2800" baseline="30000" dirty="0">
                    <a:solidFill>
                      <a:prstClr val="black"/>
                    </a:solidFill>
                    <a:latin typeface="+mj-lt"/>
                  </a:rPr>
                  <a:t>+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= X)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or (X</a:t>
                </a:r>
                <a:r>
                  <a:rPr lang="en-US" sz="2800" baseline="30000" dirty="0">
                    <a:solidFill>
                      <a:prstClr val="black"/>
                    </a:solidFill>
                    <a:latin typeface="+mj-lt"/>
                  </a:rPr>
                  <a:t>+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= all attributes)</a:t>
                </a:r>
              </a:p>
            </p:txBody>
          </p:sp>
        </mc:Choice>
        <mc:Fallback xmlns="">
          <p:sp>
            <p:nvSpPr>
              <p:cNvPr id="238598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6673" y="4910346"/>
                <a:ext cx="7958654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09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6" grpId="0" animBg="1"/>
      <p:bldP spid="23859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E6AF-8C50-BE43-ABE2-E13424232A1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8415942" y="4778738"/>
            <a:ext cx="32752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What is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the key?</a:t>
            </a:r>
          </a:p>
          <a:p>
            <a:pPr eaLnBrk="0" hangingPunct="0"/>
            <a:r>
              <a:rPr lang="en-US" sz="2800" i="1" dirty="0" smtClean="0">
                <a:latin typeface="+mj-lt"/>
              </a:rPr>
              <a:t>{</a:t>
            </a:r>
            <a:r>
              <a:rPr lang="en-US" sz="2800" i="1" dirty="0">
                <a:latin typeface="+mj-lt"/>
              </a:rPr>
              <a:t>SSN, </a:t>
            </a:r>
            <a:r>
              <a:rPr lang="en-US" sz="2800" i="1" dirty="0" err="1">
                <a:latin typeface="+mj-lt"/>
              </a:rPr>
              <a:t>PhoneNumber</a:t>
            </a:r>
            <a:r>
              <a:rPr lang="en-US" sz="2800" i="1" dirty="0">
                <a:latin typeface="+mj-lt"/>
              </a:rPr>
              <a:t>}</a:t>
            </a:r>
          </a:p>
        </p:txBody>
      </p:sp>
      <p:graphicFrame>
        <p:nvGraphicFramePr>
          <p:cNvPr id="2631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652760"/>
              </p:ext>
            </p:extLst>
          </p:nvPr>
        </p:nvGraphicFramePr>
        <p:xfrm>
          <a:off x="838200" y="1806360"/>
          <a:ext cx="7010400" cy="2286000"/>
        </p:xfrm>
        <a:graphic>
          <a:graphicData uri="http://schemas.openxmlformats.org/drawingml/2006/table">
            <a:tbl>
              <a:tblPr/>
              <a:tblGrid>
                <a:gridCol w="1219200"/>
                <a:gridCol w="1981200"/>
                <a:gridCol w="2057400"/>
                <a:gridCol w="17526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3204" name="Rectangle 36"/>
          <p:cNvSpPr>
            <a:spLocks noChangeArrowheads="1"/>
          </p:cNvSpPr>
          <p:nvPr/>
        </p:nvSpPr>
        <p:spPr bwMode="auto">
          <a:xfrm>
            <a:off x="8175995" y="1806360"/>
            <a:ext cx="383310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{SSN}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Name,City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68664" y="4963403"/>
                <a:ext cx="2749471" cy="584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3200" b="1" u="sng" dirty="0" smtClean="0">
                    <a:latin typeface="+mj-lt"/>
                  </a:rPr>
                  <a:t>Not</a:t>
                </a:r>
                <a:r>
                  <a:rPr lang="en-US" sz="3200" b="1" dirty="0" smtClean="0">
                    <a:latin typeface="+mj-lt"/>
                  </a:rPr>
                  <a:t> </a:t>
                </a:r>
                <a:r>
                  <a:rPr lang="en-US" sz="3200" dirty="0" smtClean="0">
                    <a:latin typeface="+mj-lt"/>
                  </a:rPr>
                  <a:t>in BCNF</a:t>
                </a:r>
                <a:endParaRPr lang="en-US" sz="3200" b="1" u="sng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64" y="4963403"/>
                <a:ext cx="274947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10600" y="2738960"/>
            <a:ext cx="28859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This FD is </a:t>
            </a:r>
            <a:r>
              <a:rPr lang="en-US" sz="2800" i="1" dirty="0" smtClean="0">
                <a:latin typeface="+mj-lt"/>
              </a:rPr>
              <a:t>bad </a:t>
            </a:r>
            <a:r>
              <a:rPr lang="en-US" sz="2800" dirty="0" smtClean="0">
                <a:latin typeface="+mj-lt"/>
              </a:rPr>
              <a:t>because it is </a:t>
            </a:r>
            <a:r>
              <a:rPr lang="en-US" sz="2800" b="1" u="sng" dirty="0" smtClean="0">
                <a:latin typeface="+mj-lt"/>
              </a:rPr>
              <a:t>not</a:t>
            </a:r>
            <a:r>
              <a:rPr lang="en-US" sz="2800" dirty="0" smtClean="0">
                <a:latin typeface="+mj-lt"/>
              </a:rPr>
              <a:t> a </a:t>
            </a:r>
            <a:r>
              <a:rPr lang="en-US" sz="2800" dirty="0" err="1" smtClean="0">
                <a:latin typeface="+mj-lt"/>
              </a:rPr>
              <a:t>superkey</a:t>
            </a:r>
            <a:endParaRPr lang="en-US" sz="28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38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animBg="1"/>
      <p:bldP spid="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108D-D6E0-C94F-A0CD-16CB4AE19413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24166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22432"/>
              </p:ext>
            </p:extLst>
          </p:nvPr>
        </p:nvGraphicFramePr>
        <p:xfrm>
          <a:off x="838200" y="1806360"/>
          <a:ext cx="5007853" cy="1554480"/>
        </p:xfrm>
        <a:graphic>
          <a:graphicData uri="http://schemas.openxmlformats.org/drawingml/2006/table">
            <a:tbl>
              <a:tblPr/>
              <a:tblGrid>
                <a:gridCol w="1060185"/>
                <a:gridCol w="2454419"/>
                <a:gridCol w="1493249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Madison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168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24326"/>
              </p:ext>
            </p:extLst>
          </p:nvPr>
        </p:nvGraphicFramePr>
        <p:xfrm>
          <a:off x="838200" y="3746092"/>
          <a:ext cx="3962400" cy="1981200"/>
        </p:xfrm>
        <a:graphic>
          <a:graphicData uri="http://schemas.openxmlformats.org/drawingml/2006/table">
            <a:tbl>
              <a:tblPr/>
              <a:tblGrid>
                <a:gridCol w="1981200"/>
                <a:gridCol w="19812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1706" name="Text Box 42"/>
          <p:cNvSpPr txBox="1">
            <a:spLocks noChangeArrowheads="1"/>
          </p:cNvSpPr>
          <p:nvPr/>
        </p:nvSpPr>
        <p:spPr bwMode="auto">
          <a:xfrm>
            <a:off x="7967423" y="4594890"/>
            <a:ext cx="2939651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Let’s check anomalies: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 Redundancy ?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 Update ?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 Delete ?</a:t>
            </a:r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7520699" y="1806360"/>
            <a:ext cx="383310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{SSN}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Name,City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6368" y="5967531"/>
            <a:ext cx="245926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Now in BCNF!</a:t>
            </a:r>
            <a:endParaRPr lang="en-US" sz="3200" b="1" u="sng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55304" y="2738960"/>
            <a:ext cx="28859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This FD is now </a:t>
            </a:r>
            <a:r>
              <a:rPr lang="en-US" sz="2800" i="1" dirty="0" smtClean="0">
                <a:latin typeface="+mj-lt"/>
              </a:rPr>
              <a:t>good </a:t>
            </a:r>
            <a:r>
              <a:rPr lang="en-US" sz="2800" dirty="0" smtClean="0">
                <a:latin typeface="+mj-lt"/>
              </a:rPr>
              <a:t>because it is the key</a:t>
            </a:r>
            <a:endParaRPr lang="en-US" sz="28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6" grpId="0" animBg="1"/>
      <p:bldP spid="1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(R):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 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Find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bg1"/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R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 smtClean="0">
                <a:latin typeface="+mj-lt"/>
              </a:rPr>
              <a:t>   Find </a:t>
            </a:r>
            <a:r>
              <a:rPr lang="en-US" sz="2800" dirty="0">
                <a:latin typeface="+mj-lt"/>
              </a:rPr>
              <a:t>X </a:t>
            </a:r>
            <a:r>
              <a:rPr lang="en-US" sz="2800" dirty="0" err="1">
                <a:latin typeface="+mj-lt"/>
              </a:rPr>
              <a:t>s.t.</a:t>
            </a:r>
            <a:r>
              <a:rPr lang="en-US" sz="2800" dirty="0">
                <a:latin typeface="+mj-lt"/>
              </a:rPr>
              <a:t>: X</a:t>
            </a:r>
            <a:r>
              <a:rPr lang="en-US" sz="2800" baseline="30000" dirty="0" smtClean="0">
                <a:latin typeface="+mj-lt"/>
              </a:rPr>
              <a:t>+</a:t>
            </a:r>
            <a:r>
              <a:rPr lang="en-US" sz="2800" dirty="0" smtClean="0">
                <a:latin typeface="+mj-lt"/>
              </a:rPr>
              <a:t> ≠ X and </a:t>
            </a:r>
            <a:r>
              <a:rPr lang="en-US" sz="2800" dirty="0">
                <a:latin typeface="+mj-lt"/>
              </a:rPr>
              <a:t>X</a:t>
            </a:r>
            <a:r>
              <a:rPr lang="en-US" sz="2800" baseline="30000" dirty="0">
                <a:latin typeface="+mj-lt"/>
              </a:rPr>
              <a:t>+ </a:t>
            </a:r>
            <a:r>
              <a:rPr lang="en-US" sz="2800" dirty="0" smtClean="0">
                <a:latin typeface="+mj-lt"/>
              </a:rPr>
              <a:t>≠ </a:t>
            </a:r>
            <a:r>
              <a:rPr lang="en-US" sz="2800" dirty="0">
                <a:latin typeface="+mj-lt"/>
              </a:rPr>
              <a:t>[all attributes]</a:t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R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32955" y="2369574"/>
            <a:ext cx="383458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Find a set of attributes X which has non-trivial “bad” FDs, i.e. is not a </a:t>
            </a:r>
            <a:r>
              <a:rPr lang="en-US" sz="2800" dirty="0" err="1" smtClean="0">
                <a:latin typeface="+mj-lt"/>
              </a:rPr>
              <a:t>superkey</a:t>
            </a:r>
            <a:r>
              <a:rPr lang="en-US" sz="2800" dirty="0" smtClean="0">
                <a:latin typeface="+mj-lt"/>
              </a:rPr>
              <a:t>, using closures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54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r>
              <a:rPr lang="en-US" sz="2800" dirty="0">
                <a:latin typeface="+mj-lt"/>
              </a:rPr>
              <a:t/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   </a:t>
            </a:r>
            <a:r>
              <a:rPr lang="en-US" sz="2800" b="1" u="sng" dirty="0">
                <a:latin typeface="+mj-lt"/>
              </a:rPr>
              <a:t>if</a:t>
            </a:r>
            <a:r>
              <a:rPr lang="en-US" sz="2800" dirty="0">
                <a:latin typeface="+mj-lt"/>
              </a:rPr>
              <a:t> (not found) </a:t>
            </a:r>
            <a:r>
              <a:rPr lang="en-US" sz="2800" b="1" u="sng" dirty="0">
                <a:latin typeface="+mj-lt"/>
              </a:rPr>
              <a:t>then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Return</a:t>
            </a:r>
            <a:r>
              <a:rPr lang="en-US" sz="2800" dirty="0" smtClean="0">
                <a:latin typeface="+mj-lt"/>
              </a:rPr>
              <a:t> R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909" y="2949677"/>
            <a:ext cx="383458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If no “bad” FDs found, in BCNF!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17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prstClr val="black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X,  Z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prstClr val="black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11612" y="3361025"/>
            <a:ext cx="347078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Let Y be the attributes that </a:t>
            </a:r>
            <a:r>
              <a:rPr lang="en-US" sz="2400" b="1" i="1" dirty="0" smtClean="0">
                <a:latin typeface="+mj-lt"/>
              </a:rPr>
              <a:t>X functionally determines </a:t>
            </a:r>
            <a:r>
              <a:rPr lang="en-US" sz="2400" dirty="0" smtClean="0">
                <a:latin typeface="+mj-lt"/>
              </a:rPr>
              <a:t>(+ that are not in X)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And let Z be </a:t>
            </a:r>
            <a:r>
              <a:rPr lang="en-US" sz="2400" b="1" dirty="0" smtClean="0">
                <a:latin typeface="+mj-lt"/>
              </a:rPr>
              <a:t>the other attributes that it </a:t>
            </a:r>
            <a:r>
              <a:rPr lang="en-US" sz="2400" b="1" i="1" dirty="0" smtClean="0">
                <a:latin typeface="+mj-lt"/>
              </a:rPr>
              <a:t>doesn’t</a:t>
            </a:r>
            <a:endParaRPr lang="en-US" sz="2400" b="1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22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latin typeface="+mj-lt"/>
              </a:rPr>
              <a:t>decompose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dirty="0">
                <a:latin typeface="+mj-lt"/>
              </a:rPr>
              <a:t> into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Y</a:t>
            </a:r>
            <a:r>
              <a:rPr lang="en-US" sz="2800" b="1" dirty="0">
                <a:latin typeface="+mj-lt"/>
              </a:rPr>
              <a:t>) </a:t>
            </a:r>
            <a:r>
              <a:rPr lang="en-US" sz="2800" dirty="0">
                <a:latin typeface="+mj-lt"/>
              </a:rPr>
              <a:t>and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Z</a:t>
            </a:r>
            <a:r>
              <a:rPr lang="en-US" sz="2800" b="1" dirty="0">
                <a:latin typeface="+mj-lt"/>
              </a:rPr>
              <a:t>)</a:t>
            </a:r>
            <a:br>
              <a:rPr lang="en-US" sz="2800" b="1" dirty="0"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Oval 3"/>
          <p:cNvSpPr>
            <a:spLocks noChangeArrowheads="1"/>
          </p:cNvSpPr>
          <p:nvPr/>
        </p:nvSpPr>
        <p:spPr bwMode="auto">
          <a:xfrm>
            <a:off x="8001000" y="3095108"/>
            <a:ext cx="2286000" cy="2209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9448800" y="3171308"/>
            <a:ext cx="22860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5853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X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0804525" y="4050784"/>
            <a:ext cx="32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prstClr val="black"/>
                </a:solidFill>
                <a:latin typeface="Calibri"/>
              </a:rPr>
              <a:t>Z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85185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Y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88995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1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04997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2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1780" y="1793054"/>
            <a:ext cx="379525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Split into one relation (table) with X plus the attributes that X determines (Y)…</a:t>
            </a:r>
            <a:endParaRPr lang="en-US" sz="2400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0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theory is about how to represent your data to avoid </a:t>
            </a:r>
            <a:r>
              <a:rPr lang="en-US" b="1" i="1" dirty="0" smtClean="0"/>
              <a:t>anomalies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It is a mostly mechanical process</a:t>
            </a:r>
          </a:p>
          <a:p>
            <a:pPr lvl="1"/>
            <a:r>
              <a:rPr lang="en-US" dirty="0" smtClean="0"/>
              <a:t>Tools can carry out routine portions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We have a notebook implementing all algorithms!</a:t>
            </a:r>
          </a:p>
          <a:p>
            <a:pPr lvl="2"/>
            <a:r>
              <a:rPr lang="en-US" i="1" dirty="0" smtClean="0"/>
              <a:t>We’ll play with it in the activities!</a:t>
            </a: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4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latin typeface="+mj-lt"/>
              </a:rPr>
              <a:t>decompose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dirty="0">
                <a:latin typeface="+mj-lt"/>
              </a:rPr>
              <a:t> into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Y</a:t>
            </a:r>
            <a:r>
              <a:rPr lang="en-US" sz="2800" b="1" dirty="0">
                <a:latin typeface="+mj-lt"/>
              </a:rPr>
              <a:t>) </a:t>
            </a:r>
            <a:r>
              <a:rPr lang="en-US" sz="2800" dirty="0">
                <a:latin typeface="+mj-lt"/>
              </a:rPr>
              <a:t>and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Z</a:t>
            </a:r>
            <a:r>
              <a:rPr lang="en-US" sz="2800" b="1" dirty="0">
                <a:latin typeface="+mj-lt"/>
              </a:rPr>
              <a:t>)</a:t>
            </a:r>
            <a:br>
              <a:rPr lang="en-US" sz="2800" b="1" dirty="0"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9448800" y="3171308"/>
            <a:ext cx="2286000" cy="2209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5853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X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0804525" y="4050784"/>
            <a:ext cx="32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prstClr val="black"/>
                </a:solidFill>
                <a:latin typeface="Calibri"/>
              </a:rPr>
              <a:t>Z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85185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Y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88995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1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04997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2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1780" y="1793054"/>
            <a:ext cx="379525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And one relation with X plus the attributes it </a:t>
            </a:r>
            <a:r>
              <a:rPr lang="en-US" sz="2400" i="1" dirty="0" smtClean="0">
                <a:latin typeface="+mj-lt"/>
              </a:rPr>
              <a:t>does not </a:t>
            </a:r>
            <a:r>
              <a:rPr lang="en-US" sz="2400" dirty="0" smtClean="0">
                <a:latin typeface="+mj-lt"/>
              </a:rPr>
              <a:t>determine (Z)</a:t>
            </a:r>
            <a:endParaRPr lang="en-US" sz="2400" b="1" dirty="0">
              <a:latin typeface="+mj-lt"/>
            </a:endParaRPr>
          </a:p>
        </p:txBody>
      </p:sp>
      <p:sp>
        <p:nvSpPr>
          <p:cNvPr id="17" name="Oval 3"/>
          <p:cNvSpPr>
            <a:spLocks noChangeArrowheads="1"/>
          </p:cNvSpPr>
          <p:nvPr/>
        </p:nvSpPr>
        <p:spPr bwMode="auto">
          <a:xfrm>
            <a:off x="8001000" y="3095108"/>
            <a:ext cx="22860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46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</a:t>
            </a:r>
            <a:r>
              <a:rPr lang="en-US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1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</a:t>
            </a:r>
            <a:r>
              <a:rPr lang="en-US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2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="1" dirty="0">
                <a:latin typeface="+mj-lt"/>
              </a:rPr>
              <a:t/>
            </a:r>
            <a:br>
              <a:rPr lang="en-US" sz="2800" b="1" dirty="0"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</a:t>
            </a:r>
            <a:r>
              <a:rPr lang="en-US" sz="2800" b="1" dirty="0" smtClean="0">
                <a:latin typeface="+mj-lt"/>
              </a:rPr>
              <a:t>Return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BCNFDecomp</a:t>
            </a:r>
            <a:r>
              <a:rPr lang="en-US" sz="2800" dirty="0" smtClean="0">
                <a:latin typeface="+mj-lt"/>
              </a:rPr>
              <a:t>(R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), </a:t>
            </a:r>
            <a:r>
              <a:rPr lang="en-US" sz="2800" dirty="0" err="1" smtClean="0">
                <a:latin typeface="+mj-lt"/>
              </a:rPr>
              <a:t>BCNFDecomp</a:t>
            </a:r>
            <a:r>
              <a:rPr lang="en-US" sz="2800" dirty="0" smtClean="0">
                <a:latin typeface="+mj-lt"/>
              </a:rPr>
              <a:t>(R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)</a:t>
            </a:r>
            <a:endParaRPr lang="en-US" sz="28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84574" y="5116357"/>
            <a:ext cx="37952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Proceed recursively until no more “bad” FDs!</a:t>
            </a:r>
            <a:endParaRPr lang="en-US" sz="2400" b="1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67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22444" y="2003453"/>
            <a:ext cx="286209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</a:t>
            </a:r>
            <a:r>
              <a:rPr lang="en-US" sz="28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8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003453"/>
            <a:ext cx="5837904" cy="3416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 err="1" smtClean="0">
                <a:latin typeface="+mj-lt"/>
              </a:rPr>
              <a:t>BCNFDecomp</a:t>
            </a:r>
            <a:r>
              <a:rPr lang="en-US" sz="2400" dirty="0" smtClean="0">
                <a:latin typeface="+mj-lt"/>
              </a:rPr>
              <a:t>(R):</a:t>
            </a: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 smtClean="0">
                <a:latin typeface="+mj-lt"/>
              </a:rPr>
              <a:t>   Find </a:t>
            </a:r>
            <a:r>
              <a:rPr lang="en-US" sz="2400" dirty="0">
                <a:latin typeface="+mj-lt"/>
              </a:rPr>
              <a:t>X </a:t>
            </a:r>
            <a:r>
              <a:rPr lang="en-US" sz="2400" dirty="0" err="1">
                <a:latin typeface="+mj-lt"/>
              </a:rPr>
              <a:t>s.t.</a:t>
            </a:r>
            <a:r>
              <a:rPr lang="en-US" sz="2400" dirty="0">
                <a:latin typeface="+mj-lt"/>
              </a:rPr>
              <a:t>: X</a:t>
            </a:r>
            <a:r>
              <a:rPr lang="en-US" sz="2400" baseline="30000" dirty="0" smtClean="0">
                <a:latin typeface="+mj-lt"/>
              </a:rPr>
              <a:t>+</a:t>
            </a:r>
            <a:r>
              <a:rPr lang="en-US" sz="2400" dirty="0" smtClean="0">
                <a:latin typeface="+mj-lt"/>
              </a:rPr>
              <a:t> ≠ X and </a:t>
            </a:r>
            <a:r>
              <a:rPr lang="en-US" sz="2400" dirty="0">
                <a:latin typeface="+mj-lt"/>
              </a:rPr>
              <a:t>X</a:t>
            </a:r>
            <a:r>
              <a:rPr lang="en-US" sz="2400" baseline="30000" dirty="0">
                <a:latin typeface="+mj-lt"/>
              </a:rPr>
              <a:t>+ </a:t>
            </a:r>
            <a:r>
              <a:rPr lang="en-US" sz="2400" dirty="0" smtClean="0">
                <a:latin typeface="+mj-lt"/>
              </a:rPr>
              <a:t>≠ </a:t>
            </a:r>
            <a:r>
              <a:rPr lang="en-US" sz="2400" dirty="0">
                <a:latin typeface="+mj-lt"/>
              </a:rPr>
              <a:t>[all attributes]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   </a:t>
            </a:r>
            <a:r>
              <a:rPr lang="en-US" sz="2400" b="1" u="sng" dirty="0">
                <a:latin typeface="+mj-lt"/>
              </a:rPr>
              <a:t>if</a:t>
            </a:r>
            <a:r>
              <a:rPr lang="en-US" sz="2400" dirty="0">
                <a:latin typeface="+mj-lt"/>
              </a:rPr>
              <a:t> (not found) </a:t>
            </a:r>
            <a:r>
              <a:rPr lang="en-US" sz="2400" b="1" u="sng" dirty="0">
                <a:latin typeface="+mj-lt"/>
              </a:rPr>
              <a:t>then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Return</a:t>
            </a:r>
            <a:r>
              <a:rPr lang="en-US" sz="2400" dirty="0" smtClean="0">
                <a:latin typeface="+mj-lt"/>
              </a:rPr>
              <a:t> R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   </a:t>
            </a:r>
            <a:endParaRPr lang="en-US" sz="2400" dirty="0" smtClean="0">
              <a:latin typeface="+mj-lt"/>
            </a:endParaRPr>
          </a:p>
          <a:p>
            <a:r>
              <a:rPr lang="en-US" sz="2400" b="1" dirty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  </a:t>
            </a:r>
            <a:r>
              <a:rPr lang="en-US" sz="2400" b="1" u="sng" dirty="0" smtClean="0">
                <a:latin typeface="+mj-lt"/>
              </a:rPr>
              <a:t>let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Y = X</a:t>
            </a:r>
            <a:r>
              <a:rPr lang="en-US" sz="2400" baseline="30000" dirty="0">
                <a:latin typeface="+mj-lt"/>
              </a:rPr>
              <a:t>+</a:t>
            </a:r>
            <a:r>
              <a:rPr lang="en-US" sz="2400" dirty="0">
                <a:latin typeface="+mj-lt"/>
              </a:rPr>
              <a:t> - </a:t>
            </a:r>
            <a:r>
              <a:rPr lang="en-US" sz="2400" dirty="0" smtClean="0">
                <a:latin typeface="+mj-lt"/>
              </a:rPr>
              <a:t>X,  Z </a:t>
            </a:r>
            <a:r>
              <a:rPr lang="en-US" sz="2400" dirty="0">
                <a:latin typeface="+mj-lt"/>
              </a:rPr>
              <a:t>= </a:t>
            </a:r>
            <a:r>
              <a:rPr lang="en-US" sz="2400" dirty="0" smtClean="0">
                <a:latin typeface="+mj-lt"/>
              </a:rPr>
              <a:t>(X</a:t>
            </a:r>
            <a:r>
              <a:rPr lang="en-US" sz="2400" baseline="30000" dirty="0" smtClean="0">
                <a:latin typeface="+mj-lt"/>
              </a:rPr>
              <a:t>+</a:t>
            </a:r>
            <a:r>
              <a:rPr lang="en-US" sz="2400" dirty="0" smtClean="0">
                <a:latin typeface="+mj-lt"/>
              </a:rPr>
              <a:t>)</a:t>
            </a:r>
            <a:r>
              <a:rPr lang="en-US" sz="2400" baseline="30000" dirty="0" smtClean="0">
                <a:latin typeface="+mj-lt"/>
              </a:rPr>
              <a:t>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 </a:t>
            </a:r>
            <a:r>
              <a:rPr lang="en-US" sz="2400" b="1" dirty="0">
                <a:latin typeface="+mj-lt"/>
              </a:rPr>
              <a:t>decompose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dirty="0">
                <a:latin typeface="+mj-lt"/>
              </a:rPr>
              <a:t> into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b="1" baseline="-25000" dirty="0">
                <a:latin typeface="+mj-lt"/>
              </a:rPr>
              <a:t>1</a:t>
            </a:r>
            <a:r>
              <a:rPr lang="en-US" sz="2400" b="1" dirty="0">
                <a:latin typeface="+mj-lt"/>
              </a:rPr>
              <a:t>(X </a:t>
            </a:r>
            <a:r>
              <a:rPr lang="en-US" sz="2400" b="1" dirty="0">
                <a:latin typeface="+mj-lt"/>
                <a:sym typeface="Symbol" charset="2"/>
              </a:rPr>
              <a:t> Y</a:t>
            </a:r>
            <a:r>
              <a:rPr lang="en-US" sz="2400" b="1" dirty="0">
                <a:latin typeface="+mj-lt"/>
              </a:rPr>
              <a:t>) </a:t>
            </a:r>
            <a:r>
              <a:rPr lang="en-US" sz="2400" dirty="0">
                <a:latin typeface="+mj-lt"/>
              </a:rPr>
              <a:t>and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b="1" baseline="-25000" dirty="0">
                <a:latin typeface="+mj-lt"/>
              </a:rPr>
              <a:t>2</a:t>
            </a:r>
            <a:r>
              <a:rPr lang="en-US" sz="2400" b="1" dirty="0">
                <a:latin typeface="+mj-lt"/>
              </a:rPr>
              <a:t>(X </a:t>
            </a:r>
            <a:r>
              <a:rPr lang="en-US" sz="2400" b="1" dirty="0">
                <a:latin typeface="+mj-lt"/>
                <a:sym typeface="Symbol" charset="2"/>
              </a:rPr>
              <a:t> Z</a:t>
            </a:r>
            <a:r>
              <a:rPr lang="en-US" sz="2400" b="1" dirty="0">
                <a:latin typeface="+mj-lt"/>
              </a:rPr>
              <a:t>)</a:t>
            </a:r>
            <a:br>
              <a:rPr lang="en-US" sz="2400" b="1" dirty="0">
                <a:latin typeface="+mj-lt"/>
              </a:rPr>
            </a:br>
            <a:r>
              <a:rPr lang="en-US" sz="2400" dirty="0">
                <a:latin typeface="+mj-lt"/>
              </a:rPr>
              <a:t>   </a:t>
            </a:r>
            <a:endParaRPr lang="en-US" sz="2400" dirty="0" smtClean="0">
              <a:latin typeface="+mj-lt"/>
            </a:endParaRP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</a:t>
            </a:r>
            <a:r>
              <a:rPr lang="en-US" sz="2400" b="1" dirty="0" smtClean="0">
                <a:latin typeface="+mj-lt"/>
              </a:rPr>
              <a:t>Return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BCNFDecomp</a:t>
            </a:r>
            <a:r>
              <a:rPr lang="en-US" sz="2400" dirty="0" smtClean="0">
                <a:latin typeface="+mj-lt"/>
              </a:rPr>
              <a:t>(R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), </a:t>
            </a:r>
            <a:r>
              <a:rPr lang="en-US" sz="2400" dirty="0" err="1" smtClean="0">
                <a:latin typeface="+mj-lt"/>
              </a:rPr>
              <a:t>BCNFDecomp</a:t>
            </a:r>
            <a:r>
              <a:rPr lang="en-US" sz="2400" dirty="0" smtClean="0">
                <a:latin typeface="+mj-lt"/>
              </a:rPr>
              <a:t>(R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)</a:t>
            </a:r>
            <a:endParaRPr lang="en-US" sz="2400" dirty="0">
              <a:latin typeface="+mj-lt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22444" y="3115667"/>
            <a:ext cx="286209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{B,C}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6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3D04-EE70-B349-A33E-80782C59E7D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45766" name="Oval 6"/>
          <p:cNvSpPr>
            <a:spLocks noChangeArrowheads="1"/>
          </p:cNvSpPr>
          <p:nvPr/>
        </p:nvSpPr>
        <p:spPr bwMode="auto">
          <a:xfrm>
            <a:off x="3071481" y="1873251"/>
            <a:ext cx="5352648" cy="122047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chemeClr val="accent2"/>
                </a:solidFill>
                <a:latin typeface="Calibri"/>
              </a:rPr>
              <a:t>R(A,B,C,D)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{A}</a:t>
            </a:r>
            <a:r>
              <a:rPr lang="en-US" sz="2800" baseline="30000" dirty="0" smtClean="0">
                <a:solidFill>
                  <a:srgbClr val="C00000"/>
                </a:solidFill>
                <a:latin typeface="Calibri"/>
              </a:rPr>
              <a:t>+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=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{A,B,C}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≠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{A,B,C,D}</a:t>
            </a:r>
            <a:endParaRPr lang="en-US" sz="280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245768" name="Oval 8"/>
          <p:cNvSpPr>
            <a:spLocks noChangeArrowheads="1"/>
          </p:cNvSpPr>
          <p:nvPr/>
        </p:nvSpPr>
        <p:spPr bwMode="auto">
          <a:xfrm>
            <a:off x="758378" y="3659138"/>
            <a:ext cx="4476514" cy="134165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2800" baseline="-25000" dirty="0">
                <a:solidFill>
                  <a:schemeClr val="accent2"/>
                </a:solidFill>
                <a:latin typeface="Calibri"/>
              </a:rPr>
              <a:t>1</a:t>
            </a:r>
            <a:r>
              <a:rPr lang="en-US" sz="2800" dirty="0">
                <a:solidFill>
                  <a:schemeClr val="accent2"/>
                </a:solidFill>
                <a:latin typeface="Calibri"/>
              </a:rPr>
              <a:t>(A,B,C)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{B}</a:t>
            </a:r>
            <a:r>
              <a:rPr lang="en-US" sz="2800" baseline="30000" dirty="0" smtClean="0">
                <a:solidFill>
                  <a:srgbClr val="C00000"/>
                </a:solidFill>
                <a:latin typeface="Calibri"/>
              </a:rPr>
              <a:t>+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=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{B,C}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≠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{A,B,C}</a:t>
            </a:r>
            <a:endParaRPr lang="en-US" sz="280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245769" name="Oval 9"/>
          <p:cNvSpPr>
            <a:spLocks noChangeArrowheads="1"/>
          </p:cNvSpPr>
          <p:nvPr/>
        </p:nvSpPr>
        <p:spPr bwMode="auto">
          <a:xfrm>
            <a:off x="8424129" y="5607049"/>
            <a:ext cx="1746250" cy="7350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2800" baseline="-25000" dirty="0">
                <a:solidFill>
                  <a:schemeClr val="accent2"/>
                </a:solidFill>
                <a:latin typeface="Calibri"/>
              </a:rPr>
              <a:t>2</a:t>
            </a:r>
            <a:r>
              <a:rPr lang="en-US" sz="2800" dirty="0">
                <a:solidFill>
                  <a:schemeClr val="accent2"/>
                </a:solidFill>
                <a:latin typeface="Calibri"/>
              </a:rPr>
              <a:t>(A,D)</a:t>
            </a:r>
          </a:p>
        </p:txBody>
      </p:sp>
      <p:cxnSp>
        <p:nvCxnSpPr>
          <p:cNvPr id="245773" name="AutoShape 13"/>
          <p:cNvCxnSpPr>
            <a:cxnSpLocks noChangeShapeType="1"/>
            <a:stCxn id="245766" idx="4"/>
            <a:endCxn id="245768" idx="0"/>
          </p:cNvCxnSpPr>
          <p:nvPr/>
        </p:nvCxnSpPr>
        <p:spPr bwMode="auto">
          <a:xfrm flipH="1">
            <a:off x="2996635" y="3093725"/>
            <a:ext cx="2751170" cy="56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5774" name="AutoShape 14"/>
          <p:cNvCxnSpPr>
            <a:cxnSpLocks noChangeShapeType="1"/>
            <a:stCxn id="245766" idx="4"/>
            <a:endCxn id="245769" idx="0"/>
          </p:cNvCxnSpPr>
          <p:nvPr/>
        </p:nvCxnSpPr>
        <p:spPr bwMode="auto">
          <a:xfrm>
            <a:off x="5747805" y="3093725"/>
            <a:ext cx="3549449" cy="25133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5770" name="Oval 10"/>
          <p:cNvSpPr>
            <a:spLocks noChangeArrowheads="1"/>
          </p:cNvSpPr>
          <p:nvPr/>
        </p:nvSpPr>
        <p:spPr bwMode="auto">
          <a:xfrm>
            <a:off x="559853" y="5607049"/>
            <a:ext cx="1725613" cy="7350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baseline="-25000" dirty="0">
                <a:solidFill>
                  <a:schemeClr val="accent2"/>
                </a:solidFill>
                <a:latin typeface="Calibri"/>
              </a:rPr>
              <a:t>11</a:t>
            </a:r>
            <a:r>
              <a:rPr lang="en-US" sz="2800" dirty="0">
                <a:solidFill>
                  <a:schemeClr val="accent2"/>
                </a:solidFill>
                <a:latin typeface="Calibri"/>
              </a:rPr>
              <a:t>(B,C)</a:t>
            </a:r>
          </a:p>
        </p:txBody>
      </p:sp>
      <p:sp>
        <p:nvSpPr>
          <p:cNvPr id="245771" name="Oval 11"/>
          <p:cNvSpPr>
            <a:spLocks noChangeArrowheads="1"/>
          </p:cNvSpPr>
          <p:nvPr/>
        </p:nvSpPr>
        <p:spPr bwMode="auto">
          <a:xfrm>
            <a:off x="3987267" y="5607050"/>
            <a:ext cx="1760538" cy="7350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baseline="-25000" dirty="0">
                <a:solidFill>
                  <a:schemeClr val="accent2"/>
                </a:solidFill>
                <a:latin typeface="Calibri"/>
              </a:rPr>
              <a:t>12</a:t>
            </a:r>
            <a:r>
              <a:rPr lang="en-US" sz="2800" dirty="0">
                <a:solidFill>
                  <a:schemeClr val="accent2"/>
                </a:solidFill>
                <a:latin typeface="Calibri"/>
              </a:rPr>
              <a:t>(A,B)</a:t>
            </a:r>
          </a:p>
        </p:txBody>
      </p:sp>
      <p:cxnSp>
        <p:nvCxnSpPr>
          <p:cNvPr id="245775" name="AutoShape 15"/>
          <p:cNvCxnSpPr>
            <a:cxnSpLocks noChangeShapeType="1"/>
            <a:stCxn id="245768" idx="4"/>
            <a:endCxn id="245770" idx="0"/>
          </p:cNvCxnSpPr>
          <p:nvPr/>
        </p:nvCxnSpPr>
        <p:spPr bwMode="auto">
          <a:xfrm flipH="1">
            <a:off x="1422660" y="5000794"/>
            <a:ext cx="1573975" cy="6062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5776" name="AutoShape 16"/>
          <p:cNvCxnSpPr>
            <a:cxnSpLocks noChangeShapeType="1"/>
            <a:stCxn id="245768" idx="4"/>
            <a:endCxn id="245771" idx="0"/>
          </p:cNvCxnSpPr>
          <p:nvPr/>
        </p:nvCxnSpPr>
        <p:spPr bwMode="auto">
          <a:xfrm>
            <a:off x="2996635" y="5000794"/>
            <a:ext cx="1870901" cy="6062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798960" y="716586"/>
            <a:ext cx="286209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</a:t>
            </a:r>
            <a:r>
              <a:rPr lang="en-US" sz="28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8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98960" y="1523981"/>
            <a:ext cx="286209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{B,C}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141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6" grpId="0" animBg="1" autoUpdateAnimBg="0"/>
      <p:bldP spid="245768" grpId="0" animBg="1"/>
      <p:bldP spid="245769" grpId="0" animBg="1"/>
      <p:bldP spid="245770" grpId="0" animBg="1"/>
      <p:bldP spid="245771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hlinkClick r:id="rId2" action="ppaction://hlinkfile"/>
              </a:rPr>
              <a:t>Activity-7-1.ipynb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smtClean="0"/>
              <a:t>Decompositions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3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606624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Lossy</a:t>
            </a:r>
            <a:r>
              <a:rPr lang="en-US" dirty="0" smtClean="0">
                <a:latin typeface="+mj-lt"/>
              </a:rPr>
              <a:t> &amp; Lossless </a:t>
            </a:r>
            <a:r>
              <a:rPr lang="en-US" dirty="0" smtClean="0">
                <a:latin typeface="+mj-lt"/>
              </a:rPr>
              <a:t>Decompositions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7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Decompose to remove redundancies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We saw that </a:t>
            </a:r>
            <a:r>
              <a:rPr lang="en-US" b="1" dirty="0" smtClean="0"/>
              <a:t>redundancies</a:t>
            </a:r>
            <a:r>
              <a:rPr lang="en-US" dirty="0" smtClean="0"/>
              <a:t> in the data (“bad FDs”) can lead to data anomalies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We developed mechanisms to </a:t>
            </a:r>
            <a:r>
              <a:rPr lang="en-US" b="1" dirty="0" smtClean="0"/>
              <a:t>detect and remove redundancies by decomposing tables into BCNF</a:t>
            </a:r>
            <a:endParaRPr lang="en-US" b="1" dirty="0"/>
          </a:p>
          <a:p>
            <a:pPr marL="971550" lvl="1" indent="-514350">
              <a:buAutoNum type="arabicPeriod"/>
            </a:pPr>
            <a:r>
              <a:rPr lang="en-US" dirty="0" smtClean="0"/>
              <a:t>BCNF decomposition is </a:t>
            </a:r>
            <a:r>
              <a:rPr lang="en-US" i="1" dirty="0" smtClean="0"/>
              <a:t>standard practice- </a:t>
            </a:r>
            <a:r>
              <a:rPr lang="en-US" dirty="0" smtClean="0"/>
              <a:t>very powerful &amp; widely used!</a:t>
            </a:r>
          </a:p>
          <a:p>
            <a:pPr marL="971550" lvl="1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However, sometimes decompositions can lead to </a:t>
            </a:r>
            <a:r>
              <a:rPr lang="en-US" b="1" dirty="0" smtClean="0"/>
              <a:t>more subtle unwanted effects…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192273" y="6001407"/>
            <a:ext cx="38074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When does this happen?</a:t>
            </a:r>
            <a:endParaRPr lang="en-US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551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713E-6982-4F42-8D47-6293227203A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Decompositions in General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2680328" y="5084083"/>
            <a:ext cx="68194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= the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projection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of R on 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A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..., A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n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B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..., </a:t>
            </a:r>
            <a:r>
              <a:rPr lang="en-US" sz="2800" dirty="0" err="1">
                <a:solidFill>
                  <a:schemeClr val="accent2"/>
                </a:solidFill>
                <a:latin typeface="+mj-lt"/>
              </a:rPr>
              <a:t>B</a:t>
            </a:r>
            <a:r>
              <a:rPr lang="en-US" sz="2800" baseline="-25000" dirty="0" err="1">
                <a:solidFill>
                  <a:schemeClr val="accent2"/>
                </a:solidFill>
                <a:latin typeface="+mj-lt"/>
              </a:rPr>
              <a:t>m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 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3225612" y="2396673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1941183" y="3740378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6408117" y="3740378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33479" name="Line 7"/>
          <p:cNvSpPr>
            <a:spLocks noChangeShapeType="1"/>
          </p:cNvSpPr>
          <p:nvPr/>
        </p:nvSpPr>
        <p:spPr bwMode="auto">
          <a:xfrm flipH="1">
            <a:off x="3595960" y="2984302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3480" name="Line 8"/>
          <p:cNvSpPr>
            <a:spLocks noChangeShapeType="1"/>
          </p:cNvSpPr>
          <p:nvPr/>
        </p:nvSpPr>
        <p:spPr bwMode="auto">
          <a:xfrm>
            <a:off x="6555470" y="2954477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680328" y="5674689"/>
            <a:ext cx="67553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800" baseline="-25000" dirty="0" smtClean="0">
                <a:solidFill>
                  <a:schemeClr val="accent2"/>
                </a:solidFill>
                <a:latin typeface="+mj-lt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= the 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projection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of R on </a:t>
            </a: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A</a:t>
            </a:r>
            <a:r>
              <a:rPr lang="en-US" sz="2800" baseline="-25000" dirty="0" smtClean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, ..., A</a:t>
            </a:r>
            <a:r>
              <a:rPr lang="en-US" sz="2800" baseline="-25000" dirty="0" smtClean="0">
                <a:solidFill>
                  <a:schemeClr val="accent2"/>
                </a:solidFill>
                <a:latin typeface="+mj-lt"/>
              </a:rPr>
              <a:t>n</a:t>
            </a: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, C</a:t>
            </a:r>
            <a:r>
              <a:rPr lang="en-US" sz="2800" baseline="-25000" dirty="0" smtClean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, ..., </a:t>
            </a:r>
            <a:r>
              <a:rPr lang="en-US" sz="2800" dirty="0" err="1" smtClean="0">
                <a:solidFill>
                  <a:schemeClr val="accent2"/>
                </a:solidFill>
                <a:latin typeface="+mj-lt"/>
              </a:rPr>
              <a:t>C</a:t>
            </a:r>
            <a:r>
              <a:rPr lang="en-US" sz="2800" baseline="-25000" dirty="0" err="1" smtClean="0">
                <a:solidFill>
                  <a:schemeClr val="accent2"/>
                </a:solidFill>
                <a:latin typeface="+mj-lt"/>
              </a:rPr>
              <a:t>p</a:t>
            </a:r>
            <a:r>
              <a:rPr lang="en-US" sz="2800" baseline="-25000" dirty="0" smtClean="0">
                <a:solidFill>
                  <a:schemeClr val="accent2"/>
                </a:solidFill>
                <a:latin typeface="+mj-lt"/>
              </a:rPr>
              <a:t> </a:t>
            </a:r>
            <a:endParaRPr lang="en-US" sz="2800" baseline="-250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208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/>
      <p:bldP spid="233477" grpId="0" animBg="1"/>
      <p:bldP spid="233478" grpId="0" animBg="1"/>
      <p:bldP spid="233479" grpId="0" animBg="1"/>
      <p:bldP spid="233480" grpId="0" animBg="1"/>
      <p:bldP spid="1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96032" y="6336290"/>
            <a:ext cx="2133600" cy="365125"/>
          </a:xfrm>
        </p:spPr>
        <p:txBody>
          <a:bodyPr/>
          <a:lstStyle/>
          <a:p>
            <a:fld id="{16FA80AB-1CD0-0C40-95AA-40D8B5DE940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Theory of Decomposition</a:t>
            </a:r>
          </a:p>
        </p:txBody>
      </p:sp>
      <p:graphicFrame>
        <p:nvGraphicFramePr>
          <p:cNvPr id="2345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3634"/>
              </p:ext>
            </p:extLst>
          </p:nvPr>
        </p:nvGraphicFramePr>
        <p:xfrm>
          <a:off x="2498966" y="1959948"/>
          <a:ext cx="4857347" cy="1828800"/>
        </p:xfrm>
        <a:graphic>
          <a:graphicData uri="http://schemas.openxmlformats.org/drawingml/2006/table">
            <a:tbl>
              <a:tblPr/>
              <a:tblGrid>
                <a:gridCol w="1932816"/>
                <a:gridCol w="1020762"/>
                <a:gridCol w="1903769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52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24869"/>
              </p:ext>
            </p:extLst>
          </p:nvPr>
        </p:nvGraphicFramePr>
        <p:xfrm>
          <a:off x="1465602" y="4648836"/>
          <a:ext cx="2843153" cy="1828800"/>
        </p:xfrm>
        <a:graphic>
          <a:graphicData uri="http://schemas.openxmlformats.org/drawingml/2006/table">
            <a:tbl>
              <a:tblPr/>
              <a:tblGrid>
                <a:gridCol w="1778999"/>
                <a:gridCol w="1064154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454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7019"/>
              </p:ext>
            </p:extLst>
          </p:nvPr>
        </p:nvGraphicFramePr>
        <p:xfrm>
          <a:off x="5375035" y="4648836"/>
          <a:ext cx="3352953" cy="1870017"/>
        </p:xfrm>
        <a:graphic>
          <a:graphicData uri="http://schemas.openxmlformats.org/drawingml/2006/table">
            <a:tbl>
              <a:tblPr/>
              <a:tblGrid>
                <a:gridCol w="1705230"/>
                <a:gridCol w="1647723"/>
              </a:tblGrid>
              <a:tr h="4984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4558" name="Line 62"/>
          <p:cNvSpPr>
            <a:spLocks noChangeShapeType="1"/>
          </p:cNvSpPr>
          <p:nvPr/>
        </p:nvSpPr>
        <p:spPr bwMode="auto">
          <a:xfrm flipH="1">
            <a:off x="3089112" y="4114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4559" name="Line 63"/>
          <p:cNvSpPr>
            <a:spLocks noChangeShapeType="1"/>
          </p:cNvSpPr>
          <p:nvPr/>
        </p:nvSpPr>
        <p:spPr bwMode="auto">
          <a:xfrm>
            <a:off x="6594312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4560" name="Text Box 64"/>
          <p:cNvSpPr txBox="1">
            <a:spLocks noChangeArrowheads="1"/>
          </p:cNvSpPr>
          <p:nvPr/>
        </p:nvSpPr>
        <p:spPr bwMode="auto">
          <a:xfrm>
            <a:off x="8721790" y="2967092"/>
            <a:ext cx="2907843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I.e. it is a </a:t>
            </a:r>
            <a:r>
              <a:rPr lang="en-US" sz="2800" b="1" u="sng" dirty="0">
                <a:solidFill>
                  <a:prstClr val="black"/>
                </a:solidFill>
                <a:latin typeface="+mj-lt"/>
              </a:rPr>
              <a:t>Lossless decomposition</a:t>
            </a:r>
          </a:p>
        </p:txBody>
      </p:sp>
      <p:sp>
        <p:nvSpPr>
          <p:cNvPr id="11" name="Text Box 64"/>
          <p:cNvSpPr txBox="1">
            <a:spLocks noChangeArrowheads="1"/>
          </p:cNvSpPr>
          <p:nvPr/>
        </p:nvSpPr>
        <p:spPr bwMode="auto">
          <a:xfrm>
            <a:off x="8727987" y="1355850"/>
            <a:ext cx="2901645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Sometimes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 decomposition is “correct”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4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58" grpId="0" animBg="1"/>
      <p:bldP spid="234559" grpId="0" animBg="1"/>
      <p:bldP spid="23456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3833</TotalTime>
  <Words>7052</Words>
  <Application>Microsoft Macintosh PowerPoint</Application>
  <PresentationFormat>Widescreen</PresentationFormat>
  <Paragraphs>1720</Paragraphs>
  <Slides>122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31" baseType="lpstr">
      <vt:lpstr>Calibri</vt:lpstr>
      <vt:lpstr>Calibri Light</vt:lpstr>
      <vt:lpstr>Cambria Math</vt:lpstr>
      <vt:lpstr>Menlo</vt:lpstr>
      <vt:lpstr>Symbol</vt:lpstr>
      <vt:lpstr>Times New Roman</vt:lpstr>
      <vt:lpstr>Wingdings</vt:lpstr>
      <vt:lpstr>Arial</vt:lpstr>
      <vt:lpstr>Office Theme</vt:lpstr>
      <vt:lpstr>Lectures 5 &amp; 7: Design Theory</vt:lpstr>
      <vt:lpstr>Announcements</vt:lpstr>
      <vt:lpstr>Announcements #2</vt:lpstr>
      <vt:lpstr>Announcements #3</vt:lpstr>
      <vt:lpstr>Lecture 5: Design Theory I</vt:lpstr>
      <vt:lpstr>Today’s Lecture</vt:lpstr>
      <vt:lpstr>1. Normal forms &amp; functional dependencies</vt:lpstr>
      <vt:lpstr>What you will learn about in this section</vt:lpstr>
      <vt:lpstr>Design Theory</vt:lpstr>
      <vt:lpstr>Normal Forms</vt:lpstr>
      <vt:lpstr>1st Normal Form (1NF)</vt:lpstr>
      <vt:lpstr>Data Anomalies &amp; Constraints</vt:lpstr>
      <vt:lpstr>Constraints Prevent (some)  Anomalies in the Data</vt:lpstr>
      <vt:lpstr>Constraints Prevent (some)  Anomalies in the Data</vt:lpstr>
      <vt:lpstr>Constraints Prevent (some)  Anomalies in the Data</vt:lpstr>
      <vt:lpstr>Constraints Prevent (some)  Anomalies in the Data</vt:lpstr>
      <vt:lpstr>Constraints Prevent (some)  Anomalies in the Data</vt:lpstr>
      <vt:lpstr>Functional Dependencies</vt:lpstr>
      <vt:lpstr>Functional Dependency</vt:lpstr>
      <vt:lpstr>A Picture Of FDs</vt:lpstr>
      <vt:lpstr>A Picture Of FDs</vt:lpstr>
      <vt:lpstr>A Picture Of FDs</vt:lpstr>
      <vt:lpstr>A Picture Of FDs</vt:lpstr>
      <vt:lpstr>FDs for Relational Schema Design</vt:lpstr>
      <vt:lpstr>Functional Dependencies as Constraints</vt:lpstr>
      <vt:lpstr>Functional Dependencies as Constraints</vt:lpstr>
      <vt:lpstr>More Examples</vt:lpstr>
      <vt:lpstr>More Examples</vt:lpstr>
      <vt:lpstr>More Examples</vt:lpstr>
      <vt:lpstr>ACTIVITY</vt:lpstr>
      <vt:lpstr>2. Finding functional dependencies</vt:lpstr>
      <vt:lpstr>What you will learn about in this section</vt:lpstr>
      <vt:lpstr>“Good” vs. “Bad” FDs</vt:lpstr>
      <vt:lpstr>“Good” vs. “Bad” FDs</vt:lpstr>
      <vt:lpstr>“Good” vs. “Bad” FDs</vt:lpstr>
      <vt:lpstr>FDs for Relational Schema Design</vt:lpstr>
      <vt:lpstr>Finding Functional Dependencies</vt:lpstr>
      <vt:lpstr>Finding Functional Dependencies</vt:lpstr>
      <vt:lpstr>Finding Functional Dependencies</vt:lpstr>
      <vt:lpstr>Finding Functional Dependencies</vt:lpstr>
      <vt:lpstr>1. Split/Combine</vt:lpstr>
      <vt:lpstr>1. Split/Combine</vt:lpstr>
      <vt:lpstr>1. Split/Combine</vt:lpstr>
      <vt:lpstr>Reduction/Trivial</vt:lpstr>
      <vt:lpstr>3. Transitive Closure</vt:lpstr>
      <vt:lpstr>3. Transitive Closure</vt:lpstr>
      <vt:lpstr>Finding Functional Dependencies</vt:lpstr>
      <vt:lpstr>Finding Functional Dependencies</vt:lpstr>
      <vt:lpstr>Finding Functional Dependencies</vt:lpstr>
      <vt:lpstr>Closures</vt:lpstr>
      <vt:lpstr>Closure of a set of Attributes</vt:lpstr>
      <vt:lpstr>Closure Algorithm</vt:lpstr>
      <vt:lpstr>Closure Algorithm</vt:lpstr>
      <vt:lpstr>Closure Algorithm</vt:lpstr>
      <vt:lpstr>Closure Algorithm</vt:lpstr>
      <vt:lpstr>Closure Algorithm</vt:lpstr>
      <vt:lpstr>Example</vt:lpstr>
      <vt:lpstr>Example</vt:lpstr>
      <vt:lpstr>Example</vt:lpstr>
      <vt:lpstr>Activity-5-2.ipynb</vt:lpstr>
      <vt:lpstr>3. Closures, Superkeys &amp; Keys</vt:lpstr>
      <vt:lpstr>What you will learn about in this section</vt:lpstr>
      <vt:lpstr>Why Do We Need the Closure?</vt:lpstr>
      <vt:lpstr>Using Closure to Infer ALL FDs</vt:lpstr>
      <vt:lpstr>Using Closure to Infer ALL FDs</vt:lpstr>
      <vt:lpstr>Using Closure to Infer ALL FDs</vt:lpstr>
      <vt:lpstr>Using Closure to Infer ALL FDs</vt:lpstr>
      <vt:lpstr>Superkeys and Keys</vt:lpstr>
      <vt:lpstr>Keys and Superkeys</vt:lpstr>
      <vt:lpstr>Finding Keys and Superkeys </vt:lpstr>
      <vt:lpstr>Example of Finding Keys</vt:lpstr>
      <vt:lpstr>Example of Keys</vt:lpstr>
      <vt:lpstr>Activity-5-3.ipynb</vt:lpstr>
      <vt:lpstr>Lecture 7: Design Theory II</vt:lpstr>
      <vt:lpstr>Today’s Lecture</vt:lpstr>
      <vt:lpstr>1. Boyce-Codd Normal Form</vt:lpstr>
      <vt:lpstr>What you will learn about in this section</vt:lpstr>
      <vt:lpstr>Conceptual Design</vt:lpstr>
      <vt:lpstr>Back to Conceptual Design</vt:lpstr>
      <vt:lpstr>Boyce-Codd Normal Form (BCNF)</vt:lpstr>
      <vt:lpstr>Boyce-Codd Normal Form (BCNF)</vt:lpstr>
      <vt:lpstr>Boyce-Codd Normal Form</vt:lpstr>
      <vt:lpstr>Example</vt:lpstr>
      <vt:lpstr>Example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PowerPoint Presentation</vt:lpstr>
      <vt:lpstr>Example</vt:lpstr>
      <vt:lpstr>Activity-7-1.ipynb</vt:lpstr>
      <vt:lpstr>2. Decompositions</vt:lpstr>
      <vt:lpstr>What you will learn about in this section</vt:lpstr>
      <vt:lpstr>Recap: Decompose to remove redundancies</vt:lpstr>
      <vt:lpstr>Decompositions in General</vt:lpstr>
      <vt:lpstr>Theory of Decomposition</vt:lpstr>
      <vt:lpstr>Lossy Decomposition</vt:lpstr>
      <vt:lpstr>Lossless Decompositions</vt:lpstr>
      <vt:lpstr>Lossless Decompositions</vt:lpstr>
      <vt:lpstr>Lossless Decompositions</vt:lpstr>
      <vt:lpstr>A problem with BCNF</vt:lpstr>
      <vt:lpstr>A Problem with BCNF</vt:lpstr>
      <vt:lpstr>So Why is that a Problem?</vt:lpstr>
      <vt:lpstr>The Problem</vt:lpstr>
      <vt:lpstr>Possible Solutions</vt:lpstr>
      <vt:lpstr>Activity-7-2.ipynb</vt:lpstr>
      <vt:lpstr>3. MVDs</vt:lpstr>
      <vt:lpstr>What you will learn about in this section</vt:lpstr>
      <vt:lpstr>Multiple Value Dependencies (MVDs) </vt:lpstr>
      <vt:lpstr>Formal Definition of MVD</vt:lpstr>
      <vt:lpstr>Formal Definition of MVD</vt:lpstr>
      <vt:lpstr>Formal Definition of MVD</vt:lpstr>
      <vt:lpstr>Formal Definition of MVD</vt:lpstr>
      <vt:lpstr>Formal Definition of MVD</vt:lpstr>
      <vt:lpstr>Does Course ↠ Staff hold now?</vt:lpstr>
      <vt:lpstr>Connection to FDs</vt:lpstr>
      <vt:lpstr>Comments on MVDs</vt:lpstr>
      <vt:lpstr>Activity-7-3.ipynb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The ER Model</dc:title>
  <dc:creator>Alex Ratner</dc:creator>
  <cp:lastModifiedBy>Alex Ratner</cp:lastModifiedBy>
  <cp:revision>307</cp:revision>
  <dcterms:created xsi:type="dcterms:W3CDTF">2015-09-18T05:48:25Z</dcterms:created>
  <dcterms:modified xsi:type="dcterms:W3CDTF">2015-10-12T05:49:05Z</dcterms:modified>
</cp:coreProperties>
</file>