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5"/>
  </p:notesMasterIdLst>
  <p:sldIdLst>
    <p:sldId id="257" r:id="rId2"/>
    <p:sldId id="387" r:id="rId3"/>
    <p:sldId id="368" r:id="rId4"/>
    <p:sldId id="369" r:id="rId5"/>
    <p:sldId id="370" r:id="rId6"/>
    <p:sldId id="258" r:id="rId7"/>
    <p:sldId id="259" r:id="rId8"/>
    <p:sldId id="371" r:id="rId9"/>
    <p:sldId id="262" r:id="rId10"/>
    <p:sldId id="372" r:id="rId11"/>
    <p:sldId id="374" r:id="rId12"/>
    <p:sldId id="263" r:id="rId13"/>
    <p:sldId id="373" r:id="rId14"/>
    <p:sldId id="392" r:id="rId15"/>
    <p:sldId id="264" r:id="rId16"/>
    <p:sldId id="266" r:id="rId17"/>
    <p:sldId id="267" r:id="rId18"/>
    <p:sldId id="268" r:id="rId19"/>
    <p:sldId id="270" r:id="rId20"/>
    <p:sldId id="271" r:id="rId21"/>
    <p:sldId id="375" r:id="rId22"/>
    <p:sldId id="376" r:id="rId23"/>
    <p:sldId id="377" r:id="rId24"/>
    <p:sldId id="273" r:id="rId25"/>
    <p:sldId id="274" r:id="rId26"/>
    <p:sldId id="382" r:id="rId27"/>
    <p:sldId id="276" r:id="rId28"/>
    <p:sldId id="277" r:id="rId29"/>
    <p:sldId id="278" r:id="rId30"/>
    <p:sldId id="279" r:id="rId31"/>
    <p:sldId id="280" r:id="rId32"/>
    <p:sldId id="381" r:id="rId33"/>
    <p:sldId id="383" r:id="rId34"/>
    <p:sldId id="384" r:id="rId35"/>
    <p:sldId id="284" r:id="rId36"/>
    <p:sldId id="285" r:id="rId37"/>
    <p:sldId id="286" r:id="rId38"/>
    <p:sldId id="287" r:id="rId39"/>
    <p:sldId id="389" r:id="rId40"/>
    <p:sldId id="288" r:id="rId41"/>
    <p:sldId id="390" r:id="rId42"/>
    <p:sldId id="289" r:id="rId43"/>
    <p:sldId id="294" r:id="rId44"/>
    <p:sldId id="391" r:id="rId45"/>
    <p:sldId id="296" r:id="rId46"/>
    <p:sldId id="298" r:id="rId47"/>
    <p:sldId id="393" r:id="rId48"/>
    <p:sldId id="291" r:id="rId49"/>
    <p:sldId id="292" r:id="rId50"/>
    <p:sldId id="385" r:id="rId51"/>
    <p:sldId id="388" r:id="rId52"/>
    <p:sldId id="378" r:id="rId53"/>
    <p:sldId id="379" r:id="rId54"/>
    <p:sldId id="380" r:id="rId55"/>
    <p:sldId id="302" r:id="rId56"/>
    <p:sldId id="396" r:id="rId57"/>
    <p:sldId id="417" r:id="rId58"/>
    <p:sldId id="419" r:id="rId59"/>
    <p:sldId id="422" r:id="rId60"/>
    <p:sldId id="398" r:id="rId61"/>
    <p:sldId id="397" r:id="rId62"/>
    <p:sldId id="418" r:id="rId63"/>
    <p:sldId id="400" r:id="rId64"/>
    <p:sldId id="415" r:id="rId65"/>
    <p:sldId id="399" r:id="rId66"/>
    <p:sldId id="423" r:id="rId67"/>
    <p:sldId id="312" r:id="rId68"/>
    <p:sldId id="313" r:id="rId69"/>
    <p:sldId id="424" r:id="rId70"/>
    <p:sldId id="315" r:id="rId71"/>
    <p:sldId id="425" r:id="rId72"/>
    <p:sldId id="435" r:id="rId73"/>
    <p:sldId id="318" r:id="rId74"/>
    <p:sldId id="319" r:id="rId75"/>
    <p:sldId id="321" r:id="rId76"/>
    <p:sldId id="322" r:id="rId77"/>
    <p:sldId id="405" r:id="rId78"/>
    <p:sldId id="411" r:id="rId79"/>
    <p:sldId id="412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427" r:id="rId88"/>
    <p:sldId id="428" r:id="rId89"/>
    <p:sldId id="332" r:id="rId90"/>
    <p:sldId id="335" r:id="rId91"/>
    <p:sldId id="337" r:id="rId92"/>
    <p:sldId id="429" r:id="rId93"/>
    <p:sldId id="430" r:id="rId94"/>
    <p:sldId id="431" r:id="rId95"/>
    <p:sldId id="432" r:id="rId96"/>
    <p:sldId id="426" r:id="rId97"/>
    <p:sldId id="403" r:id="rId98"/>
    <p:sldId id="404" r:id="rId99"/>
    <p:sldId id="341" r:id="rId100"/>
    <p:sldId id="436" r:id="rId101"/>
    <p:sldId id="354" r:id="rId102"/>
    <p:sldId id="356" r:id="rId103"/>
    <p:sldId id="357" r:id="rId104"/>
    <p:sldId id="358" r:id="rId105"/>
    <p:sldId id="359" r:id="rId106"/>
    <p:sldId id="361" r:id="rId107"/>
    <p:sldId id="438" r:id="rId108"/>
    <p:sldId id="362" r:id="rId109"/>
    <p:sldId id="363" r:id="rId110"/>
    <p:sldId id="440" r:id="rId111"/>
    <p:sldId id="366" r:id="rId112"/>
    <p:sldId id="437" r:id="rId113"/>
    <p:sldId id="367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/>
    <p:restoredTop sz="94544"/>
  </p:normalViewPr>
  <p:slideViewPr>
    <p:cSldViewPr snapToGrid="0" snapToObjects="1">
      <p:cViewPr>
        <p:scale>
          <a:sx n="116" d="100"/>
          <a:sy n="116" d="100"/>
        </p:scale>
        <p:origin x="416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notesMaster" Target="notesMasters/notesMaster1.xml"/><Relationship Id="rId116" Type="http://schemas.openxmlformats.org/officeDocument/2006/relationships/presProps" Target="presProps.xml"/><Relationship Id="rId117" Type="http://schemas.openxmlformats.org/officeDocument/2006/relationships/viewProps" Target="viewProps.xml"/><Relationship Id="rId118" Type="http://schemas.openxmlformats.org/officeDocument/2006/relationships/theme" Target="theme/theme1.xml"/><Relationship Id="rId119" Type="http://schemas.openxmlformats.org/officeDocument/2006/relationships/tableStyles" Target="tableStyles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DB4B4-F88A-A045-ABD5-7624204FA17F}" type="datetimeFigureOut">
              <a:rPr lang="en-US" smtClean="0"/>
              <a:t>9/23/15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FC2BF-AFBC-2D4F-9C77-81B71514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77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13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6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14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03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1DBE1-F881-447A-BD83-525E419A7BDF}" type="slidenum">
              <a:rPr lang="en-US"/>
              <a:pPr/>
              <a:t>15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0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37920-C064-4783-BA27-1563C3CA487C}" type="slidenum">
              <a:rPr lang="en-US"/>
              <a:pPr/>
              <a:t>16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09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99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94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05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4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5BABC-8AE4-4864-9D16-4FBEEC793F13}" type="slidenum">
              <a:rPr lang="en-US"/>
              <a:pPr/>
              <a:t>24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5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25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6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54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26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4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4A279-2CFC-42E7-B264-814B65AE43D4}" type="slidenum">
              <a:rPr lang="en-US"/>
              <a:pPr/>
              <a:t>27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2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3D508-DEE3-4B48-8B21-E612AFF5B608}" type="slidenum">
              <a:rPr lang="en-US"/>
              <a:pPr/>
              <a:t>29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4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94508-F7E1-47A8-A3D4-38299D702657}" type="slidenum">
              <a:rPr lang="en-US"/>
              <a:pPr/>
              <a:t>30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1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5F0F2-A68C-4D6C-83C7-25655A43559B}" type="slidenum">
              <a:rPr lang="en-US"/>
              <a:pPr/>
              <a:t>31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47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13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11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7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D7EEC-0E4C-4CB8-99FF-E1DCDDDFF694}" type="slidenum">
              <a:rPr lang="en-US"/>
              <a:pPr/>
              <a:t>38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8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39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2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40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82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41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7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42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142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43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3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44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42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77D02-60D4-44C0-9B82-A856D999DC77}" type="slidenum">
              <a:rPr lang="en-US"/>
              <a:pPr/>
              <a:t>45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727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6E8EA-D698-45F0-91E7-0B4FE51C20DA}" type="slidenum">
              <a:rPr lang="en-US"/>
              <a:pPr/>
              <a:t>48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1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49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44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934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37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41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52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57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76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58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445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59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023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D0B4B-A99C-4EA3-BB61-D5CE1032B3EB}" type="slidenum">
              <a:rPr lang="en-US"/>
              <a:pPr/>
              <a:t>67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56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68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11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69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75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6A1E7-D163-48F1-B323-726834F1BCA6}" type="slidenum">
              <a:rPr lang="en-US"/>
              <a:pPr/>
              <a:t>70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432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6A1E7-D163-48F1-B323-726834F1BCA6}" type="slidenum">
              <a:rPr lang="en-US"/>
              <a:pPr/>
              <a:t>71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20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D662C-68B4-41D2-B634-ACFA1283DC81}" type="slidenum">
              <a:rPr lang="en-US"/>
              <a:pPr/>
              <a:t>72</a:t>
            </a:fld>
            <a:endParaRPr lang="en-US"/>
          </a:p>
        </p:txBody>
      </p:sp>
      <p:sp>
        <p:nvSpPr>
          <p:cNvPr id="2447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49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C051A-E1BE-4115-B362-29E8152F7B81}" type="slidenum">
              <a:rPr lang="en-US"/>
              <a:pPr/>
              <a:t>7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57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8C704-AAFB-4BA0-8B3F-3C2CB781D36F}" type="slidenum">
              <a:rPr lang="en-US"/>
              <a:pPr/>
              <a:t>73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5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48071-1762-407E-992A-3F778AEF61A8}" type="slidenum">
              <a:rPr lang="en-US"/>
              <a:pPr/>
              <a:t>74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761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F093F-2565-4BC4-88E5-437546BE3F98}" type="slidenum">
              <a:rPr lang="en-US"/>
              <a:pPr/>
              <a:t>75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6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12AF0-E292-4706-98CF-7E02414A8168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285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49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0E02B-ACB9-47AA-97EC-D40AD3B49C47}" type="slidenum">
              <a:rPr lang="en-US"/>
              <a:pPr/>
              <a:t>80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307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EA1FD-D7DE-487C-A13B-48CB7B3FCB1B}" type="slidenum">
              <a:rPr lang="en-US"/>
              <a:pPr/>
              <a:t>81</a:t>
            </a:fld>
            <a:endParaRPr lang="en-US"/>
          </a:p>
        </p:txBody>
      </p:sp>
      <p:sp>
        <p:nvSpPr>
          <p:cNvPr id="2314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459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AD5BE-2861-4996-A59C-547EA546E5CC}" type="slidenum">
              <a:rPr lang="en-US"/>
              <a:pPr/>
              <a:t>82</a:t>
            </a:fld>
            <a:endParaRPr lang="en-US"/>
          </a:p>
        </p:txBody>
      </p:sp>
      <p:sp>
        <p:nvSpPr>
          <p:cNvPr id="232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684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C2B3F-2EE9-48CD-B642-AB6348E9EFC4}" type="slidenum">
              <a:rPr lang="en-US"/>
              <a:pPr/>
              <a:t>83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026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CD93C-A1AB-4F9D-A73F-E272AA11FBB9}" type="slidenum">
              <a:rPr lang="en-US"/>
              <a:pPr/>
              <a:t>84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20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AFAC4-A9B6-4548-84A8-8CA362D91D62}" type="slidenum">
              <a:rPr lang="en-US"/>
              <a:pPr/>
              <a:t>9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3546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87893-6C22-4EAA-8362-768E961E3E74}" type="slidenum">
              <a:rPr lang="en-US"/>
              <a:pPr/>
              <a:t>85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07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86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60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87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7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88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50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EDB32-9059-411C-B470-4F17C612DB19}" type="slidenum">
              <a:rPr lang="en-US"/>
              <a:pPr/>
              <a:t>89</a:t>
            </a:fld>
            <a:endParaRPr lang="en-US"/>
          </a:p>
        </p:txBody>
      </p:sp>
      <p:sp>
        <p:nvSpPr>
          <p:cNvPr id="23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789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32A3D-8256-43D1-9D37-64AE574CDA46}" type="slidenum">
              <a:rPr lang="en-US"/>
              <a:pPr/>
              <a:t>90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16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91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3547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92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125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E0670-3023-4BB7-A747-16ED1710E089}" type="slidenum">
              <a:rPr lang="en-US"/>
              <a:pPr/>
              <a:t>93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51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AE8DC-4C15-40A1-B210-B3F44905FF19}" type="slidenum">
              <a:rPr lang="en-US"/>
              <a:pPr/>
              <a:t>94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8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43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677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0832-FEF8-4A35-B001-DD1AC04483DC}" type="slidenum">
              <a:rPr lang="en-US"/>
              <a:pPr/>
              <a:t>99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221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0832-FEF8-4A35-B001-DD1AC04483DC}" type="slidenum">
              <a:rPr lang="en-US"/>
              <a:pPr/>
              <a:t>100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872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CCDD6-DCF9-4647-ACD1-A06B9FB769C1}" type="slidenum">
              <a:rPr lang="en-US"/>
              <a:pPr/>
              <a:t>101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4487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CF976-0675-4E93-82D8-8266C63D9B50}" type="slidenum">
              <a:rPr lang="en-US"/>
              <a:pPr/>
              <a:t>102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138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AA930-C99C-46CF-B550-963ADE7193B2}" type="slidenum">
              <a:rPr lang="en-US"/>
              <a:pPr/>
              <a:t>103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0074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E86E1-9278-48F6-96C9-0626624145BD}" type="slidenum">
              <a:rPr lang="en-US"/>
              <a:pPr/>
              <a:t>104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862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D348A-7BFC-4920-8A9D-54488F67B281}" type="slidenum">
              <a:rPr lang="en-US"/>
              <a:pPr/>
              <a:t>105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635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C69EB-C3EE-4167-9D19-2D3B25BCB404}" type="slidenum">
              <a:rPr lang="en-US"/>
              <a:pPr/>
              <a:t>106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9411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C69EB-C3EE-4167-9D19-2D3B25BCB404}" type="slidenum">
              <a:rPr lang="en-US"/>
              <a:pPr/>
              <a:t>107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338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A1A98-B9CB-4B22-9355-B7137C3D055D}" type="slidenum">
              <a:rPr lang="en-US"/>
              <a:pPr/>
              <a:t>108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6177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DD09C-D1BD-4088-978B-E55F385BC749}" type="slidenum">
              <a:rPr lang="en-US"/>
              <a:pPr/>
              <a:t>109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026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DD09C-D1BD-4088-978B-E55F385BC749}" type="slidenum">
              <a:rPr lang="en-US"/>
              <a:pPr/>
              <a:t>110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3337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F73A19-C203-4DC6-9465-F3C0E7BBC946}" type="slidenum">
              <a:rPr lang="en-US"/>
              <a:pPr/>
              <a:t>111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40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12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4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0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FFB4CD0-E1CF-4347-8A81-77586409F3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6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FEA7-45D8-2D44-B4D3-34CB831CBB9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Lectures 2&amp;3:</a:t>
            </a:r>
            <a:br>
              <a:rPr lang="en-US" dirty="0" smtClean="0"/>
            </a:br>
            <a:r>
              <a:rPr lang="en-US" dirty="0" smtClean="0"/>
              <a:t>Introduction to SQL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10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1690688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relation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table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of tuples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600" y="3797140"/>
            <a:ext cx="3545030" cy="96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Let’s break this definition down</a:t>
            </a:r>
            <a:endParaRPr lang="en-US" sz="28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2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9763-890B-46FC-B4DF-BE87742EDDAE}" type="slidenum">
              <a:rPr lang="en-US"/>
              <a:pPr/>
              <a:t>100</a:t>
            </a:fld>
            <a:endParaRPr lang="en-US" dirty="0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838200" y="1688069"/>
            <a:ext cx="557716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company)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8610026" y="1454717"/>
            <a:ext cx="274377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</a:t>
            </a:r>
            <a:r>
              <a:rPr lang="en-US" sz="2400" dirty="0" smtClean="0">
                <a:latin typeface="+mj-lt"/>
              </a:rPr>
              <a:t>with products </a:t>
            </a:r>
            <a:r>
              <a:rPr lang="en-US" sz="2400" u="sng" dirty="0" smtClean="0">
                <a:latin typeface="+mj-lt"/>
              </a:rPr>
              <a:t>all</a:t>
            </a:r>
            <a:r>
              <a:rPr lang="en-US" sz="2400" dirty="0" smtClean="0">
                <a:latin typeface="+mj-lt"/>
              </a:rPr>
              <a:t> having price </a:t>
            </a:r>
            <a:r>
              <a:rPr lang="en-US" sz="2400" dirty="0">
                <a:latin typeface="+mj-lt"/>
              </a:rPr>
              <a:t>&lt; 100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838200" y="3155025"/>
            <a:ext cx="7149985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Company.cname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NOT 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Product.company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&gt;= 100)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Quantifiers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5309307"/>
            <a:ext cx="36957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universal quantifier</a:t>
            </a:r>
            <a:r>
              <a:rPr lang="en-US" sz="2400" dirty="0" smtClean="0">
                <a:latin typeface="+mj-lt"/>
              </a:rPr>
              <a:t> is a logical constant (roughly) of the form “for all”</a:t>
            </a:r>
            <a:endParaRPr lang="en-US" sz="2400" dirty="0">
              <a:latin typeface="+mj-lt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339053" y="5652838"/>
            <a:ext cx="2650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5050"/>
                </a:solidFill>
              </a:rPr>
              <a:t>Universal: hard !  </a:t>
            </a:r>
            <a:r>
              <a:rPr lang="en-US" sz="2400" dirty="0">
                <a:solidFill>
                  <a:srgbClr val="FF5050"/>
                </a:solidFill>
                <a:sym typeface="Wingdings" charset="2"/>
              </a:rPr>
              <a:t></a:t>
            </a:r>
            <a:endParaRPr lang="en-US" sz="2400" dirty="0">
              <a:solidFill>
                <a:srgbClr val="FF5050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8610026" y="3669194"/>
            <a:ext cx="274377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that make </a:t>
            </a:r>
            <a:r>
              <a:rPr lang="en-US" sz="2400" u="sng" dirty="0" smtClean="0">
                <a:latin typeface="+mj-lt"/>
              </a:rPr>
              <a:t>only </a:t>
            </a:r>
            <a:r>
              <a:rPr lang="en-US" sz="2400" dirty="0" smtClean="0">
                <a:latin typeface="+mj-lt"/>
              </a:rPr>
              <a:t>products </a:t>
            </a:r>
            <a:r>
              <a:rPr lang="en-US" sz="2400" dirty="0">
                <a:latin typeface="+mj-lt"/>
              </a:rPr>
              <a:t>with price &lt; 100</a:t>
            </a:r>
          </a:p>
        </p:txBody>
      </p:sp>
      <p:sp>
        <p:nvSpPr>
          <p:cNvPr id="3" name="Down Arrow 2"/>
          <p:cNvSpPr/>
          <p:nvPr/>
        </p:nvSpPr>
        <p:spPr>
          <a:xfrm>
            <a:off x="9823019" y="3024377"/>
            <a:ext cx="317787" cy="46881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10010" y="3056015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4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  <p:bldP spid="215045" grpId="0" animBg="1" autoUpdateAnimBg="0"/>
      <p:bldP spid="2" grpId="0" animBg="1"/>
      <p:bldP spid="12" grpId="0"/>
      <p:bldP spid="13" grpId="0"/>
      <p:bldP spid="3" grpId="0" animBg="1"/>
      <p:bldP spid="4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7A8-BC20-4EFA-AF7D-2BE46B5803AB}" type="slidenum">
              <a:rPr lang="en-US"/>
              <a:pPr/>
              <a:t>101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 in SQL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10515600" cy="5003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Whenever we don’t have a value, we can put a NULL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mean many things:</a:t>
            </a:r>
          </a:p>
          <a:p>
            <a:pPr lvl="1"/>
            <a:r>
              <a:rPr lang="en-US" sz="2600" dirty="0"/>
              <a:t>Value does not exists</a:t>
            </a:r>
          </a:p>
          <a:p>
            <a:pPr lvl="1"/>
            <a:r>
              <a:rPr lang="en-US" sz="2600" dirty="0"/>
              <a:t>Value exists but is unknown</a:t>
            </a:r>
          </a:p>
          <a:p>
            <a:pPr lvl="1"/>
            <a:r>
              <a:rPr lang="en-US" sz="2600" dirty="0"/>
              <a:t>Value not applicable</a:t>
            </a:r>
          </a:p>
          <a:p>
            <a:pPr lvl="1"/>
            <a:r>
              <a:rPr lang="en-US" sz="2600" dirty="0"/>
              <a:t>Etc.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schema specifies for each attribute if can be null (</a:t>
            </a:r>
            <a:r>
              <a:rPr lang="en-US" i="1" dirty="0" err="1"/>
              <a:t>nullable</a:t>
            </a:r>
            <a:r>
              <a:rPr lang="en-US" i="1" dirty="0"/>
              <a:t> </a:t>
            </a:r>
            <a:r>
              <a:rPr lang="en-US" dirty="0"/>
              <a:t>attribute) or not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does SQL cope with tables that have </a:t>
            </a:r>
            <a:r>
              <a:rPr lang="en-US" dirty="0" smtClean="0"/>
              <a:t>NULLs?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3F50-4467-4A37-BA73-98C64D7E28FF}" type="slidenum">
              <a:rPr lang="en-US"/>
              <a:pPr/>
              <a:t>102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For numerical operations, </a:t>
            </a:r>
            <a:r>
              <a:rPr lang="en-US" dirty="0" smtClean="0"/>
              <a:t>NULL -&gt; NULL:</a:t>
            </a:r>
          </a:p>
          <a:p>
            <a:pPr lvl="1"/>
            <a:r>
              <a:rPr lang="en-US" dirty="0" smtClean="0"/>
              <a:t>If x = </a:t>
            </a:r>
            <a:r>
              <a:rPr lang="en-US" dirty="0"/>
              <a:t>NULL then 4*(3-x)/7 is still NULL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For </a:t>
            </a:r>
            <a:r>
              <a:rPr lang="en-US" i="1" dirty="0" err="1" smtClean="0"/>
              <a:t>boolean</a:t>
            </a:r>
            <a:r>
              <a:rPr lang="en-US" i="1" dirty="0" smtClean="0"/>
              <a:t> operations,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SQL there are three </a:t>
            </a:r>
            <a:r>
              <a:rPr lang="en-US" dirty="0" smtClean="0"/>
              <a:t>values:</a:t>
            </a:r>
            <a:endParaRPr lang="en-US" dirty="0"/>
          </a:p>
          <a:p>
            <a:pPr lvl="1">
              <a:buFontTx/>
              <a:buNone/>
            </a:pPr>
            <a:endParaRPr lang="en-US" b="1" dirty="0" smtClean="0"/>
          </a:p>
          <a:p>
            <a:pPr lvl="1">
              <a:buFontTx/>
              <a:buNone/>
            </a:pPr>
            <a:r>
              <a:rPr lang="en-US" b="1" dirty="0" smtClean="0"/>
              <a:t>FALSE             </a:t>
            </a:r>
            <a:r>
              <a:rPr lang="en-US" b="1" dirty="0"/>
              <a:t>= 	0</a:t>
            </a:r>
          </a:p>
          <a:p>
            <a:pPr lvl="1">
              <a:buFontTx/>
              <a:buNone/>
            </a:pPr>
            <a:r>
              <a:rPr lang="en-US" b="1" dirty="0"/>
              <a:t>UNKNOWN    = 	0.5</a:t>
            </a:r>
          </a:p>
          <a:p>
            <a:pPr lvl="1">
              <a:buFontTx/>
              <a:buNone/>
            </a:pPr>
            <a:r>
              <a:rPr lang="en-US" b="1" dirty="0" smtClean="0"/>
              <a:t>TRUE               </a:t>
            </a:r>
            <a:r>
              <a:rPr lang="en-US" b="1" dirty="0"/>
              <a:t>= 	</a:t>
            </a:r>
            <a:r>
              <a:rPr lang="en-US" b="1" dirty="0" smtClean="0"/>
              <a:t>1</a:t>
            </a:r>
          </a:p>
          <a:p>
            <a:pPr lvl="1">
              <a:buFontTx/>
              <a:buNone/>
            </a:pPr>
            <a:endParaRPr lang="en-US" b="1" dirty="0" smtClean="0"/>
          </a:p>
          <a:p>
            <a:pPr lvl="1"/>
            <a:r>
              <a:rPr lang="en-US" dirty="0"/>
              <a:t>If x= NULL then x=“Joe</a:t>
            </a:r>
            <a:r>
              <a:rPr lang="en-US" dirty="0" smtClean="0"/>
              <a:t>” is </a:t>
            </a:r>
            <a:r>
              <a:rPr lang="en-US" dirty="0"/>
              <a:t>UNKNOWN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9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33BD-9F88-4F66-8FF8-5370184D3722}" type="slidenum">
              <a:rPr lang="en-US"/>
              <a:pPr/>
              <a:t>103</a:t>
            </a:fld>
            <a:endParaRPr lang="en-US" dirty="0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7772400" cy="3327400"/>
          </a:xfrm>
        </p:spPr>
        <p:txBody>
          <a:bodyPr/>
          <a:lstStyle/>
          <a:p>
            <a:r>
              <a:rPr lang="en-US" dirty="0"/>
              <a:t>C1 AND C2   =  min(C1, C2)</a:t>
            </a:r>
          </a:p>
          <a:p>
            <a:r>
              <a:rPr lang="en-US" dirty="0"/>
              <a:t>C1  OR  </a:t>
            </a:r>
            <a:r>
              <a:rPr lang="en-US" dirty="0" smtClean="0"/>
              <a:t> C2   =  </a:t>
            </a:r>
            <a:r>
              <a:rPr lang="en-US" dirty="0"/>
              <a:t>max(C1, C2)</a:t>
            </a:r>
          </a:p>
          <a:p>
            <a:r>
              <a:rPr lang="en-US" dirty="0"/>
              <a:t>NOT C1         =  1 – C1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2286000" y="3581401"/>
            <a:ext cx="6506909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age &lt; 25)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AND (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height &gt; 6 OR weight &gt; 190)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9299538" y="3679890"/>
            <a:ext cx="15177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E.g.</a:t>
            </a:r>
            <a:br>
              <a:rPr lang="en-US" sz="2000" dirty="0"/>
            </a:br>
            <a:r>
              <a:rPr lang="en-US" sz="2000" dirty="0"/>
              <a:t>age=20</a:t>
            </a:r>
            <a:br>
              <a:rPr lang="en-US" sz="2000" dirty="0"/>
            </a:br>
            <a:r>
              <a:rPr lang="en-US" sz="2000" dirty="0" smtClean="0"/>
              <a:t>height=</a:t>
            </a:r>
            <a:r>
              <a:rPr lang="en-US" sz="2000" dirty="0"/>
              <a:t>NULL</a:t>
            </a:r>
            <a:br>
              <a:rPr lang="en-US" sz="2000" dirty="0"/>
            </a:br>
            <a:r>
              <a:rPr lang="en-US" sz="2000" dirty="0"/>
              <a:t>weight=200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544660" y="5708134"/>
            <a:ext cx="59895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latin typeface="+mj-lt"/>
              </a:rPr>
              <a:t>Rule in SQL: include only tuples that yield TRUE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  <p:bldP spid="182276" grpId="0" animBg="1"/>
      <p:bldP spid="182277" grpId="0"/>
      <p:bldP spid="2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907-1C6D-41FA-AAF1-1B0777B84EE1}" type="slidenum">
              <a:rPr lang="en-US"/>
              <a:pPr/>
              <a:t>104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7772400" cy="2463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Unexpected behavior: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2209800" y="2823189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OR age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&gt;= 25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822434" y="4591988"/>
            <a:ext cx="416594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latin typeface="+mj-lt"/>
              </a:rPr>
              <a:t>Some Persons are not included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  <p:bldP spid="183300" grpId="0" animBg="1"/>
      <p:bldP spid="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F5DF-F5ED-4687-AAE7-F03980B72BA6}" type="slidenum">
              <a:rPr lang="en-US"/>
              <a:pPr/>
              <a:t>105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8229600" cy="25757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Can test for NULL explicitly: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x IS NULL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x IS NOT NULL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2133600" y="3505201"/>
            <a:ext cx="5577168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OR age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25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OR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age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IS NULL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43043" y="5656215"/>
            <a:ext cx="3558282" cy="424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+mj-lt"/>
              </a:rPr>
              <a:t>Now it includes all Persons!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  <p:bldP spid="184324" grpId="0" animBg="1"/>
      <p:bldP spid="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0800-3CE4-4806-8E29-034BECC3698A}" type="slidenum">
              <a:rPr lang="en-US"/>
              <a:pPr/>
              <a:t>106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Inner Joins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66876"/>
            <a:ext cx="8686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By</a:t>
            </a:r>
            <a:r>
              <a:rPr lang="en-US" sz="2400" i="1" dirty="0"/>
              <a:t> </a:t>
            </a:r>
            <a:r>
              <a:rPr lang="en-US" sz="2400" dirty="0"/>
              <a:t>default, </a:t>
            </a:r>
            <a:r>
              <a:rPr lang="en-US" sz="2400" dirty="0" smtClean="0"/>
              <a:t>joins in </a:t>
            </a:r>
            <a:r>
              <a:rPr lang="en-US" sz="2400" dirty="0"/>
              <a:t>SQL are </a:t>
            </a:r>
            <a:r>
              <a:rPr lang="en-US" sz="2400" b="1" dirty="0"/>
              <a:t>“inner joins”: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     </a:t>
            </a:r>
            <a:endParaRPr lang="en-US" sz="2400" dirty="0"/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838200" y="3166591"/>
            <a:ext cx="8032968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838200" y="4539602"/>
            <a:ext cx="6186309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Purchase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8200" y="2245855"/>
            <a:ext cx="40732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store)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9156700" y="3049350"/>
            <a:ext cx="368300" cy="27323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726791" y="4237484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Both equivalent:</a:t>
            </a:r>
          </a:p>
          <a:p>
            <a:r>
              <a:rPr lang="en-US" dirty="0" smtClean="0">
                <a:latin typeface="+mj-lt"/>
              </a:rPr>
              <a:t>Both INNER JOINS!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020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 animBg="1"/>
      <p:bldP spid="237573" grpId="0" animBg="1"/>
      <p:bldP spid="2" grpId="0" animBg="1"/>
      <p:bldP spid="3" grpId="0" animBg="1"/>
      <p:bldP spid="4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0800-3CE4-4806-8E29-034BECC3698A}" type="slidenum">
              <a:rPr lang="en-US"/>
              <a:pPr/>
              <a:t>107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Joins + NULLS = Lost data?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66876"/>
            <a:ext cx="8686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By</a:t>
            </a:r>
            <a:r>
              <a:rPr lang="en-US" sz="2400" i="1" dirty="0"/>
              <a:t> </a:t>
            </a:r>
            <a:r>
              <a:rPr lang="en-US" sz="2400" dirty="0"/>
              <a:t>default, </a:t>
            </a:r>
            <a:r>
              <a:rPr lang="en-US" sz="2400" dirty="0" smtClean="0"/>
              <a:t>joins in </a:t>
            </a:r>
            <a:r>
              <a:rPr lang="en-US" sz="2400" dirty="0"/>
              <a:t>SQL are </a:t>
            </a:r>
            <a:r>
              <a:rPr lang="en-US" sz="2400" b="1" dirty="0"/>
              <a:t>“inner joins”: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     </a:t>
            </a:r>
            <a:endParaRPr lang="en-US" sz="2400" dirty="0"/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1527794" y="5910103"/>
            <a:ext cx="9024225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+mj-lt"/>
              </a:rPr>
              <a:t>However: Products </a:t>
            </a:r>
            <a:r>
              <a:rPr lang="en-US" sz="2400" dirty="0">
                <a:latin typeface="+mj-lt"/>
              </a:rPr>
              <a:t>that never sold </a:t>
            </a:r>
            <a:r>
              <a:rPr lang="en-US" sz="2400" dirty="0" smtClean="0">
                <a:latin typeface="+mj-lt"/>
              </a:rPr>
              <a:t>(with no Purchase tuple) will </a:t>
            </a:r>
            <a:r>
              <a:rPr lang="en-US" sz="2400" dirty="0">
                <a:latin typeface="+mj-lt"/>
              </a:rPr>
              <a:t>be </a:t>
            </a:r>
            <a:r>
              <a:rPr lang="en-US" sz="2400" dirty="0" smtClean="0">
                <a:latin typeface="+mj-lt"/>
              </a:rPr>
              <a:t>lost!</a:t>
            </a:r>
            <a:endParaRPr lang="en-US" sz="24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838200" y="3166591"/>
            <a:ext cx="8032968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38200" y="4539602"/>
            <a:ext cx="6186309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Purchase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2245855"/>
            <a:ext cx="40732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store)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9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4F4A-C74E-4167-A38B-CC16B6F5BB20}" type="slidenum">
              <a:rPr lang="en-US"/>
              <a:pPr/>
              <a:t>108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9601200" cy="4114800"/>
          </a:xfrm>
        </p:spPr>
        <p:txBody>
          <a:bodyPr/>
          <a:lstStyle/>
          <a:p>
            <a:r>
              <a:rPr lang="en-US" sz="2400" dirty="0" smtClean="0"/>
              <a:t>An </a:t>
            </a:r>
            <a:r>
              <a:rPr lang="en-US" sz="2400" b="1" dirty="0" smtClean="0"/>
              <a:t>outer join</a:t>
            </a:r>
            <a:r>
              <a:rPr lang="en-US" sz="2400" dirty="0" smtClean="0"/>
              <a:t> returns tuples from the joined relations that don’t have a corresponding tuple in the other relations</a:t>
            </a:r>
          </a:p>
          <a:p>
            <a:pPr lvl="1"/>
            <a:r>
              <a:rPr lang="en-US" sz="2000" dirty="0" smtClean="0"/>
              <a:t>I.e. If we join relations A and B on </a:t>
            </a:r>
            <a:r>
              <a:rPr lang="en-US" sz="2000" dirty="0" err="1" smtClean="0"/>
              <a:t>a.X</a:t>
            </a:r>
            <a:r>
              <a:rPr lang="en-US" sz="2000" dirty="0" smtClean="0"/>
              <a:t> = </a:t>
            </a:r>
            <a:r>
              <a:rPr lang="en-US" sz="2000" dirty="0" err="1" smtClean="0"/>
              <a:t>b.X</a:t>
            </a:r>
            <a:r>
              <a:rPr lang="en-US" sz="2000" dirty="0" smtClean="0"/>
              <a:t>, and there is an entry in A with X=5, but none in B with X=5…</a:t>
            </a:r>
          </a:p>
          <a:p>
            <a:pPr lvl="2"/>
            <a:r>
              <a:rPr lang="en-US" sz="1600" dirty="0" smtClean="0"/>
              <a:t>A LEFT OUTER JOIN will return a tuple (a, NULL)!</a:t>
            </a:r>
          </a:p>
          <a:p>
            <a:endParaRPr lang="en-US" sz="2400" dirty="0" smtClean="0"/>
          </a:p>
          <a:p>
            <a:r>
              <a:rPr lang="en-US" sz="2400" dirty="0" smtClean="0"/>
              <a:t>Left </a:t>
            </a:r>
            <a:r>
              <a:rPr lang="en-US" sz="2400" dirty="0"/>
              <a:t>outer joins in SQL</a:t>
            </a:r>
            <a:r>
              <a:rPr lang="en-US" sz="2400" dirty="0" smtClean="0"/>
              <a:t>:</a:t>
            </a:r>
            <a:r>
              <a:rPr lang="en-US" sz="2400" dirty="0">
                <a:solidFill>
                  <a:schemeClr val="accent2"/>
                </a:solidFill>
              </a:rPr>
              <a:t>	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51400" y="4072483"/>
            <a:ext cx="6032421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LEFT OUTER 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210017" y="5937609"/>
            <a:ext cx="5771965" cy="424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+mj-lt"/>
              </a:rPr>
              <a:t>Now we’ll get products even if they </a:t>
            </a:r>
            <a:r>
              <a:rPr lang="en-US" sz="2400" smtClean="0">
                <a:latin typeface="+mj-lt"/>
              </a:rPr>
              <a:t>didn’t sell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  <p:bldP spid="10" grpId="0" animBg="1"/>
      <p:bldP spid="11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51-EFAE-48B2-8CF8-756A43F9162D}" type="slidenum">
              <a:rPr lang="en-US"/>
              <a:pPr/>
              <a:t>109</a:t>
            </a:fld>
            <a:endParaRPr lang="en-US"/>
          </a:p>
        </p:txBody>
      </p:sp>
      <p:graphicFrame>
        <p:nvGraphicFramePr>
          <p:cNvPr id="2396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76922"/>
              </p:ext>
            </p:extLst>
          </p:nvPr>
        </p:nvGraphicFramePr>
        <p:xfrm>
          <a:off x="1981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3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6125"/>
              </p:ext>
            </p:extLst>
          </p:nvPr>
        </p:nvGraphicFramePr>
        <p:xfrm>
          <a:off x="6553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5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93347"/>
              </p:ext>
            </p:extLst>
          </p:nvPr>
        </p:nvGraphicFramePr>
        <p:xfrm>
          <a:off x="7620000" y="4181475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1981201" y="1295401"/>
            <a:ext cx="1163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39673" name="Rectangle 57"/>
          <p:cNvSpPr>
            <a:spLocks noChangeArrowheads="1"/>
          </p:cNvSpPr>
          <p:nvPr/>
        </p:nvSpPr>
        <p:spPr bwMode="auto">
          <a:xfrm>
            <a:off x="6553200" y="1295401"/>
            <a:ext cx="1321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8687"/>
            <a:ext cx="8229600" cy="1143000"/>
          </a:xfrm>
        </p:spPr>
        <p:txBody>
          <a:bodyPr/>
          <a:lstStyle/>
          <a:p>
            <a:r>
              <a:rPr lang="en-US" dirty="0" smtClean="0"/>
              <a:t>INNER JOIN: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4060" y="4478277"/>
            <a:ext cx="5989140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INNER JOIN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Purchase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4060" y="5929458"/>
            <a:ext cx="412224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another equivalent way to write an INNER JOIN!</a:t>
            </a:r>
            <a:endParaRPr lang="en-US" sz="1600" dirty="0"/>
          </a:p>
        </p:txBody>
      </p:sp>
      <p:sp>
        <p:nvSpPr>
          <p:cNvPr id="3" name="Right Arrow 2"/>
          <p:cNvSpPr/>
          <p:nvPr/>
        </p:nvSpPr>
        <p:spPr>
          <a:xfrm>
            <a:off x="6807200" y="5051912"/>
            <a:ext cx="584200" cy="279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20100" y="1554781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is an unordered list (or: a set with multiple duplicate instances allowed)</a:t>
            </a:r>
            <a:endParaRPr lang="en-US" sz="24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13317" y="3494668"/>
            <a:ext cx="2137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List:            [1, 1, 2, 3]</a:t>
            </a:r>
          </a:p>
          <a:p>
            <a:r>
              <a:rPr lang="en-US" dirty="0" smtClean="0"/>
              <a:t>Set:            {1, 2, 3}</a:t>
            </a:r>
          </a:p>
          <a:p>
            <a:r>
              <a:rPr lang="en-US" dirty="0" err="1" smtClean="0"/>
              <a:t>Multiset</a:t>
            </a:r>
            <a:r>
              <a:rPr lang="en-US" dirty="0" smtClean="0"/>
              <a:t>:   {1, 1, 2, 3}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92844" y="4922597"/>
            <a:ext cx="27787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.e. no </a:t>
            </a:r>
            <a:r>
              <a:rPr lang="en-US" i="1" dirty="0" smtClean="0"/>
              <a:t>next()</a:t>
            </a:r>
            <a:r>
              <a:rPr lang="en-US" dirty="0" smtClean="0"/>
              <a:t>, etc. methods!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11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51-EFAE-48B2-8CF8-756A43F9162D}" type="slidenum">
              <a:rPr lang="en-US"/>
              <a:pPr/>
              <a:t>110</a:t>
            </a:fld>
            <a:endParaRPr lang="en-US"/>
          </a:p>
        </p:txBody>
      </p:sp>
      <p:graphicFrame>
        <p:nvGraphicFramePr>
          <p:cNvPr id="2396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25826"/>
              </p:ext>
            </p:extLst>
          </p:nvPr>
        </p:nvGraphicFramePr>
        <p:xfrm>
          <a:off x="1981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3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68794"/>
              </p:ext>
            </p:extLst>
          </p:nvPr>
        </p:nvGraphicFramePr>
        <p:xfrm>
          <a:off x="6553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5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7850"/>
              </p:ext>
            </p:extLst>
          </p:nvPr>
        </p:nvGraphicFramePr>
        <p:xfrm>
          <a:off x="7620000" y="4181475"/>
          <a:ext cx="3048000" cy="2540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charset="0"/>
                        </a:rPr>
                        <a:t>NULL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1981201" y="1295401"/>
            <a:ext cx="1163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39673" name="Rectangle 57"/>
          <p:cNvSpPr>
            <a:spLocks noChangeArrowheads="1"/>
          </p:cNvSpPr>
          <p:nvPr/>
        </p:nvSpPr>
        <p:spPr bwMode="auto">
          <a:xfrm>
            <a:off x="6553200" y="1295401"/>
            <a:ext cx="1321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8687"/>
            <a:ext cx="8229600" cy="1143000"/>
          </a:xfrm>
        </p:spPr>
        <p:txBody>
          <a:bodyPr/>
          <a:lstStyle/>
          <a:p>
            <a:r>
              <a:rPr lang="en-US" dirty="0" smtClean="0"/>
              <a:t>LEFT OUTER JOIN: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4060" y="4798977"/>
            <a:ext cx="5989140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LEFT OUTER JOIN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Purchase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807200" y="5321300"/>
            <a:ext cx="584200" cy="279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3A44-8036-4F30-B425-DDD86CBC5C88}" type="slidenum">
              <a:rPr lang="en-US"/>
              <a:pPr/>
              <a:t>111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Outer </a:t>
            </a:r>
            <a:r>
              <a:rPr lang="en-US" dirty="0"/>
              <a:t>Joins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Left 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left tuple even if there’s no match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Right </a:t>
            </a:r>
            <a:r>
              <a:rPr lang="en-US" dirty="0"/>
              <a:t>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right tuple even if there’s no match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Full </a:t>
            </a:r>
            <a:r>
              <a:rPr lang="en-US" dirty="0"/>
              <a:t>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both left and right tuples even if there’s no match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9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191070"/>
            <a:ext cx="8229600" cy="143691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700" dirty="0"/>
              <a:t>SQL is a rich programming language that handles the way data is processed </a:t>
            </a:r>
            <a:r>
              <a:rPr lang="en-US" sz="4700" i="1" u="sng" dirty="0"/>
              <a:t>declaratively</a:t>
            </a:r>
            <a:endParaRPr lang="en-US" sz="4700" dirty="0"/>
          </a:p>
          <a:p>
            <a:pPr marL="0" indent="0">
              <a:buNone/>
            </a:pPr>
            <a:endParaRPr lang="en-US" i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113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1673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&amp; 3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12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983941" y="2501154"/>
            <a:ext cx="1761565" cy="264907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73874" y="2108779"/>
            <a:ext cx="327992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attribute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b="1" u="sng" dirty="0" smtClean="0">
                <a:latin typeface="+mj-lt"/>
              </a:rPr>
              <a:t>column</a:t>
            </a:r>
            <a:r>
              <a:rPr lang="en-US" sz="2400" dirty="0" smtClean="0">
                <a:latin typeface="+mj-lt"/>
              </a:rPr>
              <a:t>) is a typed data entry present in each tuple in the relation</a:t>
            </a:r>
            <a:endParaRPr lang="en-US" sz="2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73874" y="4673314"/>
            <a:ext cx="327992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NB: Attributes must have an </a:t>
            </a:r>
            <a:r>
              <a:rPr lang="en-US" b="1" i="1" u="sng" dirty="0" smtClean="0"/>
              <a:t>atomic</a:t>
            </a:r>
            <a:r>
              <a:rPr lang="en-US" i="1" dirty="0" smtClean="0"/>
              <a:t> type in standard SQL, i.e. not a list, set, etc. </a:t>
            </a:r>
            <a:endParaRPr lang="en-US" b="1" i="1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13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895599" y="4464424"/>
            <a:ext cx="4849907" cy="65890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35470" y="4464424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tuple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row</a:t>
            </a:r>
            <a:r>
              <a:rPr lang="en-US" sz="2400" dirty="0" smtClean="0">
                <a:latin typeface="+mj-lt"/>
              </a:rPr>
              <a:t> is a single entry in the table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1259" y="5664752"/>
            <a:ext cx="37964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 smtClean="0"/>
              <a:t>Also referred to sometimes as a </a:t>
            </a:r>
            <a:r>
              <a:rPr lang="en-US" b="1" i="1" u="sng" dirty="0" smtClean="0"/>
              <a:t>record</a:t>
            </a:r>
            <a:endParaRPr lang="en-US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68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14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09520"/>
              </p:ext>
            </p:extLst>
          </p:nvPr>
        </p:nvGraphicFramePr>
        <p:xfrm>
          <a:off x="2724184" y="234978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652466" y="185221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6" name="Right Brace 5"/>
          <p:cNvSpPr/>
          <p:nvPr/>
        </p:nvSpPr>
        <p:spPr>
          <a:xfrm>
            <a:off x="7553143" y="2274461"/>
            <a:ext cx="363893" cy="2586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54020" y="3106272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tuples is the </a:t>
            </a:r>
            <a:r>
              <a:rPr lang="en-US" b="1" u="sng" dirty="0" smtClean="0">
                <a:latin typeface="+mj-lt"/>
              </a:rPr>
              <a:t>cardinality</a:t>
            </a:r>
            <a:r>
              <a:rPr lang="en-US" dirty="0" smtClean="0">
                <a:latin typeface="+mj-lt"/>
              </a:rPr>
              <a:t> of the relation</a:t>
            </a:r>
            <a:endParaRPr lang="en-US" dirty="0">
              <a:latin typeface="+mj-lt"/>
            </a:endParaRPr>
          </a:p>
        </p:txBody>
      </p:sp>
      <p:sp>
        <p:nvSpPr>
          <p:cNvPr id="15" name="Right Brace 14"/>
          <p:cNvSpPr/>
          <p:nvPr/>
        </p:nvSpPr>
        <p:spPr>
          <a:xfrm rot="5400000">
            <a:off x="4842805" y="2828511"/>
            <a:ext cx="363893" cy="47445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70181" y="5541585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attributes is the </a:t>
            </a:r>
            <a:r>
              <a:rPr lang="en-US" b="1" u="sng" dirty="0" smtClean="0">
                <a:latin typeface="+mj-lt"/>
              </a:rPr>
              <a:t>arity</a:t>
            </a:r>
            <a:r>
              <a:rPr lang="en-US" b="1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of the relation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81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292A-D71F-4960-A670-1AD11466BC0F}" type="slidenum">
              <a:rPr lang="en-US"/>
              <a:pPr/>
              <a:t>15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in SQL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Atomic types: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Characters: CHAR(20), VARCHAR(50)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Numbers: INT, BIGINT, SMALLINT, FLOAT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Others: MONEY, DATETIME, …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Every </a:t>
            </a:r>
            <a:r>
              <a:rPr lang="en-US" dirty="0"/>
              <a:t>attribute must have an atomic type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Hence tables are </a:t>
            </a:r>
            <a:r>
              <a:rPr lang="en-US" dirty="0" smtClean="0"/>
              <a:t>flat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718112" y="4504765"/>
            <a:ext cx="8924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Why?</a:t>
            </a:r>
            <a:endParaRPr lang="en-US" sz="24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40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BD6C-6555-47FC-BB60-D2EFC8517D67}" type="slidenum">
              <a:rPr lang="en-US"/>
              <a:pPr/>
              <a:t>16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Schemas</a:t>
            </a:r>
            <a:endParaRPr 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30373"/>
            <a:ext cx="105156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/>
              <a:t>schema</a:t>
            </a:r>
            <a:r>
              <a:rPr lang="en-US" dirty="0"/>
              <a:t> of a table is the table </a:t>
            </a:r>
            <a:r>
              <a:rPr lang="en-US" dirty="0" smtClean="0"/>
              <a:t>name, its attributes, and their types: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key</a:t>
            </a:r>
            <a:r>
              <a:rPr lang="en-US" dirty="0"/>
              <a:t> is an attribute whose values are </a:t>
            </a:r>
            <a:r>
              <a:rPr lang="en-US" dirty="0" smtClean="0"/>
              <a:t>unique; we </a:t>
            </a:r>
            <a:r>
              <a:rPr lang="en-US" dirty="0"/>
              <a:t>underline a </a:t>
            </a:r>
            <a:r>
              <a:rPr lang="en-US" dirty="0" smtClean="0"/>
              <a:t>key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207618" y="3119696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Manufacturer: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207618" y="5181762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Manufacturer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6649"/>
            <a:ext cx="10515600" cy="491135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key is an implicit constraint on which tuples can be in the relation</a:t>
            </a:r>
          </a:p>
          <a:p>
            <a:pPr lvl="1"/>
            <a:endParaRPr lang="en-US" dirty="0" smtClean="0"/>
          </a:p>
          <a:p>
            <a:pPr lvl="1"/>
            <a:r>
              <a:rPr lang="en-US" sz="2800" dirty="0"/>
              <a:t>i</a:t>
            </a:r>
            <a:r>
              <a:rPr lang="en-US" sz="2800" dirty="0" smtClean="0"/>
              <a:t>.e. if two tuples agree on the values of the key, then they must be the same tuple!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08694" y="5373505"/>
            <a:ext cx="49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Which would you select as a key?</a:t>
            </a:r>
          </a:p>
          <a:p>
            <a:r>
              <a:rPr lang="en-US" sz="2400" dirty="0"/>
              <a:t>2. Is a key always guaranteed to exist?</a:t>
            </a:r>
          </a:p>
          <a:p>
            <a:r>
              <a:rPr lang="en-US" sz="2400" dirty="0"/>
              <a:t>3. Can we have more than one key?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7880" y="1672031"/>
            <a:ext cx="79248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key</a:t>
            </a:r>
            <a:r>
              <a:rPr lang="en-US" sz="2800" dirty="0" smtClean="0">
                <a:latin typeface="+mj-lt"/>
              </a:rPr>
              <a:t> is a </a:t>
            </a:r>
            <a:r>
              <a:rPr lang="en-US" sz="2800" b="1" dirty="0" smtClean="0">
                <a:latin typeface="+mj-lt"/>
              </a:rPr>
              <a:t>minimal subset of attributes</a:t>
            </a:r>
            <a:r>
              <a:rPr lang="en-US" sz="2800" dirty="0" smtClean="0">
                <a:latin typeface="+mj-lt"/>
              </a:rPr>
              <a:t> that acts as a unique identifier for tuples in a relation</a:t>
            </a:r>
            <a:endParaRPr lang="en-US" sz="28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4699280" y="4905927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8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say “don’t know the value” we use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NULL</a:t>
            </a:r>
          </a:p>
          <a:p>
            <a:pPr lvl="1"/>
            <a:r>
              <a:rPr lang="en-US" dirty="0" smtClean="0"/>
              <a:t>NULL has (sometimes painful) semantics, more detail later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69435"/>
              </p:ext>
            </p:extLst>
          </p:nvPr>
        </p:nvGraphicFramePr>
        <p:xfrm>
          <a:off x="1905000" y="3820412"/>
          <a:ext cx="2895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sid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gpa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Jim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NULL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09882" y="4736847"/>
            <a:ext cx="488128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Say, Jim just enrolled in his first class.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7068" y="5943600"/>
            <a:ext cx="992454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In SQL, we may constrain a column to be NOT NULL, e.g., </a:t>
            </a:r>
            <a:r>
              <a:rPr lang="en-US" sz="2400" dirty="0" smtClean="0"/>
              <a:t>“</a:t>
            </a:r>
            <a:r>
              <a:rPr lang="en-US" sz="2400" dirty="0"/>
              <a:t>n</a:t>
            </a:r>
            <a:r>
              <a:rPr lang="en-US" sz="2400" dirty="0" smtClean="0"/>
              <a:t>ame” in this table</a:t>
            </a:r>
            <a:endParaRPr lang="en-US" sz="2400" dirty="0"/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905000" y="3053649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7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actually specify arbitrary assertions</a:t>
            </a:r>
          </a:p>
          <a:p>
            <a:pPr lvl="1"/>
            <a:r>
              <a:rPr lang="en-US" dirty="0" smtClean="0"/>
              <a:t>E.g. “</a:t>
            </a:r>
            <a:r>
              <a:rPr lang="en-US" i="1" dirty="0" smtClean="0"/>
              <a:t>There cannot be 25 people in the DB class”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practice, we don’t specify many such constraints. Why?</a:t>
            </a:r>
            <a:endParaRPr lang="en-US" dirty="0"/>
          </a:p>
          <a:p>
            <a:pPr lvl="1"/>
            <a:r>
              <a:rPr lang="en-US" sz="3200" u="sng" dirty="0" smtClean="0"/>
              <a:t>Performance!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353" y="5357793"/>
            <a:ext cx="932329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Whenever </a:t>
            </a:r>
            <a:r>
              <a:rPr lang="en-US" sz="2800" dirty="0">
                <a:latin typeface="+mj-lt"/>
              </a:rPr>
              <a:t>we do something </a:t>
            </a:r>
            <a:r>
              <a:rPr lang="en-US" sz="2800" dirty="0" smtClean="0">
                <a:latin typeface="+mj-lt"/>
              </a:rPr>
              <a:t>ugly (or avoid doing something convenient) it’s </a:t>
            </a:r>
            <a:r>
              <a:rPr lang="en-US" sz="2800" dirty="0">
                <a:latin typeface="+mj-lt"/>
              </a:rPr>
              <a:t>for the sake of performance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5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2:</a:t>
            </a:r>
            <a:r>
              <a:rPr lang="en-US" dirty="0"/>
              <a:t> </a:t>
            </a:r>
            <a:r>
              <a:rPr lang="en-US" dirty="0" smtClean="0"/>
              <a:t>SQL Part 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2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Schema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and Constraints are how databases understand the semantics (meaning) of data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hey are also useful for optimization</a:t>
            </a:r>
          </a:p>
          <a:p>
            <a:endParaRPr lang="en-US" dirty="0" smtClean="0"/>
          </a:p>
          <a:p>
            <a:r>
              <a:rPr lang="en-US" dirty="0" smtClean="0"/>
              <a:t>SQL supports general constraints: </a:t>
            </a:r>
          </a:p>
          <a:p>
            <a:pPr lvl="1"/>
            <a:r>
              <a:rPr lang="en-US" dirty="0" smtClean="0"/>
              <a:t>Keys and foreign keys are most important</a:t>
            </a:r>
          </a:p>
          <a:p>
            <a:pPr lvl="1"/>
            <a:r>
              <a:rPr lang="en-US" dirty="0" smtClean="0"/>
              <a:t>We’ll give you a chance to write the others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87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34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Activity-2-1.ipynb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Single-table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66255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The SFW query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Other useful operators: LIKE, DISTINCT, ORDER BY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Single-table queries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526F-8790-44EF-9560-02FEAC2B4870}" type="slidenum">
              <a:rPr lang="en-US"/>
              <a:pPr/>
              <a:t>24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Query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896218" y="1572308"/>
            <a:ext cx="918424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dirty="0"/>
          </a:p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Basic </a:t>
            </a:r>
            <a:r>
              <a:rPr lang="en-US" sz="2800" dirty="0" smtClean="0"/>
              <a:t>form </a:t>
            </a:r>
            <a:r>
              <a:rPr lang="en-US" sz="2800" dirty="0"/>
              <a:t>(there are many many more bells and whistles)</a:t>
            </a:r>
          </a:p>
          <a:p>
            <a:pPr eaLnBrk="0" hangingPunct="0"/>
            <a:endParaRPr lang="en-US" sz="2800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7063" y="4928421"/>
            <a:ext cx="43434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Call </a:t>
            </a:r>
            <a:r>
              <a:rPr lang="en-US" sz="2800" dirty="0" smtClean="0">
                <a:latin typeface="+mj-lt"/>
              </a:rPr>
              <a:t>this a </a:t>
            </a:r>
            <a:r>
              <a:rPr lang="en-US" sz="2800" b="1" u="sng" dirty="0">
                <a:latin typeface="+mj-lt"/>
              </a:rPr>
              <a:t>SFW</a:t>
            </a:r>
            <a:r>
              <a:rPr lang="en-US" sz="2800" dirty="0">
                <a:latin typeface="+mj-lt"/>
              </a:rPr>
              <a:t> query.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2149926" y="2957303"/>
            <a:ext cx="6676828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&lt;attributes&gt;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&lt;one or more relations&gt;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&lt;conditions&gt;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25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Selection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37469"/>
              </p:ext>
            </p:extLst>
          </p:nvPr>
        </p:nvGraphicFramePr>
        <p:xfrm>
          <a:off x="4433600" y="5410198"/>
          <a:ext cx="6234403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558212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891398" y="3954324"/>
            <a:ext cx="433965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2130897"/>
            <a:ext cx="340764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Selection</a:t>
            </a:r>
            <a:r>
              <a:rPr lang="en-US" sz="2400" dirty="0" smtClean="0">
                <a:latin typeface="+mj-lt"/>
              </a:rPr>
              <a:t> is the operation of filtering a relation’s tuples on some condition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26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Projection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87895"/>
              </p:ext>
            </p:extLst>
          </p:nvPr>
        </p:nvGraphicFramePr>
        <p:xfrm>
          <a:off x="5212704" y="5410198"/>
          <a:ext cx="4676191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350316" y="3954324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1853010"/>
            <a:ext cx="3407648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Projection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the operation of producing an output table with tuples that have a subset of their prior attributes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7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2F50-448E-45B0-9025-39BA41339210}" type="slidenum">
              <a:rPr lang="en-US"/>
              <a:pPr/>
              <a:t>27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37"/>
          <p:cNvSpPr>
            <a:spLocks noChangeArrowheads="1"/>
          </p:cNvSpPr>
          <p:nvPr/>
        </p:nvSpPr>
        <p:spPr bwMode="auto">
          <a:xfrm>
            <a:off x="6733884" y="3171143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838200" y="3355808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556783" y="2314478"/>
            <a:ext cx="696380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286529" y="4748645"/>
            <a:ext cx="550430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Answer(PName, Price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4717" y="2323710"/>
            <a:ext cx="186140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Input schema</a:t>
            </a:r>
            <a:endParaRPr lang="en-US" sz="24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4717" y="4790762"/>
            <a:ext cx="208903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Output schema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E785-290F-4CF6-ADF0-EB2AD60461E4}" type="slidenum">
              <a:rPr lang="en-US"/>
              <a:pPr/>
              <a:t>28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Details</a:t>
            </a:r>
            <a:endParaRPr 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SQL </a:t>
            </a:r>
            <a:r>
              <a:rPr lang="en-US" b="1" dirty="0" smtClean="0"/>
              <a:t>commands</a:t>
            </a:r>
            <a:r>
              <a:rPr lang="en-US" dirty="0" smtClean="0"/>
              <a:t> are case </a:t>
            </a:r>
            <a:r>
              <a:rPr lang="en-US" dirty="0"/>
              <a:t>insensitive: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SELECT,  Select,  </a:t>
            </a:r>
            <a:r>
              <a:rPr lang="en-US" dirty="0"/>
              <a:t>select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Product,   product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r>
              <a:rPr lang="en-US" b="1" dirty="0" smtClean="0"/>
              <a:t>Values</a:t>
            </a:r>
            <a:r>
              <a:rPr lang="en-US" dirty="0" smtClean="0"/>
              <a:t> are </a:t>
            </a:r>
            <a:r>
              <a:rPr lang="en-US" b="1" dirty="0" smtClean="0"/>
              <a:t>not: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u="sng" dirty="0"/>
              <a:t>Different:</a:t>
            </a:r>
            <a:r>
              <a:rPr lang="en-US" dirty="0"/>
              <a:t> ‘Seattle</a:t>
            </a:r>
            <a:r>
              <a:rPr lang="en-US" dirty="0" smtClean="0"/>
              <a:t>’,  </a:t>
            </a:r>
            <a:r>
              <a:rPr lang="en-US" dirty="0"/>
              <a:t>‘</a:t>
            </a:r>
            <a:r>
              <a:rPr lang="en-US" dirty="0" err="1"/>
              <a:t>seattle</a:t>
            </a:r>
            <a:r>
              <a:rPr lang="en-US" dirty="0"/>
              <a:t>’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Use single quotes for constants: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‘</a:t>
            </a:r>
            <a:r>
              <a:rPr lang="en-US" dirty="0" err="1"/>
              <a:t>abc</a:t>
            </a:r>
            <a:r>
              <a:rPr lang="en-US" dirty="0"/>
              <a:t>’  - yes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</a:t>
            </a:r>
            <a:r>
              <a:rPr lang="en-US" dirty="0" err="1"/>
              <a:t>abc</a:t>
            </a:r>
            <a:r>
              <a:rPr lang="en-US" dirty="0"/>
              <a:t>” - no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1483-E1F0-436D-B0C4-8D219A5AD8F2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LIKE: Simple String Pattern Matching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10" y="3711071"/>
            <a:ext cx="6318380" cy="2286000"/>
          </a:xfrm>
        </p:spPr>
        <p:txBody>
          <a:bodyPr/>
          <a:lstStyle/>
          <a:p>
            <a:pPr marL="609600" indent="-609600"/>
            <a:r>
              <a:rPr lang="en-US" dirty="0"/>
              <a:t>s </a:t>
            </a:r>
            <a:r>
              <a:rPr lang="en-US" b="1" dirty="0"/>
              <a:t>LIKE</a:t>
            </a:r>
            <a:r>
              <a:rPr lang="en-US" dirty="0"/>
              <a:t> p:  pattern matching on strings</a:t>
            </a:r>
          </a:p>
          <a:p>
            <a:pPr marL="609600" indent="-609600"/>
            <a:r>
              <a:rPr lang="en-US" dirty="0"/>
              <a:t>p may contain two special symbols:</a:t>
            </a:r>
          </a:p>
          <a:p>
            <a:pPr marL="990600" lvl="1" indent="-533400"/>
            <a:r>
              <a:rPr lang="en-US" dirty="0"/>
              <a:t>%  = any sequence of characters</a:t>
            </a:r>
          </a:p>
          <a:p>
            <a:pPr marL="990600" lvl="1" indent="-533400"/>
            <a:r>
              <a:rPr lang="en-US" dirty="0"/>
              <a:t>_   = any single character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470989" y="2103438"/>
            <a:ext cx="5250022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Products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PName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‘%gizmo%’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SQL introduction &amp; schema definitions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Table creation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Basic single-table queries</a:t>
            </a:r>
          </a:p>
          <a:p>
            <a:pPr lvl="1"/>
            <a:r>
              <a:rPr lang="en-US" dirty="0" smtClean="0">
                <a:latin typeface="+mj-lt"/>
              </a:rPr>
              <a:t>ACTIVITIY: Single-table queries!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Multi-table queries</a:t>
            </a:r>
          </a:p>
          <a:p>
            <a:pPr lvl="1"/>
            <a:r>
              <a:rPr lang="en-US" dirty="0" smtClean="0">
                <a:latin typeface="+mj-lt"/>
              </a:rPr>
              <a:t>ACTIVITY: Multi-table queries!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5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034-38E0-4772-80C3-35B6F682A55E}" type="slidenum">
              <a:rPr lang="en-US"/>
              <a:pPr/>
              <a:t>30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DISTINCT: Eliminating </a:t>
            </a:r>
            <a:r>
              <a:rPr lang="en-US" dirty="0"/>
              <a:t>Duplicates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1438472" y="2133601"/>
            <a:ext cx="4631797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133834" y="3600071"/>
            <a:ext cx="990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Versus</a:t>
            </a:r>
            <a:endParaRPr lang="en-US" sz="2400" dirty="0">
              <a:latin typeface="+mj-lt"/>
            </a:endParaRP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2374214" y="4697209"/>
            <a:ext cx="2964123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C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50567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91708"/>
              </p:ext>
            </p:extLst>
          </p:nvPr>
        </p:nvGraphicFramePr>
        <p:xfrm>
          <a:off x="7772400" y="4163808"/>
          <a:ext cx="1981200" cy="22860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582" name="Group 54"/>
          <p:cNvGraphicFramePr>
            <a:graphicFrameLocks noGrp="1"/>
          </p:cNvGraphicFramePr>
          <p:nvPr/>
        </p:nvGraphicFramePr>
        <p:xfrm>
          <a:off x="7772400" y="1905000"/>
          <a:ext cx="1981200" cy="18288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583" name="AutoShape 55"/>
          <p:cNvSpPr>
            <a:spLocks noChangeArrowheads="1"/>
          </p:cNvSpPr>
          <p:nvPr/>
        </p:nvSpPr>
        <p:spPr bwMode="auto">
          <a:xfrm>
            <a:off x="6657005" y="2343280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55"/>
          <p:cNvSpPr>
            <a:spLocks noChangeArrowheads="1"/>
          </p:cNvSpPr>
          <p:nvPr/>
        </p:nvSpPr>
        <p:spPr bwMode="auto">
          <a:xfrm>
            <a:off x="6653508" y="4906888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D97-CCAA-4512-B572-D64BCF59CDE8}" type="slidenum">
              <a:rPr lang="en-US"/>
              <a:pPr/>
              <a:t>31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BY: Sorting </a:t>
            </a:r>
            <a:r>
              <a:rPr lang="en-US" dirty="0"/>
              <a:t>the Results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2283840" y="2249201"/>
            <a:ext cx="762260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anufacturer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Product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=‘gizmo’ AND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50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46581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Calibri (Light Headings)"/>
              </a:rPr>
              <a:t>Ties </a:t>
            </a:r>
            <a:r>
              <a:rPr lang="en-US" sz="2000" dirty="0">
                <a:latin typeface="+mj-lt"/>
                <a:cs typeface="Calibri (Light Headings)"/>
              </a:rPr>
              <a:t>are broken by the second attribute on the ORDER BY list, etc.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0795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+mj-lt"/>
              </a:rPr>
              <a:t>Ordering is ascending, unless you specify the DESC keyword.</a:t>
            </a:r>
          </a:p>
          <a:p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Activity-2-2.ipynb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10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Multi-table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4631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Foreign key constraints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Joins: basics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Joins: SQL semantics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Multi-table queries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61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 constraints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65298" y="4260685"/>
            <a:ext cx="25308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err="1">
                <a:latin typeface="+mj-lt"/>
              </a:rPr>
              <a:t>s</a:t>
            </a:r>
            <a:r>
              <a:rPr lang="en-US" dirty="0" err="1" smtClean="0">
                <a:latin typeface="+mj-lt"/>
              </a:rPr>
              <a:t>tudent_id</a:t>
            </a:r>
            <a:r>
              <a:rPr lang="en-US" dirty="0" smtClean="0">
                <a:latin typeface="+mj-lt"/>
              </a:rPr>
              <a:t> alone is not a key- what is?</a:t>
            </a:r>
            <a:endParaRPr lang="en-US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28730"/>
              </p:ext>
            </p:extLst>
          </p:nvPr>
        </p:nvGraphicFramePr>
        <p:xfrm>
          <a:off x="2743201" y="4765322"/>
          <a:ext cx="202940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972"/>
                <a:gridCol w="799464"/>
                <a:gridCol w="614972"/>
              </a:tblGrid>
              <a:tr h="352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n</a:t>
                      </a:r>
                      <a:r>
                        <a:rPr lang="en-US" sz="1800" b="1" dirty="0" smtClean="0"/>
                        <a:t>ame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gpa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101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3.8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36288"/>
              </p:ext>
            </p:extLst>
          </p:nvPr>
        </p:nvGraphicFramePr>
        <p:xfrm>
          <a:off x="6088767" y="4765323"/>
          <a:ext cx="3000148" cy="1111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282"/>
                <a:gridCol w="581582"/>
                <a:gridCol w="984284"/>
              </a:tblGrid>
              <a:tr h="38000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student_id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grade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564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537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A+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67001" y="439599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Students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01678" y="4395990"/>
            <a:ext cx="97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Enrolled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2920" y="6149632"/>
            <a:ext cx="943169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We say that </a:t>
            </a:r>
            <a:r>
              <a:rPr lang="en-US" sz="2800" dirty="0" err="1">
                <a:latin typeface="+mj-lt"/>
              </a:rPr>
              <a:t>s</a:t>
            </a:r>
            <a:r>
              <a:rPr lang="en-US" sz="2800" dirty="0" err="1" smtClean="0">
                <a:latin typeface="+mj-lt"/>
              </a:rPr>
              <a:t>tudent_id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is a </a:t>
            </a:r>
            <a:r>
              <a:rPr lang="en-US" sz="2800" b="1" u="sng" dirty="0">
                <a:latin typeface="+mj-lt"/>
              </a:rPr>
              <a:t>foreign key</a:t>
            </a:r>
            <a:r>
              <a:rPr lang="en-US" sz="2800" dirty="0">
                <a:latin typeface="+mj-lt"/>
              </a:rPr>
              <a:t> that refers to Students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4772609" y="5321086"/>
            <a:ext cx="1316158" cy="367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72609" y="5688193"/>
            <a:ext cx="1316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2055830" y="2083217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604865"/>
            <a:ext cx="8427098" cy="4399001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the following schema: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And we want to impose the following constraint:</a:t>
            </a:r>
          </a:p>
          <a:p>
            <a:pPr lvl="1"/>
            <a:r>
              <a:rPr lang="en-US" u="sng" dirty="0" smtClean="0"/>
              <a:t>‘Only bona fide students may enroll in courses’</a:t>
            </a:r>
            <a:r>
              <a:rPr lang="en-US" dirty="0" smtClean="0"/>
              <a:t> i.e. a student must appear in the Students table to enroll in a class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4706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13" grpId="0"/>
      <p:bldP spid="14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Foreign Keys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451138" y="2077617"/>
            <a:ext cx="9289723" cy="3600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PRIMARY KEY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96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Foreign Keys and update operations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02714" y="4813041"/>
            <a:ext cx="36300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DBA chooses (syntax in the book)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1853756" y="1690688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38200" y="3116425"/>
            <a:ext cx="10515600" cy="4572098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if we insert a tuple into Enrolled, but no corresponding </a:t>
            </a:r>
            <a:r>
              <a:rPr lang="en-US" dirty="0" smtClean="0"/>
              <a:t>student?</a:t>
            </a:r>
          </a:p>
          <a:p>
            <a:pPr lvl="1"/>
            <a:r>
              <a:rPr lang="en-US" dirty="0" smtClean="0"/>
              <a:t>INSERT is rejected (foreign keys are </a:t>
            </a:r>
            <a:r>
              <a:rPr lang="en-US" u="sng" dirty="0" smtClean="0"/>
              <a:t>constraints</a:t>
            </a:r>
            <a:r>
              <a:rPr lang="en-US" dirty="0" smtClean="0"/>
              <a:t>)!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if we delete a student</a:t>
            </a:r>
            <a:r>
              <a:rPr lang="en-US" dirty="0" smtClean="0"/>
              <a:t>?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Disallow the delete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Remove all of the courses for that student</a:t>
            </a:r>
          </a:p>
          <a:p>
            <a:pPr marL="800100" lvl="1" indent="-342900">
              <a:buAutoNum type="arabicPeriod"/>
            </a:pPr>
            <a:r>
              <a:rPr lang="en-US" i="1" dirty="0" smtClean="0"/>
              <a:t>SQL allows a third via NULL (not yet covered)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5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02CB-ED81-4078-B374-A703DF7518F6}" type="slidenum">
              <a:rPr lang="en-US"/>
              <a:pPr/>
              <a:t>38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and Foreign Keys</a:t>
            </a:r>
          </a:p>
        </p:txBody>
      </p:sp>
      <p:graphicFrame>
        <p:nvGraphicFramePr>
          <p:cNvPr id="153702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88110"/>
              </p:ext>
            </p:extLst>
          </p:nvPr>
        </p:nvGraphicFramePr>
        <p:xfrm>
          <a:off x="1828800" y="4495800"/>
          <a:ext cx="6400799" cy="1860550"/>
        </p:xfrm>
        <a:graphic>
          <a:graphicData uri="http://schemas.openxmlformats.org/drawingml/2006/table">
            <a:tbl>
              <a:tblPr/>
              <a:tblGrid>
                <a:gridCol w="1702340"/>
                <a:gridCol w="1225685"/>
                <a:gridCol w="1770434"/>
                <a:gridCol w="1702340"/>
              </a:tblGrid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636" name="Text Box 36"/>
          <p:cNvSpPr txBox="1">
            <a:spLocks noChangeArrowheads="1"/>
          </p:cNvSpPr>
          <p:nvPr/>
        </p:nvSpPr>
        <p:spPr bwMode="auto">
          <a:xfrm>
            <a:off x="1828800" y="3962401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3662" name="Text Box 62"/>
          <p:cNvSpPr txBox="1">
            <a:spLocks noChangeArrowheads="1"/>
          </p:cNvSpPr>
          <p:nvPr/>
        </p:nvSpPr>
        <p:spPr bwMode="auto">
          <a:xfrm>
            <a:off x="1905001" y="1594052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3706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67324"/>
              </p:ext>
            </p:extLst>
          </p:nvPr>
        </p:nvGraphicFramePr>
        <p:xfrm>
          <a:off x="1828800" y="2124277"/>
          <a:ext cx="3909527" cy="1463040"/>
        </p:xfrm>
        <a:graphic>
          <a:graphicData uri="http://schemas.openxmlformats.org/drawingml/2006/table">
            <a:tbl>
              <a:tblPr/>
              <a:tblGrid>
                <a:gridCol w="1437326"/>
                <a:gridCol w="1264847"/>
                <a:gridCol w="1207354"/>
              </a:tblGrid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28588" y="1975628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What is a foreign </a:t>
            </a:r>
            <a:r>
              <a:rPr lang="en-US" sz="3000" dirty="0" smtClean="0">
                <a:latin typeface="+mj-lt"/>
              </a:rPr>
              <a:t>key vs. a key </a:t>
            </a:r>
            <a:r>
              <a:rPr lang="en-US" sz="3000" dirty="0">
                <a:latin typeface="+mj-lt"/>
              </a:rPr>
              <a:t>here?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39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81888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3130806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1699797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9036" y="2372589"/>
            <a:ext cx="261703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Note: we will often omit attribute types in schema definitions for brevity, but assume attributes are always types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292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SQL Introduction &amp; 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8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40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2500312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914832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929812" y="4678488"/>
            <a:ext cx="3340359" cy="60102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13254" y="4037534"/>
            <a:ext cx="379694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join</a:t>
            </a:r>
            <a:r>
              <a:rPr lang="en-US" sz="2400" dirty="0" smtClean="0">
                <a:latin typeface="+mj-lt"/>
              </a:rPr>
              <a:t> between tables returns all unique combinations of their tuples </a:t>
            </a:r>
            <a:r>
              <a:rPr lang="en-US" sz="2400" b="1" dirty="0" smtClean="0">
                <a:latin typeface="+mj-lt"/>
              </a:rPr>
              <a:t>which meet some specified join condition</a:t>
            </a:r>
            <a:endParaRPr lang="en-US" sz="2400" dirty="0">
              <a:latin typeface="+mj-lt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41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578245" y="3003672"/>
            <a:ext cx="7191375" cy="48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dirty="0" smtClean="0"/>
              <a:t>Several equivalent ways to write a basic join in SQL:</a:t>
            </a:r>
            <a:endParaRPr lang="en-US" sz="2400" dirty="0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671551" y="3826323"/>
            <a:ext cx="393777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952999" y="3822144"/>
            <a:ext cx="679424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Company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Price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&lt;= 200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49886" y="5784980"/>
            <a:ext cx="22211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 few more later on…</a:t>
            </a:r>
            <a:endParaRPr lang="en-US" dirty="0">
              <a:latin typeface="+mj-lt"/>
            </a:endParaRP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6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42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123850"/>
              </p:ext>
            </p:extLst>
          </p:nvPr>
        </p:nvGraphicFramePr>
        <p:xfrm>
          <a:off x="1524000" y="1708151"/>
          <a:ext cx="5029200" cy="2456793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1524000"/>
                <a:gridCol w="1143000"/>
              </a:tblGrid>
              <a:tr h="378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524000" y="1244478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9347067" y="1489841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95204"/>
              </p:ext>
            </p:extLst>
          </p:nvPr>
        </p:nvGraphicFramePr>
        <p:xfrm>
          <a:off x="6858000" y="1936751"/>
          <a:ext cx="3810000" cy="1845129"/>
        </p:xfrm>
        <a:graphic>
          <a:graphicData uri="http://schemas.openxmlformats.org/drawingml/2006/table">
            <a:tbl>
              <a:tblPr/>
              <a:tblGrid>
                <a:gridCol w="1371600"/>
                <a:gridCol w="914400"/>
                <a:gridCol w="1524000"/>
              </a:tblGrid>
              <a:tr h="440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573037"/>
              </p:ext>
            </p:extLst>
          </p:nvPr>
        </p:nvGraphicFramePr>
        <p:xfrm>
          <a:off x="6858000" y="5441950"/>
          <a:ext cx="3810000" cy="914400"/>
        </p:xfrm>
        <a:graphic>
          <a:graphicData uri="http://schemas.openxmlformats.org/drawingml/2006/table">
            <a:tbl>
              <a:tblPr/>
              <a:tblGrid>
                <a:gridCol w="2171700"/>
                <a:gridCol w="16383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559282" y="4146550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6515100" y="2279650"/>
            <a:ext cx="381000" cy="304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553200" y="26225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553200" y="3155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553200" y="3536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24200" y="3003550"/>
            <a:ext cx="838200" cy="1143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0" y="2774950"/>
            <a:ext cx="838200" cy="1143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524000" y="4725134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  <p:bldP spid="30" grpId="0" animBg="1"/>
      <p:bldP spid="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43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Variable Ambiguity in Multi-Table</a:t>
            </a:r>
            <a:endParaRPr lang="en-US" dirty="0"/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680685" y="3959736"/>
            <a:ext cx="5109091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address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0641" y="3682737"/>
            <a:ext cx="316777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Which “address” does this refer to</a:t>
            </a:r>
            <a:r>
              <a:rPr lang="en-US" sz="2400" b="1" dirty="0" smtClean="0">
                <a:latin typeface="+mj-lt"/>
              </a:rPr>
              <a:t>?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Which “</a:t>
            </a:r>
            <a:r>
              <a:rPr lang="en-US" sz="2400" b="1" dirty="0" err="1" smtClean="0">
                <a:latin typeface="+mj-lt"/>
              </a:rPr>
              <a:t>name”s</a:t>
            </a:r>
            <a:r>
              <a:rPr lang="en-US" sz="2400" b="1" dirty="0" smtClean="0">
                <a:latin typeface="+mj-lt"/>
              </a:rPr>
              <a:t>??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90799" y="3275513"/>
            <a:ext cx="741741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Person.name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Person.address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Person.worksfor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Company.name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90799" y="4650651"/>
            <a:ext cx="5570756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p.address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 p, Company 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p.worksfor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2146041" y="3116424"/>
            <a:ext cx="233265" cy="2808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3225" y="3853543"/>
            <a:ext cx="1772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Both equivalent ways to resolve </a:t>
            </a:r>
            <a:r>
              <a:rPr lang="en-US" smtClean="0">
                <a:latin typeface="+mj-lt"/>
              </a:rPr>
              <a:t>variable ambiguity</a:t>
            </a:r>
            <a:endParaRPr lang="en-US">
              <a:latin typeface="+mj-lt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Tuple Variable Ambiguity in Multi-Table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279F-C85C-4384-9BE6-F588BE1D5F0F}" type="slidenum">
              <a:rPr lang="en-US"/>
              <a:pPr/>
              <a:t>45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Meaning (Semantics) of SQL Queries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47067"/>
            <a:ext cx="5878532" cy="923330"/>
          </a:xfrm>
          <a:solidFill>
            <a:schemeClr val="bg1"/>
          </a:solidFill>
          <a:ln cap="flat"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0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Conditions(x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838200" y="3178864"/>
            <a:ext cx="8153400" cy="27515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Answer = {}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="1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</a:t>
            </a: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…..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dirty="0" err="1"/>
              <a:t>R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</a:t>
            </a:r>
            <a:r>
              <a:rPr lang="en-US" sz="2400" b="1" dirty="0"/>
              <a:t>if</a:t>
            </a:r>
            <a:r>
              <a:rPr lang="en-US" sz="2400" dirty="0"/>
              <a:t> Conditions(x</a:t>
            </a:r>
            <a:r>
              <a:rPr lang="en-US" sz="2400" baseline="-25000" dirty="0"/>
              <a:t>1</a:t>
            </a:r>
            <a:r>
              <a:rPr lang="en-US" sz="2400" dirty="0"/>
              <a:t>,…,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      </a:t>
            </a:r>
            <a:r>
              <a:rPr lang="en-US" sz="2400" b="1" dirty="0"/>
              <a:t>then</a:t>
            </a:r>
            <a:r>
              <a:rPr lang="en-US" sz="2400" dirty="0"/>
              <a:t> Answer = Answer </a:t>
            </a:r>
            <a:r>
              <a:rPr lang="en-US" sz="2400" dirty="0">
                <a:sym typeface="Symbol" charset="2"/>
              </a:rPr>
              <a:t></a:t>
            </a:r>
            <a:r>
              <a:rPr lang="en-US" sz="2400" dirty="0"/>
              <a:t> {(x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 err="1"/>
              <a:t>.a</a:t>
            </a:r>
            <a:r>
              <a:rPr lang="en-US" sz="2400" baseline="-25000" dirty="0" err="1"/>
              <a:t>k</a:t>
            </a:r>
            <a:r>
              <a:rPr lang="en-US" sz="2400" dirty="0"/>
              <a:t>)}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return</a:t>
            </a:r>
            <a:r>
              <a:rPr lang="en-US" sz="2400" dirty="0"/>
              <a:t> Answer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2569" y="2057219"/>
            <a:ext cx="324161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Almost never the </a:t>
            </a:r>
            <a:r>
              <a:rPr lang="en-US" sz="2000" i="1" dirty="0">
                <a:latin typeface="+mj-lt"/>
              </a:rPr>
              <a:t>fastest</a:t>
            </a:r>
            <a:r>
              <a:rPr lang="en-US" sz="2000" dirty="0">
                <a:latin typeface="+mj-lt"/>
              </a:rPr>
              <a:t> way to </a:t>
            </a:r>
            <a:r>
              <a:rPr lang="en-US" sz="2000" dirty="0" smtClean="0">
                <a:latin typeface="+mj-lt"/>
              </a:rPr>
              <a:t>compute it</a:t>
            </a:r>
            <a:r>
              <a:rPr lang="en-US" sz="2000" dirty="0">
                <a:latin typeface="+mj-lt"/>
              </a:rPr>
              <a:t>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4979" y="6125517"/>
            <a:ext cx="387220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Note: </a:t>
            </a:r>
            <a:r>
              <a:rPr lang="en-US" sz="2400" dirty="0" smtClean="0">
                <a:latin typeface="+mj-lt"/>
              </a:rPr>
              <a:t>this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</a:t>
            </a:r>
            <a:r>
              <a:rPr lang="en-US" sz="2400" dirty="0">
                <a:latin typeface="+mj-lt"/>
              </a:rPr>
              <a:t>a </a:t>
            </a:r>
            <a:r>
              <a:rPr lang="en-US" sz="2400" i="1" dirty="0" err="1">
                <a:latin typeface="+mj-lt"/>
              </a:rPr>
              <a:t>multiset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union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577232" y="5019357"/>
            <a:ext cx="609600" cy="649188"/>
          </a:xfrm>
          <a:prstGeom prst="ellipse">
            <a:avLst/>
          </a:prstGeom>
          <a:noFill/>
          <a:ln w="508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64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 autoUpdateAnimBg="0"/>
      <p:bldP spid="7" grpId="0" animBg="1"/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SQL semantics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648901" y="1443866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61093"/>
              </p:ext>
            </p:extLst>
          </p:nvPr>
        </p:nvGraphicFramePr>
        <p:xfrm>
          <a:off x="974813" y="2590773"/>
          <a:ext cx="6096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51818"/>
              </p:ext>
            </p:extLst>
          </p:nvPr>
        </p:nvGraphicFramePr>
        <p:xfrm>
          <a:off x="974813" y="4511013"/>
          <a:ext cx="990600" cy="2072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572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09331"/>
              </p:ext>
            </p:extLst>
          </p:nvPr>
        </p:nvGraphicFramePr>
        <p:xfrm>
          <a:off x="4283532" y="2972853"/>
          <a:ext cx="1447800" cy="3627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 bwMode="auto">
          <a:xfrm>
            <a:off x="2783744" y="4358167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8489" y="336801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Cross Product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63523"/>
              </p:ext>
            </p:extLst>
          </p:nvPr>
        </p:nvGraphicFramePr>
        <p:xfrm>
          <a:off x="8033661" y="4801870"/>
          <a:ext cx="14478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Right Arrow 15"/>
          <p:cNvSpPr/>
          <p:nvPr/>
        </p:nvSpPr>
        <p:spPr bwMode="auto">
          <a:xfrm>
            <a:off x="7041414" y="1849845"/>
            <a:ext cx="1021646" cy="458859"/>
          </a:xfrm>
          <a:prstGeom prst="right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26105"/>
              </p:ext>
            </p:extLst>
          </p:nvPr>
        </p:nvGraphicFramePr>
        <p:xfrm>
          <a:off x="8559973" y="1460152"/>
          <a:ext cx="5334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1889213" y="2436195"/>
            <a:ext cx="576944" cy="43405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 bwMode="auto">
          <a:xfrm rot="16200000">
            <a:off x="8508990" y="3591539"/>
            <a:ext cx="625778" cy="481649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93374" y="3416864"/>
            <a:ext cx="1562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Apply </a:t>
            </a:r>
            <a:r>
              <a:rPr lang="en-US" sz="2400" dirty="0" smtClean="0">
                <a:latin typeface="+mj-lt"/>
              </a:rPr>
              <a:t>Projection</a:t>
            </a:r>
            <a:endParaRPr lang="en-US" sz="24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3" name="Right Arrow 22"/>
          <p:cNvSpPr/>
          <p:nvPr/>
        </p:nvSpPr>
        <p:spPr bwMode="auto">
          <a:xfrm>
            <a:off x="6489229" y="5328730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1068" y="3900801"/>
            <a:ext cx="1761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Apply Selections / Conditions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70103" y="1381851"/>
            <a:ext cx="156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+mj-lt"/>
              </a:rPr>
              <a:t>Output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7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6" grpId="0" animBg="1"/>
      <p:bldP spid="7" grpId="0" animBg="1"/>
      <p:bldP spid="20" grpId="0" animBg="1"/>
      <p:bldP spid="21" grpId="0"/>
      <p:bldP spid="23" grpId="0" animBg="1"/>
      <p:bldP spid="24" grpId="0"/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execution order of a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808730" y="675025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875105" y="1888246"/>
            <a:ext cx="447869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Recall: Cross product (A X B) is the set of all unique tuples in A,B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Ex: {</a:t>
            </a:r>
            <a:r>
              <a:rPr lang="en-US" dirty="0" err="1" smtClean="0">
                <a:latin typeface="+mj-lt"/>
              </a:rPr>
              <a:t>a,b,c</a:t>
            </a:r>
            <a:r>
              <a:rPr lang="en-US" dirty="0" smtClean="0">
                <a:latin typeface="+mj-lt"/>
              </a:rPr>
              <a:t>} X {1,2} 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= {(a,1), (a,2), (b,1), (b,2), (c,1), (c,2)}</a:t>
            </a:r>
            <a:endParaRPr lang="en-US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75105" y="3693743"/>
            <a:ext cx="15078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= Filtering!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5105" y="4793117"/>
            <a:ext cx="35418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= Returning only </a:t>
            </a:r>
            <a:r>
              <a:rPr lang="en-US" sz="2000" i="1" dirty="0" smtClean="0">
                <a:latin typeface="+mj-lt"/>
              </a:rPr>
              <a:t>some</a:t>
            </a:r>
            <a:r>
              <a:rPr lang="en-US" sz="2000" dirty="0" smtClean="0">
                <a:latin typeface="+mj-lt"/>
              </a:rPr>
              <a:t> attributes</a:t>
            </a:r>
            <a:endParaRPr lang="en-US" sz="2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21575" y="6013589"/>
            <a:ext cx="63488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Remembering this order is critical to understanding the output of certain queries (see later on…)</a:t>
            </a:r>
            <a:endParaRPr lang="en-US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800" dirty="0" smtClean="0"/>
                  <a:t>Take </a:t>
                </a:r>
                <a:r>
                  <a:rPr lang="en-US" sz="2800" b="1" dirty="0" smtClean="0"/>
                  <a:t>cross product</a:t>
                </a:r>
                <a:r>
                  <a:rPr lang="en-US" sz="2800" dirty="0"/>
                  <a:t>:</a:t>
                </a:r>
                <a:endParaRPr lang="en-US" sz="2800" b="0" i="1" dirty="0" smtClean="0">
                  <a:latin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selections / conditions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projections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 to get final output: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,)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8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A909-642B-4A41-9DA8-4CA43674AC60}" type="slidenum">
              <a:rPr lang="en-US"/>
              <a:pPr/>
              <a:t>48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Subtlety about Joins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4953000" y="2760008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2704714" y="3218829"/>
            <a:ext cx="6573819" cy="96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smtClean="0"/>
              <a:t>Find </a:t>
            </a:r>
            <a:r>
              <a:rPr lang="en-US" sz="2400" dirty="0"/>
              <a:t>all countries that manufacture some product in the ‘Gadgets’ category.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2233404" y="4523209"/>
            <a:ext cx="7725192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Category=‘Gadgets’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705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2418221" y="1782787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49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 subtlety about Joins</a:t>
            </a:r>
            <a:endParaRPr lang="en-US" dirty="0"/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49240"/>
              </p:ext>
            </p:extLst>
          </p:nvPr>
        </p:nvGraphicFramePr>
        <p:xfrm>
          <a:off x="1819835" y="1911884"/>
          <a:ext cx="4285129" cy="2055375"/>
        </p:xfrm>
        <a:graphic>
          <a:graphicData uri="http://schemas.openxmlformats.org/drawingml/2006/table">
            <a:tbl>
              <a:tblPr/>
              <a:tblGrid>
                <a:gridCol w="1363450"/>
                <a:gridCol w="649262"/>
                <a:gridCol w="1298524"/>
                <a:gridCol w="973893"/>
              </a:tblGrid>
              <a:tr h="313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0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819835" y="1424627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7112774" y="1450219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01723"/>
              </p:ext>
            </p:extLst>
          </p:nvPr>
        </p:nvGraphicFramePr>
        <p:xfrm>
          <a:off x="7124700" y="1933400"/>
          <a:ext cx="2705100" cy="1364178"/>
        </p:xfrm>
        <a:graphic>
          <a:graphicData uri="http://schemas.openxmlformats.org/drawingml/2006/table">
            <a:tbl>
              <a:tblPr/>
              <a:tblGrid>
                <a:gridCol w="973836"/>
                <a:gridCol w="649224"/>
                <a:gridCol w="1082040"/>
              </a:tblGrid>
              <a:tr h="326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87583"/>
              </p:ext>
            </p:extLst>
          </p:nvPr>
        </p:nvGraphicFramePr>
        <p:xfrm>
          <a:off x="7391400" y="4421326"/>
          <a:ext cx="2171700" cy="1371600"/>
        </p:xfrm>
        <a:graphic>
          <a:graphicData uri="http://schemas.openxmlformats.org/drawingml/2006/table">
            <a:tbl>
              <a:tblPr/>
              <a:tblGrid>
                <a:gridCol w="21717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293770" y="3630137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6096000" y="2414763"/>
            <a:ext cx="1028700" cy="41717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096000" y="2784677"/>
            <a:ext cx="1028700" cy="425255"/>
          </a:xfrm>
          <a:prstGeom prst="bentConnector3">
            <a:avLst>
              <a:gd name="adj1" fmla="val 6359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096000" y="3122422"/>
            <a:ext cx="1028700" cy="567123"/>
          </a:xfrm>
          <a:prstGeom prst="bentConnector3">
            <a:avLst>
              <a:gd name="adj1" fmla="val 8660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03"/>
          <p:cNvSpPr>
            <a:spLocks noChangeArrowheads="1"/>
          </p:cNvSpPr>
          <p:nvPr/>
        </p:nvSpPr>
        <p:spPr bwMode="auto">
          <a:xfrm>
            <a:off x="1869518" y="4421326"/>
            <a:ext cx="4185761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Category=‘Gadgets’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5000" y="5943600"/>
            <a:ext cx="4114800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400" dirty="0"/>
              <a:t>What is the problem ?</a:t>
            </a:r>
          </a:p>
          <a:p>
            <a:pPr algn="ctr">
              <a:lnSpc>
                <a:spcPct val="85000"/>
              </a:lnSpc>
            </a:pPr>
            <a:r>
              <a:rPr lang="en-US" sz="2400" dirty="0"/>
              <a:t> What’s the solution ?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829722" y="2269533"/>
            <a:ext cx="1290918" cy="79785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096000" y="2414762"/>
            <a:ext cx="1028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-23998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What is SQL?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Basic schema definitions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Keys &amp; constraints intro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CREATE TABLE statements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Lecture-2-3.ipynb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7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3: SQL Part II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1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Set operators &amp; nested queries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Set operator subtleties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Aggregation &amp; GROUP BY</a:t>
            </a:r>
          </a:p>
          <a:p>
            <a:pPr lvl="1"/>
            <a:r>
              <a:rPr lang="en-US" dirty="0" smtClean="0">
                <a:latin typeface="+mj-lt"/>
              </a:rPr>
              <a:t>ACTIVITIY: Fancy SQL Part I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Advanced SQL-</a:t>
            </a:r>
            <a:r>
              <a:rPr lang="en-US" dirty="0" err="1" smtClean="0">
                <a:latin typeface="+mj-lt"/>
              </a:rPr>
              <a:t>izing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Fancy SQL Part II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75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Set Operators &amp; Nested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9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ORDER BY semantics (cont’d)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Set operators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Nested queries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Set operator subtleties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55</a:t>
            </a:fld>
            <a:endParaRPr lang="en-US"/>
          </a:p>
        </p:txBody>
      </p:sp>
      <p:sp useBgFill="1">
        <p:nvSpPr>
          <p:cNvPr id="5" name="TextBox 4"/>
          <p:cNvSpPr txBox="1"/>
          <p:nvPr/>
        </p:nvSpPr>
        <p:spPr>
          <a:xfrm>
            <a:off x="2209800" y="1773150"/>
            <a:ext cx="2514600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 Product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2005012"/>
            <a:ext cx="46482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SQL-89 says “This makes no sense!”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48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ORDER BY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3281082"/>
            <a:ext cx="10515600" cy="3305071"/>
          </a:xfrm>
        </p:spPr>
        <p:txBody>
          <a:bodyPr/>
          <a:lstStyle/>
          <a:p>
            <a:r>
              <a:rPr lang="en-US" dirty="0" smtClean="0"/>
              <a:t>Formally, the ordering should </a:t>
            </a:r>
            <a:r>
              <a:rPr lang="en-US" b="1" dirty="0" smtClean="0"/>
              <a:t>only be applied on the values returned</a:t>
            </a:r>
            <a:endParaRPr lang="en-US" dirty="0" smtClean="0"/>
          </a:p>
          <a:p>
            <a:pPr lvl="1"/>
            <a:r>
              <a:rPr lang="en-US" dirty="0" smtClean="0"/>
              <a:t>Order of operations: SELECT FROM  -&gt;  ORDER BY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Intuitively though, clear what the above query means:</a:t>
            </a:r>
          </a:p>
          <a:p>
            <a:pPr lvl="1"/>
            <a:r>
              <a:rPr lang="en-US" dirty="0" smtClean="0"/>
              <a:t>“Give me the product names in increasing order of price”</a:t>
            </a:r>
          </a:p>
          <a:p>
            <a:pPr lvl="1"/>
            <a:r>
              <a:rPr lang="en-US" dirty="0" smtClean="0"/>
              <a:t>Some DBMSs will allow you to do this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56</a:t>
            </a:fld>
            <a:endParaRPr lang="en-US"/>
          </a:p>
        </p:txBody>
      </p:sp>
      <p:sp useBgFill="1">
        <p:nvSpPr>
          <p:cNvPr id="5" name="TextBox 4"/>
          <p:cNvSpPr txBox="1"/>
          <p:nvPr/>
        </p:nvSpPr>
        <p:spPr>
          <a:xfrm>
            <a:off x="1523999" y="1773150"/>
            <a:ext cx="3276601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  DISTINCT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 Product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04647" y="1793054"/>
            <a:ext cx="46482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SQL-89 says “</a:t>
            </a:r>
            <a:r>
              <a:rPr lang="en-US" sz="2400" dirty="0" smtClean="0">
                <a:latin typeface="+mj-lt"/>
              </a:rPr>
              <a:t>This </a:t>
            </a:r>
            <a:r>
              <a:rPr lang="en-US" sz="2400" u="sng" dirty="0" smtClean="0">
                <a:latin typeface="+mj-lt"/>
              </a:rPr>
              <a:t>definitely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makes no sense!”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48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ORDER BY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3281082"/>
            <a:ext cx="10515600" cy="3305071"/>
          </a:xfrm>
        </p:spPr>
        <p:txBody>
          <a:bodyPr/>
          <a:lstStyle/>
          <a:p>
            <a:r>
              <a:rPr lang="en-US" dirty="0" smtClean="0"/>
              <a:t>Formally, the ordering should </a:t>
            </a:r>
            <a:r>
              <a:rPr lang="en-US" b="1" dirty="0" smtClean="0"/>
              <a:t>only be applied on the values returned</a:t>
            </a:r>
            <a:endParaRPr lang="en-US" dirty="0" smtClean="0"/>
          </a:p>
          <a:p>
            <a:pPr lvl="1"/>
            <a:r>
              <a:rPr lang="en-US" dirty="0" smtClean="0"/>
              <a:t>Order of operations: SELECT FROM  -&gt;  ORDER BY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Is the meaning of this one intuitively clear??</a:t>
            </a:r>
          </a:p>
          <a:p>
            <a:pPr lvl="1"/>
            <a:r>
              <a:rPr lang="en-US" dirty="0" smtClean="0"/>
              <a:t>What if two products (from different manufacturers) have the same name, and different prices?</a:t>
            </a:r>
          </a:p>
          <a:p>
            <a:pPr lvl="1"/>
            <a:r>
              <a:rPr lang="en-US" dirty="0" smtClean="0"/>
              <a:t>Some DBMSs allow you to do this still - 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0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57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4437063" y="3655425"/>
            <a:ext cx="3172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What does </a:t>
            </a:r>
            <a:r>
              <a:rPr lang="en-US" sz="2400">
                <a:latin typeface="+mj-lt"/>
              </a:rPr>
              <a:t>it </a:t>
            </a:r>
            <a:r>
              <a:rPr lang="en-US" sz="2400" smtClean="0">
                <a:latin typeface="+mj-lt"/>
              </a:rPr>
              <a:t>compute?</a:t>
            </a:r>
            <a:endParaRPr lang="en-US" sz="24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1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58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841362" y="5517826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Computes R </a:t>
            </a:r>
            <a:r>
              <a:rPr lang="en-US" sz="2400" dirty="0">
                <a:latin typeface="Symbol" charset="2"/>
              </a:rPr>
              <a:t>Ç</a:t>
            </a:r>
            <a:r>
              <a:rPr lang="en-US" sz="2400" dirty="0"/>
              <a:t> (S </a:t>
            </a:r>
            <a:r>
              <a:rPr lang="en-US" sz="2400" dirty="0">
                <a:latin typeface="Symbol" charset="2"/>
              </a:rPr>
              <a:t>È</a:t>
            </a:r>
            <a:r>
              <a:rPr lang="en-US" sz="2400" dirty="0"/>
              <a:t> T)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7629402" y="4729648"/>
            <a:ext cx="235924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/>
              <a:t>But what if S = </a:t>
            </a:r>
            <a:r>
              <a:rPr lang="en-US" sz="2400" dirty="0" smtClean="0">
                <a:latin typeface="Symbol" charset="2"/>
              </a:rPr>
              <a:t>f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4870312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5794238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332275" y="4382617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baseline="-25000" dirty="0"/>
          </a:p>
        </p:txBody>
      </p:sp>
      <p:cxnSp>
        <p:nvCxnSpPr>
          <p:cNvPr id="4" name="Straight Arrow Connector 3"/>
          <p:cNvCxnSpPr>
            <a:stCxn id="124935" idx="0"/>
          </p:cNvCxnSpPr>
          <p:nvPr/>
        </p:nvCxnSpPr>
        <p:spPr>
          <a:xfrm flipV="1">
            <a:off x="3355837" y="5017856"/>
            <a:ext cx="1967951" cy="49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9402" y="5517826"/>
            <a:ext cx="2858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Go back to the semantics!</a:t>
            </a:r>
          </a:p>
        </p:txBody>
      </p:sp>
      <p:sp>
        <p:nvSpPr>
          <p:cNvPr id="3" name="Freeform 2"/>
          <p:cNvSpPr/>
          <p:nvPr/>
        </p:nvSpPr>
        <p:spPr>
          <a:xfrm>
            <a:off x="5333847" y="4385342"/>
            <a:ext cx="1373561" cy="637476"/>
          </a:xfrm>
          <a:custGeom>
            <a:avLst/>
            <a:gdLst>
              <a:gd name="connsiteX0" fmla="*/ 3008 w 1373561"/>
              <a:gd name="connsiteY0" fmla="*/ 589795 h 637476"/>
              <a:gd name="connsiteX1" fmla="*/ 230955 w 1373561"/>
              <a:gd name="connsiteY1" fmla="*/ 166456 h 637476"/>
              <a:gd name="connsiteX2" fmla="*/ 719413 w 1373561"/>
              <a:gd name="connsiteY2" fmla="*/ 15 h 637476"/>
              <a:gd name="connsiteX3" fmla="*/ 1146361 w 1373561"/>
              <a:gd name="connsiteY3" fmla="*/ 173692 h 637476"/>
              <a:gd name="connsiteX4" fmla="*/ 1367072 w 1373561"/>
              <a:gd name="connsiteY4" fmla="*/ 535521 h 637476"/>
              <a:gd name="connsiteX5" fmla="*/ 1294708 w 1373561"/>
              <a:gd name="connsiteY5" fmla="*/ 611505 h 637476"/>
              <a:gd name="connsiteX6" fmla="*/ 1088470 w 1373561"/>
              <a:gd name="connsiteY6" fmla="*/ 636833 h 637476"/>
              <a:gd name="connsiteX7" fmla="*/ 932887 w 1373561"/>
              <a:gd name="connsiteY7" fmla="*/ 589795 h 637476"/>
              <a:gd name="connsiteX8" fmla="*/ 726649 w 1373561"/>
              <a:gd name="connsiteY8" fmla="*/ 484865 h 637476"/>
              <a:gd name="connsiteX9" fmla="*/ 690467 w 1373561"/>
              <a:gd name="connsiteY9" fmla="*/ 445064 h 637476"/>
              <a:gd name="connsiteX10" fmla="*/ 679613 w 1373561"/>
              <a:gd name="connsiteY10" fmla="*/ 445064 h 637476"/>
              <a:gd name="connsiteX11" fmla="*/ 661522 w 1373561"/>
              <a:gd name="connsiteY11" fmla="*/ 463155 h 637476"/>
              <a:gd name="connsiteX12" fmla="*/ 520412 w 1373561"/>
              <a:gd name="connsiteY12" fmla="*/ 564467 h 637476"/>
              <a:gd name="connsiteX13" fmla="*/ 317792 w 1373561"/>
              <a:gd name="connsiteY13" fmla="*/ 622359 h 637476"/>
              <a:gd name="connsiteX14" fmla="*/ 115172 w 1373561"/>
              <a:gd name="connsiteY14" fmla="*/ 622359 h 637476"/>
              <a:gd name="connsiteX15" fmla="*/ 3008 w 1373561"/>
              <a:gd name="connsiteY15" fmla="*/ 589795 h 63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3561" h="637476">
                <a:moveTo>
                  <a:pt x="3008" y="589795"/>
                </a:moveTo>
                <a:cubicBezTo>
                  <a:pt x="22305" y="513811"/>
                  <a:pt x="111554" y="264753"/>
                  <a:pt x="230955" y="166456"/>
                </a:cubicBezTo>
                <a:cubicBezTo>
                  <a:pt x="350356" y="68159"/>
                  <a:pt x="566845" y="-1191"/>
                  <a:pt x="719413" y="15"/>
                </a:cubicBezTo>
                <a:cubicBezTo>
                  <a:pt x="871981" y="1221"/>
                  <a:pt x="1038418" y="84441"/>
                  <a:pt x="1146361" y="173692"/>
                </a:cubicBezTo>
                <a:cubicBezTo>
                  <a:pt x="1254304" y="262943"/>
                  <a:pt x="1342348" y="462552"/>
                  <a:pt x="1367072" y="535521"/>
                </a:cubicBezTo>
                <a:cubicBezTo>
                  <a:pt x="1391797" y="608490"/>
                  <a:pt x="1341142" y="594620"/>
                  <a:pt x="1294708" y="611505"/>
                </a:cubicBezTo>
                <a:cubicBezTo>
                  <a:pt x="1248274" y="628390"/>
                  <a:pt x="1148773" y="640451"/>
                  <a:pt x="1088470" y="636833"/>
                </a:cubicBezTo>
                <a:cubicBezTo>
                  <a:pt x="1028167" y="633215"/>
                  <a:pt x="993190" y="615123"/>
                  <a:pt x="932887" y="589795"/>
                </a:cubicBezTo>
                <a:cubicBezTo>
                  <a:pt x="872584" y="564467"/>
                  <a:pt x="767052" y="508987"/>
                  <a:pt x="726649" y="484865"/>
                </a:cubicBezTo>
                <a:cubicBezTo>
                  <a:pt x="686246" y="460743"/>
                  <a:pt x="698306" y="451697"/>
                  <a:pt x="690467" y="445064"/>
                </a:cubicBezTo>
                <a:cubicBezTo>
                  <a:pt x="682628" y="438431"/>
                  <a:pt x="684437" y="442049"/>
                  <a:pt x="679613" y="445064"/>
                </a:cubicBezTo>
                <a:cubicBezTo>
                  <a:pt x="674789" y="448079"/>
                  <a:pt x="688056" y="443254"/>
                  <a:pt x="661522" y="463155"/>
                </a:cubicBezTo>
                <a:cubicBezTo>
                  <a:pt x="634989" y="483055"/>
                  <a:pt x="577700" y="537933"/>
                  <a:pt x="520412" y="564467"/>
                </a:cubicBezTo>
                <a:cubicBezTo>
                  <a:pt x="463124" y="591001"/>
                  <a:pt x="385332" y="612710"/>
                  <a:pt x="317792" y="622359"/>
                </a:cubicBezTo>
                <a:cubicBezTo>
                  <a:pt x="250252" y="632008"/>
                  <a:pt x="168842" y="627183"/>
                  <a:pt x="115172" y="622359"/>
                </a:cubicBezTo>
                <a:cubicBezTo>
                  <a:pt x="61502" y="617535"/>
                  <a:pt x="-16289" y="665779"/>
                  <a:pt x="3008" y="58979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 animBg="1"/>
      <p:bldP spid="1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59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10782300" cy="20796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Recall the semantics</a:t>
            </a:r>
            <a:r>
              <a:rPr lang="en-US" b="1" dirty="0" smtClean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Take </a:t>
            </a:r>
            <a:r>
              <a:rPr lang="en-US" sz="2000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selections</a:t>
            </a:r>
            <a:r>
              <a:rPr lang="en-US" sz="2000" dirty="0" smtClean="0"/>
              <a:t> / </a:t>
            </a:r>
            <a:r>
              <a:rPr lang="en-US" sz="2000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projection</a:t>
            </a:r>
            <a:endParaRPr lang="en-US" u="sng" dirty="0" smtClean="0"/>
          </a:p>
          <a:p>
            <a:r>
              <a:rPr lang="en-US" dirty="0" smtClean="0"/>
              <a:t>If S = {}, then the cross product of R, S, T = {}, and the query result = {}!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81779" y="5758715"/>
            <a:ext cx="768268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Must consider semantics here.  </a:t>
            </a:r>
          </a:p>
          <a:p>
            <a:pPr algn="ctr"/>
            <a:r>
              <a:rPr lang="en-US" sz="2400" dirty="0" smtClean="0">
                <a:latin typeface="+mj-lt"/>
              </a:rPr>
              <a:t>Are there more explicit way to do set operations like this?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40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511074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Dark times 5 years ago.</a:t>
            </a:r>
          </a:p>
          <a:p>
            <a:pPr lvl="1"/>
            <a:r>
              <a:rPr lang="en-US" dirty="0" smtClean="0"/>
              <a:t>Are databases dead?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Now, as before: everyone sells SQL </a:t>
            </a:r>
            <a:endParaRPr lang="en-US" dirty="0"/>
          </a:p>
          <a:p>
            <a:pPr lvl="1"/>
            <a:r>
              <a:rPr lang="en-US" dirty="0" smtClean="0"/>
              <a:t>Pig, Hive, Impala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“Not-Yet-SQL?”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177" y="4193672"/>
            <a:ext cx="14478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762" y="2413000"/>
            <a:ext cx="1565702" cy="2937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053" y="2057400"/>
            <a:ext cx="3048000" cy="71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30701" r="19364"/>
          <a:stretch/>
        </p:blipFill>
        <p:spPr>
          <a:xfrm>
            <a:off x="7411430" y="3184818"/>
            <a:ext cx="1521996" cy="2032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00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08704" y="2283268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6744800" y="3582527"/>
            <a:ext cx="0" cy="871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8059" y="3955228"/>
            <a:ext cx="2305614" cy="1381688"/>
            <a:chOff x="8905312" y="3952260"/>
            <a:chExt cx="2305614" cy="1381688"/>
          </a:xfrm>
        </p:grpSpPr>
        <p:sp>
          <p:nvSpPr>
            <p:cNvPr id="19" name="Oval 1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38549" y="3257677"/>
                <a:ext cx="281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549" y="3257677"/>
                <a:ext cx="2812501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296" t="-8696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/>
          <p:cNvSpPr/>
          <p:nvPr/>
        </p:nvSpPr>
        <p:spPr>
          <a:xfrm>
            <a:off x="4413961" y="2596162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12348" y="27934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4" name="Right Brace 23"/>
          <p:cNvSpPr/>
          <p:nvPr/>
        </p:nvSpPr>
        <p:spPr>
          <a:xfrm>
            <a:off x="4425411" y="3792950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723798" y="3990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48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  <p:bldP spid="24" grpId="0" animBg="1"/>
      <p:bldP spid="2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43025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22380" y="3952260"/>
            <a:ext cx="2305614" cy="1381688"/>
            <a:chOff x="8905312" y="3952260"/>
            <a:chExt cx="2305614" cy="1381688"/>
          </a:xfrm>
        </p:grpSpPr>
        <p:sp>
          <p:nvSpPr>
            <p:cNvPr id="21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72870" y="3512983"/>
                <a:ext cx="281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870" y="3512983"/>
                <a:ext cx="2812501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296" t="-8696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/>
          <p:cNvSpPr/>
          <p:nvPr/>
        </p:nvSpPr>
        <p:spPr>
          <a:xfrm>
            <a:off x="4351345" y="2436425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49732" y="2633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Right Brace 25"/>
          <p:cNvSpPr/>
          <p:nvPr/>
        </p:nvSpPr>
        <p:spPr>
          <a:xfrm>
            <a:off x="4351345" y="3946138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49732" y="4143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73196" y="4068964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Why aren’t there duplicates?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73196" y="5211964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What if we want duplicates?</a:t>
            </a:r>
          </a:p>
        </p:txBody>
      </p:sp>
    </p:spTree>
    <p:extLst>
      <p:ext uri="{BB962C8B-B14F-4D97-AF65-F5344CB8AC3E}">
        <p14:creationId xmlns:p14="http://schemas.microsoft.com/office/powerpoint/2010/main" val="180393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  <p:bldP spid="26" grpId="0" animBg="1"/>
      <p:bldP spid="27" grpId="0"/>
      <p:bldP spid="28" grpId="0"/>
      <p:bldP spid="2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ALL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47799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 ALL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27154" y="3952260"/>
            <a:ext cx="2305614" cy="1381688"/>
            <a:chOff x="8905312" y="3952260"/>
            <a:chExt cx="2305614" cy="1381688"/>
          </a:xfrm>
        </p:grpSpPr>
        <p:sp>
          <p:nvSpPr>
            <p:cNvPr id="21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77644" y="3512983"/>
                <a:ext cx="281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644" y="3512983"/>
                <a:ext cx="2812501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296" t="-8696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/>
          <p:cNvSpPr/>
          <p:nvPr/>
        </p:nvSpPr>
        <p:spPr>
          <a:xfrm>
            <a:off x="4356119" y="2436425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54506" y="2633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Right Brace 25"/>
          <p:cNvSpPr/>
          <p:nvPr/>
        </p:nvSpPr>
        <p:spPr>
          <a:xfrm>
            <a:off x="4356119" y="3946138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54506" y="4143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31975" y="3955181"/>
            <a:ext cx="230134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ALL variants of the other set operators as well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27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  <p:bldP spid="26" grpId="0" animBg="1"/>
      <p:bldP spid="27" grpId="0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59420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38775" y="3952260"/>
            <a:ext cx="2305614" cy="1381688"/>
            <a:chOff x="8905312" y="3952260"/>
            <a:chExt cx="2305614" cy="1381688"/>
          </a:xfrm>
        </p:grpSpPr>
        <p:sp>
          <p:nvSpPr>
            <p:cNvPr id="19" name="Oval 1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Q</a:t>
              </a:r>
              <a:r>
                <a:rPr lang="en-US" baseline="-25000" dirty="0" smtClean="0">
                  <a:solidFill>
                    <a:schemeClr val="accent2"/>
                  </a:solidFill>
                </a:rPr>
                <a:t>2</a:t>
              </a:r>
              <a:endParaRPr lang="en-US" baseline="-25000" dirty="0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17705" y="3480628"/>
                <a:ext cx="2623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705" y="3480628"/>
                <a:ext cx="2623346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389" t="-8511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/>
          <p:cNvSpPr/>
          <p:nvPr/>
        </p:nvSpPr>
        <p:spPr>
          <a:xfrm>
            <a:off x="4364677" y="2593194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63064" y="27905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4" name="Right Brace 23"/>
          <p:cNvSpPr/>
          <p:nvPr/>
        </p:nvSpPr>
        <p:spPr>
          <a:xfrm>
            <a:off x="4376127" y="3789982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74514" y="3987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4244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  <p:bldP spid="24" grpId="0" animBg="1"/>
      <p:bldP spid="2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Still some </a:t>
            </a:r>
            <a:r>
              <a:rPr lang="en-US" dirty="0"/>
              <a:t>s</a:t>
            </a:r>
            <a:r>
              <a:rPr lang="en-US" dirty="0" smtClean="0"/>
              <a:t>ubtle problems…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1589048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2358"/>
            <a:ext cx="5416868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‘US’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‘China’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1700" y="5714640"/>
            <a:ext cx="78486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What if two </a:t>
            </a:r>
            <a:r>
              <a:rPr lang="en-US" sz="2400" dirty="0" smtClean="0">
                <a:latin typeface="+mj-lt"/>
              </a:rPr>
              <a:t>companies have </a:t>
            </a:r>
            <a:r>
              <a:rPr lang="en-US" sz="2400" dirty="0">
                <a:latin typeface="+mj-lt"/>
              </a:rPr>
              <a:t>HQ in US: BUT one has </a:t>
            </a:r>
            <a:r>
              <a:rPr lang="en-US" sz="2400" dirty="0" smtClean="0">
                <a:latin typeface="+mj-lt"/>
              </a:rPr>
              <a:t>factory in </a:t>
            </a:r>
            <a:r>
              <a:rPr lang="en-US" sz="2400" dirty="0">
                <a:latin typeface="+mj-lt"/>
              </a:rPr>
              <a:t>China (but not US) and vice versa? 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What goes </a:t>
            </a:r>
            <a:r>
              <a:rPr lang="en-US" sz="2400" b="1" dirty="0">
                <a:latin typeface="+mj-lt"/>
              </a:rPr>
              <a:t>wrong?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85100" y="2592358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7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Operators: Evaluation Order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25957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062053" y="3579559"/>
            <a:ext cx="0" cy="871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905312" y="3952260"/>
            <a:ext cx="2305614" cy="1381688"/>
            <a:chOff x="8905312" y="3952260"/>
            <a:chExt cx="2305614" cy="1381688"/>
          </a:xfrm>
        </p:grpSpPr>
        <p:sp>
          <p:nvSpPr>
            <p:cNvPr id="18" name="Oval 17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55802" y="3254709"/>
                <a:ext cx="281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802" y="3254709"/>
                <a:ext cx="2812501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2222" r="-195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/>
          <p:cNvSpPr/>
          <p:nvPr/>
        </p:nvSpPr>
        <p:spPr>
          <a:xfrm>
            <a:off x="7731214" y="2593194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029601" y="27905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3" name="Right Brace 22"/>
          <p:cNvSpPr/>
          <p:nvPr/>
        </p:nvSpPr>
        <p:spPr>
          <a:xfrm>
            <a:off x="7742664" y="3789982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041051" y="3987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280300"/>
            <a:ext cx="3195918" cy="2923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the evaluation order: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SFW queries (Q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,</a:t>
            </a:r>
            <a:r>
              <a:rPr lang="en-US" sz="2400" dirty="0" smtClean="0">
                <a:latin typeface="+mj-lt"/>
              </a:rPr>
              <a:t> Q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sz="2400" b="1" i="1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>
                <a:latin typeface="+mj-lt"/>
              </a:rPr>
              <a:t>Then </a:t>
            </a:r>
            <a:r>
              <a:rPr lang="en-US" sz="2400" dirty="0" smtClean="0">
                <a:latin typeface="+mj-lt"/>
              </a:rPr>
              <a:t>the set op.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i="1" dirty="0">
                <a:latin typeface="+mj-lt"/>
              </a:rPr>
              <a:t>O</a:t>
            </a:r>
            <a:r>
              <a:rPr lang="en-US" sz="2000" i="1" dirty="0" smtClean="0">
                <a:latin typeface="+mj-lt"/>
              </a:rPr>
              <a:t>n the projected output sets!</a:t>
            </a:r>
            <a:endParaRPr lang="en-US" sz="2000" i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53804" y="5766313"/>
            <a:ext cx="608438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Must consider </a:t>
            </a:r>
            <a:r>
              <a:rPr lang="en-US" sz="2400" smtClean="0">
                <a:latin typeface="+mj-lt"/>
              </a:rPr>
              <a:t>what tuples the </a:t>
            </a:r>
            <a:r>
              <a:rPr lang="en-US" sz="2400" dirty="0" smtClean="0">
                <a:latin typeface="+mj-lt"/>
              </a:rPr>
              <a:t>set operation is </a:t>
            </a:r>
            <a:r>
              <a:rPr lang="en-US" sz="2400" b="1" dirty="0" smtClean="0">
                <a:latin typeface="+mj-lt"/>
              </a:rPr>
              <a:t>actually </a:t>
            </a:r>
            <a:r>
              <a:rPr lang="en-US" sz="2400" dirty="0" smtClean="0">
                <a:latin typeface="+mj-lt"/>
              </a:rPr>
              <a:t>executed on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11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  <p:bldP spid="23" grpId="0" animBg="1"/>
      <p:bldP spid="24" grpId="0"/>
      <p:bldP spid="7" grpId="0" animBg="1"/>
      <p:bldP spid="2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Solution: </a:t>
            </a:r>
            <a:r>
              <a:rPr lang="en-US" b="1" dirty="0" smtClean="0"/>
              <a:t>Nested Queries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76400" y="1589048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2358"/>
            <a:ext cx="654050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‘US’)</a:t>
            </a:r>
          </a:p>
          <a:p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maker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‘China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’)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  <a:p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610600" y="2592358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</p:spTree>
    <p:extLst>
      <p:ext uri="{BB962C8B-B14F-4D97-AF65-F5344CB8AC3E}">
        <p14:creationId xmlns:p14="http://schemas.microsoft.com/office/powerpoint/2010/main" val="15237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DB7-4617-4575-9446-CC3ED7D53B58}" type="slidenum">
              <a:rPr lang="en-US"/>
              <a:pPr/>
              <a:t>67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queries: Sub-queries </a:t>
            </a:r>
            <a:r>
              <a:rPr lang="en-US" dirty="0"/>
              <a:t>Returning Relations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1281570" y="3436008"/>
            <a:ext cx="6756400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8901570" y="3436008"/>
            <a:ext cx="2452230" cy="238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“Cities </a:t>
            </a:r>
            <a:r>
              <a:rPr lang="en-US" sz="2400" dirty="0">
                <a:latin typeface="+mj-lt"/>
              </a:rPr>
              <a:t>where one </a:t>
            </a:r>
            <a:r>
              <a:rPr lang="en-US" sz="2400" dirty="0" smtClean="0">
                <a:latin typeface="+mj-lt"/>
              </a:rPr>
              <a:t>  can </a:t>
            </a:r>
            <a:r>
              <a:rPr lang="en-US" sz="2400" dirty="0">
                <a:latin typeface="+mj-lt"/>
              </a:rPr>
              <a:t>find companies that manufacture products bought by Joe </a:t>
            </a:r>
            <a:r>
              <a:rPr lang="en-US" sz="2400" dirty="0" smtClean="0">
                <a:latin typeface="+mj-lt"/>
              </a:rPr>
              <a:t>Blow”</a:t>
            </a:r>
            <a:endParaRPr lang="en-US" sz="2400" dirty="0">
              <a:latin typeface="+mj-lt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1981201" y="1823413"/>
            <a:ext cx="449353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product, buyer)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3400" y="1823413"/>
            <a:ext cx="1155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Another example: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animBg="1"/>
      <p:bldP spid="180228" grpId="0"/>
      <p:bldP spid="180230" grpId="0" animBg="1"/>
      <p:bldP spid="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68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3400390" y="2684691"/>
            <a:ext cx="5391219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 c,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Purchase p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Blow’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4227732" y="1690688"/>
            <a:ext cx="3736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Is </a:t>
            </a:r>
            <a:r>
              <a:rPr lang="en-US" sz="2800" dirty="0" smtClean="0">
                <a:latin typeface="+mj-lt"/>
              </a:rPr>
              <a:t>this query equivalent?</a:t>
            </a:r>
            <a:endParaRPr lang="en-US" sz="2800" dirty="0">
              <a:latin typeface="+mj-lt"/>
            </a:endParaRP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4099298" y="5884287"/>
            <a:ext cx="399340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>
                <a:latin typeface="+mj-lt"/>
              </a:rPr>
              <a:t>Beware of duplicates! </a:t>
            </a:r>
            <a:endParaRPr lang="en-US" dirty="0">
              <a:solidFill>
                <a:srgbClr val="FF5050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animBg="1"/>
      <p:bldP spid="181252" grpId="0"/>
      <p:bldP spid="181254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69</a:t>
            </a:fld>
            <a:endParaRPr lang="en-US" dirty="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428590" y="2243574"/>
            <a:ext cx="4493538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Company c,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Product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Purchase p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.product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‘Joe Blow’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3986770" y="5125220"/>
            <a:ext cx="421846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 smtClean="0">
                <a:latin typeface="+mj-lt"/>
              </a:rPr>
              <a:t>Now they are equivalent</a:t>
            </a:r>
            <a:endParaRPr lang="en-US" dirty="0">
              <a:solidFill>
                <a:srgbClr val="FF5050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489609" y="2232097"/>
            <a:ext cx="6059030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p.product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44B9-D1EF-4D11-A3FF-47B6DD513258}" type="slidenum">
              <a:rPr lang="en-US"/>
              <a:pPr/>
              <a:t>7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0480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 SQL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D40D-2378-4F8B-8576-98768B62F35F}" type="slidenum">
              <a:rPr lang="en-US"/>
              <a:pPr/>
              <a:t>70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Subqueries</a:t>
            </a:r>
            <a:r>
              <a:rPr lang="en-US" dirty="0"/>
              <a:t> Returning Relations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531259" y="4197709"/>
            <a:ext cx="6506909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ALL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maker = ‘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Gizmo-Works’)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531259" y="3482089"/>
            <a:ext cx="58785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38200" y="1596919"/>
            <a:ext cx="523457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You can also </a:t>
            </a:r>
            <a:r>
              <a:rPr lang="en-US" sz="2400" dirty="0" smtClean="0"/>
              <a:t>use operations of the form:   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u="sng" dirty="0" smtClean="0"/>
              <a:t>s </a:t>
            </a:r>
            <a:r>
              <a:rPr lang="en-US" sz="2400" u="sng" dirty="0"/>
              <a:t>&gt; ALL </a:t>
            </a:r>
            <a:r>
              <a:rPr lang="en-US" sz="2400" u="sng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&lt; </a:t>
            </a:r>
            <a:r>
              <a:rPr lang="en-US" sz="2400" dirty="0"/>
              <a:t>ANY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EXISTS </a:t>
            </a:r>
            <a:r>
              <a:rPr lang="en-US" sz="2400" dirty="0"/>
              <a:t>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633536" y="4232567"/>
            <a:ext cx="26973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products that are more expensive than all those </a:t>
            </a:r>
            <a:r>
              <a:rPr lang="en-US" sz="2400" dirty="0" smtClean="0">
                <a:latin typeface="+mj-lt"/>
              </a:rPr>
              <a:t>produced by </a:t>
            </a:r>
            <a:r>
              <a:rPr lang="en-US" sz="2400" dirty="0">
                <a:latin typeface="+mj-lt"/>
              </a:rPr>
              <a:t>“Gizmo-Works”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3482089"/>
            <a:ext cx="2697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Ex:</a:t>
            </a:r>
            <a:endParaRPr lang="en-US" sz="24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27803" y="1538419"/>
            <a:ext cx="412599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ANY and ALL not supported by SQLite.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  <p:bldP spid="183300" grpId="0" animBg="1"/>
      <p:bldP spid="2" grpId="0"/>
      <p:bldP spid="11" grpId="0"/>
      <p:bldP spid="1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D40D-2378-4F8B-8576-98768B62F35F}" type="slidenum">
              <a:rPr lang="en-US"/>
              <a:pPr/>
              <a:t>71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Subqueries Returning Relations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180923" y="4132015"/>
            <a:ext cx="60324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p1.name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p1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p1.maker = ‘Gizmo-Works’</a:t>
            </a:r>
          </a:p>
          <a:p>
            <a:pPr eaLnBrk="0" hangingPunct="0"/>
            <a:r>
              <a:rPr lang="en-US" sz="20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EXISTS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p2.name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p2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p2.maker &lt;&gt; ‘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Gizmo-Works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AND p1.name = p2.name)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180923" y="3416395"/>
            <a:ext cx="58785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38200" y="1596919"/>
            <a:ext cx="546797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You can also </a:t>
            </a:r>
            <a:r>
              <a:rPr lang="en-US" sz="2400" dirty="0" smtClean="0"/>
              <a:t>use operations of the form:   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</a:t>
            </a:r>
            <a:r>
              <a:rPr lang="en-US" sz="2400" dirty="0"/>
              <a:t>&gt; ALL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&lt; </a:t>
            </a:r>
            <a:r>
              <a:rPr lang="en-US" sz="2400" dirty="0"/>
              <a:t>ANY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u="sng" dirty="0" smtClean="0"/>
              <a:t>EXISTS </a:t>
            </a:r>
            <a:r>
              <a:rPr lang="en-US" sz="2400" u="sng" dirty="0"/>
              <a:t>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950737" y="3968931"/>
            <a:ext cx="26973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</a:t>
            </a:r>
            <a:r>
              <a:rPr lang="en-US" sz="2400" dirty="0" smtClean="0">
                <a:latin typeface="+mj-lt"/>
              </a:rPr>
              <a:t>‘copycat’ products, i.e. products made by competitors with the same names as products made by “Gizmo-Works</a:t>
            </a:r>
            <a:r>
              <a:rPr lang="en-US" sz="2400" dirty="0">
                <a:latin typeface="+mj-lt"/>
              </a:rPr>
              <a:t>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864" y="3416395"/>
            <a:ext cx="2697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Ex:</a:t>
            </a:r>
            <a:endParaRPr lang="en-US" sz="24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97280" y="5858392"/>
            <a:ext cx="13700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&lt;&gt; means !=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08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  <p:bldP spid="183300" grpId="0" animBg="1"/>
      <p:bldP spid="2" grpId="0"/>
      <p:bldP spid="11" grpId="0"/>
      <p:bldP spid="1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7F1-00A3-4FC2-89CA-DCEFAF8DBF03}" type="slidenum">
              <a:rPr lang="en-US"/>
              <a:pPr/>
              <a:t>72</a:t>
            </a:fld>
            <a:endParaRPr lang="en-US"/>
          </a:p>
        </p:txBody>
      </p:sp>
      <p:sp>
        <p:nvSpPr>
          <p:cNvPr id="2242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671382"/>
            <a:ext cx="10515600" cy="1325563"/>
          </a:xfrm>
        </p:spPr>
        <p:txBody>
          <a:bodyPr/>
          <a:lstStyle/>
          <a:p>
            <a:r>
              <a:rPr lang="en-US" dirty="0" smtClean="0"/>
              <a:t>Nested queries </a:t>
            </a:r>
            <a:r>
              <a:rPr lang="en-US" smtClean="0"/>
              <a:t>as alternatives to INTERSECT </a:t>
            </a:r>
            <a:r>
              <a:rPr lang="en-US" dirty="0"/>
              <a:t>and </a:t>
            </a:r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224259" name="Rectangle 1027"/>
          <p:cNvSpPr>
            <a:spLocks noChangeArrowheads="1"/>
          </p:cNvSpPr>
          <p:nvPr/>
        </p:nvSpPr>
        <p:spPr bwMode="auto">
          <a:xfrm>
            <a:off x="838200" y="2594508"/>
            <a:ext cx="2416046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dirty="0">
              <a:solidFill>
                <a:srgbClr val="FF505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S.A, S.B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24260" name="Rectangle 1028"/>
          <p:cNvSpPr>
            <a:spLocks noChangeArrowheads="1"/>
          </p:cNvSpPr>
          <p:nvPr/>
        </p:nvSpPr>
        <p:spPr bwMode="auto">
          <a:xfrm>
            <a:off x="4343399" y="2594508"/>
            <a:ext cx="4786888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EXISTS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	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R.B=S.B)</a:t>
            </a:r>
          </a:p>
        </p:txBody>
      </p:sp>
      <p:sp>
        <p:nvSpPr>
          <p:cNvPr id="224261" name="AutoShape 1029"/>
          <p:cNvSpPr>
            <a:spLocks noChangeArrowheads="1"/>
          </p:cNvSpPr>
          <p:nvPr/>
        </p:nvSpPr>
        <p:spPr bwMode="auto">
          <a:xfrm>
            <a:off x="3609816" y="3163791"/>
            <a:ext cx="504984" cy="44301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24263" name="Rectangle 1031"/>
          <p:cNvSpPr>
            <a:spLocks noChangeArrowheads="1"/>
          </p:cNvSpPr>
          <p:nvPr/>
        </p:nvSpPr>
        <p:spPr bwMode="auto">
          <a:xfrm>
            <a:off x="4419599" y="4804308"/>
            <a:ext cx="4786888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NOT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EXISTS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R.B=S.B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7227803" y="1538419"/>
            <a:ext cx="412599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Motivation: </a:t>
            </a:r>
            <a:r>
              <a:rPr lang="en-US" sz="2400" dirty="0">
                <a:latin typeface="+mj-lt"/>
              </a:rPr>
              <a:t>INTERSECT and EXCEPT not in some </a:t>
            </a:r>
            <a:r>
              <a:rPr lang="en-US" sz="2400" dirty="0" smtClean="0">
                <a:latin typeface="+mj-lt"/>
              </a:rPr>
              <a:t>DBMSs!</a:t>
            </a:r>
            <a:endParaRPr lang="en-US" sz="2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64700" y="3688104"/>
            <a:ext cx="19558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If R, S have no duplicates, then can write without </a:t>
            </a:r>
            <a:r>
              <a:rPr lang="en-US" dirty="0" smtClean="0">
                <a:latin typeface="+mj-lt"/>
              </a:rPr>
              <a:t>sub-queries </a:t>
            </a:r>
            <a:r>
              <a:rPr lang="en-US" dirty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HOW?)</a:t>
            </a:r>
            <a:endParaRPr lang="en-US" dirty="0">
              <a:latin typeface="+mj-lt"/>
            </a:endParaRPr>
          </a:p>
        </p:txBody>
      </p:sp>
      <p:sp>
        <p:nvSpPr>
          <p:cNvPr id="18" name="Rectangle 1027"/>
          <p:cNvSpPr>
            <a:spLocks noChangeArrowheads="1"/>
          </p:cNvSpPr>
          <p:nvPr/>
        </p:nvSpPr>
        <p:spPr bwMode="auto">
          <a:xfrm>
            <a:off x="838200" y="4804308"/>
            <a:ext cx="2416046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  <a:endParaRPr lang="en-US" dirty="0">
              <a:solidFill>
                <a:srgbClr val="FF505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S.A, S.B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AutoShape 1029"/>
          <p:cNvSpPr>
            <a:spLocks noChangeArrowheads="1"/>
          </p:cNvSpPr>
          <p:nvPr/>
        </p:nvSpPr>
        <p:spPr bwMode="auto">
          <a:xfrm>
            <a:off x="3609816" y="5373591"/>
            <a:ext cx="504984" cy="44301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7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animBg="1"/>
      <p:bldP spid="224260" grpId="0" animBg="1" autoUpdateAnimBg="0"/>
      <p:bldP spid="224261" grpId="0" animBg="1"/>
      <p:bldP spid="224263" grpId="0" animBg="1" autoUpdateAnimBg="0"/>
      <p:bldP spid="3" grpId="0" animBg="1"/>
      <p:bldP spid="4" grpId="0" animBg="1"/>
      <p:bldP spid="18" grpId="0" animBg="1"/>
      <p:bldP spid="1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0132-C2E0-4AA6-90D7-279C0A34927F}" type="slidenum">
              <a:rPr lang="en-US"/>
              <a:pPr/>
              <a:t>73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790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 question </a:t>
            </a:r>
            <a:r>
              <a:rPr lang="en-US" dirty="0"/>
              <a:t>for Database </a:t>
            </a:r>
            <a:r>
              <a:rPr lang="en-US" dirty="0" smtClean="0"/>
              <a:t>Fans &amp; Friends</a:t>
            </a:r>
            <a:endParaRPr lang="en-US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7772400" cy="4114800"/>
          </a:xfrm>
        </p:spPr>
        <p:txBody>
          <a:bodyPr/>
          <a:lstStyle/>
          <a:p>
            <a:r>
              <a:rPr lang="en-US" dirty="0"/>
              <a:t>Can we express </a:t>
            </a:r>
            <a:r>
              <a:rPr lang="en-US" dirty="0" smtClean="0"/>
              <a:t>the previous nested queries as </a:t>
            </a:r>
            <a:r>
              <a:rPr lang="en-US" dirty="0"/>
              <a:t>single </a:t>
            </a:r>
            <a:r>
              <a:rPr lang="en-US" dirty="0" smtClean="0"/>
              <a:t>SFW queries?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Hint:  show that all SFW queries are </a:t>
            </a:r>
            <a:r>
              <a:rPr lang="en-US" dirty="0">
                <a:solidFill>
                  <a:srgbClr val="FF5050"/>
                </a:solidFill>
              </a:rPr>
              <a:t>monotone</a:t>
            </a:r>
            <a:r>
              <a:rPr lang="en-US" dirty="0"/>
              <a:t> (roughly: more tuples, more answers). 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query with </a:t>
            </a:r>
            <a:r>
              <a:rPr lang="en-US" b="1" dirty="0"/>
              <a:t>ALL</a:t>
            </a:r>
            <a:r>
              <a:rPr lang="en-US" dirty="0"/>
              <a:t> is not monotone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310C-327C-4CB2-B85E-5B7845518CE8}" type="slidenum">
              <a:rPr lang="en-US"/>
              <a:pPr/>
              <a:t>74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Correlated Queries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834172" y="2624882"/>
            <a:ext cx="6882834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title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 AS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&lt;&gt;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ANY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title =  </a:t>
            </a:r>
            <a:r>
              <a:rPr lang="en-US" sz="2400" dirty="0" err="1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.title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838200" y="1716236"/>
            <a:ext cx="6878806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Movie(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title,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year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director, length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3038368" y="5380187"/>
            <a:ext cx="61152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 smtClean="0">
                <a:latin typeface="+mj-lt"/>
              </a:rPr>
              <a:t>Note also: this </a:t>
            </a:r>
            <a:r>
              <a:rPr lang="en-US" sz="2000" i="1" dirty="0">
                <a:latin typeface="+mj-lt"/>
              </a:rPr>
              <a:t>can still be expressed as single </a:t>
            </a:r>
            <a:r>
              <a:rPr lang="en-US" sz="2000" i="1" dirty="0" smtClean="0">
                <a:latin typeface="+mj-lt"/>
              </a:rPr>
              <a:t>SFW query…</a:t>
            </a:r>
            <a:endParaRPr lang="en-US" sz="2000" i="1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90587" y="2177901"/>
            <a:ext cx="2721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movies whose title appears more than once.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29713" y="3009045"/>
            <a:ext cx="1997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098212" y="4135660"/>
            <a:ext cx="11468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22212" y="4482478"/>
            <a:ext cx="1489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90587" y="3865443"/>
            <a:ext cx="237044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the scoping of the variables!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nimBg="1"/>
      <p:bldP spid="185349" grpId="0" animBg="1"/>
      <p:bldP spid="2" grpId="0"/>
      <p:bldP spid="14" grpId="0" animBg="1"/>
      <p:bldP spid="15" grpId="0" animBg="1"/>
      <p:bldP spid="16" grpId="0" animBg="1"/>
      <p:bldP spid="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BF21-8A9E-45B5-920E-882710C83F38}" type="slidenum">
              <a:rPr lang="en-US"/>
              <a:pPr/>
              <a:t>75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Correlated Query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838200" y="2544279"/>
            <a:ext cx="6692858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AS x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ALL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y.price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AS y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x.maker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y.maker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y.year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 1972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267658" y="2544279"/>
            <a:ext cx="320044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Find products (and their manufacturers) that are more expensive than all products made by the same manufacturer before 1972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32929"/>
            <a:ext cx="6801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</a:t>
            </a: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category, maker, year)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8504" y="5790006"/>
            <a:ext cx="67549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Can be </a:t>
            </a:r>
            <a:r>
              <a:rPr lang="en-US" sz="2400" smtClean="0">
                <a:latin typeface="+mj-lt"/>
              </a:rPr>
              <a:t>very powerful (also much harder to optimize)</a:t>
            </a:r>
            <a:endParaRPr lang="en-US" sz="240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nimBg="1"/>
      <p:bldP spid="2" grpId="0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SQL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provides a high-level declarative language for manipulating data (DML)</a:t>
            </a:r>
          </a:p>
          <a:p>
            <a:endParaRPr lang="en-US" dirty="0"/>
          </a:p>
          <a:p>
            <a:r>
              <a:rPr lang="en-US" dirty="0" smtClean="0"/>
              <a:t>The workhorse is the SFW block</a:t>
            </a:r>
          </a:p>
          <a:p>
            <a:endParaRPr lang="en-US" dirty="0"/>
          </a:p>
          <a:p>
            <a:r>
              <a:rPr lang="en-US" dirty="0" smtClean="0"/>
              <a:t>Set operators are powerful but have some subtleties</a:t>
            </a:r>
          </a:p>
          <a:p>
            <a:endParaRPr lang="en-US" dirty="0"/>
          </a:p>
          <a:p>
            <a:r>
              <a:rPr lang="en-US" dirty="0" smtClean="0"/>
              <a:t>Powerful, nested queries also allowed.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76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87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9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Aggregation &amp; GROUP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4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Aggregation operators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GROUP BY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GROUP BY: with HAVING, semantics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Fancy SQL Pt. </a:t>
            </a:r>
            <a:r>
              <a:rPr lang="en-US" dirty="0">
                <a:latin typeface="+mj-lt"/>
              </a:rPr>
              <a:t>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79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0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95965" cy="3660775"/>
          </a:xfrm>
        </p:spPr>
        <p:txBody>
          <a:bodyPr>
            <a:normAutofit lnSpcReduction="10000"/>
          </a:bodyPr>
          <a:lstStyle/>
          <a:p>
            <a:pPr eaLnBrk="0" hangingPunct="0"/>
            <a:r>
              <a:rPr lang="en-US" dirty="0" smtClean="0"/>
              <a:t>SQL is a standard </a:t>
            </a:r>
            <a:r>
              <a:rPr lang="en-US" dirty="0"/>
              <a:t>language for querying and manipulating </a:t>
            </a:r>
            <a:r>
              <a:rPr lang="en-US" dirty="0" smtClean="0"/>
              <a:t>data</a:t>
            </a:r>
          </a:p>
          <a:p>
            <a:pPr eaLnBrk="0" hangingPunct="0"/>
            <a:endParaRPr lang="en-US" dirty="0" smtClean="0"/>
          </a:p>
          <a:p>
            <a:pPr eaLnBrk="0" hangingPunct="0"/>
            <a:r>
              <a:rPr lang="en-US" dirty="0" smtClean="0"/>
              <a:t>SQL is a </a:t>
            </a:r>
            <a:r>
              <a:rPr lang="en-US" b="1" dirty="0" smtClean="0"/>
              <a:t>very high-level </a:t>
            </a:r>
            <a:r>
              <a:rPr lang="en-US" dirty="0" smtClean="0"/>
              <a:t>programming language</a:t>
            </a:r>
          </a:p>
          <a:p>
            <a:pPr lvl="1" eaLnBrk="0" hangingPunct="0"/>
            <a:r>
              <a:rPr lang="en-US" dirty="0" smtClean="0"/>
              <a:t>This works because it is optimized well!</a:t>
            </a:r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/>
              <a:t>Many standards out there: </a:t>
            </a:r>
            <a:endParaRPr lang="en-US" dirty="0" smtClean="0"/>
          </a:p>
          <a:p>
            <a:pPr lvl="1" eaLnBrk="0" hangingPunct="0"/>
            <a:r>
              <a:rPr lang="en-US" dirty="0" smtClean="0"/>
              <a:t>ANSI </a:t>
            </a:r>
            <a:r>
              <a:rPr lang="en-US" dirty="0"/>
              <a:t>SQL,  SQL92 (a.k.a. SQL2),  SQL99 (a.k.a. SQL3), </a:t>
            </a:r>
            <a:r>
              <a:rPr lang="en-US" dirty="0" smtClean="0"/>
              <a:t>….</a:t>
            </a:r>
          </a:p>
          <a:p>
            <a:pPr lvl="1" eaLnBrk="0" hangingPunct="0"/>
            <a:r>
              <a:rPr lang="en-US" dirty="0" smtClean="0"/>
              <a:t>Vendors </a:t>
            </a:r>
            <a:r>
              <a:rPr lang="en-US" dirty="0"/>
              <a:t>support various subsets</a:t>
            </a:r>
          </a:p>
          <a:p>
            <a:pPr lvl="1" eaLnBrk="0" hangingPunct="0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6047" y="5699909"/>
            <a:ext cx="865990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+mj-lt"/>
              </a:rPr>
              <a:t>NB</a:t>
            </a:r>
            <a:r>
              <a:rPr lang="en-US" sz="2800" dirty="0">
                <a:latin typeface="+mj-lt"/>
              </a:rPr>
              <a:t>: Probably the world’s most successful </a:t>
            </a:r>
            <a:r>
              <a:rPr lang="en-US" sz="2800" b="1" dirty="0">
                <a:latin typeface="+mj-lt"/>
              </a:rPr>
              <a:t>parallel</a:t>
            </a:r>
            <a:r>
              <a:rPr lang="en-US" sz="2800" dirty="0">
                <a:latin typeface="+mj-lt"/>
              </a:rPr>
              <a:t> programming language (</a:t>
            </a:r>
            <a:r>
              <a:rPr lang="en-US" sz="2800" dirty="0" err="1">
                <a:latin typeface="+mj-lt"/>
              </a:rPr>
              <a:t>multicore</a:t>
            </a:r>
            <a:r>
              <a:rPr lang="en-US" sz="2800" dirty="0">
                <a:latin typeface="+mj-lt"/>
              </a:rPr>
              <a:t>?)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5447" y="2457637"/>
            <a:ext cx="357296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SQL</a:t>
            </a:r>
            <a:r>
              <a:rPr lang="en-US" sz="2400" dirty="0" smtClean="0">
                <a:latin typeface="+mj-lt"/>
              </a:rPr>
              <a:t> stands for</a:t>
            </a:r>
          </a:p>
          <a:p>
            <a:r>
              <a:rPr lang="en-US" sz="2400" b="1" u="sng" dirty="0" smtClean="0">
                <a:latin typeface="+mj-lt"/>
              </a:rPr>
              <a:t>S</a:t>
            </a:r>
            <a:r>
              <a:rPr lang="en-US" sz="2400" dirty="0" smtClean="0">
                <a:latin typeface="+mj-lt"/>
              </a:rPr>
              <a:t>tructured </a:t>
            </a:r>
            <a:r>
              <a:rPr lang="en-US" sz="2400" b="1" u="sng" dirty="0" smtClean="0">
                <a:latin typeface="+mj-lt"/>
              </a:rPr>
              <a:t>Q</a:t>
            </a:r>
            <a:r>
              <a:rPr lang="en-US" sz="2400" dirty="0" smtClean="0">
                <a:latin typeface="+mj-lt"/>
              </a:rPr>
              <a:t>uery </a:t>
            </a:r>
            <a:r>
              <a:rPr lang="en-US" sz="2400" b="1" u="sng" dirty="0" smtClean="0">
                <a:latin typeface="+mj-lt"/>
              </a:rPr>
              <a:t>L</a:t>
            </a:r>
            <a:r>
              <a:rPr lang="en-US" sz="2400" dirty="0" smtClean="0">
                <a:latin typeface="+mj-lt"/>
              </a:rPr>
              <a:t>anguage</a:t>
            </a:r>
            <a:endParaRPr lang="en-US" sz="24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02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093A-BDA9-4DDC-BF9B-58FC7DF60248}" type="slidenum">
              <a:rPr lang="en-US"/>
              <a:pPr/>
              <a:t>80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6084982" y="1904999"/>
            <a:ext cx="353173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COUNT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(*)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578601" y="4572971"/>
            <a:ext cx="441959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>
                <a:latin typeface="+mj-lt"/>
              </a:rPr>
              <a:t>Except </a:t>
            </a:r>
            <a:r>
              <a:rPr lang="en-US" sz="2400" i="1" smtClean="0">
                <a:latin typeface="+mj-lt"/>
              </a:rPr>
              <a:t>COUNT, </a:t>
            </a:r>
            <a:r>
              <a:rPr lang="en-US" sz="2400" i="1" dirty="0">
                <a:latin typeface="+mj-lt"/>
              </a:rPr>
              <a:t>all aggregations apply to a single attribute</a:t>
            </a: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838200" y="190499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AVG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maker = “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Toyota”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838200" y="3657601"/>
            <a:ext cx="816106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SQL supports several </a:t>
            </a:r>
            <a:r>
              <a:rPr lang="en-US" sz="2800" b="1" dirty="0"/>
              <a:t>aggregation</a:t>
            </a:r>
            <a:r>
              <a:rPr lang="en-US" sz="2800" dirty="0"/>
              <a:t> </a:t>
            </a:r>
            <a:r>
              <a:rPr lang="en-US" sz="2800" dirty="0" smtClean="0"/>
              <a:t>operations:</a:t>
            </a:r>
          </a:p>
          <a:p>
            <a:pPr marL="914400" lvl="1" indent="-457200" eaLnBrk="0" hangingPunct="0">
              <a:buFont typeface="Arial" charset="0"/>
              <a:buChar char="•"/>
            </a:pPr>
            <a:r>
              <a:rPr lang="en-US" sz="2800" dirty="0" smtClean="0"/>
              <a:t>SUM, COUNT, MIN, MAX, AVG</a:t>
            </a:r>
            <a:endParaRPr lang="en-US" sz="2800" dirty="0"/>
          </a:p>
          <a:p>
            <a:pPr eaLnBrk="0" hangingPunc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nimBg="1"/>
      <p:bldP spid="17715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6AAF-1074-4920-99E0-9D21388DB79E}" type="slidenum">
              <a:rPr lang="en-US"/>
              <a:pPr/>
              <a:t>81</a:t>
            </a:fld>
            <a:endParaRPr lang="en-US"/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825500" y="1941733"/>
            <a:ext cx="843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0" hangingPunct="0">
              <a:buFont typeface="Arial" charset="0"/>
              <a:buChar char="•"/>
            </a:pPr>
            <a:r>
              <a:rPr lang="en-US" sz="2800" dirty="0"/>
              <a:t>COUNT </a:t>
            </a:r>
            <a:r>
              <a:rPr lang="en-US" sz="2800" dirty="0" smtClean="0"/>
              <a:t>applies </a:t>
            </a:r>
            <a:r>
              <a:rPr lang="en-US" sz="2800" dirty="0"/>
              <a:t>to duplicates, unless otherwise </a:t>
            </a:r>
            <a:r>
              <a:rPr lang="en-US" sz="2800" dirty="0" smtClean="0"/>
              <a:t>stated</a:t>
            </a:r>
            <a:endParaRPr lang="en-US" sz="2800" dirty="0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854988" y="282318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5906593" y="2823189"/>
            <a:ext cx="270400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i="1" dirty="0" smtClean="0">
                <a:latin typeface="+mj-lt"/>
              </a:rPr>
              <a:t>Note: Same </a:t>
            </a:r>
            <a:r>
              <a:rPr lang="en-US" i="1" dirty="0">
                <a:latin typeface="+mj-lt"/>
              </a:rPr>
              <a:t>as </a:t>
            </a:r>
            <a:r>
              <a:rPr lang="en-US" i="1" dirty="0" smtClean="0">
                <a:latin typeface="+mj-lt"/>
              </a:rPr>
              <a:t>COUNT(*).  Why?</a:t>
            </a:r>
            <a:endParaRPr lang="en-US" i="1" dirty="0">
              <a:latin typeface="+mj-lt"/>
            </a:endParaRP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838200" y="4343400"/>
            <a:ext cx="3148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/>
              <a:t>We probably want: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838200" y="5169932"/>
            <a:ext cx="594906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Aggregation: </a:t>
            </a:r>
            <a:r>
              <a:rPr lang="en-US" dirty="0" smtClean="0"/>
              <a:t>COUNT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/>
      <p:bldP spid="178180" grpId="0" animBg="1"/>
      <p:bldP spid="178181" grpId="0" animBg="1"/>
      <p:bldP spid="178182" grpId="0"/>
      <p:bldP spid="17818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6CE4-223D-4721-B0AF-061C56D01E44}" type="slidenum">
              <a:rPr lang="en-US"/>
              <a:pPr/>
              <a:t>82</a:t>
            </a:fld>
            <a:endParaRPr lang="en-US"/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838200" y="189173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838200" y="3060701"/>
            <a:ext cx="5391219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838200" y="4737100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‘bagel’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251700" y="404632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do these mean?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animBg="1"/>
      <p:bldP spid="179206" grpId="0" animBg="1"/>
      <p:bldP spid="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3D0A-9BCB-460A-B87C-22D150A4087A}" type="slidenum">
              <a:rPr lang="en-US"/>
              <a:pPr/>
              <a:t>83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Aggregations</a:t>
            </a: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3084472" y="1546840"/>
            <a:ext cx="17001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Purchase</a:t>
            </a:r>
          </a:p>
        </p:txBody>
      </p:sp>
      <p:graphicFrame>
        <p:nvGraphicFramePr>
          <p:cNvPr id="1802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72143"/>
              </p:ext>
            </p:extLst>
          </p:nvPr>
        </p:nvGraphicFramePr>
        <p:xfrm>
          <a:off x="3155950" y="2191544"/>
          <a:ext cx="5880100" cy="24892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0025"/>
                <a:gridCol w="1470025"/>
              </a:tblGrid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272" name="Text Box 48"/>
          <p:cNvSpPr txBox="1">
            <a:spLocks noChangeArrowheads="1"/>
          </p:cNvSpPr>
          <p:nvPr/>
        </p:nvSpPr>
        <p:spPr bwMode="auto">
          <a:xfrm>
            <a:off x="838200" y="5105341"/>
            <a:ext cx="537209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‘bagel’</a:t>
            </a:r>
          </a:p>
        </p:txBody>
      </p:sp>
      <p:sp>
        <p:nvSpPr>
          <p:cNvPr id="180273" name="AutoShape 49"/>
          <p:cNvSpPr>
            <a:spLocks noChangeArrowheads="1"/>
          </p:cNvSpPr>
          <p:nvPr/>
        </p:nvSpPr>
        <p:spPr bwMode="auto">
          <a:xfrm>
            <a:off x="6584176" y="5400645"/>
            <a:ext cx="1041400" cy="609720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0274" name="Rectangle 50"/>
          <p:cNvSpPr>
            <a:spLocks noChangeArrowheads="1"/>
          </p:cNvSpPr>
          <p:nvPr/>
        </p:nvSpPr>
        <p:spPr bwMode="auto">
          <a:xfrm>
            <a:off x="7883992" y="5418239"/>
            <a:ext cx="35088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50  (= </a:t>
            </a:r>
            <a:r>
              <a:rPr lang="en-US" sz="2800" dirty="0" smtClean="0"/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 smtClean="0"/>
              <a:t>20 + 1.50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 smtClean="0"/>
              <a:t>20</a:t>
            </a:r>
            <a:r>
              <a:rPr lang="en-US" sz="2800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72" grpId="0" animBg="1"/>
      <p:bldP spid="180273" grpId="0" animBg="1"/>
      <p:bldP spid="18027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83-2E2F-4C51-A164-2F22C9DE3054}" type="slidenum">
              <a:rPr lang="en-US" sz="2400"/>
              <a:pPr/>
              <a:t>84</a:t>
            </a:fld>
            <a:endParaRPr lang="en-US" sz="240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Aggregation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838200" y="3007611"/>
            <a:ext cx="8334583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product,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SUM(price * 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4038609" y="5722003"/>
            <a:ext cx="41147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</a:rPr>
              <a:t>Let’s see what this means…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9438481" y="3007611"/>
            <a:ext cx="24336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total sales after 10/1/2005 per product.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838200" y="177054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animBg="1"/>
      <p:bldP spid="181253" grpId="0"/>
      <p:bldP spid="18125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053-BFB1-44E9-9605-58935677B8A9}" type="slidenum">
              <a:rPr lang="en-US"/>
              <a:pPr/>
              <a:t>85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and Aggregation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838200" y="2654300"/>
            <a:ext cx="10515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/>
              <a:t>1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FROM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</a:t>
            </a:r>
            <a:r>
              <a:rPr lang="en-US" sz="2800" dirty="0" smtClean="0"/>
              <a:t>clauses</a:t>
            </a:r>
            <a:endParaRPr lang="en-US" sz="2800" dirty="0"/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2</a:t>
            </a:r>
            <a:r>
              <a:rPr lang="en-US" sz="2800" dirty="0"/>
              <a:t>. Group by the attributes in the </a:t>
            </a:r>
            <a:r>
              <a:rPr lang="en-US" sz="2800" dirty="0" smtClean="0">
                <a:solidFill>
                  <a:schemeClr val="accent2"/>
                </a:solidFill>
              </a:rPr>
              <a:t>GROUP BY</a:t>
            </a:r>
            <a:endParaRPr lang="en-US" sz="2800" dirty="0">
              <a:solidFill>
                <a:schemeClr val="accent2"/>
              </a:solidFill>
            </a:endParaRPr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3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SELECT</a:t>
            </a:r>
            <a:r>
              <a:rPr lang="en-US" sz="2800" dirty="0"/>
              <a:t> clause: grouped attributes and </a:t>
            </a:r>
            <a:r>
              <a:rPr lang="en-US" sz="2800" dirty="0" smtClean="0"/>
              <a:t>aggregates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690688"/>
            <a:ext cx="4092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+mj-lt"/>
              </a:rPr>
              <a:t>Semantics of the query: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86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r>
              <a:rPr lang="en-US" dirty="0"/>
              <a:t>1. Compute the </a:t>
            </a:r>
            <a:r>
              <a:rPr lang="en-US" dirty="0">
                <a:solidFill>
                  <a:schemeClr val="accent2"/>
                </a:solidFill>
              </a:rPr>
              <a:t>FROM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WHERE</a:t>
            </a:r>
            <a:r>
              <a:rPr lang="en-US" dirty="0"/>
              <a:t> clauses</a:t>
            </a:r>
            <a:endParaRPr lang="en-US" sz="3200" dirty="0"/>
          </a:p>
        </p:txBody>
      </p:sp>
      <p:graphicFrame>
        <p:nvGraphicFramePr>
          <p:cNvPr id="18335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74761"/>
              </p:ext>
            </p:extLst>
          </p:nvPr>
        </p:nvGraphicFramePr>
        <p:xfrm>
          <a:off x="3638550" y="3807618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2095500" y="4431386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1" y="1760656"/>
            <a:ext cx="732689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095500" y="4062054"/>
            <a:ext cx="740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506695"/>
              </p:ext>
            </p:extLst>
          </p:nvPr>
        </p:nvGraphicFramePr>
        <p:xfrm>
          <a:off x="240440" y="3939002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87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pPr eaLnBrk="0" hangingPunct="0"/>
            <a:r>
              <a:rPr lang="en-US" dirty="0"/>
              <a:t>2. Group by the attributes in the </a:t>
            </a:r>
            <a:r>
              <a:rPr lang="en-US" dirty="0">
                <a:solidFill>
                  <a:schemeClr val="accent2"/>
                </a:solidFill>
              </a:rPr>
              <a:t>GROUP BY</a:t>
            </a:r>
          </a:p>
        </p:txBody>
      </p:sp>
      <p:graphicFrame>
        <p:nvGraphicFramePr>
          <p:cNvPr id="18335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937352"/>
              </p:ext>
            </p:extLst>
          </p:nvPr>
        </p:nvGraphicFramePr>
        <p:xfrm>
          <a:off x="6164196" y="4258152"/>
          <a:ext cx="5746752" cy="1188720"/>
        </p:xfrm>
        <a:graphic>
          <a:graphicData uri="http://schemas.openxmlformats.org/drawingml/2006/table">
            <a:tbl>
              <a:tblPr/>
              <a:tblGrid>
                <a:gridCol w="1225550"/>
                <a:gridCol w="1803400"/>
                <a:gridCol w="1281114"/>
                <a:gridCol w="1436688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{10/21, 10/25}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{1, 1.50}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{20, 20}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{10/3, 10/10}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{0.5, 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{10, 10}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4952050" y="4431385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2094051"/>
            <a:ext cx="728840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709524" y="407348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8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351697"/>
              </p:ext>
            </p:extLst>
          </p:nvPr>
        </p:nvGraphicFramePr>
        <p:xfrm>
          <a:off x="244127" y="4115818"/>
          <a:ext cx="5746752" cy="1188720"/>
        </p:xfrm>
        <a:graphic>
          <a:graphicData uri="http://schemas.openxmlformats.org/drawingml/2006/table">
            <a:tbl>
              <a:tblPr/>
              <a:tblGrid>
                <a:gridCol w="1225550"/>
                <a:gridCol w="1803400"/>
                <a:gridCol w="1281114"/>
                <a:gridCol w="1436688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{10/21, 10/25}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{1, 1.50}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{20, 20}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{10/3, 10/10}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{0.5, 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{10, 10}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88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 fontScale="90000"/>
          </a:bodyPr>
          <a:lstStyle/>
          <a:p>
            <a:pPr eaLnBrk="0" hangingPunct="0"/>
            <a:r>
              <a:rPr lang="en-US" dirty="0"/>
              <a:t>3. Compute the </a:t>
            </a:r>
            <a:r>
              <a:rPr lang="en-US" dirty="0">
                <a:solidFill>
                  <a:schemeClr val="accent2"/>
                </a:solidFill>
              </a:rPr>
              <a:t>SELECT</a:t>
            </a:r>
            <a:r>
              <a:rPr lang="en-US" dirty="0"/>
              <a:t> clause: grouped attributes and </a:t>
            </a:r>
            <a:r>
              <a:rPr lang="en-US" dirty="0" smtClean="0"/>
              <a:t>aggregates</a:t>
            </a:r>
            <a:endParaRPr lang="en-US" dirty="0"/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6453610" y="4300000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1986284"/>
            <a:ext cx="7272281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7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16580"/>
              </p:ext>
            </p:extLst>
          </p:nvPr>
        </p:nvGraphicFramePr>
        <p:xfrm>
          <a:off x="7771442" y="3776079"/>
          <a:ext cx="3429000" cy="1803401"/>
        </p:xfrm>
        <a:graphic>
          <a:graphicData uri="http://schemas.openxmlformats.org/drawingml/2006/table">
            <a:tbl>
              <a:tblPr/>
              <a:tblGrid>
                <a:gridCol w="1524000"/>
                <a:gridCol w="1905000"/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TotalSales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340981" y="3930668"/>
            <a:ext cx="1018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6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799A-A04E-4773-B15B-034B0121996E}" type="slidenum">
              <a:rPr lang="en-US"/>
              <a:pPr/>
              <a:t>89</a:t>
            </a:fld>
            <a:endParaRPr lang="en-US"/>
          </a:p>
        </p:txBody>
      </p:sp>
      <p:sp>
        <p:nvSpPr>
          <p:cNvPr id="196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358492"/>
            <a:ext cx="7772400" cy="1143000"/>
          </a:xfrm>
        </p:spPr>
        <p:txBody>
          <a:bodyPr/>
          <a:lstStyle/>
          <a:p>
            <a:r>
              <a:rPr lang="en-US"/>
              <a:t>GROUP BY </a:t>
            </a:r>
            <a:r>
              <a:rPr lang="en-US" dirty="0" err="1"/>
              <a:t>v.s</a:t>
            </a:r>
            <a:r>
              <a:rPr lang="en-US" dirty="0"/>
              <a:t>. Nested </a:t>
            </a:r>
            <a:r>
              <a:rPr lang="en-US" dirty="0" err="1"/>
              <a:t>Quereis</a:t>
            </a:r>
            <a:endParaRPr lang="en-US" dirty="0"/>
          </a:p>
        </p:txBody>
      </p:sp>
      <p:sp>
        <p:nvSpPr>
          <p:cNvPr id="196616" name="Text Box 1032"/>
          <p:cNvSpPr txBox="1">
            <a:spLocks noChangeArrowheads="1"/>
          </p:cNvSpPr>
          <p:nvPr/>
        </p:nvSpPr>
        <p:spPr bwMode="auto">
          <a:xfrm>
            <a:off x="1008382" y="1685919"/>
            <a:ext cx="966803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Sum(price*quantity)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6618" name="Text Box 1034"/>
          <p:cNvSpPr txBox="1">
            <a:spLocks noChangeArrowheads="1"/>
          </p:cNvSpPr>
          <p:nvPr/>
        </p:nvSpPr>
        <p:spPr bwMode="auto">
          <a:xfrm>
            <a:off x="1008382" y="3673781"/>
            <a:ext cx="9668031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(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Sum(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&gt; ‘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10/1/2005’)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x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6" grpId="0" animBg="1"/>
      <p:bldP spid="1966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47D-5CA1-48CC-BABC-156000CC738F}" type="slidenum">
              <a:rPr lang="en-US"/>
              <a:pPr/>
              <a:t>9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is a…</a:t>
            </a:r>
            <a:endParaRPr lang="en-US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</a:p>
          <a:p>
            <a:pPr lvl="1"/>
            <a:r>
              <a:rPr lang="en-US" dirty="0" smtClean="0"/>
              <a:t>Define relational </a:t>
            </a:r>
            <a:r>
              <a:rPr lang="en-US" i="1" dirty="0" smtClean="0"/>
              <a:t>schemata</a:t>
            </a:r>
            <a:endParaRPr lang="en-US" dirty="0" smtClean="0"/>
          </a:p>
          <a:p>
            <a:pPr lvl="1"/>
            <a:r>
              <a:rPr lang="en-US" dirty="0" smtClean="0"/>
              <a:t>Create/alter/delete </a:t>
            </a:r>
            <a:r>
              <a:rPr lang="en-US" dirty="0"/>
              <a:t>tables and their attributes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Manipulation Language (DML)</a:t>
            </a:r>
          </a:p>
          <a:p>
            <a:pPr lvl="1"/>
            <a:r>
              <a:rPr lang="en-US" dirty="0" smtClean="0"/>
              <a:t>Insert/delete/modify tuples in tables</a:t>
            </a:r>
          </a:p>
          <a:p>
            <a:pPr lvl="1"/>
            <a:r>
              <a:rPr lang="en-US" dirty="0" smtClean="0"/>
              <a:t>Query </a:t>
            </a:r>
            <a:r>
              <a:rPr lang="en-US" dirty="0"/>
              <a:t>one or more tables – discussed </a:t>
            </a:r>
            <a:r>
              <a:rPr lang="en-US" dirty="0" smtClean="0"/>
              <a:t>next!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10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2735-C9B9-4325-BCC9-0EAC5E63928C}" type="slidenum">
              <a:rPr lang="en-US"/>
              <a:pPr/>
              <a:t>90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HAVING Clause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8305800" y="2360063"/>
            <a:ext cx="29337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Same query as before, except that we consider only products that have more than</a:t>
            </a:r>
          </a:p>
          <a:p>
            <a:pPr eaLnBrk="0" hangingPunct="0"/>
            <a:r>
              <a:rPr lang="en-US" sz="2800" dirty="0">
                <a:latin typeface="+mj-lt"/>
              </a:rPr>
              <a:t>100 </a:t>
            </a:r>
            <a:r>
              <a:rPr lang="en-US" sz="2800" dirty="0" smtClean="0">
                <a:latin typeface="+mj-lt"/>
              </a:rPr>
              <a:t>buyers</a:t>
            </a:r>
            <a:endParaRPr lang="en-US" sz="2800" dirty="0">
              <a:latin typeface="+mj-lt"/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838200" y="4809119"/>
            <a:ext cx="657628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HAVING </a:t>
            </a:r>
            <a:r>
              <a:rPr lang="en-US" sz="2400" dirty="0" smtClean="0">
                <a:latin typeface="+mj-lt"/>
              </a:rPr>
              <a:t>clauses </a:t>
            </a:r>
            <a:r>
              <a:rPr lang="en-US" sz="2400" dirty="0">
                <a:latin typeface="+mj-lt"/>
              </a:rPr>
              <a:t>contains conditions on </a:t>
            </a:r>
            <a:r>
              <a:rPr lang="en-US" sz="2400" dirty="0" smtClean="0">
                <a:latin typeface="+mj-lt"/>
              </a:rPr>
              <a:t>aggregates</a:t>
            </a:r>
            <a:endParaRPr lang="en-US" sz="24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1032"/>
          <p:cNvSpPr txBox="1">
            <a:spLocks noChangeArrowheads="1"/>
          </p:cNvSpPr>
          <p:nvPr/>
        </p:nvSpPr>
        <p:spPr bwMode="auto">
          <a:xfrm>
            <a:off x="838200" y="2381482"/>
            <a:ext cx="7064755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SUM(price*quantity)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SUM(quantity) &gt; 100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/>
      <p:bldP spid="186373" grpId="0" animBg="1"/>
      <p:bldP spid="11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91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637361"/>
            <a:ext cx="10515600" cy="1228131"/>
          </a:xfrm>
        </p:spPr>
        <p:txBody>
          <a:bodyPr>
            <a:noAutofit/>
          </a:bodyPr>
          <a:lstStyle/>
          <a:p>
            <a:r>
              <a:rPr lang="en-US" sz="2400" dirty="0" smtClean="0"/>
              <a:t>S = </a:t>
            </a:r>
            <a:r>
              <a:rPr lang="en-US" sz="2400" dirty="0"/>
              <a:t>Can ONLY contain attributes a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and/or aggregates over other </a:t>
            </a:r>
            <a:r>
              <a:rPr lang="en-US" sz="2400" dirty="0" smtClean="0"/>
              <a:t>attributes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= is any condition on the attributes in R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smtClean="0"/>
              <a:t>R</a:t>
            </a:r>
            <a:r>
              <a:rPr lang="en-US" sz="2400" baseline="-25000" dirty="0" smtClean="0"/>
              <a:t>n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= is any condition on the aggregate expressions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956050" y="2002685"/>
            <a:ext cx="42799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8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8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8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6817" y="4264842"/>
            <a:ext cx="8924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Why?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47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92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956050" y="1790217"/>
            <a:ext cx="42799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4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4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133601" y="3809998"/>
            <a:ext cx="8240486" cy="260584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/>
              <a:buNone/>
            </a:pPr>
            <a:r>
              <a:rPr lang="en-US" sz="2400" dirty="0" smtClean="0"/>
              <a:t>Evaluation steps: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Evaluate </a:t>
            </a:r>
            <a:r>
              <a:rPr lang="en-US" sz="2400" dirty="0" smtClean="0">
                <a:solidFill>
                  <a:schemeClr val="accent2"/>
                </a:solidFill>
              </a:rPr>
              <a:t>FROM-WHERE</a:t>
            </a:r>
            <a:r>
              <a:rPr lang="en-US" sz="2400" dirty="0" smtClean="0"/>
              <a:t>: apply condition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on the  attributes in 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,…,R</a:t>
            </a:r>
            <a:r>
              <a:rPr lang="en-US" sz="2400" baseline="-25000" dirty="0" smtClean="0"/>
              <a:t>n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GROUP BY </a:t>
            </a:r>
            <a:r>
              <a:rPr lang="en-US" sz="2400" dirty="0" smtClean="0"/>
              <a:t>the attributes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k</a:t>
            </a:r>
            <a:r>
              <a:rPr lang="en-US" baseline="-25000" dirty="0" smtClean="0"/>
              <a:t> </a:t>
            </a:r>
            <a:endParaRPr lang="en-US" sz="2400" dirty="0" smtClean="0"/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Apply condition C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to each group (may have aggregates)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 Compute aggregates in S and return the result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458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EFFA-C79D-4CA6-BC1B-EBA359CCE9EC}" type="slidenum">
              <a:rPr lang="en-US"/>
              <a:pPr/>
              <a:t>93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842614"/>
            <a:ext cx="7772400" cy="2209800"/>
          </a:xfrm>
        </p:spPr>
        <p:txBody>
          <a:bodyPr/>
          <a:lstStyle/>
          <a:p>
            <a:r>
              <a:rPr lang="en-US" dirty="0"/>
              <a:t>Find authors who wrote </a:t>
            </a:r>
            <a:r>
              <a:rPr lang="en-US" dirty="0">
                <a:latin typeface="Symbol" charset="2"/>
              </a:rPr>
              <a:t>³</a:t>
            </a:r>
            <a:r>
              <a:rPr lang="en-US" dirty="0"/>
              <a:t> 10 documents:</a:t>
            </a:r>
          </a:p>
          <a:p>
            <a:r>
              <a:rPr lang="en-US" dirty="0"/>
              <a:t>Attempt 1: with nested queries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838200" y="4048026"/>
            <a:ext cx="836639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Author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Wrote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10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838200" y="1668629"/>
            <a:ext cx="3717684" cy="904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Author(</a:t>
            </a:r>
            <a:r>
              <a:rPr lang="en-US" sz="2400" u="sng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login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Wrote(login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url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893300" y="4129084"/>
            <a:ext cx="10795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>
                <a:latin typeface="+mj-lt"/>
              </a:rPr>
              <a:t>This is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SQL by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a novice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639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  <p:bldP spid="164873" grpId="0" animBg="1"/>
      <p:bldP spid="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6BD1-4CEC-473C-A992-0164528D1046}" type="slidenum">
              <a:rPr lang="en-US"/>
              <a:pPr/>
              <a:t>94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all authors who wrote at least 10 documents:</a:t>
            </a:r>
          </a:p>
          <a:p>
            <a:r>
              <a:rPr lang="en-US" dirty="0"/>
              <a:t>Attempt 2: SQL style (with GROUP BY)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838200" y="3161320"/>
            <a:ext cx="669285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Author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Wrote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W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&gt; 10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784788" y="5509071"/>
            <a:ext cx="67462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No need for </a:t>
            </a:r>
            <a:r>
              <a:rPr lang="en-US" sz="2400" dirty="0">
                <a:solidFill>
                  <a:schemeClr val="accent2"/>
                </a:solidFill>
              </a:rPr>
              <a:t>DISTINCT</a:t>
            </a:r>
            <a:r>
              <a:rPr lang="en-US" sz="2400" dirty="0"/>
              <a:t>: automatically from </a:t>
            </a:r>
            <a:r>
              <a:rPr lang="en-US" sz="2400" dirty="0">
                <a:solidFill>
                  <a:schemeClr val="accent2"/>
                </a:solidFill>
              </a:rPr>
              <a:t>GROUP BY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674079" y="3190036"/>
            <a:ext cx="15367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This is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SQL  by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an expert</a:t>
            </a:r>
          </a:p>
        </p:txBody>
      </p:sp>
    </p:spTree>
    <p:extLst>
      <p:ext uri="{BB962C8B-B14F-4D97-AF65-F5344CB8AC3E}">
        <p14:creationId xmlns:p14="http://schemas.microsoft.com/office/powerpoint/2010/main" val="164974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/>
      <p:bldP spid="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vs. Nested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way is more efficient?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Attempt #1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i="1" dirty="0" smtClean="0"/>
              <a:t>With nested: </a:t>
            </a:r>
            <a:r>
              <a:rPr lang="en-US" dirty="0" smtClean="0"/>
              <a:t>How many times do we do a SFW query over all of the Wrote relations?</a:t>
            </a:r>
          </a:p>
          <a:p>
            <a:endParaRPr lang="en-US" dirty="0"/>
          </a:p>
          <a:p>
            <a:r>
              <a:rPr lang="en-US" dirty="0" smtClean="0"/>
              <a:t>Attempt #2- </a:t>
            </a:r>
            <a:r>
              <a:rPr lang="en-US" i="1" dirty="0" smtClean="0"/>
              <a:t>With group-by</a:t>
            </a:r>
            <a:r>
              <a:rPr lang="en-US" dirty="0" smtClean="0"/>
              <a:t>: How about when written this way?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121275" y="5801380"/>
            <a:ext cx="594944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With GROUP BY is </a:t>
            </a:r>
            <a:r>
              <a:rPr lang="en-US" sz="2800" b="1" u="sng" dirty="0" smtClean="0">
                <a:latin typeface="+mj-lt"/>
              </a:rPr>
              <a:t>much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smtClean="0">
                <a:latin typeface="+mj-lt"/>
              </a:rPr>
              <a:t>more efficient!</a:t>
            </a:r>
            <a:endParaRPr lang="en-US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332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79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Advanced SQL-</a:t>
            </a:r>
            <a:r>
              <a:rPr lang="en-US" dirty="0" err="1"/>
              <a:t>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Quantifiers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NULLs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Outer Joins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Fancy SQL Pt. II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98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1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9763-890B-46FC-B4DF-BE87742EDDAE}" type="slidenum">
              <a:rPr lang="en-US"/>
              <a:pPr/>
              <a:t>99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838200" y="1688069"/>
            <a:ext cx="557716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company)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8610026" y="3054200"/>
            <a:ext cx="2743774" cy="157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that make </a:t>
            </a:r>
            <a:r>
              <a:rPr lang="en-US" sz="2400" u="sng" dirty="0">
                <a:latin typeface="+mj-lt"/>
              </a:rPr>
              <a:t>some</a:t>
            </a:r>
            <a:r>
              <a:rPr lang="en-US" sz="2400" dirty="0">
                <a:latin typeface="+mj-lt"/>
              </a:rPr>
              <a:t> products with price &lt; 100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838200" y="3131046"/>
            <a:ext cx="7149985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Company.cname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Product.company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&lt; 100</a:t>
            </a:r>
          </a:p>
        </p:txBody>
      </p:sp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6511926" y="5419985"/>
            <a:ext cx="27474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5050"/>
                </a:solidFill>
              </a:rPr>
              <a:t>Existential: easy  ! </a:t>
            </a:r>
            <a:r>
              <a:rPr lang="en-US" sz="2400" dirty="0">
                <a:solidFill>
                  <a:srgbClr val="FF5050"/>
                </a:solidFill>
                <a:sym typeface="Wingdings" charset="2"/>
              </a:rPr>
              <a:t></a:t>
            </a:r>
            <a:endParaRPr lang="en-US" sz="2400" dirty="0">
              <a:solidFill>
                <a:srgbClr val="FF505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Quantifiers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5050654"/>
            <a:ext cx="36957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existential quantifier</a:t>
            </a:r>
            <a:r>
              <a:rPr lang="en-US" sz="2400" dirty="0" smtClean="0">
                <a:latin typeface="+mj-lt"/>
              </a:rPr>
              <a:t> is a logical constant (roughly) of the form “there exists”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  <p:bldP spid="215045" grpId="1" animBg="1"/>
      <p:bldP spid="215046" grpId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5843</Words>
  <Application>Microsoft Macintosh PowerPoint</Application>
  <PresentationFormat>Widescreen</PresentationFormat>
  <Paragraphs>1677</Paragraphs>
  <Slides>113</Slides>
  <Notes>83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3" baseType="lpstr">
      <vt:lpstr>Calibri</vt:lpstr>
      <vt:lpstr>Calibri (Light Headings)</vt:lpstr>
      <vt:lpstr>Calibri Light</vt:lpstr>
      <vt:lpstr>Cambria Math</vt:lpstr>
      <vt:lpstr>Menlo</vt:lpstr>
      <vt:lpstr>Symbol</vt:lpstr>
      <vt:lpstr>Times New Roman</vt:lpstr>
      <vt:lpstr>Wingdings</vt:lpstr>
      <vt:lpstr>Arial</vt:lpstr>
      <vt:lpstr>Office Theme</vt:lpstr>
      <vt:lpstr>Lectures 2&amp;3: Introduction to SQL</vt:lpstr>
      <vt:lpstr>Lecture 2: SQL Part I</vt:lpstr>
      <vt:lpstr>Today’s Lecture</vt:lpstr>
      <vt:lpstr>1. SQL Introduction &amp; Definitions</vt:lpstr>
      <vt:lpstr>What you will learn about in this section</vt:lpstr>
      <vt:lpstr>SQL Motivation</vt:lpstr>
      <vt:lpstr>Basic SQL</vt:lpstr>
      <vt:lpstr>SQL Introduction</vt:lpstr>
      <vt:lpstr>SQL is a…</vt:lpstr>
      <vt:lpstr>Tables in SQL</vt:lpstr>
      <vt:lpstr>Tables in SQL</vt:lpstr>
      <vt:lpstr>Tables in SQL</vt:lpstr>
      <vt:lpstr>Tables in SQL</vt:lpstr>
      <vt:lpstr>Tables in SQL</vt:lpstr>
      <vt:lpstr>Data Types in SQL</vt:lpstr>
      <vt:lpstr>Table Schemas</vt:lpstr>
      <vt:lpstr>Key constraints</vt:lpstr>
      <vt:lpstr>NULL and NOT NULL</vt:lpstr>
      <vt:lpstr>General Constraints</vt:lpstr>
      <vt:lpstr>Summary of Schema Information</vt:lpstr>
      <vt:lpstr>ACTIVITY:  Activity-2-1.ipynb</vt:lpstr>
      <vt:lpstr>2. Single-table queries</vt:lpstr>
      <vt:lpstr>What you will learn about in this section</vt:lpstr>
      <vt:lpstr>SQL Query</vt:lpstr>
      <vt:lpstr>Simple SQL Query: Selection</vt:lpstr>
      <vt:lpstr>Simple SQL Query: Projection</vt:lpstr>
      <vt:lpstr>Notation</vt:lpstr>
      <vt:lpstr>A Few Details</vt:lpstr>
      <vt:lpstr>LIKE: Simple String Pattern Matching</vt:lpstr>
      <vt:lpstr>DISTINCT: Eliminating Duplicates</vt:lpstr>
      <vt:lpstr>ORDER BY: Sorting the Results</vt:lpstr>
      <vt:lpstr>ACTIVITY:  Activity-2-2.ipynb</vt:lpstr>
      <vt:lpstr>3. Multi-table queries</vt:lpstr>
      <vt:lpstr>What you will learn about in this section</vt:lpstr>
      <vt:lpstr>Foreign Key constraints</vt:lpstr>
      <vt:lpstr>Declaring Foreign Keys</vt:lpstr>
      <vt:lpstr>Foreign Keys and update operations</vt:lpstr>
      <vt:lpstr>Keys and Foreign Keys</vt:lpstr>
      <vt:lpstr>Joins</vt:lpstr>
      <vt:lpstr>Joins</vt:lpstr>
      <vt:lpstr>Joins</vt:lpstr>
      <vt:lpstr>Joins</vt:lpstr>
      <vt:lpstr>Tuple Variable Ambiguity in Multi-Table</vt:lpstr>
      <vt:lpstr>Tuple Variable Ambiguity in Multi-Table</vt:lpstr>
      <vt:lpstr>Meaning (Semantics) of SQL Queries</vt:lpstr>
      <vt:lpstr>An example of SQL semantics</vt:lpstr>
      <vt:lpstr>Note the execution order of a join</vt:lpstr>
      <vt:lpstr>A Subtlety about Joins</vt:lpstr>
      <vt:lpstr>A subtlety about Joins</vt:lpstr>
      <vt:lpstr>ACTIVITY:  Lecture-2-3.ipynb</vt:lpstr>
      <vt:lpstr>Lecture 3: SQL Part II</vt:lpstr>
      <vt:lpstr>Today’s Lecture</vt:lpstr>
      <vt:lpstr>1. Set Operators &amp; Nested Queries</vt:lpstr>
      <vt:lpstr>What you will learn about in this section</vt:lpstr>
      <vt:lpstr>Ordering</vt:lpstr>
      <vt:lpstr>Ordering</vt:lpstr>
      <vt:lpstr>An Unintuitive Query</vt:lpstr>
      <vt:lpstr>An Unintuitive Query</vt:lpstr>
      <vt:lpstr>An Unintuitive Query</vt:lpstr>
      <vt:lpstr>INTERSECT</vt:lpstr>
      <vt:lpstr>UNION</vt:lpstr>
      <vt:lpstr>UNION ALL</vt:lpstr>
      <vt:lpstr>EXCEPT</vt:lpstr>
      <vt:lpstr>INTERSECT: Still some subtle problems…</vt:lpstr>
      <vt:lpstr>Set Operators: Evaluation Order</vt:lpstr>
      <vt:lpstr>One Solution: Nested Queries</vt:lpstr>
      <vt:lpstr>Nested queries: Sub-queries Returning Relations</vt:lpstr>
      <vt:lpstr>Nested Queries</vt:lpstr>
      <vt:lpstr>Nested Queries</vt:lpstr>
      <vt:lpstr>Subqueries Returning Relations</vt:lpstr>
      <vt:lpstr>Subqueries Returning Relations</vt:lpstr>
      <vt:lpstr>Nested queries as alternatives to INTERSECT and EXCEPT</vt:lpstr>
      <vt:lpstr>A question for Database Fans &amp; Friends</vt:lpstr>
      <vt:lpstr>Correlated Queries</vt:lpstr>
      <vt:lpstr>Complex Correlated Query</vt:lpstr>
      <vt:lpstr>Basic SQL Summary</vt:lpstr>
      <vt:lpstr>Activity-3-1.ipynb</vt:lpstr>
      <vt:lpstr>2. Aggregation &amp; GROUP BY</vt:lpstr>
      <vt:lpstr>What you will learn about in this section</vt:lpstr>
      <vt:lpstr>Aggregation</vt:lpstr>
      <vt:lpstr>Aggregation: COUNT</vt:lpstr>
      <vt:lpstr>More Examples</vt:lpstr>
      <vt:lpstr>Simple Aggregations</vt:lpstr>
      <vt:lpstr>Grouping and Aggregation</vt:lpstr>
      <vt:lpstr>Grouping and Aggregation</vt:lpstr>
      <vt:lpstr>1. Compute the FROM and WHERE clauses</vt:lpstr>
      <vt:lpstr>2. Group by the attributes in the GROUP BY</vt:lpstr>
      <vt:lpstr>3. Compute the SELECT clause: grouped attributes and aggregates</vt:lpstr>
      <vt:lpstr>GROUP BY v.s. Nested Quereis</vt:lpstr>
      <vt:lpstr>HAVING Clause</vt:lpstr>
      <vt:lpstr>General form of Grouping and Aggregation</vt:lpstr>
      <vt:lpstr>General form of Grouping and Aggregation</vt:lpstr>
      <vt:lpstr>Group-by v.s. Nested Query</vt:lpstr>
      <vt:lpstr>Group-by v.s. Nested Query</vt:lpstr>
      <vt:lpstr>Group-by vs. Nested Query</vt:lpstr>
      <vt:lpstr>Activity-3-2.ipynb</vt:lpstr>
      <vt:lpstr>3. Advanced SQL-izing</vt:lpstr>
      <vt:lpstr>What you will learn about in this section</vt:lpstr>
      <vt:lpstr>Quantifiers</vt:lpstr>
      <vt:lpstr>Quantifiers</vt:lpstr>
      <vt:lpstr>NULLS in SQL</vt:lpstr>
      <vt:lpstr>Null Values</vt:lpstr>
      <vt:lpstr>Null Values</vt:lpstr>
      <vt:lpstr>Null Values</vt:lpstr>
      <vt:lpstr>Null Values</vt:lpstr>
      <vt:lpstr>RECAP: Inner Joins</vt:lpstr>
      <vt:lpstr>Inner Joins + NULLS = Lost data?</vt:lpstr>
      <vt:lpstr>Outer Joins</vt:lpstr>
      <vt:lpstr>INNER JOIN:</vt:lpstr>
      <vt:lpstr>LEFT OUTER JOIN:</vt:lpstr>
      <vt:lpstr>Other Outer Joins</vt:lpstr>
      <vt:lpstr>Activity-3-3.ipynb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2&amp;3: Introduction to SQL</dc:title>
  <dc:creator>Alex Ratner</dc:creator>
  <cp:lastModifiedBy>Alex Ratner</cp:lastModifiedBy>
  <cp:revision>182</cp:revision>
  <dcterms:created xsi:type="dcterms:W3CDTF">2015-09-12T15:05:51Z</dcterms:created>
  <dcterms:modified xsi:type="dcterms:W3CDTF">2015-09-23T17:26:58Z</dcterms:modified>
</cp:coreProperties>
</file>