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6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454" r:id="rId57"/>
    <p:sldId id="455" r:id="rId58"/>
    <p:sldId id="378" r:id="rId59"/>
    <p:sldId id="379" r:id="rId60"/>
    <p:sldId id="380" r:id="rId61"/>
    <p:sldId id="443" r:id="rId62"/>
    <p:sldId id="444" r:id="rId63"/>
    <p:sldId id="445" r:id="rId64"/>
    <p:sldId id="447" r:id="rId65"/>
    <p:sldId id="448" r:id="rId66"/>
    <p:sldId id="452" r:id="rId67"/>
    <p:sldId id="449" r:id="rId68"/>
    <p:sldId id="450" r:id="rId69"/>
    <p:sldId id="451" r:id="rId70"/>
    <p:sldId id="453" r:id="rId71"/>
    <p:sldId id="398" r:id="rId72"/>
    <p:sldId id="397" r:id="rId73"/>
    <p:sldId id="418" r:id="rId74"/>
    <p:sldId id="400" r:id="rId75"/>
    <p:sldId id="415" r:id="rId76"/>
    <p:sldId id="399" r:id="rId77"/>
    <p:sldId id="423" r:id="rId78"/>
    <p:sldId id="312" r:id="rId79"/>
    <p:sldId id="313" r:id="rId80"/>
    <p:sldId id="424" r:id="rId81"/>
    <p:sldId id="315" r:id="rId82"/>
    <p:sldId id="425" r:id="rId83"/>
    <p:sldId id="435" r:id="rId84"/>
    <p:sldId id="318" r:id="rId85"/>
    <p:sldId id="319" r:id="rId86"/>
    <p:sldId id="321" r:id="rId87"/>
    <p:sldId id="322" r:id="rId88"/>
    <p:sldId id="405" r:id="rId89"/>
    <p:sldId id="411" r:id="rId90"/>
    <p:sldId id="412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427" r:id="rId99"/>
    <p:sldId id="428" r:id="rId100"/>
    <p:sldId id="332" r:id="rId101"/>
    <p:sldId id="335" r:id="rId102"/>
    <p:sldId id="337" r:id="rId103"/>
    <p:sldId id="429" r:id="rId104"/>
    <p:sldId id="430" r:id="rId105"/>
    <p:sldId id="431" r:id="rId106"/>
    <p:sldId id="432" r:id="rId107"/>
    <p:sldId id="426" r:id="rId108"/>
    <p:sldId id="403" r:id="rId109"/>
    <p:sldId id="404" r:id="rId110"/>
    <p:sldId id="341" r:id="rId111"/>
    <p:sldId id="436" r:id="rId112"/>
    <p:sldId id="354" r:id="rId113"/>
    <p:sldId id="356" r:id="rId114"/>
    <p:sldId id="357" r:id="rId115"/>
    <p:sldId id="358" r:id="rId116"/>
    <p:sldId id="359" r:id="rId117"/>
    <p:sldId id="361" r:id="rId118"/>
    <p:sldId id="438" r:id="rId119"/>
    <p:sldId id="362" r:id="rId120"/>
    <p:sldId id="363" r:id="rId121"/>
    <p:sldId id="440" r:id="rId122"/>
    <p:sldId id="366" r:id="rId123"/>
    <p:sldId id="437" r:id="rId124"/>
    <p:sldId id="367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3958"/>
  </p:normalViewPr>
  <p:slideViewPr>
    <p:cSldViewPr snapToGrid="0" snapToObjects="1">
      <p:cViewPr>
        <p:scale>
          <a:sx n="72" d="100"/>
          <a:sy n="72" d="100"/>
        </p:scale>
        <p:origin x="5496" y="3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78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79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83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86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92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93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94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96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100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119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122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euestatus.com/organizations/1/queues/6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100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101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104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105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110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111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118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119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121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122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9149" y="2106266"/>
            <a:ext cx="616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+mj-lt"/>
              </a:rPr>
              <a:t>Who</a:t>
            </a:r>
            <a:r>
              <a:rPr lang="en-US" sz="3200" dirty="0" smtClean="0">
                <a:latin typeface="+mj-lt"/>
              </a:rPr>
              <a:t> joins together multiple tables?</a:t>
            </a: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79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934" y="131378"/>
            <a:ext cx="11317490" cy="4059283"/>
            <a:chOff x="612934" y="131378"/>
            <a:chExt cx="11317490" cy="4059283"/>
          </a:xfrm>
        </p:grpSpPr>
        <p:sp>
          <p:nvSpPr>
            <p:cNvPr id="10" name="Explosion 2 9"/>
            <p:cNvSpPr/>
            <p:nvPr/>
          </p:nvSpPr>
          <p:spPr>
            <a:xfrm>
              <a:off x="1225869" y="131378"/>
              <a:ext cx="10123658" cy="3754139"/>
            </a:xfrm>
            <a:prstGeom prst="irregularSeal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2934" y="436522"/>
              <a:ext cx="11317490" cy="3754139"/>
              <a:chOff x="612934" y="436522"/>
              <a:chExt cx="11317490" cy="3754139"/>
            </a:xfrm>
          </p:grpSpPr>
          <p:sp>
            <p:nvSpPr>
              <p:cNvPr id="11" name="Explosion 2 10"/>
              <p:cNvSpPr/>
              <p:nvPr/>
            </p:nvSpPr>
            <p:spPr>
              <a:xfrm>
                <a:off x="1458676" y="436522"/>
                <a:ext cx="10123658" cy="3754139"/>
              </a:xfrm>
              <a:prstGeom prst="irregularSeal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12934" y="648932"/>
                <a:ext cx="3724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The coolest people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210599" y="1113263"/>
                <a:ext cx="649254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 smtClean="0">
                    <a:ln w="13462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JOIN TOGETHER </a:t>
                </a:r>
                <a:endParaRPr lang="en-US" sz="7200" b="1" dirty="0">
                  <a:ln w="13462">
                    <a:solidFill>
                      <a:srgbClr val="FFFF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52011" y="2313592"/>
                <a:ext cx="70784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latin typeface="+mj-lt"/>
                  </a:rPr>
                  <a:t>multiple tables with advanced SQL!!!</a:t>
                </a:r>
                <a:endParaRPr lang="en-US" sz="3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41395" cy="4351338"/>
          </a:xfrm>
        </p:spPr>
        <p:txBody>
          <a:bodyPr/>
          <a:lstStyle/>
          <a:p>
            <a:r>
              <a:rPr lang="en-US" dirty="0" smtClean="0"/>
              <a:t>PS1 is posted online and due at beginning of class on 10/6- </a:t>
            </a:r>
            <a:r>
              <a:rPr lang="en-US" b="1" dirty="0" smtClean="0"/>
              <a:t>start early!</a:t>
            </a:r>
          </a:p>
          <a:p>
            <a:endParaRPr lang="en-US" b="1" dirty="0"/>
          </a:p>
          <a:p>
            <a:r>
              <a:rPr lang="en-US" dirty="0" smtClean="0"/>
              <a:t>We will now be using an </a:t>
            </a:r>
            <a:r>
              <a:rPr lang="en-US" b="1" dirty="0" smtClean="0"/>
              <a:t>online queue management system for OHs</a:t>
            </a:r>
            <a:r>
              <a:rPr lang="en-US" dirty="0" smtClean="0"/>
              <a:t>- see details on Piazza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queuestatus.com/organizations/1/queues/6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will write the </a:t>
            </a:r>
            <a:r>
              <a:rPr lang="en-US" b="1" dirty="0" smtClean="0"/>
              <a:t>lecture attendance code </a:t>
            </a:r>
            <a:r>
              <a:rPr lang="en-US" dirty="0" smtClean="0"/>
              <a:t>on the whiteboard sometime </a:t>
            </a:r>
            <a:r>
              <a:rPr lang="en-US" b="1" u="sng" dirty="0" smtClean="0"/>
              <a:t>during</a:t>
            </a:r>
            <a:r>
              <a:rPr lang="en-US" dirty="0" smtClean="0"/>
              <a:t> lecture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99083" y="3393195"/>
            <a:ext cx="27211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Created by a former CS145 student + </a:t>
            </a:r>
            <a:r>
              <a:rPr lang="en-US" sz="2400" smtClean="0">
                <a:latin typeface="+mj-lt"/>
              </a:rPr>
              <a:t>CA </a:t>
            </a:r>
            <a:r>
              <a:rPr lang="en-US" sz="2400" b="1" i="1" u="sng" smtClean="0">
                <a:latin typeface="+mj-lt"/>
              </a:rPr>
              <a:t>using databases!!!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2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Piazza posting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Please post questions </a:t>
            </a:r>
            <a:r>
              <a:rPr lang="en-US" b="1" u="sng" dirty="0" smtClean="0"/>
              <a:t>publicly</a:t>
            </a:r>
            <a:r>
              <a:rPr lang="en-US" dirty="0" smtClean="0"/>
              <a:t> if possible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prioritize answering public questions, and </a:t>
            </a:r>
            <a:r>
              <a:rPr lang="en-US" b="1" u="sng" dirty="0" smtClean="0"/>
              <a:t>reserve the right to make private posts public</a:t>
            </a:r>
          </a:p>
          <a:p>
            <a:pPr lvl="1"/>
            <a:endParaRPr lang="en-US" b="1" u="sng" dirty="0"/>
          </a:p>
          <a:p>
            <a:pPr lvl="1"/>
            <a:r>
              <a:rPr lang="en-US" dirty="0" smtClean="0"/>
              <a:t>You can always post anonymously if more comfortable!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want everyone to be on the same page, and benefit from others’ questions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2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676174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92188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7504" y="962057"/>
            <a:ext cx="35572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Items not listed have implicit count 0.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26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7009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378685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26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87009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324893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90625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ALL indicates </a:t>
            </a:r>
            <a:r>
              <a:rPr lang="en-US" sz="2400" i="1" dirty="0" err="1" smtClean="0"/>
              <a:t>Multiset</a:t>
            </a:r>
            <a:r>
              <a:rPr lang="en-US" sz="2400" i="1" dirty="0" smtClean="0"/>
              <a:t> operations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is the </a:t>
            </a:r>
            <a:r>
              <a:rPr lang="en-US" sz="2400" i="1" dirty="0" err="1" smtClean="0"/>
              <a:t>multiset</a:t>
            </a:r>
            <a:r>
              <a:rPr lang="en-US" sz="2400" i="1" dirty="0" smtClean="0"/>
              <a:t> version?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  <p:bldP spid="16" grpId="0" animBg="1"/>
      <p:bldP spid="1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78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79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83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85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86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91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92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93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94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95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6524</Words>
  <Application>Microsoft Macintosh PowerPoint</Application>
  <PresentationFormat>Widescreen</PresentationFormat>
  <Paragraphs>1882</Paragraphs>
  <Slides>124</Slides>
  <Notes>88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4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Course announcements</vt:lpstr>
      <vt:lpstr>A note on Piazza posting</vt:lpstr>
      <vt:lpstr>Today’s Lecture</vt:lpstr>
      <vt:lpstr>1. Set Operators &amp; Nested Queries</vt:lpstr>
      <vt:lpstr>What you will learn about in this section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211</cp:revision>
  <dcterms:created xsi:type="dcterms:W3CDTF">2015-09-12T15:05:51Z</dcterms:created>
  <dcterms:modified xsi:type="dcterms:W3CDTF">2015-09-29T21:12:07Z</dcterms:modified>
</cp:coreProperties>
</file>