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5"/>
  </p:notesMasterIdLst>
  <p:sldIdLst>
    <p:sldId id="257" r:id="rId2"/>
    <p:sldId id="387" r:id="rId3"/>
    <p:sldId id="368" r:id="rId4"/>
    <p:sldId id="369" r:id="rId5"/>
    <p:sldId id="370" r:id="rId6"/>
    <p:sldId id="258" r:id="rId7"/>
    <p:sldId id="259" r:id="rId8"/>
    <p:sldId id="371" r:id="rId9"/>
    <p:sldId id="262" r:id="rId10"/>
    <p:sldId id="372" r:id="rId11"/>
    <p:sldId id="374" r:id="rId12"/>
    <p:sldId id="263" r:id="rId13"/>
    <p:sldId id="373" r:id="rId14"/>
    <p:sldId id="392" r:id="rId15"/>
    <p:sldId id="264" r:id="rId16"/>
    <p:sldId id="266" r:id="rId17"/>
    <p:sldId id="267" r:id="rId18"/>
    <p:sldId id="268" r:id="rId19"/>
    <p:sldId id="270" r:id="rId20"/>
    <p:sldId id="271" r:id="rId21"/>
    <p:sldId id="375" r:id="rId22"/>
    <p:sldId id="376" r:id="rId23"/>
    <p:sldId id="377" r:id="rId24"/>
    <p:sldId id="273" r:id="rId25"/>
    <p:sldId id="274" r:id="rId26"/>
    <p:sldId id="382" r:id="rId27"/>
    <p:sldId id="276" r:id="rId28"/>
    <p:sldId id="277" r:id="rId29"/>
    <p:sldId id="278" r:id="rId30"/>
    <p:sldId id="279" r:id="rId31"/>
    <p:sldId id="280" r:id="rId32"/>
    <p:sldId id="381" r:id="rId33"/>
    <p:sldId id="383" r:id="rId34"/>
    <p:sldId id="384" r:id="rId35"/>
    <p:sldId id="284" r:id="rId36"/>
    <p:sldId id="285" r:id="rId37"/>
    <p:sldId id="286" r:id="rId38"/>
    <p:sldId id="287" r:id="rId39"/>
    <p:sldId id="389" r:id="rId40"/>
    <p:sldId id="288" r:id="rId41"/>
    <p:sldId id="390" r:id="rId42"/>
    <p:sldId id="289" r:id="rId43"/>
    <p:sldId id="294" r:id="rId44"/>
    <p:sldId id="391" r:id="rId45"/>
    <p:sldId id="296" r:id="rId46"/>
    <p:sldId id="298" r:id="rId47"/>
    <p:sldId id="393" r:id="rId48"/>
    <p:sldId id="291" r:id="rId49"/>
    <p:sldId id="292" r:id="rId50"/>
    <p:sldId id="385" r:id="rId51"/>
    <p:sldId id="388" r:id="rId52"/>
    <p:sldId id="378" r:id="rId53"/>
    <p:sldId id="379" r:id="rId54"/>
    <p:sldId id="380" r:id="rId55"/>
    <p:sldId id="302" r:id="rId56"/>
    <p:sldId id="396" r:id="rId57"/>
    <p:sldId id="417" r:id="rId58"/>
    <p:sldId id="419" r:id="rId59"/>
    <p:sldId id="422" r:id="rId60"/>
    <p:sldId id="398" r:id="rId61"/>
    <p:sldId id="397" r:id="rId62"/>
    <p:sldId id="418" r:id="rId63"/>
    <p:sldId id="400" r:id="rId64"/>
    <p:sldId id="415" r:id="rId65"/>
    <p:sldId id="399" r:id="rId66"/>
    <p:sldId id="423" r:id="rId67"/>
    <p:sldId id="312" r:id="rId68"/>
    <p:sldId id="313" r:id="rId69"/>
    <p:sldId id="424" r:id="rId70"/>
    <p:sldId id="315" r:id="rId71"/>
    <p:sldId id="425" r:id="rId72"/>
    <p:sldId id="435" r:id="rId73"/>
    <p:sldId id="318" r:id="rId74"/>
    <p:sldId id="319" r:id="rId75"/>
    <p:sldId id="321" r:id="rId76"/>
    <p:sldId id="322" r:id="rId77"/>
    <p:sldId id="405" r:id="rId78"/>
    <p:sldId id="411" r:id="rId79"/>
    <p:sldId id="412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427" r:id="rId88"/>
    <p:sldId id="428" r:id="rId89"/>
    <p:sldId id="332" r:id="rId90"/>
    <p:sldId id="335" r:id="rId91"/>
    <p:sldId id="337" r:id="rId92"/>
    <p:sldId id="429" r:id="rId93"/>
    <p:sldId id="430" r:id="rId94"/>
    <p:sldId id="431" r:id="rId95"/>
    <p:sldId id="432" r:id="rId96"/>
    <p:sldId id="426" r:id="rId97"/>
    <p:sldId id="403" r:id="rId98"/>
    <p:sldId id="404" r:id="rId99"/>
    <p:sldId id="341" r:id="rId100"/>
    <p:sldId id="436" r:id="rId101"/>
    <p:sldId id="354" r:id="rId102"/>
    <p:sldId id="356" r:id="rId103"/>
    <p:sldId id="357" r:id="rId104"/>
    <p:sldId id="358" r:id="rId105"/>
    <p:sldId id="359" r:id="rId106"/>
    <p:sldId id="361" r:id="rId107"/>
    <p:sldId id="438" r:id="rId108"/>
    <p:sldId id="362" r:id="rId109"/>
    <p:sldId id="363" r:id="rId110"/>
    <p:sldId id="440" r:id="rId111"/>
    <p:sldId id="366" r:id="rId112"/>
    <p:sldId id="437" r:id="rId113"/>
    <p:sldId id="367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/>
    <p:restoredTop sz="94544"/>
  </p:normalViewPr>
  <p:slideViewPr>
    <p:cSldViewPr snapToGrid="0" snapToObjects="1">
      <p:cViewPr>
        <p:scale>
          <a:sx n="116" d="100"/>
          <a:sy n="116" d="100"/>
        </p:scale>
        <p:origin x="424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notesMaster" Target="notesMasters/notesMaster1.xml"/><Relationship Id="rId116" Type="http://schemas.openxmlformats.org/officeDocument/2006/relationships/presProps" Target="presProps.xml"/><Relationship Id="rId117" Type="http://schemas.openxmlformats.org/officeDocument/2006/relationships/viewProps" Target="viewProps.xml"/><Relationship Id="rId118" Type="http://schemas.openxmlformats.org/officeDocument/2006/relationships/theme" Target="theme/theme1.xml"/><Relationship Id="rId119" Type="http://schemas.openxmlformats.org/officeDocument/2006/relationships/tableStyles" Target="tableStyle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DB4B4-F88A-A045-ABD5-7624204FA17F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FC2BF-AFBC-2D4F-9C77-81B715142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77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03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16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4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5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4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24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6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4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2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29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30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1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31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3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38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8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42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4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43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33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44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45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2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6E8EA-D698-45F0-91E7-0B4FE51C20DA}" type="slidenum">
              <a:rPr lang="en-US"/>
              <a:pPr/>
              <a:t>48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2" y="4343401"/>
            <a:ext cx="5030456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49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4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34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3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4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5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57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76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58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45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59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023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67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6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68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69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70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3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71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72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57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8C704-AAFB-4BA0-8B3F-3C2CB781D36F}" type="slidenum">
              <a:rPr lang="en-US"/>
              <a:pPr/>
              <a:t>73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5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74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75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6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85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9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80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81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59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82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684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83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26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84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54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85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07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86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60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87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88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50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DB32-9059-411C-B470-4F17C612DB19}" type="slidenum">
              <a:rPr lang="en-US"/>
              <a:pPr/>
              <a:t>89</a:t>
            </a:fld>
            <a:endParaRPr lang="en-US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89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90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16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91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54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92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25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93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94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43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67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99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22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00832-FEF8-4A35-B001-DD1AC04483DC}" type="slidenum">
              <a:rPr lang="en-US"/>
              <a:pPr/>
              <a:t>100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7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101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48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CF976-0675-4E93-82D8-8266C63D9B50}" type="slidenum">
              <a:rPr lang="en-US"/>
              <a:pPr/>
              <a:t>102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13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AA930-C99C-46CF-B550-963ADE7193B2}" type="slidenum">
              <a:rPr lang="en-US"/>
              <a:pPr/>
              <a:t>103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07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104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862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D348A-7BFC-4920-8A9D-54488F67B281}" type="slidenum">
              <a:rPr lang="en-US"/>
              <a:pPr/>
              <a:t>105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63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106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1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C69EB-C3EE-4167-9D19-2D3B25BCB404}" type="slidenum">
              <a:rPr lang="en-US"/>
              <a:pPr/>
              <a:t>107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38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A1A98-B9CB-4B22-9355-B7137C3D055D}" type="slidenum">
              <a:rPr lang="en-US"/>
              <a:pPr/>
              <a:t>108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17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109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2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D09C-D1BD-4088-978B-E55F385BC749}" type="slidenum">
              <a:rPr lang="en-US"/>
              <a:pPr/>
              <a:t>110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33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F73A19-C203-4DC6-9465-F3C0E7BBC946}" type="slidenum">
              <a:rPr lang="en-US"/>
              <a:pPr/>
              <a:t>111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0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FB4CD0-E1CF-4347-8A81-77586409F3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6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FEA7-45D8-2D44-B4D3-34CB831CBB9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F012-ACAC-A44E-A9B3-4984D8786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Lectures 2&amp;3:</a:t>
            </a:r>
            <a:br>
              <a:rPr lang="en-US" dirty="0" smtClean="0"/>
            </a:br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relation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table</a:t>
            </a:r>
            <a:r>
              <a:rPr lang="en-US" sz="2400" dirty="0" smtClean="0">
                <a:latin typeface="+mj-lt"/>
              </a:rPr>
              <a:t> is a </a:t>
            </a:r>
            <a:r>
              <a:rPr lang="en-US" sz="2400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of tuples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Let’s break this definition down</a:t>
            </a:r>
            <a:endParaRPr lang="en-US" sz="28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100</a:t>
            </a:fld>
            <a:endParaRPr lang="en-US" dirty="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1454717"/>
            <a:ext cx="27437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</a:t>
            </a:r>
            <a:r>
              <a:rPr lang="en-US" sz="2400" dirty="0" smtClean="0">
                <a:latin typeface="+mj-lt"/>
              </a:rPr>
              <a:t>with products </a:t>
            </a:r>
            <a:r>
              <a:rPr lang="en-US" sz="2400" u="sng" dirty="0" smtClean="0">
                <a:latin typeface="+mj-lt"/>
              </a:rPr>
              <a:t>all</a:t>
            </a:r>
            <a:r>
              <a:rPr lang="en-US" sz="2400" dirty="0" smtClean="0">
                <a:latin typeface="+mj-lt"/>
              </a:rPr>
              <a:t> having price </a:t>
            </a:r>
            <a:r>
              <a:rPr lang="en-US" sz="2400" dirty="0">
                <a:latin typeface="+mj-lt"/>
              </a:rPr>
              <a:t>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55025"/>
            <a:ext cx="714998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&gt;= 100)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309307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universal quantifier</a:t>
            </a:r>
            <a:r>
              <a:rPr lang="en-US" sz="2400" dirty="0" smtClean="0">
                <a:latin typeface="+mj-lt"/>
              </a:rPr>
              <a:t> is a logical constant (roughly) of the form “for all”</a:t>
            </a:r>
            <a:endParaRPr lang="en-US" sz="2400" dirty="0">
              <a:latin typeface="+mj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39053" y="5652838"/>
            <a:ext cx="2650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Universal: hard ! 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</a:t>
            </a:r>
            <a:endParaRPr lang="en-US" sz="2400" dirty="0">
              <a:solidFill>
                <a:srgbClr val="FF505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610026" y="3669194"/>
            <a:ext cx="27437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 smtClean="0">
                <a:latin typeface="+mj-lt"/>
              </a:rPr>
              <a:t>only </a:t>
            </a:r>
            <a:r>
              <a:rPr lang="en-US" sz="2400" dirty="0" smtClean="0">
                <a:latin typeface="+mj-lt"/>
              </a:rPr>
              <a:t>products </a:t>
            </a:r>
            <a:r>
              <a:rPr lang="en-US" sz="2400" dirty="0">
                <a:latin typeface="+mj-lt"/>
              </a:rPr>
              <a:t>with price &lt; 100</a:t>
            </a:r>
          </a:p>
        </p:txBody>
      </p:sp>
      <p:sp>
        <p:nvSpPr>
          <p:cNvPr id="3" name="Down Arrow 2"/>
          <p:cNvSpPr/>
          <p:nvPr/>
        </p:nvSpPr>
        <p:spPr>
          <a:xfrm>
            <a:off x="9823019" y="3024377"/>
            <a:ext cx="317787" cy="46881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0010" y="3056015"/>
            <a:ext cx="11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0" animBg="1" autoUpdateAnimBg="0"/>
      <p:bldP spid="2" grpId="0" animBg="1"/>
      <p:bldP spid="12" grpId="0"/>
      <p:bldP spid="13" grpId="0"/>
      <p:bldP spid="3" grpId="0" animBg="1"/>
      <p:bldP spid="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101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10515600" cy="5003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Whenever we don’t have a value, we can put a NULL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mean many things:</a:t>
            </a:r>
          </a:p>
          <a:p>
            <a:pPr lvl="1"/>
            <a:r>
              <a:rPr lang="en-US" sz="2600" dirty="0"/>
              <a:t>Value does not exists</a:t>
            </a:r>
          </a:p>
          <a:p>
            <a:pPr lvl="1"/>
            <a:r>
              <a:rPr lang="en-US" sz="2600" dirty="0"/>
              <a:t>Value exists but is unknown</a:t>
            </a:r>
          </a:p>
          <a:p>
            <a:pPr lvl="1"/>
            <a:r>
              <a:rPr lang="en-US" sz="2600" dirty="0"/>
              <a:t>Value not applicable</a:t>
            </a:r>
          </a:p>
          <a:p>
            <a:pPr lvl="1"/>
            <a:r>
              <a:rPr lang="en-US" sz="2600" dirty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specifies for each attribute if can be null (</a:t>
            </a:r>
            <a:r>
              <a:rPr lang="en-US" i="1" dirty="0" err="1"/>
              <a:t>nullable</a:t>
            </a:r>
            <a:r>
              <a:rPr lang="en-US" i="1" dirty="0"/>
              <a:t> </a:t>
            </a:r>
            <a:r>
              <a:rPr lang="en-US" dirty="0"/>
              <a:t>attribute) or not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does SQL cope with tables that have </a:t>
            </a:r>
            <a:r>
              <a:rPr lang="en-US" dirty="0" smtClean="0"/>
              <a:t>NULLs?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3F50-4467-4A37-BA73-98C64D7E28FF}" type="slidenum">
              <a:rPr lang="en-US"/>
              <a:pPr/>
              <a:t>102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For numerical operations, </a:t>
            </a:r>
            <a:r>
              <a:rPr lang="en-US" dirty="0" smtClean="0"/>
              <a:t>NULL -&gt; NULL:</a:t>
            </a:r>
          </a:p>
          <a:p>
            <a:pPr lvl="1"/>
            <a:r>
              <a:rPr lang="en-US" dirty="0" smtClean="0"/>
              <a:t>If x = </a:t>
            </a:r>
            <a:r>
              <a:rPr lang="en-US" dirty="0"/>
              <a:t>NULL then 4*(3-x)/7 is still NULL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For </a:t>
            </a:r>
            <a:r>
              <a:rPr lang="en-US" i="1" dirty="0" err="1" smtClean="0"/>
              <a:t>boolean</a:t>
            </a:r>
            <a:r>
              <a:rPr lang="en-US" i="1" dirty="0" smtClean="0"/>
              <a:t> operations,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SQL there are three </a:t>
            </a:r>
            <a:r>
              <a:rPr lang="en-US" dirty="0" smtClean="0"/>
              <a:t>values:</a:t>
            </a:r>
            <a:endParaRPr lang="en-US" dirty="0"/>
          </a:p>
          <a:p>
            <a:pPr lvl="1">
              <a:buFontTx/>
              <a:buNone/>
            </a:pPr>
            <a:endParaRPr lang="en-US" b="1" dirty="0" smtClean="0"/>
          </a:p>
          <a:p>
            <a:pPr lvl="1">
              <a:buFontTx/>
              <a:buNone/>
            </a:pPr>
            <a:r>
              <a:rPr lang="en-US" b="1" dirty="0" smtClean="0"/>
              <a:t>FALSE             </a:t>
            </a:r>
            <a:r>
              <a:rPr lang="en-US" b="1" dirty="0"/>
              <a:t>= 	0</a:t>
            </a:r>
          </a:p>
          <a:p>
            <a:pPr lvl="1">
              <a:buFontTx/>
              <a:buNone/>
            </a:pPr>
            <a:r>
              <a:rPr lang="en-US" b="1" dirty="0"/>
              <a:t>UNKNOWN    = 	0.5</a:t>
            </a:r>
          </a:p>
          <a:p>
            <a:pPr lvl="1">
              <a:buFontTx/>
              <a:buNone/>
            </a:pPr>
            <a:r>
              <a:rPr lang="en-US" b="1" dirty="0" smtClean="0"/>
              <a:t>TRUE               </a:t>
            </a:r>
            <a:r>
              <a:rPr lang="en-US" b="1" dirty="0"/>
              <a:t>= 	</a:t>
            </a:r>
            <a:r>
              <a:rPr lang="en-US" b="1" dirty="0" smtClean="0"/>
              <a:t>1</a:t>
            </a:r>
          </a:p>
          <a:p>
            <a:pPr lvl="1">
              <a:buFontTx/>
              <a:buNone/>
            </a:pPr>
            <a:endParaRPr lang="en-US" b="1" dirty="0" smtClean="0"/>
          </a:p>
          <a:p>
            <a:pPr lvl="1"/>
            <a:r>
              <a:rPr lang="en-US" dirty="0"/>
              <a:t>If x= NULL then x=“Joe</a:t>
            </a:r>
            <a:r>
              <a:rPr lang="en-US" dirty="0" smtClean="0"/>
              <a:t>” is </a:t>
            </a:r>
            <a:r>
              <a:rPr lang="en-US" dirty="0"/>
              <a:t>UNKNOWN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91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C33BD-9F88-4F66-8FF8-5370184D3722}" type="slidenum">
              <a:rPr lang="en-US"/>
              <a:pPr/>
              <a:t>103</a:t>
            </a:fld>
            <a:endParaRPr lang="en-US" dirty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3327400"/>
          </a:xfrm>
        </p:spPr>
        <p:txBody>
          <a:bodyPr/>
          <a:lstStyle/>
          <a:p>
            <a:r>
              <a:rPr lang="en-US" dirty="0"/>
              <a:t>C1 AND C2   =  min(C1, C2)</a:t>
            </a:r>
          </a:p>
          <a:p>
            <a:r>
              <a:rPr lang="en-US" dirty="0"/>
              <a:t>C1  OR  </a:t>
            </a:r>
            <a:r>
              <a:rPr lang="en-US" dirty="0" smtClean="0"/>
              <a:t> C2   =  </a:t>
            </a:r>
            <a:r>
              <a:rPr lang="en-US" dirty="0"/>
              <a:t>max(C1, C2)</a:t>
            </a:r>
          </a:p>
          <a:p>
            <a:r>
              <a:rPr lang="en-US" dirty="0"/>
              <a:t>NOT C1         =  1 – C1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286000" y="3581401"/>
            <a:ext cx="6506909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&lt; 25)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AND (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height &gt; 6 OR weight &gt; 190)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9299538" y="3679890"/>
            <a:ext cx="15177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E.g.</a:t>
            </a:r>
            <a:br>
              <a:rPr lang="en-US" sz="2000" dirty="0"/>
            </a:br>
            <a:r>
              <a:rPr lang="en-US" sz="2000" dirty="0"/>
              <a:t>age=20</a:t>
            </a:r>
            <a:br>
              <a:rPr lang="en-US" sz="2000" dirty="0"/>
            </a:br>
            <a:r>
              <a:rPr lang="en-US" sz="2000" dirty="0" smtClean="0"/>
              <a:t>height=</a:t>
            </a:r>
            <a:r>
              <a:rPr lang="en-US" sz="2000" dirty="0"/>
              <a:t>NULL</a:t>
            </a:r>
            <a:br>
              <a:rPr lang="en-US" sz="2000" dirty="0"/>
            </a:br>
            <a:r>
              <a:rPr lang="en-US" sz="2000" dirty="0"/>
              <a:t>weight=200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544660" y="5708134"/>
            <a:ext cx="59895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latin typeface="+mj-lt"/>
              </a:rPr>
              <a:t>Rule in SQL: include only tuples that yield TRUE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  <p:bldP spid="182276" grpId="0" animBg="1"/>
      <p:bldP spid="182277" grpId="0"/>
      <p:bldP spid="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104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7772400" cy="2463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Unexpected behavior: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2209800" y="2823189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25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822434" y="4591988"/>
            <a:ext cx="416594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latin typeface="+mj-lt"/>
              </a:rPr>
              <a:t>Some Persons are not included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  <p:bldP spid="183300" grpId="0" animBg="1"/>
      <p:bldP spid="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F5DF-F5ED-4687-AAE7-F03980B72BA6}" type="slidenum">
              <a:rPr lang="en-US"/>
              <a:pPr/>
              <a:t>105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93054"/>
            <a:ext cx="8229600" cy="25757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Can test for NULL explicitly: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NULL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x IS NOT NULL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133600" y="3505201"/>
            <a:ext cx="5577168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Person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OR age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25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OR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age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IS NULL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4497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NULLs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143043" y="5656215"/>
            <a:ext cx="3558282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latin typeface="+mj-lt"/>
              </a:rPr>
              <a:t>Now it includes all Persons!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  <p:bldP spid="184324" grpId="0" animBg="1"/>
      <p:bldP spid="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106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Inner Joins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9156700" y="3049350"/>
            <a:ext cx="368300" cy="2732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26791" y="4237484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equivalent:</a:t>
            </a:r>
          </a:p>
          <a:p>
            <a:r>
              <a:rPr lang="en-US" dirty="0" smtClean="0">
                <a:latin typeface="+mj-lt"/>
              </a:rPr>
              <a:t>Both INNER JOINS!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0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  <p:bldP spid="2" grpId="0" animBg="1"/>
      <p:bldP spid="3" grpId="0" animBg="1"/>
      <p:bldP spid="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0800-3CE4-4806-8E29-034BECC3698A}" type="slidenum">
              <a:rPr lang="en-US"/>
              <a:pPr/>
              <a:t>107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Joins + NULLS = Lost data?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6876"/>
            <a:ext cx="8686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By</a:t>
            </a:r>
            <a:r>
              <a:rPr lang="en-US" sz="2400" i="1" dirty="0"/>
              <a:t> </a:t>
            </a:r>
            <a:r>
              <a:rPr lang="en-US" sz="2400" dirty="0"/>
              <a:t>default, </a:t>
            </a:r>
            <a:r>
              <a:rPr lang="en-US" sz="2400" dirty="0" smtClean="0"/>
              <a:t>joins in </a:t>
            </a:r>
            <a:r>
              <a:rPr lang="en-US" sz="2400" dirty="0"/>
              <a:t>SQL are </a:t>
            </a:r>
            <a:r>
              <a:rPr lang="en-US" sz="2400" b="1" dirty="0"/>
              <a:t>“inner joins”: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     </a:t>
            </a:r>
            <a:endParaRPr lang="en-US" sz="2400" dirty="0"/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527794" y="5910103"/>
            <a:ext cx="9024225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However: Products </a:t>
            </a:r>
            <a:r>
              <a:rPr lang="en-US" sz="2400" dirty="0">
                <a:latin typeface="+mj-lt"/>
              </a:rPr>
              <a:t>that never sold </a:t>
            </a:r>
            <a:r>
              <a:rPr lang="en-US" sz="2400" dirty="0" smtClean="0">
                <a:latin typeface="+mj-lt"/>
              </a:rPr>
              <a:t>(with no Purchase tuple) will </a:t>
            </a:r>
            <a:r>
              <a:rPr lang="en-US" sz="2400" dirty="0">
                <a:latin typeface="+mj-lt"/>
              </a:rPr>
              <a:t>be </a:t>
            </a:r>
            <a:r>
              <a:rPr lang="en-US" sz="2400" dirty="0" smtClean="0">
                <a:latin typeface="+mj-lt"/>
              </a:rPr>
              <a:t>lost!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38200" y="3166591"/>
            <a:ext cx="8032968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8200" y="4539602"/>
            <a:ext cx="6186309" cy="10464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Purchase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2245855"/>
            <a:ext cx="40732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store)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4F4A-C74E-4167-A38B-CC16B6F5BB20}" type="slidenum">
              <a:rPr lang="en-US"/>
              <a:pPr/>
              <a:t>108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Joins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9601200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outer join</a:t>
            </a:r>
            <a:r>
              <a:rPr lang="en-US" sz="2400" dirty="0" smtClean="0"/>
              <a:t> returns tuples from the joined relations that don’t have a corresponding tuple in the other relations</a:t>
            </a:r>
          </a:p>
          <a:p>
            <a:pPr lvl="1"/>
            <a:r>
              <a:rPr lang="en-US" sz="2000" dirty="0" smtClean="0"/>
              <a:t>I.e. If we join relations A and B on </a:t>
            </a:r>
            <a:r>
              <a:rPr lang="en-US" sz="2000" dirty="0" err="1" smtClean="0"/>
              <a:t>a.X</a:t>
            </a:r>
            <a:r>
              <a:rPr lang="en-US" sz="2000" dirty="0" smtClean="0"/>
              <a:t> = </a:t>
            </a:r>
            <a:r>
              <a:rPr lang="en-US" sz="2000" dirty="0" err="1" smtClean="0"/>
              <a:t>b.X</a:t>
            </a:r>
            <a:r>
              <a:rPr lang="en-US" sz="2000" dirty="0" smtClean="0"/>
              <a:t>, and there is an entry in A with X=5, but none in B with X=5…</a:t>
            </a:r>
          </a:p>
          <a:p>
            <a:pPr lvl="2"/>
            <a:r>
              <a:rPr lang="en-US" sz="1600" dirty="0" smtClean="0"/>
              <a:t>A LEFT OUTER JOIN will return a tuple (a, NULL)!</a:t>
            </a:r>
          </a:p>
          <a:p>
            <a:endParaRPr lang="en-US" sz="2400" dirty="0" smtClean="0"/>
          </a:p>
          <a:p>
            <a:r>
              <a:rPr lang="en-US" sz="2400" dirty="0" smtClean="0"/>
              <a:t>Left </a:t>
            </a:r>
            <a:r>
              <a:rPr lang="en-US" sz="2400" dirty="0"/>
              <a:t>outer joins in SQL</a:t>
            </a:r>
            <a:r>
              <a:rPr lang="en-US" sz="2400" dirty="0" smtClean="0"/>
              <a:t>: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51400" y="4072483"/>
            <a:ext cx="6032421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10017" y="5937609"/>
            <a:ext cx="5771965" cy="424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+mj-lt"/>
              </a:rPr>
              <a:t>Now we’ll get products even if they </a:t>
            </a:r>
            <a:r>
              <a:rPr lang="en-US" sz="2400" smtClean="0">
                <a:latin typeface="+mj-lt"/>
              </a:rPr>
              <a:t>didn’t sell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10" grpId="0" animBg="1"/>
      <p:bldP spid="1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109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76922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6125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93347"/>
              </p:ext>
            </p:extLst>
          </p:nvPr>
        </p:nvGraphicFramePr>
        <p:xfrm>
          <a:off x="7620000" y="4181475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INNER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4782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INNER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060" y="5929458"/>
            <a:ext cx="4122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another equivalent way to write an INNER JOIN!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807200" y="5051912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err="1" smtClean="0">
                <a:latin typeface="+mj-lt"/>
              </a:rPr>
              <a:t>multiset</a:t>
            </a:r>
            <a:r>
              <a:rPr lang="en-US" sz="2400" dirty="0" smtClean="0">
                <a:latin typeface="+mj-lt"/>
              </a:rPr>
              <a:t> is an unordered list (or: a set with multiple duplicate instances allowed)</a:t>
            </a:r>
            <a:endParaRPr lang="en-US" sz="24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List:            [1, 1, 2, 3]</a:t>
            </a:r>
          </a:p>
          <a:p>
            <a:r>
              <a:rPr lang="en-US" dirty="0" smtClean="0"/>
              <a:t>Set:            {1, 2, 3}</a:t>
            </a:r>
          </a:p>
          <a:p>
            <a:r>
              <a:rPr lang="en-US" dirty="0" err="1" smtClean="0"/>
              <a:t>Multiset</a:t>
            </a:r>
            <a:r>
              <a:rPr lang="en-US" dirty="0" smtClean="0"/>
              <a:t>:   {1, 1, 2, 3}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.e. no </a:t>
            </a:r>
            <a:r>
              <a:rPr lang="en-US" i="1" dirty="0" smtClean="0"/>
              <a:t>next()</a:t>
            </a:r>
            <a:r>
              <a:rPr lang="en-US" dirty="0" smtClean="0"/>
              <a:t>, etc. methods!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51-EFAE-48B2-8CF8-756A43F9162D}" type="slidenum">
              <a:rPr lang="en-US"/>
              <a:pPr/>
              <a:t>110</a:t>
            </a:fld>
            <a:endParaRPr lang="en-US"/>
          </a:p>
        </p:txBody>
      </p:sp>
      <p:graphicFrame>
        <p:nvGraphicFramePr>
          <p:cNvPr id="23961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25826"/>
              </p:ext>
            </p:extLst>
          </p:nvPr>
        </p:nvGraphicFramePr>
        <p:xfrm>
          <a:off x="1981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3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8794"/>
              </p:ext>
            </p:extLst>
          </p:nvPr>
        </p:nvGraphicFramePr>
        <p:xfrm>
          <a:off x="6553200" y="1828800"/>
          <a:ext cx="3048000" cy="2032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52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7850"/>
              </p:ext>
            </p:extLst>
          </p:nvPr>
        </p:nvGraphicFramePr>
        <p:xfrm>
          <a:off x="7620000" y="4181475"/>
          <a:ext cx="3048000" cy="2540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store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Ritz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Camera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OneClick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charset="0"/>
                        </a:rPr>
                        <a:t>NULL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981201" y="1295401"/>
            <a:ext cx="1163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39673" name="Rectangle 57"/>
          <p:cNvSpPr>
            <a:spLocks noChangeArrowheads="1"/>
          </p:cNvSpPr>
          <p:nvPr/>
        </p:nvSpPr>
        <p:spPr bwMode="auto">
          <a:xfrm>
            <a:off x="6553200" y="1295401"/>
            <a:ext cx="1321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Purchase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8687"/>
            <a:ext cx="8229600" cy="1143000"/>
          </a:xfrm>
        </p:spPr>
        <p:txBody>
          <a:bodyPr/>
          <a:lstStyle/>
          <a:p>
            <a:r>
              <a:rPr lang="en-US" dirty="0" smtClean="0"/>
              <a:t>LEFT OUTER JOIN: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4060" y="4798977"/>
            <a:ext cx="5989140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Purchase.store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LEFT OUTER JOIN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Purchase 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Product.name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Purchase.prodName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807200" y="5321300"/>
            <a:ext cx="584200" cy="279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3A44-8036-4F30-B425-DDD86CBC5C88}" type="slidenum">
              <a:rPr lang="en-US"/>
              <a:pPr/>
              <a:t>111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Outer </a:t>
            </a:r>
            <a:r>
              <a:rPr lang="en-US" dirty="0"/>
              <a:t>Joins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Left 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left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Right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right tuple even if there’s no match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Full </a:t>
            </a:r>
            <a:r>
              <a:rPr lang="en-US" dirty="0"/>
              <a:t>outer join: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Include the both left and right tuples even if there’s no match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800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Outer Joins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91070"/>
            <a:ext cx="8229600" cy="143691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dirty="0"/>
              <a:t>SQL is a rich programming language that handles the way data is processed </a:t>
            </a:r>
            <a:r>
              <a:rPr lang="en-US" sz="4700" i="1" u="sng" dirty="0"/>
              <a:t>declaratively</a:t>
            </a:r>
            <a:endParaRPr lang="en-US" sz="4700" dirty="0"/>
          </a:p>
          <a:p>
            <a:pPr marL="0" indent="0">
              <a:buNone/>
            </a:pPr>
            <a:endParaRPr lang="en-US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113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1673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&amp; 3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attribute</a:t>
            </a:r>
            <a:r>
              <a:rPr lang="en-US" sz="2400" dirty="0" smtClean="0">
                <a:latin typeface="+mj-lt"/>
              </a:rPr>
              <a:t> (or </a:t>
            </a:r>
            <a:r>
              <a:rPr lang="en-US" sz="2400" b="1" u="sng" dirty="0" smtClean="0">
                <a:latin typeface="+mj-lt"/>
              </a:rPr>
              <a:t>column</a:t>
            </a:r>
            <a:r>
              <a:rPr lang="en-US" sz="2400" dirty="0" smtClean="0">
                <a:latin typeface="+mj-lt"/>
              </a:rPr>
              <a:t>) is a typed data entry present in each tuple in the relation</a:t>
            </a:r>
            <a:endParaRPr lang="en-US" sz="24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NB: Attributes must have an </a:t>
            </a:r>
            <a:r>
              <a:rPr lang="en-US" b="1" i="1" u="sng" dirty="0" smtClean="0"/>
              <a:t>atomic</a:t>
            </a:r>
            <a:r>
              <a:rPr lang="en-US" i="1" dirty="0" smtClean="0"/>
              <a:t> type in standard SQL, i.e. not a list, set, etc. </a:t>
            </a:r>
            <a:endParaRPr lang="en-US" b="1" i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18871"/>
              </p:ext>
            </p:extLst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tuple</a:t>
            </a:r>
            <a:r>
              <a:rPr lang="en-US" sz="2400" dirty="0" smtClean="0">
                <a:latin typeface="+mj-lt"/>
              </a:rPr>
              <a:t> or </a:t>
            </a:r>
            <a:r>
              <a:rPr lang="en-US" sz="2400" b="1" u="sng" dirty="0" smtClean="0">
                <a:latin typeface="+mj-lt"/>
              </a:rPr>
              <a:t>row</a:t>
            </a:r>
            <a:r>
              <a:rPr lang="en-US" sz="2400" dirty="0" smtClean="0">
                <a:latin typeface="+mj-lt"/>
              </a:rPr>
              <a:t> is a single entry in the table having the attributes specified by the schema</a:t>
            </a:r>
            <a:endParaRPr lang="en-US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 smtClean="0"/>
              <a:t>Also referred to sometimes as a </a:t>
            </a:r>
            <a:r>
              <a:rPr lang="en-US" b="1" i="1" u="sng" dirty="0" smtClean="0"/>
              <a:t>record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14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09520"/>
              </p:ext>
            </p:extLst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tuples is the </a:t>
            </a:r>
            <a:r>
              <a:rPr lang="en-US" b="1" u="sng" dirty="0" smtClean="0">
                <a:latin typeface="+mj-lt"/>
              </a:rPr>
              <a:t>cardinality</a:t>
            </a:r>
            <a:r>
              <a:rPr lang="en-US" dirty="0" smtClean="0">
                <a:latin typeface="+mj-lt"/>
              </a:rPr>
              <a:t> of the relation</a:t>
            </a:r>
            <a:endParaRPr lang="en-US" dirty="0">
              <a:latin typeface="+mj-lt"/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The number of attributes is the </a:t>
            </a:r>
            <a:r>
              <a:rPr lang="en-US" b="1" u="sng" dirty="0" smtClean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of the relation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15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Every </a:t>
            </a:r>
            <a:r>
              <a:rPr lang="en-US" dirty="0"/>
              <a:t>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</a:t>
            </a:r>
            <a:r>
              <a:rPr lang="en-US" dirty="0" smtClean="0"/>
              <a:t>flat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18112" y="4504765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Why?</a:t>
            </a:r>
            <a:endParaRPr lang="en-US" sz="24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4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16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Schemas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</a:t>
            </a:r>
            <a:r>
              <a:rPr lang="en-US" dirty="0" smtClean="0"/>
              <a:t>name, its attributes, and their types: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</a:t>
            </a:r>
            <a:r>
              <a:rPr lang="en-US" dirty="0" smtClean="0"/>
              <a:t>unique; we </a:t>
            </a:r>
            <a:r>
              <a:rPr lang="en-US" dirty="0"/>
              <a:t>underline a </a:t>
            </a:r>
            <a:r>
              <a:rPr lang="en-US" dirty="0" smtClean="0"/>
              <a:t>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7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Definitions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key is an implicit constraint on which tuples can be in the relation</a:t>
            </a:r>
          </a:p>
          <a:p>
            <a:pPr lvl="1"/>
            <a:endParaRPr lang="en-US" dirty="0" smtClean="0"/>
          </a:p>
          <a:p>
            <a:pPr lvl="1"/>
            <a:r>
              <a:rPr lang="en-US" sz="2800" dirty="0"/>
              <a:t>i</a:t>
            </a:r>
            <a:r>
              <a:rPr lang="en-US" sz="2800" dirty="0" smtClean="0"/>
              <a:t>.e. if two tuples agree on the values of the key, then they must be the same tuple!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key</a:t>
            </a:r>
            <a:r>
              <a:rPr lang="en-US" sz="2800" dirty="0" smtClean="0">
                <a:latin typeface="+mj-lt"/>
              </a:rPr>
              <a:t> is a </a:t>
            </a:r>
            <a:r>
              <a:rPr lang="en-US" sz="2800" b="1" dirty="0" smtClean="0">
                <a:latin typeface="+mj-lt"/>
              </a:rPr>
              <a:t>minimal subset of attributes</a:t>
            </a:r>
            <a:r>
              <a:rPr lang="en-US" sz="2800" dirty="0" smtClean="0">
                <a:latin typeface="+mj-lt"/>
              </a:rPr>
              <a:t> that acts as a unique identifier for tuples in a relation</a:t>
            </a:r>
            <a:endParaRPr lang="en-US" sz="28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and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say “don’t know the value” we use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 smtClean="0"/>
              <a:t>NULL has (sometimes painful) semantics, more detail later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69435"/>
              </p:ext>
            </p:extLst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Jim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</a:t>
            </a:r>
            <a:r>
              <a:rPr lang="en-US" sz="2400" dirty="0" smtClean="0"/>
              <a:t>“</a:t>
            </a:r>
            <a:r>
              <a:rPr lang="en-US" sz="2400" dirty="0"/>
              <a:t>n</a:t>
            </a:r>
            <a:r>
              <a:rPr lang="en-US" sz="2400" dirty="0" smtClean="0"/>
              <a:t>ame” in this table</a:t>
            </a:r>
            <a:endParaRPr lang="en-US" sz="2400" dirty="0"/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actually specify arbitrary assertions</a:t>
            </a:r>
          </a:p>
          <a:p>
            <a:pPr lvl="1"/>
            <a:r>
              <a:rPr lang="en-US" dirty="0" smtClean="0"/>
              <a:t>E.g. “</a:t>
            </a:r>
            <a:r>
              <a:rPr lang="en-US" i="1" dirty="0" smtClean="0"/>
              <a:t>There cannot be 25 people in the DB class”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practice, we don’t specify many such constraints. Why?</a:t>
            </a:r>
            <a:endParaRPr lang="en-US" dirty="0"/>
          </a:p>
          <a:p>
            <a:pPr lvl="1"/>
            <a:r>
              <a:rPr lang="en-US" sz="3200" u="sng" dirty="0" smtClean="0"/>
              <a:t>Performance!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Whenever </a:t>
            </a:r>
            <a:r>
              <a:rPr lang="en-US" sz="2800" dirty="0">
                <a:latin typeface="+mj-lt"/>
              </a:rPr>
              <a:t>we do something </a:t>
            </a:r>
            <a:r>
              <a:rPr lang="en-US" sz="2800" dirty="0" smtClean="0">
                <a:latin typeface="+mj-lt"/>
              </a:rPr>
              <a:t>ugly (or avoid doing something convenient) it’s </a:t>
            </a:r>
            <a:r>
              <a:rPr lang="en-US" sz="2800" dirty="0">
                <a:latin typeface="+mj-lt"/>
              </a:rPr>
              <a:t>for the sake of performance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31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Keys &amp; constraints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5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2:</a:t>
            </a:r>
            <a:r>
              <a:rPr lang="en-US" dirty="0"/>
              <a:t> </a:t>
            </a:r>
            <a:r>
              <a:rPr lang="en-US" dirty="0" smtClean="0"/>
              <a:t>SQL Part 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25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Schema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and Constraints are how databases understand the semantics (meaning) of data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hey are also useful for optimization</a:t>
            </a:r>
          </a:p>
          <a:p>
            <a:endParaRPr lang="en-US" dirty="0" smtClean="0"/>
          </a:p>
          <a:p>
            <a:r>
              <a:rPr lang="en-US" dirty="0" smtClean="0"/>
              <a:t>SQL supports general constraints: </a:t>
            </a:r>
          </a:p>
          <a:p>
            <a:pPr lvl="1"/>
            <a:r>
              <a:rPr lang="en-US" dirty="0" smtClean="0"/>
              <a:t>Keys and foreign keys are most important</a:t>
            </a:r>
          </a:p>
          <a:p>
            <a:pPr lvl="1"/>
            <a:r>
              <a:rPr lang="en-US" dirty="0" smtClean="0"/>
              <a:t>We’ll give you a chance to write the others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4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Single-table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66255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The SFW query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Other useful operators: LIKE, DISTINCT, ORDER BY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Single-table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24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</a:t>
            </a:r>
            <a:r>
              <a:rPr lang="en-US" sz="2800" dirty="0" smtClean="0"/>
              <a:t>form </a:t>
            </a:r>
            <a:r>
              <a:rPr lang="en-US" sz="2800" dirty="0"/>
              <a:t>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</a:t>
            </a:r>
            <a:r>
              <a:rPr lang="en-US" sz="2800" dirty="0" smtClean="0">
                <a:latin typeface="+mj-lt"/>
              </a:rPr>
              <a:t>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&lt;attributes&gt;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&lt;one or more relations&gt;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Selection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37469"/>
              </p:ext>
            </p:extLst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558212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Selection</a:t>
            </a:r>
            <a:r>
              <a:rPr lang="en-US" sz="2400" dirty="0" smtClean="0">
                <a:latin typeface="+mj-lt"/>
              </a:rPr>
              <a:t> is the operation of filtering a relation’s tuples on some condition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</a:t>
            </a:r>
            <a:r>
              <a:rPr lang="en-US" dirty="0" smtClean="0"/>
              <a:t>Query: Projection</a:t>
            </a:r>
            <a:endParaRPr lang="en-US" dirty="0"/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0854"/>
              </p:ext>
            </p:extLst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/>
                <a:gridCol w="1273695"/>
                <a:gridCol w="1541842"/>
                <a:gridCol w="1742953"/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87895"/>
              </p:ext>
            </p:extLst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/>
                <a:gridCol w="1268964"/>
                <a:gridCol w="1738607"/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Projection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the operation of producing an output table with tuples that have a subset of their prior attributes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7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27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Price, Manufacturer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ategory = ‘Gadgets’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Input schema</a:t>
            </a:r>
            <a:endParaRPr lang="en-US" sz="2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Output schema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28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Details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SQL </a:t>
            </a:r>
            <a:r>
              <a:rPr lang="en-US" b="1" dirty="0" smtClean="0"/>
              <a:t>commands</a:t>
            </a:r>
            <a:r>
              <a:rPr lang="en-US" dirty="0" smtClean="0"/>
              <a:t> are case </a:t>
            </a:r>
            <a:r>
              <a:rPr lang="en-US" dirty="0"/>
              <a:t>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SELECT,  Select,  </a:t>
            </a:r>
            <a:r>
              <a:rPr lang="en-US" dirty="0"/>
              <a:t>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</a:t>
            </a:r>
            <a:r>
              <a:rPr lang="en-US" dirty="0" smtClean="0"/>
              <a:t>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r>
              <a:rPr lang="en-US" b="1" dirty="0" smtClean="0"/>
              <a:t>Values</a:t>
            </a:r>
            <a:r>
              <a:rPr lang="en-US" dirty="0" smtClean="0"/>
              <a:t> are </a:t>
            </a:r>
            <a:r>
              <a:rPr lang="en-US" b="1" dirty="0" smtClean="0"/>
              <a:t>not: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</a:t>
            </a:r>
            <a:r>
              <a:rPr lang="en-US" dirty="0" smtClean="0"/>
              <a:t>’,  </a:t>
            </a:r>
            <a:r>
              <a:rPr lang="en-US" dirty="0"/>
              <a:t>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Use single quotes for constants: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SFW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LIKE: Simple String Pattern Matching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Products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SQL introduction &amp; schema definitions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Table creation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Basic single-table queries</a:t>
            </a:r>
          </a:p>
          <a:p>
            <a:pPr lvl="1"/>
            <a:r>
              <a:rPr lang="en-US" dirty="0" smtClean="0">
                <a:latin typeface="+mj-lt"/>
              </a:rPr>
              <a:t>ACTIVITY: Single-table queries!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Multi-table queries</a:t>
            </a:r>
          </a:p>
          <a:p>
            <a:pPr lvl="1"/>
            <a:r>
              <a:rPr lang="en-US" dirty="0" smtClean="0">
                <a:latin typeface="+mj-lt"/>
              </a:rPr>
              <a:t>ACTIVITY: Multi-table queries!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30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DISTINCT: Eliminating </a:t>
            </a:r>
            <a:r>
              <a:rPr lang="en-US" dirty="0"/>
              <a:t>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Versus</a:t>
            </a:r>
            <a:endParaRPr lang="en-US" sz="2400" dirty="0">
              <a:latin typeface="+mj-lt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ategory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1708"/>
              </p:ext>
            </p:extLst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31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BY: Sorting </a:t>
            </a:r>
            <a:r>
              <a:rPr lang="en-US" dirty="0"/>
              <a:t>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anufacturer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 AND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152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2  &gt;  Other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Calibri (Light Headings)"/>
              </a:rPr>
              <a:t>Ties </a:t>
            </a:r>
            <a:r>
              <a:rPr lang="en-US" sz="2000" dirty="0">
                <a:latin typeface="+mj-lt"/>
                <a:cs typeface="Calibri (Light Headings)"/>
              </a:rPr>
              <a:t>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Activity-2-2.ipynb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0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Multi-table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4631"/>
            <a:ext cx="6454588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Foreign key constraints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Joins: SQL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Multi-table queries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constraints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tudent_id</a:t>
            </a:r>
            <a:r>
              <a:rPr lang="en-US" dirty="0" smtClean="0">
                <a:latin typeface="+mj-lt"/>
              </a:rPr>
              <a:t> alone is not a key- what is?</a:t>
            </a:r>
            <a:endParaRPr lang="en-US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28730"/>
              </p:ext>
            </p:extLst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/>
                <a:gridCol w="799464"/>
                <a:gridCol w="614972"/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n</a:t>
                      </a:r>
                      <a:r>
                        <a:rPr lang="en-US" sz="1800" b="1" dirty="0" smtClean="0"/>
                        <a:t>ame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Bob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3.2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288"/>
              </p:ext>
            </p:extLst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/>
                <a:gridCol w="581582"/>
                <a:gridCol w="984284"/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grade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564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537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A+</a:t>
                      </a:r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tudent_id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And we want to impose the following constraint:</a:t>
            </a:r>
          </a:p>
          <a:p>
            <a:pPr lvl="1"/>
            <a:r>
              <a:rPr lang="en-US" u="sng" dirty="0" smtClean="0"/>
              <a:t>‘Only bona fide students may enroll in courses’</a:t>
            </a:r>
            <a:r>
              <a:rPr lang="en-US" dirty="0" smtClean="0"/>
              <a:t> i.e. a student must appear in the Students table to enroll in a class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470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Foreign Keys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9289723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PRIMARY KEY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96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 and update operations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if we insert a tuple into Enrolled, but no corresponding </a:t>
            </a:r>
            <a:r>
              <a:rPr lang="en-US" dirty="0" smtClean="0"/>
              <a:t>student?</a:t>
            </a:r>
          </a:p>
          <a:p>
            <a:pPr lvl="1"/>
            <a:r>
              <a:rPr lang="en-US" dirty="0" smtClean="0"/>
              <a:t>INSERT is rejected (foreign keys are </a:t>
            </a:r>
            <a:r>
              <a:rPr lang="en-US" u="sng" dirty="0" smtClean="0"/>
              <a:t>constraints</a:t>
            </a:r>
            <a:r>
              <a:rPr lang="en-US" dirty="0" smtClean="0"/>
              <a:t>)!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we delete a student</a:t>
            </a:r>
            <a:r>
              <a:rPr lang="en-US" dirty="0" smtClean="0"/>
              <a:t>?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 smtClean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38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88110"/>
              </p:ext>
            </p:extLst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/>
                <a:gridCol w="1225685"/>
                <a:gridCol w="1770434"/>
                <a:gridCol w="1702340"/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324"/>
              </p:ext>
            </p:extLst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/>
                <a:gridCol w="1264847"/>
                <a:gridCol w="1207354"/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</a:t>
            </a:r>
            <a:r>
              <a:rPr lang="en-US" sz="3000" dirty="0" smtClean="0">
                <a:latin typeface="+mj-lt"/>
              </a:rPr>
              <a:t>key vs. a key </a:t>
            </a:r>
            <a:r>
              <a:rPr lang="en-US" sz="3000" dirty="0">
                <a:latin typeface="+mj-lt"/>
              </a:rPr>
              <a:t>here?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901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Foreign Keys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Note: we will often omit attribute types in schema definitions for brevity, but assume attributes are always types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92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SQL Introduction &amp;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8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40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 smtClean="0"/>
              <a:t>Ex: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Find </a:t>
            </a:r>
            <a:r>
              <a:rPr lang="en-US" sz="2400" dirty="0"/>
              <a:t>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2929812" y="4678488"/>
            <a:ext cx="3340359" cy="60102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b="1" u="sng" dirty="0" smtClean="0">
                <a:latin typeface="+mj-lt"/>
              </a:rPr>
              <a:t>join</a:t>
            </a:r>
            <a:r>
              <a:rPr lang="en-US" sz="2400" dirty="0" smtClean="0">
                <a:latin typeface="+mj-lt"/>
              </a:rPr>
              <a:t> between tables returns all unique combinations of their tuples </a:t>
            </a:r>
            <a:r>
              <a:rPr lang="en-US" sz="2400" b="1" dirty="0" smtClean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 smtClean="0"/>
              <a:t>Several equivalent ways to write a basic join in SQL:</a:t>
            </a:r>
            <a:endParaRPr lang="en-US" sz="2400" dirty="0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&lt;= 200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49886" y="5784980"/>
            <a:ext cx="22211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 few more later on…</a:t>
            </a:r>
            <a:endParaRPr lang="en-US" dirty="0">
              <a:latin typeface="+mj-lt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23850"/>
              </p:ext>
            </p:extLst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/>
                <a:gridCol w="762000"/>
                <a:gridCol w="1524000"/>
                <a:gridCol w="1143000"/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5204"/>
              </p:ext>
            </p:extLst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/>
                <a:gridCol w="914400"/>
                <a:gridCol w="1524000"/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73037"/>
              </p:ext>
            </p:extLst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/>
                <a:gridCol w="16383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30035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72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Price &lt;= 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43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Which “address” does this refer to</a:t>
            </a:r>
            <a:r>
              <a:rPr lang="en-US" sz="2400" b="1" dirty="0" smtClean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Which “</a:t>
            </a:r>
            <a:r>
              <a:rPr lang="en-US" sz="2400" b="1" dirty="0" err="1" smtClean="0">
                <a:latin typeface="+mj-lt"/>
              </a:rPr>
              <a:t>name”s</a:t>
            </a:r>
            <a:r>
              <a:rPr lang="en-US" sz="2400" b="1" dirty="0" smtClean="0">
                <a:latin typeface="+mj-lt"/>
              </a:rPr>
              <a:t>??</a:t>
            </a:r>
            <a:endParaRPr lang="en-US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Person.address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p.address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   Person p, Company 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Both equivalent ways to resolve </a:t>
            </a:r>
            <a:r>
              <a:rPr lang="en-US" smtClean="0">
                <a:latin typeface="+mj-lt"/>
              </a:rPr>
              <a:t>variable ambiguity</a:t>
            </a:r>
            <a:endParaRPr lang="en-US">
              <a:latin typeface="+mj-lt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Tuple Variable Ambiguity in Multi-Table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sz="20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</a:t>
            </a:r>
            <a:r>
              <a:rPr lang="en-US" sz="2000" dirty="0" smtClean="0">
                <a:latin typeface="+mj-lt"/>
              </a:rPr>
              <a:t>compute it</a:t>
            </a:r>
            <a:r>
              <a:rPr lang="en-US" sz="2000" dirty="0">
                <a:latin typeface="+mj-lt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Note: </a:t>
            </a:r>
            <a:r>
              <a:rPr lang="en-US" sz="2400" dirty="0" smtClean="0">
                <a:latin typeface="+mj-lt"/>
              </a:rPr>
              <a:t>this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6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SQL semantics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61093"/>
              </p:ext>
            </p:extLst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1818"/>
              </p:ext>
            </p:extLst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09331"/>
              </p:ext>
            </p:extLst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63523"/>
              </p:ext>
            </p:extLst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26105"/>
              </p:ext>
            </p:extLst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</a:t>
            </a:r>
            <a:r>
              <a:rPr lang="en-US" sz="2400" dirty="0" smtClean="0">
                <a:latin typeface="+mj-lt"/>
              </a:rPr>
              <a:t>Projection</a:t>
            </a:r>
            <a:endParaRPr lang="en-US" sz="24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Apply Selections / Conditions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j-lt"/>
              </a:rPr>
              <a:t>Output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75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execution order of a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R.A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S.B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Ex: {</a:t>
            </a:r>
            <a:r>
              <a:rPr lang="en-US" dirty="0" err="1" smtClean="0">
                <a:latin typeface="+mj-lt"/>
              </a:rPr>
              <a:t>a,b,c</a:t>
            </a:r>
            <a:r>
              <a:rPr lang="en-US" dirty="0" smtClean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smtClean="0">
                <a:latin typeface="+mj-lt"/>
              </a:rPr>
              <a:t>= {(a,1), (a,2), (b,1), (b,2), (c,1), (c,2)}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= Filtering!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= Returning only </a:t>
            </a:r>
            <a:r>
              <a:rPr lang="en-US" sz="2000" i="1" dirty="0" smtClean="0">
                <a:latin typeface="+mj-lt"/>
              </a:rPr>
              <a:t>some</a:t>
            </a:r>
            <a:r>
              <a:rPr lang="en-US" sz="2000" dirty="0" smtClean="0">
                <a:latin typeface="+mj-lt"/>
              </a:rPr>
              <a:t> attributes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Remembering this order is critical to understanding the output of certain queries (see later on…)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 smtClean="0"/>
                  <a:t>Take </a:t>
                </a:r>
                <a:r>
                  <a:rPr lang="en-US" sz="2800" b="1" dirty="0" smtClean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 smtClean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 smtClean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 smtClean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 smtClean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8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A909-642B-4A41-9DA8-4CA43674AC60}" type="slidenum">
              <a:rPr lang="en-US"/>
              <a:pPr/>
              <a:t>48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Subtlety about Joins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4953000" y="2760008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2704714" y="3218829"/>
            <a:ext cx="6573819" cy="9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smtClean="0"/>
              <a:t>Find </a:t>
            </a:r>
            <a:r>
              <a:rPr lang="en-US" sz="2400" dirty="0"/>
              <a:t>all countries that manufacture some product in the ‘Gadgets’ category.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233404" y="4523209"/>
            <a:ext cx="772519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AND Category=‘Gadgets’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705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418221" y="1782787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0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tockPrice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49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 subtlety about Joins</a:t>
            </a:r>
            <a:endParaRPr lang="en-US" dirty="0"/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49240"/>
              </p:ext>
            </p:extLst>
          </p:nvPr>
        </p:nvGraphicFramePr>
        <p:xfrm>
          <a:off x="1819835" y="1911884"/>
          <a:ext cx="4285129" cy="2055375"/>
        </p:xfrm>
        <a:graphic>
          <a:graphicData uri="http://schemas.openxmlformats.org/drawingml/2006/table">
            <a:tbl>
              <a:tblPr/>
              <a:tblGrid>
                <a:gridCol w="1363450"/>
                <a:gridCol w="649262"/>
                <a:gridCol w="1298524"/>
                <a:gridCol w="973893"/>
              </a:tblGrid>
              <a:tr h="313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819835" y="1424627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7112774" y="1450219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01723"/>
              </p:ext>
            </p:extLst>
          </p:nvPr>
        </p:nvGraphicFramePr>
        <p:xfrm>
          <a:off x="7124700" y="1933400"/>
          <a:ext cx="2705100" cy="1364178"/>
        </p:xfrm>
        <a:graphic>
          <a:graphicData uri="http://schemas.openxmlformats.org/drawingml/2006/table">
            <a:tbl>
              <a:tblPr/>
              <a:tblGrid>
                <a:gridCol w="973836"/>
                <a:gridCol w="649224"/>
                <a:gridCol w="1082040"/>
              </a:tblGrid>
              <a:tr h="326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29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87583"/>
              </p:ext>
            </p:extLst>
          </p:nvPr>
        </p:nvGraphicFramePr>
        <p:xfrm>
          <a:off x="7391400" y="4421326"/>
          <a:ext cx="2171700" cy="1371600"/>
        </p:xfrm>
        <a:graphic>
          <a:graphicData uri="http://schemas.openxmlformats.org/drawingml/2006/table">
            <a:tbl>
              <a:tblPr/>
              <a:tblGrid>
                <a:gridCol w="2171700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293770" y="3630137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096000" y="2414763"/>
            <a:ext cx="1028700" cy="41717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096000" y="2784677"/>
            <a:ext cx="1028700" cy="425255"/>
          </a:xfrm>
          <a:prstGeom prst="bentConnector3">
            <a:avLst>
              <a:gd name="adj1" fmla="val 635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096000" y="3122422"/>
            <a:ext cx="1028700" cy="567123"/>
          </a:xfrm>
          <a:prstGeom prst="bentConnector3">
            <a:avLst>
              <a:gd name="adj1" fmla="val 866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03"/>
          <p:cNvSpPr>
            <a:spLocks noChangeArrowheads="1"/>
          </p:cNvSpPr>
          <p:nvPr/>
        </p:nvSpPr>
        <p:spPr bwMode="auto">
          <a:xfrm>
            <a:off x="1869518" y="4421326"/>
            <a:ext cx="4185761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Country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Manufacturer=</a:t>
            </a:r>
            <a:r>
              <a:rPr lang="en-US" sz="2000" dirty="0" err="1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Category=‘Gadgets’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5943600"/>
            <a:ext cx="4114800" cy="72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400" dirty="0"/>
              <a:t>What is the problem ?</a:t>
            </a:r>
          </a:p>
          <a:p>
            <a:pPr algn="ctr">
              <a:lnSpc>
                <a:spcPct val="85000"/>
              </a:lnSpc>
            </a:pPr>
            <a:r>
              <a:rPr lang="en-US" sz="2400" dirty="0"/>
              <a:t> What’s the solution 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29722" y="2269533"/>
            <a:ext cx="1290918" cy="7978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414762"/>
            <a:ext cx="1028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0" y="-23998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156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Joins: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What is SQL?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Basic schema definitions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Keys &amp; constraints intro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CREATE TABLE statements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smtClean="0">
                <a:hlinkClick r:id="rId2" action="ppaction://hlinkfile"/>
              </a:rPr>
              <a:t>Lecture-2-3.ipynb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00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3: SQL Part 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1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Set operators &amp; nested queries</a:t>
            </a:r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Set operator subtleties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Aggregation &amp; GROUP BY</a:t>
            </a:r>
          </a:p>
          <a:p>
            <a:pPr lvl="1"/>
            <a:r>
              <a:rPr lang="en-US" smtClean="0">
                <a:latin typeface="+mj-lt"/>
              </a:rPr>
              <a:t>ACTIVITY</a:t>
            </a:r>
            <a:r>
              <a:rPr lang="en-US" dirty="0" smtClean="0">
                <a:latin typeface="+mj-lt"/>
              </a:rPr>
              <a:t>: Fancy SQL Part I</a:t>
            </a:r>
          </a:p>
          <a:p>
            <a:pPr lvl="1"/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Advanced SQL-</a:t>
            </a:r>
            <a:r>
              <a:rPr lang="en-US" dirty="0" err="1" smtClean="0">
                <a:latin typeface="+mj-lt"/>
              </a:rPr>
              <a:t>izing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ACTIVITY: Fancy SQL Part II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5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Set Operators &amp; Nested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9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ORDER BY semantics (cont’d)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Set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Nested queries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Set operator subtleties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55</a:t>
            </a:fld>
            <a:endParaRPr lang="en-US"/>
          </a:p>
        </p:txBody>
      </p:sp>
      <p:sp useBgFill="1">
        <p:nvSpPr>
          <p:cNvPr id="5" name="TextBox 4"/>
          <p:cNvSpPr txBox="1"/>
          <p:nvPr/>
        </p:nvSpPr>
        <p:spPr>
          <a:xfrm>
            <a:off x="2209800" y="1773150"/>
            <a:ext cx="2514600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2005012"/>
            <a:ext cx="46482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SQL-89 says “This makes no sense!”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8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ORDER BY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3281082"/>
            <a:ext cx="10515600" cy="3305071"/>
          </a:xfrm>
        </p:spPr>
        <p:txBody>
          <a:bodyPr/>
          <a:lstStyle/>
          <a:p>
            <a:r>
              <a:rPr lang="en-US" dirty="0" smtClean="0"/>
              <a:t>Formally, the ordering should </a:t>
            </a:r>
            <a:r>
              <a:rPr lang="en-US" b="1" dirty="0" smtClean="0"/>
              <a:t>only be applied on the values returned</a:t>
            </a:r>
            <a:endParaRPr lang="en-US" dirty="0" smtClean="0"/>
          </a:p>
          <a:p>
            <a:pPr lvl="1"/>
            <a:r>
              <a:rPr lang="en-US" dirty="0" smtClean="0"/>
              <a:t>Order of operations: SELECT FROM  -&gt;  ORDER BY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Intuitively though, clear what the above query means:</a:t>
            </a:r>
          </a:p>
          <a:p>
            <a:pPr lvl="1"/>
            <a:r>
              <a:rPr lang="en-US" dirty="0" smtClean="0"/>
              <a:t>“Give me the product names in increasing order of price”</a:t>
            </a:r>
          </a:p>
          <a:p>
            <a:pPr lvl="1"/>
            <a:r>
              <a:rPr lang="en-US" dirty="0" smtClean="0"/>
              <a:t>Some DBMSs will allow you to do 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56</a:t>
            </a:fld>
            <a:endParaRPr lang="en-US"/>
          </a:p>
        </p:txBody>
      </p:sp>
      <p:sp useBgFill="1">
        <p:nvSpPr>
          <p:cNvPr id="5" name="TextBox 4"/>
          <p:cNvSpPr txBox="1"/>
          <p:nvPr/>
        </p:nvSpPr>
        <p:spPr>
          <a:xfrm>
            <a:off x="1523999" y="1773150"/>
            <a:ext cx="3276601" cy="923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  DISTINCT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Name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Price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4647" y="1793054"/>
            <a:ext cx="46482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SQL-89 says “</a:t>
            </a:r>
            <a:r>
              <a:rPr lang="en-US" sz="2400" dirty="0" smtClean="0">
                <a:latin typeface="+mj-lt"/>
              </a:rPr>
              <a:t>This </a:t>
            </a:r>
            <a:r>
              <a:rPr lang="en-US" sz="2400" u="sng" dirty="0" smtClean="0">
                <a:latin typeface="+mj-lt"/>
              </a:rPr>
              <a:t>definitely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makes no sense!”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48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ORDER BY semantics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3281082"/>
            <a:ext cx="10515600" cy="3305071"/>
          </a:xfrm>
        </p:spPr>
        <p:txBody>
          <a:bodyPr/>
          <a:lstStyle/>
          <a:p>
            <a:r>
              <a:rPr lang="en-US" dirty="0" smtClean="0"/>
              <a:t>Formally, the ordering should </a:t>
            </a:r>
            <a:r>
              <a:rPr lang="en-US" b="1" dirty="0" smtClean="0"/>
              <a:t>only be applied on the values returned</a:t>
            </a:r>
            <a:endParaRPr lang="en-US" dirty="0" smtClean="0"/>
          </a:p>
          <a:p>
            <a:pPr lvl="1"/>
            <a:r>
              <a:rPr lang="en-US" dirty="0" smtClean="0"/>
              <a:t>Order of operations: SELECT FROM  -&gt;  ORDER BY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Is the meaning of this one intuitively clear??</a:t>
            </a:r>
          </a:p>
          <a:p>
            <a:pPr lvl="1"/>
            <a:r>
              <a:rPr lang="en-US" dirty="0" smtClean="0"/>
              <a:t>What if two products (from different manufacturers) have the same name, and different prices?</a:t>
            </a:r>
          </a:p>
          <a:p>
            <a:pPr lvl="1"/>
            <a:r>
              <a:rPr lang="en-US" dirty="0" smtClean="0"/>
              <a:t>Some DBMSs allow you to do this still -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0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57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4437063" y="3655425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</a:t>
            </a:r>
            <a:r>
              <a:rPr lang="en-US" sz="2400" smtClean="0">
                <a:latin typeface="+mj-lt"/>
              </a:rPr>
              <a:t>compute?</a:t>
            </a:r>
            <a:endParaRPr lang="en-US" sz="24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1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58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 smtClean="0">
                <a:latin typeface="Symbol" charset="2"/>
              </a:rPr>
              <a:t>f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59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R.A=S.A OR R.A=T.A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 the semantics</a:t>
            </a:r>
            <a:r>
              <a:rPr lang="en-US" b="1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</a:t>
            </a:r>
            <a:r>
              <a:rPr lang="en-US" sz="2000" u="sng" dirty="0" smtClean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selections</a:t>
            </a:r>
            <a:r>
              <a:rPr lang="en-US" sz="2000" dirty="0" smtClean="0"/>
              <a:t> / </a:t>
            </a:r>
            <a:r>
              <a:rPr lang="en-US" sz="2000" u="sng" dirty="0" smtClean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</a:t>
            </a:r>
            <a:r>
              <a:rPr lang="en-US" sz="2000" u="sng" dirty="0" smtClean="0"/>
              <a:t>projection</a:t>
            </a:r>
            <a:endParaRPr lang="en-US" u="sng" dirty="0" smtClean="0"/>
          </a:p>
          <a:p>
            <a:r>
              <a:rPr lang="en-US" dirty="0" smtClean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 smtClean="0">
                <a:latin typeface="+mj-lt"/>
              </a:rPr>
              <a:t>Are there more explicit way to do set operations like this?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4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51107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Dark times 5 years ago.</a:t>
            </a:r>
          </a:p>
          <a:p>
            <a:pPr lvl="1"/>
            <a:r>
              <a:rPr lang="en-US" dirty="0" smtClean="0"/>
              <a:t>Are databases dead?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as before: everyone sells SQL </a:t>
            </a:r>
            <a:endParaRPr lang="en-US" dirty="0"/>
          </a:p>
          <a:p>
            <a:pPr lvl="1"/>
            <a:r>
              <a:rPr lang="en-US" dirty="0" smtClean="0"/>
              <a:t>Pig, Hive, Impala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“Not-Yet-SQL?”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7" y="4193672"/>
            <a:ext cx="14478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62" y="2413000"/>
            <a:ext cx="1565702" cy="29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53" y="2057400"/>
            <a:ext cx="3048000" cy="71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0701" r="19364"/>
          <a:stretch/>
        </p:blipFill>
        <p:spPr>
          <a:xfrm>
            <a:off x="7411430" y="3184818"/>
            <a:ext cx="1521996" cy="203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8549" y="3257677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49" y="3257677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4413961" y="259616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12348" y="27934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ight Brace 23"/>
          <p:cNvSpPr/>
          <p:nvPr/>
        </p:nvSpPr>
        <p:spPr>
          <a:xfrm>
            <a:off x="4425411" y="3792950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23798" y="3990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4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2380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2870" y="3512983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70" y="3512983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4351345" y="2436425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49732" y="2633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ight Brace 25"/>
          <p:cNvSpPr/>
          <p:nvPr/>
        </p:nvSpPr>
        <p:spPr>
          <a:xfrm>
            <a:off x="4351345" y="3946138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49732" y="4143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73196" y="4068964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3196" y="521196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if we want duplicates?</a:t>
            </a:r>
          </a:p>
        </p:txBody>
      </p:sp>
    </p:spTree>
    <p:extLst>
      <p:ext uri="{BB962C8B-B14F-4D97-AF65-F5344CB8AC3E}">
        <p14:creationId xmlns:p14="http://schemas.microsoft.com/office/powerpoint/2010/main" val="18039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7644" y="3512983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44" y="3512983"/>
                <a:ext cx="2812501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296" t="-869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/>
          <p:cNvSpPr/>
          <p:nvPr/>
        </p:nvSpPr>
        <p:spPr>
          <a:xfrm>
            <a:off x="4356119" y="2436425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54506" y="2633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Right Brace 25"/>
          <p:cNvSpPr/>
          <p:nvPr/>
        </p:nvSpPr>
        <p:spPr>
          <a:xfrm>
            <a:off x="4356119" y="3946138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54506" y="4143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1975" y="3955181"/>
            <a:ext cx="23013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 smtClean="0"/>
              <a:t>ALL variants of the other set operators as well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27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  <p:bldP spid="27" grpId="0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2"/>
                  </a:solidFill>
                </a:rPr>
                <a:t>Q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17705" y="3480628"/>
                <a:ext cx="2623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05" y="3480628"/>
                <a:ext cx="2623346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389" t="-8511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>
            <a:off x="4364677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663064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Right Brace 23"/>
          <p:cNvSpPr/>
          <p:nvPr/>
        </p:nvSpPr>
        <p:spPr>
          <a:xfrm>
            <a:off x="4376127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74514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24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4" grpId="0" animBg="1"/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INTERSECT: Still some </a:t>
            </a:r>
            <a:r>
              <a:rPr lang="en-US" dirty="0"/>
              <a:t>s</a:t>
            </a:r>
            <a:r>
              <a:rPr lang="en-US" dirty="0" smtClean="0"/>
              <a:t>ubtle problems…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AND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</a:t>
            </a:r>
            <a:r>
              <a:rPr lang="en-US" sz="2400" dirty="0" smtClean="0">
                <a:latin typeface="+mj-lt"/>
              </a:rPr>
              <a:t>companies have </a:t>
            </a:r>
            <a:r>
              <a:rPr lang="en-US" sz="2400" dirty="0">
                <a:latin typeface="+mj-lt"/>
              </a:rPr>
              <a:t>HQ in US: BUT one has </a:t>
            </a:r>
            <a:r>
              <a:rPr lang="en-US" sz="2400" dirty="0" smtClean="0">
                <a:latin typeface="+mj-lt"/>
              </a:rPr>
              <a:t>factory in </a:t>
            </a:r>
            <a:r>
              <a:rPr lang="en-US" sz="2400" dirty="0">
                <a:latin typeface="+mj-lt"/>
              </a:rPr>
              <a:t>China (but not US) and vice versa? 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What goes </a:t>
            </a:r>
            <a:r>
              <a:rPr lang="en-US" sz="2400" b="1" dirty="0">
                <a:latin typeface="+mj-lt"/>
              </a:rPr>
              <a:t>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7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Operators: Evaluation Order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988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Set Operators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25957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R.A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062053" y="3579559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905312" y="3952260"/>
            <a:ext cx="2305614" cy="1381688"/>
            <a:chOff x="8905312" y="3952260"/>
            <a:chExt cx="2305614" cy="1381688"/>
          </a:xfrm>
        </p:grpSpPr>
        <p:sp>
          <p:nvSpPr>
            <p:cNvPr id="18" name="Oval 17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  <m:r>
                            <a:rPr lang="en-US" b="0" i="1" baseline="-2500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lang="en-US" b="0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02" y="3254709"/>
                <a:ext cx="2812501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222" r="-1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>
            <a:off x="7731214" y="2593194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29601" y="2790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3" name="Right Brace 22"/>
          <p:cNvSpPr/>
          <p:nvPr/>
        </p:nvSpPr>
        <p:spPr>
          <a:xfrm>
            <a:off x="7742664" y="3789982"/>
            <a:ext cx="174812" cy="7639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41051" y="398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280300"/>
            <a:ext cx="3195918" cy="2923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evaluation order: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SFW queries (Q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 smtClean="0">
                <a:latin typeface="+mj-lt"/>
              </a:rPr>
              <a:t> Q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400" b="1" i="1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 smtClean="0">
                <a:latin typeface="+mj-lt"/>
              </a:rPr>
              <a:t>Then </a:t>
            </a:r>
            <a:r>
              <a:rPr lang="en-US" sz="2400" dirty="0" smtClean="0">
                <a:latin typeface="+mj-lt"/>
              </a:rPr>
              <a:t>the set op.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+mj-lt"/>
              </a:rPr>
              <a:t>O</a:t>
            </a:r>
            <a:r>
              <a:rPr lang="en-US" sz="2000" i="1" dirty="0" smtClean="0">
                <a:latin typeface="+mj-lt"/>
              </a:rPr>
              <a:t>n the projected output sets!</a:t>
            </a:r>
            <a:endParaRPr lang="en-US" sz="20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3804" y="5766313"/>
            <a:ext cx="608438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Must consider </a:t>
            </a:r>
            <a:r>
              <a:rPr lang="en-US" sz="2400" smtClean="0">
                <a:latin typeface="+mj-lt"/>
              </a:rPr>
              <a:t>what tuples the </a:t>
            </a:r>
            <a:r>
              <a:rPr lang="en-US" sz="2400" dirty="0" smtClean="0">
                <a:latin typeface="+mj-lt"/>
              </a:rPr>
              <a:t>set operation is </a:t>
            </a:r>
            <a:r>
              <a:rPr lang="en-US" sz="2400" b="1" dirty="0" smtClean="0">
                <a:latin typeface="+mj-lt"/>
              </a:rPr>
              <a:t>actually </a:t>
            </a:r>
            <a:r>
              <a:rPr lang="en-US" sz="2400" dirty="0" smtClean="0">
                <a:latin typeface="+mj-lt"/>
              </a:rPr>
              <a:t>executed on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1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 animBg="1"/>
      <p:bldP spid="24" grpId="0"/>
      <p:bldP spid="7" grpId="0" animBg="1"/>
      <p:bldP spid="2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Solution: </a:t>
            </a:r>
            <a:r>
              <a:rPr lang="en-US" b="1" dirty="0" smtClean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Company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name 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‘US’)</a:t>
            </a:r>
          </a:p>
          <a:p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6106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“Headquarters of companies which make </a:t>
            </a:r>
            <a:r>
              <a:rPr lang="en-US" sz="2800" i="1" dirty="0">
                <a:latin typeface="+mj-lt"/>
              </a:rPr>
              <a:t>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</p:spTree>
    <p:extLst>
      <p:ext uri="{BB962C8B-B14F-4D97-AF65-F5344CB8AC3E}">
        <p14:creationId xmlns:p14="http://schemas.microsoft.com/office/powerpoint/2010/main" val="15237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67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queries: Sub-queries </a:t>
            </a:r>
            <a:r>
              <a:rPr lang="en-US" dirty="0"/>
              <a:t>Returning Relations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“Cities </a:t>
            </a:r>
            <a:r>
              <a:rPr lang="en-US" sz="2400" dirty="0">
                <a:latin typeface="+mj-lt"/>
              </a:rPr>
              <a:t>where one </a:t>
            </a:r>
            <a:r>
              <a:rPr lang="en-US" sz="2400" dirty="0" smtClean="0">
                <a:latin typeface="+mj-lt"/>
              </a:rPr>
              <a:t>  can </a:t>
            </a:r>
            <a:r>
              <a:rPr lang="en-US" sz="2400" dirty="0">
                <a:latin typeface="+mj-lt"/>
              </a:rPr>
              <a:t>find companies that manufacture products bought by Joe </a:t>
            </a:r>
            <a:r>
              <a:rPr lang="en-US" sz="2400" dirty="0" smtClean="0">
                <a:latin typeface="+mj-lt"/>
              </a:rPr>
              <a:t>Blow”</a:t>
            </a:r>
            <a:endParaRPr lang="en-US" sz="2400" dirty="0">
              <a:latin typeface="+mj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Another example: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68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00390" y="268469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Product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  Purchase p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227732" y="1690688"/>
            <a:ext cx="3736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this query equivalent?</a:t>
            </a:r>
            <a:endParaRPr lang="en-US" sz="2800" dirty="0">
              <a:latin typeface="+mj-lt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Company c,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     Purchase p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986770" y="5125220"/>
            <a:ext cx="421846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 smtClean="0">
                <a:latin typeface="+mj-lt"/>
              </a:rPr>
              <a:t>Now they are equivalent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Company c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Purchase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p, Product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.buyer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 ‘Joe Blow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‘)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9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7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 SQL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70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maker = ‘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s </a:t>
            </a:r>
            <a:r>
              <a:rPr lang="en-US" sz="2400" u="sng" dirty="0"/>
              <a:t>&gt; ALL </a:t>
            </a:r>
            <a:r>
              <a:rPr lang="en-US" sz="2400" u="sng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EXISTS </a:t>
            </a:r>
            <a:r>
              <a:rPr lang="en-US" sz="2400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</a:t>
            </a:r>
            <a:r>
              <a:rPr lang="en-US" sz="2400" dirty="0" smtClean="0">
                <a:latin typeface="+mj-lt"/>
              </a:rPr>
              <a:t>produced by </a:t>
            </a:r>
            <a:r>
              <a:rPr lang="en-US" sz="2400" dirty="0">
                <a:latin typeface="+mj-lt"/>
              </a:rPr>
              <a:t>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ANY and ALL not supported by SQLite.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71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p1.name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p1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 smtClean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p2.name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 Product p2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p2.maker &lt;&gt; ‘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Gizmo-Works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AND p1.name = p2.name)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</a:t>
            </a: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</a:t>
            </a:r>
            <a:r>
              <a:rPr lang="en-US" sz="2400" dirty="0" smtClean="0"/>
              <a:t>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</a:t>
            </a:r>
            <a:r>
              <a:rPr lang="en-US" sz="2400" dirty="0"/>
              <a:t>&gt; ALL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 smtClean="0"/>
              <a:t>s &lt; </a:t>
            </a:r>
            <a:r>
              <a:rPr lang="en-US" sz="2400" dirty="0"/>
              <a:t>ANY </a:t>
            </a:r>
            <a:r>
              <a:rPr lang="en-US" sz="2400" dirty="0" smtClean="0"/>
              <a:t>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 smtClean="0"/>
              <a:t>EXISTS </a:t>
            </a:r>
            <a:r>
              <a:rPr lang="en-US" sz="2400" u="sng" dirty="0"/>
              <a:t>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</a:t>
            </a:r>
            <a:r>
              <a:rPr lang="en-US" sz="2400" dirty="0" smtClean="0">
                <a:latin typeface="+mj-lt"/>
              </a:rPr>
              <a:t>‘copycat’ products, i.e. products made by competitors with the same names as products made by “Gizmo-Works</a:t>
            </a:r>
            <a:r>
              <a:rPr lang="en-US" sz="2400" dirty="0">
                <a:latin typeface="+mj-lt"/>
              </a:rPr>
              <a:t>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+mj-lt"/>
              </a:rPr>
              <a:t>Ex:</a:t>
            </a:r>
            <a:endParaRPr lang="en-US" sz="24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&lt;&gt; means !=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8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72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 smtClean="0"/>
              <a:t>Nested queries </a:t>
            </a:r>
            <a:r>
              <a:rPr lang="en-US" smtClean="0"/>
              <a:t>as alternatives to INTERSECT </a:t>
            </a:r>
            <a:r>
              <a:rPr lang="en-US" dirty="0"/>
              <a:t>and </a:t>
            </a:r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R.A=S.A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AND R.B=S.B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Motivation: </a:t>
            </a:r>
            <a:r>
              <a:rPr lang="en-US" sz="2400" dirty="0">
                <a:latin typeface="+mj-lt"/>
              </a:rPr>
              <a:t>INTERSECT and EXCEPT not in some </a:t>
            </a:r>
            <a:r>
              <a:rPr lang="en-US" sz="2400" dirty="0" smtClean="0">
                <a:latin typeface="+mj-lt"/>
              </a:rPr>
              <a:t>DBMSs!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</a:t>
            </a:r>
            <a:r>
              <a:rPr lang="en-US" dirty="0" smtClean="0">
                <a:latin typeface="+mj-lt"/>
              </a:rPr>
              <a:t>sub-queries </a:t>
            </a:r>
            <a:r>
              <a:rPr lang="en-US" dirty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HOW?)</a:t>
            </a:r>
            <a:endParaRPr lang="en-US" dirty="0">
              <a:latin typeface="+mj-lt"/>
            </a:endParaRP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 smtClean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  <a:endParaRPr lang="en-US" dirty="0">
              <a:solidFill>
                <a:srgbClr val="FF505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0132-C2E0-4AA6-90D7-279C0A34927F}" type="slidenum">
              <a:rPr lang="en-US"/>
              <a:pPr/>
              <a:t>73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790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 question </a:t>
            </a:r>
            <a:r>
              <a:rPr lang="en-US" dirty="0"/>
              <a:t>for Database </a:t>
            </a:r>
            <a:r>
              <a:rPr lang="en-US" dirty="0" smtClean="0"/>
              <a:t>Fans &amp; Friends</a:t>
            </a:r>
            <a:endParaRPr lang="en-US" dirty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33600"/>
            <a:ext cx="7772400" cy="4114800"/>
          </a:xfrm>
        </p:spPr>
        <p:txBody>
          <a:bodyPr/>
          <a:lstStyle/>
          <a:p>
            <a:r>
              <a:rPr lang="en-US" dirty="0"/>
              <a:t>Can we express </a:t>
            </a:r>
            <a:r>
              <a:rPr lang="en-US" dirty="0" smtClean="0"/>
              <a:t>the previous nested queries as </a:t>
            </a:r>
            <a:r>
              <a:rPr lang="en-US" dirty="0"/>
              <a:t>single </a:t>
            </a:r>
            <a:r>
              <a:rPr lang="en-US" dirty="0" smtClean="0"/>
              <a:t>SFW queries?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 show that all SFW queries are </a:t>
            </a:r>
            <a:r>
              <a:rPr lang="en-US" dirty="0">
                <a:solidFill>
                  <a:srgbClr val="FF5050"/>
                </a:solidFill>
              </a:rPr>
              <a:t>monotone</a:t>
            </a:r>
            <a:r>
              <a:rPr lang="en-US" dirty="0"/>
              <a:t> (roughly: more tuples, more answers). 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query with </a:t>
            </a:r>
            <a:r>
              <a:rPr lang="en-US" b="1" dirty="0"/>
              <a:t>ALL</a:t>
            </a:r>
            <a:r>
              <a:rPr lang="en-US" dirty="0"/>
              <a:t> is not monotone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74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Queries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 &lt;&gt;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director, length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 smtClean="0">
                <a:latin typeface="+mj-lt"/>
              </a:rPr>
              <a:t>Note also: this </a:t>
            </a:r>
            <a:r>
              <a:rPr lang="en-US" sz="2000" i="1" dirty="0">
                <a:latin typeface="+mj-lt"/>
              </a:rPr>
              <a:t>can still be expressed as single </a:t>
            </a:r>
            <a:r>
              <a:rPr lang="en-US" sz="2000" i="1" dirty="0" smtClean="0">
                <a:latin typeface="+mj-lt"/>
              </a:rPr>
              <a:t>SFW query…</a:t>
            </a:r>
            <a:endParaRPr lang="en-US" sz="2000" i="1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the scoping of the variables!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75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09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Nested Queries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Can be </a:t>
            </a:r>
            <a:r>
              <a:rPr lang="en-US" sz="2400" smtClean="0">
                <a:latin typeface="+mj-lt"/>
              </a:rPr>
              <a:t>very powerful (also much harder to optimize)</a:t>
            </a:r>
            <a:endParaRPr lang="en-US" sz="24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 smtClean="0"/>
              <a:t>The workhorse is the SFW block</a:t>
            </a:r>
          </a:p>
          <a:p>
            <a:endParaRPr lang="en-US" dirty="0"/>
          </a:p>
          <a:p>
            <a:r>
              <a:rPr lang="en-US" dirty="0" smtClean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 smtClean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76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87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Summary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9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Aggregation &amp; GROUP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4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Aggregation operators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GROUP BY: with HAVING, semantics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</a:t>
            </a:r>
            <a:r>
              <a:rPr lang="en-US" dirty="0">
                <a:latin typeface="+mj-lt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6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 smtClean="0"/>
              <a:t>SQL is a standard </a:t>
            </a:r>
            <a:r>
              <a:rPr lang="en-US" dirty="0"/>
              <a:t>language for querying and manipulating </a:t>
            </a:r>
            <a:r>
              <a:rPr lang="en-US" dirty="0" smtClean="0"/>
              <a:t>data</a:t>
            </a:r>
          </a:p>
          <a:p>
            <a:pPr eaLnBrk="0" hangingPunct="0"/>
            <a:endParaRPr lang="en-US" dirty="0" smtClean="0"/>
          </a:p>
          <a:p>
            <a:pPr eaLnBrk="0" hangingPunct="0"/>
            <a:r>
              <a:rPr lang="en-US" dirty="0" smtClean="0"/>
              <a:t>SQL is a </a:t>
            </a:r>
            <a:r>
              <a:rPr lang="en-US" b="1" dirty="0" smtClean="0"/>
              <a:t>very high-level </a:t>
            </a:r>
            <a:r>
              <a:rPr lang="en-US" dirty="0" smtClean="0"/>
              <a:t>programming language</a:t>
            </a:r>
          </a:p>
          <a:p>
            <a:pPr lvl="1" eaLnBrk="0" hangingPunct="0"/>
            <a:r>
              <a:rPr lang="en-US" dirty="0" smtClean="0"/>
              <a:t>This works because it is optimized well!</a:t>
            </a:r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  <a:endParaRPr lang="en-US" dirty="0" smtClean="0"/>
          </a:p>
          <a:p>
            <a:pPr lvl="1" eaLnBrk="0" hangingPunct="0"/>
            <a:r>
              <a:rPr lang="en-US" dirty="0" smtClean="0"/>
              <a:t>ANSI </a:t>
            </a:r>
            <a:r>
              <a:rPr lang="en-US" dirty="0"/>
              <a:t>SQL,  SQL92 (a.k.a. SQL2),  SQL99 (a.k.a. SQL3), </a:t>
            </a:r>
            <a:r>
              <a:rPr lang="en-US" dirty="0" smtClean="0"/>
              <a:t>….</a:t>
            </a:r>
          </a:p>
          <a:p>
            <a:pPr lvl="1" eaLnBrk="0" hangingPunct="0"/>
            <a:r>
              <a:rPr lang="en-US" dirty="0" smtClean="0"/>
              <a:t>Vendors </a:t>
            </a:r>
            <a:r>
              <a:rPr lang="en-US" dirty="0"/>
              <a:t>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NB</a:t>
            </a:r>
            <a:r>
              <a:rPr lang="en-US" sz="2800" dirty="0">
                <a:latin typeface="+mj-lt"/>
              </a:rPr>
              <a:t>: 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</a:t>
            </a:r>
            <a:r>
              <a:rPr lang="en-US" sz="2800" dirty="0" err="1">
                <a:latin typeface="+mj-lt"/>
              </a:rPr>
              <a:t>multicore</a:t>
            </a:r>
            <a:r>
              <a:rPr lang="en-US" sz="2800" dirty="0">
                <a:latin typeface="+mj-lt"/>
              </a:rPr>
              <a:t>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SQL</a:t>
            </a:r>
            <a:r>
              <a:rPr lang="en-US" sz="2400" dirty="0" smtClean="0">
                <a:latin typeface="+mj-lt"/>
              </a:rPr>
              <a:t> stands for</a:t>
            </a:r>
          </a:p>
          <a:p>
            <a:r>
              <a:rPr lang="en-US" sz="2400" b="1" u="sng" dirty="0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tructured </a:t>
            </a:r>
            <a:r>
              <a:rPr lang="en-US" sz="2400" b="1" u="sng" dirty="0" smtClean="0">
                <a:latin typeface="+mj-lt"/>
              </a:rPr>
              <a:t>Q</a:t>
            </a:r>
            <a:r>
              <a:rPr lang="en-US" sz="2400" dirty="0" smtClean="0">
                <a:latin typeface="+mj-lt"/>
              </a:rPr>
              <a:t>uery </a:t>
            </a:r>
            <a:r>
              <a:rPr lang="en-US" sz="2400" b="1" u="sng" dirty="0" smtClean="0">
                <a:latin typeface="+mj-lt"/>
              </a:rPr>
              <a:t>L</a:t>
            </a:r>
            <a:r>
              <a:rPr lang="en-US" sz="2400" dirty="0" smtClean="0">
                <a:latin typeface="+mj-lt"/>
              </a:rPr>
              <a:t>anguage</a:t>
            </a:r>
            <a:endParaRPr lang="en-US" sz="24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0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80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(*)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</a:t>
            </a:r>
            <a:r>
              <a:rPr lang="en-US" sz="2400" i="1" smtClean="0">
                <a:latin typeface="+mj-lt"/>
              </a:rPr>
              <a:t>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maker = “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</a:t>
            </a:r>
            <a:r>
              <a:rPr lang="en-US" sz="2800" dirty="0" smtClean="0"/>
              <a:t>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 smtClean="0"/>
              <a:t>SUM, COUNT, MIN, MAX, AVG</a:t>
            </a:r>
            <a:endParaRPr lang="en-US" sz="2800" dirty="0"/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81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</a:t>
            </a:r>
            <a:r>
              <a:rPr lang="en-US" sz="2800" dirty="0" smtClean="0"/>
              <a:t>applies </a:t>
            </a:r>
            <a:r>
              <a:rPr lang="en-US" sz="2800" dirty="0"/>
              <a:t>to duplicates, unless otherwise </a:t>
            </a:r>
            <a:r>
              <a:rPr lang="en-US" sz="2800" dirty="0" smtClean="0"/>
              <a:t>stated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COUNT(category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 smtClean="0">
                <a:latin typeface="+mj-lt"/>
              </a:rPr>
              <a:t>Note: Same </a:t>
            </a:r>
            <a:r>
              <a:rPr lang="en-US" i="1" dirty="0">
                <a:latin typeface="+mj-lt"/>
              </a:rPr>
              <a:t>as </a:t>
            </a:r>
            <a:r>
              <a:rPr lang="en-US" i="1" dirty="0" smtClean="0">
                <a:latin typeface="+mj-lt"/>
              </a:rPr>
              <a:t>COUNT(*).  Why?</a:t>
            </a:r>
            <a:endParaRPr lang="en-US" i="1" dirty="0">
              <a:latin typeface="+mj-lt"/>
            </a:endParaRP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year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</a:t>
            </a:r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82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do these mean?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83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143"/>
              </p:ext>
            </p:extLst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/>
                <a:gridCol w="1470025"/>
                <a:gridCol w="1470025"/>
                <a:gridCol w="1470025"/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</a:t>
            </a:r>
            <a:r>
              <a:rPr lang="en-US" sz="2800" dirty="0" smtClean="0"/>
              <a:t>1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 + 1.50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 smtClean="0"/>
              <a:t>20</a:t>
            </a:r>
            <a:r>
              <a:rPr lang="en-US" sz="2800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969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Aggregation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84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SUM(price * 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85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/>
              <a:t>1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</a:t>
            </a:r>
            <a:r>
              <a:rPr lang="en-US" sz="2800" dirty="0" smtClean="0"/>
              <a:t>clauses</a:t>
            </a:r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2</a:t>
            </a:r>
            <a:r>
              <a:rPr lang="en-US" sz="2800" dirty="0"/>
              <a:t>. Group by the attributes in the </a:t>
            </a:r>
            <a:r>
              <a:rPr lang="en-US" sz="2800" dirty="0" smtClean="0">
                <a:solidFill>
                  <a:schemeClr val="accent2"/>
                </a:solidFill>
              </a:rPr>
              <a:t>GROUP BY</a:t>
            </a:r>
            <a:endParaRPr lang="en-US" sz="2800" dirty="0">
              <a:solidFill>
                <a:schemeClr val="accent2"/>
              </a:solidFill>
            </a:endParaRP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 smtClean="0"/>
          </a:p>
          <a:p>
            <a:pPr eaLnBrk="0" hangingPunct="0"/>
            <a:r>
              <a:rPr lang="en-US" sz="2800" dirty="0" smtClean="0"/>
              <a:t>3</a:t>
            </a:r>
            <a:r>
              <a:rPr lang="en-US" sz="2800" dirty="0"/>
              <a:t>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</a:t>
            </a:r>
            <a:r>
              <a:rPr lang="en-US" sz="2800" dirty="0" smtClean="0"/>
              <a:t>aggregates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86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74761"/>
              </p:ext>
            </p:extLst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06695"/>
              </p:ext>
            </p:extLst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/>
                <a:gridCol w="1095375"/>
                <a:gridCol w="1095375"/>
                <a:gridCol w="1095375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87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7352"/>
              </p:ext>
            </p:extLst>
          </p:nvPr>
        </p:nvGraphicFramePr>
        <p:xfrm>
          <a:off x="6164196" y="4258152"/>
          <a:ext cx="5746752" cy="1188720"/>
        </p:xfrm>
        <a:graphic>
          <a:graphicData uri="http://schemas.openxmlformats.org/drawingml/2006/table">
            <a:tbl>
              <a:tblPr/>
              <a:tblGrid>
                <a:gridCol w="1225550"/>
                <a:gridCol w="1803400"/>
                <a:gridCol w="1281114"/>
                <a:gridCol w="1436688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{10/21, 10/25}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{1, 1.50}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{20, 20}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{10/3, 10/10}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{0.5, 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{10, 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51697"/>
              </p:ext>
            </p:extLst>
          </p:nvPr>
        </p:nvGraphicFramePr>
        <p:xfrm>
          <a:off x="244127" y="4115818"/>
          <a:ext cx="5746752" cy="1188720"/>
        </p:xfrm>
        <a:graphic>
          <a:graphicData uri="http://schemas.openxmlformats.org/drawingml/2006/table">
            <a:tbl>
              <a:tblPr/>
              <a:tblGrid>
                <a:gridCol w="1225550"/>
                <a:gridCol w="1803400"/>
                <a:gridCol w="1281114"/>
                <a:gridCol w="1436688"/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{10/21, 10/25}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{1, 1.50}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{20, 20}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{10/3, 10/10}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{0.5, 1}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{10, 10}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88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</a:t>
            </a:r>
            <a:r>
              <a:rPr lang="en-US" dirty="0" smtClean="0"/>
              <a:t>aggregates</a:t>
            </a:r>
            <a:endParaRPr lang="en-US" dirty="0"/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product, SUM(price*quantity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Purchase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product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16580"/>
              </p:ext>
            </p:extLst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/>
                <a:gridCol w="190500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C799A-A04E-4773-B15B-034B0121996E}" type="slidenum">
              <a:rPr lang="en-US"/>
              <a:pPr/>
              <a:t>89</a:t>
            </a:fld>
            <a:endParaRPr lang="en-US"/>
          </a:p>
        </p:txBody>
      </p:sp>
      <p:sp>
        <p:nvSpPr>
          <p:cNvPr id="196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358492"/>
            <a:ext cx="7772400" cy="1143000"/>
          </a:xfrm>
        </p:spPr>
        <p:txBody>
          <a:bodyPr/>
          <a:lstStyle/>
          <a:p>
            <a:r>
              <a:rPr lang="en-US"/>
              <a:t>GROUP BY </a:t>
            </a:r>
            <a:r>
              <a:rPr lang="en-US" dirty="0" err="1"/>
              <a:t>v.s</a:t>
            </a:r>
            <a:r>
              <a:rPr lang="en-US" dirty="0"/>
              <a:t>. Nested </a:t>
            </a:r>
            <a:r>
              <a:rPr lang="en-US" dirty="0" err="1"/>
              <a:t>Quereis</a:t>
            </a:r>
            <a:endParaRPr lang="en-US" dirty="0"/>
          </a:p>
        </p:txBody>
      </p:sp>
      <p:sp>
        <p:nvSpPr>
          <p:cNvPr id="196616" name="Text Box 1032"/>
          <p:cNvSpPr txBox="1">
            <a:spLocks noChangeArrowheads="1"/>
          </p:cNvSpPr>
          <p:nvPr/>
        </p:nvSpPr>
        <p:spPr bwMode="auto">
          <a:xfrm>
            <a:off x="1008382" y="1685919"/>
            <a:ext cx="9668031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Sum(price*quantity)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6618" name="Text Box 1034"/>
          <p:cNvSpPr txBox="1">
            <a:spLocks noChangeArrowheads="1"/>
          </p:cNvSpPr>
          <p:nvPr/>
        </p:nvSpPr>
        <p:spPr bwMode="auto">
          <a:xfrm>
            <a:off x="1008382" y="3673781"/>
            <a:ext cx="9668031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y.quantity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y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‘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10/1/2005’)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Purchase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x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x.date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6" grpId="0" animBg="1"/>
      <p:bldP spid="1966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9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is a…</a:t>
            </a:r>
            <a:endParaRPr 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 smtClean="0"/>
              <a:t>Define relational </a:t>
            </a:r>
            <a:r>
              <a:rPr lang="en-US" i="1" dirty="0" smtClean="0"/>
              <a:t>schemata</a:t>
            </a:r>
            <a:endParaRPr lang="en-US" dirty="0" smtClean="0"/>
          </a:p>
          <a:p>
            <a:pPr lvl="1"/>
            <a:r>
              <a:rPr lang="en-US" dirty="0" smtClean="0"/>
              <a:t>Create/alter/delete </a:t>
            </a:r>
            <a:r>
              <a:rPr lang="en-US" dirty="0"/>
              <a:t>tables and their attributes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Manipulation Language (DML)</a:t>
            </a:r>
          </a:p>
          <a:p>
            <a:pPr lvl="1"/>
            <a:r>
              <a:rPr lang="en-US" dirty="0" smtClean="0"/>
              <a:t>Insert/delete/modify tuples in tables</a:t>
            </a:r>
          </a:p>
          <a:p>
            <a:pPr lvl="1"/>
            <a:r>
              <a:rPr lang="en-US" dirty="0" smtClean="0"/>
              <a:t>Query </a:t>
            </a:r>
            <a:r>
              <a:rPr lang="en-US" dirty="0"/>
              <a:t>one or more tables – discussed </a:t>
            </a:r>
            <a:r>
              <a:rPr lang="en-US" dirty="0" smtClean="0"/>
              <a:t>next!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276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2  &gt;  Section 1  &gt;  SQL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0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90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</a:t>
            </a:r>
            <a:r>
              <a:rPr lang="en-US" sz="2800" dirty="0" smtClean="0">
                <a:latin typeface="+mj-lt"/>
              </a:rPr>
              <a:t>buyers</a:t>
            </a:r>
            <a:endParaRPr lang="en-US" sz="2800" dirty="0">
              <a:latin typeface="+mj-lt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</a:t>
            </a:r>
            <a:r>
              <a:rPr lang="en-US" sz="2400" dirty="0" smtClean="0">
                <a:latin typeface="+mj-lt"/>
              </a:rPr>
              <a:t>clauses </a:t>
            </a:r>
            <a:r>
              <a:rPr lang="en-US" sz="2400" dirty="0">
                <a:latin typeface="+mj-lt"/>
              </a:rPr>
              <a:t>contains conditions on </a:t>
            </a:r>
            <a:r>
              <a:rPr lang="en-US" sz="2400" dirty="0" smtClean="0">
                <a:latin typeface="+mj-lt"/>
              </a:rPr>
              <a:t>aggregates</a:t>
            </a:r>
            <a:endParaRPr lang="en-US" sz="24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SUM(price*quantity)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  Purchase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date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SUM(quantity) &gt; 100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91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 smtClean="0"/>
              <a:t>S = </a:t>
            </a:r>
            <a:r>
              <a:rPr lang="en-US" sz="2400" dirty="0"/>
              <a:t>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</a:t>
            </a:r>
            <a:r>
              <a:rPr lang="en-US" sz="2400" dirty="0" smtClean="0"/>
              <a:t>attributes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n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is any condition on the aggregate expressions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8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8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Why?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4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92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R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a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C</a:t>
            </a:r>
            <a:r>
              <a:rPr lang="en-US" sz="2400" baseline="-25000" dirty="0" smtClean="0">
                <a:latin typeface="Menlo" charset="0"/>
                <a:ea typeface="Menlo" charset="0"/>
                <a:cs typeface="Menlo" charset="0"/>
              </a:rPr>
              <a:t>2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 smtClean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Evaluate </a:t>
            </a:r>
            <a:r>
              <a:rPr lang="en-US" sz="2400" dirty="0" smtClean="0">
                <a:solidFill>
                  <a:schemeClr val="accent2"/>
                </a:solidFill>
              </a:rPr>
              <a:t>FROM-WHERE</a:t>
            </a:r>
            <a:r>
              <a:rPr lang="en-US" sz="2400" dirty="0" smtClean="0"/>
              <a:t>: apply condition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on the 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,…,R</a:t>
            </a:r>
            <a:r>
              <a:rPr lang="en-US" sz="2400" baseline="-25000" dirty="0" smtClean="0"/>
              <a:t>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GROUP BY </a:t>
            </a:r>
            <a:r>
              <a:rPr lang="en-US" sz="2400" dirty="0" smtClean="0"/>
              <a:t>the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k</a:t>
            </a:r>
            <a:r>
              <a:rPr lang="en-US" baseline="-25000" dirty="0" smtClean="0"/>
              <a:t> </a:t>
            </a:r>
            <a:endParaRPr lang="en-US" sz="2400" dirty="0" smtClean="0"/>
          </a:p>
          <a:p>
            <a:pPr marL="609600" indent="-609600"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 Compute aggregates in S and return the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5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93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Author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Wrote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&gt;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url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3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94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Author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</p:spTree>
    <p:extLst>
      <p:ext uri="{BB962C8B-B14F-4D97-AF65-F5344CB8AC3E}">
        <p14:creationId xmlns:p14="http://schemas.microsoft.com/office/powerpoint/2010/main" val="16497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Group-by vs. Nested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way is more efficient?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Attempt #1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i="1" dirty="0" smtClean="0"/>
              <a:t>With nested: </a:t>
            </a:r>
            <a:r>
              <a:rPr lang="en-US" dirty="0" smtClean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 smtClean="0"/>
              <a:t>Attempt #2- </a:t>
            </a:r>
            <a:r>
              <a:rPr lang="en-US" i="1" dirty="0" smtClean="0"/>
              <a:t>With group-by</a:t>
            </a:r>
            <a:r>
              <a:rPr lang="en-US" dirty="0" smtClean="0"/>
              <a:t>: How about when written this way?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46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2  &gt;  GROUP BY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1275" y="5801380"/>
            <a:ext cx="594944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GROUP BY is </a:t>
            </a:r>
            <a:r>
              <a:rPr lang="en-US" sz="2800" b="1" u="sng" dirty="0" smtClean="0">
                <a:latin typeface="+mj-lt"/>
              </a:rPr>
              <a:t>much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smtClean="0">
                <a:latin typeface="+mj-lt"/>
              </a:rPr>
              <a:t>more efficient!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3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Activity-3-2.ipynb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9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Advanced SQL-</a:t>
            </a:r>
            <a:r>
              <a:rPr lang="en-US" dirty="0" err="1"/>
              <a:t>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13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Quantifiers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NULLs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Outer Joins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Fancy SQL Pt. II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9763-890B-46FC-B4DF-BE87742EDDAE}" type="slidenum">
              <a:rPr lang="en-US"/>
              <a:pPr/>
              <a:t>99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838200" y="1688069"/>
            <a:ext cx="557716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company)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610026" y="3054200"/>
            <a:ext cx="2743774" cy="157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all companies that make </a:t>
            </a:r>
            <a:r>
              <a:rPr lang="en-US" sz="2400" u="sng" dirty="0">
                <a:latin typeface="+mj-lt"/>
              </a:rPr>
              <a:t>some</a:t>
            </a:r>
            <a:r>
              <a:rPr lang="en-US" sz="2400" dirty="0">
                <a:latin typeface="+mj-lt"/>
              </a:rPr>
              <a:t> products with price &lt; 100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838200" y="3131046"/>
            <a:ext cx="7149985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Company.cname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Company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Product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Company.name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Product.company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 AND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Product.price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&lt; 100</a:t>
            </a: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6511926" y="5419985"/>
            <a:ext cx="2747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5050"/>
                </a:solidFill>
              </a:rPr>
              <a:t>Existential: easy  ! </a:t>
            </a:r>
            <a:r>
              <a:rPr lang="en-US" sz="2400" dirty="0">
                <a:solidFill>
                  <a:srgbClr val="FF5050"/>
                </a:solidFill>
                <a:sym typeface="Wingdings" charset="2"/>
              </a:rPr>
              <a:t></a:t>
            </a:r>
            <a:endParaRPr lang="en-US" sz="2400" dirty="0">
              <a:solidFill>
                <a:srgbClr val="FF505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00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3  &gt;  Section 3  &gt;  Quantifiers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0" y="5050654"/>
            <a:ext cx="36957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 </a:t>
            </a:r>
            <a:r>
              <a:rPr lang="en-US" sz="2400" b="1" u="sng" dirty="0" smtClean="0">
                <a:latin typeface="+mj-lt"/>
              </a:rPr>
              <a:t>existential quantifier</a:t>
            </a:r>
            <a:r>
              <a:rPr lang="en-US" sz="2400" dirty="0" smtClean="0">
                <a:latin typeface="+mj-lt"/>
              </a:rPr>
              <a:t> is a logical constant (roughly) of the form “there exists”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5" grpId="1" animBg="1"/>
      <p:bldP spid="215046" grpId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5843</Words>
  <Application>Microsoft Macintosh PowerPoint</Application>
  <PresentationFormat>Widescreen</PresentationFormat>
  <Paragraphs>1677</Paragraphs>
  <Slides>113</Slides>
  <Notes>83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3" baseType="lpstr">
      <vt:lpstr>Arial</vt:lpstr>
      <vt:lpstr>Calibri</vt:lpstr>
      <vt:lpstr>Calibri (Light Headings)</vt:lpstr>
      <vt:lpstr>Calibri Light</vt:lpstr>
      <vt:lpstr>Cambria Math</vt:lpstr>
      <vt:lpstr>Menlo</vt:lpstr>
      <vt:lpstr>Symbol</vt:lpstr>
      <vt:lpstr>Times New Roman</vt:lpstr>
      <vt:lpstr>Wingdings</vt:lpstr>
      <vt:lpstr>Office Theme</vt:lpstr>
      <vt:lpstr>Lectures 2&amp;3: Introduction to SQL</vt:lpstr>
      <vt:lpstr>Lecture 2: SQL Part I</vt:lpstr>
      <vt:lpstr>Today’s Lecture</vt:lpstr>
      <vt:lpstr>1. SQL Introduction &amp; Definitions</vt:lpstr>
      <vt:lpstr>What you will learn about in this section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Summary of Schema Information</vt:lpstr>
      <vt:lpstr>ACTIVITY:  Activity-2-1.ipynb</vt:lpstr>
      <vt:lpstr>2. Single-table queries</vt:lpstr>
      <vt:lpstr>What you will learn about in this section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ACTIVITY:  Activity-2-2.ipynb</vt:lpstr>
      <vt:lpstr>3. Multi-table queries</vt:lpstr>
      <vt:lpstr>What you will learn about in this section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execution order of a join</vt:lpstr>
      <vt:lpstr>A Subtlety about Joins</vt:lpstr>
      <vt:lpstr>A subtlety about Joins</vt:lpstr>
      <vt:lpstr>ACTIVITY:  Lecture-2-3.ipynb</vt:lpstr>
      <vt:lpstr>Lecture 3: SQL Part II</vt:lpstr>
      <vt:lpstr>Today’s Lecture</vt:lpstr>
      <vt:lpstr>1. Set Operators &amp; Nested Queries</vt:lpstr>
      <vt:lpstr>What you will learn about in this section</vt:lpstr>
      <vt:lpstr>Ordering</vt:lpstr>
      <vt:lpstr>Ordering</vt:lpstr>
      <vt:lpstr>An Unintuitive Query</vt:lpstr>
      <vt:lpstr>An Unintuitive Query</vt:lpstr>
      <vt:lpstr>An Unintuitive Query</vt:lpstr>
      <vt:lpstr>INTERSECT</vt:lpstr>
      <vt:lpstr>UNION</vt:lpstr>
      <vt:lpstr>UNION ALL</vt:lpstr>
      <vt:lpstr>EXCEPT</vt:lpstr>
      <vt:lpstr>INTERSECT: Still some subtle problems…</vt:lpstr>
      <vt:lpstr>Set Operators: Evaluation Order</vt:lpstr>
      <vt:lpstr>One Solution: Nested Queries</vt:lpstr>
      <vt:lpstr>Nested queries: Sub-queries Returning Relations</vt:lpstr>
      <vt:lpstr>Nested Queries</vt:lpstr>
      <vt:lpstr>Nested Queries</vt:lpstr>
      <vt:lpstr>Subqueries Returning Relations</vt:lpstr>
      <vt:lpstr>Subqueries Returning Relations</vt:lpstr>
      <vt:lpstr>Nested queries as alternatives to INTERSECT and EXCEPT</vt:lpstr>
      <vt:lpstr>A question for Database Fans &amp; Friends</vt:lpstr>
      <vt:lpstr>Correlated Queries</vt:lpstr>
      <vt:lpstr>Complex Correlated Query</vt:lpstr>
      <vt:lpstr>Basic SQL Summary</vt:lpstr>
      <vt:lpstr>Activity-3-1.ipynb</vt:lpstr>
      <vt:lpstr>2. Aggregation &amp; GROUP BY</vt:lpstr>
      <vt:lpstr>What you will learn about in this section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GROUP BY v.s. Nested Quereis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Activity-3-2.ipynb</vt:lpstr>
      <vt:lpstr>3. Advanced SQL-izing</vt:lpstr>
      <vt:lpstr>What you will learn about in this section</vt:lpstr>
      <vt:lpstr>Quantifiers</vt:lpstr>
      <vt:lpstr>Quantifiers</vt:lpstr>
      <vt:lpstr>NULLS in SQL</vt:lpstr>
      <vt:lpstr>Null Values</vt:lpstr>
      <vt:lpstr>Null Values</vt:lpstr>
      <vt:lpstr>Null Values</vt:lpstr>
      <vt:lpstr>Null Values</vt:lpstr>
      <vt:lpstr>RECAP: Inner Joins</vt:lpstr>
      <vt:lpstr>Inner Joins + NULLS = Lost data?</vt:lpstr>
      <vt:lpstr>Outer Joins</vt:lpstr>
      <vt:lpstr>INNER JOIN:</vt:lpstr>
      <vt:lpstr>LEFT OUTER JOIN:</vt:lpstr>
      <vt:lpstr>Other Outer Joins</vt:lpstr>
      <vt:lpstr>Activity-3-3.ipynb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2&amp;3: Introduction to SQL</dc:title>
  <dc:creator>Alex Ratner</dc:creator>
  <cp:lastModifiedBy>Alex Ratner</cp:lastModifiedBy>
  <cp:revision>183</cp:revision>
  <dcterms:created xsi:type="dcterms:W3CDTF">2015-09-12T15:05:51Z</dcterms:created>
  <dcterms:modified xsi:type="dcterms:W3CDTF">2015-09-24T17:08:50Z</dcterms:modified>
</cp:coreProperties>
</file>