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324" r:id="rId3"/>
    <p:sldId id="325" r:id="rId4"/>
    <p:sldId id="373" r:id="rId5"/>
    <p:sldId id="374" r:id="rId6"/>
    <p:sldId id="350" r:id="rId7"/>
    <p:sldId id="349" r:id="rId8"/>
    <p:sldId id="372" r:id="rId9"/>
    <p:sldId id="351" r:id="rId10"/>
    <p:sldId id="352" r:id="rId11"/>
    <p:sldId id="354" r:id="rId12"/>
    <p:sldId id="355" r:id="rId13"/>
    <p:sldId id="356" r:id="rId14"/>
    <p:sldId id="357" r:id="rId15"/>
    <p:sldId id="358" r:id="rId16"/>
    <p:sldId id="359" r:id="rId17"/>
    <p:sldId id="360" r:id="rId18"/>
    <p:sldId id="361" r:id="rId19"/>
    <p:sldId id="363" r:id="rId20"/>
    <p:sldId id="364" r:id="rId21"/>
    <p:sldId id="365" r:id="rId22"/>
    <p:sldId id="366" r:id="rId23"/>
    <p:sldId id="367" r:id="rId24"/>
    <p:sldId id="368" r:id="rId25"/>
    <p:sldId id="369" r:id="rId26"/>
    <p:sldId id="370" r:id="rId27"/>
    <p:sldId id="385" r:id="rId28"/>
    <p:sldId id="387" r:id="rId29"/>
    <p:sldId id="386" r:id="rId30"/>
    <p:sldId id="382" r:id="rId31"/>
    <p:sldId id="388" r:id="rId32"/>
    <p:sldId id="389" r:id="rId33"/>
    <p:sldId id="391" r:id="rId34"/>
    <p:sldId id="390" r:id="rId35"/>
    <p:sldId id="392" r:id="rId36"/>
    <p:sldId id="393" r:id="rId37"/>
    <p:sldId id="394" r:id="rId38"/>
    <p:sldId id="395" r:id="rId39"/>
    <p:sldId id="396" r:id="rId40"/>
    <p:sldId id="397" r:id="rId41"/>
    <p:sldId id="371" r:id="rId42"/>
    <p:sldId id="326" r:id="rId43"/>
    <p:sldId id="327" r:id="rId44"/>
    <p:sldId id="260" r:id="rId45"/>
    <p:sldId id="378" r:id="rId46"/>
    <p:sldId id="379" r:id="rId47"/>
    <p:sldId id="400" r:id="rId48"/>
    <p:sldId id="261" r:id="rId49"/>
    <p:sldId id="328" r:id="rId50"/>
    <p:sldId id="264" r:id="rId51"/>
    <p:sldId id="329" r:id="rId52"/>
    <p:sldId id="331" r:id="rId53"/>
    <p:sldId id="332" r:id="rId54"/>
    <p:sldId id="398" r:id="rId55"/>
    <p:sldId id="268" r:id="rId56"/>
    <p:sldId id="399" r:id="rId57"/>
    <p:sldId id="375" r:id="rId58"/>
    <p:sldId id="376" r:id="rId59"/>
    <p:sldId id="269" r:id="rId60"/>
    <p:sldId id="270" r:id="rId61"/>
    <p:sldId id="271" r:id="rId62"/>
    <p:sldId id="272" r:id="rId63"/>
    <p:sldId id="273" r:id="rId64"/>
    <p:sldId id="337" r:id="rId65"/>
    <p:sldId id="339" r:id="rId66"/>
    <p:sldId id="340" r:id="rId67"/>
    <p:sldId id="276" r:id="rId68"/>
    <p:sldId id="277" r:id="rId69"/>
    <p:sldId id="278" r:id="rId70"/>
    <p:sldId id="341" r:id="rId71"/>
    <p:sldId id="280" r:id="rId72"/>
    <p:sldId id="343" r:id="rId73"/>
    <p:sldId id="281" r:id="rId74"/>
    <p:sldId id="344" r:id="rId75"/>
    <p:sldId id="345" r:id="rId76"/>
    <p:sldId id="380" r:id="rId77"/>
    <p:sldId id="296" r:id="rId78"/>
    <p:sldId id="347" r:id="rId79"/>
    <p:sldId id="348" r:id="rId80"/>
    <p:sldId id="40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257"/>
            <p14:sldId id="324"/>
            <p14:sldId id="325"/>
          </p14:sldIdLst>
        </p14:section>
        <p14:section name="Sorting" id="{4D0FB611-342E-6E44-A5EC-146450F0DBAF}">
          <p14:sldIdLst>
            <p14:sldId id="373"/>
            <p14:sldId id="374"/>
            <p14:sldId id="350"/>
            <p14:sldId id="349"/>
            <p14:sldId id="372"/>
            <p14:sldId id="351"/>
            <p14:sldId id="352"/>
          </p14:sldIdLst>
        </p14:section>
        <p14:section name="External Merge Sort" id="{1595317F-088C-E34D-8343-4E2486E7D74E}">
          <p14:sldIdLst>
            <p14:sldId id="354"/>
            <p14:sldId id="355"/>
            <p14:sldId id="356"/>
            <p14:sldId id="357"/>
            <p14:sldId id="358"/>
            <p14:sldId id="359"/>
            <p14:sldId id="360"/>
            <p14:sldId id="361"/>
            <p14:sldId id="363"/>
            <p14:sldId id="364"/>
            <p14:sldId id="365"/>
            <p14:sldId id="366"/>
            <p14:sldId id="367"/>
            <p14:sldId id="368"/>
            <p14:sldId id="369"/>
          </p14:sldIdLst>
        </p14:section>
        <p14:section name="Sorting optimizations" id="{C6DD8866-D073-8342-A871-D61EFC648410}">
          <p14:sldIdLst>
            <p14:sldId id="370"/>
            <p14:sldId id="385"/>
            <p14:sldId id="387"/>
            <p14:sldId id="386"/>
            <p14:sldId id="382"/>
            <p14:sldId id="388"/>
            <p14:sldId id="389"/>
            <p14:sldId id="391"/>
            <p14:sldId id="390"/>
            <p14:sldId id="392"/>
            <p14:sldId id="393"/>
            <p14:sldId id="394"/>
            <p14:sldId id="395"/>
            <p14:sldId id="396"/>
            <p14:sldId id="397"/>
            <p14:sldId id="371"/>
          </p14:sldIdLst>
        </p14:section>
        <p14:section name="Indexes" id="{7BD8EB78-DBBD-9F45-BA4F-9C6BBD0C1F70}">
          <p14:sldIdLst>
            <p14:sldId id="326"/>
            <p14:sldId id="327"/>
            <p14:sldId id="260"/>
            <p14:sldId id="378"/>
            <p14:sldId id="379"/>
            <p14:sldId id="400"/>
            <p14:sldId id="261"/>
            <p14:sldId id="328"/>
            <p14:sldId id="264"/>
            <p14:sldId id="329"/>
            <p14:sldId id="331"/>
            <p14:sldId id="332"/>
            <p14:sldId id="398"/>
            <p14:sldId id="268"/>
            <p14:sldId id="399"/>
          </p14:sldIdLst>
        </p14:section>
        <p14:section name="B+ Trees" id="{14A91B58-E3AE-0343-816F-BDB216E4E03C}">
          <p14:sldIdLst>
            <p14:sldId id="375"/>
            <p14:sldId id="376"/>
            <p14:sldId id="269"/>
            <p14:sldId id="270"/>
            <p14:sldId id="271"/>
            <p14:sldId id="272"/>
            <p14:sldId id="273"/>
            <p14:sldId id="337"/>
            <p14:sldId id="339"/>
            <p14:sldId id="340"/>
            <p14:sldId id="276"/>
            <p14:sldId id="277"/>
            <p14:sldId id="278"/>
            <p14:sldId id="341"/>
            <p14:sldId id="280"/>
            <p14:sldId id="343"/>
            <p14:sldId id="281"/>
            <p14:sldId id="344"/>
            <p14:sldId id="345"/>
            <p14:sldId id="380"/>
            <p14:sldId id="296"/>
            <p14:sldId id="347"/>
            <p14:sldId id="348"/>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3"/>
    <p:restoredTop sz="93992"/>
  </p:normalViewPr>
  <p:slideViewPr>
    <p:cSldViewPr snapToGrid="0" snapToObjects="1">
      <p:cViewPr>
        <p:scale>
          <a:sx n="110" d="100"/>
          <a:sy n="110" d="100"/>
        </p:scale>
        <p:origin x="14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11/10/15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38465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ln/>
        </p:spPr>
      </p:sp>
      <p:sp>
        <p:nvSpPr>
          <p:cNvPr id="7475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488984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63</a:t>
            </a:fld>
            <a:endParaRPr lang="en-US"/>
          </a:p>
        </p:txBody>
      </p:sp>
    </p:spTree>
    <p:extLst>
      <p:ext uri="{BB962C8B-B14F-4D97-AF65-F5344CB8AC3E}">
        <p14:creationId xmlns:p14="http://schemas.microsoft.com/office/powerpoint/2010/main" val="61596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64</a:t>
            </a:fld>
            <a:endParaRPr lang="en-US"/>
          </a:p>
        </p:txBody>
      </p:sp>
    </p:spTree>
    <p:extLst>
      <p:ext uri="{BB962C8B-B14F-4D97-AF65-F5344CB8AC3E}">
        <p14:creationId xmlns:p14="http://schemas.microsoft.com/office/powerpoint/2010/main" val="187734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65</a:t>
            </a:fld>
            <a:endParaRPr lang="en-US"/>
          </a:p>
        </p:txBody>
      </p:sp>
    </p:spTree>
    <p:extLst>
      <p:ext uri="{BB962C8B-B14F-4D97-AF65-F5344CB8AC3E}">
        <p14:creationId xmlns:p14="http://schemas.microsoft.com/office/powerpoint/2010/main" val="211643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66</a:t>
            </a:fld>
            <a:endParaRPr lang="en-US"/>
          </a:p>
        </p:txBody>
      </p:sp>
    </p:spTree>
    <p:extLst>
      <p:ext uri="{BB962C8B-B14F-4D97-AF65-F5344CB8AC3E}">
        <p14:creationId xmlns:p14="http://schemas.microsoft.com/office/powerpoint/2010/main" val="125124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155036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805380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49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749647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98239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1508100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36307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13667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054127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94635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532724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579821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92566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121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013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43</a:t>
            </a:fld>
            <a:endParaRPr lang="en-US"/>
          </a:p>
        </p:txBody>
      </p:sp>
    </p:spTree>
    <p:extLst>
      <p:ext uri="{BB962C8B-B14F-4D97-AF65-F5344CB8AC3E}">
        <p14:creationId xmlns:p14="http://schemas.microsoft.com/office/powerpoint/2010/main" val="201819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53</a:t>
            </a:fld>
            <a:endParaRPr lang="en-US"/>
          </a:p>
        </p:txBody>
      </p:sp>
    </p:spTree>
    <p:extLst>
      <p:ext uri="{BB962C8B-B14F-4D97-AF65-F5344CB8AC3E}">
        <p14:creationId xmlns:p14="http://schemas.microsoft.com/office/powerpoint/2010/main" val="71491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58</a:t>
            </a:fld>
            <a:endParaRPr lang="en-US"/>
          </a:p>
        </p:txBody>
      </p:sp>
    </p:spTree>
    <p:extLst>
      <p:ext uri="{BB962C8B-B14F-4D97-AF65-F5344CB8AC3E}">
        <p14:creationId xmlns:p14="http://schemas.microsoft.com/office/powerpoint/2010/main" val="98345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11/10/15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79733-3C74-104F-9E50-DF58623F54E4}"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79733-3C74-104F-9E50-DF58623F54E4}" type="datetimeFigureOut">
              <a:rPr lang="en-US" smtClean="0"/>
              <a:t>11/10/15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79733-3C74-104F-9E50-DF58623F54E4}" type="datetimeFigureOut">
              <a:rPr lang="en-US" smtClean="0"/>
              <a:t>11/10/15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11/10/15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11/10/15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ortbenchmark.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9957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people care?</a:t>
            </a:r>
            <a:endParaRPr lang="en-US" dirty="0"/>
          </a:p>
        </p:txBody>
      </p:sp>
      <p:pic>
        <p:nvPicPr>
          <p:cNvPr id="5" name="Picture 4"/>
          <p:cNvPicPr>
            <a:picLocks noChangeAspect="1"/>
          </p:cNvPicPr>
          <p:nvPr/>
        </p:nvPicPr>
        <p:blipFill>
          <a:blip r:embed="rId2"/>
          <a:stretch>
            <a:fillRect/>
          </a:stretch>
        </p:blipFill>
        <p:spPr>
          <a:xfrm>
            <a:off x="5023601" y="2391087"/>
            <a:ext cx="2032000" cy="3403600"/>
          </a:xfrm>
          <a:prstGeom prst="rect">
            <a:avLst/>
          </a:prstGeom>
        </p:spPr>
      </p:pic>
      <p:sp>
        <p:nvSpPr>
          <p:cNvPr id="6" name="TextBox 5"/>
          <p:cNvSpPr txBox="1"/>
          <p:nvPr/>
        </p:nvSpPr>
        <p:spPr>
          <a:xfrm>
            <a:off x="3561743" y="6126163"/>
            <a:ext cx="4784265" cy="523220"/>
          </a:xfrm>
          <a:prstGeom prst="rect">
            <a:avLst/>
          </a:prstGeom>
          <a:solidFill>
            <a:schemeClr val="accent1">
              <a:lumMod val="20000"/>
              <a:lumOff val="80000"/>
            </a:schemeClr>
          </a:solidFill>
        </p:spPr>
        <p:txBody>
          <a:bodyPr wrap="square" rtlCol="0">
            <a:spAutoFit/>
          </a:bodyPr>
          <a:lstStyle/>
          <a:p>
            <a:pPr algn="ctr"/>
            <a:r>
              <a:rPr lang="en-US" sz="2800" dirty="0">
                <a:solidFill>
                  <a:prstClr val="black"/>
                </a:solidFill>
                <a:latin typeface="Calibri"/>
              </a:rPr>
              <a:t>Sort benchmark </a:t>
            </a:r>
            <a:r>
              <a:rPr lang="en-US" sz="2800" dirty="0" smtClean="0">
                <a:solidFill>
                  <a:prstClr val="black"/>
                </a:solidFill>
                <a:latin typeface="Calibri"/>
              </a:rPr>
              <a:t>bears </a:t>
            </a:r>
            <a:r>
              <a:rPr lang="en-US" sz="2800" dirty="0">
                <a:solidFill>
                  <a:prstClr val="black"/>
                </a:solidFill>
                <a:latin typeface="Calibri"/>
              </a:rPr>
              <a:t>his name</a:t>
            </a:r>
          </a:p>
        </p:txBody>
      </p:sp>
      <p:sp>
        <p:nvSpPr>
          <p:cNvPr id="7" name="TextBox 6"/>
          <p:cNvSpPr txBox="1"/>
          <p:nvPr/>
        </p:nvSpPr>
        <p:spPr>
          <a:xfrm>
            <a:off x="2809876" y="1417639"/>
            <a:ext cx="6365874" cy="1384995"/>
          </a:xfrm>
          <a:prstGeom prst="rect">
            <a:avLst/>
          </a:prstGeom>
          <a:noFill/>
        </p:spPr>
        <p:txBody>
          <a:bodyPr wrap="square" rtlCol="0">
            <a:spAutoFit/>
          </a:bodyPr>
          <a:lstStyle/>
          <a:p>
            <a:pPr algn="ctr"/>
            <a:r>
              <a:rPr lang="en-US" sz="2800" dirty="0">
                <a:solidFill>
                  <a:prstClr val="black"/>
                </a:solidFill>
                <a:latin typeface="Calibri"/>
                <a:hlinkClick r:id="rId3"/>
              </a:rPr>
              <a:t>http://sortbenchmark.org</a:t>
            </a:r>
            <a:endParaRPr lang="en-US" sz="2800" dirty="0">
              <a:solidFill>
                <a:prstClr val="black"/>
              </a:solidFill>
              <a:latin typeface="Calibri"/>
            </a:endParaRPr>
          </a:p>
          <a:p>
            <a:pPr algn="ctr"/>
            <a:endParaRPr lang="en-US" sz="2800" dirty="0">
              <a:solidFill>
                <a:prstClr val="black"/>
              </a:solidFill>
              <a:latin typeface="Calibri"/>
            </a:endParaRPr>
          </a:p>
          <a:p>
            <a:pPr algn="ctr"/>
            <a:endParaRPr lang="en-US" sz="2800" dirty="0">
              <a:solidFill>
                <a:prstClr val="black"/>
              </a:solidFill>
              <a:latin typeface="Calibri"/>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32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sort big files?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Split into chunks small enough to </a:t>
            </a:r>
            <a:r>
              <a:rPr lang="en-US" b="1" dirty="0" smtClean="0"/>
              <a:t>sort in memory </a:t>
            </a:r>
            <a:r>
              <a:rPr lang="en-US" b="1" i="1" dirty="0" smtClean="0"/>
              <a:t>(“runs”)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pairs (or groups) of runs </a:t>
            </a:r>
            <a:r>
              <a:rPr lang="en-US" b="1" i="1" dirty="0" smtClean="0"/>
              <a:t>using the external merge algorithm</a:t>
            </a:r>
          </a:p>
          <a:p>
            <a:pPr marL="514350" indent="-514350">
              <a:buFont typeface="+mj-lt"/>
              <a:buAutoNum type="arabicPeriod"/>
            </a:pPr>
            <a:endParaRPr lang="en-US" b="1" i="1" dirty="0"/>
          </a:p>
          <a:p>
            <a:pPr marL="514350" indent="-514350">
              <a:buFont typeface="+mj-lt"/>
              <a:buAutoNum type="arabicPeriod"/>
            </a:pPr>
            <a:r>
              <a:rPr lang="en-US" b="1" dirty="0" smtClean="0"/>
              <a:t>Keep merging</a:t>
            </a:r>
            <a:r>
              <a:rPr lang="en-US" dirty="0" smtClean="0"/>
              <a:t> the resulting runs </a:t>
            </a:r>
            <a:r>
              <a:rPr lang="en-US" b="1" i="1" dirty="0" smtClean="0"/>
              <a:t>(each time = a “pass”) </a:t>
            </a:r>
            <a:r>
              <a:rPr lang="en-US" dirty="0" smtClean="0"/>
              <a:t>until left with one sorted file!</a:t>
            </a:r>
            <a:endParaRPr lang="en-US" b="1" i="1" dirty="0" smtClean="0"/>
          </a:p>
          <a:p>
            <a:pPr marL="0" indent="0">
              <a:buNone/>
            </a:pP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60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129594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3" name="TextBox 42"/>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3" name="Group 32"/>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9" name="TextBox 3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5" name="TextBox 4"/>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3347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2059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5.55112E-17 L 0.44245 0.0713 " pathEditMode="relative" rAng="0" ptsTypes="AA">
                                      <p:cBhvr>
                                        <p:cTn id="6" dur="2000" fill="hold"/>
                                        <p:tgtEl>
                                          <p:spTgt spid="3"/>
                                        </p:tgtEl>
                                        <p:attrNameLst>
                                          <p:attrName>ppt_x</p:attrName>
                                          <p:attrName>ppt_y</p:attrName>
                                        </p:attrNameLst>
                                      </p:cBhvr>
                                      <p:rCtr x="22122"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9097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39"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74" name="TextBox 73"/>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016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3.33333E-6 L -0.42929 -0.06598 " pathEditMode="relative" rAng="0" ptsTypes="AA">
                                      <p:cBhvr>
                                        <p:cTn id="6" dur="2000" fill="hold"/>
                                        <p:tgtEl>
                                          <p:spTgt spid="30"/>
                                        </p:tgtEl>
                                        <p:attrNameLst>
                                          <p:attrName>ppt_x</p:attrName>
                                          <p:attrName>ppt_y</p:attrName>
                                        </p:attrNameLst>
                                      </p:cBhvr>
                                      <p:rCtr x="-21471" y="-3310"/>
                                    </p:animMotion>
                                  </p:childTnLst>
                                </p:cTn>
                              </p:par>
                              <p:par>
                                <p:cTn id="7" presetID="42" presetClass="path" presetSubtype="0" accel="50000" decel="50000" fill="hold" grpId="0" nodeType="withEffect">
                                  <p:stCondLst>
                                    <p:cond delay="0"/>
                                  </p:stCondLst>
                                  <p:childTnLst>
                                    <p:animMotion origin="layout" path="M -3.95833E-6 3.33333E-6 L -0.44309 -0.06598 " pathEditMode="relative" rAng="0" ptsTypes="AA">
                                      <p:cBhvr>
                                        <p:cTn id="8" dur="2000" fill="hold"/>
                                        <p:tgtEl>
                                          <p:spTgt spid="31"/>
                                        </p:tgtEl>
                                        <p:attrNameLst>
                                          <p:attrName>ppt_x</p:attrName>
                                          <p:attrName>ppt_y</p:attrName>
                                        </p:attrNameLst>
                                      </p:cBhvr>
                                      <p:rCtr x="-22161" y="-3310"/>
                                    </p:animMotion>
                                  </p:childTnLst>
                                </p:cTn>
                              </p:par>
                              <p:par>
                                <p:cTn id="9" presetID="42" presetClass="path" presetSubtype="0" accel="50000" decel="50000" fill="hold" grpId="0" nodeType="withEffect">
                                  <p:stCondLst>
                                    <p:cond delay="0"/>
                                  </p:stCondLst>
                                  <p:childTnLst>
                                    <p:animMotion origin="layout" path="M -1.875E-6 1.48148E-6 L -0.45403 -0.0706 " pathEditMode="relative" rAng="0" ptsTypes="AA">
                                      <p:cBhvr>
                                        <p:cTn id="10" dur="2000" fill="hold"/>
                                        <p:tgtEl>
                                          <p:spTgt spid="32"/>
                                        </p:tgtEl>
                                        <p:attrNameLst>
                                          <p:attrName>ppt_x</p:attrName>
                                          <p:attrName>ppt_y</p:attrName>
                                        </p:attrNameLst>
                                      </p:cBhvr>
                                      <p:rCtr x="-22708"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4" name="TextBox 3"/>
          <p:cNvSpPr txBox="1"/>
          <p:nvPr/>
        </p:nvSpPr>
        <p:spPr>
          <a:xfrm>
            <a:off x="7914078" y="4502340"/>
            <a:ext cx="2538131" cy="461665"/>
          </a:xfrm>
          <a:prstGeom prst="rect">
            <a:avLst/>
          </a:prstGeom>
          <a:noFill/>
        </p:spPr>
        <p:txBody>
          <a:bodyPr wrap="none" rtlCol="0">
            <a:spAutoFit/>
          </a:bodyPr>
          <a:lstStyle/>
          <a:p>
            <a:r>
              <a:rPr lang="en-US" sz="2400" dirty="0" smtClean="0"/>
              <a:t>And similarly for F</a:t>
            </a:r>
            <a:r>
              <a:rPr lang="en-US" sz="2400" baseline="-25000" dirty="0" smtClean="0"/>
              <a:t>2</a:t>
            </a:r>
            <a:endParaRPr lang="en-US" sz="2400" baseline="-25000" dirty="0"/>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9212043" y="338801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426986" y="3399792"/>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8004877" y="338690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Content Placeholder 2"/>
          <p:cNvSpPr txBox="1">
            <a:spLocks/>
          </p:cNvSpPr>
          <p:nvPr/>
        </p:nvSpPr>
        <p:spPr>
          <a:xfrm>
            <a:off x="1218460" y="5217877"/>
            <a:ext cx="10515600" cy="54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sz="3200" smtClean="0"/>
              <a:t>Split into chunks small enough to </a:t>
            </a:r>
            <a:r>
              <a:rPr lang="en-US" sz="3200" b="1" smtClean="0"/>
              <a:t>sort in memory</a:t>
            </a:r>
            <a:endParaRPr lang="en-US" sz="3200" b="1" dirty="0" smtClean="0"/>
          </a:p>
        </p:txBody>
      </p:sp>
      <p:sp>
        <p:nvSpPr>
          <p:cNvPr id="42" name="TextBox 41"/>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8" name="TextBox 47"/>
          <p:cNvSpPr txBox="1"/>
          <p:nvPr/>
        </p:nvSpPr>
        <p:spPr>
          <a:xfrm>
            <a:off x="260590" y="3175092"/>
            <a:ext cx="1631615"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sorted file is a called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4054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48148E-6 L 0.42187 -0.03912 " pathEditMode="relative" rAng="0" ptsTypes="AA">
                                      <p:cBhvr>
                                        <p:cTn id="6" dur="2000" fill="hold"/>
                                        <p:tgtEl>
                                          <p:spTgt spid="34"/>
                                        </p:tgtEl>
                                        <p:attrNameLst>
                                          <p:attrName>ppt_x</p:attrName>
                                          <p:attrName>ppt_y</p:attrName>
                                        </p:attrNameLst>
                                      </p:cBhvr>
                                      <p:rCtr x="21094" y="-1968"/>
                                    </p:animMotion>
                                  </p:childTnLst>
                                </p:cTn>
                              </p:par>
                              <p:par>
                                <p:cTn id="7" presetID="42" presetClass="path" presetSubtype="0" accel="50000" decel="50000" fill="hold" grpId="0" nodeType="withEffect">
                                  <p:stCondLst>
                                    <p:cond delay="0"/>
                                  </p:stCondLst>
                                  <p:childTnLst>
                                    <p:animMotion origin="layout" path="M -8.33333E-7 1.48148E-6 L 0.43828 -0.03912 " pathEditMode="relative" rAng="0" ptsTypes="AA">
                                      <p:cBhvr>
                                        <p:cTn id="8" dur="2000" fill="hold"/>
                                        <p:tgtEl>
                                          <p:spTgt spid="35"/>
                                        </p:tgtEl>
                                        <p:attrNameLst>
                                          <p:attrName>ppt_x</p:attrName>
                                          <p:attrName>ppt_y</p:attrName>
                                        </p:attrNameLst>
                                      </p:cBhvr>
                                      <p:rCtr x="21914" y="-1968"/>
                                    </p:animMotion>
                                  </p:childTnLst>
                                </p:cTn>
                              </p:par>
                              <p:par>
                                <p:cTn id="9" presetID="42" presetClass="path" presetSubtype="0" accel="50000" decel="50000" fill="hold" grpId="0" nodeType="withEffect">
                                  <p:stCondLst>
                                    <p:cond delay="0"/>
                                  </p:stCondLst>
                                  <p:childTnLst>
                                    <p:animMotion origin="layout" path="M 3.95833E-6 1.48148E-6 L 0.45338 -0.03472 " pathEditMode="relative" rAng="0" ptsTypes="AA">
                                      <p:cBhvr>
                                        <p:cTn id="10" dur="2000" fill="hold"/>
                                        <p:tgtEl>
                                          <p:spTgt spid="36"/>
                                        </p:tgtEl>
                                        <p:attrNameLst>
                                          <p:attrName>ppt_x</p:attrName>
                                          <p:attrName>ppt_y</p:attrName>
                                        </p:attrNameLst>
                                      </p:cBhvr>
                                      <p:rCtr x="22669" y="-1736"/>
                                    </p:animMotion>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91667E-6 3.33333E-6 L -0.42317 0.03912 " pathEditMode="relative" rAng="0" ptsTypes="AA">
                                      <p:cBhvr>
                                        <p:cTn id="36" dur="2000" fill="hold"/>
                                        <p:tgtEl>
                                          <p:spTgt spid="40"/>
                                        </p:tgtEl>
                                        <p:attrNameLst>
                                          <p:attrName>ppt_x</p:attrName>
                                          <p:attrName>ppt_y</p:attrName>
                                        </p:attrNameLst>
                                      </p:cBhvr>
                                      <p:rCtr x="-21159" y="1944"/>
                                    </p:animMotion>
                                  </p:childTnLst>
                                </p:cTn>
                              </p:par>
                              <p:par>
                                <p:cTn id="37" presetID="42" presetClass="path" presetSubtype="0" accel="50000" decel="50000" fill="hold" grpId="1" nodeType="withEffect">
                                  <p:stCondLst>
                                    <p:cond delay="0"/>
                                  </p:stCondLst>
                                  <p:childTnLst>
                                    <p:animMotion origin="layout" path="M -1.45833E-6 1.85185E-6 L -0.43789 0.03912 " pathEditMode="relative" rAng="0" ptsTypes="AA">
                                      <p:cBhvr>
                                        <p:cTn id="38" dur="2000" fill="hold"/>
                                        <p:tgtEl>
                                          <p:spTgt spid="38"/>
                                        </p:tgtEl>
                                        <p:attrNameLst>
                                          <p:attrName>ppt_x</p:attrName>
                                          <p:attrName>ppt_y</p:attrName>
                                        </p:attrNameLst>
                                      </p:cBhvr>
                                      <p:rCtr x="-21901" y="1944"/>
                                    </p:animMotion>
                                  </p:childTnLst>
                                </p:cTn>
                              </p:par>
                              <p:par>
                                <p:cTn id="39" presetID="42" presetClass="path" presetSubtype="0" accel="50000" decel="50000" fill="hold" grpId="1" nodeType="withEffect">
                                  <p:stCondLst>
                                    <p:cond delay="0"/>
                                  </p:stCondLst>
                                  <p:childTnLst>
                                    <p:animMotion origin="layout" path="M -8.33333E-7 0 L -0.45299 0.03727 " pathEditMode="relative" rAng="0" ptsTypes="AA">
                                      <p:cBhvr>
                                        <p:cTn id="40" dur="2000" fill="hold"/>
                                        <p:tgtEl>
                                          <p:spTgt spid="39"/>
                                        </p:tgtEl>
                                        <p:attrNameLst>
                                          <p:attrName>ppt_x</p:attrName>
                                          <p:attrName>ppt_y</p:attrName>
                                        </p:attrNameLst>
                                      </p:cBhvr>
                                      <p:rCtr x="-22656" y="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4" grpId="0" animBg="1"/>
      <p:bldP spid="34" grpId="1" animBg="1"/>
      <p:bldP spid="38" grpId="0" animBg="1"/>
      <p:bldP spid="38" grpId="1" animBg="1"/>
      <p:bldP spid="39" grpId="0" animBg="1"/>
      <p:bldP spid="39" grpId="1" animBg="1"/>
      <p:bldP spid="40" grpId="0" animBg="1"/>
      <p:bldP spid="4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Content Placeholder 2"/>
          <p:cNvSpPr>
            <a:spLocks noGrp="1"/>
          </p:cNvSpPr>
          <p:nvPr>
            <p:ph idx="1"/>
          </p:nvPr>
        </p:nvSpPr>
        <p:spPr>
          <a:xfrm>
            <a:off x="1218460" y="5214528"/>
            <a:ext cx="10515600" cy="541450"/>
          </a:xfrm>
        </p:spPr>
        <p:txBody>
          <a:bodyPr>
            <a:normAutofit/>
          </a:bodyPr>
          <a:lstStyle/>
          <a:p>
            <a:pPr marL="0" indent="0">
              <a:buNone/>
            </a:pPr>
            <a:r>
              <a:rPr lang="en-US" sz="3200" dirty="0" smtClean="0"/>
              <a:t>2.  Now just run the </a:t>
            </a:r>
            <a:r>
              <a:rPr lang="en-US" sz="3200" b="1" dirty="0" smtClean="0"/>
              <a:t>external merge</a:t>
            </a:r>
            <a:r>
              <a:rPr lang="en-US" sz="3200" dirty="0" smtClean="0"/>
              <a:t> algorithm &amp; we’re done!</a:t>
            </a:r>
            <a:endParaRPr lang="en-US" sz="3200" b="1" dirty="0" smtClean="0"/>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34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IO Cost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3 buffer pages, 6 page file:</a:t>
            </a:r>
          </a:p>
          <a:p>
            <a:pPr marL="514350" indent="-514350">
              <a:buFont typeface="+mj-lt"/>
              <a:buAutoNum type="arabicPeriod"/>
            </a:pPr>
            <a:endParaRPr lang="en-US" dirty="0" smtClean="0"/>
          </a:p>
          <a:p>
            <a:pPr marL="514350" indent="-514350">
              <a:buFont typeface="+mj-lt"/>
              <a:buAutoNum type="arabicPeriod"/>
            </a:pPr>
            <a:r>
              <a:rPr lang="en-US" dirty="0" smtClean="0"/>
              <a:t>Split into </a:t>
            </a:r>
            <a:r>
              <a:rPr lang="en-US" b="1" u="sng" dirty="0" smtClean="0"/>
              <a:t>two 3-page files</a:t>
            </a:r>
            <a:r>
              <a:rPr lang="en-US" dirty="0" smtClean="0"/>
              <a:t> and </a:t>
            </a:r>
            <a:r>
              <a:rPr lang="en-US" b="1" dirty="0" smtClean="0"/>
              <a:t>sort in memory </a:t>
            </a:r>
          </a:p>
          <a:p>
            <a:pPr marL="971550" lvl="1" indent="-514350">
              <a:buFont typeface="+mj-lt"/>
              <a:buAutoNum type="arabicPeriod"/>
            </a:pPr>
            <a:r>
              <a:rPr lang="en-US" b="1" dirty="0" smtClean="0"/>
              <a:t>= 1 R + 1 W for each file = 2</a:t>
            </a:r>
            <a:r>
              <a:rPr lang="en-US" b="1" dirty="0" smtClean="0"/>
              <a:t>*(3 + 3) </a:t>
            </a:r>
            <a:r>
              <a:rPr lang="en-US" b="1" dirty="0" smtClean="0"/>
              <a:t>= </a:t>
            </a:r>
            <a:r>
              <a:rPr lang="en-US" b="1" dirty="0" smtClean="0"/>
              <a:t>12 </a:t>
            </a:r>
            <a:r>
              <a:rPr lang="en-US" b="1" dirty="0" smtClean="0"/>
              <a:t>IO operations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each pair of sorted chunks </a:t>
            </a:r>
            <a:r>
              <a:rPr lang="en-US" b="1" i="1" dirty="0" smtClean="0"/>
              <a:t>using the external merge algorithm </a:t>
            </a:r>
          </a:p>
          <a:p>
            <a:pPr marL="971550" lvl="1" indent="-514350">
              <a:buFont typeface="+mj-lt"/>
              <a:buAutoNum type="arabicPeriod"/>
            </a:pPr>
            <a:r>
              <a:rPr lang="en-US" b="1" dirty="0" smtClean="0"/>
              <a:t>= 2*(3 + 3) = 12 IO </a:t>
            </a:r>
            <a:r>
              <a:rPr lang="en-US" b="1" dirty="0" smtClean="0"/>
              <a:t>operations</a:t>
            </a:r>
          </a:p>
          <a:p>
            <a:pPr marL="971550" lvl="1" indent="-514350">
              <a:buFont typeface="+mj-lt"/>
              <a:buAutoNum type="arabicPeriod"/>
            </a:pPr>
            <a:endParaRPr lang="en-US" b="1" dirty="0"/>
          </a:p>
          <a:p>
            <a:pPr marL="514350" indent="-514350">
              <a:buFont typeface="+mj-lt"/>
              <a:buAutoNum type="arabicPeriod"/>
            </a:pPr>
            <a:r>
              <a:rPr lang="en-US" b="1" dirty="0" smtClean="0"/>
              <a:t>Total cost = 24 IO</a:t>
            </a:r>
            <a:endParaRPr lang="en-US" b="1" dirty="0" smtClean="0"/>
          </a:p>
          <a:p>
            <a:pPr marL="0" indent="0">
              <a:buNone/>
            </a:pPr>
            <a:endParaRPr lang="en-US" b="1" i="1"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794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500657" y="2470975"/>
            <a:ext cx="2128680" cy="36994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8" name="TextBox 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8274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find it in the index, look very carefully through the entire catalog”</a:t>
            </a:r>
            <a:endParaRPr lang="en-US" dirty="0"/>
          </a:p>
        </p:txBody>
      </p:sp>
      <p:sp>
        <p:nvSpPr>
          <p:cNvPr id="3" name="Text Placeholder 2"/>
          <p:cNvSpPr>
            <a:spLocks noGrp="1"/>
          </p:cNvSpPr>
          <p:nvPr>
            <p:ph type="body" idx="1"/>
          </p:nvPr>
        </p:nvSpPr>
        <p:spPr/>
        <p:txBody>
          <a:bodyPr/>
          <a:lstStyle/>
          <a:p>
            <a:pPr algn="r"/>
            <a:r>
              <a:rPr lang="en-US" dirty="0" smtClean="0"/>
              <a:t>- Sears, Roebuck and Co., Consumers Guide, 1897</a:t>
            </a:r>
            <a:endParaRPr lang="en-US" dirty="0"/>
          </a:p>
        </p:txBody>
      </p:sp>
      <p:sp>
        <p:nvSpPr>
          <p:cNvPr id="6" name="Slide Number Placeholder 5"/>
          <p:cNvSpPr>
            <a:spLocks noGrp="1"/>
          </p:cNvSpPr>
          <p:nvPr>
            <p:ph type="sldNum" sz="quarter" idx="12"/>
          </p:nvPr>
        </p:nvSpPr>
        <p:spPr/>
        <p:txBody>
          <a:bodyPr/>
          <a:lstStyle/>
          <a:p>
            <a:fld id="{40A01959-B587-3B45-A9B3-C17F42F09305}" type="slidenum">
              <a:rPr lang="en-US" smtClean="0"/>
              <a:t>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9785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12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 and sort</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5" name="Rounded Rectangle 4"/>
          <p:cNvSpPr/>
          <p:nvPr/>
        </p:nvSpPr>
        <p:spPr>
          <a:xfrm>
            <a:off x="389763" y="5687677"/>
            <a:ext cx="2354926" cy="462882"/>
          </a:xfrm>
          <a:prstGeom prst="roundRect">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44307" y="5491427"/>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sorted files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16715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8874100" y="3360218"/>
            <a:ext cx="2601271" cy="2246769"/>
          </a:xfrm>
          <a:prstGeom prst="rect">
            <a:avLst/>
          </a:prstGeom>
          <a:noFill/>
        </p:spPr>
        <p:txBody>
          <a:bodyPr wrap="square" rtlCol="0">
            <a:spAutoFit/>
          </a:bodyPr>
          <a:lstStyle/>
          <a:p>
            <a:r>
              <a:rPr lang="en-US" sz="2800" dirty="0"/>
              <a:t>2</a:t>
            </a:r>
            <a:r>
              <a:rPr lang="en-US" sz="2800" dirty="0" smtClean="0"/>
              <a:t>. Now merge pairs of (sorted) files… </a:t>
            </a:r>
            <a:r>
              <a:rPr lang="en-US" sz="2800" b="1" dirty="0" smtClean="0"/>
              <a:t>the resulting files will be sorted!</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8" name="TextBox 1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07" name="Group 106"/>
          <p:cNvGrpSpPr/>
          <p:nvPr/>
        </p:nvGrpSpPr>
        <p:grpSpPr>
          <a:xfrm>
            <a:off x="0" y="-22510"/>
            <a:ext cx="12192000" cy="307777"/>
            <a:chOff x="0" y="-22510"/>
            <a:chExt cx="12192000" cy="307777"/>
          </a:xfrm>
        </p:grpSpPr>
        <p:sp>
          <p:nvSpPr>
            <p:cNvPr id="108" name="Rectangle 10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9" name="TextBox 108"/>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85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027664" y="3790659"/>
            <a:ext cx="2601271" cy="523220"/>
          </a:xfrm>
          <a:prstGeom prst="rect">
            <a:avLst/>
          </a:prstGeom>
          <a:noFill/>
        </p:spPr>
        <p:txBody>
          <a:bodyPr wrap="square" rtlCol="0">
            <a:spAutoFit/>
          </a:bodyPr>
          <a:lstStyle/>
          <a:p>
            <a:r>
              <a:rPr lang="en-US" sz="2800" dirty="0" smtClean="0"/>
              <a:t>3.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TextBox 168"/>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40" name="Group 139"/>
          <p:cNvGrpSpPr/>
          <p:nvPr/>
        </p:nvGrpSpPr>
        <p:grpSpPr>
          <a:xfrm>
            <a:off x="0" y="-22510"/>
            <a:ext cx="12192000" cy="307777"/>
            <a:chOff x="0" y="-22510"/>
            <a:chExt cx="12192000" cy="307777"/>
          </a:xfrm>
        </p:grpSpPr>
        <p:sp>
          <p:nvSpPr>
            <p:cNvPr id="141" name="Rectangle 1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2" name="TextBox 141"/>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143" name="TextBox 142"/>
          <p:cNvSpPr txBox="1"/>
          <p:nvPr/>
        </p:nvSpPr>
        <p:spPr>
          <a:xfrm>
            <a:off x="9027664" y="5127240"/>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steps a </a:t>
            </a:r>
            <a:r>
              <a:rPr lang="en-US" sz="2400" b="1" i="1" dirty="0" smtClean="0">
                <a:latin typeface="+mj-lt"/>
              </a:rPr>
              <a:t>pass</a:t>
            </a:r>
            <a:endParaRPr lang="en-US" sz="2400" i="1" dirty="0">
              <a:latin typeface="+mj-lt"/>
            </a:endParaRPr>
          </a:p>
        </p:txBody>
      </p:sp>
    </p:spTree>
    <p:extLst>
      <p:ext uri="{BB962C8B-B14F-4D97-AF65-F5344CB8AC3E}">
        <p14:creationId xmlns:p14="http://schemas.microsoft.com/office/powerpoint/2010/main" val="8768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167267" y="6248819"/>
            <a:ext cx="2601271" cy="523220"/>
          </a:xfrm>
          <a:prstGeom prst="rect">
            <a:avLst/>
          </a:prstGeom>
          <a:noFill/>
        </p:spPr>
        <p:txBody>
          <a:bodyPr wrap="square" rtlCol="0">
            <a:spAutoFit/>
          </a:bodyPr>
          <a:lstStyle/>
          <a:p>
            <a:r>
              <a:rPr lang="en-US" sz="2800" dirty="0"/>
              <a:t>4</a:t>
            </a:r>
            <a:r>
              <a:rPr lang="en-US" sz="2800" dirty="0" smtClean="0"/>
              <a:t>.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4" name="Can 113"/>
          <p:cNvSpPr/>
          <p:nvPr/>
        </p:nvSpPr>
        <p:spPr>
          <a:xfrm>
            <a:off x="9232726"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30" name="Rounded Rectangle 129"/>
          <p:cNvSpPr/>
          <p:nvPr/>
        </p:nvSpPr>
        <p:spPr>
          <a:xfrm>
            <a:off x="9296600" y="2579264"/>
            <a:ext cx="2128680" cy="35772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9889866"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40" name="Group 139"/>
          <p:cNvGrpSpPr/>
          <p:nvPr/>
        </p:nvGrpSpPr>
        <p:grpSpPr>
          <a:xfrm>
            <a:off x="9390661" y="2629977"/>
            <a:ext cx="1945043" cy="261610"/>
            <a:chOff x="2844928" y="2635940"/>
            <a:chExt cx="3012421" cy="405173"/>
          </a:xfrm>
        </p:grpSpPr>
        <p:sp>
          <p:nvSpPr>
            <p:cNvPr id="141" name="TextBox 14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sp>
          <p:nvSpPr>
            <p:cNvPr id="142" name="TextBox 14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10,10</a:t>
              </a:r>
              <a:endParaRPr lang="en-US" sz="1100" dirty="0">
                <a:solidFill>
                  <a:srgbClr val="FFC000"/>
                </a:solidFill>
                <a:latin typeface="Menlo" charset="0"/>
                <a:ea typeface="Menlo" charset="0"/>
                <a:cs typeface="Menlo" charset="0"/>
              </a:endParaRPr>
            </a:p>
          </p:txBody>
        </p:sp>
        <p:sp>
          <p:nvSpPr>
            <p:cNvPr id="143" name="TextBox 14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44" name="TextBox 143"/>
          <p:cNvSpPr txBox="1"/>
          <p:nvPr/>
        </p:nvSpPr>
        <p:spPr>
          <a:xfrm>
            <a:off x="1005843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12,16</a:t>
            </a:r>
            <a:endParaRPr lang="en-US" sz="1100" dirty="0">
              <a:solidFill>
                <a:srgbClr val="FFC000"/>
              </a:solidFill>
              <a:latin typeface="Menlo" charset="0"/>
              <a:ea typeface="Menlo" charset="0"/>
              <a:cs typeface="Menlo" charset="0"/>
            </a:endParaRPr>
          </a:p>
        </p:txBody>
      </p:sp>
      <p:sp>
        <p:nvSpPr>
          <p:cNvPr id="145" name="TextBox 144"/>
          <p:cNvSpPr txBox="1"/>
          <p:nvPr/>
        </p:nvSpPr>
        <p:spPr>
          <a:xfrm>
            <a:off x="10719645"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sp>
        <p:nvSpPr>
          <p:cNvPr id="146" name="TextBox 145"/>
          <p:cNvSpPr txBox="1"/>
          <p:nvPr/>
        </p:nvSpPr>
        <p:spPr>
          <a:xfrm>
            <a:off x="9390660"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12,12</a:t>
            </a:r>
            <a:endParaRPr lang="en-US" sz="1100" dirty="0">
              <a:solidFill>
                <a:srgbClr val="FFC000"/>
              </a:solidFill>
              <a:latin typeface="Menlo" charset="0"/>
              <a:ea typeface="Menlo" charset="0"/>
              <a:cs typeface="Menlo" charset="0"/>
            </a:endParaRPr>
          </a:p>
        </p:txBody>
      </p:sp>
      <p:grpSp>
        <p:nvGrpSpPr>
          <p:cNvPr id="147" name="Group 146"/>
          <p:cNvGrpSpPr/>
          <p:nvPr/>
        </p:nvGrpSpPr>
        <p:grpSpPr>
          <a:xfrm>
            <a:off x="9390661" y="3528831"/>
            <a:ext cx="1945043" cy="261610"/>
            <a:chOff x="2844928" y="2635940"/>
            <a:chExt cx="3012421" cy="405173"/>
          </a:xfrm>
        </p:grpSpPr>
        <p:sp>
          <p:nvSpPr>
            <p:cNvPr id="148" name="TextBox 14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149" name="TextBox 14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50" name="TextBox 14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grpSp>
      <p:sp>
        <p:nvSpPr>
          <p:cNvPr id="151" name="TextBox 150"/>
          <p:cNvSpPr txBox="1"/>
          <p:nvPr/>
        </p:nvSpPr>
        <p:spPr>
          <a:xfrm>
            <a:off x="1005843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24,24</a:t>
            </a:r>
            <a:endParaRPr lang="en-US" sz="1100" dirty="0">
              <a:solidFill>
                <a:srgbClr val="FFC000"/>
              </a:solidFill>
              <a:latin typeface="Menlo" charset="0"/>
              <a:ea typeface="Menlo" charset="0"/>
              <a:cs typeface="Menlo" charset="0"/>
            </a:endParaRPr>
          </a:p>
        </p:txBody>
      </p:sp>
      <p:sp>
        <p:nvSpPr>
          <p:cNvPr id="152" name="TextBox 151"/>
          <p:cNvSpPr txBox="1"/>
          <p:nvPr/>
        </p:nvSpPr>
        <p:spPr>
          <a:xfrm>
            <a:off x="10719645"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27,27</a:t>
            </a:r>
            <a:endParaRPr lang="en-US" sz="1100" dirty="0">
              <a:solidFill>
                <a:srgbClr val="FFC000"/>
              </a:solidFill>
              <a:latin typeface="Menlo" charset="0"/>
              <a:ea typeface="Menlo" charset="0"/>
              <a:cs typeface="Menlo" charset="0"/>
            </a:endParaRPr>
          </a:p>
        </p:txBody>
      </p:sp>
      <p:sp>
        <p:nvSpPr>
          <p:cNvPr id="153" name="TextBox 152"/>
          <p:cNvSpPr txBox="1"/>
          <p:nvPr/>
        </p:nvSpPr>
        <p:spPr>
          <a:xfrm>
            <a:off x="9390660"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grpSp>
        <p:nvGrpSpPr>
          <p:cNvPr id="155" name="Group 154"/>
          <p:cNvGrpSpPr/>
          <p:nvPr/>
        </p:nvGrpSpPr>
        <p:grpSpPr>
          <a:xfrm>
            <a:off x="9387388" y="4421815"/>
            <a:ext cx="1945043" cy="261610"/>
            <a:chOff x="2844928" y="2635940"/>
            <a:chExt cx="3012421" cy="405173"/>
          </a:xfrm>
        </p:grpSpPr>
        <p:sp>
          <p:nvSpPr>
            <p:cNvPr id="156" name="TextBox 15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sp>
          <p:nvSpPr>
            <p:cNvPr id="157" name="TextBox 15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58" name="TextBox 15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59" name="TextBox 158"/>
          <p:cNvSpPr txBox="1"/>
          <p:nvPr/>
        </p:nvSpPr>
        <p:spPr>
          <a:xfrm>
            <a:off x="10055169"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160" name="TextBox 159"/>
          <p:cNvSpPr txBox="1"/>
          <p:nvPr/>
        </p:nvSpPr>
        <p:spPr>
          <a:xfrm>
            <a:off x="10716372"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39,40</a:t>
            </a:r>
            <a:endParaRPr lang="en-US" sz="1100" dirty="0">
              <a:solidFill>
                <a:srgbClr val="FFC000"/>
              </a:solidFill>
              <a:latin typeface="Menlo" charset="0"/>
              <a:ea typeface="Menlo" charset="0"/>
              <a:cs typeface="Menlo" charset="0"/>
            </a:endParaRPr>
          </a:p>
        </p:txBody>
      </p:sp>
      <p:sp>
        <p:nvSpPr>
          <p:cNvPr id="161" name="TextBox 160"/>
          <p:cNvSpPr txBox="1"/>
          <p:nvPr/>
        </p:nvSpPr>
        <p:spPr>
          <a:xfrm>
            <a:off x="9387387"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grpSp>
        <p:nvGrpSpPr>
          <p:cNvPr id="162" name="Group 161"/>
          <p:cNvGrpSpPr/>
          <p:nvPr/>
        </p:nvGrpSpPr>
        <p:grpSpPr>
          <a:xfrm>
            <a:off x="9384115" y="5325261"/>
            <a:ext cx="1945043" cy="261610"/>
            <a:chOff x="2844928" y="2635940"/>
            <a:chExt cx="3012421" cy="405173"/>
          </a:xfrm>
        </p:grpSpPr>
        <p:sp>
          <p:nvSpPr>
            <p:cNvPr id="163" name="TextBox 16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64" name="TextBox 16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44,45</a:t>
              </a:r>
              <a:endParaRPr lang="en-US" sz="1100" dirty="0">
                <a:solidFill>
                  <a:srgbClr val="FFC000"/>
                </a:solidFill>
                <a:latin typeface="Menlo" charset="0"/>
                <a:ea typeface="Menlo" charset="0"/>
                <a:cs typeface="Menlo" charset="0"/>
              </a:endParaRPr>
            </a:p>
          </p:txBody>
        </p:sp>
        <p:sp>
          <p:nvSpPr>
            <p:cNvPr id="165" name="TextBox 164"/>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41,42</a:t>
              </a:r>
              <a:endParaRPr lang="en-US" sz="1100" dirty="0">
                <a:solidFill>
                  <a:srgbClr val="FFC000"/>
                </a:solidFill>
                <a:latin typeface="Menlo" charset="0"/>
                <a:ea typeface="Menlo" charset="0"/>
                <a:cs typeface="Menlo" charset="0"/>
              </a:endParaRPr>
            </a:p>
          </p:txBody>
        </p:sp>
      </p:grpSp>
      <p:sp>
        <p:nvSpPr>
          <p:cNvPr id="166" name="TextBox 165"/>
          <p:cNvSpPr txBox="1"/>
          <p:nvPr/>
        </p:nvSpPr>
        <p:spPr>
          <a:xfrm>
            <a:off x="10051895"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67" name="TextBox 166"/>
          <p:cNvSpPr txBox="1"/>
          <p:nvPr/>
        </p:nvSpPr>
        <p:spPr>
          <a:xfrm>
            <a:off x="10713099"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68" name="TextBox 167"/>
          <p:cNvSpPr txBox="1"/>
          <p:nvPr/>
        </p:nvSpPr>
        <p:spPr>
          <a:xfrm>
            <a:off x="9384114"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46,47</a:t>
            </a:r>
            <a:endParaRPr lang="en-US" sz="1100" dirty="0">
              <a:solidFill>
                <a:srgbClr val="FFC000"/>
              </a:solidFill>
              <a:latin typeface="Menlo" charset="0"/>
              <a:ea typeface="Menlo" charset="0"/>
              <a:cs typeface="Menlo" charset="0"/>
            </a:endParaRPr>
          </a:p>
        </p:txBody>
      </p:sp>
      <p:sp>
        <p:nvSpPr>
          <p:cNvPr id="169" name="Right Arrow 168"/>
          <p:cNvSpPr/>
          <p:nvPr/>
        </p:nvSpPr>
        <p:spPr>
          <a:xfrm>
            <a:off x="8620038"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72" name="Group 171"/>
          <p:cNvGrpSpPr/>
          <p:nvPr/>
        </p:nvGrpSpPr>
        <p:grpSpPr>
          <a:xfrm>
            <a:off x="0" y="-22510"/>
            <a:ext cx="12192000" cy="307777"/>
            <a:chOff x="0" y="-22510"/>
            <a:chExt cx="12192000" cy="307777"/>
          </a:xfrm>
        </p:grpSpPr>
        <p:sp>
          <p:nvSpPr>
            <p:cNvPr id="173" name="Rectangle 17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4" name="TextBox 173"/>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9491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3-page Buffer Version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520861" y="1597306"/>
                <a:ext cx="7701757" cy="4294838"/>
              </a:xfrm>
            </p:spPr>
            <p:txBody>
              <a:bodyPr>
                <a:normAutofit fontScale="85000" lnSpcReduction="20000"/>
              </a:bodyPr>
              <a:lstStyle/>
              <a:p>
                <a:pPr marL="0" indent="0">
                  <a:buNone/>
                </a:pPr>
                <a:r>
                  <a:rPr lang="en-US" dirty="0" smtClean="0"/>
                  <a:t>Assume for simplicity that </a:t>
                </a:r>
                <a:r>
                  <a:rPr lang="en-US" dirty="0"/>
                  <a:t>w</a:t>
                </a:r>
                <a:r>
                  <a:rPr lang="en-US" dirty="0" smtClean="0"/>
                  <a:t>e split an N-page file into N single-page </a:t>
                </a:r>
                <a:r>
                  <a:rPr lang="en-US" b="1" i="1" dirty="0" smtClean="0"/>
                  <a:t>runs </a:t>
                </a:r>
                <a:r>
                  <a:rPr lang="en-US" dirty="0" smtClean="0"/>
                  <a:t>and sort these; then:</a:t>
                </a:r>
              </a:p>
              <a:p>
                <a:pPr marL="0" indent="0">
                  <a:buNone/>
                </a:pPr>
                <a:endParaRPr lang="en-US" dirty="0" smtClean="0"/>
              </a:p>
              <a:p>
                <a:r>
                  <a:rPr lang="en-US" dirty="0" smtClean="0"/>
                  <a:t>First pass: Merge </a:t>
                </a:r>
                <a:r>
                  <a:rPr lang="en-US" b="1" dirty="0" smtClean="0"/>
                  <a:t>N/2 </a:t>
                </a:r>
                <a:r>
                  <a:rPr lang="en-US" b="1" i="1" dirty="0" smtClean="0"/>
                  <a:t>pairs </a:t>
                </a:r>
                <a:r>
                  <a:rPr lang="en-US" b="1" dirty="0" smtClean="0"/>
                  <a:t>of runs </a:t>
                </a:r>
                <a:r>
                  <a:rPr lang="en-US" dirty="0" smtClean="0"/>
                  <a:t>each</a:t>
                </a:r>
                <a:r>
                  <a:rPr lang="en-US" b="1" dirty="0" smtClean="0"/>
                  <a:t> </a:t>
                </a:r>
                <a:r>
                  <a:rPr lang="en-US" dirty="0" smtClean="0"/>
                  <a:t>of </a:t>
                </a:r>
                <a:r>
                  <a:rPr lang="en-US" dirty="0" smtClean="0"/>
                  <a:t>length </a:t>
                </a:r>
                <a:r>
                  <a:rPr lang="en-US" b="1" dirty="0" smtClean="0"/>
                  <a:t>1 page</a:t>
                </a:r>
              </a:p>
              <a:p>
                <a:pPr lvl="1"/>
                <a:endParaRPr lang="en-US" dirty="0"/>
              </a:p>
              <a:p>
                <a:r>
                  <a:rPr lang="en-US" dirty="0" smtClean="0"/>
                  <a:t>Second pass: Merge </a:t>
                </a:r>
                <a:r>
                  <a:rPr lang="en-US" b="1" dirty="0" smtClean="0"/>
                  <a:t>N/4 </a:t>
                </a:r>
                <a:r>
                  <a:rPr lang="en-US" b="1" i="1" dirty="0" smtClean="0"/>
                  <a:t>pairs </a:t>
                </a:r>
                <a:r>
                  <a:rPr lang="en-US" b="1" dirty="0" smtClean="0"/>
                  <a:t>of runs </a:t>
                </a:r>
                <a:r>
                  <a:rPr lang="en-US" dirty="0" smtClean="0"/>
                  <a:t>each of </a:t>
                </a:r>
                <a:r>
                  <a:rPr lang="en-US" dirty="0" smtClean="0"/>
                  <a:t>length </a:t>
                </a:r>
                <a:r>
                  <a:rPr lang="en-US" b="1" dirty="0" smtClean="0"/>
                  <a:t>2 pages</a:t>
                </a:r>
              </a:p>
              <a:p>
                <a:pPr lvl="1"/>
                <a:endParaRPr lang="en-US" dirty="0"/>
              </a:p>
              <a:p>
                <a:r>
                  <a:rPr lang="en-US" dirty="0" smtClean="0"/>
                  <a:t>In general, for </a:t>
                </a:r>
                <a:r>
                  <a:rPr lang="en-US" b="1" dirty="0" smtClean="0"/>
                  <a:t>N</a:t>
                </a:r>
                <a:r>
                  <a:rPr lang="en-US" dirty="0" smtClean="0"/>
                  <a:t> pages, we do </a:t>
                </a:r>
                <a14:m>
                  <m:oMath xmlns:m="http://schemas.openxmlformats.org/officeDocument/2006/math">
                    <m:d>
                      <m:dPr>
                        <m:begChr m:val="⌈"/>
                        <m:endChr m:val="⌉"/>
                        <m:ctrlPr>
                          <a:rPr lang="en-US" b="1" i="1">
                            <a:latin typeface="Cambria Math" charset="0"/>
                          </a:rPr>
                        </m:ctrlPr>
                      </m:dPr>
                      <m:e>
                        <m:func>
                          <m:funcPr>
                            <m:ctrlPr>
                              <a:rPr lang="en-US" b="1" i="1">
                                <a:latin typeface="Cambria Math" charset="0"/>
                              </a:rPr>
                            </m:ctrlPr>
                          </m:funcPr>
                          <m:fName>
                            <m:sSub>
                              <m:sSubPr>
                                <m:ctrlPr>
                                  <a:rPr lang="en-US" b="1" i="1">
                                    <a:latin typeface="Cambria Math" charset="0"/>
                                  </a:rPr>
                                </m:ctrlPr>
                              </m:sSubPr>
                              <m:e>
                                <m:r>
                                  <a:rPr lang="en-US" b="1" i="1">
                                    <a:latin typeface="Cambria Math" charset="0"/>
                                  </a:rPr>
                                  <m:t>𝒍𝒐𝒈</m:t>
                                </m:r>
                              </m:e>
                              <m:sub>
                                <m:r>
                                  <a:rPr lang="en-US" b="1" i="1">
                                    <a:latin typeface="Cambria Math" charset="0"/>
                                  </a:rPr>
                                  <m:t>𝟐</m:t>
                                </m:r>
                              </m:sub>
                            </m:sSub>
                          </m:fName>
                          <m:e>
                            <m:r>
                              <a:rPr lang="en-US" b="1" i="1">
                                <a:latin typeface="Cambria Math" charset="0"/>
                              </a:rPr>
                              <m:t>𝑵</m:t>
                            </m:r>
                          </m:e>
                        </m:func>
                      </m:e>
                    </m:d>
                  </m:oMath>
                </a14:m>
                <a:r>
                  <a:rPr lang="en-US" b="1" dirty="0" smtClean="0"/>
                  <a:t> </a:t>
                </a:r>
                <a:r>
                  <a:rPr lang="en-US" dirty="0" smtClean="0"/>
                  <a:t>passes</a:t>
                </a:r>
              </a:p>
              <a:p>
                <a:pPr lvl="1"/>
                <a:r>
                  <a:rPr lang="en-US" dirty="0" smtClean="0"/>
                  <a:t>+1 for the initial split &amp; sort</a:t>
                </a:r>
              </a:p>
              <a:p>
                <a:endParaRPr lang="en-US" dirty="0"/>
              </a:p>
              <a:p>
                <a:r>
                  <a:rPr lang="en-US" dirty="0" smtClean="0"/>
                  <a:t>Each pass involves reading in &amp; writing out all the pages = </a:t>
                </a:r>
                <a:r>
                  <a:rPr lang="en-US" b="1" i="1" dirty="0" smtClean="0"/>
                  <a:t>2N IO</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520861" y="1597306"/>
                <a:ext cx="7701757" cy="4294838"/>
              </a:xfrm>
              <a:blipFill rotWithShape="0">
                <a:blip r:embed="rId2"/>
                <a:stretch>
                  <a:fillRect l="-1187" t="-3262" b="-2411"/>
                </a:stretch>
              </a:blipFill>
            </p:spPr>
            <p:txBody>
              <a:bodyPr/>
              <a:lstStyle/>
              <a:p>
                <a:r>
                  <a:rPr lang="en-US">
                    <a:noFill/>
                  </a:rPr>
                  <a:t> </a:t>
                </a:r>
              </a:p>
            </p:txBody>
          </p:sp>
        </mc:Fallback>
      </mc:AlternateContent>
      <p:sp>
        <p:nvSpPr>
          <p:cNvPr id="9" name="Rounded Rectangle 8"/>
          <p:cNvSpPr/>
          <p:nvPr/>
        </p:nvSpPr>
        <p:spPr>
          <a:xfrm>
            <a:off x="8381820" y="1825625"/>
            <a:ext cx="2046530" cy="2632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137686" y="1252260"/>
            <a:ext cx="2534796" cy="461665"/>
          </a:xfrm>
          <a:prstGeom prst="rect">
            <a:avLst/>
          </a:prstGeom>
          <a:noFill/>
        </p:spPr>
        <p:txBody>
          <a:bodyPr wrap="none" rtlCol="0">
            <a:spAutoFit/>
          </a:bodyPr>
          <a:lstStyle/>
          <a:p>
            <a:pPr algn="ctr"/>
            <a:r>
              <a:rPr lang="en-US" sz="2400" smtClean="0">
                <a:latin typeface="+mj-lt"/>
              </a:rPr>
              <a:t>Unsorted input file</a:t>
            </a:r>
            <a:endParaRPr lang="en-US" sz="2400">
              <a:latin typeface="+mj-lt"/>
            </a:endParaRPr>
          </a:p>
        </p:txBody>
      </p:sp>
      <p:grpSp>
        <p:nvGrpSpPr>
          <p:cNvPr id="51" name="Group 50"/>
          <p:cNvGrpSpPr/>
          <p:nvPr/>
        </p:nvGrpSpPr>
        <p:grpSpPr>
          <a:xfrm>
            <a:off x="8381820" y="2223788"/>
            <a:ext cx="3390368" cy="1002709"/>
            <a:chOff x="8381820" y="2223788"/>
            <a:chExt cx="3390368" cy="1002709"/>
          </a:xfrm>
        </p:grpSpPr>
        <p:sp>
          <p:nvSpPr>
            <p:cNvPr id="11" name="Rounded Rectangle 10"/>
            <p:cNvSpPr/>
            <p:nvPr/>
          </p:nvSpPr>
          <p:spPr>
            <a:xfrm>
              <a:off x="8381820"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26272"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70724"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015176"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881" y="2223788"/>
              <a:ext cx="397869" cy="519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21763" y="2255118"/>
              <a:ext cx="1550425" cy="461665"/>
            </a:xfrm>
            <a:prstGeom prst="rect">
              <a:avLst/>
            </a:prstGeom>
            <a:noFill/>
          </p:spPr>
          <p:txBody>
            <a:bodyPr wrap="none" rtlCol="0">
              <a:spAutoFit/>
            </a:bodyPr>
            <a:lstStyle/>
            <a:p>
              <a:pPr algn="ctr"/>
              <a:r>
                <a:rPr lang="en-US" sz="2400" smtClean="0">
                  <a:latin typeface="+mj-lt"/>
                </a:rPr>
                <a:t>Split &amp; sort</a:t>
              </a:r>
              <a:endParaRPr lang="en-US" sz="2400">
                <a:latin typeface="+mj-lt"/>
              </a:endParaRPr>
            </a:p>
          </p:txBody>
        </p:sp>
      </p:grpSp>
      <p:grpSp>
        <p:nvGrpSpPr>
          <p:cNvPr id="52" name="Group 51"/>
          <p:cNvGrpSpPr/>
          <p:nvPr/>
        </p:nvGrpSpPr>
        <p:grpSpPr>
          <a:xfrm>
            <a:off x="8381818" y="3200124"/>
            <a:ext cx="3390370" cy="711438"/>
            <a:chOff x="8381818" y="3200124"/>
            <a:chExt cx="3390370" cy="711438"/>
          </a:xfrm>
        </p:grpSpPr>
        <p:sp>
          <p:nvSpPr>
            <p:cNvPr id="17" name="Rounded Rectangle 16"/>
            <p:cNvSpPr/>
            <p:nvPr/>
          </p:nvSpPr>
          <p:spPr>
            <a:xfrm>
              <a:off x="8381818" y="364034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70722" y="364833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1" idx="2"/>
              <a:endCxn id="17" idx="0"/>
            </p:cNvCxnSpPr>
            <p:nvPr/>
          </p:nvCxnSpPr>
          <p:spPr>
            <a:xfrm>
              <a:off x="8588407" y="3226497"/>
              <a:ext cx="272225"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0"/>
            </p:cNvCxnSpPr>
            <p:nvPr/>
          </p:nvCxnSpPr>
          <p:spPr>
            <a:xfrm flipH="1">
              <a:off x="8860632" y="3226497"/>
              <a:ext cx="272227"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8" idx="0"/>
            </p:cNvCxnSpPr>
            <p:nvPr/>
          </p:nvCxnSpPr>
          <p:spPr>
            <a:xfrm>
              <a:off x="9677311" y="3226497"/>
              <a:ext cx="272225"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8" idx="0"/>
            </p:cNvCxnSpPr>
            <p:nvPr/>
          </p:nvCxnSpPr>
          <p:spPr>
            <a:xfrm flipH="1">
              <a:off x="9949536" y="3226497"/>
              <a:ext cx="272227"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779672" y="3200124"/>
              <a:ext cx="992516" cy="461665"/>
            </a:xfrm>
            <a:prstGeom prst="rect">
              <a:avLst/>
            </a:prstGeom>
            <a:noFill/>
          </p:spPr>
          <p:txBody>
            <a:bodyPr wrap="none" rtlCol="0">
              <a:spAutoFit/>
            </a:bodyPr>
            <a:lstStyle/>
            <a:p>
              <a:pPr algn="ctr"/>
              <a:r>
                <a:rPr lang="en-US" sz="2400" dirty="0" smtClean="0">
                  <a:latin typeface="+mj-lt"/>
                </a:rPr>
                <a:t>Merge</a:t>
              </a:r>
              <a:endParaRPr lang="en-US" sz="2400" dirty="0">
                <a:latin typeface="+mj-lt"/>
              </a:endParaRPr>
            </a:p>
          </p:txBody>
        </p:sp>
      </p:grpSp>
      <p:grpSp>
        <p:nvGrpSpPr>
          <p:cNvPr id="53" name="Group 52"/>
          <p:cNvGrpSpPr/>
          <p:nvPr/>
        </p:nvGrpSpPr>
        <p:grpSpPr>
          <a:xfrm>
            <a:off x="8381819" y="3882084"/>
            <a:ext cx="3390369" cy="1332985"/>
            <a:chOff x="8381819" y="3882084"/>
            <a:chExt cx="3390369" cy="1332985"/>
          </a:xfrm>
        </p:grpSpPr>
        <p:sp>
          <p:nvSpPr>
            <p:cNvPr id="20" name="Rounded Rectangle 19"/>
            <p:cNvSpPr/>
            <p:nvPr/>
          </p:nvSpPr>
          <p:spPr>
            <a:xfrm>
              <a:off x="8381819" y="4322262"/>
              <a:ext cx="2046530"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7" idx="2"/>
              <a:endCxn id="20" idx="0"/>
            </p:cNvCxnSpPr>
            <p:nvPr/>
          </p:nvCxnSpPr>
          <p:spPr>
            <a:xfrm>
              <a:off x="8860632" y="3903572"/>
              <a:ext cx="544452" cy="418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20" idx="0"/>
            </p:cNvCxnSpPr>
            <p:nvPr/>
          </p:nvCxnSpPr>
          <p:spPr>
            <a:xfrm flipH="1">
              <a:off x="9405084" y="3911562"/>
              <a:ext cx="544452" cy="410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79672" y="3882084"/>
              <a:ext cx="992516" cy="461665"/>
            </a:xfrm>
            <a:prstGeom prst="rect">
              <a:avLst/>
            </a:prstGeom>
            <a:noFill/>
          </p:spPr>
          <p:txBody>
            <a:bodyPr wrap="none" rtlCol="0">
              <a:spAutoFit/>
            </a:bodyPr>
            <a:lstStyle/>
            <a:p>
              <a:pPr algn="ctr"/>
              <a:r>
                <a:rPr lang="en-US" sz="2400" smtClean="0">
                  <a:latin typeface="+mj-lt"/>
                </a:rPr>
                <a:t>Merge</a:t>
              </a:r>
              <a:endParaRPr lang="en-US" sz="2400" dirty="0">
                <a:latin typeface="+mj-lt"/>
              </a:endParaRPr>
            </a:p>
          </p:txBody>
        </p:sp>
        <p:sp>
          <p:nvSpPr>
            <p:cNvPr id="46" name="TextBox 45"/>
            <p:cNvSpPr txBox="1"/>
            <p:nvPr/>
          </p:nvSpPr>
          <p:spPr>
            <a:xfrm>
              <a:off x="8919707" y="4753404"/>
              <a:ext cx="1102033" cy="461665"/>
            </a:xfrm>
            <a:prstGeom prst="rect">
              <a:avLst/>
            </a:prstGeom>
            <a:noFill/>
          </p:spPr>
          <p:txBody>
            <a:bodyPr wrap="none" rtlCol="0">
              <a:spAutoFit/>
            </a:bodyPr>
            <a:lstStyle/>
            <a:p>
              <a:pPr algn="ctr"/>
              <a:r>
                <a:rPr lang="en-US" sz="2400" dirty="0" smtClean="0">
                  <a:latin typeface="+mj-lt"/>
                </a:rPr>
                <a:t>Sorted!</a:t>
              </a:r>
              <a:endParaRPr lang="en-US" sz="2400" dirty="0">
                <a:latin typeface="+mj-lt"/>
              </a:endParaRPr>
            </a:p>
          </p:txBody>
        </p:sp>
      </p:grpSp>
      <mc:AlternateContent xmlns:mc="http://schemas.openxmlformats.org/markup-compatibility/2006">
        <mc:Choice xmlns:a14="http://schemas.microsoft.com/office/drawing/2010/main" Requires="a14">
          <p:sp>
            <p:nvSpPr>
              <p:cNvPr id="50" name="TextBox 49"/>
              <p:cNvSpPr txBox="1"/>
              <p:nvPr/>
            </p:nvSpPr>
            <p:spPr>
              <a:xfrm>
                <a:off x="3220405" y="6003844"/>
                <a:ext cx="5751189"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sym typeface="Wingdings"/>
                  </a:rPr>
                  <a:t> </a:t>
                </a:r>
                <a:r>
                  <a:rPr lang="en-US" sz="2800" b="1" dirty="0" smtClean="0">
                    <a:latin typeface="+mj-lt"/>
                    <a:sym typeface="Wingdings"/>
                  </a:rPr>
                  <a:t>2N*(</a:t>
                </a:r>
                <a14:m>
                  <m:oMath xmlns:m="http://schemas.openxmlformats.org/officeDocument/2006/math">
                    <m:d>
                      <m:dPr>
                        <m:begChr m:val="⌈"/>
                        <m:endChr m:val="⌉"/>
                        <m:ctrlPr>
                          <a:rPr lang="en-US" sz="2800" b="1" i="1">
                            <a:latin typeface="Cambria Math" charset="0"/>
                          </a:rPr>
                        </m:ctrlPr>
                      </m:dPr>
                      <m:e>
                        <m:func>
                          <m:funcPr>
                            <m:ctrlPr>
                              <a:rPr lang="en-US" sz="2800" b="1" i="1">
                                <a:latin typeface="Cambria Math" charset="0"/>
                              </a:rPr>
                            </m:ctrlPr>
                          </m:funcPr>
                          <m:fName>
                            <m:sSub>
                              <m:sSubPr>
                                <m:ctrlPr>
                                  <a:rPr lang="en-US" sz="2800" b="1" i="1">
                                    <a:latin typeface="Cambria Math" charset="0"/>
                                  </a:rPr>
                                </m:ctrlPr>
                              </m:sSubPr>
                              <m:e>
                                <m:r>
                                  <a:rPr lang="en-US" sz="2800" b="1" i="1">
                                    <a:latin typeface="Cambria Math" charset="0"/>
                                  </a:rPr>
                                  <m:t>𝒍𝒐𝒈</m:t>
                                </m:r>
                              </m:e>
                              <m:sub>
                                <m:r>
                                  <a:rPr lang="en-US" sz="2800" b="1" i="1">
                                    <a:latin typeface="Cambria Math" charset="0"/>
                                  </a:rPr>
                                  <m:t>𝟐</m:t>
                                </m:r>
                              </m:sub>
                            </m:sSub>
                          </m:fName>
                          <m:e>
                            <m:r>
                              <a:rPr lang="en-US" sz="2800" b="1" i="1">
                                <a:latin typeface="Cambria Math" charset="0"/>
                              </a:rPr>
                              <m:t>𝑵</m:t>
                            </m:r>
                          </m:e>
                        </m:func>
                      </m:e>
                    </m:d>
                  </m:oMath>
                </a14:m>
                <a:r>
                  <a:rPr lang="en-US" sz="2800" b="1" dirty="0">
                    <a:latin typeface="+mj-lt"/>
                  </a:rPr>
                  <a:t>+</a:t>
                </a:r>
                <a:r>
                  <a:rPr lang="en-US" sz="2800" b="1" dirty="0" smtClean="0">
                    <a:latin typeface="+mj-lt"/>
                  </a:rPr>
                  <a:t>1) </a:t>
                </a:r>
                <a:r>
                  <a:rPr lang="en-US" sz="2800" dirty="0" smtClean="0">
                    <a:latin typeface="+mj-lt"/>
                  </a:rPr>
                  <a:t>total IO cost!  </a:t>
                </a:r>
                <a:endParaRPr lang="en-US" sz="2800" dirty="0">
                  <a:latin typeface="+mj-lt"/>
                </a:endParaRPr>
              </a:p>
            </p:txBody>
          </p:sp>
        </mc:Choice>
        <mc:Fallback>
          <p:sp>
            <p:nvSpPr>
              <p:cNvPr id="50" name="TextBox 49"/>
              <p:cNvSpPr txBox="1">
                <a:spLocks noRot="1" noChangeAspect="1" noMove="1" noResize="1" noEditPoints="1" noAdjustHandles="1" noChangeArrowheads="1" noChangeShapeType="1" noTextEdit="1"/>
              </p:cNvSpPr>
              <p:nvPr/>
            </p:nvSpPr>
            <p:spPr>
              <a:xfrm>
                <a:off x="3220405" y="6003844"/>
                <a:ext cx="5751189" cy="523220"/>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35" name="Group 34"/>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8" name="TextBox 37"/>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50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514350" indent="-514350">
              <a:buAutoNum type="arabicPeriod"/>
            </a:pPr>
            <a:r>
              <a:rPr lang="en-US" b="1" dirty="0" smtClean="0"/>
              <a:t>Increase length of initial runs</a:t>
            </a:r>
            <a:r>
              <a:rPr lang="en-US" dirty="0" smtClean="0"/>
              <a:t>. Sort B+1 at a time!</a:t>
            </a:r>
          </a:p>
          <a:p>
            <a:pPr marL="0" indent="0">
              <a:buNone/>
            </a:pPr>
            <a:r>
              <a:rPr lang="en-US" dirty="0" smtClean="0"/>
              <a:t>At the beginning, we can split the N pages into runs of length B+1 and sort these in memory</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grpSp>
        <p:nvGrpSpPr>
          <p:cNvPr id="4" name="Group 3"/>
          <p:cNvGrpSpPr/>
          <p:nvPr/>
        </p:nvGrpSpPr>
        <p:grpSpPr>
          <a:xfrm>
            <a:off x="791942" y="4129089"/>
            <a:ext cx="2622276" cy="2337878"/>
            <a:chOff x="791942" y="4129089"/>
            <a:chExt cx="2622276" cy="2337878"/>
          </a:xfrm>
        </p:grpSpPr>
        <mc:AlternateContent xmlns:mc="http://schemas.openxmlformats.org/markup-compatibility/2006" xmlns:a14="http://schemas.microsoft.com/office/drawing/2010/main">
          <mc:Choice Requires="a14">
            <p:sp>
              <p:nvSpPr>
                <p:cNvPr id="8" name="TextBox 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sp>
          <p:nvSpPr>
            <p:cNvPr id="26" name="TextBox 25"/>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grpSp>
      <p:grpSp>
        <p:nvGrpSpPr>
          <p:cNvPr id="6" name="Group 5"/>
          <p:cNvGrpSpPr/>
          <p:nvPr/>
        </p:nvGrpSpPr>
        <p:grpSpPr>
          <a:xfrm>
            <a:off x="3599546" y="4758084"/>
            <a:ext cx="3813302" cy="1708883"/>
            <a:chOff x="3599546" y="4758084"/>
            <a:chExt cx="3813302" cy="1708883"/>
          </a:xfrm>
        </p:grpSpPr>
        <p:sp>
          <p:nvSpPr>
            <p:cNvPr id="10" name="Down Arrow 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27" name="TextBox 26"/>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spTree>
    <p:extLst>
      <p:ext uri="{BB962C8B-B14F-4D97-AF65-F5344CB8AC3E}">
        <p14:creationId xmlns:p14="http://schemas.microsoft.com/office/powerpoint/2010/main" val="2026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0" indent="0">
              <a:buNone/>
            </a:pPr>
            <a:r>
              <a:rPr lang="en-US" b="1" dirty="0" smtClean="0"/>
              <a:t>2. Perform a B-way merge</a:t>
            </a:r>
            <a:r>
              <a:rPr lang="en-US" dirty="0" smtClean="0"/>
              <a:t>. </a:t>
            </a:r>
          </a:p>
          <a:p>
            <a:pPr marL="0" indent="0">
              <a:buNone/>
            </a:pPr>
            <a:r>
              <a:rPr lang="en-US" dirty="0" smtClean="0"/>
              <a:t>On each pass, we can merge groups of </a:t>
            </a:r>
            <a:r>
              <a:rPr lang="en-US" b="1" i="1" dirty="0" smtClean="0"/>
              <a:t>B </a:t>
            </a:r>
            <a:r>
              <a:rPr lang="en-US" dirty="0" smtClean="0"/>
              <a:t>runs at a time (vs. merging pairs of runs)!</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29" name="TextBox 28"/>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grpSp>
        <p:nvGrpSpPr>
          <p:cNvPr id="4" name="Group 3"/>
          <p:cNvGrpSpPr/>
          <p:nvPr/>
        </p:nvGrpSpPr>
        <p:grpSpPr>
          <a:xfrm>
            <a:off x="838199" y="4758084"/>
            <a:ext cx="6574649" cy="1708883"/>
            <a:chOff x="838199" y="4758084"/>
            <a:chExt cx="6574649" cy="1708883"/>
          </a:xfrm>
        </p:grpSpPr>
        <mc:AlternateContent xmlns:mc="http://schemas.openxmlformats.org/markup-compatibility/2006" xmlns:a14="http://schemas.microsoft.com/office/drawing/2010/main">
          <mc:Choice Requires="a14">
            <p:sp>
              <p:nvSpPr>
                <p:cNvPr id="28" name="TextBox 2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0" name="Down Arrow 2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1" name="TextBox 30"/>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2" name="TextBox 31"/>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sp>
          <p:nvSpPr>
            <p:cNvPr id="33" name="TextBox 32"/>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grpSp>
        <p:nvGrpSpPr>
          <p:cNvPr id="5" name="Group 4"/>
          <p:cNvGrpSpPr/>
          <p:nvPr/>
        </p:nvGrpSpPr>
        <p:grpSpPr>
          <a:xfrm>
            <a:off x="7598176" y="4758084"/>
            <a:ext cx="3813302" cy="1708883"/>
            <a:chOff x="7598176" y="4758084"/>
            <a:chExt cx="3813302" cy="1708883"/>
          </a:xfrm>
        </p:grpSpPr>
        <p:sp>
          <p:nvSpPr>
            <p:cNvPr id="34" name="Down Arrow 33"/>
            <p:cNvSpPr/>
            <p:nvPr/>
          </p:nvSpPr>
          <p:spPr>
            <a:xfrm rot="16200000">
              <a:off x="766593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5" name="TextBox 34"/>
                <p:cNvSpPr txBox="1"/>
                <p:nvPr/>
              </p:nvSpPr>
              <p:spPr>
                <a:xfrm>
                  <a:off x="824130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rgbClr val="FF0000"/>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41308" y="4758084"/>
                  <a:ext cx="3170170" cy="79367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6" name="TextBox 35"/>
            <p:cNvSpPr txBox="1"/>
            <p:nvPr/>
          </p:nvSpPr>
          <p:spPr>
            <a:xfrm>
              <a:off x="8241308" y="5635970"/>
              <a:ext cx="3170170" cy="830997"/>
            </a:xfrm>
            <a:prstGeom prst="rect">
              <a:avLst/>
            </a:prstGeom>
            <a:noFill/>
          </p:spPr>
          <p:txBody>
            <a:bodyPr wrap="square" rtlCol="0">
              <a:spAutoFit/>
            </a:bodyPr>
            <a:lstStyle/>
            <a:p>
              <a:r>
                <a:rPr lang="en-US" sz="2400" dirty="0" smtClean="0">
                  <a:latin typeface="+mj-lt"/>
                </a:rPr>
                <a:t>Performing </a:t>
              </a:r>
              <a:r>
                <a:rPr lang="en-US" sz="2400" b="1" i="1" dirty="0" smtClean="0">
                  <a:latin typeface="+mj-lt"/>
                </a:rPr>
                <a:t>B-</a:t>
              </a:r>
              <a:r>
                <a:rPr lang="en-US" sz="2400" dirty="0" smtClean="0">
                  <a:latin typeface="+mj-lt"/>
                </a:rPr>
                <a:t>way merges</a:t>
              </a:r>
              <a:endParaRPr lang="en-US" sz="2400" dirty="0">
                <a:latin typeface="+mj-lt"/>
              </a:endParaRPr>
            </a:p>
          </p:txBody>
        </p:sp>
      </p:grpSp>
    </p:spTree>
    <p:extLst>
      <p:ext uri="{BB962C8B-B14F-4D97-AF65-F5344CB8AC3E}">
        <p14:creationId xmlns:p14="http://schemas.microsoft.com/office/powerpoint/2010/main" val="16321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Repacking</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2807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 for even longer initial runs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B+1 buffer pages, we can now start with </a:t>
                </a:r>
                <a:r>
                  <a:rPr lang="en-US" b="1" i="1" dirty="0" smtClean="0"/>
                  <a:t>B+1-length initial runs</a:t>
                </a:r>
                <a:r>
                  <a:rPr lang="en-US" dirty="0" smtClean="0"/>
                  <a:t> (and use </a:t>
                </a:r>
                <a:r>
                  <a:rPr lang="en-US" b="1" i="1" dirty="0" smtClean="0"/>
                  <a:t>B-way merges</a:t>
                </a:r>
                <a:r>
                  <a:rPr lang="en-US" dirty="0" smtClean="0"/>
                  <a:t>) to get </a:t>
                </a:r>
                <a14:m>
                  <m:oMath xmlns:m="http://schemas.openxmlformats.org/officeDocument/2006/math">
                    <m:r>
                      <a:rPr lang="en-US" i="1" dirty="0">
                        <a:latin typeface="Cambria Math" charset="0"/>
                      </a:rPr>
                      <m:t>2</m:t>
                    </m:r>
                    <m:r>
                      <a:rPr lang="en-US" i="1" dirty="0">
                        <a:latin typeface="Cambria Math" charset="0"/>
                      </a:rPr>
                      <m:t>𝑁</m:t>
                    </m:r>
                    <m:r>
                      <a:rPr lang="en-US" i="1" dirty="0">
                        <a:latin typeface="Cambria Math" charset="0"/>
                      </a:rPr>
                      <m:t>(</m:t>
                    </m:r>
                    <m:d>
                      <m:dPr>
                        <m:begChr m:val="⌈"/>
                        <m:endChr m:val="⌉"/>
                        <m:ctrlPr>
                          <a:rPr lang="en-US" i="1" dirty="0">
                            <a:latin typeface="Cambria Math" charset="0"/>
                          </a:rPr>
                        </m:ctrlPr>
                      </m:dPr>
                      <m:e>
                        <m:func>
                          <m:funcPr>
                            <m:ctrlPr>
                              <a:rPr lang="en-US" i="1" dirty="0">
                                <a:latin typeface="Cambria Math" charset="0"/>
                              </a:rPr>
                            </m:ctrlPr>
                          </m:funcPr>
                          <m:fName>
                            <m:sSub>
                              <m:sSubPr>
                                <m:ctrlPr>
                                  <a:rPr lang="en-US" i="1" dirty="0">
                                    <a:latin typeface="Cambria Math" charset="0"/>
                                  </a:rPr>
                                </m:ctrlPr>
                              </m:sSubPr>
                              <m:e>
                                <m:r>
                                  <m:rPr>
                                    <m:sty m:val="p"/>
                                  </m:rPr>
                                  <a:rPr lang="en-US" dirty="0">
                                    <a:latin typeface="Cambria Math" charset="0"/>
                                  </a:rPr>
                                  <m:t>log</m:t>
                                </m:r>
                              </m:e>
                              <m:sub>
                                <m:r>
                                  <a:rPr lang="en-US" i="1" dirty="0" smtClean="0">
                                    <a:solidFill>
                                      <a:schemeClr val="tx1"/>
                                    </a:solidFill>
                                    <a:latin typeface="Cambria Math" charset="0"/>
                                  </a:rPr>
                                  <m:t>𝐵</m:t>
                                </m:r>
                              </m:sub>
                            </m:sSub>
                          </m:fName>
                          <m:e>
                            <m:f>
                              <m:fPr>
                                <m:ctrlPr>
                                  <a:rPr lang="en-US" i="1" dirty="0">
                                    <a:latin typeface="Cambria Math" charset="0"/>
                                  </a:rPr>
                                </m:ctrlPr>
                              </m:fPr>
                              <m:num>
                                <m:r>
                                  <a:rPr lang="en-US" b="1" i="1" dirty="0">
                                    <a:latin typeface="Cambria Math" charset="0"/>
                                  </a:rPr>
                                  <m:t>𝑵</m:t>
                                </m:r>
                              </m:num>
                              <m:den>
                                <m:r>
                                  <a:rPr lang="en-US" b="1" i="1" dirty="0">
                                    <a:latin typeface="Cambria Math" charset="0"/>
                                  </a:rPr>
                                  <m:t>𝑩</m:t>
                                </m:r>
                                <m:r>
                                  <a:rPr lang="en-US" b="1" i="1" dirty="0">
                                    <a:latin typeface="Cambria Math" charset="0"/>
                                  </a:rPr>
                                  <m:t>+</m:t>
                                </m:r>
                                <m:r>
                                  <a:rPr lang="en-US" b="1" i="1" dirty="0">
                                    <a:latin typeface="Cambria Math" charset="0"/>
                                  </a:rPr>
                                  <m:t>𝟏</m:t>
                                </m:r>
                              </m:den>
                            </m:f>
                          </m:e>
                        </m:func>
                      </m:e>
                    </m:d>
                    <m:r>
                      <a:rPr lang="en-US" i="1" dirty="0">
                        <a:latin typeface="Cambria Math" charset="0"/>
                      </a:rPr>
                      <m:t>+1)</m:t>
                    </m:r>
                  </m:oMath>
                </a14:m>
                <a:r>
                  <a:rPr lang="en-US" dirty="0" smtClean="0"/>
                  <a:t> IO cost…</a:t>
                </a:r>
              </a:p>
              <a:p>
                <a:endParaRPr lang="en-US" dirty="0"/>
              </a:p>
              <a:p>
                <a:r>
                  <a:rPr lang="en-US" dirty="0" smtClean="0"/>
                  <a:t>Can we reduce this cost more by getting even longer initial runs?</a:t>
                </a:r>
              </a:p>
              <a:p>
                <a:endParaRPr lang="en-US" dirty="0"/>
              </a:p>
              <a:p>
                <a:r>
                  <a:rPr lang="en-US" dirty="0" smtClean="0"/>
                  <a:t>Use </a:t>
                </a:r>
                <a:r>
                  <a:rPr lang="en-US" b="1" u="sng" dirty="0" smtClean="0"/>
                  <a:t>repacking</a:t>
                </a:r>
                <a:r>
                  <a:rPr lang="en-US" dirty="0" smtClean="0"/>
                  <a:t>- produce longer initial runs by “merging” in buffer as we sort at initial stage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39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i="1" dirty="0" smtClean="0">
                <a:latin typeface="+mj-lt"/>
              </a:rPr>
              <a:t>[Moved from 12-3]: External Merge Sort &amp; Sorting Optimizations</a:t>
            </a: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Indexes: 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B+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6494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Start with unsorted single input file, and load 2 pages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3479589" y="3598573"/>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2455258" y="3601801"/>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6564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1.85185E-6 L 0.42279 0.1493 " pathEditMode="relative" rAng="0" ptsTypes="AA">
                                      <p:cBhvr>
                                        <p:cTn id="6" dur="2000" fill="hold"/>
                                        <p:tgtEl>
                                          <p:spTgt spid="26"/>
                                        </p:tgtEl>
                                        <p:attrNameLst>
                                          <p:attrName>ppt_x</p:attrName>
                                          <p:attrName>ppt_y</p:attrName>
                                        </p:attrNameLst>
                                      </p:cBhvr>
                                      <p:rCtr x="21133" y="7454"/>
                                    </p:animMotion>
                                  </p:childTnLst>
                                </p:cTn>
                              </p:par>
                              <p:par>
                                <p:cTn id="7" presetID="42" presetClass="path" presetSubtype="0" accel="50000" decel="50000" fill="hold" grpId="0" nodeType="withEffect">
                                  <p:stCondLst>
                                    <p:cond delay="0"/>
                                  </p:stCondLst>
                                  <p:childTnLst>
                                    <p:animMotion origin="layout" path="M 8.33333E-7 4.81481E-6 L 0.44075 0.14976 " pathEditMode="relative" rAng="0" ptsTypes="AA">
                                      <p:cBhvr>
                                        <p:cTn id="8" dur="2000" fill="hold"/>
                                        <p:tgtEl>
                                          <p:spTgt spid="24"/>
                                        </p:tgtEl>
                                        <p:attrNameLst>
                                          <p:attrName>ppt_x</p:attrName>
                                          <p:attrName>ppt_y</p:attrName>
                                        </p:attrNameLst>
                                      </p:cBhvr>
                                      <p:rCtr x="22031" y="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Take the minimum two values, and put in output page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7620400" y="462515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17797"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50017" y="4633039"/>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043179" y="463015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40" name="TextBox 39"/>
          <p:cNvSpPr txBox="1"/>
          <p:nvPr/>
        </p:nvSpPr>
        <p:spPr>
          <a:xfrm>
            <a:off x="9418026" y="1486400"/>
            <a:ext cx="2586398"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Also keep track of max (last) value </a:t>
            </a:r>
            <a:r>
              <a:rPr lang="en-US" sz="2400" smtClean="0">
                <a:latin typeface="+mj-lt"/>
              </a:rPr>
              <a:t>in current run…</a:t>
            </a:r>
            <a:endParaRPr lang="en-US" sz="2400" i="1" dirty="0">
              <a:latin typeface="+mj-lt"/>
            </a:endParaRPr>
          </a:p>
        </p:txBody>
      </p:sp>
    </p:spTree>
    <p:extLst>
      <p:ext uri="{BB962C8B-B14F-4D97-AF65-F5344CB8AC3E}">
        <p14:creationId xmlns:p14="http://schemas.microsoft.com/office/powerpoint/2010/main" val="15605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4.16667E-7 1.85185E-6 L -0.62253 0.00833 " pathEditMode="relative" rAng="0" ptsTypes="AA">
                                      <p:cBhvr>
                                        <p:cTn id="17" dur="2000" fill="hold"/>
                                        <p:tgtEl>
                                          <p:spTgt spid="39"/>
                                        </p:tgtEl>
                                        <p:attrNameLst>
                                          <p:attrName>ppt_x</p:attrName>
                                          <p:attrName>ppt_y</p:attrName>
                                        </p:attrNameLst>
                                      </p:cBhvr>
                                      <p:rCtr x="-31133" y="41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39" grpId="1" animBg="1"/>
      <p:bldP spid="5"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20400"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36013" y="463303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2643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r>
              <a:rPr lang="en-US" dirty="0" smtClean="0"/>
              <a:t>, then load another page and continue!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8836013" y="464080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0172354" y="3194773"/>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5804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25273 0.14977 " pathEditMode="relative" rAng="0" ptsTypes="AA">
                                      <p:cBhvr>
                                        <p:cTn id="6" dur="2000" fill="hold"/>
                                        <p:tgtEl>
                                          <p:spTgt spid="25"/>
                                        </p:tgtEl>
                                        <p:attrNameLst>
                                          <p:attrName>ppt_x</p:attrName>
                                          <p:attrName>ppt_y</p:attrName>
                                        </p:attrNameLst>
                                      </p:cBhvr>
                                      <p:rCtr x="12630" y="74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2.59259E-6 L -0.43971 0.00625 " pathEditMode="relative" rAng="0" ptsTypes="AA">
                                      <p:cBhvr>
                                        <p:cTn id="10" dur="2000" fill="hold"/>
                                        <p:tgtEl>
                                          <p:spTgt spid="38"/>
                                        </p:tgtEl>
                                        <p:attrNameLst>
                                          <p:attrName>ppt_x</p:attrName>
                                          <p:attrName>ppt_y</p:attrName>
                                        </p:attrNameLst>
                                      </p:cBhvr>
                                      <p:rCtr x="-22057" y="347"/>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79167E-6 -3.7037E-6 L 0.52331 0.08217 " pathEditMode="relative" rAng="0" ptsTypes="AA">
                                      <p:cBhvr>
                                        <p:cTn id="18" dur="2000" fill="hold"/>
                                        <p:tgtEl>
                                          <p:spTgt spid="21"/>
                                        </p:tgtEl>
                                        <p:attrNameLst>
                                          <p:attrName>ppt_x</p:attrName>
                                          <p:attrName>ppt_y</p:attrName>
                                        </p:attrNameLst>
                                      </p:cBhvr>
                                      <p:rCtr x="2628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41"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7620399" y="461367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228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5E-6 -1.85185E-6 L -0.2539 0.00972 " pathEditMode="relative" rAng="0" ptsTypes="AA">
                                      <p:cBhvr>
                                        <p:cTn id="13" dur="2000" fill="hold"/>
                                        <p:tgtEl>
                                          <p:spTgt spid="25"/>
                                        </p:tgtEl>
                                        <p:attrNameLst>
                                          <p:attrName>ppt_x</p:attrName>
                                          <p:attrName>ppt_y</p:attrName>
                                        </p:attrNameLst>
                                      </p:cBhvr>
                                      <p:rCtr x="-12695" y="48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4.16667E-7 -3.7037E-6 L 0.33932 0.07939 " pathEditMode="relative" rAng="0" ptsTypes="AA">
                                      <p:cBhvr>
                                        <p:cTn id="17" dur="2000" fill="hold"/>
                                        <p:tgtEl>
                                          <p:spTgt spid="7"/>
                                        </p:tgtEl>
                                        <p:attrNameLst>
                                          <p:attrName>ppt_x</p:attrName>
                                          <p:attrName>ppt_y</p:attrName>
                                        </p:attrNameLst>
                                      </p:cBhvr>
                                      <p:rCtr x="1692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8545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45195 0.08125 " pathEditMode="relative" rAng="0" ptsTypes="AA">
                                      <p:cBhvr>
                                        <p:cTn id="6" dur="2000" fill="hold"/>
                                        <p:tgtEl>
                                          <p:spTgt spid="8"/>
                                        </p:tgtEl>
                                        <p:attrNameLst>
                                          <p:attrName>ppt_x</p:attrName>
                                          <p:attrName>ppt_y</p:attrName>
                                        </p:attrNameLst>
                                      </p:cBhvr>
                                      <p:rCtr x="22591"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a:t>
            </a:r>
            <a:r>
              <a:rPr lang="en-US" sz="2000" dirty="0" smtClean="0">
                <a:solidFill>
                  <a:srgbClr val="FFC000"/>
                </a:solidFill>
                <a:latin typeface="Menlo" charset="0"/>
                <a:ea typeface="Menlo" charset="0"/>
                <a:cs typeface="Menlo" charset="0"/>
              </a:rPr>
              <a:t>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468944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91690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62253 0.07917 " pathEditMode="relative" rAng="0" ptsTypes="AA">
                                      <p:cBhvr>
                                        <p:cTn id="6" dur="2000" fill="hold"/>
                                        <p:tgtEl>
                                          <p:spTgt spid="8"/>
                                        </p:tgtEl>
                                        <p:attrNameLst>
                                          <p:attrName>ppt_x</p:attrName>
                                          <p:attrName>ppt_y</p:attrName>
                                        </p:attrNameLst>
                                      </p:cBhvr>
                                      <p:rCtr x="-31133"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Tree>
    <p:extLst>
      <p:ext uri="{BB962C8B-B14F-4D97-AF65-F5344CB8AC3E}">
        <p14:creationId xmlns:p14="http://schemas.microsoft.com/office/powerpoint/2010/main" val="1696303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3,18</a:t>
            </a:r>
            <a:endParaRPr lang="en-US" sz="2000" dirty="0">
              <a:solidFill>
                <a:srgbClr val="FFC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8559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42174 0.17593 " pathEditMode="relative" rAng="0" ptsTypes="AA">
                                      <p:cBhvr>
                                        <p:cTn id="6" dur="2000" fill="hold"/>
                                        <p:tgtEl>
                                          <p:spTgt spid="7"/>
                                        </p:tgtEl>
                                        <p:attrNameLst>
                                          <p:attrName>ppt_x</p:attrName>
                                          <p:attrName>ppt_y</p:attrName>
                                        </p:attrNameLst>
                                      </p:cBhvr>
                                      <p:rCtr x="-21094" y="8796"/>
                                    </p:animMotion>
                                  </p:childTnLst>
                                </p:cTn>
                              </p:par>
                              <p:par>
                                <p:cTn id="7" presetID="42" presetClass="path" presetSubtype="0" accel="50000" decel="50000" fill="hold" grpId="0" nodeType="withEffect">
                                  <p:stCondLst>
                                    <p:cond delay="0"/>
                                  </p:stCondLst>
                                  <p:childTnLst>
                                    <p:animMotion origin="layout" path="M -4.375E-6 -3.7037E-6 L -0.44153 0.17199 " pathEditMode="relative" rAng="0" ptsTypes="AA">
                                      <p:cBhvr>
                                        <p:cTn id="8" dur="2000" fill="hold"/>
                                        <p:tgtEl>
                                          <p:spTgt spid="33"/>
                                        </p:tgtEl>
                                        <p:attrNameLst>
                                          <p:attrName>ppt_x</p:attrName>
                                          <p:attrName>ppt_y</p:attrName>
                                        </p:attrNameLst>
                                      </p:cBhvr>
                                      <p:rCtr x="-22096"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External Merge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34525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endParaRPr lang="en-US" dirty="0"/>
          </a:p>
        </p:txBody>
      </p:sp>
      <p:sp>
        <p:nvSpPr>
          <p:cNvPr id="3" name="Content Placeholder 2"/>
          <p:cNvSpPr>
            <a:spLocks noGrp="1"/>
          </p:cNvSpPr>
          <p:nvPr>
            <p:ph idx="1"/>
          </p:nvPr>
        </p:nvSpPr>
        <p:spPr>
          <a:xfrm>
            <a:off x="838200" y="1825625"/>
            <a:ext cx="10515600" cy="3932238"/>
          </a:xfrm>
        </p:spPr>
        <p:txBody>
          <a:bodyPr>
            <a:normAutofit fontScale="92500" lnSpcReduction="10000"/>
          </a:bodyPr>
          <a:lstStyle/>
          <a:p>
            <a:r>
              <a:rPr lang="en-US" dirty="0" smtClean="0"/>
              <a:t>Note that, for buffer with B+1 pages:</a:t>
            </a:r>
          </a:p>
          <a:p>
            <a:pPr lvl="1"/>
            <a:r>
              <a:rPr lang="en-US" dirty="0" smtClean="0"/>
              <a:t>If input file is sorted </a:t>
            </a:r>
            <a:r>
              <a:rPr lang="en-US" dirty="0" smtClean="0">
                <a:sym typeface="Wingdings"/>
              </a:rPr>
              <a:t> nothing is frozen  we get </a:t>
            </a:r>
            <a:r>
              <a:rPr lang="en-US" b="1" dirty="0" smtClean="0">
                <a:sym typeface="Wingdings"/>
              </a:rPr>
              <a:t>a single</a:t>
            </a:r>
            <a:r>
              <a:rPr lang="en-US" dirty="0" smtClean="0">
                <a:sym typeface="Wingdings"/>
              </a:rPr>
              <a:t> run!</a:t>
            </a:r>
          </a:p>
          <a:p>
            <a:pPr lvl="1"/>
            <a:r>
              <a:rPr lang="en-US" dirty="0" smtClean="0">
                <a:sym typeface="Wingdings"/>
              </a:rPr>
              <a:t>If input file is reverse sorted (worst case)  everything is frozen  we get runs of length </a:t>
            </a:r>
            <a:r>
              <a:rPr lang="en-US" b="1" dirty="0" smtClean="0">
                <a:sym typeface="Wingdings"/>
              </a:rPr>
              <a:t>B+1</a:t>
            </a:r>
          </a:p>
          <a:p>
            <a:pPr lvl="1"/>
            <a:endParaRPr lang="en-US" b="1" dirty="0">
              <a:sym typeface="Wingdings"/>
            </a:endParaRPr>
          </a:p>
          <a:p>
            <a:r>
              <a:rPr lang="en-US" dirty="0" smtClean="0">
                <a:sym typeface="Wingdings"/>
              </a:rPr>
              <a:t>In general, with repacking we do </a:t>
            </a:r>
            <a:r>
              <a:rPr lang="en-US" b="1" u="sng" dirty="0" smtClean="0">
                <a:sym typeface="Wingdings"/>
              </a:rPr>
              <a:t>no worse</a:t>
            </a:r>
            <a:r>
              <a:rPr lang="en-US" dirty="0" smtClean="0">
                <a:sym typeface="Wingdings"/>
              </a:rPr>
              <a:t> than without it! </a:t>
            </a:r>
          </a:p>
          <a:p>
            <a:endParaRPr lang="en-US" dirty="0">
              <a:sym typeface="Wingdings"/>
            </a:endParaRPr>
          </a:p>
          <a:p>
            <a:r>
              <a:rPr lang="en-US" dirty="0" smtClean="0">
                <a:sym typeface="Wingdings"/>
              </a:rPr>
              <a:t>What if the file is already sorted?</a:t>
            </a:r>
          </a:p>
          <a:p>
            <a:endParaRPr lang="en-US" dirty="0">
              <a:sym typeface="Wingdings"/>
            </a:endParaRPr>
          </a:p>
          <a:p>
            <a:r>
              <a:rPr lang="en-US" dirty="0" smtClean="0">
                <a:sym typeface="Wingdings"/>
              </a:rPr>
              <a:t>Engineer’s approximation: runs will have </a:t>
            </a:r>
            <a:r>
              <a:rPr lang="en-US" b="1" dirty="0" smtClean="0">
                <a:sym typeface="Wingdings"/>
              </a:rPr>
              <a:t>~2(B+1) </a:t>
            </a:r>
            <a:r>
              <a:rPr lang="en-US" dirty="0" smtClean="0">
                <a:sym typeface="Wingdings"/>
              </a:rPr>
              <a:t>length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386110" y="5649912"/>
                <a:ext cx="3967690" cy="84927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charset="0"/>
                        </a:rPr>
                        <m:t>~</m:t>
                      </m:r>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chemeClr val="tx1"/>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𝟐</m:t>
                                  </m:r>
                                  <m:r>
                                    <a:rPr lang="en-US" sz="2400" b="1" i="1" dirty="0" smtClean="0">
                                      <a:solidFill>
                                        <a:schemeClr val="tx1"/>
                                      </a:solidFill>
                                      <a:latin typeface="Cambria Math" charset="0"/>
                                    </a:rPr>
                                    <m:t>(</m:t>
                                  </m:r>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r>
                                    <a:rPr lang="en-US" sz="2400" b="1" i="1" dirty="0" smtClean="0">
                                      <a:solidFill>
                                        <a:schemeClr val="tx1"/>
                                      </a:solidFill>
                                      <a:latin typeface="Cambria Math" charset="0"/>
                                    </a:rPr>
                                    <m:t>)</m:t>
                                  </m:r>
                                </m:den>
                              </m:f>
                            </m:e>
                          </m:func>
                        </m:e>
                      </m:d>
                      <m:r>
                        <a:rPr lang="en-US" sz="2400" b="0" i="1" dirty="0" smtClean="0">
                          <a:latin typeface="Cambria Math" charset="0"/>
                        </a:rPr>
                        <m:t>+1)</m:t>
                      </m:r>
                    </m:oMath>
                  </m:oMathPara>
                </a14:m>
                <a:endParaRPr lang="en-US" sz="24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86110" y="5649912"/>
                <a:ext cx="3967690" cy="849271"/>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7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Basics of IO and buffer management.</a:t>
            </a:r>
          </a:p>
          <a:p>
            <a:pPr lvl="1"/>
            <a:r>
              <a:rPr lang="en-US" dirty="0" smtClean="0"/>
              <a:t>See notebook for more fun! (Learn about </a:t>
            </a:r>
            <a:r>
              <a:rPr lang="en-US" i="1" dirty="0" smtClean="0"/>
              <a:t>sequential flooding</a:t>
            </a:r>
            <a:r>
              <a:rPr lang="en-US" dirty="0" smtClean="0"/>
              <a:t>)</a:t>
            </a:r>
          </a:p>
          <a:p>
            <a:pPr lvl="1"/>
            <a:endParaRPr lang="en-US" dirty="0" smtClean="0"/>
          </a:p>
          <a:p>
            <a:r>
              <a:rPr lang="en-US" dirty="0" smtClean="0"/>
              <a:t>We introduced the IO cost model using </a:t>
            </a:r>
            <a:r>
              <a:rPr lang="en-US" b="1" dirty="0" smtClean="0"/>
              <a:t>sorting</a:t>
            </a:r>
            <a:r>
              <a:rPr lang="en-US" dirty="0" smtClean="0"/>
              <a:t>.</a:t>
            </a:r>
          </a:p>
          <a:p>
            <a:pPr lvl="1"/>
            <a:r>
              <a:rPr lang="en-US" dirty="0" smtClean="0"/>
              <a:t>Saw how to do merges with few IOs, </a:t>
            </a:r>
          </a:p>
          <a:p>
            <a:pPr lvl="1"/>
            <a:r>
              <a:rPr lang="en-US" dirty="0" smtClean="0"/>
              <a:t>Works better than main-memory sort algorithms. </a:t>
            </a:r>
          </a:p>
          <a:p>
            <a:pPr lvl="1"/>
            <a:endParaRPr lang="en-US" dirty="0"/>
          </a:p>
          <a:p>
            <a:r>
              <a:rPr lang="en-US" dirty="0" smtClean="0"/>
              <a:t>Described a few optimizations for sorting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87142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50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Indexes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92488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Indexes: Motivation</a:t>
            </a:r>
          </a:p>
          <a:p>
            <a:pPr marL="514350" indent="-514350">
              <a:buAutoNum type="arabicPeriod"/>
            </a:pPr>
            <a:endParaRPr lang="en-US" dirty="0" smtClean="0">
              <a:latin typeface="+mj-lt"/>
            </a:endParaRPr>
          </a:p>
          <a:p>
            <a:pPr marL="514350" indent="-514350">
              <a:buAutoNum type="arabicPeriod"/>
            </a:pPr>
            <a:r>
              <a:rPr lang="en-US" dirty="0" smtClean="0">
                <a:latin typeface="+mj-lt"/>
              </a:rPr>
              <a:t>Indexes: Basics</a:t>
            </a:r>
          </a:p>
          <a:p>
            <a:pPr marL="514350" indent="-514350">
              <a:buAutoNum type="arabicPeriod"/>
            </a:pPr>
            <a:endParaRPr lang="en-US" dirty="0">
              <a:latin typeface="+mj-lt"/>
            </a:endParaRPr>
          </a:p>
          <a:p>
            <a:pPr marL="514350" indent="-514350">
              <a:buAutoNum type="arabicPeriod"/>
            </a:pPr>
            <a:r>
              <a:rPr lang="en-US" dirty="0" smtClean="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43</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9741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smtClean="0"/>
                  <a:t>Suppose we want to search for people of a specific age</a:t>
                </a:r>
              </a:p>
              <a:p>
                <a:endParaRPr lang="en-US" b="1" i="1" dirty="0" smtClean="0"/>
              </a:p>
              <a:p>
                <a:r>
                  <a:rPr lang="en-US" b="1" i="1" dirty="0" smtClean="0"/>
                  <a:t>First idea:</a:t>
                </a:r>
                <a:r>
                  <a:rPr lang="en-US" dirty="0" smtClean="0"/>
                  <a:t> Sort the records by age… we know how to do this fast!</a:t>
                </a:r>
              </a:p>
              <a:p>
                <a:endParaRPr lang="en-US" dirty="0"/>
              </a:p>
              <a:p>
                <a:r>
                  <a:rPr lang="en-US" dirty="0" smtClean="0"/>
                  <a:t>How many IO operations to search over </a:t>
                </a:r>
                <a:r>
                  <a:rPr lang="en-US" b="1" i="1" dirty="0" smtClean="0"/>
                  <a:t>N sorted</a:t>
                </a:r>
                <a:r>
                  <a:rPr lang="en-US" dirty="0" smtClean="0"/>
                  <a:t> records?</a:t>
                </a:r>
              </a:p>
              <a:p>
                <a:pPr lvl="1"/>
                <a:r>
                  <a:rPr lang="en-US" sz="2800" dirty="0" smtClean="0"/>
                  <a:t>Simple scan: </a:t>
                </a:r>
                <a:r>
                  <a:rPr lang="en-US" sz="2800" b="1" i="1" dirty="0" smtClean="0"/>
                  <a:t>O(N)</a:t>
                </a:r>
                <a:endParaRPr lang="en-US" sz="2800" dirty="0"/>
              </a:p>
              <a:p>
                <a:pPr lvl="1"/>
                <a:r>
                  <a:rPr lang="en-US" sz="2800" dirty="0" smtClean="0"/>
                  <a:t>Binary search: </a:t>
                </a:r>
                <a:r>
                  <a:rPr lang="en-US" sz="2800" b="1" i="1" dirty="0" smtClean="0"/>
                  <a:t>O(</a:t>
                </a:r>
                <a14:m>
                  <m:oMath xmlns:m="http://schemas.openxmlformats.org/officeDocument/2006/math">
                    <m:func>
                      <m:funcPr>
                        <m:ctrlPr>
                          <a:rPr lang="en-US" b="1" i="1">
                            <a:latin typeface="Cambria Math" charset="0"/>
                          </a:rPr>
                        </m:ctrlPr>
                      </m:funcPr>
                      <m:fName>
                        <m:sSub>
                          <m:sSubPr>
                            <m:ctrlPr>
                              <a:rPr lang="en-US" b="1" i="1">
                                <a:latin typeface="Cambria Math"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smtClean="0"/>
                  <a:t>)</a:t>
                </a:r>
                <a:endParaRPr lang="en-US" b="1" i="1" dirty="0"/>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Person(</a:t>
            </a:r>
            <a:r>
              <a:rPr lang="en-US" sz="2400" u="sng" smtClean="0">
                <a:solidFill>
                  <a:schemeClr val="accent2"/>
                </a:solidFill>
                <a:latin typeface="Menlo" charset="0"/>
                <a:ea typeface="Menlo" charset="0"/>
                <a:cs typeface="Menlo" charset="0"/>
              </a:rPr>
              <a:t>name</a:t>
            </a:r>
            <a:r>
              <a:rPr lang="en-US" sz="2400" smtClean="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Could we get even cheaper search?  E.g. go from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smtClean="0">
                    <a:latin typeface="+mj-lt"/>
                  </a:rPr>
                  <a:t> </a:t>
                </a:r>
                <a:r>
                  <a:rPr lang="en-US" sz="2800" i="1" dirty="0" smtClean="0">
                    <a:latin typeface="+mj-lt"/>
                    <a:sym typeface="Wingdings"/>
                  </a:rPr>
                  <a:t>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smtClean="0">
                    <a:latin typeface="+mj-lt"/>
                  </a:rPr>
                  <a:t>?</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a:t>
            </a:r>
            <a:r>
              <a:rPr lang="en-US" b="1" dirty="0" smtClean="0"/>
              <a:t>insert</a:t>
            </a:r>
            <a:r>
              <a:rPr lang="en-US" dirty="0" smtClean="0"/>
              <a:t> a new person, but keep the list sorted?</a:t>
            </a:r>
          </a:p>
          <a:p>
            <a:endParaRPr lang="en-US" dirty="0" smtClean="0"/>
          </a:p>
          <a:p>
            <a:pPr marL="0" indent="0">
              <a:buNone/>
            </a:pPr>
            <a:endParaRPr lang="en-US" b="1" i="1" dirty="0" smtClean="0"/>
          </a:p>
          <a:p>
            <a:endParaRPr lang="en-US" b="1" i="1" dirty="0"/>
          </a:p>
          <a:p>
            <a:r>
              <a:rPr lang="en-US" dirty="0" smtClean="0"/>
              <a:t>We would have to potentially shift </a:t>
            </a:r>
            <a:r>
              <a:rPr lang="en-US" b="1" i="1" dirty="0" smtClean="0"/>
              <a:t>N</a:t>
            </a:r>
            <a:r>
              <a:rPr lang="en-US" dirty="0" smtClean="0"/>
              <a:t> records, requiring up to </a:t>
            </a:r>
            <a:r>
              <a:rPr lang="en-US" b="1" dirty="0" smtClean="0"/>
              <a:t>~ 2*N/P </a:t>
            </a:r>
            <a:r>
              <a:rPr lang="en-US" dirty="0" smtClean="0"/>
              <a:t>IO operations (where P = # of records per page)!</a:t>
            </a:r>
          </a:p>
          <a:p>
            <a:pPr lvl="1"/>
            <a:r>
              <a:rPr lang="en-US" dirty="0" smtClean="0"/>
              <a:t>We could leave some “slack” in the pages…</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a:t>
                </a: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6,7</a:t>
                </a:r>
                <a:endParaRPr lang="en-US" sz="2000" dirty="0">
                  <a:solidFill>
                    <a:srgbClr val="FFC000"/>
                  </a:solidFill>
                  <a:latin typeface="Menlo" charset="0"/>
                  <a:ea typeface="Menlo" charset="0"/>
                  <a:cs typeface="Menlo" charset="0"/>
                </a:endParaRP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3,4</a:t>
              </a:r>
              <a:endParaRPr lang="en-US" sz="2000" dirty="0">
                <a:solidFill>
                  <a:srgbClr val="FFC000"/>
                </a:solidFill>
                <a:latin typeface="Menlo" charset="0"/>
                <a:ea typeface="Menlo" charset="0"/>
                <a:cs typeface="Menlo" charset="0"/>
              </a:endParaRP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5,6</a:t>
              </a:r>
              <a:endParaRPr lang="en-US" sz="2000" dirty="0">
                <a:solidFill>
                  <a:srgbClr val="FFC000"/>
                </a:solidFill>
                <a:latin typeface="Menlo" charset="0"/>
                <a:ea typeface="Menlo" charset="0"/>
                <a:cs typeface="Menlo" charset="0"/>
              </a:endParaRP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a:t>
              </a:r>
              <a:endParaRPr lang="en-US" sz="2000" dirty="0">
                <a:solidFill>
                  <a:srgbClr val="FFC000"/>
                </a:solidFill>
                <a:latin typeface="Menlo" charset="0"/>
                <a:ea typeface="Menlo" charset="0"/>
                <a:cs typeface="Menlo" charset="0"/>
              </a:endParaRP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Could we get </a:t>
            </a:r>
            <a:r>
              <a:rPr lang="en-US" sz="3200" smtClean="0">
                <a:latin typeface="+mj-lt"/>
              </a:rPr>
              <a:t>faster insertions?</a:t>
            </a:r>
            <a:endParaRPr lang="en-US" sz="3200" dirty="0">
              <a:latin typeface="+mj-lt"/>
            </a:endParaRPr>
          </a:p>
        </p:txBody>
      </p:sp>
    </p:spTree>
    <p:extLst>
      <p:ext uri="{BB962C8B-B14F-4D97-AF65-F5344CB8AC3E}">
        <p14:creationId xmlns:p14="http://schemas.microsoft.com/office/powerpoint/2010/main" val="16894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be able to search quickly along multiple attributes (e.g. not just age)?</a:t>
            </a:r>
          </a:p>
          <a:p>
            <a:pPr lvl="1"/>
            <a:r>
              <a:rPr lang="en-US" dirty="0" smtClean="0"/>
              <a:t>We could keep multiple copies of the records, each sorted by one attribute set… this would take a lot of space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Can we get fast search over multiple attribute (sets) without taking too much space?</a:t>
            </a:r>
            <a:endParaRPr lang="en-US" sz="3200" dirty="0">
              <a:latin typeface="+mj-lt"/>
            </a:endParaRP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We’ll create separate data structures called </a:t>
            </a:r>
            <a:r>
              <a:rPr lang="en-US" sz="3200" b="1" i="1" dirty="0" smtClean="0">
                <a:latin typeface="+mj-lt"/>
              </a:rPr>
              <a:t>indexes</a:t>
            </a:r>
            <a:r>
              <a:rPr lang="en-US" sz="3200" dirty="0">
                <a:latin typeface="+mj-lt"/>
              </a:rPr>
              <a:t> </a:t>
            </a:r>
            <a:r>
              <a:rPr lang="en-US" sz="3200" dirty="0" smtClean="0">
                <a:latin typeface="+mj-lt"/>
              </a:rPr>
              <a:t>to address </a:t>
            </a:r>
            <a:r>
              <a:rPr lang="en-US" sz="3200" smtClean="0">
                <a:latin typeface="+mj-lt"/>
              </a:rPr>
              <a:t>all these points</a:t>
            </a:r>
            <a:endParaRPr lang="en-US" sz="3200" dirty="0">
              <a:latin typeface="+mj-lt"/>
            </a:endParaRPr>
          </a:p>
        </p:txBody>
      </p:sp>
    </p:spTree>
    <p:extLst>
      <p:ext uri="{BB962C8B-B14F-4D97-AF65-F5344CB8AC3E}">
        <p14:creationId xmlns:p14="http://schemas.microsoft.com/office/powerpoint/2010/main" val="20516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Motivation for Indexes: NoSQL!</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NoSQL engines are (basically) </a:t>
            </a:r>
            <a:r>
              <a:rPr lang="en-US" b="1" i="1" dirty="0" smtClean="0"/>
              <a:t>just indexes!</a:t>
            </a:r>
            <a:endParaRPr lang="en-US" dirty="0"/>
          </a:p>
          <a:p>
            <a:pPr lvl="1"/>
            <a:endParaRPr lang="en-US" dirty="0" smtClean="0"/>
          </a:p>
          <a:p>
            <a:pPr lvl="1"/>
            <a:r>
              <a:rPr lang="en-US" dirty="0" smtClean="0"/>
              <a:t>A lot more is left to the user in NoSQL… one of the primary remaining functions of the DBMS is still to provide index over the data records, for the reasons we just saw!</a:t>
            </a:r>
          </a:p>
          <a:p>
            <a:pPr lvl="1"/>
            <a:endParaRPr lang="en-US" dirty="0"/>
          </a:p>
          <a:p>
            <a:pPr lvl="1"/>
            <a:r>
              <a:rPr lang="en-US" dirty="0" smtClean="0"/>
              <a:t>Sometimes use B+ Trees (covered next), sometimes hash indexes (not covered here)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Indexes are critical across all DBMS types</a:t>
            </a:r>
            <a:endParaRPr lang="en-US" sz="3200" dirty="0">
              <a:latin typeface="+mj-lt"/>
            </a:endParaRPr>
          </a:p>
        </p:txBody>
      </p:sp>
    </p:spTree>
    <p:extLst>
      <p:ext uri="{BB962C8B-B14F-4D97-AF65-F5344CB8AC3E}">
        <p14:creationId xmlns:p14="http://schemas.microsoft.com/office/powerpoint/2010/main" val="17196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Indexes: High-level</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smtClean="0"/>
              <a:t>Search key properties</a:t>
            </a:r>
          </a:p>
          <a:p>
            <a:pPr lvl="2">
              <a:lnSpc>
                <a:spcPct val="90000"/>
              </a:lnSpc>
              <a:buSzPct val="75000"/>
            </a:pPr>
            <a:r>
              <a:rPr lang="en-US" dirty="0" smtClean="0"/>
              <a:t>Any subset of fields</a:t>
            </a:r>
            <a:endParaRPr lang="en-US" dirty="0"/>
          </a:p>
          <a:p>
            <a:pPr lvl="2">
              <a:lnSpc>
                <a:spcPct val="90000"/>
              </a:lnSpc>
              <a:buSzPct val="75000"/>
            </a:pPr>
            <a:r>
              <a:rPr lang="en-US" dirty="0" smtClean="0"/>
              <a:t>is</a:t>
            </a:r>
            <a:r>
              <a:rPr lang="en-US" b="1" dirty="0" smtClean="0"/>
              <a:t> </a:t>
            </a:r>
            <a:r>
              <a:rPr lang="en-US" b="1" u="sng" dirty="0"/>
              <a:t>not</a:t>
            </a:r>
            <a:r>
              <a:rPr lang="en-US" b="1" dirty="0"/>
              <a:t> </a:t>
            </a:r>
            <a:r>
              <a:rPr lang="en-US" dirty="0"/>
              <a:t>the same as </a:t>
            </a:r>
            <a:r>
              <a:rPr lang="en-US" i="1" dirty="0" smtClean="0"/>
              <a:t>key of a relation</a:t>
            </a:r>
          </a:p>
          <a:p>
            <a:pPr lvl="2">
              <a:lnSpc>
                <a:spcPct val="90000"/>
              </a:lnSpc>
              <a:buSzPct val="75000"/>
            </a:pPr>
            <a:endParaRPr lang="en-US" i="1" dirty="0"/>
          </a:p>
          <a:p>
            <a:pPr>
              <a:buSzPct val="75000"/>
            </a:pPr>
            <a:r>
              <a:rPr lang="en-US" i="1" dirty="0" smtClean="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Product(</a:t>
            </a:r>
            <a:r>
              <a:rPr lang="en-US" sz="2400" u="sng" dirty="0" smtClean="0">
                <a:solidFill>
                  <a:schemeClr val="accent2"/>
                </a:solidFill>
                <a:latin typeface="Menlo" charset="0"/>
                <a:ea typeface="Menlo" charset="0"/>
                <a:cs typeface="Menlo" charset="0"/>
              </a:rPr>
              <a:t>name</a:t>
            </a:r>
            <a:r>
              <a:rPr lang="en-US" sz="2400" dirty="0" smtClean="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053816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More precisely</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smtClean="0"/>
              <a:t>is a </a:t>
            </a:r>
            <a:r>
              <a:rPr lang="en-US" b="1" dirty="0" smtClean="0"/>
              <a:t>data structure</a:t>
            </a:r>
            <a:r>
              <a:rPr lang="en-US" dirty="0" smtClean="0"/>
              <a:t> mapping </a:t>
            </a:r>
            <a:r>
              <a:rPr lang="en-US" u="sng" dirty="0" smtClean="0"/>
              <a:t>search keys</a:t>
            </a:r>
            <a:r>
              <a:rPr lang="en-US" dirty="0" smtClean="0"/>
              <a:t> to </a:t>
            </a:r>
            <a:r>
              <a:rPr lang="en-US" u="sng" dirty="0" smtClean="0"/>
              <a:t>sets of rows in a database table</a:t>
            </a:r>
            <a:endParaRPr lang="en-US" dirty="0" smtClean="0"/>
          </a:p>
          <a:p>
            <a:pPr lvl="1">
              <a:lnSpc>
                <a:spcPct val="90000"/>
              </a:lnSpc>
              <a:buSzPct val="75000"/>
            </a:pPr>
            <a:endParaRPr lang="en-US" dirty="0" smtClean="0"/>
          </a:p>
          <a:p>
            <a:pPr lvl="1">
              <a:lnSpc>
                <a:spcPct val="90000"/>
              </a:lnSpc>
              <a:buSzPct val="75000"/>
            </a:pPr>
            <a:r>
              <a:rPr lang="en-US" dirty="0" smtClean="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smtClean="0"/>
              <a:t>An index can store the full rows it points to (</a:t>
            </a:r>
            <a:r>
              <a:rPr lang="en-US" i="1" dirty="0" smtClean="0"/>
              <a:t>primary index</a:t>
            </a:r>
            <a:r>
              <a:rPr lang="en-US" dirty="0" smtClean="0"/>
              <a:t>) or pointers to those rows (</a:t>
            </a:r>
            <a:r>
              <a:rPr lang="en-US" i="1" dirty="0" smtClean="0"/>
              <a:t>secondary index</a:t>
            </a:r>
            <a:r>
              <a:rPr lang="en-US" dirty="0" smtClean="0"/>
              <a:t>)</a:t>
            </a:r>
          </a:p>
          <a:p>
            <a:pPr lvl="1">
              <a:buSzPct val="75000"/>
            </a:pPr>
            <a:endParaRPr lang="en-US" dirty="0" smtClean="0"/>
          </a:p>
          <a:p>
            <a:pPr lvl="1">
              <a:buSzPct val="75000"/>
            </a:pPr>
            <a:r>
              <a:rPr lang="en-US" dirty="0" smtClean="0"/>
              <a:t>We’ll mainly consider secondary indexes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542839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Font typeface="+mj-lt"/>
              <a:buAutoNum type="arabicPeriod"/>
            </a:pPr>
            <a:r>
              <a:rPr lang="en-US" dirty="0" smtClean="0">
                <a:latin typeface="+mj-lt"/>
              </a:rPr>
              <a:t>External merge sort</a:t>
            </a:r>
          </a:p>
          <a:p>
            <a:pPr marL="514350" indent="-514350">
              <a:buAutoNum type="arabicPeriod"/>
            </a:pPr>
            <a:endParaRPr lang="en-US" dirty="0">
              <a:latin typeface="+mj-lt"/>
            </a:endParaRPr>
          </a:p>
          <a:p>
            <a:pPr marL="514350" indent="-514350">
              <a:buAutoNum type="arabicPeriod"/>
            </a:pPr>
            <a:r>
              <a:rPr lang="en-US" dirty="0" smtClean="0">
                <a:latin typeface="+mj-lt"/>
              </a:rPr>
              <a:t>External merge sort on larger files</a:t>
            </a:r>
          </a:p>
          <a:p>
            <a:pPr marL="514350" indent="-514350">
              <a:buAutoNum type="arabicPeriod"/>
            </a:pPr>
            <a:endParaRPr lang="en-US" dirty="0">
              <a:latin typeface="+mj-lt"/>
            </a:endParaRPr>
          </a:p>
          <a:p>
            <a:pPr marL="514350" indent="-514350">
              <a:buAutoNum type="arabicPeriod"/>
            </a:pPr>
            <a:r>
              <a:rPr lang="en-US" dirty="0" smtClean="0">
                <a:latin typeface="+mj-lt"/>
              </a:rPr>
              <a:t>Optimizations for sorting</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833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an Index</a:t>
            </a:r>
            <a:endParaRPr lang="en-US" dirty="0"/>
          </a:p>
        </p:txBody>
      </p:sp>
      <p:sp>
        <p:nvSpPr>
          <p:cNvPr id="3" name="Content Placeholder 2"/>
          <p:cNvSpPr>
            <a:spLocks noGrp="1"/>
          </p:cNvSpPr>
          <p:nvPr>
            <p:ph idx="1"/>
          </p:nvPr>
        </p:nvSpPr>
        <p:spPr/>
        <p:txBody>
          <a:bodyPr>
            <a:normAutofit/>
          </a:bodyPr>
          <a:lstStyle/>
          <a:p>
            <a:r>
              <a:rPr lang="en-US" u="sng" dirty="0" smtClean="0"/>
              <a:t>Search</a:t>
            </a:r>
            <a:r>
              <a:rPr lang="en-US" dirty="0" smtClean="0"/>
              <a:t>: Quickly find all records which meet some </a:t>
            </a:r>
            <a:r>
              <a:rPr lang="en-US" i="1" dirty="0" smtClean="0"/>
              <a:t>condition on the search key attributes</a:t>
            </a:r>
            <a:endParaRPr lang="en-US" dirty="0" smtClean="0"/>
          </a:p>
          <a:p>
            <a:pPr lvl="1"/>
            <a:r>
              <a:rPr lang="en-US" sz="2800" dirty="0" smtClean="0"/>
              <a:t>More sophisticated variants as well. Why?</a:t>
            </a:r>
          </a:p>
          <a:p>
            <a:pPr lvl="1"/>
            <a:endParaRPr lang="en-US" sz="2800" dirty="0" smtClean="0"/>
          </a:p>
          <a:p>
            <a:r>
              <a:rPr lang="en-US" u="sng" dirty="0" smtClean="0"/>
              <a:t>Insert / Remove</a:t>
            </a:r>
            <a:r>
              <a:rPr lang="en-US" dirty="0" smtClean="0"/>
              <a:t> entries</a:t>
            </a:r>
          </a:p>
          <a:p>
            <a:pPr lvl="1"/>
            <a:r>
              <a:rPr lang="en-US" sz="2800" dirty="0" smtClean="0"/>
              <a:t>Bulk Load / Delete. Why?</a:t>
            </a:r>
          </a:p>
          <a:p>
            <a:pPr lvl="1"/>
            <a:endParaRPr lang="en-US" sz="2800" dirty="0" smtClean="0"/>
          </a:p>
          <a:p>
            <a:endParaRPr lang="en-US" dirty="0" smtClean="0"/>
          </a:p>
          <a:p>
            <a:endParaRPr lang="en-US" dirty="0" smtClean="0"/>
          </a:p>
          <a:p>
            <a:endParaRPr lang="en-US" dirty="0" smtClean="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2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smtClean="0"/>
          </a:p>
          <a:p>
            <a:endParaRPr lang="en-US" dirty="0" smtClean="0"/>
          </a:p>
          <a:p>
            <a:endParaRPr lang="en-US" dirty="0" smtClean="0"/>
          </a:p>
          <a:p>
            <a:endParaRPr lang="en-US" dirty="0" smtClean="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smtClean="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803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1" i="1" dirty="0" smtClean="0"/>
                        <a:t>1869</a:t>
                      </a:r>
                      <a:endParaRPr lang="en-US" b="1" i="1" dirty="0"/>
                    </a:p>
                  </a:txBody>
                  <a:tcPr/>
                </a:tc>
                <a:tc>
                  <a:txBody>
                    <a:bodyPr/>
                    <a:lstStyle/>
                    <a:p>
                      <a:r>
                        <a:rPr lang="en-US" b="1" i="1" dirty="0" smtClean="0"/>
                        <a:t>001</a:t>
                      </a:r>
                      <a:endParaRPr lang="en-US" b="1" i="1" dirty="0"/>
                    </a:p>
                  </a:txBody>
                  <a:tcPr/>
                </a:tc>
              </a:tr>
              <a:tr h="516508">
                <a:tc>
                  <a:txBody>
                    <a:bodyPr/>
                    <a:lstStyle/>
                    <a:p>
                      <a:r>
                        <a:rPr lang="en-US" b="1" i="1" dirty="0" smtClean="0"/>
                        <a:t>1877</a:t>
                      </a:r>
                      <a:endParaRPr lang="en-US" b="1" i="1" dirty="0"/>
                    </a:p>
                  </a:txBody>
                  <a:tcPr/>
                </a:tc>
                <a:tc>
                  <a:txBody>
                    <a:bodyPr/>
                    <a:lstStyle/>
                    <a:p>
                      <a:r>
                        <a:rPr lang="en-US" b="1" i="1" dirty="0" smtClean="0"/>
                        <a:t>003</a:t>
                      </a:r>
                      <a:endParaRPr lang="en-US" b="1" i="1" dirty="0"/>
                    </a:p>
                  </a:txBody>
                  <a:tcPr/>
                </a:tc>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smtClean="0">
                <a:latin typeface="+mj-lt"/>
              </a:rPr>
              <a:t>Maintain </a:t>
            </a:r>
            <a:r>
              <a:rPr lang="en-US" sz="3200" smtClean="0">
                <a:latin typeface="+mj-lt"/>
              </a:rPr>
              <a:t>an index for this, and search over that!</a:t>
            </a:r>
            <a:endParaRPr lang="en-US" sz="3200" dirty="0" smtClean="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Why might just keeping the table sorted by year not be good enough?</a:t>
            </a:r>
            <a:endParaRPr lang="en-US" sz="2400" dirty="0">
              <a:solidFill>
                <a:prstClr val="black"/>
              </a:solidFill>
              <a:latin typeface="+mj-lt"/>
            </a:endParaRPr>
          </a:p>
        </p:txBody>
      </p:sp>
      <p:grpSp>
        <p:nvGrpSpPr>
          <p:cNvPr id="23" name="Group 22"/>
          <p:cNvGrpSpPr/>
          <p:nvPr/>
        </p:nvGrpSpPr>
        <p:grpSpPr>
          <a:xfrm>
            <a:off x="0" y="-22510"/>
            <a:ext cx="12192000" cy="307777"/>
            <a:chOff x="0" y="-22510"/>
            <a:chExt cx="12192000" cy="307777"/>
          </a:xfrm>
        </p:grpSpPr>
        <p:sp>
          <p:nvSpPr>
            <p:cNvPr id="24" name="Rectangle 2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5" name="TextBox 24"/>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2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Indexes shown here as tables, but in reality we will use more efficient data structures…</a:t>
            </a:r>
            <a:endParaRPr lang="en-US" sz="2400" dirty="0">
              <a:solidFill>
                <a:prstClr val="black"/>
              </a:solidFill>
              <a:latin typeface="+mj-lt"/>
            </a:endParaRP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gridCol w="1546412"/>
                <a:gridCol w="699246"/>
              </a:tblGrid>
              <a:tr h="299199">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BID</a:t>
                      </a:r>
                      <a:endParaRPr lang="en-US" dirty="0"/>
                    </a:p>
                  </a:txBody>
                  <a:tcPr/>
                </a:tc>
              </a:tr>
              <a:tr h="516508">
                <a:tc>
                  <a:txBody>
                    <a:bodyPr/>
                    <a:lstStyle/>
                    <a:p>
                      <a:r>
                        <a:rPr lang="en-US" b="0" i="0" dirty="0" smtClean="0"/>
                        <a:t>Dostoyevsky</a:t>
                      </a:r>
                      <a:endParaRPr lang="en-US" b="0" i="0" dirty="0"/>
                    </a:p>
                  </a:txBody>
                  <a:tcPr/>
                </a:tc>
                <a:tc>
                  <a:txBody>
                    <a:bodyPr/>
                    <a:lstStyle/>
                    <a:p>
                      <a:r>
                        <a:rPr lang="en-US" b="0" i="0" dirty="0" smtClean="0"/>
                        <a:t>Crime</a:t>
                      </a:r>
                      <a:r>
                        <a:rPr lang="en-US" b="0" i="0" baseline="0" dirty="0" smtClean="0"/>
                        <a:t> and Punishment</a:t>
                      </a:r>
                      <a:endParaRPr lang="en-US" b="0" i="0" dirty="0"/>
                    </a:p>
                  </a:txBody>
                  <a:tcPr/>
                </a:tc>
                <a:tc>
                  <a:txBody>
                    <a:bodyPr/>
                    <a:lstStyle/>
                    <a:p>
                      <a:r>
                        <a:rPr lang="en-US" b="0" i="0" dirty="0" smtClean="0"/>
                        <a:t>002</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Anna Karenina</a:t>
                      </a:r>
                      <a:endParaRPr lang="en-US" b="0" i="0" dirty="0"/>
                    </a:p>
                  </a:txBody>
                  <a:tcPr/>
                </a:tc>
                <a:tc>
                  <a:txBody>
                    <a:bodyPr/>
                    <a:lstStyle/>
                    <a:p>
                      <a:r>
                        <a:rPr lang="en-US" b="0" i="0" dirty="0" smtClean="0"/>
                        <a:t>003</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War</a:t>
                      </a:r>
                      <a:r>
                        <a:rPr lang="en-US" b="0" i="0" baseline="0" dirty="0" smtClean="0"/>
                        <a:t> and Peace</a:t>
                      </a:r>
                      <a:endParaRPr lang="en-US" b="0" i="0" dirty="0"/>
                    </a:p>
                  </a:txBody>
                  <a:tcPr/>
                </a:tc>
                <a:tc>
                  <a:txBody>
                    <a:bodyPr/>
                    <a:lstStyle/>
                    <a:p>
                      <a:r>
                        <a:rPr lang="en-US" b="0" i="0" dirty="0" smtClean="0"/>
                        <a:t>001</a:t>
                      </a:r>
                      <a:endParaRPr lang="en-US" b="0" i="0" dirty="0"/>
                    </a:p>
                  </a:txBody>
                  <a:tcPr/>
                </a:tc>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smtClean="0">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smtClean="0">
                <a:latin typeface="+mj-lt"/>
              </a:rPr>
              <a:t>Can have multiple indexes </a:t>
            </a:r>
            <a:r>
              <a:rPr lang="en-US" sz="3200" smtClean="0">
                <a:latin typeface="+mj-lt"/>
              </a:rPr>
              <a:t>to support multiple search keys</a:t>
            </a:r>
            <a:endParaRPr lang="en-US" sz="3200" dirty="0" smtClean="0">
              <a:latin typeface="+mj-lt"/>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489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We say that an index is </a:t>
            </a:r>
            <a:r>
              <a:rPr lang="en-US" sz="2400" b="1" u="sng" dirty="0" smtClean="0">
                <a:solidFill>
                  <a:prstClr val="black"/>
                </a:solidFill>
                <a:latin typeface="+mj-lt"/>
              </a:rPr>
              <a:t>covering</a:t>
            </a:r>
            <a:r>
              <a:rPr lang="en-US" sz="2400" dirty="0" smtClean="0">
                <a:solidFill>
                  <a:prstClr val="black"/>
                </a:solidFill>
                <a:latin typeface="+mj-lt"/>
              </a:rPr>
              <a:t> </a:t>
            </a:r>
            <a:r>
              <a:rPr lang="en-US" sz="2400" i="1" dirty="0" smtClean="0">
                <a:solidFill>
                  <a:prstClr val="black"/>
                </a:solidFill>
                <a:latin typeface="+mj-lt"/>
              </a:rPr>
              <a:t>for a specific query</a:t>
            </a:r>
            <a:r>
              <a:rPr lang="en-US" sz="2400" dirty="0" smtClean="0">
                <a:solidFill>
                  <a:prstClr val="black"/>
                </a:solidFill>
                <a:latin typeface="+mj-lt"/>
              </a:rPr>
              <a:t> if the index contains all the needed attributes- </a:t>
            </a:r>
            <a:r>
              <a:rPr lang="en-US" sz="2400" b="1" i="1" dirty="0" smtClean="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The “needed” attributes are </a:t>
            </a:r>
            <a:r>
              <a:rPr lang="en-US" sz="2400" smtClean="0">
                <a:solidFill>
                  <a:prstClr val="black"/>
                </a:solidFill>
                <a:latin typeface="+mj-lt"/>
              </a:rPr>
              <a:t>the union of those in the SELECT and WHERE clauses…</a:t>
            </a:r>
            <a:endParaRPr lang="en-US" sz="2400" b="1" i="1" dirty="0" smtClean="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SELECT </a:t>
              </a:r>
              <a:r>
                <a:rPr lang="en-US" sz="2400" smtClean="0">
                  <a:latin typeface="Menlo" charset="0"/>
                  <a:ea typeface="Menlo" charset="0"/>
                  <a:cs typeface="Menlo" charset="0"/>
                </a:rPr>
                <a:t>Published, BID</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grpSp>
    </p:spTree>
    <p:extLst>
      <p:ext uri="{BB962C8B-B14F-4D97-AF65-F5344CB8AC3E}">
        <p14:creationId xmlns:p14="http://schemas.microsoft.com/office/powerpoint/2010/main" val="2803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Categories of Index Types</a:t>
            </a:r>
            <a:endParaRPr lang="en-US" dirty="0"/>
          </a:p>
        </p:txBody>
      </p:sp>
      <p:sp>
        <p:nvSpPr>
          <p:cNvPr id="3" name="Content Placeholder 2"/>
          <p:cNvSpPr>
            <a:spLocks noGrp="1"/>
          </p:cNvSpPr>
          <p:nvPr>
            <p:ph idx="1"/>
          </p:nvPr>
        </p:nvSpPr>
        <p:spPr>
          <a:xfrm>
            <a:off x="838200" y="1600201"/>
            <a:ext cx="10515600" cy="2851574"/>
          </a:xfrm>
        </p:spPr>
        <p:txBody>
          <a:bodyPr>
            <a:noAutofit/>
          </a:bodyPr>
          <a:lstStyle/>
          <a:p>
            <a:r>
              <a:rPr lang="en-US" sz="2400" dirty="0" smtClean="0"/>
              <a:t>B-Trees </a:t>
            </a:r>
            <a:r>
              <a:rPr lang="en-US" sz="2400" i="1" dirty="0" smtClean="0"/>
              <a:t>(covered next)</a:t>
            </a:r>
          </a:p>
          <a:p>
            <a:pPr lvl="1"/>
            <a:r>
              <a:rPr lang="en-US" dirty="0" smtClean="0"/>
              <a:t>Very good for range queries, sorted data</a:t>
            </a:r>
          </a:p>
          <a:p>
            <a:pPr lvl="1"/>
            <a:r>
              <a:rPr lang="en-US" dirty="0" smtClean="0"/>
              <a:t>Some old databases only implemented B-Trees</a:t>
            </a:r>
          </a:p>
          <a:p>
            <a:pPr lvl="1"/>
            <a:r>
              <a:rPr lang="en-US" i="1" dirty="0" smtClean="0"/>
              <a:t>We will look at a variant called </a:t>
            </a:r>
            <a:r>
              <a:rPr lang="en-US" b="1" i="1" dirty="0" smtClean="0"/>
              <a:t>B+ Trees</a:t>
            </a:r>
            <a:endParaRPr lang="en-US" i="1" dirty="0" smtClean="0"/>
          </a:p>
          <a:p>
            <a:endParaRPr lang="en-US" sz="2400" dirty="0" smtClean="0"/>
          </a:p>
          <a:p>
            <a:r>
              <a:rPr lang="en-US" sz="2400" dirty="0" smtClean="0"/>
              <a:t>Hash Tables </a:t>
            </a:r>
            <a:r>
              <a:rPr lang="en-US" sz="2400" i="1" dirty="0" smtClean="0"/>
              <a:t>(not covered)</a:t>
            </a:r>
          </a:p>
          <a:p>
            <a:pPr lvl="1"/>
            <a:r>
              <a:rPr lang="en-US" dirty="0" smtClean="0"/>
              <a:t>There are variants of this basic structure to deal with IO</a:t>
            </a:r>
          </a:p>
          <a:p>
            <a:pPr lvl="1"/>
            <a:r>
              <a:rPr lang="en-US" dirty="0" smtClean="0"/>
              <a:t>Called </a:t>
            </a:r>
            <a:r>
              <a:rPr lang="en-US" b="1" i="1" dirty="0" smtClean="0"/>
              <a:t>linear </a:t>
            </a:r>
            <a:r>
              <a:rPr lang="en-US" dirty="0" smtClean="0"/>
              <a:t>or </a:t>
            </a:r>
            <a:r>
              <a:rPr lang="en-US" b="1" i="1" dirty="0" smtClean="0"/>
              <a:t>extendible hashing-</a:t>
            </a:r>
            <a:r>
              <a:rPr lang="en-US" dirty="0" smtClean="0"/>
              <a:t> IO aware!</a:t>
            </a:r>
            <a:endParaRPr lang="en-US" dirty="0"/>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3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Activity-13.ipynb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56</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121331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 Trees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57</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882418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B+ Trees: Basics</a:t>
            </a:r>
          </a:p>
          <a:p>
            <a:pPr marL="514350" indent="-514350">
              <a:buAutoNum type="arabicPeriod"/>
            </a:pPr>
            <a:endParaRPr lang="en-US" dirty="0">
              <a:latin typeface="+mj-lt"/>
            </a:endParaRPr>
          </a:p>
          <a:p>
            <a:pPr marL="514350" indent="-514350">
              <a:buAutoNum type="arabicPeriod"/>
            </a:pPr>
            <a:r>
              <a:rPr lang="en-US" dirty="0" smtClean="0">
                <a:latin typeface="+mj-lt"/>
              </a:rPr>
              <a:t>B+ Trees: Design &amp; Cost</a:t>
            </a:r>
          </a:p>
          <a:p>
            <a:pPr marL="514350" indent="-514350">
              <a:buAutoNum type="arabicPeriod"/>
            </a:pPr>
            <a:endParaRPr lang="en-US" dirty="0">
              <a:latin typeface="+mj-lt"/>
            </a:endParaRPr>
          </a:p>
          <a:p>
            <a:pPr marL="514350" indent="-514350">
              <a:buAutoNum type="arabicPeriod"/>
            </a:pPr>
            <a:r>
              <a:rPr lang="en-US" dirty="0" smtClean="0">
                <a:latin typeface="+mj-lt"/>
              </a:rPr>
              <a:t>Clustered Indexes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58</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2904869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B+ Trees</a:t>
            </a:r>
          </a:p>
        </p:txBody>
      </p:sp>
      <p:sp>
        <p:nvSpPr>
          <p:cNvPr id="73731" name="Rectangle 3"/>
          <p:cNvSpPr>
            <a:spLocks noGrp="1" noChangeArrowheads="1"/>
          </p:cNvSpPr>
          <p:nvPr>
            <p:ph type="body" idx="1"/>
          </p:nvPr>
        </p:nvSpPr>
        <p:spPr/>
        <p:txBody>
          <a:bodyPr>
            <a:normAutofit/>
          </a:bodyPr>
          <a:lstStyle/>
          <a:p>
            <a:r>
              <a:rPr lang="en-US" dirty="0"/>
              <a:t>Search </a:t>
            </a:r>
            <a:r>
              <a:rPr lang="en-US" dirty="0" smtClean="0"/>
              <a:t>trees </a:t>
            </a:r>
          </a:p>
          <a:p>
            <a:pPr lvl="1"/>
            <a:r>
              <a:rPr lang="en-US" dirty="0" smtClean="0"/>
              <a:t>B does not mean binary!</a:t>
            </a:r>
          </a:p>
          <a:p>
            <a:pPr lvl="1"/>
            <a:endParaRPr lang="en-US" dirty="0"/>
          </a:p>
          <a:p>
            <a:r>
              <a:rPr lang="en-US" dirty="0"/>
              <a:t>Idea in B </a:t>
            </a:r>
            <a:r>
              <a:rPr lang="en-US" dirty="0" smtClean="0"/>
              <a:t>Trees</a:t>
            </a:r>
            <a:r>
              <a:rPr lang="en-US" dirty="0"/>
              <a:t>:</a:t>
            </a:r>
          </a:p>
          <a:p>
            <a:pPr lvl="1"/>
            <a:r>
              <a:rPr lang="en-US" dirty="0"/>
              <a:t>make 1 node = </a:t>
            </a:r>
            <a:r>
              <a:rPr lang="en-US" dirty="0" smtClean="0"/>
              <a:t>1 physical page</a:t>
            </a:r>
          </a:p>
          <a:p>
            <a:pPr lvl="1"/>
            <a:r>
              <a:rPr lang="en-US" dirty="0" smtClean="0"/>
              <a:t>Balanced, height adjusted tree (not the B either)</a:t>
            </a:r>
          </a:p>
          <a:p>
            <a:pPr lvl="1"/>
            <a:endParaRPr lang="en-US" dirty="0"/>
          </a:p>
          <a:p>
            <a:r>
              <a:rPr lang="en-US" dirty="0"/>
              <a:t>Idea in B+ Trees:</a:t>
            </a:r>
          </a:p>
          <a:p>
            <a:pPr lvl="1"/>
            <a:r>
              <a:rPr lang="en-US" dirty="0"/>
              <a:t>Make leaves into a linked list </a:t>
            </a:r>
            <a:r>
              <a:rPr lang="en-US" dirty="0" smtClean="0"/>
              <a:t>(for range queries)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48337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smtClean="0"/>
              <a:t>Recap: External Merge Algorithm</a:t>
            </a:r>
            <a:endParaRPr lang="en-US" dirty="0"/>
          </a:p>
        </p:txBody>
      </p:sp>
      <p:sp>
        <p:nvSpPr>
          <p:cNvPr id="5125" name="Rectangle 5"/>
          <p:cNvSpPr>
            <a:spLocks noGrp="1" noChangeArrowheads="1"/>
          </p:cNvSpPr>
          <p:nvPr>
            <p:ph type="body" idx="1"/>
          </p:nvPr>
        </p:nvSpPr>
        <p:spPr>
          <a:xfrm>
            <a:off x="838199" y="1828800"/>
            <a:ext cx="11077575" cy="4495800"/>
          </a:xfrm>
          <a:noFill/>
          <a:ln/>
        </p:spPr>
        <p:txBody>
          <a:bodyPr>
            <a:normAutofit/>
          </a:bodyPr>
          <a:lstStyle/>
          <a:p>
            <a:r>
              <a:rPr lang="en-US" sz="3200" dirty="0" smtClean="0"/>
              <a:t>Suppose we want to merge two </a:t>
            </a:r>
            <a:r>
              <a:rPr lang="en-US" sz="3200" b="1" dirty="0" smtClean="0"/>
              <a:t>sorted</a:t>
            </a:r>
            <a:r>
              <a:rPr lang="en-US" sz="3200" dirty="0" smtClean="0"/>
              <a:t> files both much larger than main memory (i.e. the buffer)</a:t>
            </a:r>
          </a:p>
          <a:p>
            <a:endParaRPr lang="en-US" sz="3200" dirty="0"/>
          </a:p>
          <a:p>
            <a:r>
              <a:rPr lang="en-US" sz="3200" dirty="0" smtClean="0"/>
              <a:t>We can use the </a:t>
            </a:r>
            <a:r>
              <a:rPr lang="en-US" sz="3200" b="1" dirty="0" smtClean="0"/>
              <a:t>external merge algorithm</a:t>
            </a:r>
            <a:r>
              <a:rPr lang="en-US" sz="3200" dirty="0" smtClean="0"/>
              <a:t> to merge files of </a:t>
            </a:r>
            <a:r>
              <a:rPr lang="en-US" sz="3200" b="1" i="1" dirty="0" smtClean="0"/>
              <a:t>arbitrary length</a:t>
            </a:r>
            <a:r>
              <a:rPr lang="en-US" sz="3200" dirty="0" smtClean="0"/>
              <a:t> in </a:t>
            </a:r>
            <a:r>
              <a:rPr lang="en-US" sz="3200" b="1" dirty="0" smtClean="0"/>
              <a:t>2*(N+M) IO </a:t>
            </a:r>
            <a:r>
              <a:rPr lang="en-US" sz="3200" dirty="0" smtClean="0"/>
              <a:t>operations with only </a:t>
            </a:r>
            <a:r>
              <a:rPr lang="en-US" sz="3200" b="1" dirty="0" smtClean="0"/>
              <a:t>3 buffer pages</a:t>
            </a:r>
            <a:r>
              <a:rPr lang="en-US" sz="3200" dirty="0" smtClean="0"/>
              <a:t>!</a:t>
            </a:r>
          </a:p>
        </p:txBody>
      </p:sp>
      <p:sp>
        <p:nvSpPr>
          <p:cNvPr id="6" name="TextBox 5"/>
          <p:cNvSpPr txBox="1"/>
          <p:nvPr/>
        </p:nvSpPr>
        <p:spPr>
          <a:xfrm>
            <a:off x="2540987" y="5247382"/>
            <a:ext cx="711002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“IO aware” algorithm / cost model</a:t>
            </a:r>
            <a:endParaRPr lang="en-US" sz="3200"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25356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105453296"/>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5748602" y="2754486"/>
                <a:ext cx="445557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Each </a:t>
                </a:r>
                <a:r>
                  <a:rPr lang="en-US" sz="2800" i="1" dirty="0" smtClean="0">
                    <a:latin typeface="+mj-lt"/>
                  </a:rPr>
                  <a:t>non-leaf (“interior”) </a:t>
                </a:r>
                <a:r>
                  <a:rPr lang="en-US" sz="2800" b="1" i="1" dirty="0">
                    <a:latin typeface="+mj-lt"/>
                  </a:rPr>
                  <a:t>node</a:t>
                </a:r>
                <a:r>
                  <a:rPr lang="en-US" sz="2800" dirty="0">
                    <a:latin typeface="+mj-lt"/>
                  </a:rPr>
                  <a:t> </a:t>
                </a:r>
                <a:r>
                  <a:rPr lang="en-US" sz="2800" dirty="0" smtClean="0">
                    <a:latin typeface="+mj-lt"/>
                  </a:rPr>
                  <a:t>has </a:t>
                </a:r>
                <a14:m>
                  <m:oMath xmlns:m="http://schemas.openxmlformats.org/officeDocument/2006/math">
                    <m:r>
                      <a:rPr lang="en-US" sz="2800" i="1" dirty="0" smtClean="0">
                        <a:latin typeface="Cambria Math" charset="0"/>
                        <a:ea typeface="Cambria Math" charset="0"/>
                        <a:cs typeface="Cambria Math" charset="0"/>
                      </a:rPr>
                      <m:t>≥</m:t>
                    </m:r>
                  </m:oMath>
                </a14:m>
                <a:r>
                  <a:rPr lang="en-US" sz="2800" dirty="0" smtClean="0">
                    <a:latin typeface="+mj-lt"/>
                  </a:rPr>
                  <a:t> </a:t>
                </a:r>
                <a:r>
                  <a:rPr lang="en-US" sz="2800" dirty="0">
                    <a:latin typeface="+mj-lt"/>
                  </a:rPr>
                  <a:t>d and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oMath>
                </a14:m>
                <a:r>
                  <a:rPr lang="en-US" sz="2800" dirty="0" smtClean="0">
                    <a:latin typeface="+mj-lt"/>
                  </a:rPr>
                  <a:t>2d </a:t>
                </a:r>
                <a:r>
                  <a:rPr lang="en-US" sz="2800" b="1" i="1" dirty="0" smtClean="0">
                    <a:latin typeface="+mj-lt"/>
                  </a:rPr>
                  <a:t>keys*</a:t>
                </a:r>
              </a:p>
            </p:txBody>
          </p:sp>
        </mc:Choice>
        <mc:Fallback xmlns="">
          <p:sp>
            <p:nvSpPr>
              <p:cNvPr id="10" name="TextBox 9"/>
              <p:cNvSpPr txBox="1">
                <a:spLocks noRot="1" noChangeAspect="1" noMove="1" noResize="1" noEditPoints="1" noAdjustHandles="1" noChangeArrowheads="1" noChangeShapeType="1" noTextEdit="1"/>
              </p:cNvSpPr>
              <p:nvPr/>
            </p:nvSpPr>
            <p:spPr>
              <a:xfrm>
                <a:off x="5748602" y="2754486"/>
                <a:ext cx="4455572"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 name="Rounded Rectangle 2"/>
          <p:cNvSpPr/>
          <p:nvPr/>
        </p:nvSpPr>
        <p:spPr>
          <a:xfrm>
            <a:off x="2378765" y="208059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48602" y="4019586"/>
            <a:ext cx="4229129" cy="830997"/>
          </a:xfrm>
          <a:prstGeom prst="rect">
            <a:avLst/>
          </a:prstGeom>
        </p:spPr>
        <p:txBody>
          <a:bodyPr wrap="square">
            <a:spAutoFit/>
          </a:bodyPr>
          <a:lstStyle/>
          <a:p>
            <a:r>
              <a:rPr lang="en-US" sz="2400" i="1" dirty="0" smtClean="0">
                <a:latin typeface="+mj-lt"/>
              </a:rPr>
              <a:t>*except </a:t>
            </a:r>
            <a:r>
              <a:rPr lang="en-US" sz="2400" i="1" dirty="0">
                <a:latin typeface="+mj-lt"/>
              </a:rPr>
              <a:t>for root node, which can have between </a:t>
            </a:r>
            <a:r>
              <a:rPr lang="en-US" sz="2400" b="1" i="1" dirty="0">
                <a:latin typeface="+mj-lt"/>
              </a:rPr>
              <a:t>2 </a:t>
            </a:r>
            <a:r>
              <a:rPr lang="en-US" sz="2400" i="1" dirty="0">
                <a:latin typeface="+mj-lt"/>
              </a:rPr>
              <a:t>and 2d </a:t>
            </a:r>
            <a:r>
              <a:rPr lang="en-US" sz="2400" i="1" dirty="0" smtClean="0">
                <a:latin typeface="+mj-lt"/>
              </a:rPr>
              <a:t>keys</a:t>
            </a:r>
            <a:endParaRPr lang="en-US" sz="2400" dirty="0">
              <a:latin typeface="+mj-lt"/>
            </a:endParaRPr>
          </a:p>
        </p:txBody>
      </p:sp>
      <p:sp>
        <p:nvSpPr>
          <p:cNvPr id="14" name="TextBox 13"/>
          <p:cNvSpPr txBox="1"/>
          <p:nvPr/>
        </p:nvSpPr>
        <p:spPr>
          <a:xfrm>
            <a:off x="5748602" y="1999666"/>
            <a:ext cx="3886200"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Parameter </a:t>
            </a:r>
            <a:r>
              <a:rPr lang="en-US" sz="2800" b="1" i="1" dirty="0" smtClean="0">
                <a:latin typeface="+mj-lt"/>
              </a:rPr>
              <a:t>d</a:t>
            </a:r>
            <a:r>
              <a:rPr lang="en-US" sz="2800" dirty="0" smtClean="0">
                <a:latin typeface="+mj-lt"/>
              </a:rPr>
              <a:t> </a:t>
            </a:r>
            <a:r>
              <a:rPr lang="en-US" sz="2800" smtClean="0">
                <a:latin typeface="+mj-lt"/>
              </a:rPr>
              <a:t>= the degree</a:t>
            </a:r>
            <a:endParaRPr lang="en-US" sz="2800" b="1" i="1" dirty="0" smtClean="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174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1547274854"/>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p:nvPr/>
        </p:nvCxnSpPr>
        <p:spPr>
          <a:xfrm>
            <a:off x="3635829" y="2667001"/>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220686" y="2667001"/>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18" idx="0"/>
          </p:cNvCxnSpPr>
          <p:nvPr/>
        </p:nvCxnSpPr>
        <p:spPr>
          <a:xfrm>
            <a:off x="3128536" y="2666999"/>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22" idx="0"/>
          </p:cNvCxnSpPr>
          <p:nvPr/>
        </p:nvCxnSpPr>
        <p:spPr>
          <a:xfrm>
            <a:off x="4054644" y="2666999"/>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47854" y="3350376"/>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8" name="TextBox 17"/>
              <p:cNvSpPr txBox="1"/>
              <p:nvPr/>
            </p:nvSpPr>
            <p:spPr>
              <a:xfrm>
                <a:off x="2303284" y="4051185"/>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8" name="TextBox 17"/>
              <p:cNvSpPr txBox="1">
                <a:spLocks noRot="1" noChangeAspect="1" noMove="1" noResize="1" noEditPoints="1" noAdjustHandles="1" noChangeArrowheads="1" noChangeShapeType="1" noTextEdit="1"/>
              </p:cNvSpPr>
              <p:nvPr/>
            </p:nvSpPr>
            <p:spPr>
              <a:xfrm>
                <a:off x="2303284" y="4051185"/>
                <a:ext cx="1660968" cy="461665"/>
              </a:xfrm>
              <a:prstGeom prst="rect">
                <a:avLst/>
              </a:prstGeom>
              <a:blipFill rotWithShape="0">
                <a:blip r:embed="rId2"/>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3339027"/>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3339027"/>
                <a:ext cx="1660968" cy="461665"/>
              </a:xfrm>
              <a:prstGeom prst="rect">
                <a:avLst/>
              </a:prstGeom>
              <a:blipFill rotWithShape="0">
                <a:blip r:embed="rId3"/>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97699" y="3700187"/>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797699" y="3700187"/>
                <a:ext cx="1059842" cy="461665"/>
              </a:xfrm>
              <a:prstGeom prst="rect">
                <a:avLst/>
              </a:prstGeom>
              <a:blipFill rotWithShape="0">
                <a:blip r:embed="rId4"/>
                <a:stretch>
                  <a:fillRect l="-8621" t="-10526" b="-28947"/>
                </a:stretch>
              </a:blipFill>
            </p:spPr>
            <p:txBody>
              <a:bodyPr/>
              <a:lstStyle/>
              <a:p>
                <a:r>
                  <a:rPr lang="en-US">
                    <a:noFill/>
                  </a:rPr>
                  <a:t> </a:t>
                </a:r>
              </a:p>
            </p:txBody>
          </p:sp>
        </mc:Fallback>
      </mc:AlternateContent>
      <p:sp>
        <p:nvSpPr>
          <p:cNvPr id="21" name="Rounded Rectangle 20"/>
          <p:cNvSpPr/>
          <p:nvPr/>
        </p:nvSpPr>
        <p:spPr>
          <a:xfrm>
            <a:off x="2400538" y="243137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2186230"/>
            <a:ext cx="3136980"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 </a:t>
            </a:r>
            <a:r>
              <a:rPr lang="en-US" sz="2800" i="1" dirty="0" smtClean="0">
                <a:latin typeface="+mj-lt"/>
              </a:rPr>
              <a:t>n </a:t>
            </a:r>
            <a:r>
              <a:rPr lang="en-US" sz="2800" dirty="0" smtClean="0">
                <a:latin typeface="+mj-lt"/>
              </a:rPr>
              <a:t>keys in a node define </a:t>
            </a:r>
            <a:r>
              <a:rPr lang="en-US" sz="2800" i="1" dirty="0" smtClean="0">
                <a:latin typeface="+mj-lt"/>
              </a:rPr>
              <a:t>n+1 </a:t>
            </a:r>
            <a:r>
              <a:rPr lang="en-US" sz="2800" dirty="0" smtClean="0">
                <a:latin typeface="+mj-lt"/>
              </a:rPr>
              <a:t>ranges </a:t>
            </a:r>
            <a:endParaRPr lang="en-US" sz="2800" dirty="0">
              <a:latin typeface="+mj-lt"/>
            </a:endParaRPr>
          </a:p>
        </p:txBody>
      </p:sp>
      <p:grpSp>
        <p:nvGrpSpPr>
          <p:cNvPr id="19" name="Group 18"/>
          <p:cNvGrpSpPr/>
          <p:nvPr/>
        </p:nvGrpSpPr>
        <p:grpSpPr>
          <a:xfrm>
            <a:off x="0" y="-22510"/>
            <a:ext cx="12192000" cy="307777"/>
            <a:chOff x="0" y="-22510"/>
            <a:chExt cx="12192000" cy="307777"/>
          </a:xfrm>
        </p:grpSpPr>
        <p:sp>
          <p:nvSpPr>
            <p:cNvPr id="27" name="Rectangle 2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8" name="TextBox 2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009282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943047478"/>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3570513" y="2680758"/>
            <a:ext cx="1012372" cy="65969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sp>
        <p:nvSpPr>
          <p:cNvPr id="14" name="Rounded Rectangle 13"/>
          <p:cNvSpPr/>
          <p:nvPr/>
        </p:nvSpPr>
        <p:spPr>
          <a:xfrm>
            <a:off x="3346174" y="2431371"/>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Group 4"/>
          <p:cNvGraphicFramePr>
            <a:graphicFrameLocks noGrp="1"/>
          </p:cNvGraphicFramePr>
          <p:nvPr>
            <p:extLst>
              <p:ext uri="{D42A27DB-BD31-4B8C-83A1-F6EECF244321}">
                <p14:modId xmlns:p14="http://schemas.microsoft.com/office/powerpoint/2010/main" val="1650439185"/>
              </p:ext>
            </p:extLst>
          </p:nvPr>
        </p:nvGraphicFramePr>
        <p:xfrm>
          <a:off x="3668485" y="3442015"/>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6305193" y="2186230"/>
            <a:ext cx="4435693"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For each range, in a </a:t>
            </a:r>
            <a:r>
              <a:rPr lang="en-US" sz="2800" i="1" dirty="0" smtClean="0">
                <a:latin typeface="+mj-lt"/>
              </a:rPr>
              <a:t>non-leaf </a:t>
            </a:r>
            <a:r>
              <a:rPr lang="en-US" sz="2800" dirty="0" smtClean="0">
                <a:latin typeface="+mj-lt"/>
              </a:rPr>
              <a:t>node, there is a </a:t>
            </a:r>
            <a:r>
              <a:rPr lang="en-US" sz="2800" b="1" dirty="0" smtClean="0">
                <a:latin typeface="+mj-lt"/>
              </a:rPr>
              <a:t>pointer</a:t>
            </a:r>
            <a:r>
              <a:rPr lang="en-US" sz="2800" dirty="0" smtClean="0">
                <a:latin typeface="+mj-lt"/>
              </a:rPr>
              <a:t> to another node with keys in that range</a:t>
            </a:r>
            <a:endParaRPr lang="en-US" sz="28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519516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97391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6173633" y="4038046"/>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sp>
        <p:nvSpPr>
          <p:cNvPr id="45" name="TextBox 44"/>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sp>
        <p:nvSpPr>
          <p:cNvPr id="46" name="TextBox 45"/>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sp>
        <p:nvSpPr>
          <p:cNvPr id="53" name="TextBox 52"/>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sp>
        <p:nvSpPr>
          <p:cNvPr id="56" name="TextBox 55"/>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sp>
        <p:nvSpPr>
          <p:cNvPr id="57" name="TextBox 56"/>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sp>
        <p:nvSpPr>
          <p:cNvPr id="58" name="TextBox 57"/>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sp>
        <p:nvSpPr>
          <p:cNvPr id="59" name="TextBox 58"/>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sp>
        <p:nvSpPr>
          <p:cNvPr id="60" name="TextBox 59"/>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sp>
        <p:nvSpPr>
          <p:cNvPr id="61" name="TextBox 60"/>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852664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They contain a pointer to the next leaf node as well, </a:t>
            </a:r>
            <a:r>
              <a:rPr lang="en-US" sz="2800" b="1" i="1" dirty="0" smtClean="0">
                <a:latin typeface="+mj-lt"/>
              </a:rPr>
              <a:t>for faster sequential traversal</a:t>
            </a:r>
            <a:endParaRPr lang="en-US" sz="2800" dirty="0">
              <a:latin typeface="+mj-lt"/>
            </a:endParaRPr>
          </a:p>
        </p:txBody>
      </p:sp>
      <p:grpSp>
        <p:nvGrpSpPr>
          <p:cNvPr id="47" name="Group 46"/>
          <p:cNvGrpSpPr/>
          <p:nvPr/>
        </p:nvGrpSpPr>
        <p:grpSpPr>
          <a:xfrm>
            <a:off x="0" y="-22510"/>
            <a:ext cx="12192000" cy="307777"/>
            <a:chOff x="0" y="-22510"/>
            <a:chExt cx="12192000" cy="307777"/>
          </a:xfrm>
        </p:grpSpPr>
        <p:sp>
          <p:nvSpPr>
            <p:cNvPr id="48" name="Rectangle 4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6" name="TextBox 5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058399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the pointers at the leaf level will be to the actual data records (rows).  </a:t>
            </a:r>
          </a:p>
          <a:p>
            <a:endParaRPr lang="en-US" sz="2400" i="1" dirty="0">
              <a:latin typeface="+mj-lt"/>
            </a:endParaRPr>
          </a:p>
          <a:p>
            <a:r>
              <a:rPr lang="en-US" sz="2400" i="1" dirty="0" smtClean="0">
                <a:latin typeface="+mj-lt"/>
              </a:rPr>
              <a:t>We might truncate these for simpler display (as before)…</a:t>
            </a:r>
            <a:endParaRPr lang="en-US" sz="2400" i="1" dirty="0">
              <a:latin typeface="+mj-lt"/>
            </a:endParaRP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smtClean="0"/>
              <a:t>Name: John</a:t>
            </a:r>
          </a:p>
          <a:p>
            <a:r>
              <a:rPr lang="en-US" sz="1400" dirty="0" smtClean="0">
                <a:solidFill>
                  <a:srgbClr val="C00000"/>
                </a:solidFill>
              </a:rPr>
              <a:t>Age: 19</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smtClean="0"/>
              <a:t>Name: Jake</a:t>
            </a:r>
          </a:p>
          <a:p>
            <a:r>
              <a:rPr lang="en-US" sz="1400" dirty="0" smtClean="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smtClean="0"/>
              <a:t>Name: Bob</a:t>
            </a:r>
          </a:p>
          <a:p>
            <a:r>
              <a:rPr lang="en-US" sz="1400" dirty="0" smtClean="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smtClean="0"/>
              <a:t>Name: Sally</a:t>
            </a:r>
          </a:p>
          <a:p>
            <a:r>
              <a:rPr lang="en-US" sz="1400" dirty="0" smtClean="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smtClean="0"/>
              <a:t>Name: Sue</a:t>
            </a:r>
          </a:p>
          <a:p>
            <a:r>
              <a:rPr lang="en-US" sz="1400" dirty="0" smtClean="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smtClean="0"/>
              <a:t>Name: Jess</a:t>
            </a:r>
          </a:p>
          <a:p>
            <a:r>
              <a:rPr lang="en-US" sz="1400" dirty="0" smtClean="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smtClean="0"/>
              <a:t>Name: Alf</a:t>
            </a:r>
          </a:p>
          <a:p>
            <a:r>
              <a:rPr lang="en-US" sz="1400" dirty="0" smtClean="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smtClean="0"/>
              <a:t>Name: Joe</a:t>
            </a:r>
          </a:p>
          <a:p>
            <a:r>
              <a:rPr lang="en-US" sz="1400" dirty="0" smtClean="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smtClean="0"/>
              <a:t>Name: Bess</a:t>
            </a:r>
          </a:p>
          <a:p>
            <a:r>
              <a:rPr lang="en-US" sz="1400" dirty="0" smtClean="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smtClean="0"/>
              <a:t>Name: Sal</a:t>
            </a:r>
          </a:p>
          <a:p>
            <a:r>
              <a:rPr lang="en-US" sz="1400" dirty="0" smtClean="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0" y="-22510"/>
            <a:ext cx="12192000" cy="307777"/>
            <a:chOff x="0" y="-22510"/>
            <a:chExt cx="12192000" cy="307777"/>
          </a:xfrm>
        </p:grpSpPr>
        <p:sp>
          <p:nvSpPr>
            <p:cNvPr id="47" name="Rectangle 4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8" name="TextBox 4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6479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539" y="2943193"/>
            <a:ext cx="8229600" cy="1143000"/>
          </a:xfrm>
        </p:spPr>
        <p:txBody>
          <a:bodyPr/>
          <a:lstStyle/>
          <a:p>
            <a:r>
              <a:rPr lang="en-US" dirty="0" smtClean="0"/>
              <a:t>Some finer points of B+ Trees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82835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smtClean="0"/>
              <a:t>For exact </a:t>
            </a:r>
            <a:r>
              <a:rPr lang="en-US" sz="3200" dirty="0"/>
              <a:t>key values:</a:t>
            </a:r>
          </a:p>
          <a:p>
            <a:pPr lvl="1"/>
            <a:r>
              <a:rPr lang="en-US" sz="3200" dirty="0"/>
              <a:t>Start at the root</a:t>
            </a:r>
          </a:p>
          <a:p>
            <a:pPr lvl="1"/>
            <a:r>
              <a:rPr lang="en-US" sz="3200" dirty="0"/>
              <a:t>Proceed down, to the leaf</a:t>
            </a:r>
          </a:p>
          <a:p>
            <a:pPr lvl="1"/>
            <a:endParaRPr lang="en-US" sz="3200" dirty="0"/>
          </a:p>
          <a:p>
            <a:r>
              <a:rPr lang="en-US" sz="3200" dirty="0" smtClean="0"/>
              <a:t>For range </a:t>
            </a:r>
            <a:r>
              <a:rPr lang="en-US" sz="3200" dirty="0"/>
              <a:t>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age </a:t>
            </a:r>
            <a:r>
              <a:rPr lang="en-US" sz="3000" dirty="0">
                <a:solidFill>
                  <a:prstClr val="black"/>
                </a:solidFill>
                <a:latin typeface="Menlo" charset="0"/>
                <a:ea typeface="Menlo" charset="0"/>
                <a:cs typeface="Menlo" charset="0"/>
              </a:rPr>
              <a:t>=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20 </a:t>
            </a:r>
            <a:r>
              <a:rPr lang="en-US" sz="3000" dirty="0">
                <a:solidFill>
                  <a:prstClr val="black"/>
                </a:solidFill>
                <a:latin typeface="Menlo" charset="0"/>
                <a:ea typeface="Menlo" charset="0"/>
                <a:cs typeface="Menlo" charset="0"/>
              </a:rPr>
              <a:t>&lt;= age</a:t>
            </a:r>
          </a:p>
          <a:p>
            <a:r>
              <a:rPr lang="en-US" sz="3000" dirty="0">
                <a:solidFill>
                  <a:prstClr val="black"/>
                </a:solidFill>
                <a:latin typeface="Menlo" charset="0"/>
                <a:ea typeface="Menlo" charset="0"/>
                <a:cs typeface="Menlo" charset="0"/>
              </a:rPr>
              <a:t>  </a:t>
            </a:r>
            <a:r>
              <a:rPr lang="en-US" sz="3000" dirty="0" smtClean="0">
                <a:solidFill>
                  <a:prstClr val="black"/>
                </a:solidFill>
                <a:latin typeface="Menlo" charset="0"/>
                <a:ea typeface="Menlo" charset="0"/>
                <a:cs typeface="Menlo" charset="0"/>
              </a:rPr>
              <a:t>AND  </a:t>
            </a:r>
            <a:r>
              <a:rPr lang="en-US" sz="3000" dirty="0">
                <a:solidFill>
                  <a:prstClr val="black"/>
                </a:solidFill>
                <a:latin typeface="Menlo" charset="0"/>
                <a:ea typeface="Menlo" charset="0"/>
                <a:cs typeface="Menlo" charset="0"/>
              </a:rPr>
              <a:t>age &lt;= 30</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2867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P spid="81924" grpId="0" animBg="1"/>
      <p:bldP spid="8192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Exact Search Animation</a:t>
            </a:r>
            <a:endParaRPr lang="en-US" dirty="0"/>
          </a:p>
        </p:txBody>
      </p:sp>
      <p:graphicFrame>
        <p:nvGraphicFramePr>
          <p:cNvPr id="77827" name="Group 3"/>
          <p:cNvGraphicFramePr>
            <a:graphicFrameLocks noGrp="1"/>
          </p:cNvGraphicFramePr>
          <p:nvPr>
            <p:extLst>
              <p:ext uri="{D42A27DB-BD31-4B8C-83A1-F6EECF244321}">
                <p14:modId xmlns:p14="http://schemas.microsoft.com/office/powerpoint/2010/main" val="1845801"/>
              </p:ext>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ext uri="{D42A27DB-BD31-4B8C-83A1-F6EECF244321}">
                <p14:modId xmlns:p14="http://schemas.microsoft.com/office/powerpoint/2010/main" val="957606349"/>
              </p:ext>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ext uri="{D42A27DB-BD31-4B8C-83A1-F6EECF244321}">
                <p14:modId xmlns:p14="http://schemas.microsoft.com/office/powerpoint/2010/main" val="1247457025"/>
              </p:ext>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ext uri="{D42A27DB-BD31-4B8C-83A1-F6EECF244321}">
                <p14:modId xmlns:p14="http://schemas.microsoft.com/office/powerpoint/2010/main" val="127373514"/>
              </p:ext>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ext uri="{D42A27DB-BD31-4B8C-83A1-F6EECF244321}">
                <p14:modId xmlns:p14="http://schemas.microsoft.com/office/powerpoint/2010/main" val="1872937386"/>
              </p:ext>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ext uri="{D42A27DB-BD31-4B8C-83A1-F6EECF244321}">
                <p14:modId xmlns:p14="http://schemas.microsoft.com/office/powerpoint/2010/main" val="643348776"/>
              </p:ext>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ext uri="{D42A27DB-BD31-4B8C-83A1-F6EECF244321}">
                <p14:modId xmlns:p14="http://schemas.microsoft.com/office/powerpoint/2010/main" val="182715587"/>
              </p:ext>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400519" y="5996088"/>
            <a:ext cx="27603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9</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19</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78</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3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External Merge Sort</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088203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Range Search Animation</a:t>
            </a:r>
            <a:endParaRPr lang="en-US" dirty="0"/>
          </a:p>
        </p:txBody>
      </p:sp>
      <p:graphicFrame>
        <p:nvGraphicFramePr>
          <p:cNvPr id="77827" name="Group 3"/>
          <p:cNvGraphicFramePr>
            <a:graphicFrameLocks noGrp="1"/>
          </p:cNvGraphicFramePr>
          <p:nvPr>
            <p:extLst>
              <p:ext uri="{D42A27DB-BD31-4B8C-83A1-F6EECF244321}">
                <p14:modId xmlns:p14="http://schemas.microsoft.com/office/powerpoint/2010/main" val="1845801"/>
              </p:ext>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ext uri="{D42A27DB-BD31-4B8C-83A1-F6EECF244321}">
                <p14:modId xmlns:p14="http://schemas.microsoft.com/office/powerpoint/2010/main" val="957606349"/>
              </p:ext>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ext uri="{D42A27DB-BD31-4B8C-83A1-F6EECF244321}">
                <p14:modId xmlns:p14="http://schemas.microsoft.com/office/powerpoint/2010/main" val="1247457025"/>
              </p:ext>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ext uri="{D42A27DB-BD31-4B8C-83A1-F6EECF244321}">
                <p14:modId xmlns:p14="http://schemas.microsoft.com/office/powerpoint/2010/main" val="127373514"/>
              </p:ext>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ext uri="{D42A27DB-BD31-4B8C-83A1-F6EECF244321}">
                <p14:modId xmlns:p14="http://schemas.microsoft.com/office/powerpoint/2010/main" val="1872937386"/>
              </p:ext>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ext uri="{D42A27DB-BD31-4B8C-83A1-F6EECF244321}">
                <p14:modId xmlns:p14="http://schemas.microsoft.com/office/powerpoint/2010/main" val="643348776"/>
              </p:ext>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ext uri="{D42A27DB-BD31-4B8C-83A1-F6EECF244321}">
                <p14:modId xmlns:p14="http://schemas.microsoft.com/office/powerpoint/2010/main" val="182715587"/>
              </p:ext>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400519" y="5996088"/>
            <a:ext cx="27603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9</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19</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78</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a:t>
            </a:r>
            <a:r>
              <a:rPr lang="en-US" sz="2800" smtClean="0">
                <a:latin typeface="+mj-lt"/>
              </a:rPr>
              <a:t>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1" name="TextBox 6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932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6"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3" animBg="1"/>
      <p:bldP spid="57" grpId="4" animBg="1"/>
      <p:bldP spid="57" grpId="5" animBg="1"/>
      <p:bldP spid="57" grpId="6"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 Tree Design</a:t>
            </a:r>
          </a:p>
        </p:txBody>
      </p:sp>
      <p:sp>
        <p:nvSpPr>
          <p:cNvPr id="79875" name="Rectangle 3"/>
          <p:cNvSpPr>
            <a:spLocks noGrp="1" noChangeArrowheads="1"/>
          </p:cNvSpPr>
          <p:nvPr>
            <p:ph type="body" idx="1"/>
          </p:nvPr>
        </p:nvSpPr>
        <p:spPr/>
        <p:txBody>
          <a:bodyPr>
            <a:normAutofit/>
          </a:bodyPr>
          <a:lstStyle/>
          <a:p>
            <a:r>
              <a:rPr lang="en-US" dirty="0"/>
              <a:t>How large</a:t>
            </a:r>
            <a:r>
              <a:rPr lang="en-US" dirty="0" smtClean="0"/>
              <a:t> is </a:t>
            </a:r>
            <a:r>
              <a:rPr lang="en-US" b="1" i="1" dirty="0" smtClean="0"/>
              <a:t>d</a:t>
            </a:r>
            <a:r>
              <a:rPr lang="en-US" dirty="0" smtClean="0"/>
              <a:t>?</a:t>
            </a:r>
            <a:endParaRPr lang="en-US" dirty="0"/>
          </a:p>
          <a:p>
            <a:endParaRPr lang="en-US" dirty="0" smtClean="0"/>
          </a:p>
          <a:p>
            <a:r>
              <a:rPr lang="en-US" dirty="0" smtClean="0"/>
              <a:t>Example</a:t>
            </a:r>
            <a:r>
              <a:rPr lang="en-US" dirty="0"/>
              <a:t>:</a:t>
            </a:r>
          </a:p>
          <a:p>
            <a:pPr lvl="1"/>
            <a:r>
              <a:rPr lang="en-US" dirty="0"/>
              <a:t>Key size = 4 bytes</a:t>
            </a:r>
          </a:p>
          <a:p>
            <a:pPr lvl="1"/>
            <a:r>
              <a:rPr lang="en-US" dirty="0"/>
              <a:t>Pointer size = 8 bytes</a:t>
            </a:r>
          </a:p>
          <a:p>
            <a:pPr lvl="1"/>
            <a:r>
              <a:rPr lang="en-US" dirty="0"/>
              <a:t>Block size = 4096 byes</a:t>
            </a:r>
          </a:p>
          <a:p>
            <a:endParaRPr lang="en-US" dirty="0" smtClean="0"/>
          </a:p>
          <a:p>
            <a:r>
              <a:rPr lang="en-US" dirty="0" smtClean="0"/>
              <a:t>We </a:t>
            </a:r>
            <a:r>
              <a:rPr lang="en-US" dirty="0"/>
              <a:t>want each </a:t>
            </a:r>
            <a:r>
              <a:rPr lang="en-US" i="1" dirty="0"/>
              <a:t>node</a:t>
            </a:r>
            <a:r>
              <a:rPr lang="en-US" dirty="0"/>
              <a:t> to fit on a single </a:t>
            </a:r>
            <a:r>
              <a:rPr lang="en-US" i="1" dirty="0" smtClean="0"/>
              <a:t>block/page</a:t>
            </a:r>
            <a:endParaRPr lang="en-US" dirty="0" smtClean="0"/>
          </a:p>
          <a:p>
            <a:pPr lvl="1"/>
            <a:r>
              <a:rPr lang="en-US" dirty="0" smtClean="0"/>
              <a:t>2d </a:t>
            </a:r>
            <a:r>
              <a:rPr lang="en-US" dirty="0"/>
              <a:t>x 4  + (2d+1) x 8  &lt;=  </a:t>
            </a:r>
            <a:r>
              <a:rPr lang="en-US" dirty="0" smtClean="0"/>
              <a:t>4096 </a:t>
            </a:r>
            <a:r>
              <a:rPr lang="en-US" dirty="0" smtClean="0">
                <a:sym typeface="Wingdings"/>
              </a:rPr>
              <a:t> </a:t>
            </a:r>
            <a:r>
              <a:rPr lang="en-US" b="1" i="1" dirty="0" smtClean="0">
                <a:sym typeface="Wingdings"/>
              </a:rPr>
              <a:t>d &lt;= 170</a:t>
            </a:r>
            <a:endParaRPr lang="en-US" b="1" i="1" dirty="0"/>
          </a:p>
        </p:txBody>
      </p:sp>
      <p:sp>
        <p:nvSpPr>
          <p:cNvPr id="13" name="TextBox 12"/>
          <p:cNvSpPr txBox="1"/>
          <p:nvPr/>
        </p:nvSpPr>
        <p:spPr>
          <a:xfrm>
            <a:off x="8046318" y="3435820"/>
            <a:ext cx="3704549"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NB: Oracle allows 64K blocks</a:t>
            </a:r>
            <a:endParaRPr lang="en-US" sz="2400" i="1" dirty="0">
              <a:latin typeface="+mj-lt"/>
            </a:endParaRPr>
          </a:p>
          <a:p>
            <a:r>
              <a:rPr lang="en-US" sz="2400" dirty="0" smtClean="0">
                <a:latin typeface="+mj-lt"/>
                <a:sym typeface="Wingdings"/>
              </a:rPr>
              <a:t> d &lt;= 2666</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5287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 </a:t>
            </a:r>
            <a:r>
              <a:rPr lang="en-US" dirty="0" smtClean="0"/>
              <a:t>Tree: High </a:t>
            </a:r>
            <a:r>
              <a:rPr lang="en-US" dirty="0" err="1" smtClean="0"/>
              <a:t>Fanout</a:t>
            </a:r>
            <a:r>
              <a:rPr lang="en-US" dirty="0" smtClean="0"/>
              <a:t> = Smaller &amp; Lower IO</a:t>
            </a:r>
            <a:endParaRPr lang="en-US" dirty="0"/>
          </a:p>
        </p:txBody>
      </p:sp>
      <p:sp>
        <p:nvSpPr>
          <p:cNvPr id="79875" name="Rectangle 3"/>
          <p:cNvSpPr>
            <a:spLocks noGrp="1" noChangeArrowheads="1"/>
          </p:cNvSpPr>
          <p:nvPr>
            <p:ph type="body" idx="1"/>
          </p:nvPr>
        </p:nvSpPr>
        <p:spPr>
          <a:xfrm>
            <a:off x="838200" y="1825625"/>
            <a:ext cx="7315200" cy="4351338"/>
          </a:xfrm>
        </p:spPr>
        <p:txBody>
          <a:bodyPr>
            <a:normAutofit fontScale="92500" lnSpcReduction="20000"/>
          </a:bodyPr>
          <a:lstStyle/>
          <a:p>
            <a:r>
              <a:rPr lang="en-US" dirty="0" smtClean="0"/>
              <a:t>As compared to e.g. binary search trees, B+ Trees have </a:t>
            </a:r>
            <a:r>
              <a:rPr lang="en-US" b="1" dirty="0" smtClean="0"/>
              <a:t>high</a:t>
            </a:r>
            <a:r>
              <a:rPr lang="en-US" dirty="0" smtClean="0"/>
              <a:t> </a:t>
            </a:r>
            <a:r>
              <a:rPr lang="en-US" b="1" i="1" dirty="0" err="1" smtClean="0"/>
              <a:t>fanout</a:t>
            </a:r>
            <a:r>
              <a:rPr lang="en-US" b="1" i="1" dirty="0" smtClean="0"/>
              <a:t> </a:t>
            </a:r>
            <a:r>
              <a:rPr lang="en-US" dirty="0" smtClean="0"/>
              <a:t>(= </a:t>
            </a:r>
            <a:r>
              <a:rPr lang="en-US" b="1" i="1" dirty="0" smtClean="0"/>
              <a:t>2d</a:t>
            </a:r>
            <a:r>
              <a:rPr lang="en-US" dirty="0" smtClean="0"/>
              <a:t>)</a:t>
            </a:r>
            <a:endParaRPr lang="en-US" dirty="0"/>
          </a:p>
          <a:p>
            <a:endParaRPr lang="en-US" dirty="0" smtClean="0"/>
          </a:p>
          <a:p>
            <a:r>
              <a:rPr lang="en-US" dirty="0" smtClean="0"/>
              <a:t>This means that the </a:t>
            </a:r>
            <a:r>
              <a:rPr lang="en-US" b="1" dirty="0" smtClean="0"/>
              <a:t>depth of the tree is small </a:t>
            </a:r>
            <a:r>
              <a:rPr lang="en-US" dirty="0" smtClean="0">
                <a:sym typeface="Wingdings"/>
              </a:rPr>
              <a:t> getting to any element requires very few IO operations!</a:t>
            </a:r>
          </a:p>
          <a:p>
            <a:pPr lvl="1"/>
            <a:r>
              <a:rPr lang="en-US" dirty="0" smtClean="0">
                <a:sym typeface="Wingdings"/>
              </a:rPr>
              <a:t>Also can often store most or all of the B+ Tree in main memory!</a:t>
            </a:r>
            <a:endParaRPr lang="en-US" dirty="0"/>
          </a:p>
          <a:p>
            <a:endParaRPr lang="en-US" dirty="0" smtClean="0"/>
          </a:p>
          <a:p>
            <a:r>
              <a:rPr lang="en-US" dirty="0" smtClean="0"/>
              <a:t>A </a:t>
            </a:r>
            <a:r>
              <a:rPr lang="en-US" dirty="0" err="1" smtClean="0"/>
              <a:t>TiB</a:t>
            </a:r>
            <a:r>
              <a:rPr lang="en-US" dirty="0" smtClean="0"/>
              <a:t> = 2</a:t>
            </a:r>
            <a:r>
              <a:rPr lang="en-US" baseline="30000" dirty="0" smtClean="0"/>
              <a:t>40</a:t>
            </a:r>
            <a:r>
              <a:rPr lang="en-US" dirty="0" smtClean="0"/>
              <a:t> Bytes.  What is the height of a B+ Tree that indexes it (with 64K pages)?</a:t>
            </a:r>
          </a:p>
          <a:p>
            <a:pPr lvl="1"/>
            <a:r>
              <a:rPr lang="en-US" dirty="0" smtClean="0"/>
              <a:t>(2*2666)</a:t>
            </a:r>
            <a:r>
              <a:rPr lang="en-US" baseline="30000" dirty="0"/>
              <a:t>h</a:t>
            </a:r>
            <a:r>
              <a:rPr lang="en-US" dirty="0" smtClean="0"/>
              <a:t> = 2</a:t>
            </a:r>
            <a:r>
              <a:rPr lang="en-US" baseline="30000" dirty="0" smtClean="0"/>
              <a:t>40</a:t>
            </a:r>
            <a:r>
              <a:rPr lang="en-US" dirty="0" smtClean="0"/>
              <a:t> </a:t>
            </a:r>
            <a:r>
              <a:rPr lang="en-US" dirty="0" smtClean="0">
                <a:sym typeface="Wingdings"/>
              </a:rPr>
              <a:t> </a:t>
            </a:r>
            <a:r>
              <a:rPr lang="en-US" b="1" i="1" dirty="0">
                <a:sym typeface="Wingdings"/>
              </a:rPr>
              <a:t>h</a:t>
            </a:r>
            <a:r>
              <a:rPr lang="en-US" b="1" i="1" dirty="0" smtClean="0">
                <a:sym typeface="Wingdings"/>
              </a:rPr>
              <a:t> = 4 </a:t>
            </a:r>
            <a:endParaRPr lang="en-US" b="1" i="1" dirty="0" smtClean="0"/>
          </a:p>
          <a:p>
            <a:pPr lvl="1"/>
            <a:endParaRPr lang="en-US" b="1" i="1" dirty="0"/>
          </a:p>
        </p:txBody>
      </p:sp>
      <p:sp>
        <p:nvSpPr>
          <p:cNvPr id="13" name="TextBox 12"/>
          <p:cNvSpPr txBox="1"/>
          <p:nvPr/>
        </p:nvSpPr>
        <p:spPr>
          <a:xfrm>
            <a:off x="8046318" y="1825625"/>
            <a:ext cx="3704549"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a:t>
            </a:r>
            <a:r>
              <a:rPr lang="en-US" sz="2400" b="1" u="sng" dirty="0" err="1" smtClean="0">
                <a:latin typeface="+mj-lt"/>
              </a:rPr>
              <a:t>fanout</a:t>
            </a:r>
            <a:r>
              <a:rPr lang="en-US" sz="2400" dirty="0" smtClean="0">
                <a:latin typeface="+mj-lt"/>
              </a:rPr>
              <a:t> is defined as the maximum number of pointers to child nodes per node</a:t>
            </a:r>
            <a:endParaRPr lang="en-US" sz="2400" dirty="0">
              <a:latin typeface="+mj-lt"/>
            </a:endParaRP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known universe contains ~10</a:t>
            </a:r>
            <a:r>
              <a:rPr lang="en-US" sz="2400" baseline="30000" dirty="0" smtClean="0">
                <a:latin typeface="+mj-lt"/>
              </a:rPr>
              <a:t>80</a:t>
            </a:r>
            <a:r>
              <a:rPr lang="en-US" sz="2400" dirty="0" smtClean="0">
                <a:latin typeface="+mj-lt"/>
              </a:rPr>
              <a:t> particles… what is </a:t>
            </a:r>
            <a:r>
              <a:rPr lang="en-US" sz="2400" smtClean="0">
                <a:latin typeface="+mj-lt"/>
              </a:rPr>
              <a:t>the height of a B+ Tree that indexes these?</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5071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P spid="13"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lnSpcReduction="10000"/>
          </a:bodyPr>
          <a:lstStyle/>
          <a:p>
            <a:pPr>
              <a:lnSpc>
                <a:spcPct val="90000"/>
              </a:lnSpc>
            </a:pPr>
            <a:r>
              <a:rPr lang="en-US" dirty="0"/>
              <a:t>Typical order: </a:t>
            </a:r>
            <a:r>
              <a:rPr lang="en-US" dirty="0" smtClean="0"/>
              <a:t>d=100</a:t>
            </a:r>
            <a:r>
              <a:rPr lang="en-US" dirty="0"/>
              <a:t>.  Typical fill-factor: 67%.</a:t>
            </a:r>
          </a:p>
          <a:p>
            <a:pPr lvl="1">
              <a:lnSpc>
                <a:spcPct val="90000"/>
              </a:lnSpc>
            </a:pPr>
            <a:r>
              <a:rPr lang="en-US" dirty="0"/>
              <a:t>average </a:t>
            </a:r>
            <a:r>
              <a:rPr lang="en-US" dirty="0" err="1"/>
              <a:t>fanout</a:t>
            </a:r>
            <a:r>
              <a:rPr lang="en-US" dirty="0"/>
              <a:t> = 133</a:t>
            </a:r>
          </a:p>
          <a:p>
            <a:pPr>
              <a:lnSpc>
                <a:spcPct val="90000"/>
              </a:lnSpc>
            </a:pPr>
            <a:endParaRPr lang="en-US" dirty="0" smtClean="0"/>
          </a:p>
          <a:p>
            <a:pPr>
              <a:lnSpc>
                <a:spcPct val="90000"/>
              </a:lnSpc>
            </a:pPr>
            <a:r>
              <a:rPr lang="en-US" dirty="0" smtClean="0"/>
              <a:t>Typical </a:t>
            </a:r>
            <a:r>
              <a:rPr lang="en-US" dirty="0"/>
              <a:t>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smtClean="0"/>
          </a:p>
          <a:p>
            <a:pPr>
              <a:lnSpc>
                <a:spcPct val="90000"/>
              </a:lnSpc>
            </a:pPr>
            <a:r>
              <a:rPr lang="en-US" dirty="0" smtClean="0"/>
              <a:t>Top </a:t>
            </a:r>
            <a:r>
              <a:rPr lang="en-US" dirty="0"/>
              <a:t>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a:t>
            </a:r>
            <a:r>
              <a:rPr lang="en-US" sz="2800" smtClean="0">
                <a:latin typeface="+mj-lt"/>
              </a:rPr>
              <a:t>only pay </a:t>
            </a:r>
            <a:r>
              <a:rPr lang="en-US" sz="2800" dirty="0">
                <a:latin typeface="+mj-lt"/>
              </a:rPr>
              <a:t>for one IO!</a:t>
            </a:r>
          </a:p>
        </p:txBody>
      </p:sp>
      <p:sp>
        <p:nvSpPr>
          <p:cNvPr id="11" name="TextBox 10"/>
          <p:cNvSpPr txBox="1"/>
          <p:nvPr/>
        </p:nvSpPr>
        <p:spPr>
          <a:xfrm>
            <a:off x="8293100" y="1892300"/>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Fill-factor</a:t>
            </a:r>
            <a:r>
              <a:rPr lang="en-US" sz="2400" dirty="0" smtClean="0">
                <a:latin typeface="+mj-lt"/>
              </a:rPr>
              <a:t> is the percent of available slots in the B+ Tree that are filled; is usually &lt; 1 to leave slack for (quicker) insertions</a:t>
            </a:r>
            <a:endParaRPr lang="en-US" sz="2400" dirty="0">
              <a:latin typeface="+mj-lt"/>
            </a:endParaRPr>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484487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P spid="6" grpId="0" animBg="1"/>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Let:</a:t>
                </a:r>
              </a:p>
              <a:p>
                <a:pPr lvl="1"/>
                <a:r>
                  <a:rPr lang="en-US" dirty="0" smtClean="0"/>
                  <a:t>F = </a:t>
                </a:r>
                <a:r>
                  <a:rPr lang="en-US" dirty="0" err="1" smtClean="0"/>
                  <a:t>fanout</a:t>
                </a:r>
                <a:endParaRPr lang="en-US" dirty="0" smtClean="0"/>
              </a:p>
              <a:p>
                <a:pPr lvl="1"/>
                <a:r>
                  <a:rPr lang="en-US" dirty="0"/>
                  <a:t>N = the total number of </a:t>
                </a:r>
                <a:r>
                  <a:rPr lang="en-US" dirty="0" smtClean="0"/>
                  <a:t>records</a:t>
                </a:r>
              </a:p>
              <a:p>
                <a:pPr lvl="1"/>
                <a:r>
                  <a:rPr lang="en-US" dirty="0" smtClean="0"/>
                  <a:t>fill-factor = 2/3</a:t>
                </a:r>
              </a:p>
              <a:p>
                <a:pPr lvl="2"/>
                <a:r>
                  <a:rPr lang="en-US" dirty="0" smtClean="0">
                    <a:sym typeface="Wingdings"/>
                  </a:rPr>
                  <a:t> 1.5N is effective # of records B+ Tree needs to have room for</a:t>
                </a:r>
              </a:p>
              <a:p>
                <a:pPr lvl="1"/>
                <a:r>
                  <a:rPr lang="en-US" dirty="0" smtClean="0">
                    <a:sym typeface="Wingdings"/>
                  </a:rPr>
                  <a:t>L</a:t>
                </a:r>
                <a:r>
                  <a:rPr lang="en-US" baseline="-25000" dirty="0" smtClean="0">
                    <a:sym typeface="Wingdings"/>
                  </a:rPr>
                  <a:t>B</a:t>
                </a:r>
                <a:r>
                  <a:rPr lang="en-US" dirty="0" smtClean="0">
                    <a:sym typeface="Wingdings"/>
                  </a:rPr>
                  <a:t> = # of levels of the B+ Tree in main memory</a:t>
                </a:r>
                <a:endParaRPr lang="en-US" dirty="0" smtClean="0"/>
              </a:p>
              <a:p>
                <a:pPr>
                  <a:lnSpc>
                    <a:spcPct val="90000"/>
                  </a:lnSpc>
                </a:pPr>
                <a:endParaRPr lang="en-US" dirty="0" smtClean="0"/>
              </a:p>
              <a:p>
                <a:pPr>
                  <a:lnSpc>
                    <a:spcPct val="90000"/>
                  </a:lnSpc>
                </a:pPr>
                <a:r>
                  <a:rPr lang="en-US" dirty="0" smtClean="0"/>
                  <a:t>For exact search:  </a:t>
                </a:r>
                <a14:m>
                  <m:oMath xmlns:m="http://schemas.openxmlformats.org/officeDocument/2006/math">
                    <m:func>
                      <m:funcPr>
                        <m:ctrlPr>
                          <a:rPr lang="en-US" sz="3200" b="1" i="1" smtClean="0">
                            <a:latin typeface="Cambria Math" charset="0"/>
                          </a:rPr>
                        </m:ctrlPr>
                      </m:funcPr>
                      <m:fName>
                        <m:sSub>
                          <m:sSubPr>
                            <m:ctrlPr>
                              <a:rPr lang="en-US" sz="3200" b="1" i="1" smtClean="0">
                                <a:latin typeface="Cambria Math" charset="0"/>
                              </a:rPr>
                            </m:ctrlPr>
                          </m:sSubPr>
                          <m:e>
                            <m:r>
                              <a:rPr lang="en-US" sz="3200" b="1" i="0" smtClean="0">
                                <a:latin typeface="Cambria Math" charset="0"/>
                              </a:rPr>
                              <m:t>𝐥𝐨𝐠</m:t>
                            </m:r>
                          </m:e>
                          <m:sub>
                            <m:r>
                              <a:rPr lang="en-US" sz="3200" b="1" i="1" smtClean="0">
                                <a:latin typeface="Cambria Math" charset="0"/>
                              </a:rPr>
                              <m:t>𝑭</m:t>
                            </m:r>
                          </m:sub>
                        </m:sSub>
                      </m:fName>
                      <m:e>
                        <m:r>
                          <a:rPr lang="en-US" sz="3200" b="1" i="1" smtClean="0">
                            <a:latin typeface="Cambria Math" charset="0"/>
                          </a:rPr>
                          <m:t>𝟏</m:t>
                        </m:r>
                        <m:r>
                          <a:rPr lang="en-US" sz="3200" b="1" i="1" smtClean="0">
                            <a:latin typeface="Cambria Math" charset="0"/>
                          </a:rPr>
                          <m:t>.</m:t>
                        </m:r>
                        <m:r>
                          <a:rPr lang="en-US" sz="3200" b="1" i="1" smtClean="0">
                            <a:latin typeface="Cambria Math" charset="0"/>
                          </a:rPr>
                          <m:t>𝟓</m:t>
                        </m:r>
                        <m:r>
                          <a:rPr lang="en-US" sz="3200" b="1" i="1" smtClean="0">
                            <a:latin typeface="Cambria Math" charset="0"/>
                          </a:rPr>
                          <m:t>𝑵</m:t>
                        </m:r>
                      </m:e>
                    </m:func>
                  </m:oMath>
                </a14:m>
                <a:r>
                  <a:rPr lang="en-US" sz="3200" b="1" dirty="0" smtClean="0"/>
                  <a:t> - L</a:t>
                </a:r>
                <a:r>
                  <a:rPr lang="en-US" sz="3200" b="1" baseline="-25000" dirty="0" smtClean="0"/>
                  <a:t>B</a:t>
                </a:r>
                <a:r>
                  <a:rPr lang="en-US" sz="3200" b="1" dirty="0" smtClean="0"/>
                  <a:t> + 1</a:t>
                </a:r>
                <a:endParaRPr lang="en-US" sz="3200" dirty="0" smtClean="0"/>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502900" cy="3733800"/>
              </a:xfrm>
              <a:blipFill rotWithShape="0">
                <a:blip r:embed="rId3"/>
                <a:stretch>
                  <a:fillRect l="-1045" t="-2610"/>
                </a:stretch>
              </a:blipFill>
              <a:ln/>
            </p:spPr>
            <p:txBody>
              <a:bodyPr/>
              <a:lstStyle/>
              <a:p>
                <a:r>
                  <a:rPr lang="en-US">
                    <a:noFill/>
                  </a:rPr>
                  <a:t> </a:t>
                </a:r>
              </a:p>
            </p:txBody>
          </p:sp>
        </mc:Fallback>
      </mc:AlternateContent>
      <p:sp>
        <p:nvSpPr>
          <p:cNvPr id="6" name="TextBox 5"/>
          <p:cNvSpPr txBox="1"/>
          <p:nvPr/>
        </p:nvSpPr>
        <p:spPr>
          <a:xfrm>
            <a:off x="8623300" y="4240193"/>
            <a:ext cx="2832100"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Only pay for reading from B+ Tree nodes on disk (plus reading the actual record)</a:t>
            </a:r>
            <a:endParaRPr lang="en-US" sz="2400" dirty="0">
              <a:latin typeface="+mj-lt"/>
            </a:endParaRPr>
          </a:p>
        </p:txBody>
      </p:sp>
      <p:grpSp>
        <p:nvGrpSpPr>
          <p:cNvPr id="10" name="Group 9"/>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429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Bottom)">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Let:</a:t>
                </a:r>
              </a:p>
              <a:p>
                <a:pPr lvl="1"/>
                <a:r>
                  <a:rPr lang="en-US" dirty="0" smtClean="0"/>
                  <a:t>F = </a:t>
                </a:r>
                <a:r>
                  <a:rPr lang="en-US" dirty="0" err="1" smtClean="0"/>
                  <a:t>fanout</a:t>
                </a:r>
                <a:endParaRPr lang="en-US" dirty="0" smtClean="0"/>
              </a:p>
              <a:p>
                <a:pPr lvl="1"/>
                <a:r>
                  <a:rPr lang="en-US" dirty="0"/>
                  <a:t>N = the total number of </a:t>
                </a:r>
                <a:r>
                  <a:rPr lang="en-US" dirty="0" smtClean="0"/>
                  <a:t>records</a:t>
                </a:r>
              </a:p>
              <a:p>
                <a:pPr lvl="1"/>
                <a:r>
                  <a:rPr lang="en-US" dirty="0" smtClean="0"/>
                  <a:t>fill-factor = 2/3</a:t>
                </a:r>
              </a:p>
              <a:p>
                <a:pPr lvl="2"/>
                <a:r>
                  <a:rPr lang="en-US" dirty="0" smtClean="0">
                    <a:sym typeface="Wingdings"/>
                  </a:rPr>
                  <a:t> 1.5N is effective # of records B+ Tree needs to have room for</a:t>
                </a:r>
              </a:p>
              <a:p>
                <a:pPr lvl="1"/>
                <a:r>
                  <a:rPr lang="en-US" dirty="0" smtClean="0">
                    <a:sym typeface="Wingdings"/>
                  </a:rPr>
                  <a:t>L</a:t>
                </a:r>
                <a:r>
                  <a:rPr lang="en-US" baseline="-25000" dirty="0" smtClean="0">
                    <a:sym typeface="Wingdings"/>
                  </a:rPr>
                  <a:t>B</a:t>
                </a:r>
                <a:r>
                  <a:rPr lang="en-US" dirty="0" smtClean="0">
                    <a:sym typeface="Wingdings"/>
                  </a:rPr>
                  <a:t> = # of levels of the B+ Tree in main memory</a:t>
                </a:r>
                <a:endParaRPr lang="en-US" dirty="0" smtClean="0"/>
              </a:p>
              <a:p>
                <a:pPr>
                  <a:lnSpc>
                    <a:spcPct val="90000"/>
                  </a:lnSpc>
                </a:pPr>
                <a:endParaRPr lang="en-US" dirty="0" smtClean="0"/>
              </a:p>
              <a:p>
                <a:pPr>
                  <a:lnSpc>
                    <a:spcPct val="90000"/>
                  </a:lnSpc>
                </a:pPr>
                <a:r>
                  <a:rPr lang="en-US" dirty="0" smtClean="0"/>
                  <a:t>For searching a range </a:t>
                </a:r>
                <a:r>
                  <a:rPr lang="en-US" dirty="0" smtClean="0">
                    <a:solidFill>
                      <a:srgbClr val="C00000"/>
                    </a:solidFill>
                  </a:rPr>
                  <a:t>R</a:t>
                </a:r>
                <a:r>
                  <a:rPr lang="en-US" dirty="0" smtClean="0"/>
                  <a:t>:  </a:t>
                </a:r>
                <a14:m>
                  <m:oMath xmlns:m="http://schemas.openxmlformats.org/officeDocument/2006/math">
                    <m:func>
                      <m:funcPr>
                        <m:ctrlPr>
                          <a:rPr lang="en-US" sz="3200" b="1" i="1" smtClean="0">
                            <a:latin typeface="Cambria Math" charset="0"/>
                          </a:rPr>
                        </m:ctrlPr>
                      </m:funcPr>
                      <m:fName>
                        <m:sSub>
                          <m:sSubPr>
                            <m:ctrlPr>
                              <a:rPr lang="en-US" sz="3200" b="1" i="1" smtClean="0">
                                <a:latin typeface="Cambria Math" charset="0"/>
                              </a:rPr>
                            </m:ctrlPr>
                          </m:sSubPr>
                          <m:e>
                            <m:r>
                              <a:rPr lang="en-US" sz="3200" b="1" i="0" smtClean="0">
                                <a:latin typeface="Cambria Math" charset="0"/>
                              </a:rPr>
                              <m:t>𝐥𝐨𝐠</m:t>
                            </m:r>
                          </m:e>
                          <m:sub>
                            <m:r>
                              <a:rPr lang="en-US" sz="3200" b="1" i="1" smtClean="0">
                                <a:latin typeface="Cambria Math" charset="0"/>
                              </a:rPr>
                              <m:t>𝑭</m:t>
                            </m:r>
                          </m:sub>
                        </m:sSub>
                      </m:fName>
                      <m:e>
                        <m:r>
                          <a:rPr lang="en-US" sz="3200" b="1" i="1" smtClean="0">
                            <a:latin typeface="Cambria Math" charset="0"/>
                          </a:rPr>
                          <m:t>𝟏</m:t>
                        </m:r>
                        <m:r>
                          <a:rPr lang="en-US" sz="3200" b="1" i="1" smtClean="0">
                            <a:latin typeface="Cambria Math" charset="0"/>
                          </a:rPr>
                          <m:t>.</m:t>
                        </m:r>
                        <m:r>
                          <a:rPr lang="en-US" sz="3200" b="1" i="1" smtClean="0">
                            <a:latin typeface="Cambria Math" charset="0"/>
                          </a:rPr>
                          <m:t>𝟓</m:t>
                        </m:r>
                        <m:r>
                          <a:rPr lang="en-US" sz="3200" b="1" i="1" smtClean="0">
                            <a:latin typeface="Cambria Math" charset="0"/>
                          </a:rPr>
                          <m:t>𝑵</m:t>
                        </m:r>
                      </m:e>
                    </m:func>
                  </m:oMath>
                </a14:m>
                <a:r>
                  <a:rPr lang="en-US" sz="3200" b="1" dirty="0" smtClean="0"/>
                  <a:t> - L</a:t>
                </a:r>
                <a:r>
                  <a:rPr lang="en-US" sz="3200" b="1" baseline="-25000" dirty="0" smtClean="0"/>
                  <a:t>B</a:t>
                </a:r>
                <a:r>
                  <a:rPr lang="en-US" sz="3200" b="1" dirty="0" smtClean="0"/>
                  <a:t> + </a:t>
                </a:r>
                <a:r>
                  <a:rPr lang="en-US" sz="3200" b="1" dirty="0" smtClean="0">
                    <a:solidFill>
                      <a:srgbClr val="C00000"/>
                    </a:solidFill>
                  </a:rPr>
                  <a:t>R</a:t>
                </a:r>
                <a:endParaRPr lang="en-US" sz="3200" dirty="0" smtClean="0">
                  <a:solidFill>
                    <a:srgbClr val="C00000"/>
                  </a:solidFill>
                </a:endParaRPr>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502900" cy="3733800"/>
              </a:xfrm>
              <a:blipFill rotWithShape="0">
                <a:blip r:embed="rId3"/>
                <a:stretch>
                  <a:fillRect l="-1045" t="-2610"/>
                </a:stretch>
              </a:blipFill>
              <a:ln/>
            </p:spPr>
            <p:txBody>
              <a:bodyPr/>
              <a:lstStyle/>
              <a:p>
                <a:r>
                  <a:rPr lang="en-US">
                    <a:noFill/>
                  </a:rPr>
                  <a:t> </a:t>
                </a:r>
              </a:p>
            </p:txBody>
          </p:sp>
        </mc:Fallback>
      </mc:AlternateContent>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4998795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Fast Insertions &amp; Self-Balancing</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We won’t go into specifics of B+ Tree insertion algorithm, but has several attractive qualities:</a:t>
            </a:r>
          </a:p>
          <a:p>
            <a:pPr>
              <a:lnSpc>
                <a:spcPct val="90000"/>
              </a:lnSpc>
            </a:pPr>
            <a:endParaRPr lang="en-US" dirty="0" smtClean="0"/>
          </a:p>
          <a:p>
            <a:pPr lvl="1"/>
            <a:r>
              <a:rPr lang="en-US" b="1" dirty="0" smtClean="0"/>
              <a:t>~ Same cost as exact search</a:t>
            </a:r>
          </a:p>
          <a:p>
            <a:pPr lvl="1"/>
            <a:endParaRPr lang="en-US" b="1" dirty="0"/>
          </a:p>
          <a:p>
            <a:pPr lvl="1"/>
            <a:r>
              <a:rPr lang="en-US" b="1" i="1" dirty="0" smtClean="0"/>
              <a:t>Self-balancing: </a:t>
            </a:r>
            <a:r>
              <a:rPr lang="en-US" dirty="0" smtClean="0"/>
              <a:t>B+ Tree remains </a:t>
            </a:r>
            <a:r>
              <a:rPr lang="en-US" b="1" dirty="0" smtClean="0"/>
              <a:t>balanced </a:t>
            </a:r>
            <a:r>
              <a:rPr lang="en-US" dirty="0" smtClean="0"/>
              <a:t>(with respect to height) even after insert</a:t>
            </a:r>
            <a:endParaRPr lang="en-US" i="1" dirty="0" smtClean="0"/>
          </a:p>
          <a:p>
            <a:pPr lvl="1"/>
            <a:endParaRPr lang="en-US" dirty="0" smtClean="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
        <p:nvSpPr>
          <p:cNvPr id="12" name="TextBox 11"/>
          <p:cNvSpPr txBox="1"/>
          <p:nvPr/>
        </p:nvSpPr>
        <p:spPr>
          <a:xfrm>
            <a:off x="2592916" y="5600700"/>
            <a:ext cx="7018867"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B+ Trees also </a:t>
            </a:r>
            <a:r>
              <a:rPr lang="en-US" sz="2800" smtClean="0">
                <a:latin typeface="+mj-lt"/>
              </a:rPr>
              <a:t>(relatively) fast </a:t>
            </a:r>
            <a:r>
              <a:rPr lang="en-US" sz="2800" dirty="0" smtClean="0">
                <a:latin typeface="+mj-lt"/>
              </a:rPr>
              <a:t>for insertions!</a:t>
            </a:r>
            <a:endParaRPr lang="en-US" sz="2800" dirty="0">
              <a:latin typeface="+mj-lt"/>
            </a:endParaRPr>
          </a:p>
        </p:txBody>
      </p:sp>
    </p:spTree>
    <p:extLst>
      <p:ext uri="{BB962C8B-B14F-4D97-AF65-F5344CB8AC3E}">
        <p14:creationId xmlns:p14="http://schemas.microsoft.com/office/powerpoint/2010/main" val="1497813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noFill/>
          <a:ln/>
        </p:spPr>
        <p:txBody>
          <a:bodyPr/>
          <a:lstStyle/>
          <a:p>
            <a:r>
              <a:rPr lang="en-US" dirty="0" smtClean="0"/>
              <a:t>Clustered Indexes</a:t>
            </a:r>
            <a:endParaRPr lang="en-US" dirty="0"/>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a:t>
            </a:r>
            <a:r>
              <a:rPr lang="en-US" sz="4000" dirty="0" smtClean="0"/>
              <a:t>the underlying data is </a:t>
            </a:r>
            <a:r>
              <a:rPr lang="en-US" sz="4000" dirty="0"/>
              <a:t>ordered in the same way </a:t>
            </a:r>
            <a:r>
              <a:rPr lang="en-US" sz="4000" dirty="0" smtClean="0"/>
              <a:t>as the index’s data entries.</a:t>
            </a:r>
            <a:endParaRPr lang="en-US" sz="4000"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04004065"/>
      </p:ext>
    </p:extLst>
  </p:cSld>
  <p:clrMapOvr>
    <a:masterClrMapping/>
  </p:clrMapOvr>
  <p:transition>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a:t>
            </a:r>
            <a:r>
              <a:rPr lang="en-US" dirty="0" err="1" smtClean="0"/>
              <a:t>Unclustered</a:t>
            </a:r>
            <a:r>
              <a:rPr lang="en-US" dirty="0" smtClean="0"/>
              <a:t> Index</a:t>
            </a:r>
            <a:endParaRPr lang="en-US" dirty="0"/>
          </a:p>
        </p:txBody>
      </p:sp>
      <p:graphicFrame>
        <p:nvGraphicFramePr>
          <p:cNvPr id="3" name="Group 4"/>
          <p:cNvGraphicFramePr>
            <a:graphicFrameLocks noGrp="1"/>
          </p:cNvGraphicFramePr>
          <p:nvPr>
            <p:extLst>
              <p:ext uri="{D42A27DB-BD31-4B8C-83A1-F6EECF244321}">
                <p14:modId xmlns:p14="http://schemas.microsoft.com/office/powerpoint/2010/main" val="1454448932"/>
              </p:ext>
            </p:extLst>
          </p:nvPr>
        </p:nvGraphicFramePr>
        <p:xfrm>
          <a:off x="2239669"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ext uri="{D42A27DB-BD31-4B8C-83A1-F6EECF244321}">
                <p14:modId xmlns:p14="http://schemas.microsoft.com/office/powerpoint/2010/main" val="116846323"/>
              </p:ext>
            </p:extLst>
          </p:nvPr>
        </p:nvGraphicFramePr>
        <p:xfrm>
          <a:off x="903697"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 name="Group 113"/>
          <p:cNvGraphicFramePr>
            <a:graphicFrameLocks noGrp="1"/>
          </p:cNvGraphicFramePr>
          <p:nvPr>
            <p:extLst>
              <p:ext uri="{D42A27DB-BD31-4B8C-83A1-F6EECF244321}">
                <p14:modId xmlns:p14="http://schemas.microsoft.com/office/powerpoint/2010/main" val="1036097303"/>
              </p:ext>
            </p:extLst>
          </p:nvPr>
        </p:nvGraphicFramePr>
        <p:xfrm>
          <a:off x="3029482"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ext uri="{D42A27DB-BD31-4B8C-83A1-F6EECF244321}">
                <p14:modId xmlns:p14="http://schemas.microsoft.com/office/powerpoint/2010/main" val="1889961645"/>
              </p:ext>
            </p:extLst>
          </p:nvPr>
        </p:nvGraphicFramePr>
        <p:xfrm>
          <a:off x="8610782"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ext uri="{D42A27DB-BD31-4B8C-83A1-F6EECF244321}">
                <p14:modId xmlns:p14="http://schemas.microsoft.com/office/powerpoint/2010/main" val="1154744738"/>
              </p:ext>
            </p:extLst>
          </p:nvPr>
        </p:nvGraphicFramePr>
        <p:xfrm>
          <a:off x="7274810"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89" name="Group 113"/>
          <p:cNvGraphicFramePr>
            <a:graphicFrameLocks noGrp="1"/>
          </p:cNvGraphicFramePr>
          <p:nvPr>
            <p:extLst>
              <p:ext uri="{D42A27DB-BD31-4B8C-83A1-F6EECF244321}">
                <p14:modId xmlns:p14="http://schemas.microsoft.com/office/powerpoint/2010/main" val="985093627"/>
              </p:ext>
            </p:extLst>
          </p:nvPr>
        </p:nvGraphicFramePr>
        <p:xfrm>
          <a:off x="9400595"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smtClean="0">
                <a:latin typeface="+mj-lt"/>
              </a:rPr>
              <a:t>Index Entries</a:t>
            </a:r>
            <a:endParaRPr lang="en-US" sz="2400">
              <a:latin typeface="+mj-lt"/>
            </a:endParaRP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smtClean="0">
                <a:latin typeface="+mj-lt"/>
              </a:rPr>
              <a:t>Data Records</a:t>
            </a:r>
            <a:endParaRPr lang="en-US" sz="2400" dirty="0">
              <a:latin typeface="+mj-lt"/>
            </a:endParaRPr>
          </a:p>
        </p:txBody>
      </p:sp>
      <p:grpSp>
        <p:nvGrpSpPr>
          <p:cNvPr id="55" name="Group 54"/>
          <p:cNvGrpSpPr/>
          <p:nvPr/>
        </p:nvGrpSpPr>
        <p:grpSpPr>
          <a:xfrm>
            <a:off x="0" y="-22510"/>
            <a:ext cx="12192000" cy="307777"/>
            <a:chOff x="0" y="-22510"/>
            <a:chExt cx="12192000" cy="307777"/>
          </a:xfrm>
        </p:grpSpPr>
        <p:sp>
          <p:nvSpPr>
            <p:cNvPr id="56" name="Rectangle 5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7" name="TextBox 56"/>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a:t>
              </a:r>
              <a:r>
                <a:rPr lang="en-US" sz="1400" b="1" i="1" smtClean="0">
                  <a:solidFill>
                    <a:schemeClr val="tx1">
                      <a:lumMod val="65000"/>
                      <a:lumOff val="35000"/>
                    </a:schemeClr>
                  </a:solidFill>
                  <a:latin typeface="+mj-lt"/>
                </a:rPr>
                <a:t>Section 3  </a:t>
              </a:r>
              <a:r>
                <a:rPr lang="en-US" sz="1400" b="1" i="1" dirty="0" smtClean="0">
                  <a:solidFill>
                    <a:schemeClr val="tx1">
                      <a:lumMod val="65000"/>
                      <a:lumOff val="35000"/>
                    </a:schemeClr>
                  </a:solidFill>
                  <a:latin typeface="+mj-lt"/>
                </a:rPr>
                <a:t>&gt;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770349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Clustered vs. </a:t>
            </a:r>
            <a:r>
              <a:rPr lang="en-US" dirty="0" err="1" smtClean="0"/>
              <a:t>Unclustered</a:t>
            </a:r>
            <a:r>
              <a:rPr lang="en-US" dirty="0" smtClean="0"/>
              <a:t> Index</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Recall that for a disk with block access, </a:t>
            </a:r>
            <a:r>
              <a:rPr lang="en-US" b="1" dirty="0" smtClean="0"/>
              <a:t>sequential IO is much faster than random IO</a:t>
            </a:r>
          </a:p>
          <a:p>
            <a:pPr>
              <a:lnSpc>
                <a:spcPct val="90000"/>
              </a:lnSpc>
            </a:pPr>
            <a:endParaRPr lang="en-US" dirty="0">
              <a:solidFill>
                <a:srgbClr val="C00000"/>
              </a:solidFill>
            </a:endParaRPr>
          </a:p>
          <a:p>
            <a:pPr>
              <a:lnSpc>
                <a:spcPct val="90000"/>
              </a:lnSpc>
            </a:pPr>
            <a:r>
              <a:rPr lang="en-US" dirty="0" smtClean="0"/>
              <a:t>For exact search, no difference between clustered / </a:t>
            </a:r>
            <a:r>
              <a:rPr lang="en-US" dirty="0" err="1" smtClean="0"/>
              <a:t>unclustered</a:t>
            </a:r>
            <a:endParaRPr lang="en-US" dirty="0" smtClean="0"/>
          </a:p>
          <a:p>
            <a:pPr>
              <a:lnSpc>
                <a:spcPct val="90000"/>
              </a:lnSpc>
            </a:pPr>
            <a:endParaRPr lang="en-US" dirty="0"/>
          </a:p>
          <a:p>
            <a:pPr>
              <a:lnSpc>
                <a:spcPct val="90000"/>
              </a:lnSpc>
            </a:pPr>
            <a:r>
              <a:rPr lang="en-US" dirty="0" smtClean="0"/>
              <a:t>For range search over R values: difference between </a:t>
            </a:r>
            <a:r>
              <a:rPr lang="en-US" b="1" dirty="0" smtClean="0"/>
              <a:t>1 random IO + R sequential IO</a:t>
            </a:r>
            <a:r>
              <a:rPr lang="en-US" dirty="0" smtClean="0"/>
              <a:t>, and </a:t>
            </a:r>
            <a:r>
              <a:rPr lang="en-US" b="1" dirty="0" smtClean="0"/>
              <a:t>R random IO</a:t>
            </a:r>
            <a:r>
              <a:rPr lang="en-US" dirty="0" smtClean="0"/>
              <a:t>:</a:t>
            </a:r>
          </a:p>
          <a:p>
            <a:pPr lvl="1"/>
            <a:r>
              <a:rPr lang="en-US" dirty="0" smtClean="0"/>
              <a:t>For 100,000 records- difference between ~10ms and ~10min!</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a:t>
              </a:r>
              <a:r>
                <a:rPr lang="en-US" sz="1400" b="1" i="1" smtClean="0">
                  <a:solidFill>
                    <a:schemeClr val="tx1">
                      <a:lumMod val="65000"/>
                      <a:lumOff val="35000"/>
                    </a:schemeClr>
                  </a:solidFill>
                  <a:latin typeface="+mj-lt"/>
                </a:rPr>
                <a:t>Section 3  </a:t>
              </a:r>
              <a:r>
                <a:rPr lang="en-US" sz="1400" b="1" i="1" dirty="0" smtClean="0">
                  <a:solidFill>
                    <a:schemeClr val="tx1">
                      <a:lumMod val="65000"/>
                      <a:lumOff val="35000"/>
                    </a:schemeClr>
                  </a:solidFill>
                  <a:latin typeface="+mj-lt"/>
                </a:rPr>
                <a:t>&gt;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9525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a:t>Why </a:t>
            </a:r>
            <a:r>
              <a:rPr lang="en-US" dirty="0" smtClean="0"/>
              <a:t>are Sort Algorithms Important?</a:t>
            </a:r>
            <a:endParaRPr lang="en-US" dirty="0"/>
          </a:p>
        </p:txBody>
      </p:sp>
      <p:sp>
        <p:nvSpPr>
          <p:cNvPr id="5125" name="Rectangle 5"/>
          <p:cNvSpPr>
            <a:spLocks noGrp="1" noChangeArrowheads="1"/>
          </p:cNvSpPr>
          <p:nvPr>
            <p:ph type="body" idx="1"/>
          </p:nvPr>
        </p:nvSpPr>
        <p:spPr>
          <a:xfrm>
            <a:off x="838200" y="1828800"/>
            <a:ext cx="10515600" cy="4495800"/>
          </a:xfrm>
          <a:noFill/>
          <a:ln/>
        </p:spPr>
        <p:txBody>
          <a:bodyPr>
            <a:normAutofit/>
          </a:bodyPr>
          <a:lstStyle/>
          <a:p>
            <a:r>
              <a:rPr lang="en-US" sz="3200" dirty="0" smtClean="0"/>
              <a:t>Data </a:t>
            </a:r>
            <a:r>
              <a:rPr lang="en-US" sz="3200" dirty="0"/>
              <a:t>requested </a:t>
            </a:r>
            <a:r>
              <a:rPr lang="en-US" sz="3200" dirty="0" smtClean="0"/>
              <a:t>from DB in </a:t>
            </a:r>
            <a:r>
              <a:rPr lang="en-US" sz="3200" dirty="0"/>
              <a:t>sorted order </a:t>
            </a:r>
            <a:r>
              <a:rPr lang="en-US" sz="3200" dirty="0" smtClean="0"/>
              <a:t>is </a:t>
            </a:r>
            <a:r>
              <a:rPr lang="en-US" sz="3200" b="1" dirty="0" smtClean="0"/>
              <a:t>extremely common</a:t>
            </a:r>
            <a:endParaRPr lang="en-US" sz="3200" dirty="0"/>
          </a:p>
          <a:p>
            <a:pPr lvl="1">
              <a:buSzPct val="75000"/>
            </a:pPr>
            <a:r>
              <a:rPr lang="en-US" sz="2800" dirty="0"/>
              <a:t>e.g., find students in increasing</a:t>
            </a:r>
            <a:r>
              <a:rPr lang="en-US" sz="2800" dirty="0" smtClean="0"/>
              <a:t> GPA</a:t>
            </a:r>
            <a:r>
              <a:rPr lang="en-US" sz="2800" i="1" dirty="0" smtClean="0"/>
              <a:t> </a:t>
            </a:r>
            <a:r>
              <a:rPr lang="en-US" sz="2800" dirty="0" smtClean="0"/>
              <a:t>order</a:t>
            </a:r>
          </a:p>
          <a:p>
            <a:pPr marL="0" indent="0">
              <a:buNone/>
            </a:pPr>
            <a:endParaRPr lang="en-US" sz="3200" dirty="0"/>
          </a:p>
          <a:p>
            <a:r>
              <a:rPr lang="en-US" sz="3200" b="1" dirty="0" smtClean="0"/>
              <a:t>Why not just use quicksort in main memory??</a:t>
            </a:r>
          </a:p>
          <a:p>
            <a:pPr lvl="1"/>
            <a:r>
              <a:rPr lang="en-US" sz="2800" dirty="0" smtClean="0"/>
              <a:t>What about if we need to sort 1TB of data with 1GB of RAM…</a:t>
            </a:r>
            <a:endParaRPr lang="en-US" sz="2800" dirty="0"/>
          </a:p>
        </p:txBody>
      </p:sp>
      <p:sp>
        <p:nvSpPr>
          <p:cNvPr id="6" name="TextBox 5"/>
          <p:cNvSpPr txBox="1"/>
          <p:nvPr/>
        </p:nvSpPr>
        <p:spPr>
          <a:xfrm>
            <a:off x="2540987" y="5525513"/>
            <a:ext cx="711002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A classic problem in computer science!</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62559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Summary</a:t>
            </a:r>
            <a:endParaRPr lang="en-US" dirty="0"/>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a:bodyPr>
          <a:lstStyle/>
          <a:p>
            <a:pPr>
              <a:lnSpc>
                <a:spcPct val="90000"/>
              </a:lnSpc>
            </a:pPr>
            <a:r>
              <a:rPr lang="en-US" dirty="0" smtClean="0"/>
              <a:t>We covered an algorithm + some optimizations for sorting larger-than-memory files efficiently</a:t>
            </a:r>
          </a:p>
          <a:p>
            <a:pPr lvl="1"/>
            <a:r>
              <a:rPr lang="en-US" dirty="0" smtClean="0"/>
              <a:t>An </a:t>
            </a:r>
            <a:r>
              <a:rPr lang="en-US" b="1" i="1" dirty="0" smtClean="0"/>
              <a:t>IO aware</a:t>
            </a:r>
            <a:r>
              <a:rPr lang="en-US" dirty="0" smtClean="0"/>
              <a:t> algorithm!</a:t>
            </a:r>
          </a:p>
          <a:p>
            <a:pPr lvl="1"/>
            <a:endParaRPr lang="en-US" dirty="0"/>
          </a:p>
          <a:p>
            <a:r>
              <a:rPr lang="en-US" dirty="0" smtClean="0"/>
              <a:t>We create </a:t>
            </a:r>
            <a:r>
              <a:rPr lang="en-US" b="1" dirty="0" smtClean="0"/>
              <a:t>indexes</a:t>
            </a:r>
            <a:r>
              <a:rPr lang="en-US" dirty="0" smtClean="0"/>
              <a:t> over tables in order to support </a:t>
            </a:r>
            <a:r>
              <a:rPr lang="en-US" b="1" i="1" dirty="0" smtClean="0"/>
              <a:t>fast (exact and range) search</a:t>
            </a:r>
            <a:r>
              <a:rPr lang="en-US" dirty="0" smtClean="0"/>
              <a:t> and </a:t>
            </a:r>
            <a:r>
              <a:rPr lang="en-US" b="1" i="1" dirty="0" smtClean="0"/>
              <a:t>insertion</a:t>
            </a:r>
            <a:r>
              <a:rPr lang="en-US" dirty="0" smtClean="0"/>
              <a:t> over </a:t>
            </a:r>
            <a:r>
              <a:rPr lang="en-US" b="1" i="1" dirty="0" smtClean="0"/>
              <a:t>multiple search keys</a:t>
            </a:r>
          </a:p>
          <a:p>
            <a:endParaRPr lang="en-US" b="1" i="1" dirty="0"/>
          </a:p>
          <a:p>
            <a:r>
              <a:rPr lang="en-US" b="1" dirty="0" smtClean="0"/>
              <a:t>B+ Trees </a:t>
            </a:r>
            <a:r>
              <a:rPr lang="en-US" dirty="0" smtClean="0"/>
              <a:t>are one index data structure which support very fast exact and range search &amp; insertion via </a:t>
            </a:r>
            <a:r>
              <a:rPr lang="en-US" b="1" i="1" dirty="0" smtClean="0"/>
              <a:t>high </a:t>
            </a:r>
            <a:r>
              <a:rPr lang="en-US" b="1" i="1" dirty="0" err="1" smtClean="0"/>
              <a:t>fanout</a:t>
            </a:r>
            <a:endParaRPr lang="en-US" b="1" i="1" dirty="0"/>
          </a:p>
          <a:p>
            <a:pPr lvl="1"/>
            <a:r>
              <a:rPr lang="en-US" b="1" i="1" dirty="0" smtClean="0"/>
              <a:t>Clustered vs. </a:t>
            </a:r>
            <a:r>
              <a:rPr lang="en-US" b="1" i="1" dirty="0" err="1" smtClean="0"/>
              <a:t>unclustered</a:t>
            </a:r>
            <a:r>
              <a:rPr lang="en-US" dirty="0" smtClean="0"/>
              <a:t> makes a big difference for range queries too</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19670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7760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reasons to sort…</a:t>
            </a:r>
            <a:endParaRPr lang="en-US" dirty="0"/>
          </a:p>
        </p:txBody>
      </p:sp>
      <p:sp>
        <p:nvSpPr>
          <p:cNvPr id="3" name="Content Placeholder 2"/>
          <p:cNvSpPr>
            <a:spLocks noGrp="1"/>
          </p:cNvSpPr>
          <p:nvPr>
            <p:ph idx="1"/>
          </p:nvPr>
        </p:nvSpPr>
        <p:spPr>
          <a:xfrm>
            <a:off x="838200" y="1825625"/>
            <a:ext cx="8083731" cy="4351338"/>
          </a:xfrm>
        </p:spPr>
        <p:txBody>
          <a:bodyPr>
            <a:normAutofit/>
          </a:bodyPr>
          <a:lstStyle/>
          <a:p>
            <a:r>
              <a:rPr lang="en-US" sz="3200" dirty="0" smtClean="0"/>
              <a:t>Sorting useful for eliminating </a:t>
            </a:r>
            <a:r>
              <a:rPr lang="en-US" sz="3200" i="1" dirty="0" smtClean="0"/>
              <a:t>duplicate copies </a:t>
            </a:r>
            <a:r>
              <a:rPr lang="en-US" sz="3200" dirty="0" smtClean="0"/>
              <a:t>in a collection of records (Why?)</a:t>
            </a:r>
          </a:p>
          <a:p>
            <a:endParaRPr lang="en-US" sz="3200" dirty="0"/>
          </a:p>
          <a:p>
            <a:r>
              <a:rPr lang="en-US" sz="3200" dirty="0" smtClean="0"/>
              <a:t>Sorting </a:t>
            </a:r>
            <a:r>
              <a:rPr lang="en-US" sz="3200" dirty="0"/>
              <a:t>is first step in </a:t>
            </a:r>
            <a:r>
              <a:rPr lang="en-US" sz="3200" i="1" dirty="0"/>
              <a:t>bulk loading </a:t>
            </a:r>
            <a:r>
              <a:rPr lang="en-US" sz="3200" dirty="0"/>
              <a:t>B+ tree index.</a:t>
            </a:r>
          </a:p>
          <a:p>
            <a:pPr marL="0" indent="0">
              <a:buNone/>
            </a:pPr>
            <a:endParaRPr lang="en-US" sz="3200" dirty="0" smtClean="0"/>
          </a:p>
          <a:p>
            <a:endParaRPr lang="en-US" sz="3200" i="1" dirty="0" smtClean="0"/>
          </a:p>
          <a:p>
            <a:r>
              <a:rPr lang="en-US" sz="3200" i="1" dirty="0" smtClean="0"/>
              <a:t>Sort-merge</a:t>
            </a:r>
            <a:r>
              <a:rPr lang="en-US" sz="3200" dirty="0" smtClean="0"/>
              <a:t> join algorithm involves sorting</a:t>
            </a:r>
          </a:p>
        </p:txBody>
      </p:sp>
      <p:sp>
        <p:nvSpPr>
          <p:cNvPr id="8" name="TextBox 7"/>
          <p:cNvSpPr txBox="1"/>
          <p:nvPr/>
        </p:nvSpPr>
        <p:spPr>
          <a:xfrm>
            <a:off x="8921931" y="3416519"/>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Coming up…</a:t>
            </a:r>
            <a:endParaRPr lang="en-US" sz="3200" i="1" dirty="0">
              <a:solidFill>
                <a:prstClr val="black"/>
              </a:solidFill>
              <a:latin typeface="+mj-lt"/>
            </a:endParaRPr>
          </a:p>
        </p:txBody>
      </p:sp>
      <p:sp>
        <p:nvSpPr>
          <p:cNvPr id="9" name="TextBox 8"/>
          <p:cNvSpPr txBox="1"/>
          <p:nvPr/>
        </p:nvSpPr>
        <p:spPr>
          <a:xfrm>
            <a:off x="8921931" y="5234682"/>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Next lecture</a:t>
            </a:r>
            <a:endParaRPr lang="en-US" sz="3200" i="1"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229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2166</TotalTime>
  <Words>4765</Words>
  <Application>Microsoft Macintosh PowerPoint</Application>
  <PresentationFormat>Widescreen</PresentationFormat>
  <Paragraphs>1368</Paragraphs>
  <Slides>80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Book Antiqua</vt:lpstr>
      <vt:lpstr>Calibri</vt:lpstr>
      <vt:lpstr>Calibri Light</vt:lpstr>
      <vt:lpstr>Cambria Math</vt:lpstr>
      <vt:lpstr>Menlo</vt:lpstr>
      <vt:lpstr>Wingdings</vt:lpstr>
      <vt:lpstr>Arial</vt:lpstr>
      <vt:lpstr>Office Theme</vt:lpstr>
      <vt:lpstr>B+ Trees:  An IO-Aware Index Structure</vt:lpstr>
      <vt:lpstr>“If you don’t find it in the index, look very carefully through the entire catalog”</vt:lpstr>
      <vt:lpstr>Today’s Lecture</vt:lpstr>
      <vt:lpstr>1. External Merge Sort</vt:lpstr>
      <vt:lpstr>What you will learn about in this section</vt:lpstr>
      <vt:lpstr>Recap: External Merge Algorithm</vt:lpstr>
      <vt:lpstr>External Merge Sort</vt:lpstr>
      <vt:lpstr>Why are Sort Algorithms Important?</vt:lpstr>
      <vt:lpstr>More reasons to sort…</vt:lpstr>
      <vt:lpstr>Do people care?</vt:lpstr>
      <vt:lpstr>So how do we sort big files?</vt:lpstr>
      <vt:lpstr>External Merge Sort Algorithm</vt:lpstr>
      <vt:lpstr>External Merge Sort Algorithm</vt:lpstr>
      <vt:lpstr>External Merge Sort Algorithm</vt:lpstr>
      <vt:lpstr>External Merge Sort Algorithm</vt:lpstr>
      <vt:lpstr>External Merge Sort Algorithm</vt:lpstr>
      <vt:lpstr>External Merge Sort Algorithm</vt:lpstr>
      <vt:lpstr>Calculating IO Cost</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Simplified 3-page Buffer Version</vt:lpstr>
      <vt:lpstr>Using B+1 buffer pages to reduce # of passes</vt:lpstr>
      <vt:lpstr>Using B+1 buffer pages to reduce # of passes</vt:lpstr>
      <vt:lpstr>Repacking</vt:lpstr>
      <vt:lpstr>Repacking for even longer initial runs</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vt:lpstr>
      <vt:lpstr>Summary</vt:lpstr>
      <vt:lpstr>2. Indexes</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Covering Indexes</vt:lpstr>
      <vt:lpstr>High-level Categories of Index Types</vt:lpstr>
      <vt:lpstr>Activity-13.ipynb</vt:lpstr>
      <vt:lpstr>2. B+ Trees</vt:lpstr>
      <vt:lpstr>What you will learn about in this section</vt:lpstr>
      <vt:lpstr>B+ Trees</vt:lpstr>
      <vt:lpstr>B+ Tree Basics</vt:lpstr>
      <vt:lpstr>B+ Tree Basics</vt:lpstr>
      <vt:lpstr>B+ Tree Basics</vt:lpstr>
      <vt:lpstr>B+ Tree Basics</vt:lpstr>
      <vt:lpstr>B+ Tree Basics</vt:lpstr>
      <vt:lpstr>B+ Tree Basics</vt:lpstr>
      <vt:lpstr>B+ Tree Basics</vt:lpstr>
      <vt:lpstr>Some finer points of B+ Trees</vt:lpstr>
      <vt:lpstr>Searching a B+ Tree</vt:lpstr>
      <vt:lpstr>B+ Tree Exact Search Animation</vt:lpstr>
      <vt:lpstr>B+ Tree Range Search Animation</vt:lpstr>
      <vt:lpstr>B+ Tree Design</vt:lpstr>
      <vt:lpstr>B+ Tree: High Fanout = Smaller &amp; Lower IO</vt:lpstr>
      <vt:lpstr>B+ Trees in Practice</vt:lpstr>
      <vt:lpstr>Simple Cost Model for Search</vt:lpstr>
      <vt:lpstr>Simple Cost Model for Search</vt:lpstr>
      <vt:lpstr>Fast Insertions &amp; Self-Balancing</vt:lpstr>
      <vt:lpstr>Clustered Indexes</vt:lpstr>
      <vt:lpstr>Clustered vs. Unclustered Index</vt:lpstr>
      <vt:lpstr>Clustered vs. Unclustered Index</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Alex Ratner</cp:lastModifiedBy>
  <cp:revision>127</cp:revision>
  <dcterms:created xsi:type="dcterms:W3CDTF">2015-10-30T14:38:29Z</dcterms:created>
  <dcterms:modified xsi:type="dcterms:W3CDTF">2015-11-10T15:34:39Z</dcterms:modified>
</cp:coreProperties>
</file>