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7" r:id="rId2"/>
    <p:sldId id="318" r:id="rId3"/>
    <p:sldId id="319" r:id="rId4"/>
    <p:sldId id="320" r:id="rId5"/>
    <p:sldId id="259" r:id="rId6"/>
    <p:sldId id="323" r:id="rId7"/>
    <p:sldId id="262" r:id="rId8"/>
    <p:sldId id="324" r:id="rId9"/>
    <p:sldId id="327" r:id="rId10"/>
    <p:sldId id="325" r:id="rId11"/>
    <p:sldId id="264" r:id="rId12"/>
    <p:sldId id="328" r:id="rId13"/>
    <p:sldId id="267" r:id="rId14"/>
    <p:sldId id="268" r:id="rId15"/>
    <p:sldId id="270" r:id="rId16"/>
    <p:sldId id="271" r:id="rId17"/>
    <p:sldId id="272" r:id="rId18"/>
    <p:sldId id="273" r:id="rId19"/>
    <p:sldId id="329" r:id="rId20"/>
    <p:sldId id="276" r:id="rId21"/>
    <p:sldId id="398" r:id="rId22"/>
    <p:sldId id="279" r:id="rId23"/>
    <p:sldId id="280" r:id="rId24"/>
    <p:sldId id="334" r:id="rId25"/>
    <p:sldId id="282" r:id="rId26"/>
    <p:sldId id="335" r:id="rId27"/>
    <p:sldId id="336" r:id="rId28"/>
    <p:sldId id="339" r:id="rId29"/>
    <p:sldId id="340" r:id="rId30"/>
    <p:sldId id="341" r:id="rId31"/>
    <p:sldId id="291" r:id="rId32"/>
    <p:sldId id="342" r:id="rId33"/>
    <p:sldId id="343" r:id="rId34"/>
    <p:sldId id="348" r:id="rId35"/>
    <p:sldId id="349" r:id="rId36"/>
    <p:sldId id="345" r:id="rId37"/>
    <p:sldId id="346" r:id="rId38"/>
    <p:sldId id="344" r:id="rId39"/>
    <p:sldId id="352" r:id="rId40"/>
    <p:sldId id="353" r:id="rId41"/>
    <p:sldId id="368" r:id="rId42"/>
    <p:sldId id="369" r:id="rId43"/>
    <p:sldId id="294" r:id="rId44"/>
    <p:sldId id="374" r:id="rId45"/>
    <p:sldId id="295" r:id="rId46"/>
    <p:sldId id="296" r:id="rId47"/>
    <p:sldId id="375" r:id="rId48"/>
    <p:sldId id="297" r:id="rId49"/>
    <p:sldId id="298" r:id="rId50"/>
    <p:sldId id="299" r:id="rId51"/>
    <p:sldId id="376" r:id="rId52"/>
    <p:sldId id="377" r:id="rId53"/>
    <p:sldId id="378" r:id="rId54"/>
    <p:sldId id="379" r:id="rId55"/>
    <p:sldId id="370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2" r:id="rId67"/>
    <p:sldId id="399" r:id="rId68"/>
    <p:sldId id="393" r:id="rId69"/>
    <p:sldId id="394" r:id="rId70"/>
    <p:sldId id="395" r:id="rId71"/>
    <p:sldId id="396" r:id="rId72"/>
    <p:sldId id="397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C4A823-FB29-4D49-BBD9-7AE11A925804}">
          <p14:sldIdLst>
            <p14:sldId id="257"/>
            <p14:sldId id="318"/>
            <p14:sldId id="319"/>
            <p14:sldId id="320"/>
            <p14:sldId id="259"/>
            <p14:sldId id="323"/>
            <p14:sldId id="262"/>
            <p14:sldId id="324"/>
            <p14:sldId id="327"/>
            <p14:sldId id="325"/>
            <p14:sldId id="264"/>
            <p14:sldId id="328"/>
            <p14:sldId id="267"/>
            <p14:sldId id="268"/>
            <p14:sldId id="270"/>
            <p14:sldId id="271"/>
            <p14:sldId id="272"/>
            <p14:sldId id="273"/>
            <p14:sldId id="329"/>
            <p14:sldId id="276"/>
            <p14:sldId id="398"/>
            <p14:sldId id="279"/>
            <p14:sldId id="280"/>
            <p14:sldId id="334"/>
            <p14:sldId id="282"/>
            <p14:sldId id="335"/>
            <p14:sldId id="336"/>
            <p14:sldId id="339"/>
            <p14:sldId id="340"/>
            <p14:sldId id="341"/>
            <p14:sldId id="291"/>
            <p14:sldId id="342"/>
            <p14:sldId id="343"/>
            <p14:sldId id="348"/>
            <p14:sldId id="349"/>
            <p14:sldId id="345"/>
            <p14:sldId id="346"/>
            <p14:sldId id="344"/>
            <p14:sldId id="352"/>
            <p14:sldId id="353"/>
            <p14:sldId id="368"/>
            <p14:sldId id="369"/>
            <p14:sldId id="294"/>
            <p14:sldId id="374"/>
            <p14:sldId id="295"/>
            <p14:sldId id="296"/>
            <p14:sldId id="375"/>
            <p14:sldId id="297"/>
            <p14:sldId id="298"/>
            <p14:sldId id="299"/>
            <p14:sldId id="376"/>
            <p14:sldId id="377"/>
            <p14:sldId id="378"/>
            <p14:sldId id="379"/>
            <p14:sldId id="370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2"/>
            <p14:sldId id="399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23"/>
    <p:restoredTop sz="93919"/>
  </p:normalViewPr>
  <p:slideViewPr>
    <p:cSldViewPr snapToGrid="0" snapToObjects="1">
      <p:cViewPr>
        <p:scale>
          <a:sx n="100" d="100"/>
          <a:sy n="100" d="100"/>
        </p:scale>
        <p:origin x="14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36F9-C1B7-754D-84B4-E10FAAAB2A28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FFE73-487A-6E4F-A170-9F501B8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5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030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47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0244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132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74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2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02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1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38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IMS</a:t>
            </a:r>
            <a:r>
              <a:rPr lang="en-US" baseline="0" dirty="0" smtClean="0"/>
              <a:t> </a:t>
            </a:r>
            <a:r>
              <a:rPr lang="en-US" dirty="0" smtClean="0"/>
              <a:t>apparently used in the moonshot (http://www-01.ibm.com/software/data/</a:t>
            </a:r>
            <a:r>
              <a:rPr lang="en-US" dirty="0" err="1" smtClean="0"/>
              <a:t>ims</a:t>
            </a:r>
            <a:r>
              <a:rPr lang="en-US" dirty="0" smtClean="0"/>
              <a:t>/</a:t>
            </a:r>
            <a:r>
              <a:rPr lang="en-US" dirty="0" err="1" smtClean="0"/>
              <a:t>benchmark.html</a:t>
            </a:r>
            <a:r>
              <a:rPr lang="en-US" dirty="0" smtClean="0"/>
              <a:t>) and still boasts high #s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FFE73-487A-6E4F-A170-9F501B811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50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65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53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62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0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2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7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2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174D-DD61-FE43-8A53-ABAC8F6EC3E6}" type="datetimeFigureOut">
              <a:rPr lang="en-US" smtClean="0"/>
              <a:t>11/12/15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C0F02-33DC-3A41-9F51-431B7FE03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png"/><Relationship Id="rId3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Lecture_1_1.ipynb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nov95/toc.html" TargetMode="External"/><Relationship Id="rId4" Type="http://schemas.openxmlformats.org/officeDocument/2006/relationships/hyperlink" Target="http://en.wikipedia.org/wiki/Communications_of_the_ACM" TargetMode="Externa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4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4" Type="http://schemas.openxmlformats.org/officeDocument/2006/relationships/image" Target="../media/image11.png"/><Relationship Id="rId5" Type="http://schemas.openxmlformats.org/officeDocument/2006/relationships/image" Target="../media/image60.png"/><Relationship Id="rId6" Type="http://schemas.openxmlformats.org/officeDocument/2006/relationships/image" Target="../media/image14.png"/><Relationship Id="rId7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smtClean="0"/>
              <a:t>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6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825716" y="1649336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89233" y="5249379"/>
            <a:ext cx="634582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j-lt"/>
              </a:rPr>
              <a:t>A </a:t>
            </a:r>
            <a:r>
              <a:rPr lang="en-US" sz="3200" b="1" u="sng" dirty="0" smtClean="0">
                <a:latin typeface="+mj-lt"/>
              </a:rPr>
              <a:t>relational instance</a:t>
            </a:r>
            <a:r>
              <a:rPr lang="en-US" sz="3200" dirty="0" smtClean="0">
                <a:latin typeface="+mj-lt"/>
              </a:rPr>
              <a:t> is a </a:t>
            </a:r>
            <a:r>
              <a:rPr lang="en-US" sz="3200" b="1" i="1" dirty="0" smtClean="0">
                <a:latin typeface="+mj-lt"/>
              </a:rPr>
              <a:t>set</a:t>
            </a:r>
            <a:r>
              <a:rPr lang="en-US" sz="3200" dirty="0" smtClean="0">
                <a:latin typeface="+mj-lt"/>
              </a:rPr>
              <a:t> of tuples all conforming to the same </a:t>
            </a:r>
            <a:r>
              <a:rPr lang="en-US" sz="3200" i="1" dirty="0" smtClean="0">
                <a:latin typeface="+mj-lt"/>
              </a:rPr>
              <a:t>schema</a:t>
            </a:r>
            <a:endParaRPr lang="en-US" sz="3200" i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42561" y="2144850"/>
            <a:ext cx="267842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Recall: In practice DBMSs relax the set requirement, and use </a:t>
            </a:r>
            <a:r>
              <a:rPr lang="en-US" sz="2400" dirty="0" err="1" smtClean="0">
                <a:latin typeface="+mj-lt"/>
              </a:rPr>
              <a:t>multisets</a:t>
            </a:r>
            <a:r>
              <a:rPr lang="en-US" sz="2400" dirty="0" smtClean="0">
                <a:latin typeface="+mj-lt"/>
              </a:rPr>
              <a:t>.  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18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58121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6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Reiterate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85344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Let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R(f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smtClean="0">
                <a:solidFill>
                  <a:prstClr val="black"/>
                </a:solidFill>
                <a:latin typeface="+mj-lt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,…,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f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:Dom</a:t>
            </a:r>
            <a:r>
              <a:rPr lang="en-US" sz="2800" baseline="-25000" dirty="0" err="1" smtClean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) be a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then, </a:t>
            </a:r>
          </a:p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an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instance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of R is a subset of 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Dom</a:t>
            </a:r>
            <a:r>
              <a:rPr lang="en-US" sz="2800" baseline="-25000" dirty="0">
                <a:solidFill>
                  <a:prstClr val="black"/>
                </a:solidFill>
                <a:latin typeface="+mj-lt"/>
                <a:sym typeface="Symbol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+mj-lt"/>
                <a:sym typeface="Symbol"/>
              </a:rPr>
              <a:t> x … x </a:t>
            </a:r>
            <a:r>
              <a:rPr lang="en-US" sz="2800" dirty="0" err="1">
                <a:solidFill>
                  <a:prstClr val="black"/>
                </a:solidFill>
                <a:latin typeface="+mj-lt"/>
                <a:sym typeface="Symbol"/>
              </a:rPr>
              <a:t>Dom</a:t>
            </a:r>
            <a:r>
              <a:rPr lang="en-US" sz="2800" baseline="-25000" dirty="0" err="1">
                <a:solidFill>
                  <a:prstClr val="black"/>
                </a:solidFill>
                <a:latin typeface="+mj-lt"/>
                <a:sym typeface="Symbol"/>
              </a:rPr>
              <a:t>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400297"/>
            <a:ext cx="9986962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In this way, a </a:t>
            </a:r>
            <a:r>
              <a:rPr lang="en-US" sz="2800" i="1" u="sng" dirty="0" smtClean="0">
                <a:solidFill>
                  <a:prstClr val="black"/>
                </a:solidFill>
                <a:latin typeface="+mj-lt"/>
              </a:rPr>
              <a:t>relational schema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 is a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total function from attribute </a:t>
            </a:r>
            <a:r>
              <a:rPr lang="en-US" sz="2800" b="1" i="1" dirty="0" smtClean="0">
                <a:solidFill>
                  <a:prstClr val="black"/>
                </a:solidFill>
                <a:latin typeface="+mj-lt"/>
              </a:rPr>
              <a:t>names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 to types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9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55"/>
            <a:ext cx="9372600" cy="433311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schema</a:t>
            </a:r>
            <a:r>
              <a:rPr lang="en-US" dirty="0" smtClean="0"/>
              <a:t> describes the data that is contained in a </a:t>
            </a:r>
            <a:r>
              <a:rPr lang="en-US" i="1" u="sng" dirty="0" smtClean="0"/>
              <a:t>relational instance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2988" y="2989520"/>
            <a:ext cx="515778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relation R of </a:t>
            </a:r>
            <a:r>
              <a:rPr lang="en-US" sz="2800" dirty="0" err="1">
                <a:latin typeface="+mj-lt"/>
              </a:rPr>
              <a:t>arity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dirty="0" smtClean="0">
                <a:latin typeface="+mj-lt"/>
              </a:rPr>
              <a:t>function: R </a:t>
            </a:r>
            <a:r>
              <a:rPr lang="en-US" sz="2800" dirty="0">
                <a:latin typeface="+mj-lt"/>
              </a:rPr>
              <a:t>: </a:t>
            </a:r>
            <a:r>
              <a:rPr lang="en-US" sz="2800" dirty="0" smtClean="0">
                <a:latin typeface="+mj-lt"/>
              </a:rPr>
              <a:t>Dom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x … x </a:t>
            </a:r>
            <a:r>
              <a:rPr lang="en-US" sz="2800" dirty="0" err="1" smtClean="0">
                <a:latin typeface="+mj-lt"/>
              </a:rPr>
              <a:t>Dom</a:t>
            </a:r>
            <a:r>
              <a:rPr lang="en-US" sz="2800" baseline="-25000" dirty="0" err="1" smtClean="0">
                <a:latin typeface="+mj-lt"/>
              </a:rPr>
              <a:t>t</a:t>
            </a:r>
            <a:r>
              <a:rPr lang="en-US" sz="2800" baseline="-250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  <a:sym typeface="Wingdings" pitchFamily="2" charset="2"/>
              </a:rPr>
              <a:t> {0,1}</a:t>
            </a:r>
            <a:endParaRPr lang="en-US" sz="2800" baseline="-250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42988" y="4311621"/>
            <a:ext cx="837247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Then, the schema is simply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the </a:t>
            </a:r>
            <a:r>
              <a:rPr lang="en-US" sz="2800" i="1" smtClean="0">
                <a:solidFill>
                  <a:prstClr val="black"/>
                </a:solidFill>
                <a:latin typeface="+mj-lt"/>
              </a:rPr>
              <a:t>signature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of the function</a:t>
            </a:r>
            <a:endParaRPr lang="en-US" sz="2800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81813" y="2989520"/>
            <a:ext cx="44719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returns whether or not a tuple of matching types is a member of it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31169" y="5242459"/>
            <a:ext cx="872966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Note here that order matters, attribute name doesn’t…</a:t>
            </a:r>
          </a:p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(mostly) work with the other model (last slide) in which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attribute name matters, order doesn’t!</a:t>
            </a:r>
          </a:p>
        </p:txBody>
      </p:sp>
    </p:spTree>
    <p:extLst>
      <p:ext uri="{BB962C8B-B14F-4D97-AF65-F5344CB8AC3E}">
        <p14:creationId xmlns:p14="http://schemas.microsoft.com/office/powerpoint/2010/main" val="1280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relational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u="sng" dirty="0" smtClean="0"/>
              <a:t>relational database schema</a:t>
            </a:r>
            <a:r>
              <a:rPr lang="en-US" dirty="0" smtClean="0"/>
              <a:t> is a set of relational schemata, one for each relation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u="sng" dirty="0" smtClean="0"/>
              <a:t>relational database instance</a:t>
            </a:r>
            <a:r>
              <a:rPr lang="en-US" dirty="0" smtClean="0"/>
              <a:t> is a set of relational instances, one for each relation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4943" y="4567456"/>
            <a:ext cx="1040211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u="sng" dirty="0">
                <a:solidFill>
                  <a:prstClr val="black"/>
                </a:solidFill>
                <a:latin typeface="+mj-lt"/>
              </a:rPr>
              <a:t>Two conventions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: 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call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database instances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as simply </a:t>
            </a:r>
            <a:r>
              <a:rPr lang="en-US" sz="2800" b="1" i="1" dirty="0">
                <a:solidFill>
                  <a:prstClr val="black"/>
                </a:solidFill>
                <a:latin typeface="+mj-lt"/>
              </a:rPr>
              <a:t>databases</a:t>
            </a:r>
          </a:p>
          <a:p>
            <a:pPr marL="342900" indent="-342900" defTabSz="457200">
              <a:buFontTx/>
              <a:buAutoNum type="arabicPeriod"/>
            </a:pPr>
            <a:r>
              <a:rPr lang="en-US" sz="2800" dirty="0">
                <a:solidFill>
                  <a:prstClr val="black"/>
                </a:solidFill>
                <a:latin typeface="+mj-lt"/>
              </a:rPr>
              <a:t>We assume all instances are valid, i.e., satisfy the </a:t>
            </a:r>
            <a:r>
              <a:rPr lang="en-US" sz="2800" i="1" u="sng" dirty="0">
                <a:solidFill>
                  <a:prstClr val="black"/>
                </a:solidFill>
                <a:latin typeface="+mj-lt"/>
              </a:rPr>
              <a:t>domain constraints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3733800"/>
            <a:ext cx="9144000" cy="3124200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the CMS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Relation DB Schema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name: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gpa</a:t>
            </a:r>
            <a:r>
              <a:rPr lang="en-US" dirty="0" smtClean="0"/>
              <a:t>: </a:t>
            </a:r>
            <a:r>
              <a:rPr lang="en-US" i="1" dirty="0" smtClean="0"/>
              <a:t>float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Courses</a:t>
            </a:r>
            <a:r>
              <a:rPr lang="en-US" dirty="0" smtClean="0"/>
              <a:t>(cid: </a:t>
            </a:r>
            <a:r>
              <a:rPr lang="en-US" i="1" dirty="0" smtClean="0"/>
              <a:t>string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: </a:t>
            </a:r>
            <a:r>
              <a:rPr lang="en-US" i="1" dirty="0" smtClean="0"/>
              <a:t>string</a:t>
            </a:r>
            <a:r>
              <a:rPr lang="en-US" dirty="0" smtClean="0"/>
              <a:t>, credits: </a:t>
            </a:r>
            <a:r>
              <a:rPr lang="en-US" i="1" dirty="0" err="1" smtClean="0"/>
              <a:t>int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Enrolled</a:t>
            </a:r>
            <a:r>
              <a:rPr lang="en-US" dirty="0" smtClean="0"/>
              <a:t>(</a:t>
            </a:r>
            <a:r>
              <a:rPr lang="en-US" dirty="0" err="1" smtClean="0"/>
              <a:t>sid</a:t>
            </a:r>
            <a:r>
              <a:rPr lang="en-US" dirty="0" smtClean="0"/>
              <a:t>: </a:t>
            </a:r>
            <a:r>
              <a:rPr lang="en-US" i="1" dirty="0" smtClean="0"/>
              <a:t>string, </a:t>
            </a:r>
            <a:r>
              <a:rPr lang="en-US" dirty="0" smtClean="0"/>
              <a:t>cid</a:t>
            </a:r>
            <a:r>
              <a:rPr lang="en-US" i="1" dirty="0" smtClean="0"/>
              <a:t>: string, </a:t>
            </a:r>
            <a:r>
              <a:rPr lang="en-US" dirty="0" smtClean="0"/>
              <a:t>grade</a:t>
            </a:r>
            <a:r>
              <a:rPr lang="en-US" i="1" dirty="0" smtClean="0"/>
              <a:t>: string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962400"/>
          <a:ext cx="2514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990600"/>
                <a:gridCol w="762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Gpa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101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Bob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Mary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57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Students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3962400"/>
          <a:ext cx="28956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cname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credits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564-2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308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417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3400" y="54819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Courses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410200"/>
          <a:ext cx="2895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10668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cid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Grade</a:t>
                      </a:r>
                      <a:endParaRPr lang="en-US" sz="24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123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564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29200" y="639633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Enrolled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4038601"/>
            <a:ext cx="17526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>
                <a:solidFill>
                  <a:prstClr val="black"/>
                </a:solidFill>
                <a:latin typeface="Calibri"/>
              </a:rPr>
              <a:t>Relation Instances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055769" y="1008224"/>
            <a:ext cx="3548062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Note that the schemas impose effective </a:t>
            </a:r>
            <a:r>
              <a:rPr lang="en-US" sz="2400" i="1" u="sng" dirty="0" smtClean="0">
                <a:solidFill>
                  <a:prstClr val="black"/>
                </a:solidFill>
                <a:latin typeface="+mj-lt"/>
              </a:rPr>
              <a:t>domain / type constraints</a:t>
            </a:r>
            <a:r>
              <a:rPr lang="en-US" sz="2400" b="1" i="1" dirty="0" smtClean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i.e. </a:t>
            </a:r>
            <a:r>
              <a:rPr lang="en-US" sz="2400" i="1" dirty="0" err="1" smtClean="0">
                <a:solidFill>
                  <a:prstClr val="black"/>
                </a:solidFill>
                <a:latin typeface="+mj-lt"/>
              </a:rPr>
              <a:t>Gpa</a:t>
            </a:r>
            <a:r>
              <a:rPr lang="en-US" sz="2400" i="1" dirty="0" smtClean="0">
                <a:solidFill>
                  <a:prstClr val="black"/>
                </a:solidFill>
                <a:latin typeface="+mj-lt"/>
              </a:rPr>
              <a:t> can’t be “Apple”</a:t>
            </a:r>
            <a:endParaRPr lang="en-US" sz="2400" i="1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61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Part of the Model: Querying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560904"/>
            <a:ext cx="46668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800" i="1" dirty="0">
                <a:solidFill>
                  <a:prstClr val="black"/>
                </a:solidFill>
                <a:latin typeface="+mj-lt"/>
              </a:rPr>
              <a:t>“Find names of all students with GPA &gt; 3.5”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5088" y="1770546"/>
            <a:ext cx="530321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We don’t tell the system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 how 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or </a:t>
            </a:r>
            <a:r>
              <a:rPr lang="en-US" sz="2800" i="1" dirty="0">
                <a:solidFill>
                  <a:prstClr val="black"/>
                </a:solidFill>
                <a:latin typeface="+mj-lt"/>
              </a:rPr>
              <a:t>where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 to get the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data- </a:t>
            </a:r>
            <a:r>
              <a:rPr lang="en-US" sz="2800" b="1" dirty="0" smtClean="0">
                <a:solidFill>
                  <a:prstClr val="black"/>
                </a:solidFill>
                <a:latin typeface="+mj-lt"/>
              </a:rPr>
              <a:t>just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what we want</a:t>
            </a:r>
            <a:r>
              <a:rPr lang="en-US" sz="28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2800" b="1" dirty="0">
                <a:solidFill>
                  <a:prstClr val="black"/>
                </a:solidFill>
                <a:latin typeface="+mj-lt"/>
              </a:rPr>
              <a:t>i.e., Querying is </a:t>
            </a:r>
            <a:r>
              <a:rPr lang="en-US" sz="2800" b="1" i="1" u="sng" dirty="0">
                <a:solidFill>
                  <a:prstClr val="black"/>
                </a:solidFill>
                <a:latin typeface="+mj-lt"/>
              </a:rPr>
              <a:t>declarative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pic>
        <p:nvPicPr>
          <p:cNvPr id="9" name="Picture 2" descr="File:Edgar F Co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4557" y="4848029"/>
            <a:ext cx="1780821" cy="1752600"/>
          </a:xfrm>
          <a:prstGeom prst="rect">
            <a:avLst/>
          </a:prstGeom>
          <a:noFill/>
        </p:spPr>
      </p:pic>
      <p:sp>
        <p:nvSpPr>
          <p:cNvPr id="10" name="Oval Callout 9"/>
          <p:cNvSpPr/>
          <p:nvPr/>
        </p:nvSpPr>
        <p:spPr>
          <a:xfrm>
            <a:off x="3057525" y="5608054"/>
            <a:ext cx="5486400" cy="992575"/>
          </a:xfrm>
          <a:prstGeom prst="wedgeEllipseCallout">
            <a:avLst>
              <a:gd name="adj1" fmla="val -72160"/>
              <a:gd name="adj2" fmla="val -54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Actually, I showed how to do this translation for a much richer language!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838200" y="1795143"/>
            <a:ext cx="4666844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S.gpa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5087" y="3539510"/>
            <a:ext cx="5303219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To make this happen, we need to translate the </a:t>
            </a:r>
            <a:r>
              <a:rPr lang="en-US" sz="2800" i="1" dirty="0" smtClean="0">
                <a:solidFill>
                  <a:prstClr val="black"/>
                </a:solidFill>
                <a:latin typeface="+mj-lt"/>
              </a:rPr>
              <a:t>declarative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query into a series of operators… we’ll see this next!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600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Virtues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independence (logical too), Declarative</a:t>
            </a:r>
          </a:p>
          <a:p>
            <a:endParaRPr lang="en-US" dirty="0" smtClean="0"/>
          </a:p>
          <a:p>
            <a:r>
              <a:rPr lang="en-US" dirty="0" smtClean="0"/>
              <a:t>Simple, elegant clean: Everything is a relation</a:t>
            </a:r>
          </a:p>
          <a:p>
            <a:endParaRPr lang="en-US" dirty="0" smtClean="0"/>
          </a:p>
          <a:p>
            <a:r>
              <a:rPr lang="en-US" dirty="0" smtClean="0"/>
              <a:t>Why did it take multiple years? </a:t>
            </a:r>
          </a:p>
          <a:p>
            <a:pPr lvl="1"/>
            <a:r>
              <a:rPr lang="en-US" dirty="0" smtClean="0"/>
              <a:t>Doubted it could be done </a:t>
            </a:r>
            <a:r>
              <a:rPr lang="en-US" i="1" dirty="0" smtClean="0"/>
              <a:t>efficiently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10538" y="4001294"/>
            <a:ext cx="18859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76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3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SQL Query</a:t>
            </a:r>
            <a:endParaRPr lang="en-US" sz="2800" dirty="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Declarative query (from user)</a:t>
            </a:r>
            <a:endParaRPr lang="en-US" sz="24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Translate to </a:t>
            </a:r>
            <a:r>
              <a:rPr lang="en-US" sz="2400" smtClean="0">
                <a:latin typeface="+mj-lt"/>
              </a:rPr>
              <a:t>relational algebra </a:t>
            </a:r>
            <a:r>
              <a:rPr lang="en-US" sz="2400" dirty="0" err="1" smtClean="0">
                <a:latin typeface="+mj-lt"/>
              </a:rPr>
              <a:t>expresson</a:t>
            </a:r>
            <a:endParaRPr lang="en-US" sz="24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Find logically equivalent- but </a:t>
            </a:r>
            <a:r>
              <a:rPr lang="en-US" sz="2400" i="1" smtClean="0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Execute each operator of the optimized plan!</a:t>
            </a:r>
            <a:endParaRPr lang="en-US" sz="2400" dirty="0">
              <a:latin typeface="+mj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Relational Algebra allows us to translate declarative (SQL) queries into precise and </a:t>
            </a:r>
            <a:r>
              <a:rPr lang="en-US" sz="2800" dirty="0" err="1" smtClean="0">
                <a:solidFill>
                  <a:prstClr val="black"/>
                </a:solidFill>
                <a:latin typeface="+mj-lt"/>
              </a:rPr>
              <a:t>optimizable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 expressions!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41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Relational Model &amp; Relational Algebra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Plan Optimization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Relational Algebra Pt. II  </a:t>
            </a:r>
            <a:r>
              <a:rPr lang="en-US" i="1" dirty="0">
                <a:latin typeface="+mj-lt"/>
              </a:rPr>
              <a:t>[Optional: may skip]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939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20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411940" y="2150645"/>
            <a:ext cx="3131485" cy="1264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64765" y="2150645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+mj-lt"/>
              </a:rPr>
              <a:t>We’ll look at these first!</a:t>
            </a:r>
            <a:endParaRPr lang="en-US" sz="24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40541" y="4998621"/>
            <a:ext cx="1788460" cy="87354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50827" y="4841460"/>
            <a:ext cx="375537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one example of a derived operator (natural join) and a </a:t>
            </a:r>
            <a:r>
              <a:rPr lang="en-US" sz="2400" i="1" smtClean="0">
                <a:latin typeface="+mj-lt"/>
              </a:rPr>
              <a:t>special operator (renaming)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mind: RA operates on sets!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RDBMSs use </a:t>
            </a:r>
            <a:r>
              <a:rPr lang="en-US" i="1" dirty="0" err="1" smtClean="0"/>
              <a:t>multisets</a:t>
            </a:r>
            <a:r>
              <a:rPr lang="en-US" dirty="0" smtClean="0"/>
              <a:t>, however in relational algebra formalism we will consider </a:t>
            </a:r>
            <a:r>
              <a:rPr lang="en-US" b="1" u="sng" dirty="0" smtClean="0"/>
              <a:t>sets!</a:t>
            </a:r>
          </a:p>
          <a:p>
            <a:endParaRPr lang="en-US" b="1" u="sng" dirty="0"/>
          </a:p>
          <a:p>
            <a:r>
              <a:rPr lang="en-US" dirty="0" smtClean="0"/>
              <a:t>Also: we will consider the </a:t>
            </a:r>
            <a:r>
              <a:rPr lang="en-US" b="1" i="1" dirty="0" smtClean="0"/>
              <a:t>named perspective</a:t>
            </a:r>
            <a:r>
              <a:rPr lang="en-US" dirty="0" smtClean="0"/>
              <a:t>, where every attribute must have a </a:t>
            </a:r>
            <a:r>
              <a:rPr lang="en-US" u="sng" dirty="0" smtClean="0"/>
              <a:t>unique name</a:t>
            </a:r>
            <a:endParaRPr lang="en-US" dirty="0"/>
          </a:p>
          <a:p>
            <a:pPr lvl="1"/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attribute order does not matter…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0762" y="5186879"/>
            <a:ext cx="671047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Now on to the basic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RA operators…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7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Returns all tuples which satisfy a condition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s</a:t>
            </a:r>
            <a:r>
              <a:rPr lang="en-US" baseline="-25000" dirty="0" err="1"/>
              <a:t>c</a:t>
            </a:r>
            <a:r>
              <a:rPr lang="en-US" dirty="0"/>
              <a:t>(R)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name</a:t>
            </a:r>
            <a:r>
              <a:rPr lang="en-US" sz="2800" baseline="-25000" dirty="0"/>
              <a:t> = “Smith”</a:t>
            </a:r>
            <a:r>
              <a:rPr lang="en-US" sz="2800" dirty="0"/>
              <a:t> (Employee)</a:t>
            </a:r>
          </a:p>
          <a:p>
            <a:r>
              <a:rPr lang="en-US" dirty="0" smtClean="0"/>
              <a:t>The </a:t>
            </a:r>
            <a:r>
              <a:rPr lang="en-US" dirty="0"/>
              <a:t>condition c can be =, &lt;,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, &gt;,</a:t>
            </a:r>
            <a:r>
              <a:rPr lang="en-US" dirty="0">
                <a:ea typeface="Times New Roman" pitchFamily="-111" charset="0"/>
                <a:cs typeface="Times New Roman" pitchFamily="-111" charset="0"/>
              </a:rPr>
              <a:t> </a:t>
            </a:r>
            <a:r>
              <a:rPr lang="en-US" dirty="0">
                <a:ea typeface="Times New Roman" pitchFamily="-111" charset="0"/>
                <a:cs typeface="Times New Roman" pitchFamily="-111" charset="0"/>
                <a:sym typeface="Symbol" pitchFamily="-111" charset="2"/>
              </a:rPr>
              <a:t>, &lt;&gt;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1. Selection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6" y="2214563"/>
            <a:ext cx="3776662" cy="12557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6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5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 &gt;3.5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5" y="4831792"/>
                <a:ext cx="4018729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7" y="3861816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5" y="737271"/>
            <a:ext cx="3360110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072985" y="3505201"/>
            <a:ext cx="3560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dirty="0" err="1">
                <a:latin typeface="Symbol" pitchFamily="-111" charset="2"/>
              </a:rPr>
              <a:t>s</a:t>
            </a:r>
            <a:r>
              <a:rPr lang="en-US" sz="2800" baseline="-25000" dirty="0" err="1"/>
              <a:t>Salary</a:t>
            </a:r>
            <a:r>
              <a:rPr lang="en-US" sz="2800" baseline="-25000" dirty="0"/>
              <a:t> &gt; 40000</a:t>
            </a:r>
            <a:r>
              <a:rPr lang="en-US" sz="2800" dirty="0"/>
              <a:t> (Employee)</a:t>
            </a:r>
          </a:p>
        </p:txBody>
      </p:sp>
      <p:graphicFrame>
        <p:nvGraphicFramePr>
          <p:cNvPr id="719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8603"/>
              </p:ext>
            </p:extLst>
          </p:nvPr>
        </p:nvGraphicFramePr>
        <p:xfrm>
          <a:off x="4114800" y="1001715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219" name="Group 51"/>
          <p:cNvGraphicFramePr>
            <a:graphicFrameLocks noGrp="1"/>
          </p:cNvGraphicFramePr>
          <p:nvPr/>
        </p:nvGraphicFramePr>
        <p:xfrm>
          <a:off x="4114800" y="4343400"/>
          <a:ext cx="60198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Eliminates columns, then removes duplicates</a:t>
            </a:r>
          </a:p>
          <a:p>
            <a:r>
              <a:rPr lang="en-US" dirty="0"/>
              <a:t>Notation:   </a:t>
            </a:r>
            <a:r>
              <a:rPr lang="en-US" dirty="0">
                <a:latin typeface="Symbol" pitchFamily="-111" charset="2"/>
              </a:rPr>
              <a:t>P </a:t>
            </a:r>
            <a:r>
              <a:rPr lang="en-US" sz="2400" baseline="-25000" dirty="0"/>
              <a:t>A1,…,An</a:t>
            </a:r>
            <a:r>
              <a:rPr lang="en-US" sz="1200" dirty="0"/>
              <a:t> </a:t>
            </a:r>
            <a:r>
              <a:rPr lang="en-US" dirty="0"/>
              <a:t>(R)</a:t>
            </a:r>
          </a:p>
          <a:p>
            <a:r>
              <a:rPr lang="en-US" dirty="0"/>
              <a:t>Example: project social-security number and names: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P</a:t>
            </a:r>
            <a:r>
              <a:rPr lang="en-US" dirty="0" smtClean="0"/>
              <a:t> </a:t>
            </a:r>
            <a:r>
              <a:rPr lang="en-US" baseline="-25000" dirty="0"/>
              <a:t>SSN, Name</a:t>
            </a:r>
            <a:r>
              <a:rPr lang="en-US" dirty="0"/>
              <a:t> (Employee)</a:t>
            </a:r>
          </a:p>
          <a:p>
            <a:pPr lvl="1"/>
            <a:r>
              <a:rPr lang="en-US" dirty="0"/>
              <a:t>Output schema:   Answer(SSN, Name)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2</a:t>
                </a:r>
                <a:r>
                  <a:rPr lang="en-US" dirty="0" smtClean="0"/>
                  <a:t>. Projection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Π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5" y="2214563"/>
            <a:ext cx="3776662" cy="16435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2436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31792"/>
                <a:ext cx="4500206" cy="5990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8889206" y="410962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737271"/>
            <a:ext cx="33884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0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28826" y="3503149"/>
            <a:ext cx="35025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>
                <a:latin typeface="Symbol" pitchFamily="-111" charset="2"/>
              </a:rPr>
              <a:t>P</a:t>
            </a:r>
            <a:r>
              <a:rPr lang="en-US" sz="2800"/>
              <a:t> </a:t>
            </a:r>
            <a:r>
              <a:rPr lang="en-US" sz="2800" baseline="-25000"/>
              <a:t>Name,Salary</a:t>
            </a:r>
            <a:r>
              <a:rPr lang="en-US" sz="2800"/>
              <a:t> (Employee)</a:t>
            </a:r>
          </a:p>
        </p:txBody>
      </p:sp>
      <p:graphicFrame>
        <p:nvGraphicFramePr>
          <p:cNvPr id="922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93800"/>
              </p:ext>
            </p:extLst>
          </p:nvPr>
        </p:nvGraphicFramePr>
        <p:xfrm>
          <a:off x="4114799" y="758443"/>
          <a:ext cx="6019800" cy="21844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4352342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6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337628"/>
              </p:ext>
            </p:extLst>
          </p:nvPr>
        </p:nvGraphicFramePr>
        <p:xfrm>
          <a:off x="5118099" y="4586675"/>
          <a:ext cx="4013200" cy="1638300"/>
        </p:xfrm>
        <a:graphic>
          <a:graphicData uri="http://schemas.openxmlformats.org/drawingml/2006/table">
            <a:tbl>
              <a:tblPr/>
              <a:tblGrid>
                <a:gridCol w="2006600"/>
                <a:gridCol w="200660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Salary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600000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6831806" y="3438528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that RA Operators are Compositional!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655984"/>
            <a:ext cx="3776662" cy="2031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endParaRPr lang="en-US" sz="28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3.5;</a:t>
            </a: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838200" y="1793054"/>
            <a:ext cx="3365205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5175551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17621"/>
                <a:ext cx="5759333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033962" y="3087579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charset="0"/>
                                </a:rPr>
                                <m:t>𝑔𝑝𝑎</m:t>
                              </m:r>
                              <m:r>
                                <a:rPr lang="en-US" sz="3200" i="1">
                                  <a:latin typeface="Cambria Math" charset="0"/>
                                </a:rPr>
                                <m:t>&gt;3.5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5" y="4681643"/>
                <a:ext cx="5874750" cy="532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Up-Down Arrow 11"/>
          <p:cNvSpPr/>
          <p:nvPr/>
        </p:nvSpPr>
        <p:spPr>
          <a:xfrm>
            <a:off x="8716584" y="3786167"/>
            <a:ext cx="373893" cy="659383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0" y="5725865"/>
            <a:ext cx="46287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</a:t>
            </a:r>
            <a:r>
              <a:rPr lang="en-US" sz="2800" smtClean="0">
                <a:latin typeface="+mj-lt"/>
              </a:rPr>
              <a:t>these logically equivalent</a:t>
            </a:r>
            <a:r>
              <a:rPr lang="en-US" sz="2800" dirty="0" smtClean="0">
                <a:latin typeface="+mj-lt"/>
              </a:rPr>
              <a:t>?</a:t>
            </a:r>
            <a:endParaRPr lang="en-US" sz="2800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6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5395914" cy="4419600"/>
          </a:xfrm>
        </p:spPr>
        <p:txBody>
          <a:bodyPr>
            <a:normAutofit/>
          </a:bodyPr>
          <a:lstStyle/>
          <a:p>
            <a:r>
              <a:rPr lang="en-US" dirty="0"/>
              <a:t>Each tuple in R1 with each tuple in R2</a:t>
            </a:r>
          </a:p>
          <a:p>
            <a:r>
              <a:rPr lang="en-US" dirty="0"/>
              <a:t>Notation: R1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R2</a:t>
            </a:r>
          </a:p>
          <a:p>
            <a:r>
              <a:rPr lang="en-US" dirty="0"/>
              <a:t>Example:  </a:t>
            </a:r>
          </a:p>
          <a:p>
            <a:pPr lvl="1"/>
            <a:r>
              <a:rPr lang="en-US" dirty="0"/>
              <a:t>Employee </a:t>
            </a:r>
            <a:r>
              <a:rPr lang="en-US" dirty="0">
                <a:sym typeface="Symbol" pitchFamily="-111" charset="2"/>
              </a:rPr>
              <a:t></a:t>
            </a:r>
            <a:r>
              <a:rPr lang="en-US" dirty="0"/>
              <a:t> Dependents</a:t>
            </a:r>
          </a:p>
          <a:p>
            <a:r>
              <a:rPr lang="en-US" dirty="0" smtClean="0"/>
              <a:t>Rare in </a:t>
            </a:r>
            <a:r>
              <a:rPr lang="en-US" dirty="0"/>
              <a:t>practice; mainly used to express joins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3. Cross-Product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Students, People;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3997027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404456"/>
                <a:ext cx="3898888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3366148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78541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8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84652"/>
              </p:ext>
            </p:extLst>
          </p:nvPr>
        </p:nvGraphicFramePr>
        <p:xfrm>
          <a:off x="3271838" y="1472819"/>
          <a:ext cx="3277818" cy="1026092"/>
        </p:xfrm>
        <a:graphic>
          <a:graphicData uri="http://schemas.openxmlformats.org/drawingml/2006/table">
            <a:tbl>
              <a:tblPr/>
              <a:tblGrid>
                <a:gridCol w="1092606"/>
                <a:gridCol w="776057"/>
                <a:gridCol w="1409155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84763"/>
              </p:ext>
            </p:extLst>
          </p:nvPr>
        </p:nvGraphicFramePr>
        <p:xfrm>
          <a:off x="7510463" y="1472819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×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389888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190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907031"/>
              </p:ext>
            </p:extLst>
          </p:nvPr>
        </p:nvGraphicFramePr>
        <p:xfrm>
          <a:off x="4043363" y="4444246"/>
          <a:ext cx="5786439" cy="1716904"/>
        </p:xfrm>
        <a:graphic>
          <a:graphicData uri="http://schemas.openxmlformats.org/drawingml/2006/table">
            <a:tbl>
              <a:tblPr/>
              <a:tblGrid>
                <a:gridCol w="1144553"/>
                <a:gridCol w="812954"/>
                <a:gridCol w="1078235"/>
                <a:gridCol w="726868"/>
                <a:gridCol w="1109427"/>
                <a:gridCol w="914402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1838" y="934734"/>
            <a:ext cx="103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510463" y="940780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10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Notation: R</a:t>
                </a:r>
                <a:r>
                  <a:rPr lang="en-US" baseline="-25000" dirty="0"/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</a:p>
              <a:p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Our first example of a 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derived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RA</a:t>
                </a:r>
                <a:r>
                  <a:rPr lang="en-US" i="1" dirty="0" smtClean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operator:</a:t>
                </a:r>
              </a:p>
              <a:p>
                <a:pPr lvl="1"/>
                <a:r>
                  <a:rPr lang="en-US" dirty="0" smtClean="0">
                    <a:ea typeface="Arial Unicode MS" pitchFamily="-111" charset="0"/>
                    <a:cs typeface="Arial Unicode MS" pitchFamily="-111" charset="0"/>
                  </a:rPr>
                  <a:t>Meaning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: 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2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= </a:t>
                </a:r>
                <a:r>
                  <a:rPr lang="en-US" dirty="0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P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(R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1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sym typeface="Symbol" pitchFamily="-111" charset="2"/>
                  </a:rPr>
                  <a:t> R</a:t>
                </a:r>
                <a:r>
                  <a:rPr lang="en-US" baseline="-25000" dirty="0">
                    <a:sym typeface="Symbol" pitchFamily="-111" charset="2"/>
                  </a:rPr>
                  <a:t>2</a:t>
                </a:r>
                <a:r>
                  <a:rPr lang="en-US" dirty="0">
                    <a:sym typeface="Symbol" pitchFamily="-111" charset="2"/>
                  </a:rPr>
                  <a:t>))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</a:p>
              <a:p>
                <a:pPr lvl="1"/>
                <a:endParaRPr lang="en-US" dirty="0">
                  <a:ea typeface="Arial Unicode MS" pitchFamily="-111" charset="0"/>
                  <a:cs typeface="Arial Unicode MS" pitchFamily="-111" charset="0"/>
                </a:endParaRPr>
              </a:p>
              <a:p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Where: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selection </a:t>
                </a:r>
                <a:r>
                  <a:rPr lang="en-US" dirty="0" err="1">
                    <a:latin typeface="Symbol" pitchFamily="-111" charset="2"/>
                    <a:ea typeface="Arial Unicode MS" pitchFamily="-111" charset="0"/>
                    <a:cs typeface="Arial Unicode MS" pitchFamily="-111" charset="0"/>
                  </a:rPr>
                  <a:t>s</a:t>
                </a:r>
                <a:r>
                  <a:rPr lang="en-US" baseline="-25000" dirty="0" err="1">
                    <a:ea typeface="Arial Unicode MS" pitchFamily="-111" charset="0"/>
                    <a:cs typeface="Arial Unicode MS" pitchFamily="-111" charset="0"/>
                  </a:rPr>
                  <a:t>C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 </a:t>
                </a:r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checks equality of all common attributes</a:t>
                </a:r>
              </a:p>
              <a:p>
                <a:pPr lvl="1"/>
                <a:r>
                  <a:rPr lang="en-US" dirty="0">
                    <a:ea typeface="Arial Unicode MS" pitchFamily="-111" charset="0"/>
                    <a:cs typeface="Arial Unicode MS" pitchFamily="-111" charset="0"/>
                  </a:rPr>
                  <a:t>The projection eliminates the duplicate common attributes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843088"/>
                <a:ext cx="5967413" cy="4419600"/>
              </a:xfrm>
              <a:blipFill rotWithShape="0">
                <a:blip r:embed="rId2"/>
                <a:stretch>
                  <a:fillRect l="-1736" t="-3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Natural Join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ssn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560142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985689"/>
                <a:ext cx="4208268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5233562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3" y="823413"/>
            <a:ext cx="366491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75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Relational Model &amp;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4665"/>
              </p:ext>
            </p:extLst>
          </p:nvPr>
        </p:nvGraphicFramePr>
        <p:xfrm>
          <a:off x="7756903" y="161870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14490"/>
                <a:gridCol w="122385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P.name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217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415600"/>
              </p:ext>
            </p:extLst>
          </p:nvPr>
        </p:nvGraphicFramePr>
        <p:xfrm>
          <a:off x="3239478" y="1616097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948348"/>
                <a:gridCol w="1090001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1" y="3275743"/>
                <a:ext cx="4107278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charset="0"/>
                        </a:rPr>
                        <m:t>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621" y="1744136"/>
                <a:ext cx="671979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393045"/>
              </p:ext>
            </p:extLst>
          </p:nvPr>
        </p:nvGraphicFramePr>
        <p:xfrm>
          <a:off x="4377324" y="4512527"/>
          <a:ext cx="5192571" cy="1026092"/>
        </p:xfrm>
        <a:graphic>
          <a:graphicData uri="http://schemas.openxmlformats.org/drawingml/2006/table">
            <a:tbl>
              <a:tblPr/>
              <a:tblGrid>
                <a:gridCol w="849172"/>
                <a:gridCol w="1057275"/>
                <a:gridCol w="1128713"/>
                <a:gridCol w="1105961"/>
                <a:gridCol w="1051450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S.name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address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1234545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5423341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216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Rosse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56903" y="1080616"/>
            <a:ext cx="126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People P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39478" y="1084058"/>
            <a:ext cx="149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 S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80" y="788228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830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 smtClean="0"/>
                  <a:t>schemas </a:t>
                </a:r>
                <a:r>
                  <a:rPr lang="en-US" dirty="0"/>
                  <a:t>R(A, B, C, D), S(A, C, E), what is the schema of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?</a:t>
                </a:r>
              </a:p>
              <a:p>
                <a:endParaRPr lang="en-US" dirty="0"/>
              </a:p>
              <a:p>
                <a:r>
                  <a:rPr lang="en-US" dirty="0"/>
                  <a:t>Given R(A, B, C),  S(D, E), what is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  <a:p>
                <a:endParaRPr lang="en-US" dirty="0"/>
              </a:p>
              <a:p>
                <a:r>
                  <a:rPr lang="en-US" dirty="0"/>
                  <a:t>Given R(A, B),  S(A, B),  what is  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⋈ </m:t>
                    </m:r>
                  </m:oMath>
                </a14:m>
                <a:r>
                  <a:rPr lang="en-US" dirty="0"/>
                  <a:t>S  ?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10515600" cy="4114800"/>
              </a:xfrm>
              <a:blipFill rotWithShape="0">
                <a:blip r:embed="rId2"/>
                <a:stretch>
                  <a:fillRect l="-10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843088"/>
            <a:ext cx="5967413" cy="4419600"/>
          </a:xfrm>
        </p:spPr>
        <p:txBody>
          <a:bodyPr>
            <a:normAutofit/>
          </a:bodyPr>
          <a:lstStyle/>
          <a:p>
            <a:r>
              <a:rPr lang="en-US" dirty="0"/>
              <a:t>Changes the schema, not the instance</a:t>
            </a:r>
          </a:p>
          <a:p>
            <a:r>
              <a:rPr lang="en-US" dirty="0" smtClean="0"/>
              <a:t>A ‘special’ operator- neither basic nor derived</a:t>
            </a:r>
          </a:p>
          <a:p>
            <a:r>
              <a:rPr lang="en-US" dirty="0" smtClean="0"/>
              <a:t>Notation</a:t>
            </a:r>
            <a:r>
              <a:rPr lang="en-US" dirty="0"/>
              <a:t>: </a:t>
            </a:r>
            <a:r>
              <a:rPr lang="en-US" dirty="0">
                <a:latin typeface="Symbol" pitchFamily="-111" charset="2"/>
              </a:rPr>
              <a:t>r</a:t>
            </a:r>
            <a:r>
              <a:rPr lang="en-US" dirty="0"/>
              <a:t> </a:t>
            </a:r>
            <a:r>
              <a:rPr lang="en-US" baseline="-25000" dirty="0"/>
              <a:t>B1,…,</a:t>
            </a:r>
            <a:r>
              <a:rPr lang="en-US" baseline="-25000" dirty="0" err="1"/>
              <a:t>Bn</a:t>
            </a:r>
            <a:r>
              <a:rPr lang="en-US" dirty="0"/>
              <a:t> (R)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Note: this is shorthand for the proper form (since names, not order matters!):</a:t>
            </a:r>
          </a:p>
          <a:p>
            <a:pPr lvl="1"/>
            <a:r>
              <a:rPr lang="en-US" dirty="0" smtClean="0">
                <a:latin typeface="Symbol" pitchFamily="-111" charset="2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A1</a:t>
            </a:r>
            <a:r>
              <a:rPr lang="en-US" baseline="-25000" dirty="0" smtClean="0">
                <a:sym typeface="Wingdings"/>
              </a:rPr>
              <a:t></a:t>
            </a:r>
            <a:r>
              <a:rPr lang="en-US" baseline="-25000" dirty="0" smtClean="0"/>
              <a:t>B1,…,</a:t>
            </a:r>
            <a:r>
              <a:rPr lang="en-US" baseline="-25000" dirty="0" err="1" smtClean="0"/>
              <a:t>An</a:t>
            </a:r>
            <a:r>
              <a:rPr lang="en-US" baseline="-25000" dirty="0" err="1" smtClean="0">
                <a:sym typeface="Wingdings"/>
              </a:rPr>
              <a:t></a:t>
            </a:r>
            <a:r>
              <a:rPr lang="en-US" baseline="-25000" dirty="0" err="1" smtClean="0"/>
              <a:t>Bn</a:t>
            </a:r>
            <a:r>
              <a:rPr lang="en-US" dirty="0" smtClean="0"/>
              <a:t> </a:t>
            </a:r>
            <a:r>
              <a:rPr lang="en-US" dirty="0"/>
              <a:t>(R)</a:t>
            </a:r>
          </a:p>
          <a:p>
            <a:pPr lvl="1"/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Renaming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5"/>
                <a:ext cx="10515600" cy="1325563"/>
              </a:xfrm>
              <a:prstGeom prst="rect">
                <a:avLst/>
              </a:prstGeom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studId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name,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gradePtAvg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86624" y="4473353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4880782"/>
                <a:ext cx="4545924" cy="399405"/>
              </a:xfrm>
              <a:prstGeom prst="rect">
                <a:avLst/>
              </a:prstGeom>
              <a:blipFill rotWithShape="0">
                <a:blip r:embed="rId3"/>
                <a:stretch>
                  <a:fillRect l="-1072" r="-201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Down Arrow 13"/>
          <p:cNvSpPr/>
          <p:nvPr/>
        </p:nvSpPr>
        <p:spPr>
          <a:xfrm>
            <a:off x="9206092" y="4158617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286624" y="823413"/>
            <a:ext cx="358616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0152" y="5680056"/>
            <a:ext cx="641032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care about this operator </a:t>
            </a:r>
            <a:r>
              <a:rPr lang="en-US" sz="2800" i="1" dirty="0" smtClean="0">
                <a:latin typeface="+mj-lt"/>
              </a:rPr>
              <a:t>because</a:t>
            </a:r>
            <a:r>
              <a:rPr lang="en-US" sz="2800" dirty="0" smtClean="0">
                <a:latin typeface="+mj-lt"/>
              </a:rPr>
              <a:t> we are working in a </a:t>
            </a:r>
            <a:r>
              <a:rPr lang="en-US" sz="2800" i="1" dirty="0" smtClean="0">
                <a:latin typeface="+mj-lt"/>
              </a:rPr>
              <a:t>named perspective</a:t>
            </a:r>
            <a:endParaRPr lang="en-US" sz="2800" i="1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7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9" grpId="0" animBg="1"/>
      <p:bldP spid="3" grpId="0"/>
      <p:bldP spid="12" grpId="0"/>
      <p:bldP spid="11" grpId="0"/>
      <p:bldP spid="14" grpId="0" animBg="1"/>
      <p:bldP spid="17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761399"/>
              </p:ext>
            </p:extLst>
          </p:nvPr>
        </p:nvGraphicFramePr>
        <p:xfrm>
          <a:off x="5495925" y="1744281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723900"/>
                <a:gridCol w="1314449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gpa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𝑠𝑡𝑢𝑑𝐼𝑑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𝑛𝑎𝑚𝑒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𝑔𝑟𝑎𝑑𝑒𝑃𝑡𝐴𝑣𝑔</m:t>
                          </m:r>
                        </m:sub>
                      </m:sSub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28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5" y="3319793"/>
                <a:ext cx="5299015" cy="4658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6654267" y="3226511"/>
            <a:ext cx="585787" cy="6524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495925" y="1212242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graphicFrame>
        <p:nvGraphicFramePr>
          <p:cNvPr id="1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59333"/>
              </p:ext>
            </p:extLst>
          </p:nvPr>
        </p:nvGraphicFramePr>
        <p:xfrm>
          <a:off x="5495925" y="4554156"/>
          <a:ext cx="3057523" cy="1026092"/>
        </p:xfrm>
        <a:graphic>
          <a:graphicData uri="http://schemas.openxmlformats.org/drawingml/2006/table">
            <a:tbl>
              <a:tblPr/>
              <a:tblGrid>
                <a:gridCol w="1019174"/>
                <a:gridCol w="885826"/>
                <a:gridCol w="1152523"/>
              </a:tblGrid>
              <a:tr h="234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studId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gradePtAvg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John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3.4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4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002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Bob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1.3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95925" y="4022117"/>
            <a:ext cx="1287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Students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5775" y="1001715"/>
            <a:ext cx="275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Another example:</a:t>
            </a:r>
            <a:endParaRPr lang="en-US" sz="28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2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Converting SFW Query -&gt; RA</a:t>
            </a:r>
            <a:endParaRPr lang="en-US" dirty="0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199" y="2655984"/>
            <a:ext cx="4405314" cy="2806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800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address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 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&gt; 3.5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800" dirty="0" err="1" smtClean="0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8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199" y="5719457"/>
            <a:ext cx="351948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 we represent this query in RA?</a:t>
            </a:r>
            <a:endParaRPr lang="en-US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𝑎𝑑𝑑𝑟𝑒𝑠𝑠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𝑔𝑝𝑎</m:t>
                          </m:r>
                          <m:r>
                            <a:rPr lang="en-US" sz="3200" b="0" i="1" smtClean="0">
                              <a:latin typeface="Cambria Math" charset="0"/>
                            </a:rPr>
                            <m:t>&gt;3.5</m:t>
                          </m:r>
                        </m:sub>
                      </m:sSub>
                      <m:r>
                        <a:rPr lang="en-US" sz="3200" b="0" i="1" smtClean="0">
                          <a:latin typeface="Cambria Math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charset="0"/>
                        </a:rPr>
                        <m:t>))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345" y="3598189"/>
                <a:ext cx="5356146" cy="5324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5453062" y="3669278"/>
            <a:ext cx="642938" cy="3925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838199" y="1690688"/>
            <a:ext cx="3684181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ssn,sname,address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1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</a:t>
            </a:r>
            <a:r>
              <a:rPr lang="en-US" dirty="0" err="1" smtClean="0"/>
              <a:t>Equivalece</a:t>
            </a:r>
            <a:r>
              <a:rPr lang="en-US" dirty="0" smtClean="0"/>
              <a:t> of RA Plans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 smtClean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 smtClean="0"/>
              </a:p>
              <a:p>
                <a:pPr lvl="2"/>
                <a:endParaRPr lang="en-US" sz="3200" dirty="0" smtClean="0"/>
              </a:p>
              <a:p>
                <a:pPr lvl="1"/>
                <a:r>
                  <a:rPr lang="en-US" sz="2800" dirty="0" smtClean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38864" y="5788680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this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in more </a:t>
            </a:r>
            <a:r>
              <a:rPr lang="en-US" sz="2800" dirty="0" smtClean="0">
                <a:solidFill>
                  <a:prstClr val="black"/>
                </a:solidFill>
                <a:latin typeface="+mj-lt"/>
              </a:rPr>
              <a:t>depth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later in the lecture…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74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1824036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14962" y="2563812"/>
            <a:ext cx="6196013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saw how we can transform declarative SQL queries into precise, compositional RA plans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</a:t>
            </a:r>
            <a:r>
              <a:rPr lang="en-US" smtClean="0"/>
              <a:t>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8641" y="2543175"/>
            <a:ext cx="4772021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420101" y="2563812"/>
            <a:ext cx="319087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26819" y="5060145"/>
            <a:ext cx="653836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We’ll look at how to then optimize these plans later in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this lecture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25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 </a:t>
            </a:r>
            <a:r>
              <a:rPr lang="en-US" dirty="0"/>
              <a:t>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</a:t>
            </a:r>
            <a:r>
              <a:rPr lang="en-US" dirty="0" smtClean="0"/>
              <a:t>is the RA “plan” executed?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SQL Query</a:t>
            </a:r>
            <a:endParaRPr lang="en-US" sz="2800"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+mj-lt"/>
              </a:rPr>
              <a:t>Relational Algebra (RA) Plan</a:t>
            </a:r>
            <a:endParaRPr lang="en-US" sz="2800" dirty="0">
              <a:latin typeface="+mj-lt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 smtClean="0">
                <a:latin typeface="+mj-lt"/>
              </a:rPr>
              <a:t>Optimized</a:t>
            </a:r>
            <a:r>
              <a:rPr lang="en-US" sz="2800" dirty="0" smtClean="0">
                <a:latin typeface="+mj-lt"/>
              </a:rPr>
              <a:t> RA Plan</a:t>
            </a:r>
            <a:endParaRPr lang="en-US" sz="2800" dirty="0">
              <a:latin typeface="+mj-lt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66" y="2543175"/>
            <a:ext cx="7920034" cy="210026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38864" y="5115996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3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Plan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Natural Join / Join: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memory &amp; IO cost considerations to pick the correct algorithm to execute a join</a:t>
            </a:r>
            <a:r>
              <a:rPr lang="en-US" dirty="0" smtClean="0"/>
              <a:t> </a:t>
            </a:r>
            <a:r>
              <a:rPr lang="en-US" b="1" dirty="0" smtClean="0"/>
              <a:t>with (BNLJ, SMJ, HJ…)!</a:t>
            </a:r>
          </a:p>
          <a:p>
            <a:pPr lvl="1"/>
            <a:endParaRPr lang="en-US" dirty="0"/>
          </a:p>
          <a:p>
            <a:r>
              <a:rPr lang="en-US" dirty="0" smtClean="0"/>
              <a:t>Selection:</a:t>
            </a:r>
          </a:p>
          <a:p>
            <a:pPr lvl="1"/>
            <a:r>
              <a:rPr lang="en-US" dirty="0" smtClean="0"/>
              <a:t>We saw how to use </a:t>
            </a:r>
            <a:r>
              <a:rPr lang="en-US" b="1" dirty="0" smtClean="0"/>
              <a:t>indexes to aid selection</a:t>
            </a:r>
          </a:p>
          <a:p>
            <a:pPr lvl="1"/>
            <a:r>
              <a:rPr lang="en-US" dirty="0" smtClean="0"/>
              <a:t>Can always fall back on scan / binary search as well</a:t>
            </a:r>
          </a:p>
          <a:p>
            <a:pPr lvl="1"/>
            <a:endParaRPr lang="en-US" dirty="0"/>
          </a:p>
          <a:p>
            <a:r>
              <a:rPr lang="en-US" dirty="0" smtClean="0"/>
              <a:t>Projection:</a:t>
            </a:r>
          </a:p>
          <a:p>
            <a:pPr lvl="1"/>
            <a:r>
              <a:rPr lang="en-US" dirty="0" smtClean="0"/>
              <a:t>The main operation here is finding </a:t>
            </a:r>
            <a:r>
              <a:rPr lang="en-US" i="1" dirty="0" smtClean="0"/>
              <a:t>distinct </a:t>
            </a:r>
            <a:r>
              <a:rPr lang="en-US" dirty="0" smtClean="0"/>
              <a:t>values of the project tuples; we briefly discussed how to do this with e.g. </a:t>
            </a:r>
            <a:r>
              <a:rPr lang="en-US" b="1" dirty="0" smtClean="0"/>
              <a:t>hashing </a:t>
            </a:r>
            <a:r>
              <a:rPr lang="en-US" dirty="0" smtClean="0"/>
              <a:t>or </a:t>
            </a:r>
            <a:r>
              <a:rPr lang="en-US" b="1" dirty="0" smtClean="0"/>
              <a:t>sorting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8864" y="5635625"/>
            <a:ext cx="8714272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We already know how to execute all the basic operators!</a:t>
            </a:r>
            <a:endParaRPr lang="en-US" sz="2800" b="1" u="sng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417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1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Relational Algebra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160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5118538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The Relational Model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Relational Algebra: Basic Operators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Execution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From SQL to RA &amp; Back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Activity-16-1.ipynb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40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Optimization of RA Plans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161150"/>
            <a:ext cx="8610600" cy="8828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Optimization of RA Plans</a:t>
            </a:r>
          </a:p>
          <a:p>
            <a:pPr marL="514350" indent="-514350">
              <a:buFont typeface="Arial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ACTIVITY: RA Plan Optimization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 We can visualize the plan as a tree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9003797" y="3322639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187" y="2126566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553326" y="470376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89564" y="4703764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8349150" y="4111036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9382441" y="4188238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8892583" y="3119563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⋈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3" y="3534859"/>
                <a:ext cx="4590424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6604629" y="3507725"/>
            <a:ext cx="1085850" cy="60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76400" y="5874470"/>
            <a:ext cx="8839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“bottom-up evaluation” 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7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plan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7907" y="1793054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What SQL query does </a:t>
            </a:r>
            <a:r>
              <a:rPr lang="en-US" sz="2800" smtClean="0">
                <a:latin typeface="+mj-lt"/>
              </a:rPr>
              <a:t>this correspond to?</a:t>
            </a:r>
            <a:endParaRPr lang="en-US" sz="2800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77907" y="3149096"/>
            <a:ext cx="42234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Are there any logically equivalent </a:t>
            </a:r>
            <a:r>
              <a:rPr lang="en-US" sz="2800" smtClean="0">
                <a:latin typeface="+mj-lt"/>
              </a:rPr>
              <a:t>RA expressions?</a:t>
            </a:r>
            <a:endParaRPr lang="en-US" sz="2800" b="1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38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“Pushing down” projection</a:t>
            </a:r>
            <a:endParaRPr lang="en-US" dirty="0"/>
          </a:p>
        </p:txBody>
      </p:sp>
      <p:sp>
        <p:nvSpPr>
          <p:cNvPr id="6" name="AutoShape 9"/>
          <p:cNvSpPr>
            <a:spLocks noChangeAspect="1" noChangeArrowheads="1"/>
          </p:cNvSpPr>
          <p:nvPr/>
        </p:nvSpPr>
        <p:spPr bwMode="auto">
          <a:xfrm rot="16200000">
            <a:off x="3431671" y="2936876"/>
            <a:ext cx="427948" cy="85238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6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61" y="1740803"/>
                <a:ext cx="1508125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981200" y="4318001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R(A,B)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7438" y="4318001"/>
            <a:ext cx="14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S(B,C)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2777024" y="3725273"/>
            <a:ext cx="693331" cy="4921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V="1">
            <a:off x="3810315" y="3802475"/>
            <a:ext cx="693331" cy="337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V="1">
            <a:off x="3320457" y="2733800"/>
            <a:ext cx="693334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825838" y="2015215"/>
            <a:ext cx="3390886" cy="3251456"/>
            <a:chOff x="6825838" y="2015215"/>
            <a:chExt cx="3390886" cy="3251456"/>
          </a:xfrm>
        </p:grpSpPr>
        <p:sp>
          <p:nvSpPr>
            <p:cNvPr id="11" name="AutoShape 9"/>
            <p:cNvSpPr>
              <a:spLocks noChangeAspect="1" noChangeArrowheads="1"/>
            </p:cNvSpPr>
            <p:nvPr/>
          </p:nvSpPr>
          <p:spPr bwMode="auto">
            <a:xfrm rot="16200000">
              <a:off x="8168026" y="1802994"/>
              <a:ext cx="427948" cy="852389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sz="3600" dirty="0" smtClean="0"/>
                    <a:t> </a:t>
                  </a:r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31" y="3205659"/>
                  <a:ext cx="1508125" cy="6463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6825838" y="4620340"/>
              <a:ext cx="1556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R(A,B)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718551" y="4620340"/>
              <a:ext cx="1492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/>
                <a:t>S(B,C)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 flipH="1" flipV="1">
              <a:off x="7513379" y="2591391"/>
              <a:ext cx="693331" cy="4921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8546670" y="2668593"/>
              <a:ext cx="693331" cy="3377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7177670" y="4366338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3600" baseline="-25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8599" y="3221533"/>
                  <a:ext cx="1508125" cy="6463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 rot="16200000" flipV="1">
              <a:off x="9056513" y="4317250"/>
              <a:ext cx="693334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450254" y="5867340"/>
            <a:ext cx="470687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Why might we prefer this plan?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200525" y="2015214"/>
            <a:ext cx="328613" cy="132806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614988" y="3221533"/>
            <a:ext cx="835266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9" name="Rectangle 2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process is called </a:t>
            </a:r>
            <a:r>
              <a:rPr lang="en-US" b="1" dirty="0" smtClean="0"/>
              <a:t>logical optimization</a:t>
            </a:r>
          </a:p>
          <a:p>
            <a:endParaRPr lang="en-US" dirty="0" smtClean="0"/>
          </a:p>
          <a:p>
            <a:r>
              <a:rPr lang="en-US" dirty="0" smtClean="0"/>
              <a:t>Many equivalent plans used to search for “good plans”</a:t>
            </a:r>
          </a:p>
          <a:p>
            <a:endParaRPr lang="en-US" dirty="0" smtClean="0"/>
          </a:p>
          <a:p>
            <a:r>
              <a:rPr lang="en-US" dirty="0" smtClean="0"/>
              <a:t>Relational algebra is an important abstraction.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commutators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commutators: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projection</a:t>
            </a:r>
            <a:r>
              <a:rPr lang="en-US" dirty="0" smtClean="0"/>
              <a:t> through </a:t>
            </a:r>
            <a:r>
              <a:rPr lang="en-US" b="1" dirty="0" smtClean="0"/>
              <a:t>(1) selection</a:t>
            </a:r>
            <a:r>
              <a:rPr lang="en-US" dirty="0" smtClean="0"/>
              <a:t>, </a:t>
            </a:r>
            <a:r>
              <a:rPr lang="en-US" b="1" dirty="0" smtClean="0"/>
              <a:t>(2) join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selection </a:t>
            </a:r>
            <a:r>
              <a:rPr lang="en-US" dirty="0" smtClean="0"/>
              <a:t>through </a:t>
            </a:r>
            <a:r>
              <a:rPr lang="en-US" b="1" dirty="0" smtClean="0"/>
              <a:t>(3) selection, (4) projection, (5) join</a:t>
            </a:r>
          </a:p>
          <a:p>
            <a:pPr lvl="1"/>
            <a:r>
              <a:rPr lang="en-US" i="1" dirty="0" smtClean="0"/>
              <a:t>Also: </a:t>
            </a:r>
            <a:r>
              <a:rPr lang="en-US" dirty="0" smtClean="0"/>
              <a:t>Joins an be re-ordered!</a:t>
            </a:r>
          </a:p>
          <a:p>
            <a:pPr lvl="1"/>
            <a:endParaRPr lang="en-US" b="1" i="1" dirty="0"/>
          </a:p>
          <a:p>
            <a:r>
              <a:rPr lang="en-US" dirty="0" smtClean="0"/>
              <a:t>Note that this is not an exhaustive set of operations</a:t>
            </a:r>
          </a:p>
          <a:p>
            <a:pPr lvl="1"/>
            <a:r>
              <a:rPr lang="en-US" dirty="0" smtClean="0"/>
              <a:t>This covers </a:t>
            </a:r>
            <a:r>
              <a:rPr lang="en-US" i="1" dirty="0" smtClean="0"/>
              <a:t>local re-writes; global re-writes possible but much harder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76400" y="5357793"/>
            <a:ext cx="8839200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dirty="0" smtClean="0">
                <a:solidFill>
                  <a:prstClr val="black"/>
                </a:solidFill>
                <a:latin typeface="+mj-lt"/>
              </a:rPr>
              <a:t>This simple set of tools allows us to greatly improve the execution time of queries </a:t>
            </a:r>
            <a:r>
              <a:rPr lang="en-US" sz="2800" smtClean="0">
                <a:solidFill>
                  <a:prstClr val="black"/>
                </a:solidFill>
                <a:latin typeface="+mj-lt"/>
              </a:rPr>
              <a:t>by optimizing RA plans!</a:t>
            </a:r>
            <a:endParaRPr lang="en-US" sz="28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33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733800"/>
            <a:ext cx="7772400" cy="1143000"/>
          </a:xfrm>
        </p:spPr>
        <p:txBody>
          <a:bodyPr/>
          <a:lstStyle/>
          <a:p>
            <a:r>
              <a:rPr lang="en-US" dirty="0" smtClean="0"/>
              <a:t>Optimizing the SFW RA Plan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384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 smtClean="0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 smtClean="0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 smtClean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5361852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0" name="Rectangle 2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884137"/>
            <a:ext cx="9144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 smtClean="0">
                <a:solidFill>
                  <a:prstClr val="black"/>
                </a:solidFill>
                <a:latin typeface="+mj-lt"/>
              </a:rPr>
              <a:t>The Relational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m</a:t>
            </a:r>
            <a:r>
              <a:rPr lang="en-US" sz="4000" dirty="0" smtClean="0">
                <a:solidFill>
                  <a:prstClr val="black"/>
                </a:solidFill>
                <a:latin typeface="+mj-lt"/>
              </a:rPr>
              <a:t>odel 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is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precise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</a:t>
            </a:r>
            <a:r>
              <a:rPr lang="en-US" sz="4000" b="1" dirty="0">
                <a:solidFill>
                  <a:prstClr val="black"/>
                </a:solidFill>
                <a:latin typeface="+mj-lt"/>
              </a:rPr>
              <a:t>implementable</a:t>
            </a:r>
            <a:r>
              <a:rPr lang="en-US" sz="4000" dirty="0">
                <a:solidFill>
                  <a:prstClr val="black"/>
                </a:solidFill>
                <a:latin typeface="+mj-lt"/>
              </a:rPr>
              <a:t>, and we can operate on it (query/update, etc.)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810650"/>
            <a:ext cx="9144000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4000" dirty="0">
                <a:solidFill>
                  <a:prstClr val="black"/>
                </a:solidFill>
                <a:latin typeface="+mj-lt"/>
              </a:rPr>
              <a:t>Database maps internally into this </a:t>
            </a:r>
          </a:p>
          <a:p>
            <a:pPr algn="ctr" defTabSz="457200"/>
            <a:r>
              <a:rPr lang="en-US" sz="4000" i="1" dirty="0">
                <a:solidFill>
                  <a:prstClr val="black"/>
                </a:solidFill>
                <a:latin typeface="+mj-lt"/>
              </a:rPr>
              <a:t>procedural language.</a:t>
            </a:r>
            <a:endParaRPr lang="en-US" sz="4000" dirty="0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96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Heuristically, we want selections and projections to occur as early as possible in the plan </a:t>
            </a:r>
          </a:p>
          <a:p>
            <a:pPr lvl="1"/>
            <a:r>
              <a:rPr lang="en-US" dirty="0" smtClean="0"/>
              <a:t>Terminology: “push down </a:t>
            </a:r>
            <a:r>
              <a:rPr lang="en-US" b="1" dirty="0" smtClean="0"/>
              <a:t>selections</a:t>
            </a:r>
            <a:r>
              <a:rPr lang="en-US" dirty="0" smtClean="0"/>
              <a:t>” and “pushing down </a:t>
            </a:r>
            <a:r>
              <a:rPr lang="en-US" b="1" dirty="0" smtClean="0"/>
              <a:t>projections.”</a:t>
            </a:r>
          </a:p>
          <a:p>
            <a:endParaRPr lang="en-US" b="1" dirty="0"/>
          </a:p>
          <a:p>
            <a:r>
              <a:rPr lang="en-US" b="1" dirty="0" smtClean="0"/>
              <a:t>Intuition:</a:t>
            </a:r>
            <a:r>
              <a:rPr lang="en-US" dirty="0" smtClean="0"/>
              <a:t> We will have fewer tuples in a plan.</a:t>
            </a:r>
          </a:p>
          <a:p>
            <a:pPr lvl="1"/>
            <a:r>
              <a:rPr lang="en-US" dirty="0" smtClean="0"/>
              <a:t>Could fail if the selection condition is very expensive (say runs some image processing algorithm). </a:t>
            </a:r>
          </a:p>
          <a:p>
            <a:pPr lvl="1"/>
            <a:r>
              <a:rPr lang="en-US" dirty="0" smtClean="0"/>
              <a:t>Projection could be a waste of effort, but more rarely.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29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5" y="2095008"/>
            <a:ext cx="4554655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64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5" y="2095008"/>
            <a:ext cx="4697761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selection on A so </a:t>
            </a:r>
            <a:r>
              <a:rPr lang="en-US" sz="2800" smtClean="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6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5" y="2095008"/>
            <a:ext cx="4452730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R.A,S.D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89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464743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R.A,S.D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 smtClean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 smtClean="0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 smtClean="0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 smtClean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3865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2  &gt;  Optimization of RA plans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1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Activity-16-2.ipynb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272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ACTIVITY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37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Adv. Relational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30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about in this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7578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Set Operations in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Fancier RA</a:t>
            </a:r>
          </a:p>
          <a:p>
            <a:pPr marL="514350" indent="-514350">
              <a:buFont typeface="Arial"/>
              <a:buAutoNum type="arabicPeriod"/>
            </a:pPr>
            <a:endParaRPr lang="en-US" dirty="0" smtClean="0">
              <a:latin typeface="+mj-lt"/>
            </a:endParaRPr>
          </a:p>
          <a:p>
            <a:pPr marL="514350" indent="-514350">
              <a:buFont typeface="Arial"/>
              <a:buAutoNum type="arabicPeriod"/>
            </a:pPr>
            <a:r>
              <a:rPr lang="en-US" dirty="0" smtClean="0">
                <a:latin typeface="+mj-lt"/>
              </a:rPr>
              <a:t>Extensions &amp; Limitations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43088"/>
            <a:ext cx="10515600" cy="441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u="sng" dirty="0"/>
              <a:t>Five </a:t>
            </a:r>
            <a:r>
              <a:rPr lang="en-US" sz="2400" b="1" u="sng" dirty="0" smtClean="0"/>
              <a:t>basic </a:t>
            </a:r>
            <a:r>
              <a:rPr lang="en-US" sz="2400" u="sng" dirty="0" smtClean="0"/>
              <a:t>operators</a:t>
            </a:r>
            <a:r>
              <a:rPr lang="en-US" sz="2400" u="sng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Selection:</a:t>
            </a:r>
            <a:r>
              <a:rPr lang="en-US" dirty="0">
                <a:latin typeface="Symbol" pitchFamily="-111" charset="2"/>
              </a:rPr>
              <a:t> 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Projection: </a:t>
            </a:r>
            <a:r>
              <a:rPr lang="en-US" dirty="0">
                <a:latin typeface="Symbol" pitchFamily="-111" charset="2"/>
              </a:rPr>
              <a:t>P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Cartesian Product: </a:t>
            </a:r>
            <a:r>
              <a:rPr lang="en-US" dirty="0" smtClean="0">
                <a:sym typeface="Symbol" pitchFamily="-111" charset="2"/>
              </a:rPr>
              <a:t></a:t>
            </a:r>
            <a:endParaRPr lang="en-US" dirty="0" smtClean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Union</a:t>
            </a:r>
            <a:r>
              <a:rPr lang="en-US" dirty="0"/>
              <a:t>: </a:t>
            </a:r>
            <a:r>
              <a:rPr lang="en-US" dirty="0">
                <a:sym typeface="Symbol" pitchFamily="-111" charset="2"/>
              </a:rPr>
              <a:t>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Difference: </a:t>
            </a:r>
            <a:r>
              <a:rPr lang="en-US" dirty="0" smtClean="0"/>
              <a:t>-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u="sng" dirty="0"/>
              <a:t>Derived or auxiliary operators:</a:t>
            </a:r>
          </a:p>
          <a:p>
            <a:pPr lvl="1"/>
            <a:r>
              <a:rPr lang="en-US" dirty="0"/>
              <a:t>Intersection, complement</a:t>
            </a:r>
          </a:p>
          <a:p>
            <a:pPr lvl="1"/>
            <a:r>
              <a:rPr lang="en-US" dirty="0"/>
              <a:t>Joins (</a:t>
            </a:r>
            <a:r>
              <a:rPr lang="en-US" dirty="0" err="1"/>
              <a:t>natural,equi</a:t>
            </a:r>
            <a:r>
              <a:rPr lang="en-US" dirty="0"/>
              <a:t>-join, theta join, semi-join)</a:t>
            </a:r>
          </a:p>
          <a:p>
            <a:pPr lvl="1"/>
            <a:r>
              <a:rPr lang="en-US" dirty="0"/>
              <a:t>Renaming:</a:t>
            </a:r>
            <a:r>
              <a:rPr lang="en-US" dirty="0">
                <a:latin typeface="Symbol" pitchFamily="-111" charset="2"/>
              </a:rPr>
              <a:t> </a:t>
            </a:r>
            <a:r>
              <a:rPr lang="en-US" dirty="0" err="1">
                <a:latin typeface="Symbol" pitchFamily="-111" charset="2"/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Division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(RA)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369077" y="3420854"/>
            <a:ext cx="2345673" cy="77967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07540" y="3579856"/>
            <a:ext cx="319339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We’ll look at these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50828" y="5055773"/>
            <a:ext cx="316482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+mj-lt"/>
              </a:rPr>
              <a:t>And also at some of these </a:t>
            </a:r>
            <a:r>
              <a:rPr lang="en-US" sz="2400" i="1" smtClean="0">
                <a:latin typeface="+mj-lt"/>
              </a:rPr>
              <a:t>derived operators</a:t>
            </a:r>
            <a:endParaRPr lang="en-US" sz="2400" i="1" dirty="0">
              <a:latin typeface="+mj-lt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37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687287"/>
            <a:ext cx="7772400" cy="9144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Union (</a:t>
            </a:r>
            <a:r>
              <a:rPr lang="en-US" dirty="0" smtClean="0">
                <a:sym typeface="Symbol" pitchFamily="-111" charset="2"/>
              </a:rPr>
              <a:t>)</a:t>
            </a:r>
            <a:r>
              <a:rPr lang="en-US" dirty="0" smtClean="0"/>
              <a:t> </a:t>
            </a:r>
            <a:r>
              <a:rPr lang="en-US" dirty="0"/>
              <a:t>and 2. Difference </a:t>
            </a:r>
            <a:r>
              <a:rPr lang="en-US" dirty="0" smtClean="0"/>
              <a:t>(–)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981200"/>
            <a:ext cx="9420225" cy="4495800"/>
          </a:xfrm>
        </p:spPr>
        <p:txBody>
          <a:bodyPr/>
          <a:lstStyle/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 R2</a:t>
            </a:r>
            <a:endParaRPr lang="en-US" dirty="0"/>
          </a:p>
          <a:p>
            <a:r>
              <a:rPr lang="en-US" dirty="0"/>
              <a:t>Example:  </a:t>
            </a:r>
          </a:p>
          <a:p>
            <a:pPr lvl="1"/>
            <a:r>
              <a:rPr lang="en-US" dirty="0" err="1"/>
              <a:t>ActiveEmployees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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R1 – R2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 err="1"/>
              <a:t>AllEmployees</a:t>
            </a:r>
            <a:r>
              <a:rPr lang="en-US" dirty="0"/>
              <a:t> --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251292" y="2026215"/>
            <a:ext cx="2305614" cy="1381688"/>
            <a:chOff x="8905312" y="3952260"/>
            <a:chExt cx="2305614" cy="1381688"/>
          </a:xfrm>
        </p:grpSpPr>
        <p:sp>
          <p:nvSpPr>
            <p:cNvPr id="9" name="Oval 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251292" y="4229100"/>
            <a:ext cx="2305614" cy="1381688"/>
            <a:chOff x="8905312" y="3952260"/>
            <a:chExt cx="2305614" cy="1381688"/>
          </a:xfrm>
        </p:grpSpPr>
        <p:sp>
          <p:nvSpPr>
            <p:cNvPr id="12" name="Oval 11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R</a:t>
              </a:r>
              <a:r>
                <a:rPr lang="en-US" baseline="-25000" dirty="0" smtClean="0">
                  <a:solidFill>
                    <a:schemeClr val="accent2"/>
                  </a:solidFill>
                </a:rPr>
                <a:t>2</a:t>
              </a:r>
              <a:endParaRPr lang="en-US" baseline="-25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0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1842" cy="4351338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Relational model due to Edgar “Ted” </a:t>
            </a:r>
            <a:r>
              <a:rPr lang="en-US" dirty="0" err="1">
                <a:solidFill>
                  <a:prstClr val="black"/>
                </a:solidFill>
              </a:rPr>
              <a:t>Codd</a:t>
            </a:r>
            <a:r>
              <a:rPr lang="en-US" dirty="0">
                <a:solidFill>
                  <a:prstClr val="black"/>
                </a:solidFill>
              </a:rPr>
              <a:t>, a mathematician at IBM in </a:t>
            </a:r>
            <a:r>
              <a:rPr lang="en-US" dirty="0" smtClean="0">
                <a:solidFill>
                  <a:prstClr val="black"/>
                </a:solidFill>
              </a:rPr>
              <a:t>1970</a:t>
            </a:r>
          </a:p>
          <a:p>
            <a:pPr lvl="1" defTabSz="457200"/>
            <a:r>
              <a:rPr lang="en-US" dirty="0">
                <a:solidFill>
                  <a:prstClr val="black"/>
                </a:solidFill>
                <a:hlinkClick r:id="rId3" tooltip="http://www.acm.org/classics/nov95/toc.html"/>
              </a:rPr>
              <a:t>A Relational Model of Data for Large Shared Data Banks</a:t>
            </a:r>
            <a:r>
              <a:rPr lang="en-US" dirty="0">
                <a:solidFill>
                  <a:prstClr val="black"/>
                </a:solidFill>
              </a:rPr>
              <a:t>". </a:t>
            </a:r>
            <a:r>
              <a:rPr lang="en-US" i="1" dirty="0">
                <a:solidFill>
                  <a:prstClr val="black"/>
                </a:solidFill>
                <a:hlinkClick r:id="rId4" tooltip="Communications of the ACM"/>
              </a:rPr>
              <a:t>Communications of the ACM</a:t>
            </a:r>
            <a:r>
              <a:rPr lang="en-US" dirty="0">
                <a:solidFill>
                  <a:prstClr val="black"/>
                </a:solidFill>
              </a:rPr>
              <a:t> </a:t>
            </a:r>
            <a:r>
              <a:rPr lang="en-US" b="1" dirty="0" smtClean="0">
                <a:solidFill>
                  <a:prstClr val="black"/>
                </a:solidFill>
              </a:rPr>
              <a:t>13</a:t>
            </a:r>
            <a:r>
              <a:rPr lang="en-US" dirty="0">
                <a:solidFill>
                  <a:prstClr val="black"/>
                </a:solidFill>
              </a:rPr>
              <a:t> (6): </a:t>
            </a:r>
            <a:r>
              <a:rPr lang="en-US" dirty="0" smtClean="0">
                <a:solidFill>
                  <a:prstClr val="black"/>
                </a:solidFill>
              </a:rPr>
              <a:t>377–387</a:t>
            </a:r>
          </a:p>
          <a:p>
            <a:pPr lvl="1" defTabSz="457200"/>
            <a:endParaRPr lang="en-US" dirty="0">
              <a:solidFill>
                <a:prstClr val="black"/>
              </a:solidFill>
            </a:endParaRPr>
          </a:p>
          <a:p>
            <a:pPr defTabSz="457200"/>
            <a:endParaRPr lang="en-US" dirty="0" smtClean="0">
              <a:solidFill>
                <a:prstClr val="black"/>
              </a:solidFill>
            </a:endParaRPr>
          </a:p>
          <a:p>
            <a:pPr defTabSz="457200"/>
            <a:r>
              <a:rPr lang="en-US" dirty="0" smtClean="0">
                <a:solidFill>
                  <a:prstClr val="black"/>
                </a:solidFill>
              </a:rPr>
              <a:t>IBM </a:t>
            </a:r>
            <a:r>
              <a:rPr lang="en-US" dirty="0">
                <a:solidFill>
                  <a:prstClr val="black"/>
                </a:solidFill>
              </a:rPr>
              <a:t>didn’t want to use relational model (take money from IMS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lvl="1" defTabSz="457200"/>
            <a:r>
              <a:rPr lang="en-US" i="1" dirty="0" smtClean="0">
                <a:solidFill>
                  <a:prstClr val="black"/>
                </a:solidFill>
              </a:rPr>
              <a:t>Apparently used in the moon landing…</a:t>
            </a:r>
            <a:endParaRPr lang="en-US" i="1" dirty="0">
              <a:solidFill>
                <a:prstClr val="black"/>
              </a:solidFill>
            </a:endParaRPr>
          </a:p>
          <a:p>
            <a:pPr lvl="1" defTabSz="457200"/>
            <a:endParaRPr lang="en-US" i="1" dirty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4" name="Picture 2" descr="File:Edgar F Cod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00042" y="1690688"/>
            <a:ext cx="1905000" cy="225742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042" y="4382102"/>
            <a:ext cx="3786021" cy="21123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6693" y="1690688"/>
            <a:ext cx="210555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/>
            <a:r>
              <a:rPr lang="en-US" sz="2800" dirty="0">
                <a:solidFill>
                  <a:prstClr val="black"/>
                </a:solidFill>
                <a:latin typeface="+mj-lt"/>
              </a:rPr>
              <a:t>Won Turing award 1981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6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7" y="495300"/>
            <a:ext cx="7772400" cy="914400"/>
          </a:xfrm>
        </p:spPr>
        <p:txBody>
          <a:bodyPr/>
          <a:lstStyle/>
          <a:p>
            <a:r>
              <a:rPr lang="en-US" dirty="0"/>
              <a:t>What about </a:t>
            </a:r>
            <a:r>
              <a:rPr lang="en-US" dirty="0" smtClean="0"/>
              <a:t>Intersection (</a:t>
            </a:r>
            <a:r>
              <a:rPr lang="en-US" dirty="0" smtClean="0">
                <a:sym typeface="Symbol" pitchFamily="-111" charset="2"/>
              </a:rPr>
              <a:t>)</a:t>
            </a:r>
            <a:r>
              <a:rPr lang="en-US" dirty="0" smtClean="0"/>
              <a:t> </a:t>
            </a:r>
            <a:r>
              <a:rPr lang="en-US" dirty="0"/>
              <a:t>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137" y="1685924"/>
            <a:ext cx="8958263" cy="4333875"/>
          </a:xfrm>
        </p:spPr>
        <p:txBody>
          <a:bodyPr/>
          <a:lstStyle/>
          <a:p>
            <a:r>
              <a:rPr lang="en-US" dirty="0"/>
              <a:t>It is a derived operator</a:t>
            </a:r>
          </a:p>
          <a:p>
            <a:r>
              <a:rPr lang="en-US" dirty="0"/>
              <a:t>R1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R2 = R1 – (R1 – R2)</a:t>
            </a:r>
          </a:p>
          <a:p>
            <a:r>
              <a:rPr lang="en-US" dirty="0"/>
              <a:t>Also expressed as a </a:t>
            </a:r>
            <a:r>
              <a:rPr lang="en-US" dirty="0" smtClean="0"/>
              <a:t>join!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UnionizedEmployees</a:t>
            </a:r>
            <a:r>
              <a:rPr lang="en-US" dirty="0"/>
              <a:t> </a:t>
            </a:r>
            <a:r>
              <a:rPr lang="en-US" dirty="0">
                <a:sym typeface="Symbol" pitchFamily="-111" charset="2"/>
              </a:rPr>
              <a:t></a:t>
            </a:r>
            <a:r>
              <a:rPr lang="en-US" dirty="0"/>
              <a:t> </a:t>
            </a:r>
            <a:r>
              <a:rPr lang="en-US" dirty="0" err="1"/>
              <a:t>RetiredEmployees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645584" y="1685924"/>
            <a:ext cx="2305614" cy="1381688"/>
            <a:chOff x="8905312" y="3952260"/>
            <a:chExt cx="2305614" cy="1381688"/>
          </a:xfrm>
        </p:grpSpPr>
        <p:sp>
          <p:nvSpPr>
            <p:cNvPr id="5" name="Oval 4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31527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 &gt;  Set Operations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9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76600"/>
            <a:ext cx="7772400" cy="1143000"/>
          </a:xfrm>
        </p:spPr>
        <p:txBody>
          <a:bodyPr/>
          <a:lstStyle/>
          <a:p>
            <a:r>
              <a:rPr lang="en-US" dirty="0" smtClean="0"/>
              <a:t>Fancier RA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73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Theta </a:t>
                </a:r>
                <a:r>
                  <a:rPr lang="en-US" dirty="0" smtClean="0"/>
                  <a:t>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945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</p:spPr>
            <p:txBody>
              <a:bodyPr/>
              <a:lstStyle/>
              <a:p>
                <a:r>
                  <a:rPr lang="en-US" dirty="0"/>
                  <a:t>A join that involves a predicate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</m:oMath>
                </a14:m>
                <a:r>
                  <a:rPr lang="en-US" baseline="-25000" dirty="0" smtClean="0">
                    <a:latin typeface="Symbol" pitchFamily="-111" charset="2"/>
                  </a:rPr>
                  <a:t>q</a:t>
                </a:r>
                <a:r>
                  <a:rPr lang="en-US" dirty="0" smtClean="0"/>
                  <a:t> </a:t>
                </a:r>
                <a:r>
                  <a:rPr lang="en-US" dirty="0"/>
                  <a:t>R2   =  </a:t>
                </a:r>
                <a:r>
                  <a:rPr lang="en-US" dirty="0">
                    <a:latin typeface="Symbol" pitchFamily="-111" charset="2"/>
                  </a:rPr>
                  <a:t>s</a:t>
                </a:r>
                <a:r>
                  <a:rPr lang="en-US" dirty="0"/>
                  <a:t> </a:t>
                </a:r>
                <a:r>
                  <a:rPr lang="en-US" baseline="-25000" dirty="0">
                    <a:latin typeface="Symbol" pitchFamily="-111" charset="2"/>
                  </a:rPr>
                  <a:t>q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can be any condition </a:t>
                </a: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981200"/>
                <a:ext cx="9601200" cy="4114800"/>
              </a:xfrm>
              <a:blipFill rotWithShape="0">
                <a:blip r:embed="rId3"/>
                <a:stretch>
                  <a:fillRect l="-1143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4219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4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Symbol" pitchFamily="-111" charset="2"/>
              </a:rPr>
              <a:t>q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624" y="5213180"/>
                <a:ext cx="4536819" cy="5539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3" y="823413"/>
            <a:ext cx="3742883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616767" y="4239600"/>
            <a:ext cx="35743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Note that natural join is a theta join + a </a:t>
            </a:r>
            <a:r>
              <a:rPr lang="en-US" sz="2400" dirty="0" smtClean="0">
                <a:latin typeface="+mj-lt"/>
              </a:rPr>
              <a:t>projection.</a:t>
            </a:r>
            <a:endParaRPr lang="en-US" sz="2400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917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Equi</a:t>
                </a:r>
                <a:r>
                  <a:rPr lang="en-US" dirty="0" smtClean="0"/>
                  <a:t>-join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 smtClean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theta join where </a:t>
                </a:r>
                <a:r>
                  <a:rPr lang="en-US" dirty="0">
                    <a:latin typeface="Symbol" pitchFamily="-111" charset="2"/>
                  </a:rPr>
                  <a:t>q </a:t>
                </a:r>
                <a:r>
                  <a:rPr lang="en-US" dirty="0"/>
                  <a:t>is an equality</a:t>
                </a:r>
              </a:p>
              <a:p>
                <a:r>
                  <a:rPr lang="en-US" dirty="0"/>
                  <a:t>R1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R2   =  </a:t>
                </a:r>
                <a:r>
                  <a:rPr lang="en-US" dirty="0">
                    <a:latin typeface="Symbol" pitchFamily="-111" charset="2"/>
                  </a:rPr>
                  <a:t>s </a:t>
                </a:r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A=B</a:t>
                </a:r>
                <a:r>
                  <a:rPr lang="en-US" dirty="0"/>
                  <a:t> (R1 </a:t>
                </a:r>
                <a:r>
                  <a:rPr lang="en-US" dirty="0">
                    <a:sym typeface="Symbol" pitchFamily="-111" charset="2"/>
                  </a:rPr>
                  <a:t></a:t>
                </a:r>
                <a:r>
                  <a:rPr lang="en-US" dirty="0"/>
                  <a:t> R2)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baseline="-25000" dirty="0">
                    <a:ea typeface="Arial Unicode MS" pitchFamily="-111" charset="0"/>
                    <a:cs typeface="Arial Unicode MS" pitchFamily="-111" charset="0"/>
                  </a:rPr>
                  <a:t>SSN=SSN</a:t>
                </a:r>
                <a:r>
                  <a:rPr lang="en-US" dirty="0"/>
                  <a:t> 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7286624" y="2214563"/>
            <a:ext cx="4410437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Students S,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People 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i="1" dirty="0">
                              <a:latin typeface="Cambria Math" charset="0"/>
                            </a:rPr>
                            <m:t>⋈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𝑛𝑎𝑚𝑒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sz="3600" b="0" i="1" smtClean="0">
                              <a:latin typeface="Cambria Math" charset="0"/>
                            </a:rPr>
                            <m:t>𝑝𝑛𝑎𝑚𝑒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12" y="5296400"/>
                <a:ext cx="4012893" cy="5967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7286624" y="823413"/>
            <a:ext cx="3693264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16767" y="4239600"/>
            <a:ext cx="35743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+mj-lt"/>
              </a:rPr>
              <a:t>Most </a:t>
            </a:r>
            <a:r>
              <a:rPr lang="en-US" sz="3200" smtClean="0">
                <a:latin typeface="+mj-lt"/>
              </a:rPr>
              <a:t>common join </a:t>
            </a:r>
            <a:r>
              <a:rPr lang="en-US" sz="3200" smtClean="0">
                <a:latin typeface="+mj-lt"/>
              </a:rPr>
              <a:t>in practice!</a:t>
            </a:r>
            <a:endParaRPr lang="en-US" sz="32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Semijoin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S  = </a:t>
                </a:r>
                <a:r>
                  <a:rPr lang="en-US" dirty="0">
                    <a:latin typeface="Symbol" pitchFamily="-111" charset="2"/>
                  </a:rPr>
                  <a:t>P</a:t>
                </a:r>
                <a:r>
                  <a:rPr lang="en-US" dirty="0"/>
                  <a:t> </a:t>
                </a:r>
                <a:r>
                  <a:rPr lang="en-US" baseline="-25000" dirty="0"/>
                  <a:t>A1,…,An</a:t>
                </a:r>
                <a:r>
                  <a:rPr lang="en-US" dirty="0"/>
                  <a:t> (R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dirty="0"/>
                  <a:t> S)</a:t>
                </a:r>
              </a:p>
              <a:p>
                <a:r>
                  <a:rPr lang="en-US" dirty="0"/>
                  <a:t>Where A</a:t>
                </a:r>
                <a:r>
                  <a:rPr lang="en-US" baseline="-25000" dirty="0"/>
                  <a:t>1</a:t>
                </a:r>
                <a:r>
                  <a:rPr lang="en-US" dirty="0"/>
                  <a:t>, …, A</a:t>
                </a:r>
                <a:r>
                  <a:rPr lang="en-US" baseline="-25000" dirty="0"/>
                  <a:t>n</a:t>
                </a:r>
                <a:r>
                  <a:rPr lang="en-US" dirty="0"/>
                  <a:t> are the attributes in R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Employee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/>
                  <a:t>Dependents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4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7286624" y="2307788"/>
            <a:ext cx="4543426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sid,sname,gpa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Students,People</a:t>
            </a:r>
            <a:endParaRPr lang="en-US" sz="2000" dirty="0" smtClean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sname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</a:t>
            </a:r>
            <a:r>
              <a:rPr lang="en-US" sz="2000" dirty="0" err="1" smtClean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 smtClean="0">
                <a:latin typeface="Menlo" charset="0"/>
                <a:ea typeface="Menlo" charset="0"/>
                <a:cs typeface="Menlo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86625" y="1691343"/>
            <a:ext cx="838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SQL:</a:t>
            </a:r>
            <a:endParaRPr lang="en-US" sz="2800" i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86624" y="4829898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latin typeface="+mj-lt"/>
              </a:rPr>
              <a:t>RA:</a:t>
            </a:r>
            <a:endParaRPr lang="en-US" sz="2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charset="0"/>
                        </a:rPr>
                        <m:t>𝑆𝑡𝑢𝑑𝑒𝑛𝑡𝑠</m:t>
                      </m:r>
                      <m:r>
                        <a:rPr lang="en-US" sz="3600" i="1">
                          <a:latin typeface="Cambria Math" charset="0"/>
                          <a:ea typeface="Cambria Math" charset="0"/>
                          <a:cs typeface="Cambria Math" charset="0"/>
                          <a:sym typeface="Symbol" pitchFamily="-111" charset="2"/>
                        </a:rPr>
                        <m:t>⋉</m:t>
                      </m:r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𝑃𝑒𝑜𝑝𝑙𝑒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541" y="5478780"/>
                <a:ext cx="3919727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286624" y="823413"/>
            <a:ext cx="3721618" cy="5909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sid,sname,gpa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People(</a:t>
            </a:r>
            <a:r>
              <a:rPr lang="en-US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ssn,pname,address</a:t>
            </a:r>
            <a:r>
              <a:rPr lang="en-US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9134655" y="4340364"/>
            <a:ext cx="571500" cy="62947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Semijoins in Distributed Databases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706561"/>
            <a:ext cx="10515600" cy="7620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Semijoins</a:t>
            </a:r>
            <a:r>
              <a:rPr lang="en-US" dirty="0"/>
              <a:t> are </a:t>
            </a:r>
            <a:r>
              <a:rPr lang="en-US" dirty="0" smtClean="0"/>
              <a:t>often used to compute natural joins in </a:t>
            </a:r>
            <a:r>
              <a:rPr lang="en-US" dirty="0"/>
              <a:t>distributed databases</a:t>
            </a: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>
            <p:extLst/>
          </p:nvPr>
        </p:nvGraphicFramePr>
        <p:xfrm>
          <a:off x="2606674" y="3276908"/>
          <a:ext cx="19050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543" name="Group 15"/>
          <p:cNvGraphicFramePr>
            <a:graphicFrameLocks noGrp="1"/>
          </p:cNvGraphicFramePr>
          <p:nvPr>
            <p:extLst/>
          </p:nvPr>
        </p:nvGraphicFramePr>
        <p:xfrm>
          <a:off x="6569074" y="2895908"/>
          <a:ext cx="2857500" cy="731520"/>
        </p:xfrm>
        <a:graphic>
          <a:graphicData uri="http://schemas.openxmlformats.org/drawingml/2006/table">
            <a:tbl>
              <a:tblPr/>
              <a:tblGrid>
                <a:gridCol w="952500"/>
                <a:gridCol w="952500"/>
                <a:gridCol w="9525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SSN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Dname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-111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. . 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57" name="Oval 29"/>
          <p:cNvSpPr>
            <a:spLocks noChangeArrowheads="1"/>
          </p:cNvSpPr>
          <p:nvPr/>
        </p:nvSpPr>
        <p:spPr bwMode="auto">
          <a:xfrm>
            <a:off x="2225674" y="2438708"/>
            <a:ext cx="2667000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6188074" y="2286308"/>
            <a:ext cx="3886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59" name="AutoShape 31"/>
          <p:cNvCxnSpPr>
            <a:cxnSpLocks noChangeShapeType="1"/>
            <a:stCxn id="22557" idx="6"/>
            <a:endCxn id="22558" idx="2"/>
          </p:cNvCxnSpPr>
          <p:nvPr/>
        </p:nvCxnSpPr>
        <p:spPr bwMode="auto">
          <a:xfrm flipV="1">
            <a:off x="4892674" y="3238808"/>
            <a:ext cx="1295400" cy="228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666999" y="2632383"/>
            <a:ext cx="1120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Employee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7315199" y="2251383"/>
            <a:ext cx="12747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Dependents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5181600" y="3470583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3" name="Rectangle 35"/>
              <p:cNvSpPr>
                <a:spLocks noChangeArrowheads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sz="3200" dirty="0">
                    <a:latin typeface="Times New Roman" pitchFamily="-111" charset="0"/>
                  </a:rPr>
                  <a:t>Employee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=</a:t>
                </a:r>
                <a:r>
                  <a:rPr lang="en-US" sz="3200" baseline="-25000" dirty="0" err="1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ssn</a:t>
                </a:r>
                <a:r>
                  <a:rPr lang="en-US" sz="3200" dirty="0">
                    <a:latin typeface="Times New Roman" pitchFamily="-111" charset="0"/>
                  </a:rPr>
                  <a:t> (</a:t>
                </a:r>
                <a:r>
                  <a:rPr lang="en-US" sz="3200" dirty="0">
                    <a:latin typeface="Symbol" pitchFamily="-111" charset="2"/>
                  </a:rPr>
                  <a:t>s </a:t>
                </a:r>
                <a:r>
                  <a:rPr lang="en-US" sz="3200" baseline="-250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age&gt;71 </a:t>
                </a:r>
                <a:r>
                  <a:rPr lang="en-US" sz="3200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(</a:t>
                </a:r>
                <a:r>
                  <a:rPr lang="en-US" sz="3200" dirty="0">
                    <a:latin typeface="Times New Roman" pitchFamily="-111" charset="0"/>
                  </a:rPr>
                  <a:t>Dependents))</a:t>
                </a:r>
              </a:p>
            </p:txBody>
          </p:sp>
        </mc:Choice>
        <mc:Fallback xmlns="">
          <p:sp>
            <p:nvSpPr>
              <p:cNvPr id="22563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844" y="4699983"/>
                <a:ext cx="7042312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2163" t="-13542" r="-1211" b="-333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553200" y="5638800"/>
            <a:ext cx="30755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latin typeface="Times New Roman" pitchFamily="-111" charset="0"/>
              </a:rPr>
              <a:t>T = </a:t>
            </a:r>
            <a:r>
              <a:rPr lang="en-US">
                <a:latin typeface="Symbol" pitchFamily="-111" charset="2"/>
              </a:rPr>
              <a:t>P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 baseline="-25000">
                <a:latin typeface="Times New Roman" pitchFamily="-111" charset="0"/>
              </a:rPr>
              <a:t>SSN</a:t>
            </a:r>
            <a:r>
              <a:rPr lang="en-US">
                <a:latin typeface="Times New Roman" pitchFamily="-111" charset="0"/>
              </a:rPr>
              <a:t> </a:t>
            </a:r>
            <a:r>
              <a:rPr lang="en-US">
                <a:latin typeface="Symbol" pitchFamily="-111" charset="2"/>
              </a:rPr>
              <a:t>s </a:t>
            </a:r>
            <a:r>
              <a:rPr lang="en-US" baseline="-25000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age&gt;71 </a:t>
            </a:r>
            <a:r>
              <a:rPr lang="en-US">
                <a:latin typeface="Times New Roman" pitchFamily="-111" charset="0"/>
                <a:ea typeface="Arial Unicode MS" pitchFamily="-111" charset="0"/>
                <a:cs typeface="Arial Unicode MS" pitchFamily="-111" charset="0"/>
              </a:rPr>
              <a:t>(</a:t>
            </a:r>
            <a:r>
              <a:rPr lang="en-US">
                <a:latin typeface="Times New Roman" pitchFamily="-111" charset="0"/>
              </a:rPr>
              <a:t>Dependents)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65" name="Text Box 37"/>
              <p:cNvSpPr txBox="1">
                <a:spLocks noChangeArrowheads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R = Employee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  <a:ea typeface="Cambria Math" charset="0"/>
                        <a:cs typeface="Cambria Math" charset="0"/>
                        <a:sym typeface="Symbol" pitchFamily="-111" charset="2"/>
                      </a:rPr>
                      <m:t>⋉ </m:t>
                    </m:r>
                  </m:oMath>
                </a14:m>
                <a:r>
                  <a:rPr lang="en-US" dirty="0">
                    <a:latin typeface="Times New Roman" pitchFamily="-111" charset="0"/>
                    <a:ea typeface="Arial Unicode MS" pitchFamily="-111" charset="0"/>
                    <a:cs typeface="Arial Unicode MS" pitchFamily="-111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2565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11312" y="5789273"/>
                <a:ext cx="2117887" cy="573427"/>
              </a:xfrm>
              <a:prstGeom prst="rect">
                <a:avLst/>
              </a:prstGeom>
              <a:blipFill rotWithShape="0">
                <a:blip r:embed="rId3"/>
                <a:stretch>
                  <a:fillRect l="-2594" r="-1441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66" name="Text Box 38"/>
              <p:cNvSpPr txBox="1">
                <a:spLocks noChangeArrowheads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latin typeface="Times New Roman" pitchFamily="-111" charset="0"/>
                  </a:rPr>
                  <a:t>Answer = R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 </m:t>
                    </m:r>
                  </m:oMath>
                </a14:m>
                <a:r>
                  <a:rPr lang="en-US" dirty="0">
                    <a:latin typeface="Times New Roman" pitchFamily="-111" charset="0"/>
                  </a:rPr>
                  <a:t>Dependents</a:t>
                </a:r>
              </a:p>
            </p:txBody>
          </p:sp>
        </mc:Choice>
        <mc:Fallback xmlns="">
          <p:sp>
            <p:nvSpPr>
              <p:cNvPr id="22566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1" y="6216651"/>
                <a:ext cx="2879314" cy="573427"/>
              </a:xfrm>
              <a:prstGeom prst="rect">
                <a:avLst/>
              </a:prstGeom>
              <a:blipFill rotWithShape="0">
                <a:blip r:embed="rId4"/>
                <a:stretch>
                  <a:fillRect l="-1907" r="-847" b="-957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67" name="Line 39"/>
          <p:cNvSpPr>
            <a:spLocks noChangeShapeType="1"/>
          </p:cNvSpPr>
          <p:nvPr/>
        </p:nvSpPr>
        <p:spPr bwMode="auto">
          <a:xfrm flipH="1">
            <a:off x="5181600" y="5867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68" name="Line 40"/>
          <p:cNvSpPr>
            <a:spLocks noChangeShapeType="1"/>
          </p:cNvSpPr>
          <p:nvPr/>
        </p:nvSpPr>
        <p:spPr bwMode="auto">
          <a:xfrm>
            <a:off x="5181600" y="6248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70640" y="4937929"/>
            <a:ext cx="225180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Send less data to reduce </a:t>
            </a:r>
            <a:r>
              <a:rPr lang="en-US" sz="2400" smtClean="0">
                <a:latin typeface="+mj-lt"/>
              </a:rPr>
              <a:t>network bandwidth!</a:t>
            </a:r>
            <a:endParaRPr lang="en-US" sz="2400" dirty="0"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4" name="Rectangle 2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49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1" y="329696"/>
            <a:ext cx="7772400" cy="1143000"/>
          </a:xfrm>
        </p:spPr>
        <p:txBody>
          <a:bodyPr/>
          <a:lstStyle/>
          <a:p>
            <a:r>
              <a:rPr lang="en-US" dirty="0" smtClean="0"/>
              <a:t>RA Expressions Can Get Complex!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10668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     Person         Purchase          Person          Product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400800" y="5029201"/>
            <a:ext cx="17219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name=fred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05801" y="5029201"/>
            <a:ext cx="19639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 s</a:t>
            </a:r>
            <a:r>
              <a:rPr lang="en-US" sz="3200" baseline="-25000">
                <a:latin typeface="Times New Roman" pitchFamily="-111" charset="0"/>
              </a:rPr>
              <a:t>name=gizmo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86106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pid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629401" y="4267201"/>
            <a:ext cx="95090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ssn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5334001" y="3581401"/>
            <a:ext cx="1706563" cy="460375"/>
            <a:chOff x="2736" y="2016"/>
            <a:chExt cx="1075" cy="290"/>
          </a:xfrm>
        </p:grpSpPr>
        <p:sp>
          <p:nvSpPr>
            <p:cNvPr id="23561" name="AutoShape 9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2976" y="2094"/>
              <a:ext cx="8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seller-ssn=ssn</a:t>
              </a:r>
            </a:p>
          </p:txBody>
        </p:sp>
      </p:grpSp>
      <p:grpSp>
        <p:nvGrpSpPr>
          <p:cNvPr id="23563" name="Group 11"/>
          <p:cNvGrpSpPr>
            <a:grpSpLocks/>
          </p:cNvGrpSpPr>
          <p:nvPr/>
        </p:nvGrpSpPr>
        <p:grpSpPr bwMode="auto">
          <a:xfrm>
            <a:off x="7543803" y="2743204"/>
            <a:ext cx="1206501" cy="461963"/>
            <a:chOff x="2736" y="2016"/>
            <a:chExt cx="760" cy="291"/>
          </a:xfrm>
        </p:grpSpPr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2976" y="2094"/>
              <a:ext cx="520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pid=pid</a:t>
              </a:r>
            </a:p>
          </p:txBody>
        </p:sp>
      </p:grpSp>
      <p:grpSp>
        <p:nvGrpSpPr>
          <p:cNvPr id="23566" name="Group 14"/>
          <p:cNvGrpSpPr>
            <a:grpSpLocks/>
          </p:cNvGrpSpPr>
          <p:nvPr/>
        </p:nvGrpSpPr>
        <p:grpSpPr bwMode="auto">
          <a:xfrm>
            <a:off x="4876801" y="2057401"/>
            <a:ext cx="1730375" cy="460375"/>
            <a:chOff x="2736" y="2016"/>
            <a:chExt cx="1090" cy="290"/>
          </a:xfrm>
        </p:grpSpPr>
        <p:sp>
          <p:nvSpPr>
            <p:cNvPr id="23567" name="AutoShape 15"/>
            <p:cNvSpPr>
              <a:spLocks noChangeAspect="1" noChangeArrowheads="1"/>
            </p:cNvSpPr>
            <p:nvPr/>
          </p:nvSpPr>
          <p:spPr bwMode="auto">
            <a:xfrm rot="16200000">
              <a:off x="2797" y="1955"/>
              <a:ext cx="122" cy="243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976" y="2094"/>
              <a:ext cx="8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Times New Roman" pitchFamily="-111" charset="0"/>
                </a:rPr>
                <a:t>buyer-ssn=ssn</a:t>
              </a:r>
            </a:p>
          </p:txBody>
        </p:sp>
      </p:grp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800601" y="1066801"/>
            <a:ext cx="11961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latin typeface="Symbol" pitchFamily="-111" charset="2"/>
              </a:rPr>
              <a:t>P</a:t>
            </a:r>
            <a:r>
              <a:rPr lang="en-US" sz="3200">
                <a:latin typeface="Times New Roman" pitchFamily="-111" charset="0"/>
              </a:rPr>
              <a:t> </a:t>
            </a:r>
            <a:r>
              <a:rPr lang="en-US" sz="3200" baseline="-25000">
                <a:latin typeface="Times New Roman" pitchFamily="-111" charset="0"/>
              </a:rPr>
              <a:t>name</a:t>
            </a: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70866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91440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7086600" y="487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9144000" y="495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V="1">
            <a:off x="5029200" y="4038600"/>
            <a:ext cx="5334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 flipV="1">
            <a:off x="5562600" y="40386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5562600" y="30480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7848600" y="3048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 flipV="1">
            <a:off x="5257800" y="25146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9" name="Line 27"/>
          <p:cNvSpPr>
            <a:spLocks noChangeShapeType="1"/>
          </p:cNvSpPr>
          <p:nvPr/>
        </p:nvSpPr>
        <p:spPr bwMode="auto">
          <a:xfrm flipV="1">
            <a:off x="3124200" y="2514600"/>
            <a:ext cx="16764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V="1">
            <a:off x="50292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2855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Fancier RA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22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493" y="2796437"/>
            <a:ext cx="10515600" cy="1325563"/>
          </a:xfrm>
        </p:spPr>
        <p:txBody>
          <a:bodyPr/>
          <a:lstStyle/>
          <a:p>
            <a:r>
              <a:rPr lang="en-US" smtClean="0"/>
              <a:t>Multisets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6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379289"/>
            <a:ext cx="10515600" cy="1325563"/>
          </a:xfrm>
        </p:spPr>
        <p:txBody>
          <a:bodyPr/>
          <a:lstStyle/>
          <a:p>
            <a:r>
              <a:rPr lang="en-US" dirty="0" smtClean="0"/>
              <a:t>Recall that </a:t>
            </a:r>
            <a:r>
              <a:rPr lang="en-US" smtClean="0"/>
              <a:t>SQL uses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/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Tuple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a)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</a:t>
                      </a:r>
                      <a:r>
                        <a:rPr lang="en-US" baseline="0" dirty="0" smtClean="0"/>
                        <a:t> b)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(2, c)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(1, 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Equivalent Representations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a </a:t>
            </a:r>
            <a:r>
              <a:rPr lang="en-US" sz="2400" b="1" u="sng" dirty="0" err="1" smtClean="0">
                <a:latin typeface="+mj-lt"/>
              </a:rPr>
              <a:t>Multiset</a:t>
            </a:r>
            <a:endParaRPr lang="en-US" sz="2400" b="1" u="sng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smtClean="0">
                <a:latin typeface="+mj-lt"/>
              </a:rPr>
              <a:t>Note: In </a:t>
            </a:r>
            <a:r>
              <a:rPr lang="en-US" sz="2400" i="1" dirty="0" smtClean="0">
                <a:latin typeface="+mj-lt"/>
              </a:rPr>
              <a:t>a set all counts are {0,1}.</a:t>
            </a:r>
            <a:endParaRPr lang="en-US" sz="24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 smtClean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</a:t>
                </a:r>
                <a:r>
                  <a:rPr lang="en-US" sz="2400" i="1" dirty="0" smtClean="0">
                    <a:latin typeface="+mj-lt"/>
                  </a:rPr>
                  <a:t>Items not listed have implicit count 0)</a:t>
                </a: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82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this is </a:t>
            </a:r>
            <a:r>
              <a:rPr lang="en-US" sz="2400" b="1" dirty="0" smtClean="0">
                <a:latin typeface="+mj-lt"/>
              </a:rPr>
              <a:t>intersection</a:t>
            </a:r>
            <a:endParaRPr lang="en-US" sz="2400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8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Schemata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7025"/>
          </a:xfrm>
        </p:spPr>
        <p:txBody>
          <a:bodyPr/>
          <a:lstStyle/>
          <a:p>
            <a:r>
              <a:rPr lang="en-US" dirty="0" smtClean="0"/>
              <a:t>Relational Schema: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921747" y="2740466"/>
            <a:ext cx="10348506" cy="480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800" dirty="0" err="1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800" i="1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800" dirty="0" smtClean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8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895599" y="2651078"/>
            <a:ext cx="91289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962696" y="3587799"/>
            <a:ext cx="167902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smtClean="0">
                <a:latin typeface="+mj-lt"/>
              </a:rPr>
              <a:t>Attributes</a:t>
            </a:r>
            <a:endParaRPr lang="en-US" sz="2800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639554" y="2648557"/>
            <a:ext cx="1202679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666534" y="2651078"/>
            <a:ext cx="1029260" cy="65890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994002" y="2667295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493001" y="3581579"/>
            <a:ext cx="349578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String, float,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, etc. </a:t>
            </a:r>
            <a:r>
              <a:rPr lang="en-US" sz="2800" dirty="0" smtClean="0"/>
              <a:t>are the </a:t>
            </a:r>
            <a:r>
              <a:rPr lang="en-US" sz="2800" b="1" u="sng" dirty="0" smtClean="0"/>
              <a:t>domains</a:t>
            </a:r>
            <a:r>
              <a:rPr lang="en-US" sz="2800" dirty="0" smtClean="0"/>
              <a:t> of the attributes</a:t>
            </a:r>
            <a:endParaRPr lang="en-US" sz="2800" i="1" dirty="0"/>
          </a:p>
        </p:txBody>
      </p:sp>
      <p:sp>
        <p:nvSpPr>
          <p:cNvPr id="28" name="Rounded Rectangle 27"/>
          <p:cNvSpPr/>
          <p:nvPr/>
        </p:nvSpPr>
        <p:spPr>
          <a:xfrm>
            <a:off x="7008183" y="2648557"/>
            <a:ext cx="1492400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777853" y="2648557"/>
            <a:ext cx="1194947" cy="63081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95782" y="2645260"/>
            <a:ext cx="1817757" cy="658905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3703" y="3498413"/>
            <a:ext cx="23622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Relation name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1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X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Y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3173512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+mj-lt"/>
              </a:rPr>
              <a:t>Multiset</a:t>
            </a:r>
            <a:r>
              <a:rPr lang="en-US" sz="2000" b="1" dirty="0" smtClean="0">
                <a:latin typeface="+mj-lt"/>
              </a:rPr>
              <a:t> Z</a:t>
            </a:r>
            <a:endParaRPr lang="en-US" sz="20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07" y="5297258"/>
                <a:ext cx="3443186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For sets, </a:t>
            </a:r>
          </a:p>
          <a:p>
            <a:pPr algn="ctr"/>
            <a:r>
              <a:rPr lang="en-US" sz="2400" dirty="0" smtClean="0">
                <a:latin typeface="+mj-lt"/>
              </a:rPr>
              <a:t>this is </a:t>
            </a:r>
            <a:r>
              <a:rPr lang="en-US" sz="2400" b="1" dirty="0" smtClean="0">
                <a:latin typeface="+mj-lt"/>
              </a:rPr>
              <a:t>union</a:t>
            </a:r>
            <a:endParaRPr lang="en-US" sz="2400" b="1" dirty="0">
              <a:latin typeface="+mj-lt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Generalizing Set Operations to </a:t>
            </a:r>
            <a:r>
              <a:rPr lang="en-US" dirty="0" err="1" smtClean="0"/>
              <a:t>Multiset</a:t>
            </a:r>
            <a:r>
              <a:rPr lang="en-US" dirty="0" smtClean="0"/>
              <a:t> Operations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5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 smtClean="0"/>
              <a:t>Multisets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All RA operations </a:t>
            </a:r>
            <a:r>
              <a:rPr lang="en-US" dirty="0"/>
              <a:t>need to be defined carefully on </a:t>
            </a:r>
            <a:r>
              <a:rPr lang="en-US" dirty="0" smtClean="0"/>
              <a:t>bags</a:t>
            </a:r>
            <a:endParaRPr lang="en-US" dirty="0"/>
          </a:p>
          <a:p>
            <a:pPr lvl="1"/>
            <a:endParaRPr lang="en-US" sz="2800" dirty="0" smtClean="0">
              <a:latin typeface="Symbol" pitchFamily="-111" charset="2"/>
            </a:endParaRPr>
          </a:p>
          <a:p>
            <a:pPr lvl="1"/>
            <a:r>
              <a:rPr lang="en-US" sz="2800" dirty="0" err="1" smtClean="0">
                <a:latin typeface="Symbol" pitchFamily="-111" charset="2"/>
              </a:rPr>
              <a:t>s</a:t>
            </a:r>
            <a:r>
              <a:rPr lang="en-US" sz="2800" baseline="-25000" dirty="0" err="1" smtClean="0"/>
              <a:t>C</a:t>
            </a:r>
            <a:r>
              <a:rPr lang="en-US" sz="2800" dirty="0" smtClean="0"/>
              <a:t>(R</a:t>
            </a:r>
            <a:r>
              <a:rPr lang="en-US" sz="2800" dirty="0"/>
              <a:t>): preserve the number of occurrences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>
                <a:latin typeface="Symbol" pitchFamily="-111" charset="2"/>
              </a:rPr>
              <a:t>P</a:t>
            </a:r>
            <a:r>
              <a:rPr lang="en-US" sz="2800" baseline="-25000" dirty="0"/>
              <a:t>A</a:t>
            </a:r>
            <a:r>
              <a:rPr lang="en-US" sz="2800" dirty="0"/>
              <a:t>(R): no duplicate elimination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Cross-product</a:t>
            </a:r>
            <a:r>
              <a:rPr lang="en-US" sz="2800" dirty="0"/>
              <a:t>, join: no duplicate elimination</a:t>
            </a:r>
          </a:p>
          <a:p>
            <a:pPr>
              <a:buFontTx/>
              <a:buNone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683668" y="5432405"/>
            <a:ext cx="6824663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sz="2800" dirty="0" smtClean="0">
                <a:latin typeface="+mj-lt"/>
              </a:rPr>
              <a:t>This is important</a:t>
            </a:r>
            <a:r>
              <a:rPr lang="en-US" sz="2800" dirty="0">
                <a:latin typeface="+mj-lt"/>
              </a:rPr>
              <a:t>-</a:t>
            </a:r>
            <a:r>
              <a:rPr lang="en-US" sz="2800" dirty="0" smtClean="0">
                <a:latin typeface="+mj-lt"/>
              </a:rPr>
              <a:t> relational engines work </a:t>
            </a:r>
            <a:r>
              <a:rPr lang="en-US" sz="2800" dirty="0">
                <a:latin typeface="+mj-lt"/>
              </a:rPr>
              <a:t>on </a:t>
            </a:r>
            <a:r>
              <a:rPr lang="en-US" sz="2800" dirty="0" err="1">
                <a:latin typeface="+mj-lt"/>
              </a:rPr>
              <a:t>multisets</a:t>
            </a:r>
            <a:r>
              <a:rPr lang="en-US" sz="2800" dirty="0">
                <a:latin typeface="+mj-lt"/>
              </a:rPr>
              <a:t>, not </a:t>
            </a:r>
            <a:r>
              <a:rPr lang="en-US" sz="2800" dirty="0" smtClean="0">
                <a:latin typeface="+mj-lt"/>
              </a:rPr>
              <a:t>sets!</a:t>
            </a:r>
            <a:endParaRPr lang="en-US" sz="2800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3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 </a:t>
            </a:r>
            <a:r>
              <a:rPr lang="en-US" dirty="0"/>
              <a:t>has Limitations 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10515600" cy="4114800"/>
          </a:xfrm>
        </p:spPr>
        <p:txBody>
          <a:bodyPr/>
          <a:lstStyle/>
          <a:p>
            <a:r>
              <a:rPr lang="en-US" sz="2400" dirty="0"/>
              <a:t>Cannot compute “transitive closure”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Find all direct and indirect relatives of Fred</a:t>
            </a:r>
          </a:p>
          <a:p>
            <a:r>
              <a:rPr lang="en-US" sz="2400" dirty="0"/>
              <a:t>Cannot express in RA !!!  </a:t>
            </a:r>
          </a:p>
          <a:p>
            <a:pPr lvl="1"/>
            <a:r>
              <a:rPr lang="en-US" sz="2000" dirty="0"/>
              <a:t>Need to write C program, use a graph engine, or modern SQL…</a:t>
            </a:r>
          </a:p>
          <a:p>
            <a:endParaRPr lang="en-US" sz="2400" dirty="0"/>
          </a:p>
        </p:txBody>
      </p:sp>
      <p:graphicFrame>
        <p:nvGraphicFramePr>
          <p:cNvPr id="25630" name="Group 30"/>
          <p:cNvGraphicFramePr>
            <a:graphicFrameLocks noGrp="1"/>
          </p:cNvGraphicFramePr>
          <p:nvPr/>
        </p:nvGraphicFramePr>
        <p:xfrm>
          <a:off x="3581400" y="2590800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  <a:gridCol w="162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Name2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Relationship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Fred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Father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Cousin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Mary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Bill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Spouse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Nancy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Lou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-111" charset="0"/>
                        </a:rPr>
                        <a:t>Sister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3813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3  &gt;  Extensions &amp; Limitations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010" y="2164413"/>
            <a:ext cx="284378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 </a:t>
            </a:r>
            <a:r>
              <a:rPr lang="en-US" sz="2800" b="1" u="sng" dirty="0" smtClean="0">
                <a:latin typeface="+mj-lt"/>
              </a:rPr>
              <a:t>attribute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b="1" u="sng" dirty="0" smtClean="0">
                <a:latin typeface="+mj-lt"/>
              </a:rPr>
              <a:t>column</a:t>
            </a:r>
            <a:r>
              <a:rPr lang="en-US" sz="2800" dirty="0" smtClean="0">
                <a:latin typeface="+mj-lt"/>
              </a:rPr>
              <a:t>) is a typed data entry present in each tuple in the relation</a:t>
            </a:r>
            <a:endParaRPr lang="en-US" sz="2800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9985" y="5128210"/>
            <a:ext cx="310431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attributes is the </a:t>
            </a:r>
            <a:r>
              <a:rPr lang="en-US" sz="2400" b="1" u="sng" dirty="0" smtClean="0">
                <a:latin typeface="+mj-lt"/>
              </a:rPr>
              <a:t>arity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of the relation</a:t>
            </a:r>
            <a:endParaRPr lang="en-US" sz="2400" dirty="0">
              <a:latin typeface="+mj-l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753999" y="1978249"/>
            <a:ext cx="1646912" cy="264907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/>
          <p:cNvSpPr/>
          <p:nvPr/>
        </p:nvSpPr>
        <p:spPr>
          <a:xfrm rot="16200000">
            <a:off x="5955952" y="2326307"/>
            <a:ext cx="333149" cy="4976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7" name="Rectangle 2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4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Model: Data</a:t>
            </a:r>
            <a:endParaRPr lang="en-US" dirty="0"/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49578"/>
              </p:ext>
            </p:extLst>
          </p:nvPr>
        </p:nvGraphicFramePr>
        <p:xfrm>
          <a:off x="3825716" y="2069649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/>
                <a:gridCol w="1557618"/>
                <a:gridCol w="1557618"/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sid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gpa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Bob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Joe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Mary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004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Alice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3753998" y="1572080"/>
            <a:ext cx="11934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Student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0800000">
            <a:off x="8610600" y="2420323"/>
            <a:ext cx="394332" cy="22075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74140" y="3922252"/>
            <a:ext cx="4836460" cy="7055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43241" y="4944630"/>
            <a:ext cx="53469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 </a:t>
            </a:r>
            <a:r>
              <a:rPr lang="en-US" sz="2800" b="1" u="sng" dirty="0" smtClean="0">
                <a:latin typeface="+mj-lt"/>
              </a:rPr>
              <a:t>tuple</a:t>
            </a:r>
            <a:r>
              <a:rPr lang="en-US" sz="2800" dirty="0" smtClean="0">
                <a:latin typeface="+mj-lt"/>
              </a:rPr>
              <a:t> or </a:t>
            </a:r>
            <a:r>
              <a:rPr lang="en-US" sz="2800" b="1" u="sng" dirty="0" smtClean="0">
                <a:latin typeface="+mj-lt"/>
              </a:rPr>
              <a:t>row</a:t>
            </a:r>
            <a:r>
              <a:rPr lang="en-US" sz="2800" dirty="0" smtClean="0">
                <a:latin typeface="+mj-lt"/>
              </a:rPr>
              <a:t> (or </a:t>
            </a:r>
            <a:r>
              <a:rPr lang="en-US" sz="2800" i="1" dirty="0" smtClean="0">
                <a:latin typeface="+mj-lt"/>
              </a:rPr>
              <a:t>record) </a:t>
            </a:r>
            <a:r>
              <a:rPr lang="en-US" sz="2800" dirty="0" smtClean="0">
                <a:latin typeface="+mj-lt"/>
              </a:rPr>
              <a:t>is a single entry in the table having the attributes specified by the schema</a:t>
            </a:r>
            <a:endParaRPr lang="en-US" sz="28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45947" y="2739253"/>
            <a:ext cx="200785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The number of tuples is the </a:t>
            </a:r>
            <a:r>
              <a:rPr lang="en-US" sz="2400" b="1" u="sng" dirty="0" smtClean="0">
                <a:latin typeface="+mj-lt"/>
              </a:rPr>
              <a:t>cardinality</a:t>
            </a:r>
            <a:r>
              <a:rPr lang="en-US" sz="2400" dirty="0" smtClean="0">
                <a:latin typeface="+mj-lt"/>
              </a:rPr>
              <a:t> of the relation</a:t>
            </a:r>
            <a:endParaRPr lang="en-US" sz="2400" dirty="0">
              <a:latin typeface="+mj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8780" y="-22510"/>
              <a:ext cx="3619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Lecture 16  &gt;  Section 1  &gt;  The Relational Model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4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3809</Words>
  <Application>Microsoft Macintosh PowerPoint</Application>
  <PresentationFormat>Widescreen</PresentationFormat>
  <Paragraphs>991</Paragraphs>
  <Slides>72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 Unicode MS</vt:lpstr>
      <vt:lpstr>Calibri</vt:lpstr>
      <vt:lpstr>Calibri Light</vt:lpstr>
      <vt:lpstr>Cambria Math</vt:lpstr>
      <vt:lpstr>Menlo</vt:lpstr>
      <vt:lpstr>Symbol</vt:lpstr>
      <vt:lpstr>Times</vt:lpstr>
      <vt:lpstr>Times New Roman</vt:lpstr>
      <vt:lpstr>Wingdings</vt:lpstr>
      <vt:lpstr>Arial</vt:lpstr>
      <vt:lpstr>Office Theme</vt:lpstr>
      <vt:lpstr>The Relational Model</vt:lpstr>
      <vt:lpstr>Today’s Lecture</vt:lpstr>
      <vt:lpstr>1. The Relational Model &amp; Relational Algebra</vt:lpstr>
      <vt:lpstr>What you will learn about in this section</vt:lpstr>
      <vt:lpstr>Motivation</vt:lpstr>
      <vt:lpstr>A Little History</vt:lpstr>
      <vt:lpstr>The Relational Model: Schemata</vt:lpstr>
      <vt:lpstr>The Relational Model: Data</vt:lpstr>
      <vt:lpstr>The Relational Model: Data</vt:lpstr>
      <vt:lpstr>The Relational Model: Data</vt:lpstr>
      <vt:lpstr>To Reiterate</vt:lpstr>
      <vt:lpstr>One More Time</vt:lpstr>
      <vt:lpstr>A relational database</vt:lpstr>
      <vt:lpstr>Remember the CMS</vt:lpstr>
      <vt:lpstr>2nd Part of the Model: Querying</vt:lpstr>
      <vt:lpstr>Virtues of the model</vt:lpstr>
      <vt:lpstr>Relational Algebra</vt:lpstr>
      <vt:lpstr>RDBMS Architecture</vt:lpstr>
      <vt:lpstr>RDBMS Architecture</vt:lpstr>
      <vt:lpstr>PowerPoint Presentation</vt:lpstr>
      <vt:lpstr>Keep in mind: RA operates on sets!</vt:lpstr>
      <vt:lpstr>PowerPoint Presentation</vt:lpstr>
      <vt:lpstr>PowerPoint Presentation</vt:lpstr>
      <vt:lpstr>PowerPoint Presentation</vt:lpstr>
      <vt:lpstr>PowerPoint Presentation</vt:lpstr>
      <vt:lpstr>Note that RA Operators are Compositional!</vt:lpstr>
      <vt:lpstr>PowerPoint Presentation</vt:lpstr>
      <vt:lpstr>PowerPoint Presentation</vt:lpstr>
      <vt:lpstr>PowerPoint Presentation</vt:lpstr>
      <vt:lpstr>PowerPoint Presentation</vt:lpstr>
      <vt:lpstr>Natural Join</vt:lpstr>
      <vt:lpstr>PowerPoint Presentation</vt:lpstr>
      <vt:lpstr>PowerPoint Presentation</vt:lpstr>
      <vt:lpstr>Example: Converting SFW Query -&gt; RA</vt:lpstr>
      <vt:lpstr>Logical Equivalece of RA Plans</vt:lpstr>
      <vt:lpstr>RDBMS Architecture</vt:lpstr>
      <vt:lpstr>RDBMS Architecture</vt:lpstr>
      <vt:lpstr>RDBMS Architecture</vt:lpstr>
      <vt:lpstr>RA Plan Execution</vt:lpstr>
      <vt:lpstr>Activity-16-1.ipynb</vt:lpstr>
      <vt:lpstr>2. Optimization of RA Plans</vt:lpstr>
      <vt:lpstr>What you will learn about in this section</vt:lpstr>
      <vt:lpstr>Note: We can visualize the plan as a tree</vt:lpstr>
      <vt:lpstr>A simple plan</vt:lpstr>
      <vt:lpstr>“Pushing down” projection</vt:lpstr>
      <vt:lpstr>Takeaways</vt:lpstr>
      <vt:lpstr>RA commutators</vt:lpstr>
      <vt:lpstr>Optimizing the SFW RA Plan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Activity-16-2.ipynb</vt:lpstr>
      <vt:lpstr>3. Adv. Relational Algebra</vt:lpstr>
      <vt:lpstr>What you will learn about in this section</vt:lpstr>
      <vt:lpstr>PowerPoint Presentation</vt:lpstr>
      <vt:lpstr>1. Union () and 2. Difference (–)</vt:lpstr>
      <vt:lpstr>What about Intersection () ?</vt:lpstr>
      <vt:lpstr>Fancier RA</vt:lpstr>
      <vt:lpstr>Theta Join (⋈q)</vt:lpstr>
      <vt:lpstr>Equi-join (⋈ A=B)</vt:lpstr>
      <vt:lpstr>Semijoin (⋉)</vt:lpstr>
      <vt:lpstr>Semijoins in Distributed Databases</vt:lpstr>
      <vt:lpstr>RA Expressions Can Get Complex!</vt:lpstr>
      <vt:lpstr>Multisets</vt:lpstr>
      <vt:lpstr>Recall that SQL uses Multisets</vt:lpstr>
      <vt:lpstr>Generalizing Set Operations to Multiset Operations</vt:lpstr>
      <vt:lpstr>Generalizing Set Operations to Multiset Operations</vt:lpstr>
      <vt:lpstr>Operations on Multisets</vt:lpstr>
      <vt:lpstr>RA has Limitations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Alex Ratner</dc:creator>
  <cp:lastModifiedBy>Christopher Re</cp:lastModifiedBy>
  <cp:revision>116</cp:revision>
  <dcterms:created xsi:type="dcterms:W3CDTF">2015-11-11T19:16:09Z</dcterms:created>
  <dcterms:modified xsi:type="dcterms:W3CDTF">2015-11-12T21:21:16Z</dcterms:modified>
</cp:coreProperties>
</file>