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9"/>
  </p:notesMasterIdLst>
  <p:sldIdLst>
    <p:sldId id="367" r:id="rId2"/>
    <p:sldId id="542" r:id="rId3"/>
    <p:sldId id="544" r:id="rId4"/>
    <p:sldId id="543" r:id="rId5"/>
    <p:sldId id="459" r:id="rId6"/>
    <p:sldId id="460" r:id="rId7"/>
    <p:sldId id="461" r:id="rId8"/>
    <p:sldId id="462" r:id="rId9"/>
    <p:sldId id="368" r:id="rId10"/>
    <p:sldId id="369" r:id="rId11"/>
    <p:sldId id="370" r:id="rId12"/>
    <p:sldId id="371" r:id="rId13"/>
    <p:sldId id="467" r:id="rId14"/>
    <p:sldId id="468" r:id="rId15"/>
    <p:sldId id="470" r:id="rId16"/>
    <p:sldId id="469" r:id="rId17"/>
    <p:sldId id="373" r:id="rId18"/>
    <p:sldId id="520" r:id="rId19"/>
    <p:sldId id="374" r:id="rId20"/>
    <p:sldId id="471" r:id="rId21"/>
    <p:sldId id="473" r:id="rId22"/>
    <p:sldId id="474" r:id="rId23"/>
    <p:sldId id="476" r:id="rId24"/>
    <p:sldId id="375" r:id="rId25"/>
    <p:sldId id="380" r:id="rId26"/>
    <p:sldId id="477" r:id="rId27"/>
    <p:sldId id="383" r:id="rId28"/>
    <p:sldId id="384" r:id="rId29"/>
    <p:sldId id="385" r:id="rId30"/>
    <p:sldId id="541" r:id="rId31"/>
    <p:sldId id="516" r:id="rId32"/>
    <p:sldId id="517" r:id="rId33"/>
    <p:sldId id="387" r:id="rId34"/>
    <p:sldId id="478" r:id="rId35"/>
    <p:sldId id="390" r:id="rId36"/>
    <p:sldId id="479" r:id="rId37"/>
    <p:sldId id="480" r:id="rId38"/>
    <p:sldId id="392" r:id="rId39"/>
    <p:sldId id="391" r:id="rId40"/>
    <p:sldId id="482" r:id="rId41"/>
    <p:sldId id="394" r:id="rId42"/>
    <p:sldId id="395" r:id="rId43"/>
    <p:sldId id="396" r:id="rId44"/>
    <p:sldId id="398" r:id="rId45"/>
    <p:sldId id="400" r:id="rId46"/>
    <p:sldId id="401" r:id="rId47"/>
    <p:sldId id="483" r:id="rId48"/>
    <p:sldId id="484" r:id="rId49"/>
    <p:sldId id="485" r:id="rId50"/>
    <p:sldId id="522" r:id="rId51"/>
    <p:sldId id="407" r:id="rId52"/>
    <p:sldId id="408" r:id="rId53"/>
    <p:sldId id="486" r:id="rId54"/>
    <p:sldId id="487" r:id="rId55"/>
    <p:sldId id="488" r:id="rId56"/>
    <p:sldId id="489" r:id="rId57"/>
    <p:sldId id="523" r:id="rId58"/>
    <p:sldId id="533" r:id="rId59"/>
    <p:sldId id="534" r:id="rId60"/>
    <p:sldId id="535" r:id="rId61"/>
    <p:sldId id="518" r:id="rId62"/>
    <p:sldId id="519" r:id="rId63"/>
    <p:sldId id="410" r:id="rId64"/>
    <p:sldId id="490" r:id="rId65"/>
    <p:sldId id="491" r:id="rId66"/>
    <p:sldId id="492" r:id="rId67"/>
    <p:sldId id="493" r:id="rId68"/>
    <p:sldId id="414" r:id="rId69"/>
    <p:sldId id="415" r:id="rId70"/>
    <p:sldId id="416" r:id="rId71"/>
    <p:sldId id="417" r:id="rId72"/>
    <p:sldId id="494" r:id="rId73"/>
    <p:sldId id="536" r:id="rId74"/>
    <p:sldId id="463" r:id="rId75"/>
    <p:sldId id="464" r:id="rId76"/>
    <p:sldId id="465" r:id="rId77"/>
    <p:sldId id="466" r:id="rId78"/>
    <p:sldId id="421" r:id="rId79"/>
    <p:sldId id="422" r:id="rId80"/>
    <p:sldId id="423" r:id="rId81"/>
    <p:sldId id="496" r:id="rId82"/>
    <p:sldId id="425" r:id="rId83"/>
    <p:sldId id="429" r:id="rId84"/>
    <p:sldId id="430" r:id="rId85"/>
    <p:sldId id="497" r:id="rId86"/>
    <p:sldId id="499" r:id="rId87"/>
    <p:sldId id="500" r:id="rId88"/>
    <p:sldId id="498" r:id="rId89"/>
    <p:sldId id="501" r:id="rId90"/>
    <p:sldId id="502" r:id="rId91"/>
    <p:sldId id="503" r:id="rId92"/>
    <p:sldId id="432" r:id="rId93"/>
    <p:sldId id="433" r:id="rId94"/>
    <p:sldId id="537" r:id="rId95"/>
    <p:sldId id="525" r:id="rId96"/>
    <p:sldId id="526" r:id="rId97"/>
    <p:sldId id="434" r:id="rId98"/>
    <p:sldId id="435" r:id="rId99"/>
    <p:sldId id="436" r:id="rId100"/>
    <p:sldId id="437" r:id="rId101"/>
    <p:sldId id="438" r:id="rId102"/>
    <p:sldId id="504" r:id="rId103"/>
    <p:sldId id="439" r:id="rId104"/>
    <p:sldId id="440" r:id="rId105"/>
    <p:sldId id="441" r:id="rId106"/>
    <p:sldId id="442" r:id="rId107"/>
    <p:sldId id="443" r:id="rId108"/>
    <p:sldId id="444" r:id="rId109"/>
    <p:sldId id="445" r:id="rId110"/>
    <p:sldId id="446" r:id="rId111"/>
    <p:sldId id="540" r:id="rId112"/>
    <p:sldId id="447" r:id="rId113"/>
    <p:sldId id="449" r:id="rId114"/>
    <p:sldId id="538" r:id="rId115"/>
    <p:sldId id="528" r:id="rId116"/>
    <p:sldId id="529" r:id="rId117"/>
    <p:sldId id="451" r:id="rId118"/>
    <p:sldId id="452" r:id="rId119"/>
    <p:sldId id="508" r:id="rId120"/>
    <p:sldId id="509" r:id="rId121"/>
    <p:sldId id="511" r:id="rId122"/>
    <p:sldId id="510" r:id="rId123"/>
    <p:sldId id="454" r:id="rId124"/>
    <p:sldId id="455" r:id="rId125"/>
    <p:sldId id="457" r:id="rId126"/>
    <p:sldId id="539" r:id="rId127"/>
    <p:sldId id="458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 autoAdjust="0"/>
    <p:restoredTop sz="93854"/>
  </p:normalViewPr>
  <p:slideViewPr>
    <p:cSldViewPr snapToGrid="0" snapToObjects="1">
      <p:cViewPr>
        <p:scale>
          <a:sx n="120" d="100"/>
          <a:sy n="120" d="100"/>
        </p:scale>
        <p:origin x="14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presProps" Target="presProps.xml"/><Relationship Id="rId131" Type="http://schemas.openxmlformats.org/officeDocument/2006/relationships/viewProps" Target="viewProps.xml"/><Relationship Id="rId132" Type="http://schemas.openxmlformats.org/officeDocument/2006/relationships/theme" Target="theme/theme1.xml"/><Relationship Id="rId13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93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41BBE-97B2-1348-94EC-87AB53CECF2F}" type="slidenum">
              <a:rPr lang="en-US">
                <a:solidFill>
                  <a:prstClr val="black"/>
                </a:solidFill>
                <a:latin typeface="Calibri"/>
              </a:rPr>
              <a:pPr/>
              <a:t>109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5234A-F047-6F44-9997-757FA05EAFA6}" type="slidenum">
              <a:rPr lang="en-US">
                <a:solidFill>
                  <a:prstClr val="black"/>
                </a:solidFill>
                <a:latin typeface="Calibri"/>
              </a:rPr>
              <a:pPr/>
              <a:t>110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5234A-F047-6F44-9997-757FA05EAFA6}" type="slidenum">
              <a:rPr lang="en-US">
                <a:solidFill>
                  <a:prstClr val="black"/>
                </a:solidFill>
                <a:latin typeface="Calibri"/>
              </a:rPr>
              <a:pPr/>
              <a:t>111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01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3855-BE19-7341-ADD2-6E1C35CD36BD}" type="slidenum">
              <a:rPr lang="en-US">
                <a:solidFill>
                  <a:prstClr val="black"/>
                </a:solidFill>
                <a:latin typeface="Calibri"/>
              </a:rPr>
              <a:pPr/>
              <a:t>112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2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500B9-597E-3E45-87C5-27B6B8954663}" type="slidenum">
              <a:rPr lang="en-US">
                <a:solidFill>
                  <a:prstClr val="black"/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44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 R1, R2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622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3NF</a:t>
            </a:r>
            <a:br>
              <a:rPr lang="en-US" dirty="0" smtClean="0"/>
            </a:br>
            <a:r>
              <a:rPr lang="en-US" dirty="0" smtClean="0"/>
              <a:t>Called “</a:t>
            </a:r>
            <a:r>
              <a:rPr lang="en-US" i="1" dirty="0" smtClean="0"/>
              <a:t>Dependency Preserving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087B-859E-0641-9CEE-E28209D2CEF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3rd Normal Form (3NF)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38200" y="1690688"/>
            <a:ext cx="96446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Another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838200" y="4971355"/>
            <a:ext cx="80206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Tradeoff: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no anomalies, but may lose some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3NF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keeps all FDs, but may have some anomalies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8200" y="2631530"/>
                <a:ext cx="8305800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A relation R is in 3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rd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Normal </a:t>
                </a:r>
                <a:r>
                  <a:rPr lang="en-US" sz="2800" dirty="0">
                    <a:latin typeface="+mj-lt"/>
                  </a:rPr>
                  <a:t>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orm </a:t>
                </a:r>
                <a:r>
                  <a:rPr lang="en-US" sz="2800" b="1" u="sng" dirty="0" smtClean="0">
                    <a:solidFill>
                      <a:schemeClr val="tx1"/>
                    </a:solidFill>
                    <a:latin typeface="+mj-lt"/>
                  </a:rPr>
                  <a:t>if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eaLnBrk="0" hangingPunct="0"/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pPr eaLnBrk="0" hangingPunct="0"/>
                <a:r>
                  <a:rPr lang="en-US" sz="2800" b="1" u="sng" dirty="0">
                    <a:solidFill>
                      <a:schemeClr val="tx1"/>
                    </a:solidFill>
                    <a:latin typeface="+mj-lt"/>
                  </a:rPr>
                  <a:t>If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 nontrivial dependency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A = {A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, 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, ..., 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}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  <a:sym typeface="Symbol" charset="2"/>
                  </a:rPr>
                  <a:t> B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in R, 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+mj-lt"/>
                  </a:rPr>
                  <a:t>then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 A is a </a:t>
                </a:r>
                <a:r>
                  <a:rPr lang="en-US" sz="2800" dirty="0" err="1">
                    <a:solidFill>
                      <a:schemeClr val="tx1"/>
                    </a:solidFill>
                    <a:latin typeface="+mj-lt"/>
                  </a:rPr>
                  <a:t>superkey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for R </a:t>
                </a:r>
                <a:r>
                  <a:rPr lang="en-US" sz="2800" b="1" dirty="0">
                    <a:solidFill>
                      <a:srgbClr val="FF0000"/>
                    </a:solidFill>
                    <a:latin typeface="+mj-lt"/>
                  </a:rPr>
                  <a:t>OR B is part of a key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1530"/>
                <a:ext cx="8305800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554-06E3-F34B-99E5-DCB3E646FE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3NFDecomp(R):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K = [all attributes that are part of some key]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Find </a:t>
                </a:r>
                <a:r>
                  <a:rPr lang="en-US" sz="2800" dirty="0">
                    <a:latin typeface="+mj-lt"/>
                  </a:rPr>
                  <a:t>X </a:t>
                </a:r>
                <a:r>
                  <a:rPr lang="en-US" sz="2800" dirty="0" err="1">
                    <a:latin typeface="+mj-lt"/>
                  </a:rPr>
                  <a:t>s.t.</a:t>
                </a:r>
                <a:r>
                  <a:rPr lang="en-US" sz="2800" dirty="0">
                    <a:latin typeface="+mj-lt"/>
                  </a:rPr>
                  <a:t>: 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(X</a:t>
                </a:r>
                <a:r>
                  <a:rPr lang="en-US" sz="2800" b="1" dirty="0" smtClean="0">
                    <a:sym typeface="Symbol" charset="2"/>
                  </a:rPr>
                  <a:t>  </a:t>
                </a:r>
                <a:r>
                  <a:rPr lang="en-US" sz="2800" dirty="0" smtClean="0">
                    <a:latin typeface="+mj-lt"/>
                    <a:sym typeface="Symbol" charset="2"/>
                  </a:rPr>
                  <a:t>K) </a:t>
                </a:r>
                <a:r>
                  <a:rPr lang="en-US" sz="2800" dirty="0" smtClean="0"/>
                  <a:t>≠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30000" dirty="0">
                    <a:latin typeface="+mj-lt"/>
                  </a:rPr>
                  <a:t>+ </a:t>
                </a:r>
                <a:r>
                  <a:rPr lang="en-US" sz="2800" dirty="0" smtClean="0">
                    <a:latin typeface="+mj-lt"/>
                  </a:rPr>
                  <a:t>≠ </a:t>
                </a:r>
                <a:r>
                  <a:rPr lang="en-US" sz="2800" dirty="0">
                    <a:latin typeface="+mj-lt"/>
                  </a:rPr>
                  <a:t>[all attributes]</a:t>
                </a:r>
                <a:br>
                  <a:rPr lang="en-US" sz="2800" dirty="0">
                    <a:latin typeface="+mj-lt"/>
                  </a:rPr>
                </a:b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u="sng" dirty="0">
                    <a:latin typeface="+mj-lt"/>
                  </a:rPr>
                  <a:t>if</a:t>
                </a:r>
                <a:r>
                  <a:rPr lang="en-US" sz="2800" dirty="0">
                    <a:latin typeface="+mj-lt"/>
                  </a:rPr>
                  <a:t> (not found) </a:t>
                </a:r>
                <a:r>
                  <a:rPr lang="en-US" sz="2800" b="1" u="sng" dirty="0">
                    <a:latin typeface="+mj-lt"/>
                  </a:rPr>
                  <a:t>then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R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Y = </a:t>
                </a:r>
                <a:r>
                  <a:rPr lang="en-US" sz="2800" dirty="0"/>
                  <a:t>X</a:t>
                </a:r>
                <a:r>
                  <a:rPr lang="en-US" sz="2800" baseline="30000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/>
                  <a:t> (X</a:t>
                </a:r>
                <a:r>
                  <a:rPr lang="en-US" sz="2800" dirty="0">
                    <a:sym typeface="Symbol" charset="2"/>
                  </a:rPr>
                  <a:t>  </a:t>
                </a:r>
                <a:r>
                  <a:rPr lang="en-US" sz="2800" dirty="0">
                    <a:sym typeface="Symbol" charset="2"/>
                  </a:rPr>
                  <a:t>K</a:t>
                </a:r>
                <a:r>
                  <a:rPr lang="en-US" sz="2800" dirty="0" smtClean="0">
                    <a:sym typeface="Symbol" charset="2"/>
                  </a:rPr>
                  <a:t>)</a:t>
                </a:r>
                <a:r>
                  <a:rPr lang="en-US" sz="2800" dirty="0" smtClean="0">
                    <a:latin typeface="+mj-lt"/>
                  </a:rPr>
                  <a:t>,  </a:t>
                </a:r>
                <a:r>
                  <a:rPr lang="en-US" sz="2800" dirty="0" smtClean="0">
                    <a:latin typeface="+mj-lt"/>
                  </a:rPr>
                  <a:t>Z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smtClean="0">
                    <a:latin typeface="+mj-lt"/>
                  </a:rPr>
                  <a:t>Y</a:t>
                </a:r>
                <a:r>
                  <a:rPr lang="en-US" sz="2800" baseline="30000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\ X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decompose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dirty="0">
                    <a:latin typeface="+mj-lt"/>
                  </a:rPr>
                  <a:t> into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1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Y</a:t>
                </a:r>
                <a:r>
                  <a:rPr lang="en-US" sz="2800" b="1" dirty="0">
                    <a:latin typeface="+mj-lt"/>
                  </a:rPr>
                  <a:t>) </a:t>
                </a:r>
                <a:r>
                  <a:rPr lang="en-US" sz="2800" dirty="0">
                    <a:latin typeface="+mj-lt"/>
                  </a:rPr>
                  <a:t>and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2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Z</a:t>
                </a:r>
                <a:r>
                  <a:rPr lang="en-US" sz="2800" b="1" dirty="0">
                    <a:latin typeface="+mj-lt"/>
                  </a:rPr>
                  <a:t>)</a:t>
                </a:r>
                <a:br>
                  <a:rPr lang="en-US" sz="2800" b="1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3NFDecomp(R</a:t>
                </a:r>
                <a:r>
                  <a:rPr lang="en-US" sz="2800" baseline="-25000" dirty="0" smtClean="0">
                    <a:latin typeface="+mj-lt"/>
                  </a:rPr>
                  <a:t>1</a:t>
                </a:r>
                <a:r>
                  <a:rPr lang="en-US" sz="2800" dirty="0" smtClean="0">
                    <a:latin typeface="+mj-lt"/>
                  </a:rPr>
                  <a:t>), 3NFDecomp(R</a:t>
                </a:r>
                <a:r>
                  <a:rPr lang="en-US" sz="2800" baseline="-25000" dirty="0" smtClean="0">
                    <a:latin typeface="+mj-lt"/>
                  </a:rPr>
                  <a:t>2</a:t>
                </a:r>
                <a:r>
                  <a:rPr lang="en-US" sz="2800" dirty="0" smtClean="0">
                    <a:latin typeface="+mj-lt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554-06E3-F34B-99E5-DCB3E646FE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3NFDecomp(R):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b="1" u="sng" dirty="0" smtClean="0">
                    <a:solidFill>
                      <a:srgbClr val="FF0000"/>
                    </a:solidFill>
                    <a:latin typeface="+mj-lt"/>
                  </a:rPr>
                  <a:t>let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K = [all attributes that are part of some key]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Find </a:t>
                </a:r>
                <a:r>
                  <a:rPr lang="en-US" sz="2800" dirty="0">
                    <a:latin typeface="+mj-lt"/>
                  </a:rPr>
                  <a:t>X </a:t>
                </a:r>
                <a:r>
                  <a:rPr lang="en-US" sz="2800" dirty="0" err="1">
                    <a:latin typeface="+mj-lt"/>
                  </a:rPr>
                  <a:t>s.t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: X</a:t>
                </a:r>
                <a:r>
                  <a:rPr lang="en-US" sz="2800" baseline="30000" dirty="0" smtClean="0">
                    <a:solidFill>
                      <a:srgbClr val="FF0000"/>
                    </a:solidFill>
                    <a:latin typeface="+mj-lt"/>
                  </a:rPr>
                  <a:t>+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(X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Symbol" charset="2"/>
                  </a:rPr>
                  <a:t> 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sym typeface="Symbol" charset="2"/>
                  </a:rPr>
                  <a:t>K)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≠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and </a:t>
                </a: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30000" dirty="0">
                    <a:latin typeface="+mj-lt"/>
                  </a:rPr>
                  <a:t>+ </a:t>
                </a:r>
                <a:r>
                  <a:rPr lang="en-US" sz="2800" dirty="0" smtClean="0">
                    <a:latin typeface="+mj-lt"/>
                  </a:rPr>
                  <a:t>≠ </a:t>
                </a:r>
                <a:r>
                  <a:rPr lang="en-US" sz="2800" dirty="0">
                    <a:latin typeface="+mj-lt"/>
                  </a:rPr>
                  <a:t>[all attributes]</a:t>
                </a:r>
                <a:br>
                  <a:rPr lang="en-US" sz="2800" dirty="0">
                    <a:latin typeface="+mj-lt"/>
                  </a:rPr>
                </a:b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u="sng" dirty="0">
                    <a:latin typeface="+mj-lt"/>
                  </a:rPr>
                  <a:t>if</a:t>
                </a:r>
                <a:r>
                  <a:rPr lang="en-US" sz="2800" dirty="0">
                    <a:latin typeface="+mj-lt"/>
                  </a:rPr>
                  <a:t> (not found) </a:t>
                </a:r>
                <a:r>
                  <a:rPr lang="en-US" sz="2800" b="1" u="sng" dirty="0">
                    <a:latin typeface="+mj-lt"/>
                  </a:rPr>
                  <a:t>then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R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800" u="sng" dirty="0" smtClean="0">
                    <a:solidFill>
                      <a:srgbClr val="FF0000"/>
                    </a:solidFill>
                  </a:rPr>
                  <a:t>let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Y = X</a:t>
                </a:r>
                <a:r>
                  <a:rPr lang="en-US" sz="2800" baseline="30000" dirty="0">
                    <a:solidFill>
                      <a:srgbClr val="FF0000"/>
                    </a:solidFill>
                  </a:rPr>
                  <a:t>+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(X</a:t>
                </a:r>
                <a:r>
                  <a:rPr lang="en-US" sz="2800" dirty="0">
                    <a:solidFill>
                      <a:srgbClr val="FF0000"/>
                    </a:solidFill>
                    <a:sym typeface="Symbol" charset="2"/>
                  </a:rPr>
                  <a:t>  K)</a:t>
                </a:r>
                <a:r>
                  <a:rPr lang="en-US" sz="2800" dirty="0">
                    <a:solidFill>
                      <a:srgbClr val="FF0000"/>
                    </a:solidFill>
                  </a:rPr>
                  <a:t>,  Z = Y</a:t>
                </a:r>
                <a:r>
                  <a:rPr lang="en-US" sz="2800" baseline="30000" dirty="0">
                    <a:solidFill>
                      <a:srgbClr val="FF0000"/>
                    </a:solidFill>
                  </a:rPr>
                  <a:t>C</a:t>
                </a:r>
                <a:r>
                  <a:rPr lang="en-US" sz="2800" dirty="0">
                    <a:solidFill>
                      <a:srgbClr val="FF0000"/>
                    </a:solidFill>
                  </a:rPr>
                  <a:t> \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/>
                </a:r>
                <a:br>
                  <a:rPr lang="en-US" sz="2800" dirty="0">
                    <a:solidFill>
                      <a:srgbClr val="FF0000"/>
                    </a:solidFill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decompose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dirty="0">
                    <a:latin typeface="+mj-lt"/>
                  </a:rPr>
                  <a:t> into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1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Y</a:t>
                </a:r>
                <a:r>
                  <a:rPr lang="en-US" sz="2800" b="1" dirty="0">
                    <a:latin typeface="+mj-lt"/>
                  </a:rPr>
                  <a:t>) </a:t>
                </a:r>
                <a:r>
                  <a:rPr lang="en-US" sz="2800" dirty="0">
                    <a:latin typeface="+mj-lt"/>
                  </a:rPr>
                  <a:t>and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2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Z</a:t>
                </a:r>
                <a:r>
                  <a:rPr lang="en-US" sz="2800" b="1" dirty="0">
                    <a:latin typeface="+mj-lt"/>
                  </a:rPr>
                  <a:t>)</a:t>
                </a:r>
                <a:br>
                  <a:rPr lang="en-US" sz="2800" b="1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3NFDecomp(R</a:t>
                </a:r>
                <a:r>
                  <a:rPr lang="en-US" sz="2800" baseline="-25000" dirty="0" smtClean="0">
                    <a:latin typeface="+mj-lt"/>
                  </a:rPr>
                  <a:t>1</a:t>
                </a:r>
                <a:r>
                  <a:rPr lang="en-US" sz="2800" dirty="0" smtClean="0">
                    <a:latin typeface="+mj-lt"/>
                  </a:rPr>
                  <a:t>), 3NFDecomp(R</a:t>
                </a:r>
                <a:r>
                  <a:rPr lang="en-US" sz="2800" baseline="-25000" dirty="0" smtClean="0">
                    <a:latin typeface="+mj-lt"/>
                  </a:rPr>
                  <a:t>2</a:t>
                </a:r>
                <a:r>
                  <a:rPr lang="en-US" sz="2800" dirty="0" smtClean="0">
                    <a:latin typeface="+mj-lt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8056" y="4852858"/>
            <a:ext cx="260554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Slight changes from BCNF only…</a:t>
            </a:r>
            <a:endParaRPr lang="en-US" sz="28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8056" y="1897007"/>
            <a:ext cx="260554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Says: “Look for X such that X is not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X+ has attributes that are </a:t>
            </a:r>
            <a:r>
              <a:rPr lang="en-US" sz="2400" b="1" u="sng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part of some key”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5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3B4-EB0A-A74F-A8F7-54D11D8F921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3NF decomposition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838200" y="1738773"/>
            <a:ext cx="241604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838200" y="2462712"/>
            <a:ext cx="241604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{C}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{E}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456" name="Rectangle 8"/>
              <p:cNvSpPr>
                <a:spLocks noChangeArrowheads="1"/>
              </p:cNvSpPr>
              <p:nvPr/>
            </p:nvSpPr>
            <p:spPr bwMode="auto">
              <a:xfrm>
                <a:off x="3705231" y="2864673"/>
                <a:ext cx="5276829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2. Let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X 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{C},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and </a:t>
                </a:r>
                <a:r>
                  <a:rPr lang="en-US" sz="2800" dirty="0"/>
                  <a:t>X</a:t>
                </a:r>
                <a:r>
                  <a:rPr lang="en-US" sz="2800" b="1" dirty="0">
                    <a:sym typeface="Symbol" charset="2"/>
                  </a:rPr>
                  <a:t>  </a:t>
                </a:r>
                <a:r>
                  <a:rPr lang="en-US" sz="2800" dirty="0" smtClean="0">
                    <a:sym typeface="Symbol" charset="2"/>
                  </a:rPr>
                  <a:t>K = {A,B,C,D}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{C}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Calibri"/>
                  </a:rPr>
                  <a:t>+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{B,C,D,E}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</a:rPr>
                  <a:t>X</a:t>
                </a:r>
                <a:r>
                  <a:rPr lang="en-US" sz="2800" baseline="30000" dirty="0">
                    <a:solidFill>
                      <a:prstClr val="black"/>
                    </a:solidFill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</a:rPr>
                  <a:t> \ </a:t>
                </a:r>
                <a:r>
                  <a:rPr lang="en-US" sz="2800" dirty="0"/>
                  <a:t>X</a:t>
                </a:r>
                <a:r>
                  <a:rPr lang="en-US" sz="2800" b="1" dirty="0">
                    <a:sym typeface="Symbol" charset="2"/>
                  </a:rPr>
                  <a:t>  </a:t>
                </a:r>
                <a:r>
                  <a:rPr lang="en-US" sz="2800" dirty="0">
                    <a:sym typeface="Symbol" charset="2"/>
                  </a:rPr>
                  <a:t>K = </a:t>
                </a:r>
                <a:r>
                  <a:rPr lang="en-US" sz="2800" dirty="0" smtClean="0">
                    <a:sym typeface="Symbol" charset="2"/>
                  </a:rPr>
                  <a:t>{E} </a:t>
                </a:r>
                <a:r>
                  <a:rPr lang="en-US" sz="2800" dirty="0"/>
                  <a:t>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!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3245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5231" y="2864673"/>
                <a:ext cx="5276829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428" t="-5727" r="-1156" b="-118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3705231" y="5934089"/>
            <a:ext cx="7671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Calibri"/>
              </a:rPr>
              <a:t>R1 is in 3NF</a:t>
            </a:r>
          </a:p>
          <a:p>
            <a:r>
              <a:rPr lang="en-US" sz="2800" i="1" dirty="0">
                <a:solidFill>
                  <a:prstClr val="black"/>
                </a:solidFill>
                <a:latin typeface="Calibri"/>
              </a:rPr>
              <a:t>R2 is in 3NF (because its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keys are {A,B}, {A,C}, {A,D})</a:t>
            </a:r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3705231" y="4412630"/>
            <a:ext cx="623997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3. Decompose: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 = X</a:t>
            </a:r>
            <a:r>
              <a:rPr lang="en-US" sz="2800" baseline="300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\ </a:t>
            </a:r>
            <a:r>
              <a:rPr lang="en-US" sz="2800" dirty="0"/>
              <a:t>X</a:t>
            </a:r>
            <a:r>
              <a:rPr lang="en-US" sz="2800" b="1" dirty="0">
                <a:sym typeface="Symbol" charset="2"/>
              </a:rPr>
              <a:t>  </a:t>
            </a:r>
            <a:r>
              <a:rPr lang="en-US" sz="2800" dirty="0">
                <a:sym typeface="Symbol" charset="2"/>
              </a:rPr>
              <a:t>K </a:t>
            </a:r>
            <a:r>
              <a:rPr lang="en-US" sz="2800" dirty="0" smtClean="0">
                <a:sym typeface="Symbol" charset="2"/>
              </a:rPr>
              <a:t>= {E},  Z </a:t>
            </a:r>
            <a:r>
              <a:rPr lang="en-US" sz="2800" dirty="0" smtClean="0">
                <a:sym typeface="Symbol" charset="2"/>
              </a:rPr>
              <a:t>= Y</a:t>
            </a:r>
            <a:r>
              <a:rPr lang="en-US" sz="2800" baseline="30000" dirty="0" smtClean="0">
                <a:sym typeface="Symbol" charset="2"/>
              </a:rPr>
              <a:t>C</a:t>
            </a:r>
            <a:r>
              <a:rPr lang="en-US" sz="2800" dirty="0" smtClean="0">
                <a:sym typeface="Symbol" charset="2"/>
              </a:rPr>
              <a:t> \ X = {A,B,D}</a:t>
            </a:r>
            <a:endParaRPr lang="en-US" sz="2800" baseline="30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  <a:sym typeface="Wingdings"/>
              </a:rPr>
              <a:t>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R1(</a:t>
            </a:r>
            <a:r>
              <a:rPr lang="en-US" sz="2800" u="sng" dirty="0" smtClean="0">
                <a:solidFill>
                  <a:prstClr val="black"/>
                </a:solidFill>
                <a:latin typeface="Calibri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E), R2(A,B,</a:t>
            </a:r>
            <a:r>
              <a:rPr lang="en-US" sz="2800" u="sng" dirty="0">
                <a:solidFill>
                  <a:prstClr val="black"/>
                </a:solidFill>
                <a:latin typeface="Calibri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5231" y="1611140"/>
            <a:ext cx="595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1. Keys are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{A,B}, {A,C} </a:t>
            </a:r>
            <a:r>
              <a:rPr lang="en-US" sz="2800" dirty="0" smtClean="0">
                <a:latin typeface="+mj-lt"/>
              </a:rPr>
              <a:t>and</a:t>
            </a:r>
            <a:r>
              <a:rPr lang="en-US" sz="2800" dirty="0" smtClean="0"/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{A,D}</a:t>
            </a:r>
          </a:p>
          <a:p>
            <a:r>
              <a:rPr lang="en-US" sz="2800" dirty="0" smtClean="0">
                <a:sym typeface="Wingdings"/>
              </a:rPr>
              <a:t>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K = {A,B,C,D}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8791" y="1611140"/>
            <a:ext cx="214652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We get the keys by computing the closure X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of several X’s</a:t>
            </a:r>
            <a:endParaRPr lang="en-US" sz="24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6" grpId="0" autoUpdateAnimBg="0"/>
      <p:bldP spid="232457" grpId="0" autoUpdateAnimBg="0"/>
      <p:bldP spid="232458" grpId="0" autoUpdateAnimBg="0"/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1D5-093B-DD43-A50B-75B65218D00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v.s. BCNF Decomposition</a:t>
            </a:r>
          </a:p>
        </p:txBody>
      </p:sp>
      <p:graphicFrame>
        <p:nvGraphicFramePr>
          <p:cNvPr id="23148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24846"/>
              </p:ext>
            </p:extLst>
          </p:nvPr>
        </p:nvGraphicFramePr>
        <p:xfrm>
          <a:off x="2633662" y="1770546"/>
          <a:ext cx="54864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7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78262"/>
              </p:ext>
            </p:extLst>
          </p:nvPr>
        </p:nvGraphicFramePr>
        <p:xfrm>
          <a:off x="1109662" y="3065946"/>
          <a:ext cx="30480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97977"/>
              </p:ext>
            </p:extLst>
          </p:nvPr>
        </p:nvGraphicFramePr>
        <p:xfrm>
          <a:off x="5910262" y="3065946"/>
          <a:ext cx="30480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25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67006"/>
              </p:ext>
            </p:extLst>
          </p:nvPr>
        </p:nvGraphicFramePr>
        <p:xfrm>
          <a:off x="5605462" y="4423259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26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86002"/>
              </p:ext>
            </p:extLst>
          </p:nvPr>
        </p:nvGraphicFramePr>
        <p:xfrm>
          <a:off x="7891462" y="4423259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79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9499"/>
              </p:ext>
            </p:extLst>
          </p:nvPr>
        </p:nvGraphicFramePr>
        <p:xfrm>
          <a:off x="957262" y="4437546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80" name="Group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798"/>
              </p:ext>
            </p:extLst>
          </p:nvPr>
        </p:nvGraphicFramePr>
        <p:xfrm>
          <a:off x="3243262" y="4437546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681" name="Line 257"/>
          <p:cNvSpPr>
            <a:spLocks noChangeShapeType="1"/>
          </p:cNvSpPr>
          <p:nvPr/>
        </p:nvSpPr>
        <p:spPr bwMode="auto">
          <a:xfrm flipH="1">
            <a:off x="2938462" y="23801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2" name="Line 258"/>
          <p:cNvSpPr>
            <a:spLocks noChangeShapeType="1"/>
          </p:cNvSpPr>
          <p:nvPr/>
        </p:nvSpPr>
        <p:spPr bwMode="auto">
          <a:xfrm>
            <a:off x="6519862" y="23801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3" name="Line 259"/>
          <p:cNvSpPr>
            <a:spLocks noChangeShapeType="1"/>
          </p:cNvSpPr>
          <p:nvPr/>
        </p:nvSpPr>
        <p:spPr bwMode="auto">
          <a:xfrm>
            <a:off x="8196262" y="38279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4" name="Line 260"/>
          <p:cNvSpPr>
            <a:spLocks noChangeShapeType="1"/>
          </p:cNvSpPr>
          <p:nvPr/>
        </p:nvSpPr>
        <p:spPr bwMode="auto">
          <a:xfrm>
            <a:off x="3624262" y="38279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5" name="Line 261"/>
          <p:cNvSpPr>
            <a:spLocks noChangeShapeType="1"/>
          </p:cNvSpPr>
          <p:nvPr/>
        </p:nvSpPr>
        <p:spPr bwMode="auto">
          <a:xfrm flipH="1">
            <a:off x="1643062" y="382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6" name="Line 262"/>
          <p:cNvSpPr>
            <a:spLocks noChangeShapeType="1"/>
          </p:cNvSpPr>
          <p:nvPr/>
        </p:nvSpPr>
        <p:spPr bwMode="auto">
          <a:xfrm flipH="1">
            <a:off x="6367462" y="382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7" name="Line 263"/>
          <p:cNvSpPr>
            <a:spLocks noChangeShapeType="1"/>
          </p:cNvSpPr>
          <p:nvPr/>
        </p:nvSpPr>
        <p:spPr bwMode="auto">
          <a:xfrm>
            <a:off x="20240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8" name="Line 264"/>
          <p:cNvSpPr>
            <a:spLocks noChangeShapeType="1"/>
          </p:cNvSpPr>
          <p:nvPr/>
        </p:nvSpPr>
        <p:spPr bwMode="auto">
          <a:xfrm flipH="1">
            <a:off x="10334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9" name="Line 265"/>
          <p:cNvSpPr>
            <a:spLocks noChangeShapeType="1"/>
          </p:cNvSpPr>
          <p:nvPr/>
        </p:nvSpPr>
        <p:spPr bwMode="auto">
          <a:xfrm>
            <a:off x="43100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0" name="Line 266"/>
          <p:cNvSpPr>
            <a:spLocks noChangeShapeType="1"/>
          </p:cNvSpPr>
          <p:nvPr/>
        </p:nvSpPr>
        <p:spPr bwMode="auto">
          <a:xfrm flipH="1">
            <a:off x="33194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1" name="Line 267"/>
          <p:cNvSpPr>
            <a:spLocks noChangeShapeType="1"/>
          </p:cNvSpPr>
          <p:nvPr/>
        </p:nvSpPr>
        <p:spPr bwMode="auto">
          <a:xfrm>
            <a:off x="67484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2" name="Line 268"/>
          <p:cNvSpPr>
            <a:spLocks noChangeShapeType="1"/>
          </p:cNvSpPr>
          <p:nvPr/>
        </p:nvSpPr>
        <p:spPr bwMode="auto">
          <a:xfrm flipH="1">
            <a:off x="57578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3" name="Line 269"/>
          <p:cNvSpPr>
            <a:spLocks noChangeShapeType="1"/>
          </p:cNvSpPr>
          <p:nvPr/>
        </p:nvSpPr>
        <p:spPr bwMode="auto">
          <a:xfrm>
            <a:off x="9034462" y="51995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4" name="Line 270"/>
          <p:cNvSpPr>
            <a:spLocks noChangeShapeType="1"/>
          </p:cNvSpPr>
          <p:nvPr/>
        </p:nvSpPr>
        <p:spPr bwMode="auto">
          <a:xfrm flipH="1">
            <a:off x="8043862" y="51995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1713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0520"/>
              </p:ext>
            </p:extLst>
          </p:nvPr>
        </p:nvGraphicFramePr>
        <p:xfrm>
          <a:off x="889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14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2404"/>
              </p:ext>
            </p:extLst>
          </p:nvPr>
        </p:nvGraphicFramePr>
        <p:xfrm>
          <a:off x="22610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2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9225"/>
              </p:ext>
            </p:extLst>
          </p:nvPr>
        </p:nvGraphicFramePr>
        <p:xfrm>
          <a:off x="32516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42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92173"/>
              </p:ext>
            </p:extLst>
          </p:nvPr>
        </p:nvGraphicFramePr>
        <p:xfrm>
          <a:off x="4699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56" name="Group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90590"/>
              </p:ext>
            </p:extLst>
          </p:nvPr>
        </p:nvGraphicFramePr>
        <p:xfrm>
          <a:off x="56138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70" name="Group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38036"/>
              </p:ext>
            </p:extLst>
          </p:nvPr>
        </p:nvGraphicFramePr>
        <p:xfrm>
          <a:off x="70616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84" name="Group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1488"/>
              </p:ext>
            </p:extLst>
          </p:nvPr>
        </p:nvGraphicFramePr>
        <p:xfrm>
          <a:off x="80522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98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82929"/>
              </p:ext>
            </p:extLst>
          </p:nvPr>
        </p:nvGraphicFramePr>
        <p:xfrm>
          <a:off x="9271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05862" y="1121825"/>
            <a:ext cx="28808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smtClean="0">
                <a:latin typeface="+mj-lt"/>
              </a:rPr>
              <a:t>3NF decomposition </a:t>
            </a:r>
            <a:r>
              <a:rPr lang="en-US" sz="2400" dirty="0">
                <a:latin typeface="+mj-lt"/>
              </a:rPr>
              <a:t>has an extra condition </a:t>
            </a:r>
            <a:r>
              <a:rPr lang="en-US" sz="2400" i="1" dirty="0">
                <a:latin typeface="+mj-lt"/>
              </a:rPr>
              <a:t>in its </a:t>
            </a:r>
            <a:r>
              <a:rPr lang="en-US" sz="2400" i="1">
                <a:latin typeface="+mj-lt"/>
              </a:rPr>
              <a:t>inner </a:t>
            </a:r>
            <a:r>
              <a:rPr lang="en-US" sz="2400" i="1" smtClean="0">
                <a:latin typeface="+mj-lt"/>
              </a:rPr>
              <a:t>loop, so </a:t>
            </a:r>
            <a:r>
              <a:rPr lang="en-US" sz="2400" i="1" dirty="0">
                <a:latin typeface="+mj-lt"/>
              </a:rPr>
              <a:t>it stops early.</a:t>
            </a:r>
            <a:endParaRPr lang="en-US" sz="2400" dirty="0"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1205" y="4130675"/>
            <a:ext cx="9680837" cy="2765223"/>
          </a:xfrm>
          <a:custGeom>
            <a:avLst/>
            <a:gdLst>
              <a:gd name="connsiteX0" fmla="*/ 24789 w 9680837"/>
              <a:gd name="connsiteY0" fmla="*/ 2084161 h 2765223"/>
              <a:gd name="connsiteX1" fmla="*/ 536066 w 9680837"/>
              <a:gd name="connsiteY1" fmla="*/ 2644600 h 2765223"/>
              <a:gd name="connsiteX2" fmla="*/ 1883086 w 9680837"/>
              <a:gd name="connsiteY2" fmla="*/ 2654432 h 2765223"/>
              <a:gd name="connsiteX3" fmla="*/ 2404195 w 9680837"/>
              <a:gd name="connsiteY3" fmla="*/ 2261141 h 2765223"/>
              <a:gd name="connsiteX4" fmla="*/ 2650002 w 9680837"/>
              <a:gd name="connsiteY4" fmla="*/ 1327077 h 2765223"/>
              <a:gd name="connsiteX5" fmla="*/ 3672557 w 9680837"/>
              <a:gd name="connsiteY5" fmla="*/ 1051774 h 2765223"/>
              <a:gd name="connsiteX6" fmla="*/ 4763937 w 9680837"/>
              <a:gd name="connsiteY6" fmla="*/ 1199258 h 2765223"/>
              <a:gd name="connsiteX7" fmla="*/ 4881924 w 9680837"/>
              <a:gd name="connsiteY7" fmla="*/ 2447954 h 2765223"/>
              <a:gd name="connsiteX8" fmla="*/ 6071628 w 9680837"/>
              <a:gd name="connsiteY8" fmla="*/ 2723258 h 2765223"/>
              <a:gd name="connsiteX9" fmla="*/ 7192505 w 9680837"/>
              <a:gd name="connsiteY9" fmla="*/ 2595438 h 2765223"/>
              <a:gd name="connsiteX10" fmla="*/ 7300660 w 9680837"/>
              <a:gd name="connsiteY10" fmla="*/ 1179593 h 2765223"/>
              <a:gd name="connsiteX11" fmla="*/ 9296608 w 9680837"/>
              <a:gd name="connsiteY11" fmla="*/ 1071438 h 2765223"/>
              <a:gd name="connsiteX12" fmla="*/ 9680066 w 9680837"/>
              <a:gd name="connsiteY12" fmla="*/ 609322 h 2765223"/>
              <a:gd name="connsiteX13" fmla="*/ 9276944 w 9680837"/>
              <a:gd name="connsiteY13" fmla="*/ 137374 h 2765223"/>
              <a:gd name="connsiteX14" fmla="*/ 7153176 w 9680837"/>
              <a:gd name="connsiteY14" fmla="*/ 157038 h 2765223"/>
              <a:gd name="connsiteX15" fmla="*/ 6936866 w 9680837"/>
              <a:gd name="connsiteY15" fmla="*/ 1494225 h 2765223"/>
              <a:gd name="connsiteX16" fmla="*/ 5196557 w 9680837"/>
              <a:gd name="connsiteY16" fmla="*/ 1543387 h 2765223"/>
              <a:gd name="connsiteX17" fmla="*/ 4754105 w 9680837"/>
              <a:gd name="connsiteY17" fmla="*/ 157038 h 2765223"/>
              <a:gd name="connsiteX18" fmla="*/ 2502518 w 9680837"/>
              <a:gd name="connsiteY18" fmla="*/ 137374 h 2765223"/>
              <a:gd name="connsiteX19" fmla="*/ 2522183 w 9680837"/>
              <a:gd name="connsiteY19" fmla="*/ 1100935 h 2765223"/>
              <a:gd name="connsiteX20" fmla="*/ 339421 w 9680837"/>
              <a:gd name="connsiteY20" fmla="*/ 1612212 h 2765223"/>
              <a:gd name="connsiteX21" fmla="*/ 24789 w 9680837"/>
              <a:gd name="connsiteY21" fmla="*/ 2084161 h 276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680837" h="2765223">
                <a:moveTo>
                  <a:pt x="24789" y="2084161"/>
                </a:moveTo>
                <a:cubicBezTo>
                  <a:pt x="57563" y="2256226"/>
                  <a:pt x="226350" y="2549555"/>
                  <a:pt x="536066" y="2644600"/>
                </a:cubicBezTo>
                <a:cubicBezTo>
                  <a:pt x="845782" y="2739645"/>
                  <a:pt x="1571731" y="2718342"/>
                  <a:pt x="1883086" y="2654432"/>
                </a:cubicBezTo>
                <a:cubicBezTo>
                  <a:pt x="2194441" y="2590522"/>
                  <a:pt x="2276376" y="2482367"/>
                  <a:pt x="2404195" y="2261141"/>
                </a:cubicBezTo>
                <a:cubicBezTo>
                  <a:pt x="2532014" y="2039915"/>
                  <a:pt x="2438608" y="1528638"/>
                  <a:pt x="2650002" y="1327077"/>
                </a:cubicBezTo>
                <a:cubicBezTo>
                  <a:pt x="2861396" y="1125516"/>
                  <a:pt x="3320235" y="1073077"/>
                  <a:pt x="3672557" y="1051774"/>
                </a:cubicBezTo>
                <a:cubicBezTo>
                  <a:pt x="4024879" y="1030471"/>
                  <a:pt x="4562376" y="966561"/>
                  <a:pt x="4763937" y="1199258"/>
                </a:cubicBezTo>
                <a:cubicBezTo>
                  <a:pt x="4965498" y="1431955"/>
                  <a:pt x="4663976" y="2193954"/>
                  <a:pt x="4881924" y="2447954"/>
                </a:cubicBezTo>
                <a:cubicBezTo>
                  <a:pt x="5099872" y="2701954"/>
                  <a:pt x="5686531" y="2698677"/>
                  <a:pt x="6071628" y="2723258"/>
                </a:cubicBezTo>
                <a:cubicBezTo>
                  <a:pt x="6456725" y="2747839"/>
                  <a:pt x="6987666" y="2852715"/>
                  <a:pt x="7192505" y="2595438"/>
                </a:cubicBezTo>
                <a:cubicBezTo>
                  <a:pt x="7397344" y="2338161"/>
                  <a:pt x="6949976" y="1433593"/>
                  <a:pt x="7300660" y="1179593"/>
                </a:cubicBezTo>
                <a:cubicBezTo>
                  <a:pt x="7651344" y="925593"/>
                  <a:pt x="8900040" y="1166483"/>
                  <a:pt x="9296608" y="1071438"/>
                </a:cubicBezTo>
                <a:cubicBezTo>
                  <a:pt x="9693176" y="976393"/>
                  <a:pt x="9683343" y="764999"/>
                  <a:pt x="9680066" y="609322"/>
                </a:cubicBezTo>
                <a:cubicBezTo>
                  <a:pt x="9676789" y="453645"/>
                  <a:pt x="9698092" y="212755"/>
                  <a:pt x="9276944" y="137374"/>
                </a:cubicBezTo>
                <a:cubicBezTo>
                  <a:pt x="8855796" y="61993"/>
                  <a:pt x="7543189" y="-69104"/>
                  <a:pt x="7153176" y="157038"/>
                </a:cubicBezTo>
                <a:cubicBezTo>
                  <a:pt x="6763163" y="383180"/>
                  <a:pt x="7262969" y="1263167"/>
                  <a:pt x="6936866" y="1494225"/>
                </a:cubicBezTo>
                <a:cubicBezTo>
                  <a:pt x="6610763" y="1725283"/>
                  <a:pt x="5560350" y="1766251"/>
                  <a:pt x="5196557" y="1543387"/>
                </a:cubicBezTo>
                <a:cubicBezTo>
                  <a:pt x="4832764" y="1320523"/>
                  <a:pt x="5203111" y="391373"/>
                  <a:pt x="4754105" y="157038"/>
                </a:cubicBezTo>
                <a:cubicBezTo>
                  <a:pt x="4305099" y="-77297"/>
                  <a:pt x="2874505" y="-19942"/>
                  <a:pt x="2502518" y="137374"/>
                </a:cubicBezTo>
                <a:cubicBezTo>
                  <a:pt x="2130531" y="294690"/>
                  <a:pt x="2882699" y="855129"/>
                  <a:pt x="2522183" y="1100935"/>
                </a:cubicBezTo>
                <a:cubicBezTo>
                  <a:pt x="2161667" y="1346741"/>
                  <a:pt x="752376" y="1446702"/>
                  <a:pt x="339421" y="1612212"/>
                </a:cubicBezTo>
                <a:cubicBezTo>
                  <a:pt x="-73534" y="1777722"/>
                  <a:pt x="-7985" y="1912096"/>
                  <a:pt x="24789" y="208416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2042" y="3838484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3NF</a:t>
            </a:r>
            <a:endParaRPr lang="en-US" sz="320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640" y="5705857"/>
            <a:ext cx="9586560" cy="106472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127789" y="542814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BCNF</a:t>
            </a:r>
            <a:endParaRPr lang="en-US" sz="3200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8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4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6150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 Dependencies (MVDs)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584" y="4243848"/>
            <a:ext cx="918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MVD Ex: For </a:t>
            </a:r>
            <a:r>
              <a:rPr lang="en-US" sz="2800" u="sng" dirty="0">
                <a:latin typeface="+mj-lt"/>
              </a:rPr>
              <a:t>each fixed course </a:t>
            </a:r>
            <a:r>
              <a:rPr lang="en-US" sz="2800" u="sng" dirty="0" smtClean="0">
                <a:latin typeface="+mj-lt"/>
              </a:rPr>
              <a:t>(e.g. CS145),</a:t>
            </a:r>
            <a:endParaRPr lang="en-US" sz="2800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very </a:t>
            </a:r>
            <a:r>
              <a:rPr lang="en-US" sz="2800" dirty="0">
                <a:latin typeface="+mj-lt"/>
              </a:rPr>
              <a:t>staff member in that course </a:t>
            </a:r>
            <a:r>
              <a:rPr lang="en-US" sz="2800" b="1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every </a:t>
            </a:r>
            <a:r>
              <a:rPr lang="en-US" sz="2800" dirty="0">
                <a:latin typeface="+mj-lt"/>
              </a:rPr>
              <a:t>student in that </a:t>
            </a:r>
            <a:r>
              <a:rPr lang="en-US" sz="2800" dirty="0" smtClean="0">
                <a:latin typeface="+mj-lt"/>
              </a:rPr>
              <a:t>course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occur </a:t>
            </a:r>
            <a:r>
              <a:rPr lang="en-US" sz="2800" dirty="0">
                <a:latin typeface="+mj-lt"/>
              </a:rPr>
              <a:t>in a tuple in that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0743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160" y="5950827"/>
            <a:ext cx="705844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:  Course ↠ Staff or Course ↠ Student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17861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there is a tuple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0212" y="225836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212" y="3428555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212" y="262957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8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latin typeface="+mj-lt"/>
                  </a:rPr>
                  <a:t>there is a tuple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s.t.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[A]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[B]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[B]</a:t>
                </a:r>
                <a:r>
                  <a:rPr lang="en-US" sz="2800" baseline="-250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and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[C] = t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[C</a:t>
                </a:r>
                <a:r>
                  <a:rPr lang="en-US" sz="2800" dirty="0" smtClean="0">
                    <a:latin typeface="+mj-lt"/>
                  </a:rPr>
                  <a:t>]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44149" y="3266797"/>
            <a:ext cx="903583" cy="1170188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106" y="45906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C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Course ↠ Staff</a:t>
            </a:r>
            <a:r>
              <a:rPr lang="en-US" dirty="0" smtClean="0"/>
              <a:t> hold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19926"/>
              </p:ext>
            </p:extLst>
          </p:nvPr>
        </p:nvGraphicFramePr>
        <p:xfrm>
          <a:off x="3048000" y="289841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36812" y="15728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Hint: </a:t>
            </a:r>
            <a:r>
              <a:rPr lang="en-US" sz="3000" dirty="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AI weenies</a:t>
            </a:r>
            <a:r>
              <a:rPr lang="en-US" dirty="0"/>
              <a:t>: 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Homework #1 due today! Homework was not easy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learned a new, </a:t>
            </a:r>
            <a:r>
              <a:rPr lang="en-US" b="1" i="1" dirty="0" smtClean="0"/>
              <a:t>declarative way of programming!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Hope</a:t>
            </a:r>
            <a:r>
              <a:rPr lang="en-US" dirty="0" smtClean="0"/>
              <a:t>: you got the concept, so you can pick up a book on SQL whenever you need.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Some issues with </a:t>
            </a:r>
            <a:r>
              <a:rPr lang="en-US" dirty="0" err="1" smtClean="0"/>
              <a:t>iPython+SQLite</a:t>
            </a:r>
            <a:r>
              <a:rPr lang="en-US" dirty="0" smtClean="0"/>
              <a:t> versions. Ugh!</a:t>
            </a:r>
          </a:p>
          <a:p>
            <a:pPr lvl="2"/>
            <a:r>
              <a:rPr lang="en-US" dirty="0" smtClean="0"/>
              <a:t>You were </a:t>
            </a:r>
            <a:r>
              <a:rPr lang="en-US" b="1" dirty="0" smtClean="0"/>
              <a:t>great </a:t>
            </a:r>
            <a:r>
              <a:rPr lang="en-US" dirty="0" smtClean="0"/>
              <a:t>about this issues! Constructive questions and feedback! Thanks!</a:t>
            </a:r>
          </a:p>
          <a:p>
            <a:pPr lvl="2"/>
            <a:r>
              <a:rPr lang="en-US" dirty="0" smtClean="0"/>
              <a:t>You will never </a:t>
            </a:r>
            <a:r>
              <a:rPr lang="en-US" b="1" dirty="0" smtClean="0"/>
              <a:t>need </a:t>
            </a:r>
            <a:r>
              <a:rPr lang="en-US" dirty="0" err="1" smtClean="0"/>
              <a:t>iPython</a:t>
            </a:r>
            <a:r>
              <a:rPr lang="en-US" dirty="0" smtClean="0"/>
              <a:t> to submit homework </a:t>
            </a:r>
          </a:p>
          <a:p>
            <a:pPr lvl="2"/>
            <a:r>
              <a:rPr lang="en-US" i="1" dirty="0" smtClean="0"/>
              <a:t>Setting Expectations</a:t>
            </a:r>
            <a:r>
              <a:rPr lang="en-US" dirty="0" smtClean="0"/>
              <a:t>: cf. simply text assignments with no expected output.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Searching</a:t>
            </a:r>
            <a:r>
              <a:rPr lang="en-US" dirty="0" smtClean="0"/>
              <a:t> on piazza is problem, we’ll try to do a better job aggregating posts…</a:t>
            </a:r>
          </a:p>
          <a:p>
            <a:pPr lvl="2"/>
            <a:r>
              <a:rPr lang="en-US" dirty="0" smtClean="0"/>
              <a:t>Lots of stuff was there, but hard to find!</a:t>
            </a:r>
          </a:p>
          <a:p>
            <a:pPr lvl="2"/>
            <a:r>
              <a:rPr lang="en-US" dirty="0" smtClean="0"/>
              <a:t>Thank you to those who aggregated posts! (Candy?)</a:t>
            </a:r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9377" y="6741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hours last night was filled with nice people!</a:t>
            </a:r>
          </a:p>
          <a:p>
            <a:pPr lvl="1"/>
            <a:r>
              <a:rPr lang="en-US" dirty="0"/>
              <a:t>Queue management had a hiccup (our mistake?) Resulted in “fake” long queue times</a:t>
            </a:r>
            <a:r>
              <a:rPr lang="en-US" dirty="0" smtClean="0"/>
              <a:t>... </a:t>
            </a:r>
            <a:r>
              <a:rPr lang="en-US" i="1" dirty="0" smtClean="0"/>
              <a:t>Don’t be scared away!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a better way to group and identify problems (Luke is on it! Thanks!)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will be better about triaging issues to get help and make groups quickly.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Thanks </a:t>
            </a:r>
            <a:r>
              <a:rPr lang="en-US" b="1" dirty="0"/>
              <a:t>to CAs who came in for extra </a:t>
            </a:r>
            <a:r>
              <a:rPr lang="en-US" b="1" dirty="0" smtClean="0"/>
              <a:t>time!</a:t>
            </a:r>
            <a:endParaRPr lang="en-US" b="1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hold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to use activity time:</a:t>
            </a:r>
            <a:r>
              <a:rPr lang="en-US" dirty="0"/>
              <a:t> Review slides, ask questions, </a:t>
            </a:r>
            <a:r>
              <a:rPr lang="en-US" b="1" dirty="0"/>
              <a:t>or</a:t>
            </a:r>
            <a:r>
              <a:rPr lang="en-US" dirty="0"/>
              <a:t> do the activity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designed these to cope with different backgrounds and pace requirements. If you don’t get the activity in class </a:t>
            </a:r>
            <a:r>
              <a:rPr lang="en-US" b="1" dirty="0" smtClean="0"/>
              <a:t>YOU ARE DOING FINE!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Thank </a:t>
            </a:r>
            <a:r>
              <a:rPr lang="en-US" b="1" dirty="0"/>
              <a:t>you</a:t>
            </a:r>
            <a:r>
              <a:rPr lang="en-US" dirty="0"/>
              <a:t>! We appreciate the </a:t>
            </a:r>
            <a:r>
              <a:rPr lang="en-US" dirty="0" smtClean="0"/>
              <a:t>“thank </a:t>
            </a:r>
            <a:r>
              <a:rPr lang="en-US" dirty="0" err="1" smtClean="0"/>
              <a:t>you”s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new </a:t>
            </a:r>
            <a:r>
              <a:rPr lang="en-US" dirty="0"/>
              <a:t>material!</a:t>
            </a:r>
          </a:p>
          <a:p>
            <a:pPr lvl="1"/>
            <a:r>
              <a:rPr lang="en-US" dirty="0"/>
              <a:t>Be aggressive </a:t>
            </a:r>
            <a:r>
              <a:rPr lang="en-US" dirty="0" smtClean="0"/>
              <a:t>about </a:t>
            </a:r>
            <a:r>
              <a:rPr lang="en-US" dirty="0"/>
              <a:t>giving feedback, </a:t>
            </a:r>
            <a:r>
              <a:rPr lang="en-US" i="1" dirty="0"/>
              <a:t>we want you to have best class possible</a:t>
            </a:r>
            <a:r>
              <a:rPr lang="en-US" i="1" dirty="0" smtClean="0"/>
              <a:t>!</a:t>
            </a:r>
          </a:p>
          <a:p>
            <a:pPr lvl="1"/>
            <a:r>
              <a:rPr lang="en-US" i="1" dirty="0" smtClean="0"/>
              <a:t>There will be hiccups in new material, please start early. </a:t>
            </a:r>
          </a:p>
          <a:p>
            <a:pPr lvl="1"/>
            <a:r>
              <a:rPr lang="en-US" dirty="0" smtClean="0"/>
              <a:t>We’re trying to make class more fun and `teach you more material!!!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Guest lecture on Thursday from GOOGLE. HAVE FUN</a:t>
            </a:r>
            <a:r>
              <a:rPr lang="en-US" dirty="0" smtClean="0"/>
              <a:t>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</a:t>
            </a:r>
            <a:r>
              <a:rPr lang="en-US" sz="2400" smtClean="0">
                <a:latin typeface="+mj-lt"/>
              </a:rPr>
              <a:t>normal forms…</a:t>
            </a:r>
            <a:endParaRPr lang="en-US" sz="24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X,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3071481" y="1873251"/>
            <a:ext cx="5352648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758378" y="3659138"/>
            <a:ext cx="447651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(A,B,C)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24129" y="5607049"/>
            <a:ext cx="1746250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(A,D)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5" y="3093725"/>
            <a:ext cx="2751170" cy="56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747805" y="3093725"/>
            <a:ext cx="3549449" cy="2513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59853" y="5607049"/>
            <a:ext cx="1725613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(B,C)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987267" y="5607050"/>
            <a:ext cx="1760538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5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5" y="5000794"/>
            <a:ext cx="1870901" cy="606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 &amp; 3NF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4861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Decompositions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4793"/>
            <a:ext cx="8229600" cy="1143000"/>
          </a:xfrm>
        </p:spPr>
        <p:txBody>
          <a:bodyPr/>
          <a:lstStyle/>
          <a:p>
            <a:r>
              <a:rPr lang="en-US" dirty="0" smtClean="0"/>
              <a:t>Decompositions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4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C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p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6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7335</Words>
  <Application>Microsoft Macintosh PowerPoint</Application>
  <PresentationFormat>Widescreen</PresentationFormat>
  <Paragraphs>1815</Paragraphs>
  <Slides>127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6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5 &amp; 7: Design Theory</vt:lpstr>
      <vt:lpstr>Announcements</vt:lpstr>
      <vt:lpstr>Announcements #2</vt:lpstr>
      <vt:lpstr>Announcements #3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 &amp; 3NF</vt:lpstr>
      <vt:lpstr>What you will learn about in this section</vt:lpstr>
      <vt:lpstr>Decompositions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Solution: 3NF Called “Dependency Preserving”</vt:lpstr>
      <vt:lpstr>Solution: 3rd Normal Form (3NF)</vt:lpstr>
      <vt:lpstr>3NF Decomposition Algorithm</vt:lpstr>
      <vt:lpstr>3NF Decomposition Algorithm</vt:lpstr>
      <vt:lpstr>Example of 3NF decomposition</vt:lpstr>
      <vt:lpstr>3NF v.s. BCNF Decomposition</vt:lpstr>
      <vt:lpstr>Activity-7-2.ipynb</vt:lpstr>
      <vt:lpstr>3. MVDs</vt:lpstr>
      <vt:lpstr>What you will learn about in this section</vt:lpstr>
      <vt:lpstr>Multiple Value Dependencies (MVDs) </vt:lpstr>
      <vt:lpstr>Formal Definition of MVD</vt:lpstr>
      <vt:lpstr>Formal Definition of MVD</vt:lpstr>
      <vt:lpstr>Formal Definition of MVD</vt:lpstr>
      <vt:lpstr>Formal Definition of MVD</vt:lpstr>
      <vt:lpstr>Formal Definition of MVD</vt:lpstr>
      <vt:lpstr>Does Course ↠ Staff hold now?</vt:lpstr>
      <vt:lpstr>Connection to FDs</vt:lpstr>
      <vt:lpstr>Comments on MVDs</vt:lpstr>
      <vt:lpstr>Activity-7-3.ipynb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298</cp:revision>
  <dcterms:created xsi:type="dcterms:W3CDTF">2015-09-18T05:48:25Z</dcterms:created>
  <dcterms:modified xsi:type="dcterms:W3CDTF">2015-10-10T21:35:04Z</dcterms:modified>
</cp:coreProperties>
</file>