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6"/>
  </p:notesMasterIdLst>
  <p:sldIdLst>
    <p:sldId id="367" r:id="rId2"/>
    <p:sldId id="459" r:id="rId3"/>
    <p:sldId id="460" r:id="rId4"/>
    <p:sldId id="461" r:id="rId5"/>
    <p:sldId id="462" r:id="rId6"/>
    <p:sldId id="368" r:id="rId7"/>
    <p:sldId id="369" r:id="rId8"/>
    <p:sldId id="370" r:id="rId9"/>
    <p:sldId id="371" r:id="rId10"/>
    <p:sldId id="467" r:id="rId11"/>
    <p:sldId id="468" r:id="rId12"/>
    <p:sldId id="470" r:id="rId13"/>
    <p:sldId id="469" r:id="rId14"/>
    <p:sldId id="373" r:id="rId15"/>
    <p:sldId id="520" r:id="rId16"/>
    <p:sldId id="374" r:id="rId17"/>
    <p:sldId id="471" r:id="rId18"/>
    <p:sldId id="473" r:id="rId19"/>
    <p:sldId id="474" r:id="rId20"/>
    <p:sldId id="476" r:id="rId21"/>
    <p:sldId id="375" r:id="rId22"/>
    <p:sldId id="380" r:id="rId23"/>
    <p:sldId id="477" r:id="rId24"/>
    <p:sldId id="383" r:id="rId25"/>
    <p:sldId id="384" r:id="rId26"/>
    <p:sldId id="385" r:id="rId27"/>
    <p:sldId id="521" r:id="rId28"/>
    <p:sldId id="516" r:id="rId29"/>
    <p:sldId id="517" r:id="rId30"/>
    <p:sldId id="387" r:id="rId31"/>
    <p:sldId id="478" r:id="rId32"/>
    <p:sldId id="390" r:id="rId33"/>
    <p:sldId id="479" r:id="rId34"/>
    <p:sldId id="480" r:id="rId35"/>
    <p:sldId id="392" r:id="rId36"/>
    <p:sldId id="391" r:id="rId37"/>
    <p:sldId id="482" r:id="rId38"/>
    <p:sldId id="394" r:id="rId39"/>
    <p:sldId id="395" r:id="rId40"/>
    <p:sldId id="396" r:id="rId41"/>
    <p:sldId id="398" r:id="rId42"/>
    <p:sldId id="400" r:id="rId43"/>
    <p:sldId id="401" r:id="rId44"/>
    <p:sldId id="483" r:id="rId45"/>
    <p:sldId id="484" r:id="rId46"/>
    <p:sldId id="485" r:id="rId47"/>
    <p:sldId id="522" r:id="rId48"/>
    <p:sldId id="407" r:id="rId49"/>
    <p:sldId id="408" r:id="rId50"/>
    <p:sldId id="486" r:id="rId51"/>
    <p:sldId id="487" r:id="rId52"/>
    <p:sldId id="488" r:id="rId53"/>
    <p:sldId id="489" r:id="rId54"/>
    <p:sldId id="523" r:id="rId55"/>
    <p:sldId id="533" r:id="rId56"/>
    <p:sldId id="534" r:id="rId57"/>
    <p:sldId id="535" r:id="rId58"/>
    <p:sldId id="518" r:id="rId59"/>
    <p:sldId id="519" r:id="rId60"/>
    <p:sldId id="410" r:id="rId61"/>
    <p:sldId id="490" r:id="rId62"/>
    <p:sldId id="491" r:id="rId63"/>
    <p:sldId id="492" r:id="rId64"/>
    <p:sldId id="493" r:id="rId65"/>
    <p:sldId id="414" r:id="rId66"/>
    <p:sldId id="415" r:id="rId67"/>
    <p:sldId id="416" r:id="rId68"/>
    <p:sldId id="417" r:id="rId69"/>
    <p:sldId id="494" r:id="rId70"/>
    <p:sldId id="536" r:id="rId71"/>
    <p:sldId id="463" r:id="rId72"/>
    <p:sldId id="464" r:id="rId73"/>
    <p:sldId id="465" r:id="rId74"/>
    <p:sldId id="466" r:id="rId75"/>
    <p:sldId id="421" r:id="rId76"/>
    <p:sldId id="422" r:id="rId77"/>
    <p:sldId id="423" r:id="rId78"/>
    <p:sldId id="496" r:id="rId79"/>
    <p:sldId id="425" r:id="rId80"/>
    <p:sldId id="429" r:id="rId81"/>
    <p:sldId id="430" r:id="rId82"/>
    <p:sldId id="497" r:id="rId83"/>
    <p:sldId id="499" r:id="rId84"/>
    <p:sldId id="500" r:id="rId85"/>
    <p:sldId id="498" r:id="rId86"/>
    <p:sldId id="501" r:id="rId87"/>
    <p:sldId id="502" r:id="rId88"/>
    <p:sldId id="503" r:id="rId89"/>
    <p:sldId id="432" r:id="rId90"/>
    <p:sldId id="433" r:id="rId91"/>
    <p:sldId id="537" r:id="rId92"/>
    <p:sldId id="525" r:id="rId93"/>
    <p:sldId id="526" r:id="rId94"/>
    <p:sldId id="434" r:id="rId95"/>
    <p:sldId id="435" r:id="rId96"/>
    <p:sldId id="436" r:id="rId97"/>
    <p:sldId id="437" r:id="rId98"/>
    <p:sldId id="438" r:id="rId99"/>
    <p:sldId id="504" r:id="rId100"/>
    <p:sldId id="439" r:id="rId101"/>
    <p:sldId id="440" r:id="rId102"/>
    <p:sldId id="441" r:id="rId103"/>
    <p:sldId id="442" r:id="rId104"/>
    <p:sldId id="443" r:id="rId105"/>
    <p:sldId id="444" r:id="rId106"/>
    <p:sldId id="445" r:id="rId107"/>
    <p:sldId id="446" r:id="rId108"/>
    <p:sldId id="540" r:id="rId109"/>
    <p:sldId id="449" r:id="rId110"/>
    <p:sldId id="538" r:id="rId111"/>
    <p:sldId id="447" r:id="rId112"/>
    <p:sldId id="528" r:id="rId113"/>
    <p:sldId id="529" r:id="rId114"/>
    <p:sldId id="451" r:id="rId115"/>
    <p:sldId id="452" r:id="rId116"/>
    <p:sldId id="508" r:id="rId117"/>
    <p:sldId id="509" r:id="rId118"/>
    <p:sldId id="511" r:id="rId119"/>
    <p:sldId id="510" r:id="rId120"/>
    <p:sldId id="454" r:id="rId121"/>
    <p:sldId id="455" r:id="rId122"/>
    <p:sldId id="457" r:id="rId123"/>
    <p:sldId id="539" r:id="rId124"/>
    <p:sldId id="458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3"/>
    <p:restoredTop sz="93881"/>
  </p:normalViewPr>
  <p:slideViewPr>
    <p:cSldViewPr snapToGrid="0" snapToObjects="1">
      <p:cViewPr>
        <p:scale>
          <a:sx n="120" d="100"/>
          <a:sy n="120" d="100"/>
        </p:scale>
        <p:origin x="4768" y="2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80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7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9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4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8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96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1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7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99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A5A0A-3FC5-7C40-BAEA-957CD454CB39}" type="slidenum">
              <a:rPr lang="en-US">
                <a:solidFill>
                  <a:prstClr val="black"/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41BBE-97B2-1348-94EC-87AB53CECF2F}" type="slidenum">
              <a:rPr lang="en-US">
                <a:solidFill>
                  <a:prstClr val="black"/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5234A-F047-6F44-9997-757FA05EAFA6}" type="slidenum">
              <a:rPr lang="en-US">
                <a:solidFill>
                  <a:prstClr val="black"/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5234A-F047-6F44-9997-757FA05EAFA6}" type="slidenum">
              <a:rPr lang="en-US">
                <a:solidFill>
                  <a:prstClr val="black"/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01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500B9-597E-3E45-87C5-27B6B8954663}" type="slidenum">
              <a:rPr lang="en-US">
                <a:solidFill>
                  <a:prstClr val="black"/>
                </a:solidFill>
                <a:latin typeface="Calibri"/>
              </a:rPr>
              <a:pPr/>
              <a:t>109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44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3855-BE19-7341-ADD2-6E1C35CD36BD}" type="slidenum">
              <a:rPr lang="en-US">
                <a:solidFill>
                  <a:prstClr val="black"/>
                </a:solidFill>
                <a:latin typeface="Calibri"/>
              </a:rPr>
              <a:pPr/>
              <a:t>111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2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Lectures 5 &amp; 7:</a:t>
            </a:r>
            <a:br>
              <a:rPr lang="en-US" dirty="0" smtClean="0"/>
            </a:br>
            <a:r>
              <a:rPr lang="en-US" dirty="0" smtClean="0"/>
              <a:t>Design Theory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 &amp;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17382" y="5944550"/>
            <a:ext cx="67572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BCNF decomposition is always lossless. 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Why?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25944" y="4280831"/>
            <a:ext cx="37926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Note: don’t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need </a:t>
            </a:r>
            <a:endParaRPr lang="en-US" sz="2800" smtClean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C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p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4232" y="4280832"/>
            <a:ext cx="541757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A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800" baseline="-25000" dirty="0" smtClean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8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800" dirty="0" err="1" smtClean="0">
                <a:solidFill>
                  <a:srgbClr val="C0504D"/>
                </a:solidFill>
                <a:latin typeface="+mj-lt"/>
              </a:rPr>
              <a:t>B</a:t>
            </a:r>
            <a:r>
              <a:rPr lang="en-US" sz="2800" baseline="-25000" dirty="0" err="1" smtClean="0">
                <a:solidFill>
                  <a:srgbClr val="C0504D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 </a:t>
            </a:r>
            <a:endParaRPr lang="en-US" sz="28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64" y="472814"/>
            <a:ext cx="8229600" cy="1143000"/>
          </a:xfrm>
        </p:spPr>
        <p:txBody>
          <a:bodyPr/>
          <a:lstStyle/>
          <a:p>
            <a:r>
              <a:rPr lang="en-US" dirty="0" smtClean="0"/>
              <a:t>A problem with BCNF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108032" y="3405814"/>
            <a:ext cx="311057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prstClr val="black"/>
                </a:solidFill>
                <a:latin typeface="+mj-lt"/>
              </a:rPr>
              <a:t>Note: This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is historically inaccurate</a:t>
            </a:r>
            <a:r>
              <a:rPr lang="en-US" sz="2400" i="1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smtClean="0">
                <a:solidFill>
                  <a:prstClr val="black"/>
                </a:solidFill>
                <a:latin typeface="+mj-lt"/>
              </a:rPr>
              <a:t>but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it makes it easier to explain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664" y="2052759"/>
            <a:ext cx="942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prstClr val="black"/>
                </a:solidFill>
                <a:latin typeface="+mj-lt"/>
              </a:rPr>
              <a:t>Problem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: To enforce a FD, must reconstruct original relation—</a:t>
            </a:r>
            <a:r>
              <a:rPr lang="en-US" sz="36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6828504" y="1600200"/>
            <a:ext cx="513473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6976161" y="3225722"/>
            <a:ext cx="48394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31989" y="5802352"/>
            <a:ext cx="892802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>
                <a:solidFill>
                  <a:prstClr val="black"/>
                </a:solidFill>
                <a:latin typeface="+mj-lt"/>
              </a:rPr>
              <a:t>We lose the 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88352"/>
              </p:ext>
            </p:extLst>
          </p:nvPr>
        </p:nvGraphicFramePr>
        <p:xfrm>
          <a:off x="1442884" y="1613245"/>
          <a:ext cx="3962400" cy="934272"/>
        </p:xfrm>
        <a:graphic>
          <a:graphicData uri="http://schemas.openxmlformats.org/drawingml/2006/table">
            <a:tbl>
              <a:tblPr/>
              <a:tblGrid>
                <a:gridCol w="1007806"/>
                <a:gridCol w="1633794"/>
                <a:gridCol w="1320800"/>
              </a:tblGrid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1427"/>
              </p:ext>
            </p:extLst>
          </p:nvPr>
        </p:nvGraphicFramePr>
        <p:xfrm>
          <a:off x="462116" y="3529424"/>
          <a:ext cx="2647336" cy="915170"/>
        </p:xfrm>
        <a:graphic>
          <a:graphicData uri="http://schemas.openxmlformats.org/drawingml/2006/table">
            <a:tbl>
              <a:tblPr/>
              <a:tblGrid>
                <a:gridCol w="1103671"/>
                <a:gridCol w="1543665"/>
              </a:tblGrid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438"/>
              </p:ext>
            </p:extLst>
          </p:nvPr>
        </p:nvGraphicFramePr>
        <p:xfrm>
          <a:off x="3874550" y="3490544"/>
          <a:ext cx="2604268" cy="954050"/>
        </p:xfrm>
        <a:graphic>
          <a:graphicData uri="http://schemas.openxmlformats.org/drawingml/2006/table">
            <a:tbl>
              <a:tblPr/>
              <a:tblGrid>
                <a:gridCol w="1302134"/>
                <a:gridCol w="1302134"/>
              </a:tblGrid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1484" y="2698402"/>
            <a:ext cx="3810000" cy="68580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462116" y="4766779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F05A-526C-A447-B12A-92E0C2814E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303" y="512202"/>
            <a:ext cx="7772400" cy="1143000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Why is that a Problem</a:t>
            </a:r>
            <a:r>
              <a:rPr lang="en-US" dirty="0"/>
              <a:t>?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8264183" y="1710384"/>
            <a:ext cx="30896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No problem so far. All </a:t>
            </a:r>
            <a:r>
              <a:rPr lang="en-US" sz="2800" i="1" dirty="0">
                <a:latin typeface="+mj-lt"/>
              </a:rPr>
              <a:t>local</a:t>
            </a:r>
            <a:r>
              <a:rPr lang="en-US" sz="2800" dirty="0">
                <a:latin typeface="+mj-lt"/>
              </a:rPr>
              <a:t> FD’s are satisfied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0383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64515"/>
              </p:ext>
            </p:extLst>
          </p:nvPr>
        </p:nvGraphicFramePr>
        <p:xfrm>
          <a:off x="771832" y="1734020"/>
          <a:ext cx="2915266" cy="1371600"/>
        </p:xfrm>
        <a:graphic>
          <a:graphicData uri="http://schemas.openxmlformats.org/drawingml/2006/table">
            <a:tbl>
              <a:tblPr/>
              <a:tblGrid>
                <a:gridCol w="1457633"/>
                <a:gridCol w="1457633"/>
              </a:tblGrid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3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51940"/>
              </p:ext>
            </p:extLst>
          </p:nvPr>
        </p:nvGraphicFramePr>
        <p:xfrm>
          <a:off x="4197145" y="1722814"/>
          <a:ext cx="3340510" cy="1371600"/>
        </p:xfrm>
        <a:graphic>
          <a:graphicData uri="http://schemas.openxmlformats.org/drawingml/2006/table">
            <a:tbl>
              <a:tblPr/>
              <a:tblGrid>
                <a:gridCol w="1805268"/>
                <a:gridCol w="1535242"/>
              </a:tblGrid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1809"/>
              </p:ext>
            </p:extLst>
          </p:nvPr>
        </p:nvGraphicFramePr>
        <p:xfrm>
          <a:off x="1631989" y="4234573"/>
          <a:ext cx="5444784" cy="1371600"/>
        </p:xfrm>
        <a:graphic>
          <a:graphicData uri="http://schemas.openxmlformats.org/drawingml/2006/table">
            <a:tbl>
              <a:tblPr/>
              <a:tblGrid>
                <a:gridCol w="1814928"/>
                <a:gridCol w="1814928"/>
                <a:gridCol w="1814928"/>
              </a:tblGrid>
              <a:tr h="389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Galaga99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Bingo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183" y="4147268"/>
            <a:ext cx="2884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Let’s put all the data back into a single table again: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42503" y="3263387"/>
            <a:ext cx="1324898" cy="88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9465" y="3240119"/>
            <a:ext cx="1852847" cy="90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771832" y="3372864"/>
            <a:ext cx="36471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sz="240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741538" y="6006217"/>
            <a:ext cx="8708923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smtClean="0">
                <a:solidFill>
                  <a:prstClr val="black"/>
                </a:solidFill>
                <a:latin typeface="+mj-lt"/>
              </a:rPr>
              <a:t>Violates the FD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8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8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{Unit}</a:t>
            </a:r>
            <a:r>
              <a:rPr lang="en-US" sz="3000" dirty="0" smtClean="0">
                <a:solidFill>
                  <a:prstClr val="black"/>
                </a:solidFill>
                <a:latin typeface="+mj-lt"/>
              </a:rPr>
              <a:t>!!</a:t>
            </a:r>
            <a:endParaRPr lang="en-US" sz="3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utoUpdateAnimBg="0"/>
      <p:bldP spid="3" grpId="0"/>
      <p:bldP spid="15" grpId="0" animBg="1" autoUpdateAnimBg="0"/>
      <p:bldP spid="22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</a:t>
            </a:r>
            <a:r>
              <a:rPr lang="en-US" dirty="0" smtClean="0"/>
              <a:t>FDs 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</a:t>
            </a:r>
            <a:r>
              <a:rPr lang="en-US" dirty="0" smtClean="0"/>
              <a:t>FDs 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1568" y="5523249"/>
            <a:ext cx="7948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300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300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622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3NF</a:t>
            </a:r>
            <a:br>
              <a:rPr lang="en-US" dirty="0" smtClean="0"/>
            </a:br>
            <a:r>
              <a:rPr lang="en-US" dirty="0" smtClean="0"/>
              <a:t>Called “</a:t>
            </a:r>
            <a:r>
              <a:rPr lang="en-US" i="1" dirty="0" smtClean="0"/>
              <a:t>Dependency Preserving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087B-859E-0641-9CEE-E28209D2CEF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3rd Normal Form (3NF)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38200" y="1690688"/>
            <a:ext cx="96446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Another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838200" y="4971355"/>
            <a:ext cx="80206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Tradeoff: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no anomalies, but may lose some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3NF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keeps all FDs, but may have some anomalies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8200" y="2631530"/>
                <a:ext cx="8305800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A relation R is in 3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rd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Normal </a:t>
                </a:r>
                <a:r>
                  <a:rPr lang="en-US" sz="2800" dirty="0">
                    <a:latin typeface="+mj-lt"/>
                  </a:rPr>
                  <a:t>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orm </a:t>
                </a:r>
                <a:r>
                  <a:rPr lang="en-US" sz="2800" b="1" u="sng" dirty="0" smtClean="0">
                    <a:solidFill>
                      <a:schemeClr val="tx1"/>
                    </a:solidFill>
                    <a:latin typeface="+mj-lt"/>
                  </a:rPr>
                  <a:t>if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eaLnBrk="0" hangingPunct="0"/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pPr eaLnBrk="0" hangingPunct="0"/>
                <a:r>
                  <a:rPr lang="en-US" sz="2800" b="1" u="sng" dirty="0">
                    <a:solidFill>
                      <a:schemeClr val="tx1"/>
                    </a:solidFill>
                    <a:latin typeface="+mj-lt"/>
                  </a:rPr>
                  <a:t>If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 nontrivial dependency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A = {A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, 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, ..., A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}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  <a:sym typeface="Symbol" charset="2"/>
                  </a:rPr>
                  <a:t> B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in R, 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+mj-lt"/>
                  </a:rPr>
                  <a:t>then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 A is a </a:t>
                </a:r>
                <a:r>
                  <a:rPr lang="en-US" sz="2800" dirty="0" err="1">
                    <a:solidFill>
                      <a:schemeClr val="tx1"/>
                    </a:solidFill>
                    <a:latin typeface="+mj-lt"/>
                  </a:rPr>
                  <a:t>superkey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for R </a:t>
                </a:r>
                <a:r>
                  <a:rPr lang="en-US" sz="2800" b="1" dirty="0">
                    <a:solidFill>
                      <a:srgbClr val="FF0000"/>
                    </a:solidFill>
                    <a:latin typeface="+mj-lt"/>
                  </a:rPr>
                  <a:t>OR B is part of a key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1530"/>
                <a:ext cx="8305800" cy="18158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554-06E3-F34B-99E5-DCB3E646FE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3NFDecomp(R):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K = [all attributes that are part of some key]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Find </a:t>
                </a:r>
                <a:r>
                  <a:rPr lang="en-US" sz="2800" dirty="0">
                    <a:latin typeface="+mj-lt"/>
                  </a:rPr>
                  <a:t>X </a:t>
                </a:r>
                <a:r>
                  <a:rPr lang="en-US" sz="2800" dirty="0" err="1">
                    <a:latin typeface="+mj-lt"/>
                  </a:rPr>
                  <a:t>s.t.</a:t>
                </a:r>
                <a:r>
                  <a:rPr lang="en-US" sz="2800" dirty="0">
                    <a:latin typeface="+mj-lt"/>
                  </a:rPr>
                  <a:t>: 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(X</a:t>
                </a:r>
                <a:r>
                  <a:rPr lang="en-US" sz="2800" b="1" dirty="0" smtClean="0">
                    <a:sym typeface="Symbol" charset="2"/>
                  </a:rPr>
                  <a:t>  </a:t>
                </a:r>
                <a:r>
                  <a:rPr lang="en-US" sz="2800" dirty="0" smtClean="0">
                    <a:latin typeface="+mj-lt"/>
                    <a:sym typeface="Symbol" charset="2"/>
                  </a:rPr>
                  <a:t>K) </a:t>
                </a:r>
                <a:r>
                  <a:rPr lang="en-US" sz="2800" dirty="0" smtClean="0"/>
                  <a:t>≠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30000" dirty="0">
                    <a:latin typeface="+mj-lt"/>
                  </a:rPr>
                  <a:t>+ </a:t>
                </a:r>
                <a:r>
                  <a:rPr lang="en-US" sz="2800" dirty="0" smtClean="0">
                    <a:latin typeface="+mj-lt"/>
                  </a:rPr>
                  <a:t>≠ </a:t>
                </a:r>
                <a:r>
                  <a:rPr lang="en-US" sz="2800" dirty="0">
                    <a:latin typeface="+mj-lt"/>
                  </a:rPr>
                  <a:t>[all attributes]</a:t>
                </a:r>
                <a:br>
                  <a:rPr lang="en-US" sz="2800" dirty="0">
                    <a:latin typeface="+mj-lt"/>
                  </a:rPr>
                </a:b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u="sng" dirty="0">
                    <a:latin typeface="+mj-lt"/>
                  </a:rPr>
                  <a:t>if</a:t>
                </a:r>
                <a:r>
                  <a:rPr lang="en-US" sz="2800" dirty="0">
                    <a:latin typeface="+mj-lt"/>
                  </a:rPr>
                  <a:t> (not found) </a:t>
                </a:r>
                <a:r>
                  <a:rPr lang="en-US" sz="2800" b="1" u="sng" dirty="0">
                    <a:latin typeface="+mj-lt"/>
                  </a:rPr>
                  <a:t>then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R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Y = X</a:t>
                </a:r>
                <a:r>
                  <a:rPr lang="en-US" sz="2800" baseline="30000" dirty="0">
                    <a:latin typeface="+mj-lt"/>
                  </a:rPr>
                  <a:t>+</a:t>
                </a:r>
                <a:r>
                  <a:rPr lang="en-US" sz="2800" dirty="0">
                    <a:latin typeface="+mj-lt"/>
                  </a:rPr>
                  <a:t> - </a:t>
                </a:r>
                <a:r>
                  <a:rPr lang="en-US" sz="2800" dirty="0" smtClean="0">
                    <a:latin typeface="+mj-lt"/>
                  </a:rPr>
                  <a:t>X - K,  Z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smtClean="0">
                    <a:latin typeface="+mj-lt"/>
                  </a:rPr>
                  <a:t>(X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)</a:t>
                </a:r>
                <a:r>
                  <a:rPr lang="en-US" sz="2800" baseline="30000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decompose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dirty="0">
                    <a:latin typeface="+mj-lt"/>
                  </a:rPr>
                  <a:t> into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1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Y</a:t>
                </a:r>
                <a:r>
                  <a:rPr lang="en-US" sz="2800" b="1" dirty="0">
                    <a:latin typeface="+mj-lt"/>
                  </a:rPr>
                  <a:t>) </a:t>
                </a:r>
                <a:r>
                  <a:rPr lang="en-US" sz="2800" dirty="0">
                    <a:latin typeface="+mj-lt"/>
                  </a:rPr>
                  <a:t>and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2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Z</a:t>
                </a:r>
                <a:r>
                  <a:rPr lang="en-US" sz="2800" b="1" dirty="0">
                    <a:latin typeface="+mj-lt"/>
                  </a:rPr>
                  <a:t>)</a:t>
                </a:r>
                <a:br>
                  <a:rPr lang="en-US" sz="2800" b="1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3NFDecomp(R</a:t>
                </a:r>
                <a:r>
                  <a:rPr lang="en-US" sz="2800" baseline="-25000" dirty="0" smtClean="0">
                    <a:latin typeface="+mj-lt"/>
                  </a:rPr>
                  <a:t>1</a:t>
                </a:r>
                <a:r>
                  <a:rPr lang="en-US" sz="2800" dirty="0" smtClean="0">
                    <a:latin typeface="+mj-lt"/>
                  </a:rPr>
                  <a:t>), 3NFDecomp(R</a:t>
                </a:r>
                <a:r>
                  <a:rPr lang="en-US" sz="2800" baseline="-25000" dirty="0" smtClean="0">
                    <a:latin typeface="+mj-lt"/>
                  </a:rPr>
                  <a:t>2</a:t>
                </a:r>
                <a:r>
                  <a:rPr lang="en-US" sz="2800" dirty="0" smtClean="0">
                    <a:latin typeface="+mj-lt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3554-06E3-F34B-99E5-DCB3E646FE2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3NFDecomp(R):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b="1" u="sng" dirty="0" smtClean="0">
                    <a:solidFill>
                      <a:srgbClr val="FF0000"/>
                    </a:solidFill>
                    <a:latin typeface="+mj-lt"/>
                  </a:rPr>
                  <a:t>let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K = [all attributes that are part of some key]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Find </a:t>
                </a:r>
                <a:r>
                  <a:rPr lang="en-US" sz="2800" dirty="0">
                    <a:latin typeface="+mj-lt"/>
                  </a:rPr>
                  <a:t>X </a:t>
                </a:r>
                <a:r>
                  <a:rPr lang="en-US" sz="2800" dirty="0" err="1">
                    <a:latin typeface="+mj-lt"/>
                  </a:rPr>
                  <a:t>s.t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: X</a:t>
                </a:r>
                <a:r>
                  <a:rPr lang="en-US" sz="2800" baseline="30000" dirty="0" smtClean="0">
                    <a:solidFill>
                      <a:srgbClr val="FF0000"/>
                    </a:solidFill>
                    <a:latin typeface="+mj-lt"/>
                  </a:rPr>
                  <a:t>+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(X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Symbol" charset="2"/>
                  </a:rPr>
                  <a:t> 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sym typeface="Symbol" charset="2"/>
                  </a:rPr>
                  <a:t>K)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≠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and </a:t>
                </a: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30000" dirty="0">
                    <a:latin typeface="+mj-lt"/>
                  </a:rPr>
                  <a:t>+ </a:t>
                </a:r>
                <a:r>
                  <a:rPr lang="en-US" sz="2800" dirty="0" smtClean="0">
                    <a:latin typeface="+mj-lt"/>
                  </a:rPr>
                  <a:t>≠ </a:t>
                </a:r>
                <a:r>
                  <a:rPr lang="en-US" sz="2800" dirty="0">
                    <a:latin typeface="+mj-lt"/>
                  </a:rPr>
                  <a:t>[all attributes]</a:t>
                </a:r>
                <a:br>
                  <a:rPr lang="en-US" sz="2800" dirty="0">
                    <a:latin typeface="+mj-lt"/>
                  </a:rPr>
                </a:b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u="sng" dirty="0">
                    <a:latin typeface="+mj-lt"/>
                  </a:rPr>
                  <a:t>if</a:t>
                </a:r>
                <a:r>
                  <a:rPr lang="en-US" sz="2800" dirty="0">
                    <a:latin typeface="+mj-lt"/>
                  </a:rPr>
                  <a:t> (not found) </a:t>
                </a:r>
                <a:r>
                  <a:rPr lang="en-US" sz="2800" b="1" u="sng" dirty="0">
                    <a:latin typeface="+mj-lt"/>
                  </a:rPr>
                  <a:t>then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R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  </a:t>
                </a:r>
                <a:r>
                  <a:rPr lang="en-US" sz="2800" b="1" u="sng" dirty="0" smtClean="0">
                    <a:latin typeface="+mj-lt"/>
                  </a:rPr>
                  <a:t>let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Y = X</a:t>
                </a:r>
                <a:r>
                  <a:rPr lang="en-US" sz="2800" baseline="30000" dirty="0">
                    <a:latin typeface="+mj-lt"/>
                  </a:rPr>
                  <a:t>+</a:t>
                </a:r>
                <a:r>
                  <a:rPr lang="en-US" sz="2800" dirty="0">
                    <a:latin typeface="+mj-lt"/>
                  </a:rPr>
                  <a:t> - </a:t>
                </a:r>
                <a:r>
                  <a:rPr lang="en-US" sz="2800" dirty="0" smtClean="0">
                    <a:latin typeface="+mj-lt"/>
                  </a:rPr>
                  <a:t>X - K,  Z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smtClean="0">
                    <a:latin typeface="+mj-lt"/>
                  </a:rPr>
                  <a:t>(X</a:t>
                </a:r>
                <a:r>
                  <a:rPr lang="en-US" sz="2800" baseline="30000" dirty="0" smtClean="0">
                    <a:latin typeface="+mj-lt"/>
                  </a:rPr>
                  <a:t>+</a:t>
                </a:r>
                <a:r>
                  <a:rPr lang="en-US" sz="2800" dirty="0" smtClean="0">
                    <a:latin typeface="+mj-lt"/>
                  </a:rPr>
                  <a:t>)</a:t>
                </a:r>
                <a:r>
                  <a:rPr lang="en-US" sz="2800" baseline="30000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/>
                </a:r>
                <a:br>
                  <a:rPr lang="en-US" sz="2800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r>
                  <a:rPr lang="en-US" sz="2800" b="1" dirty="0">
                    <a:latin typeface="+mj-lt"/>
                  </a:rPr>
                  <a:t>decompose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dirty="0">
                    <a:latin typeface="+mj-lt"/>
                  </a:rPr>
                  <a:t> into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1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Y</a:t>
                </a:r>
                <a:r>
                  <a:rPr lang="en-US" sz="2800" b="1" dirty="0">
                    <a:latin typeface="+mj-lt"/>
                  </a:rPr>
                  <a:t>) </a:t>
                </a:r>
                <a:r>
                  <a:rPr lang="en-US" sz="2800" dirty="0">
                    <a:latin typeface="+mj-lt"/>
                  </a:rPr>
                  <a:t>and </a:t>
                </a:r>
                <a:r>
                  <a:rPr lang="en-US" sz="2800" b="1" dirty="0">
                    <a:latin typeface="+mj-lt"/>
                  </a:rPr>
                  <a:t>R</a:t>
                </a:r>
                <a:r>
                  <a:rPr lang="en-US" sz="2800" b="1" baseline="-25000" dirty="0">
                    <a:latin typeface="+mj-lt"/>
                  </a:rPr>
                  <a:t>2</a:t>
                </a:r>
                <a:r>
                  <a:rPr lang="en-US" sz="2800" b="1" dirty="0">
                    <a:latin typeface="+mj-lt"/>
                  </a:rPr>
                  <a:t>(X </a:t>
                </a:r>
                <a:r>
                  <a:rPr lang="en-US" sz="2800" b="1" dirty="0">
                    <a:latin typeface="+mj-lt"/>
                    <a:sym typeface="Symbol" charset="2"/>
                  </a:rPr>
                  <a:t> Z</a:t>
                </a:r>
                <a:r>
                  <a:rPr lang="en-US" sz="2800" b="1" dirty="0">
                    <a:latin typeface="+mj-lt"/>
                  </a:rPr>
                  <a:t>)</a:t>
                </a:r>
                <a:br>
                  <a:rPr lang="en-US" sz="2800" b="1" dirty="0">
                    <a:latin typeface="+mj-lt"/>
                  </a:rPr>
                </a:br>
                <a:r>
                  <a:rPr lang="en-US" sz="2800" dirty="0">
                    <a:latin typeface="+mj-lt"/>
                  </a:rPr>
                  <a:t>   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  <a:r>
                  <a:rPr lang="en-US" sz="2800" b="1" dirty="0" smtClean="0">
                    <a:latin typeface="+mj-lt"/>
                  </a:rPr>
                  <a:t>Return</a:t>
                </a:r>
                <a:r>
                  <a:rPr lang="en-US" sz="2800" dirty="0" smtClean="0">
                    <a:latin typeface="+mj-lt"/>
                  </a:rPr>
                  <a:t> 3NFDecomp(R</a:t>
                </a:r>
                <a:r>
                  <a:rPr lang="en-US" sz="2800" baseline="-25000" dirty="0" smtClean="0">
                    <a:latin typeface="+mj-lt"/>
                  </a:rPr>
                  <a:t>1</a:t>
                </a:r>
                <a:r>
                  <a:rPr lang="en-US" sz="2800" dirty="0" smtClean="0">
                    <a:latin typeface="+mj-lt"/>
                  </a:rPr>
                  <a:t>), 3NFDecomp(R</a:t>
                </a:r>
                <a:r>
                  <a:rPr lang="en-US" sz="2800" baseline="-25000" dirty="0" smtClean="0">
                    <a:latin typeface="+mj-lt"/>
                  </a:rPr>
                  <a:t>2</a:t>
                </a:r>
                <a:r>
                  <a:rPr lang="en-US" sz="2800" dirty="0" smtClean="0">
                    <a:latin typeface="+mj-lt"/>
                  </a:rPr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07473"/>
                <a:ext cx="7772400" cy="4832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8056" y="4852858"/>
            <a:ext cx="260554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Slight changes from BCNF only…</a:t>
            </a:r>
            <a:endParaRPr lang="en-US" sz="280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8056" y="1897007"/>
            <a:ext cx="260554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Says: “Look for X such that X is not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X+ has attributes that are </a:t>
            </a:r>
            <a:r>
              <a:rPr lang="en-US" sz="2400" b="1" u="sng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part of some key”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5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1D5-093B-DD43-A50B-75B65218D00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v.s. BCNF Decomposition</a:t>
            </a:r>
          </a:p>
        </p:txBody>
      </p:sp>
      <p:graphicFrame>
        <p:nvGraphicFramePr>
          <p:cNvPr id="23148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24846"/>
              </p:ext>
            </p:extLst>
          </p:nvPr>
        </p:nvGraphicFramePr>
        <p:xfrm>
          <a:off x="2633662" y="1770546"/>
          <a:ext cx="54864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7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78262"/>
              </p:ext>
            </p:extLst>
          </p:nvPr>
        </p:nvGraphicFramePr>
        <p:xfrm>
          <a:off x="1109662" y="3065946"/>
          <a:ext cx="30480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7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97977"/>
              </p:ext>
            </p:extLst>
          </p:nvPr>
        </p:nvGraphicFramePr>
        <p:xfrm>
          <a:off x="5910262" y="3065946"/>
          <a:ext cx="30480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25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67006"/>
              </p:ext>
            </p:extLst>
          </p:nvPr>
        </p:nvGraphicFramePr>
        <p:xfrm>
          <a:off x="5605462" y="4423259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26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86002"/>
              </p:ext>
            </p:extLst>
          </p:nvPr>
        </p:nvGraphicFramePr>
        <p:xfrm>
          <a:off x="7891462" y="4423259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79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9499"/>
              </p:ext>
            </p:extLst>
          </p:nvPr>
        </p:nvGraphicFramePr>
        <p:xfrm>
          <a:off x="957262" y="4437546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680" name="Group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798"/>
              </p:ext>
            </p:extLst>
          </p:nvPr>
        </p:nvGraphicFramePr>
        <p:xfrm>
          <a:off x="3243262" y="4437546"/>
          <a:ext cx="1828800" cy="5486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681" name="Line 257"/>
          <p:cNvSpPr>
            <a:spLocks noChangeShapeType="1"/>
          </p:cNvSpPr>
          <p:nvPr/>
        </p:nvSpPr>
        <p:spPr bwMode="auto">
          <a:xfrm flipH="1">
            <a:off x="2938462" y="23801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2" name="Line 258"/>
          <p:cNvSpPr>
            <a:spLocks noChangeShapeType="1"/>
          </p:cNvSpPr>
          <p:nvPr/>
        </p:nvSpPr>
        <p:spPr bwMode="auto">
          <a:xfrm>
            <a:off x="6519862" y="23801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3" name="Line 259"/>
          <p:cNvSpPr>
            <a:spLocks noChangeShapeType="1"/>
          </p:cNvSpPr>
          <p:nvPr/>
        </p:nvSpPr>
        <p:spPr bwMode="auto">
          <a:xfrm>
            <a:off x="8196262" y="38279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4" name="Line 260"/>
          <p:cNvSpPr>
            <a:spLocks noChangeShapeType="1"/>
          </p:cNvSpPr>
          <p:nvPr/>
        </p:nvSpPr>
        <p:spPr bwMode="auto">
          <a:xfrm>
            <a:off x="3624262" y="38279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5" name="Line 261"/>
          <p:cNvSpPr>
            <a:spLocks noChangeShapeType="1"/>
          </p:cNvSpPr>
          <p:nvPr/>
        </p:nvSpPr>
        <p:spPr bwMode="auto">
          <a:xfrm flipH="1">
            <a:off x="1643062" y="382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6" name="Line 262"/>
          <p:cNvSpPr>
            <a:spLocks noChangeShapeType="1"/>
          </p:cNvSpPr>
          <p:nvPr/>
        </p:nvSpPr>
        <p:spPr bwMode="auto">
          <a:xfrm flipH="1">
            <a:off x="6367462" y="38279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7" name="Line 263"/>
          <p:cNvSpPr>
            <a:spLocks noChangeShapeType="1"/>
          </p:cNvSpPr>
          <p:nvPr/>
        </p:nvSpPr>
        <p:spPr bwMode="auto">
          <a:xfrm>
            <a:off x="20240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8" name="Line 264"/>
          <p:cNvSpPr>
            <a:spLocks noChangeShapeType="1"/>
          </p:cNvSpPr>
          <p:nvPr/>
        </p:nvSpPr>
        <p:spPr bwMode="auto">
          <a:xfrm flipH="1">
            <a:off x="10334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89" name="Line 265"/>
          <p:cNvSpPr>
            <a:spLocks noChangeShapeType="1"/>
          </p:cNvSpPr>
          <p:nvPr/>
        </p:nvSpPr>
        <p:spPr bwMode="auto">
          <a:xfrm>
            <a:off x="43100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0" name="Line 266"/>
          <p:cNvSpPr>
            <a:spLocks noChangeShapeType="1"/>
          </p:cNvSpPr>
          <p:nvPr/>
        </p:nvSpPr>
        <p:spPr bwMode="auto">
          <a:xfrm flipH="1">
            <a:off x="33194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1" name="Line 267"/>
          <p:cNvSpPr>
            <a:spLocks noChangeShapeType="1"/>
          </p:cNvSpPr>
          <p:nvPr/>
        </p:nvSpPr>
        <p:spPr bwMode="auto">
          <a:xfrm>
            <a:off x="6748462" y="52757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2" name="Line 268"/>
          <p:cNvSpPr>
            <a:spLocks noChangeShapeType="1"/>
          </p:cNvSpPr>
          <p:nvPr/>
        </p:nvSpPr>
        <p:spPr bwMode="auto">
          <a:xfrm flipH="1">
            <a:off x="5757862" y="52757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3" name="Line 269"/>
          <p:cNvSpPr>
            <a:spLocks noChangeShapeType="1"/>
          </p:cNvSpPr>
          <p:nvPr/>
        </p:nvSpPr>
        <p:spPr bwMode="auto">
          <a:xfrm>
            <a:off x="9034462" y="5199546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1694" name="Line 270"/>
          <p:cNvSpPr>
            <a:spLocks noChangeShapeType="1"/>
          </p:cNvSpPr>
          <p:nvPr/>
        </p:nvSpPr>
        <p:spPr bwMode="auto">
          <a:xfrm flipH="1">
            <a:off x="8043862" y="5199546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1713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0520"/>
              </p:ext>
            </p:extLst>
          </p:nvPr>
        </p:nvGraphicFramePr>
        <p:xfrm>
          <a:off x="889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14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2404"/>
              </p:ext>
            </p:extLst>
          </p:nvPr>
        </p:nvGraphicFramePr>
        <p:xfrm>
          <a:off x="22610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2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9225"/>
              </p:ext>
            </p:extLst>
          </p:nvPr>
        </p:nvGraphicFramePr>
        <p:xfrm>
          <a:off x="32516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42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92173"/>
              </p:ext>
            </p:extLst>
          </p:nvPr>
        </p:nvGraphicFramePr>
        <p:xfrm>
          <a:off x="4699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56" name="Group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90590"/>
              </p:ext>
            </p:extLst>
          </p:nvPr>
        </p:nvGraphicFramePr>
        <p:xfrm>
          <a:off x="56138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70" name="Group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38036"/>
              </p:ext>
            </p:extLst>
          </p:nvPr>
        </p:nvGraphicFramePr>
        <p:xfrm>
          <a:off x="70616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84" name="Group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1488"/>
              </p:ext>
            </p:extLst>
          </p:nvPr>
        </p:nvGraphicFramePr>
        <p:xfrm>
          <a:off x="80522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798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82929"/>
              </p:ext>
            </p:extLst>
          </p:nvPr>
        </p:nvGraphicFramePr>
        <p:xfrm>
          <a:off x="9271415" y="5953571"/>
          <a:ext cx="457200" cy="54864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05862" y="1121825"/>
            <a:ext cx="28808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smtClean="0">
                <a:latin typeface="+mj-lt"/>
              </a:rPr>
              <a:t>3NF decomposition </a:t>
            </a:r>
            <a:r>
              <a:rPr lang="en-US" sz="2400" dirty="0">
                <a:latin typeface="+mj-lt"/>
              </a:rPr>
              <a:t>has an extra condition </a:t>
            </a:r>
            <a:r>
              <a:rPr lang="en-US" sz="2400" i="1" dirty="0">
                <a:latin typeface="+mj-lt"/>
              </a:rPr>
              <a:t>in its </a:t>
            </a:r>
            <a:r>
              <a:rPr lang="en-US" sz="2400" i="1">
                <a:latin typeface="+mj-lt"/>
              </a:rPr>
              <a:t>inner </a:t>
            </a:r>
            <a:r>
              <a:rPr lang="en-US" sz="2400" i="1" smtClean="0">
                <a:latin typeface="+mj-lt"/>
              </a:rPr>
              <a:t>loop, so </a:t>
            </a:r>
            <a:r>
              <a:rPr lang="en-US" sz="2400" i="1" dirty="0">
                <a:latin typeface="+mj-lt"/>
              </a:rPr>
              <a:t>it stops early.</a:t>
            </a:r>
            <a:endParaRPr lang="en-US" sz="2400" dirty="0"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1205" y="4130675"/>
            <a:ext cx="9680837" cy="2765223"/>
          </a:xfrm>
          <a:custGeom>
            <a:avLst/>
            <a:gdLst>
              <a:gd name="connsiteX0" fmla="*/ 24789 w 9680837"/>
              <a:gd name="connsiteY0" fmla="*/ 2084161 h 2765223"/>
              <a:gd name="connsiteX1" fmla="*/ 536066 w 9680837"/>
              <a:gd name="connsiteY1" fmla="*/ 2644600 h 2765223"/>
              <a:gd name="connsiteX2" fmla="*/ 1883086 w 9680837"/>
              <a:gd name="connsiteY2" fmla="*/ 2654432 h 2765223"/>
              <a:gd name="connsiteX3" fmla="*/ 2404195 w 9680837"/>
              <a:gd name="connsiteY3" fmla="*/ 2261141 h 2765223"/>
              <a:gd name="connsiteX4" fmla="*/ 2650002 w 9680837"/>
              <a:gd name="connsiteY4" fmla="*/ 1327077 h 2765223"/>
              <a:gd name="connsiteX5" fmla="*/ 3672557 w 9680837"/>
              <a:gd name="connsiteY5" fmla="*/ 1051774 h 2765223"/>
              <a:gd name="connsiteX6" fmla="*/ 4763937 w 9680837"/>
              <a:gd name="connsiteY6" fmla="*/ 1199258 h 2765223"/>
              <a:gd name="connsiteX7" fmla="*/ 4881924 w 9680837"/>
              <a:gd name="connsiteY7" fmla="*/ 2447954 h 2765223"/>
              <a:gd name="connsiteX8" fmla="*/ 6071628 w 9680837"/>
              <a:gd name="connsiteY8" fmla="*/ 2723258 h 2765223"/>
              <a:gd name="connsiteX9" fmla="*/ 7192505 w 9680837"/>
              <a:gd name="connsiteY9" fmla="*/ 2595438 h 2765223"/>
              <a:gd name="connsiteX10" fmla="*/ 7300660 w 9680837"/>
              <a:gd name="connsiteY10" fmla="*/ 1179593 h 2765223"/>
              <a:gd name="connsiteX11" fmla="*/ 9296608 w 9680837"/>
              <a:gd name="connsiteY11" fmla="*/ 1071438 h 2765223"/>
              <a:gd name="connsiteX12" fmla="*/ 9680066 w 9680837"/>
              <a:gd name="connsiteY12" fmla="*/ 609322 h 2765223"/>
              <a:gd name="connsiteX13" fmla="*/ 9276944 w 9680837"/>
              <a:gd name="connsiteY13" fmla="*/ 137374 h 2765223"/>
              <a:gd name="connsiteX14" fmla="*/ 7153176 w 9680837"/>
              <a:gd name="connsiteY14" fmla="*/ 157038 h 2765223"/>
              <a:gd name="connsiteX15" fmla="*/ 6936866 w 9680837"/>
              <a:gd name="connsiteY15" fmla="*/ 1494225 h 2765223"/>
              <a:gd name="connsiteX16" fmla="*/ 5196557 w 9680837"/>
              <a:gd name="connsiteY16" fmla="*/ 1543387 h 2765223"/>
              <a:gd name="connsiteX17" fmla="*/ 4754105 w 9680837"/>
              <a:gd name="connsiteY17" fmla="*/ 157038 h 2765223"/>
              <a:gd name="connsiteX18" fmla="*/ 2502518 w 9680837"/>
              <a:gd name="connsiteY18" fmla="*/ 137374 h 2765223"/>
              <a:gd name="connsiteX19" fmla="*/ 2522183 w 9680837"/>
              <a:gd name="connsiteY19" fmla="*/ 1100935 h 2765223"/>
              <a:gd name="connsiteX20" fmla="*/ 339421 w 9680837"/>
              <a:gd name="connsiteY20" fmla="*/ 1612212 h 2765223"/>
              <a:gd name="connsiteX21" fmla="*/ 24789 w 9680837"/>
              <a:gd name="connsiteY21" fmla="*/ 2084161 h 276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680837" h="2765223">
                <a:moveTo>
                  <a:pt x="24789" y="2084161"/>
                </a:moveTo>
                <a:cubicBezTo>
                  <a:pt x="57563" y="2256226"/>
                  <a:pt x="226350" y="2549555"/>
                  <a:pt x="536066" y="2644600"/>
                </a:cubicBezTo>
                <a:cubicBezTo>
                  <a:pt x="845782" y="2739645"/>
                  <a:pt x="1571731" y="2718342"/>
                  <a:pt x="1883086" y="2654432"/>
                </a:cubicBezTo>
                <a:cubicBezTo>
                  <a:pt x="2194441" y="2590522"/>
                  <a:pt x="2276376" y="2482367"/>
                  <a:pt x="2404195" y="2261141"/>
                </a:cubicBezTo>
                <a:cubicBezTo>
                  <a:pt x="2532014" y="2039915"/>
                  <a:pt x="2438608" y="1528638"/>
                  <a:pt x="2650002" y="1327077"/>
                </a:cubicBezTo>
                <a:cubicBezTo>
                  <a:pt x="2861396" y="1125516"/>
                  <a:pt x="3320235" y="1073077"/>
                  <a:pt x="3672557" y="1051774"/>
                </a:cubicBezTo>
                <a:cubicBezTo>
                  <a:pt x="4024879" y="1030471"/>
                  <a:pt x="4562376" y="966561"/>
                  <a:pt x="4763937" y="1199258"/>
                </a:cubicBezTo>
                <a:cubicBezTo>
                  <a:pt x="4965498" y="1431955"/>
                  <a:pt x="4663976" y="2193954"/>
                  <a:pt x="4881924" y="2447954"/>
                </a:cubicBezTo>
                <a:cubicBezTo>
                  <a:pt x="5099872" y="2701954"/>
                  <a:pt x="5686531" y="2698677"/>
                  <a:pt x="6071628" y="2723258"/>
                </a:cubicBezTo>
                <a:cubicBezTo>
                  <a:pt x="6456725" y="2747839"/>
                  <a:pt x="6987666" y="2852715"/>
                  <a:pt x="7192505" y="2595438"/>
                </a:cubicBezTo>
                <a:cubicBezTo>
                  <a:pt x="7397344" y="2338161"/>
                  <a:pt x="6949976" y="1433593"/>
                  <a:pt x="7300660" y="1179593"/>
                </a:cubicBezTo>
                <a:cubicBezTo>
                  <a:pt x="7651344" y="925593"/>
                  <a:pt x="8900040" y="1166483"/>
                  <a:pt x="9296608" y="1071438"/>
                </a:cubicBezTo>
                <a:cubicBezTo>
                  <a:pt x="9693176" y="976393"/>
                  <a:pt x="9683343" y="764999"/>
                  <a:pt x="9680066" y="609322"/>
                </a:cubicBezTo>
                <a:cubicBezTo>
                  <a:pt x="9676789" y="453645"/>
                  <a:pt x="9698092" y="212755"/>
                  <a:pt x="9276944" y="137374"/>
                </a:cubicBezTo>
                <a:cubicBezTo>
                  <a:pt x="8855796" y="61993"/>
                  <a:pt x="7543189" y="-69104"/>
                  <a:pt x="7153176" y="157038"/>
                </a:cubicBezTo>
                <a:cubicBezTo>
                  <a:pt x="6763163" y="383180"/>
                  <a:pt x="7262969" y="1263167"/>
                  <a:pt x="6936866" y="1494225"/>
                </a:cubicBezTo>
                <a:cubicBezTo>
                  <a:pt x="6610763" y="1725283"/>
                  <a:pt x="5560350" y="1766251"/>
                  <a:pt x="5196557" y="1543387"/>
                </a:cubicBezTo>
                <a:cubicBezTo>
                  <a:pt x="4832764" y="1320523"/>
                  <a:pt x="5203111" y="391373"/>
                  <a:pt x="4754105" y="157038"/>
                </a:cubicBezTo>
                <a:cubicBezTo>
                  <a:pt x="4305099" y="-77297"/>
                  <a:pt x="2874505" y="-19942"/>
                  <a:pt x="2502518" y="137374"/>
                </a:cubicBezTo>
                <a:cubicBezTo>
                  <a:pt x="2130531" y="294690"/>
                  <a:pt x="2882699" y="855129"/>
                  <a:pt x="2522183" y="1100935"/>
                </a:cubicBezTo>
                <a:cubicBezTo>
                  <a:pt x="2161667" y="1346741"/>
                  <a:pt x="752376" y="1446702"/>
                  <a:pt x="339421" y="1612212"/>
                </a:cubicBezTo>
                <a:cubicBezTo>
                  <a:pt x="-73534" y="1777722"/>
                  <a:pt x="-7985" y="1912096"/>
                  <a:pt x="24789" y="208416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2042" y="3838484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3NF</a:t>
            </a:r>
            <a:endParaRPr lang="en-US" sz="320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640" y="5705857"/>
            <a:ext cx="9586560" cy="106472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127789" y="542814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BCNF</a:t>
            </a:r>
            <a:endParaRPr lang="en-US" sz="3200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8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1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3B4-EB0A-A74F-A8F7-54D11D8F921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3NF decomposition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838200" y="1738773"/>
            <a:ext cx="241604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838200" y="2462712"/>
            <a:ext cx="234551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{C}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Symbol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{E}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  <a:sym typeface="Symbol" charset="2"/>
            </a:endParaRP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3705231" y="2864673"/>
            <a:ext cx="53290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Let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= 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{C}</a:t>
            </a:r>
            <a:r>
              <a:rPr lang="en-US" sz="2800" baseline="300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{B,C,D,E} </a:t>
            </a:r>
            <a:r>
              <a:rPr lang="en-US" sz="2800" dirty="0"/>
              <a:t>≠ </a:t>
            </a:r>
            <a:r>
              <a:rPr lang="en-US" sz="2800" dirty="0" smtClean="0"/>
              <a:t>{C}</a:t>
            </a:r>
            <a:r>
              <a:rPr lang="en-US" sz="2800" b="1" dirty="0" smtClean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 </a:t>
            </a:r>
            <a:r>
              <a:rPr lang="en-US" sz="2800" dirty="0">
                <a:sym typeface="Symbol" charset="2"/>
              </a:rPr>
              <a:t>K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{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C}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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{B,D,E}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is a BCNF violation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3705231" y="5526036"/>
            <a:ext cx="7671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R1 is in 3NF</a:t>
            </a: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R2 is in 3NF (because its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keys are {A,B}, {A,C}, {A,D})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3705231" y="4744329"/>
            <a:ext cx="51476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smtClean="0">
                <a:solidFill>
                  <a:prstClr val="black"/>
                </a:solidFill>
                <a:latin typeface="Calibri"/>
              </a:rPr>
              <a:t>Decompose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  R1(</a:t>
            </a:r>
            <a:r>
              <a:rPr lang="en-US" sz="2800" u="sng" dirty="0">
                <a:solidFill>
                  <a:prstClr val="black"/>
                </a:solidFill>
                <a:latin typeface="Calibri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E), R2(A,B,C,D)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5231" y="1611140"/>
            <a:ext cx="5389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Keys are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{A,B}, {A,C} </a:t>
            </a:r>
            <a:r>
              <a:rPr lang="en-US" sz="2800" dirty="0" smtClean="0">
                <a:latin typeface="+mj-lt"/>
              </a:rPr>
              <a:t>and</a:t>
            </a:r>
            <a:r>
              <a:rPr lang="en-US" sz="2800" dirty="0" smtClean="0"/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{A,D}</a:t>
            </a:r>
          </a:p>
          <a:p>
            <a:r>
              <a:rPr lang="en-US" sz="2800" dirty="0" smtClean="0">
                <a:sym typeface="Wingdings"/>
              </a:rPr>
              <a:t>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  <a:sym typeface="Wingdings"/>
              </a:rPr>
              <a:t>K = {A,B,C,D}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20980" y="1611140"/>
            <a:ext cx="255433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We get the keys by computing the closure X</a:t>
            </a:r>
            <a:r>
              <a:rPr lang="en-US" sz="2400" i="1" baseline="30000" dirty="0" smtClean="0">
                <a:latin typeface="+mj-lt"/>
              </a:rPr>
              <a:t>+</a:t>
            </a:r>
            <a:r>
              <a:rPr lang="en-US" sz="2400" i="1" dirty="0" smtClean="0">
                <a:latin typeface="+mj-lt"/>
              </a:rPr>
              <a:t> of several X’s</a:t>
            </a:r>
            <a:endParaRPr lang="en-US" sz="24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291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3NF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6" grpId="0" autoUpdateAnimBg="0"/>
      <p:bldP spid="232457" grpId="0" autoUpdateAnimBg="0"/>
      <p:bldP spid="23245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MVDs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39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6150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Value Dependencies (MVDs)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9584" y="4243848"/>
            <a:ext cx="9182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MVD Ex: For </a:t>
            </a:r>
            <a:r>
              <a:rPr lang="en-US" sz="2800" u="sng" dirty="0">
                <a:latin typeface="+mj-lt"/>
              </a:rPr>
              <a:t>each fixed course </a:t>
            </a:r>
            <a:r>
              <a:rPr lang="en-US" sz="2800" u="sng" dirty="0" smtClean="0">
                <a:latin typeface="+mj-lt"/>
              </a:rPr>
              <a:t>(e.g. CS145),</a:t>
            </a:r>
            <a:endParaRPr lang="en-US" sz="2800" u="sng" dirty="0">
              <a:latin typeface="+mj-lt"/>
            </a:endParaRPr>
          </a:p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very </a:t>
            </a:r>
            <a:r>
              <a:rPr lang="en-US" sz="2800" dirty="0">
                <a:latin typeface="+mj-lt"/>
              </a:rPr>
              <a:t>staff member in that course </a:t>
            </a:r>
            <a:r>
              <a:rPr lang="en-US" sz="2800" b="1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every </a:t>
            </a:r>
            <a:r>
              <a:rPr lang="en-US" sz="2800" dirty="0">
                <a:latin typeface="+mj-lt"/>
              </a:rPr>
              <a:t>student in that </a:t>
            </a:r>
            <a:r>
              <a:rPr lang="en-US" sz="2800" dirty="0" smtClean="0">
                <a:latin typeface="+mj-lt"/>
              </a:rPr>
              <a:t>course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occur </a:t>
            </a:r>
            <a:r>
              <a:rPr lang="en-US" sz="2800" dirty="0">
                <a:latin typeface="+mj-lt"/>
              </a:rPr>
              <a:t>in a tuple in that table.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80743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8160" y="5950827"/>
            <a:ext cx="7058448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:  Course ↠ Staff or Course ↠ Student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17861"/>
              </p:ext>
            </p:extLst>
          </p:nvPr>
        </p:nvGraphicFramePr>
        <p:xfrm>
          <a:off x="2989384" y="157284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there is a tuple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17" y="4055628"/>
                <a:ext cx="8748566" cy="2677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0212" y="2258367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212" y="3428555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0212" y="262957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prstClr val="black"/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8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latin typeface="+mj-lt"/>
                  </a:rPr>
                  <a:t>there is a tuple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err="1">
                    <a:latin typeface="+mj-lt"/>
                  </a:rPr>
                  <a:t>s.t.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[A]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[B] = t</a:t>
                </a:r>
                <a:r>
                  <a:rPr lang="en-US" sz="2800" baseline="-25000" dirty="0">
                    <a:latin typeface="+mj-lt"/>
                  </a:rPr>
                  <a:t>1</a:t>
                </a:r>
                <a:r>
                  <a:rPr lang="en-US" sz="2800" dirty="0">
                    <a:latin typeface="+mj-lt"/>
                  </a:rPr>
                  <a:t>[B]</a:t>
                </a:r>
                <a:r>
                  <a:rPr lang="en-US" sz="2800" baseline="-250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and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[C] = t</a:t>
                </a:r>
                <a:r>
                  <a:rPr lang="en-US" sz="2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[C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]</a:t>
                </a:r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w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here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MVD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27777"/>
              </p:ext>
            </p:extLst>
          </p:nvPr>
        </p:nvGraphicFramePr>
        <p:xfrm>
          <a:off x="838200" y="221194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We write </a:t>
                </a:r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A↠ B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if for any tuples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 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2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</a:t>
                </a:r>
                <a:r>
                  <a:rPr 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there is a tuple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s.t.</a:t>
                </a: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[A]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3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 = t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1</a:t>
                </a: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[B]</a:t>
                </a:r>
                <a:r>
                  <a:rPr lang="en-US" sz="28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800" dirty="0">
                    <a:latin typeface="+mj-lt"/>
                  </a:rPr>
                  <a:t>and t</a:t>
                </a:r>
                <a:r>
                  <a:rPr lang="en-US" sz="2800" baseline="-25000" dirty="0">
                    <a:latin typeface="+mj-lt"/>
                  </a:rPr>
                  <a:t>3</a:t>
                </a:r>
                <a:r>
                  <a:rPr lang="en-US" sz="2800" dirty="0">
                    <a:latin typeface="+mj-lt"/>
                  </a:rPr>
                  <a:t>[C] = t</a:t>
                </a:r>
                <a:r>
                  <a:rPr lang="en-US" sz="2800" baseline="-25000" dirty="0">
                    <a:latin typeface="+mj-lt"/>
                  </a:rPr>
                  <a:t>2</a:t>
                </a:r>
                <a:r>
                  <a:rPr lang="en-US" sz="2800" dirty="0">
                    <a:latin typeface="+mj-lt"/>
                  </a:rPr>
                  <a:t>[C</a:t>
                </a:r>
                <a:r>
                  <a:rPr lang="en-US" sz="2800" dirty="0" smtClean="0">
                    <a:latin typeface="+mj-lt"/>
                  </a:rPr>
                  <a:t>]</a:t>
                </a: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= (A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B)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latin typeface="+mj-lt"/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i.e. the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attributes of R not in A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or B</a:t>
                </a:r>
                <a:r>
                  <a:rPr lang="en-US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4" y="1512862"/>
                <a:ext cx="435569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9028" y="2897464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028" y="4067652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28" y="3268669"/>
            <a:ext cx="37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901" y="1512862"/>
            <a:ext cx="198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Course ↠ Staff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901" y="2918283"/>
            <a:ext cx="903583" cy="164388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4385" y="45923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A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837" y="2918283"/>
            <a:ext cx="903583" cy="808143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8321" y="46073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+mj-lt"/>
              </a:rPr>
              <a:t>B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44149" y="3266797"/>
            <a:ext cx="903583" cy="1170188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106" y="45906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C</a:t>
            </a:r>
            <a:endParaRPr lang="en-US" sz="24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Course ↠ Staff</a:t>
            </a:r>
            <a:r>
              <a:rPr lang="en-US" dirty="0" smtClean="0"/>
              <a:t> hold now?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19926"/>
              </p:ext>
            </p:extLst>
          </p:nvPr>
        </p:nvGraphicFramePr>
        <p:xfrm>
          <a:off x="3048000" y="289841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Course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CS949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CS145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36812" y="157284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740" y="2790538"/>
            <a:ext cx="451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If A </a:t>
            </a:r>
            <a:r>
              <a:rPr lang="en-US" sz="4000" dirty="0">
                <a:sym typeface="Wingdings"/>
              </a:rPr>
              <a:t> B does </a:t>
            </a:r>
            <a:r>
              <a:rPr lang="en-US" sz="4000" dirty="0"/>
              <a:t>A↠ B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411" y="4321275"/>
            <a:ext cx="599179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Hint</a:t>
            </a:r>
            <a:r>
              <a:rPr lang="en-US" sz="3000">
                <a:latin typeface="+mj-lt"/>
              </a:rPr>
              <a:t>: </a:t>
            </a:r>
            <a:r>
              <a:rPr lang="en-US" sz="3000" smtClean="0">
                <a:latin typeface="+mj-lt"/>
              </a:rPr>
              <a:t>sort of </a:t>
            </a:r>
            <a:r>
              <a:rPr lang="en-US" sz="3000" dirty="0">
                <a:latin typeface="+mj-lt"/>
              </a:rPr>
              <a:t>like multiplying by one…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MVDs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914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MVDs have “rules” too! </a:t>
            </a:r>
          </a:p>
          <a:p>
            <a:pPr lvl="1"/>
            <a:r>
              <a:rPr lang="en-US" b="1" dirty="0"/>
              <a:t>Experts</a:t>
            </a:r>
            <a:r>
              <a:rPr lang="en-US" dirty="0"/>
              <a:t>: </a:t>
            </a:r>
            <a:r>
              <a:rPr lang="en-US" dirty="0" err="1" smtClean="0"/>
              <a:t>Axiomatizable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Normal Form </a:t>
            </a:r>
            <a:r>
              <a:rPr lang="en-US" dirty="0" smtClean="0"/>
              <a:t>is “non-trivial </a:t>
            </a:r>
            <a:r>
              <a:rPr lang="en-US" dirty="0"/>
              <a:t>MVD</a:t>
            </a:r>
            <a:r>
              <a:rPr lang="en-US" dirty="0" smtClean="0"/>
              <a:t>”</a:t>
            </a:r>
          </a:p>
          <a:p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AI weenies</a:t>
            </a:r>
            <a:r>
              <a:rPr lang="en-US" dirty="0"/>
              <a:t>: MVD is conditional independence in graphical </a:t>
            </a:r>
            <a:r>
              <a:rPr lang="en-US" dirty="0" smtClean="0"/>
              <a:t>models!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MVDs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Activity-7-3.ipynb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allow one to reason about </a:t>
            </a:r>
            <a:r>
              <a:rPr lang="en-US" b="1" dirty="0" smtClean="0"/>
              <a:t>redundancy</a:t>
            </a:r>
            <a:r>
              <a:rPr lang="en-US" dirty="0" smtClean="0"/>
              <a:t> in the data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ormal forms describe how to </a:t>
            </a:r>
            <a:r>
              <a:rPr lang="en-US" b="1" dirty="0" smtClean="0"/>
              <a:t>remove</a:t>
            </a:r>
            <a:r>
              <a:rPr lang="en-US" dirty="0" smtClean="0"/>
              <a:t> this redundancy by </a:t>
            </a:r>
            <a:r>
              <a:rPr lang="en-US" b="1" dirty="0" smtClean="0"/>
              <a:t>decomposing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Elegant—by representing data appropriately certain errors are essentially impossible</a:t>
            </a:r>
          </a:p>
          <a:p>
            <a:pPr lvl="1"/>
            <a:r>
              <a:rPr lang="en-US" dirty="0" smtClean="0"/>
              <a:t>For FDs, BCNF is the normal form.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tradeoff for insert performance: 3NF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5584" y="2293160"/>
            <a:ext cx="2930770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5: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 smtClean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 smtClean="0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93886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not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valid </a:t>
            </a:r>
            <a:r>
              <a:rPr lang="en-US" i="1" dirty="0" smtClean="0"/>
              <a:t>instance</a:t>
            </a:r>
            <a:r>
              <a:rPr lang="en-US" dirty="0" smtClean="0"/>
              <a:t>.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815239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</a:t>
            </a:r>
            <a:r>
              <a:rPr lang="en-US" sz="2600" b="1" i="1" smtClean="0">
                <a:latin typeface="+mj-lt"/>
              </a:rPr>
              <a:t>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25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00524"/>
              </p:ext>
            </p:extLst>
          </p:nvPr>
        </p:nvGraphicFramePr>
        <p:xfrm>
          <a:off x="1286336" y="2038968"/>
          <a:ext cx="9619328" cy="2862032"/>
        </p:xfrm>
        <a:graphic>
          <a:graphicData uri="http://schemas.openxmlformats.org/drawingml/2006/table">
            <a:tbl>
              <a:tblPr/>
              <a:tblGrid>
                <a:gridCol w="1374190"/>
                <a:gridCol w="1374190"/>
                <a:gridCol w="1374190"/>
                <a:gridCol w="1843220"/>
                <a:gridCol w="894441"/>
                <a:gridCol w="1139631"/>
                <a:gridCol w="1619466"/>
              </a:tblGrid>
              <a:tr h="665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Student 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Last 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First 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Dorm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Birth 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Rains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Bobson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Sally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Lomeda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2367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Rains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III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Martin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Sally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Escondido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2345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392" y="5338583"/>
            <a:ext cx="939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Which FDs </a:t>
            </a:r>
            <a:r>
              <a:rPr lang="en-US" sz="2400" i="1" dirty="0" smtClean="0">
                <a:latin typeface="+mj-lt"/>
              </a:rPr>
              <a:t>do not hold (i.e. are violated)?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Which FDs hold </a:t>
            </a:r>
            <a:r>
              <a:rPr lang="en-US" sz="2400" i="1" dirty="0" smtClean="0">
                <a:latin typeface="+mj-lt"/>
              </a:rPr>
              <a:t>on this instance?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Which FDs might you expect to hold in general?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>
                <a:latin typeface="+mj-lt"/>
              </a:rPr>
              <a:t>Compute the </a:t>
            </a:r>
            <a:r>
              <a:rPr lang="en-US" dirty="0" smtClean="0">
                <a:latin typeface="+mj-lt"/>
              </a:rPr>
              <a:t>closures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1" y="5099539"/>
            <a:ext cx="74702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possibility of anomalies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</a:t>
            </a:r>
            <a:r>
              <a:rPr lang="en-US" sz="2400" i="1" smtClean="0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n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smtClean="0">
                <a:solidFill>
                  <a:prstClr val="black"/>
                </a:solidFill>
                <a:latin typeface="+mj-lt"/>
              </a:rPr>
              <a:t>Example Closures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</a:p>
          <a:p>
            <a:pPr lvl="1"/>
            <a:r>
              <a:rPr lang="en-US" dirty="0" smtClean="0"/>
              <a:t>Tools can carry out routine portions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32671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</a:t>
            </a:r>
            <a:r>
              <a:rPr lang="en-US" sz="2400" smtClean="0">
                <a:latin typeface="+mj-lt"/>
              </a:rPr>
              <a:t>compute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4836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426" y="1499158"/>
            <a:ext cx="5319251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34117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Meaning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4245" y="4791968"/>
            <a:ext cx="3908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Do we need to check all sets of attributes? Which sets?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smtClean="0"/>
              <a:t>Our focus in this </a:t>
            </a:r>
            <a:r>
              <a:rPr lang="en-US" sz="2400" i="1" dirty="0" smtClean="0"/>
              <a:t>lecture + next one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7: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Decompositions &amp; 3NF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MVDs</a:t>
            </a:r>
          </a:p>
          <a:p>
            <a:pPr lvl="1"/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Conceptual Design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Boyce-</a:t>
            </a:r>
            <a:r>
              <a:rPr lang="en-US" dirty="0" err="1" smtClean="0">
                <a:latin typeface="+mj-lt"/>
              </a:rPr>
              <a:t>Codd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BCNF Decomposition Algorithm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5332"/>
            <a:ext cx="8229600" cy="1143000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Conceptual Design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Now </a:t>
            </a:r>
            <a:r>
              <a:rPr lang="en-US" dirty="0" smtClean="0"/>
              <a:t>that we </a:t>
            </a:r>
            <a:r>
              <a:rPr lang="en-US" dirty="0"/>
              <a:t>know how to find </a:t>
            </a:r>
            <a:r>
              <a:rPr lang="en-US" dirty="0" smtClean="0"/>
              <a:t>FDs</a:t>
            </a:r>
            <a:r>
              <a:rPr lang="en-US" dirty="0"/>
              <a:t>, it’s a </a:t>
            </a:r>
            <a:r>
              <a:rPr lang="en-US" dirty="0" smtClean="0"/>
              <a:t>straight-forward process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Search for “bad” </a:t>
            </a:r>
            <a:r>
              <a:rPr lang="en-US" sz="2800" dirty="0" smtClean="0"/>
              <a:t>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there are </a:t>
            </a:r>
            <a:r>
              <a:rPr lang="en-US" sz="2800" dirty="0" smtClean="0"/>
              <a:t>any, </a:t>
            </a:r>
            <a:r>
              <a:rPr lang="en-US" sz="2800" dirty="0"/>
              <a:t>then </a:t>
            </a:r>
            <a:r>
              <a:rPr lang="en-US" sz="2800" i="1" dirty="0" smtClean="0"/>
              <a:t>keep decomposing </a:t>
            </a:r>
            <a:r>
              <a:rPr lang="en-US" sz="2800" i="1" dirty="0"/>
              <a:t>the </a:t>
            </a:r>
            <a:r>
              <a:rPr lang="en-US" sz="2800" i="1" dirty="0" smtClean="0"/>
              <a:t>table into sub-tables</a:t>
            </a:r>
            <a:r>
              <a:rPr lang="en-US" sz="2800" dirty="0" smtClean="0"/>
              <a:t> until no more bad FDs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When done, the database schema is </a:t>
            </a:r>
            <a:r>
              <a:rPr lang="en-US" sz="2800" i="1" dirty="0" smtClean="0"/>
              <a:t>normalized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432786" y="5715298"/>
            <a:ext cx="513647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there are several </a:t>
            </a:r>
            <a:r>
              <a:rPr lang="en-US" sz="2400" smtClean="0">
                <a:latin typeface="+mj-lt"/>
              </a:rPr>
              <a:t>normal forms…</a:t>
            </a:r>
            <a:endParaRPr lang="en-US" sz="24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3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Conceptual Design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is that we define “good” and “bad” FDs as follows: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X </a:t>
            </a:r>
            <a:r>
              <a:rPr lang="en-US" sz="2800" dirty="0" smtClean="0">
                <a:sym typeface="Wingdings"/>
              </a:rPr>
              <a:t> A is a “</a:t>
            </a:r>
            <a:r>
              <a:rPr lang="en-US" sz="2800" i="1" dirty="0" smtClean="0">
                <a:sym typeface="Wingdings"/>
              </a:rPr>
              <a:t>good FD”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i="1" dirty="0" smtClean="0">
                <a:sym typeface="Wingdings"/>
              </a:rPr>
              <a:t>if X is a (super)key</a:t>
            </a:r>
          </a:p>
          <a:p>
            <a:pPr lvl="2"/>
            <a:r>
              <a:rPr lang="en-US" dirty="0" smtClean="0">
                <a:sym typeface="Wingdings"/>
              </a:rPr>
              <a:t>In other words, if A is the set of all attributes</a:t>
            </a:r>
          </a:p>
          <a:p>
            <a:pPr marL="457200" lvl="1" indent="0">
              <a:buNone/>
            </a:pPr>
            <a:endParaRPr lang="en-US" sz="2800" dirty="0" smtClean="0">
              <a:sym typeface="Wingdings"/>
            </a:endParaRPr>
          </a:p>
          <a:p>
            <a:pPr lvl="1"/>
            <a:r>
              <a:rPr lang="en-US" sz="2800" dirty="0" smtClean="0">
                <a:sym typeface="Wingdings"/>
              </a:rPr>
              <a:t>X  A is a </a:t>
            </a:r>
            <a:r>
              <a:rPr lang="en-US" sz="2800" i="1" dirty="0" smtClean="0">
                <a:sym typeface="Wingdings"/>
              </a:rPr>
              <a:t>“bad FD”</a:t>
            </a:r>
            <a:r>
              <a:rPr lang="en-US" sz="2800" dirty="0" smtClean="0">
                <a:sym typeface="Wingdings"/>
              </a:rPr>
              <a:t> otherwise</a:t>
            </a:r>
          </a:p>
          <a:p>
            <a:pPr lvl="1"/>
            <a:endParaRPr lang="en-US" sz="2800" dirty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We will try to eliminate the “bad” FDs!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1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definition of “good” and “bad” FDs make sense?</a:t>
            </a:r>
          </a:p>
          <a:p>
            <a:endParaRPr lang="en-US" sz="3200" dirty="0"/>
          </a:p>
          <a:p>
            <a:r>
              <a:rPr lang="en-US" dirty="0" smtClean="0"/>
              <a:t>If X is </a:t>
            </a:r>
            <a:r>
              <a:rPr lang="en-US" i="1" dirty="0" smtClean="0"/>
              <a:t>not </a:t>
            </a:r>
            <a:r>
              <a:rPr lang="en-US" dirty="0" smtClean="0"/>
              <a:t>a (super)key, it functionally determines </a:t>
            </a:r>
            <a:r>
              <a:rPr lang="en-US" i="1" dirty="0" smtClean="0"/>
              <a:t>some</a:t>
            </a:r>
            <a:r>
              <a:rPr lang="en-US" dirty="0" smtClean="0"/>
              <a:t> of the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this means there is </a:t>
            </a:r>
            <a:r>
              <a:rPr lang="en-US" u="sng" dirty="0" smtClean="0"/>
              <a:t>redundancy</a:t>
            </a:r>
            <a:endParaRPr lang="en-US" dirty="0" smtClean="0"/>
          </a:p>
          <a:p>
            <a:pPr lvl="1"/>
            <a:r>
              <a:rPr lang="en-US" dirty="0" smtClean="0"/>
              <a:t>And redundancy like this can lead to data anomalies!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50848"/>
              </p:ext>
            </p:extLst>
          </p:nvPr>
        </p:nvGraphicFramePr>
        <p:xfrm>
          <a:off x="6791585" y="4999293"/>
          <a:ext cx="3748352" cy="1676400"/>
        </p:xfrm>
        <a:graphic>
          <a:graphicData uri="http://schemas.openxmlformats.org/drawingml/2006/table">
            <a:tbl>
              <a:tblPr/>
              <a:tblGrid>
                <a:gridCol w="937088"/>
                <a:gridCol w="937088"/>
                <a:gridCol w="937088"/>
                <a:gridCol w="937088"/>
              </a:tblGrid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46097" y="5620306"/>
            <a:ext cx="1874176" cy="77066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38200" y="1715949"/>
            <a:ext cx="9787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BCNF is a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simple condition for removing anomalies from relations: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178863" y="5990445"/>
            <a:ext cx="5834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prstClr val="black"/>
                </a:solidFill>
                <a:latin typeface="+mj-lt"/>
              </a:rPr>
              <a:t>In other words: there are no “bad”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FDs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187992" y="2537585"/>
            <a:ext cx="581601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A relation R is </a:t>
            </a:r>
            <a:r>
              <a:rPr lang="en-US" sz="2800" b="1" u="sng" dirty="0">
                <a:latin typeface="+mj-lt"/>
              </a:rPr>
              <a:t>in BCNF</a:t>
            </a:r>
            <a:r>
              <a:rPr lang="en-US" sz="28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</a:t>
            </a:r>
            <a:r>
              <a:rPr lang="en-US" sz="2800" b="1" dirty="0" smtClean="0">
                <a:latin typeface="+mj-lt"/>
              </a:rPr>
              <a:t>{A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} </a:t>
            </a:r>
            <a:r>
              <a:rPr lang="en-US" sz="2800" b="1" dirty="0" smtClean="0">
                <a:latin typeface="+mj-lt"/>
                <a:sym typeface="Wingdings" charset="2"/>
              </a:rPr>
              <a:t> </a:t>
            </a:r>
            <a:r>
              <a:rPr lang="en-US" sz="2800" b="1" dirty="0">
                <a:latin typeface="+mj-lt"/>
                <a:sym typeface="Wingdings" charset="2"/>
              </a:rPr>
              <a:t>B</a:t>
            </a:r>
            <a:r>
              <a:rPr lang="en-US" sz="2800" dirty="0">
                <a:latin typeface="+mj-lt"/>
                <a:sym typeface="Wingdings" charset="2"/>
              </a:rPr>
              <a:t> is a </a:t>
            </a:r>
            <a:r>
              <a:rPr lang="en-US" sz="2800" i="1" dirty="0">
                <a:latin typeface="+mj-lt"/>
                <a:sym typeface="Wingdings" charset="2"/>
              </a:rPr>
              <a:t>non-trivial</a:t>
            </a:r>
            <a:r>
              <a:rPr lang="en-US" sz="2800" dirty="0">
                <a:latin typeface="+mj-lt"/>
                <a:sym typeface="Wingdings" charset="2"/>
              </a:rPr>
              <a:t> </a:t>
            </a:r>
            <a:r>
              <a:rPr lang="en-US" sz="2800" dirty="0" smtClean="0">
                <a:latin typeface="+mj-lt"/>
                <a:sym typeface="Wingdings" charset="2"/>
              </a:rPr>
              <a:t>FD in R</a:t>
            </a:r>
            <a:endParaRPr lang="en-US" sz="28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+mj-lt"/>
              </a:rPr>
              <a:t>then </a:t>
            </a:r>
            <a:r>
              <a:rPr lang="en-US" sz="2800" b="1" dirty="0">
                <a:latin typeface="+mj-lt"/>
              </a:rPr>
              <a:t>{A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, ..., A</a:t>
            </a:r>
            <a:r>
              <a:rPr lang="en-US" sz="2800" b="1" baseline="-25000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}  is a </a:t>
            </a:r>
            <a:r>
              <a:rPr lang="en-US" sz="2800" b="1" dirty="0" err="1">
                <a:latin typeface="+mj-lt"/>
              </a:rPr>
              <a:t>superkey</a:t>
            </a:r>
            <a:r>
              <a:rPr lang="en-US" sz="28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: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X, either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X)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+mj-lt"/>
                  </a:rPr>
                  <a:t>or (X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673" y="4910346"/>
                <a:ext cx="795865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8509" y="5875424"/>
            <a:ext cx="7014982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8415942" y="4778738"/>
            <a:ext cx="32752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i="1" smtClean="0">
                <a:solidFill>
                  <a:prstClr val="black"/>
                </a:solidFill>
                <a:latin typeface="+mj-lt"/>
              </a:rPr>
              <a:t>What is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the key?</a:t>
            </a:r>
          </a:p>
          <a:p>
            <a:pPr eaLnBrk="0" hangingPunct="0"/>
            <a:r>
              <a:rPr lang="en-US" sz="2800" i="1" dirty="0" smtClean="0">
                <a:latin typeface="+mj-lt"/>
              </a:rPr>
              <a:t>{</a:t>
            </a:r>
            <a:r>
              <a:rPr lang="en-US" sz="2800" i="1" dirty="0">
                <a:latin typeface="+mj-lt"/>
              </a:rPr>
              <a:t>SSN, </a:t>
            </a:r>
            <a:r>
              <a:rPr lang="en-US" sz="2800" i="1" dirty="0" err="1">
                <a:latin typeface="+mj-lt"/>
              </a:rPr>
              <a:t>PhoneNumber</a:t>
            </a:r>
            <a:r>
              <a:rPr lang="en-US" sz="28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2760"/>
              </p:ext>
            </p:extLst>
          </p:nvPr>
        </p:nvGraphicFramePr>
        <p:xfrm>
          <a:off x="838200" y="1806360"/>
          <a:ext cx="7010400" cy="2286000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2057400"/>
                <a:gridCol w="17526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8175995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latin typeface="+mj-lt"/>
                  </a:rPr>
                  <a:t>Not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in BCNF</a:t>
                </a:r>
                <a:endParaRPr lang="en-US" sz="32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10600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</a:t>
            </a:r>
            <a:r>
              <a:rPr lang="en-US" sz="2800" i="1" dirty="0" smtClean="0">
                <a:latin typeface="+mj-lt"/>
              </a:rPr>
              <a:t>bad </a:t>
            </a:r>
            <a:r>
              <a:rPr lang="en-US" sz="2800" dirty="0" smtClean="0">
                <a:latin typeface="+mj-lt"/>
              </a:rPr>
              <a:t>because it is </a:t>
            </a:r>
            <a:r>
              <a:rPr lang="en-US" sz="2800" b="1" u="sng" dirty="0" smtClean="0">
                <a:latin typeface="+mj-lt"/>
              </a:rPr>
              <a:t>not</a:t>
            </a:r>
            <a:r>
              <a:rPr lang="en-US" sz="2800" dirty="0" smtClean="0">
                <a:latin typeface="+mj-lt"/>
              </a:rPr>
              <a:t> a </a:t>
            </a:r>
            <a:r>
              <a:rPr lang="en-US" sz="2800" dirty="0" err="1" smtClean="0">
                <a:latin typeface="+mj-lt"/>
              </a:rPr>
              <a:t>superkey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2432"/>
              </p:ext>
            </p:extLst>
          </p:nvPr>
        </p:nvGraphicFramePr>
        <p:xfrm>
          <a:off x="838200" y="1806360"/>
          <a:ext cx="5007853" cy="1554480"/>
        </p:xfrm>
        <a:graphic>
          <a:graphicData uri="http://schemas.openxmlformats.org/drawingml/2006/table">
            <a:tbl>
              <a:tblPr/>
              <a:tblGrid>
                <a:gridCol w="1060185"/>
                <a:gridCol w="2454419"/>
                <a:gridCol w="1493249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Madison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4326"/>
              </p:ext>
            </p:extLst>
          </p:nvPr>
        </p:nvGraphicFramePr>
        <p:xfrm>
          <a:off x="838200" y="3746092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7967423" y="4594890"/>
            <a:ext cx="293965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+mj-lt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>
                <a:solidFill>
                  <a:prstClr val="black"/>
                </a:solidFill>
                <a:latin typeface="+mj-lt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>
                <a:solidFill>
                  <a:prstClr val="black"/>
                </a:solidFill>
                <a:latin typeface="+mj-lt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>
                <a:solidFill>
                  <a:prstClr val="black"/>
                </a:solidFill>
                <a:latin typeface="+mj-lt"/>
              </a:rPr>
              <a:t> Delete ?</a:t>
            </a: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520699" y="1806360"/>
            <a:ext cx="383310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{SSN}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68" y="5967531"/>
            <a:ext cx="245926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Now in BCNF!</a:t>
            </a:r>
            <a:endParaRPr lang="en-US" sz="32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304" y="2738960"/>
            <a:ext cx="2885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FD is now </a:t>
            </a:r>
            <a:r>
              <a:rPr lang="en-US" sz="2800" i="1" dirty="0" smtClean="0">
                <a:latin typeface="+mj-lt"/>
              </a:rPr>
              <a:t>good </a:t>
            </a:r>
            <a:r>
              <a:rPr lang="en-US" sz="2800" dirty="0" smtClean="0">
                <a:latin typeface="+mj-lt"/>
              </a:rPr>
              <a:t>because it is the key</a:t>
            </a:r>
            <a:endParaRPr lang="en-US" sz="28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Find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 smtClean="0">
                <a:latin typeface="+mj-lt"/>
              </a:rPr>
              <a:t>   Find </a:t>
            </a:r>
            <a:r>
              <a:rPr lang="en-US" sz="2800" dirty="0">
                <a:latin typeface="+mj-lt"/>
              </a:rPr>
              <a:t>X </a:t>
            </a:r>
            <a:r>
              <a:rPr lang="en-US" sz="2800" dirty="0" err="1">
                <a:latin typeface="+mj-lt"/>
              </a:rPr>
              <a:t>s.t.</a:t>
            </a:r>
            <a:r>
              <a:rPr lang="en-US" sz="2800" dirty="0">
                <a:latin typeface="+mj-lt"/>
              </a:rPr>
              <a:t>: X</a:t>
            </a:r>
            <a:r>
              <a:rPr lang="en-US" sz="2800" baseline="30000" dirty="0" smtClean="0">
                <a:latin typeface="+mj-lt"/>
              </a:rPr>
              <a:t>+</a:t>
            </a:r>
            <a:r>
              <a:rPr lang="en-US" sz="2800" dirty="0" smtClean="0">
                <a:latin typeface="+mj-lt"/>
              </a:rPr>
              <a:t> ≠ X and </a:t>
            </a:r>
            <a:r>
              <a:rPr lang="en-US" sz="2800" dirty="0">
                <a:latin typeface="+mj-lt"/>
              </a:rPr>
              <a:t>X</a:t>
            </a:r>
            <a:r>
              <a:rPr lang="en-US" sz="2800" baseline="30000" dirty="0">
                <a:latin typeface="+mj-lt"/>
              </a:rPr>
              <a:t>+ </a:t>
            </a:r>
            <a:r>
              <a:rPr lang="en-US" sz="2800" dirty="0" smtClean="0">
                <a:latin typeface="+mj-lt"/>
              </a:rPr>
              <a:t>≠ </a:t>
            </a:r>
            <a:r>
              <a:rPr lang="en-US" sz="2800" dirty="0">
                <a:latin typeface="+mj-lt"/>
              </a:rPr>
              <a:t>[all attributes]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R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2955" y="2369574"/>
            <a:ext cx="38345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set of attributes X which has non-trivial “bad” FDs, i.e. is not a </a:t>
            </a:r>
            <a:r>
              <a:rPr lang="en-US" sz="2800" dirty="0" err="1" smtClean="0">
                <a:latin typeface="+mj-lt"/>
              </a:rPr>
              <a:t>superkey</a:t>
            </a:r>
            <a:r>
              <a:rPr lang="en-US" sz="2800" dirty="0" smtClean="0">
                <a:latin typeface="+mj-lt"/>
              </a:rPr>
              <a:t>, using closures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  </a:t>
            </a:r>
            <a:r>
              <a:rPr lang="en-US" sz="2800" b="1" u="sng" dirty="0">
                <a:latin typeface="+mj-lt"/>
              </a:rPr>
              <a:t>if</a:t>
            </a:r>
            <a:r>
              <a:rPr lang="en-US" sz="2800" dirty="0">
                <a:latin typeface="+mj-lt"/>
              </a:rPr>
              <a:t> (not found) </a:t>
            </a:r>
            <a:r>
              <a:rPr lang="en-US" sz="2800" b="1" u="sng" dirty="0">
                <a:latin typeface="+mj-lt"/>
              </a:rPr>
              <a:t>then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R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909" y="2949677"/>
            <a:ext cx="383458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If no “bad” FDs found, in BCNF!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X,  Z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prstClr val="black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8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1612" y="3361025"/>
            <a:ext cx="34707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 Y be the attributes that </a:t>
            </a:r>
            <a:r>
              <a:rPr lang="en-US" sz="2400" b="1" i="1" dirty="0" smtClean="0">
                <a:latin typeface="+mj-lt"/>
              </a:rPr>
              <a:t>X functionally determines </a:t>
            </a:r>
            <a:r>
              <a:rPr lang="en-US" sz="2400" dirty="0" smtClean="0">
                <a:latin typeface="+mj-lt"/>
              </a:rPr>
              <a:t>(+ that are not in X)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And let Z be </a:t>
            </a:r>
            <a:r>
              <a:rPr lang="en-US" sz="2400" b="1" dirty="0" smtClean="0">
                <a:latin typeface="+mj-lt"/>
              </a:rPr>
              <a:t>the other attributes that it </a:t>
            </a:r>
            <a:r>
              <a:rPr lang="en-US" sz="2400" b="1" i="1" dirty="0" smtClean="0">
                <a:latin typeface="+mj-lt"/>
              </a:rPr>
              <a:t>doesn’t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Split into one relation (table) with </a:t>
            </a:r>
            <a:r>
              <a:rPr lang="en-US" sz="2400" smtClean="0">
                <a:latin typeface="+mj-lt"/>
              </a:rPr>
              <a:t>X plus the attributes that X determines (Y)…</a:t>
            </a:r>
            <a:endParaRPr lang="en-US" sz="24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latin typeface="+mj-lt"/>
              </a:rPr>
              <a:t>decompose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dirty="0">
                <a:latin typeface="+mj-lt"/>
              </a:rPr>
              <a:t> into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Y</a:t>
            </a:r>
            <a:r>
              <a:rPr lang="en-US" sz="2800" b="1" dirty="0">
                <a:latin typeface="+mj-lt"/>
              </a:rPr>
              <a:t>)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latin typeface="+mj-lt"/>
              </a:rPr>
              <a:t>R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(X </a:t>
            </a:r>
            <a:r>
              <a:rPr lang="en-US" sz="2800" b="1" dirty="0">
                <a:latin typeface="+mj-lt"/>
                <a:sym typeface="Symbol" charset="2"/>
              </a:rPr>
              <a:t> Z</a:t>
            </a:r>
            <a:r>
              <a:rPr lang="en-US" sz="2800" b="1" dirty="0">
                <a:latin typeface="+mj-lt"/>
              </a:rPr>
              <a:t>)</a:t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(R2)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9448800" y="3171308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5853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X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804525" y="4050784"/>
            <a:ext cx="32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518525" y="4050784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8995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0499725" y="5346184"/>
            <a:ext cx="455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1780" y="1793054"/>
            <a:ext cx="37952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And one relation with X plus the attributes it </a:t>
            </a:r>
            <a:r>
              <a:rPr lang="en-US" sz="2400" i="1" dirty="0" smtClean="0">
                <a:latin typeface="+mj-lt"/>
              </a:rPr>
              <a:t>does not </a:t>
            </a:r>
            <a:r>
              <a:rPr lang="en-US" sz="2400" dirty="0" smtClean="0">
                <a:latin typeface="+mj-lt"/>
              </a:rPr>
              <a:t>determine (Z)</a:t>
            </a:r>
            <a:endParaRPr lang="en-US" sz="2400" b="1" dirty="0">
              <a:latin typeface="+mj-lt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001000" y="3095108"/>
            <a:ext cx="22860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199" y="1837531"/>
            <a:ext cx="685062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Find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s.t.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≠ X and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≠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[all attributes]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   </a:t>
            </a:r>
            <a:endParaRPr lang="en-US" sz="2800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 = X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X,  Z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+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decompose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into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Y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en-US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(X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Symbol" charset="2"/>
              </a:rPr>
              <a:t> Z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dirty="0">
                <a:solidFill>
                  <a:schemeClr val="bg1"/>
                </a:solidFill>
                <a:latin typeface="+mj-lt"/>
              </a:rPr>
              <a:t>   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Return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), </a:t>
            </a:r>
            <a:r>
              <a:rPr lang="en-US" sz="2800" dirty="0" err="1" smtClean="0">
                <a:latin typeface="+mj-lt"/>
              </a:rPr>
              <a:t>BCNFDecomp</a:t>
            </a:r>
            <a:r>
              <a:rPr lang="en-US" sz="2800" dirty="0" smtClean="0">
                <a:latin typeface="+mj-lt"/>
              </a:rPr>
              <a:t>(R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4574" y="5116357"/>
            <a:ext cx="37952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Proceed recursively until no more “bad” FDs!</a:t>
            </a:r>
            <a:endParaRPr lang="en-US" sz="2400" b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2444" y="2003453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003453"/>
            <a:ext cx="583790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(R):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 Find 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 err="1">
                <a:latin typeface="+mj-lt"/>
              </a:rPr>
              <a:t>s.t.</a:t>
            </a:r>
            <a:r>
              <a:rPr lang="en-US" sz="2400" dirty="0">
                <a:latin typeface="+mj-lt"/>
              </a:rPr>
              <a:t>: 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≠ X and </a:t>
            </a:r>
            <a:r>
              <a:rPr lang="en-US" sz="2400" dirty="0">
                <a:latin typeface="+mj-lt"/>
              </a:rPr>
              <a:t>X</a:t>
            </a:r>
            <a:r>
              <a:rPr lang="en-US" sz="2400" baseline="30000" dirty="0">
                <a:latin typeface="+mj-lt"/>
              </a:rPr>
              <a:t>+ </a:t>
            </a:r>
            <a:r>
              <a:rPr lang="en-US" sz="2400" dirty="0" smtClean="0">
                <a:latin typeface="+mj-lt"/>
              </a:rPr>
              <a:t>≠ </a:t>
            </a:r>
            <a:r>
              <a:rPr lang="en-US" sz="2400" dirty="0">
                <a:latin typeface="+mj-lt"/>
              </a:rPr>
              <a:t>[all attributes]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r>
              <a:rPr lang="en-US" sz="2400" b="1" u="sng" dirty="0">
                <a:latin typeface="+mj-lt"/>
              </a:rPr>
              <a:t>if</a:t>
            </a:r>
            <a:r>
              <a:rPr lang="en-US" sz="2400" dirty="0">
                <a:latin typeface="+mj-lt"/>
              </a:rPr>
              <a:t> (not found) </a:t>
            </a:r>
            <a:r>
              <a:rPr lang="en-US" sz="2400" b="1" u="sng" dirty="0">
                <a:latin typeface="+mj-lt"/>
              </a:rPr>
              <a:t>then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R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u="sng" dirty="0" smtClean="0">
                <a:latin typeface="+mj-lt"/>
              </a:rPr>
              <a:t>let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Y = X</a:t>
            </a:r>
            <a:r>
              <a:rPr lang="en-US" sz="2400" baseline="30000" dirty="0">
                <a:latin typeface="+mj-lt"/>
              </a:rPr>
              <a:t>+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smtClean="0">
                <a:latin typeface="+mj-lt"/>
              </a:rPr>
              <a:t>X,  Z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baseline="30000" dirty="0" smtClean="0"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baseline="30000" dirty="0" smtClean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r>
              <a:rPr lang="en-US" sz="2400" b="1" dirty="0">
                <a:latin typeface="+mj-lt"/>
              </a:rPr>
              <a:t>decompose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into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Y</a:t>
            </a:r>
            <a:r>
              <a:rPr lang="en-US" sz="2400" b="1" dirty="0">
                <a:latin typeface="+mj-lt"/>
              </a:rPr>
              <a:t>)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baseline="-25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(X </a:t>
            </a:r>
            <a:r>
              <a:rPr lang="en-US" sz="2400" b="1" dirty="0">
                <a:latin typeface="+mj-lt"/>
                <a:sym typeface="Symbol" charset="2"/>
              </a:rPr>
              <a:t> Z</a:t>
            </a:r>
            <a:r>
              <a:rPr lang="en-US" sz="2400" b="1" dirty="0">
                <a:latin typeface="+mj-lt"/>
              </a:rPr>
              <a:t>)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   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Return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), </a:t>
            </a:r>
            <a:r>
              <a:rPr lang="en-US" sz="2400" dirty="0" err="1" smtClean="0">
                <a:latin typeface="+mj-lt"/>
              </a:rPr>
              <a:t>BCNFDecomp</a:t>
            </a:r>
            <a:r>
              <a:rPr lang="en-US" sz="2400" dirty="0" smtClean="0">
                <a:latin typeface="+mj-lt"/>
              </a:rPr>
              <a:t>(R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22444" y="3115667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3071481" y="1873251"/>
            <a:ext cx="5352648" cy="12204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R(A,B,C,D)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{A,B,C,D}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758378" y="3659138"/>
            <a:ext cx="4476514" cy="134165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(A,B,C)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{B}</a:t>
            </a:r>
            <a:r>
              <a:rPr lang="en-US" sz="2800" baseline="30000" dirty="0" smtClean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{B,C} </a:t>
            </a:r>
            <a:r>
              <a:rPr lang="en-US" sz="2800" dirty="0">
                <a:solidFill>
                  <a:srgbClr val="C00000"/>
                </a:solidFill>
                <a:latin typeface="Calibri"/>
              </a:rPr>
              <a:t>≠ </a:t>
            </a: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{A,B,C}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8424129" y="5607049"/>
            <a:ext cx="1746250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(A,D)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996635" y="3093725"/>
            <a:ext cx="2751170" cy="56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5747805" y="3093725"/>
            <a:ext cx="3549449" cy="2513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559853" y="5607049"/>
            <a:ext cx="1725613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(B,C)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3987267" y="5607050"/>
            <a:ext cx="1760538" cy="735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800" dirty="0">
                <a:solidFill>
                  <a:schemeClr val="accent2"/>
                </a:solidFill>
                <a:latin typeface="Calibri"/>
              </a:rPr>
              <a:t>(A,B)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422660" y="5000794"/>
            <a:ext cx="1573975" cy="60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996635" y="5000794"/>
            <a:ext cx="1870901" cy="6062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798960" y="716586"/>
            <a:ext cx="28620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</a:t>
            </a:r>
            <a:r>
              <a:rPr lang="en-US" sz="28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98960" y="1523981"/>
            <a:ext cx="286209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8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BCNF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4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Decompositions &amp; 3NF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48615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Lossy</a:t>
            </a:r>
            <a:r>
              <a:rPr lang="en-US" dirty="0" smtClean="0">
                <a:latin typeface="+mj-lt"/>
              </a:rPr>
              <a:t> &amp; Lossless Decompositions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Normal Form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4793"/>
            <a:ext cx="8229600" cy="1143000"/>
          </a:xfrm>
        </p:spPr>
        <p:txBody>
          <a:bodyPr/>
          <a:lstStyle/>
          <a:p>
            <a:r>
              <a:rPr lang="en-US" dirty="0" smtClean="0"/>
              <a:t>Decompositions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4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80328" y="5084083"/>
            <a:ext cx="6819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8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8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=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, ..., C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p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25612" y="2396673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941183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408117" y="3740378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3595960" y="2984302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555470" y="2954477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6032" y="6336290"/>
            <a:ext cx="2133600" cy="365125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Decomposition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634"/>
              </p:ext>
            </p:extLst>
          </p:nvPr>
        </p:nvGraphicFramePr>
        <p:xfrm>
          <a:off x="2498966" y="1959948"/>
          <a:ext cx="4857347" cy="1828800"/>
        </p:xfrm>
        <a:graphic>
          <a:graphicData uri="http://schemas.openxmlformats.org/drawingml/2006/table">
            <a:tbl>
              <a:tblPr/>
              <a:tblGrid>
                <a:gridCol w="1932816"/>
                <a:gridCol w="1020762"/>
                <a:gridCol w="1903769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4869"/>
              </p:ext>
            </p:extLst>
          </p:nvPr>
        </p:nvGraphicFramePr>
        <p:xfrm>
          <a:off x="1465602" y="4648836"/>
          <a:ext cx="2843153" cy="1828800"/>
        </p:xfrm>
        <a:graphic>
          <a:graphicData uri="http://schemas.openxmlformats.org/drawingml/2006/table">
            <a:tbl>
              <a:tblPr/>
              <a:tblGrid>
                <a:gridCol w="1778999"/>
                <a:gridCol w="106415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9"/>
              </p:ext>
            </p:extLst>
          </p:nvPr>
        </p:nvGraphicFramePr>
        <p:xfrm>
          <a:off x="5375035" y="4648836"/>
          <a:ext cx="3352953" cy="1870017"/>
        </p:xfrm>
        <a:graphic>
          <a:graphicData uri="http://schemas.openxmlformats.org/drawingml/2006/table">
            <a:tbl>
              <a:tblPr/>
              <a:tblGrid>
                <a:gridCol w="1705230"/>
                <a:gridCol w="1647723"/>
              </a:tblGrid>
              <a:tr h="498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3089112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6594312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8721790" y="2967092"/>
            <a:ext cx="29078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I.e. it is a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727987" y="1355850"/>
            <a:ext cx="290164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Sometimes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is “correct”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916"/>
              </p:ext>
            </p:extLst>
          </p:nvPr>
        </p:nvGraphicFramePr>
        <p:xfrm>
          <a:off x="2450828" y="1770546"/>
          <a:ext cx="4574038" cy="1828800"/>
        </p:xfrm>
        <a:graphic>
          <a:graphicData uri="http://schemas.openxmlformats.org/drawingml/2006/table">
            <a:tbl>
              <a:tblPr/>
              <a:tblGrid>
                <a:gridCol w="1797655"/>
                <a:gridCol w="1098481"/>
                <a:gridCol w="167790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69"/>
              </p:ext>
            </p:extLst>
          </p:nvPr>
        </p:nvGraphicFramePr>
        <p:xfrm>
          <a:off x="838200" y="4527550"/>
          <a:ext cx="3428035" cy="1828800"/>
        </p:xfrm>
        <a:graphic>
          <a:graphicData uri="http://schemas.openxmlformats.org/drawingml/2006/table">
            <a:tbl>
              <a:tblPr/>
              <a:tblGrid>
                <a:gridCol w="1608675"/>
                <a:gridCol w="181936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8363"/>
              </p:ext>
            </p:extLst>
          </p:nvPr>
        </p:nvGraphicFramePr>
        <p:xfrm>
          <a:off x="5919482" y="4517437"/>
          <a:ext cx="2761973" cy="1828800"/>
        </p:xfrm>
        <a:graphic>
          <a:graphicData uri="http://schemas.openxmlformats.org/drawingml/2006/table">
            <a:tbl>
              <a:tblPr/>
              <a:tblGrid>
                <a:gridCol w="1020763"/>
                <a:gridCol w="174121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3199098" y="386236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5614682" y="3829791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8727987" y="2929054"/>
            <a:ext cx="249496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prstClr val="black"/>
                </a:solidFill>
                <a:latin typeface="+mj-lt"/>
              </a:rPr>
              <a:t>What’s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wrong here?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727987" y="1641482"/>
            <a:ext cx="290164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264838"/>
            <a:ext cx="6329106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What (set) relationship holds between R1 Join R2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and R if lossless?</a:t>
            </a:r>
          </a:p>
          <a:p>
            <a:endParaRPr lang="en-US" sz="2800" dirty="0">
              <a:solidFill>
                <a:prstClr val="black"/>
              </a:solidFill>
              <a:latin typeface="+mj-lt"/>
            </a:endParaRPr>
          </a:p>
          <a:p>
            <a:r>
              <a:rPr lang="en-US" sz="2800" i="1" dirty="0">
                <a:solidFill>
                  <a:prstClr val="black"/>
                </a:solidFill>
                <a:latin typeface="+mj-lt"/>
              </a:rPr>
              <a:t>Hint: Which tuples of R will be present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?</a:t>
            </a:r>
            <a:endParaRPr lang="en-US" sz="280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573" y="4480281"/>
            <a:ext cx="197643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+mj-lt"/>
              </a:rPr>
              <a:t>It’s lossless if we have equality!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99482" y="4945626"/>
            <a:ext cx="833473" cy="5112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Decompositions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41184" y="4846217"/>
            <a:ext cx="86158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 R1, R2 is </a:t>
            </a:r>
            <a:r>
              <a:rPr lang="en-US" sz="2800" b="1" u="sng" dirty="0" smtClean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R1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Join R2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5612" y="1693915"/>
            <a:ext cx="572892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941183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sz="2400" baseline="-25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08117" y="3037620"/>
            <a:ext cx="414889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sz="2400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sz="2400" baseline="-25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baseline="-25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3595960" y="2281544"/>
            <a:ext cx="1366684" cy="69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555470" y="2251719"/>
            <a:ext cx="1288025" cy="756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45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Decompositions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6995</Words>
  <Application>Microsoft Macintosh PowerPoint</Application>
  <PresentationFormat>Widescreen</PresentationFormat>
  <Paragraphs>1781</Paragraphs>
  <Slides>124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3" baseType="lpstr">
      <vt:lpstr>Arial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5 &amp; 7: Design Theory</vt:lpstr>
      <vt:lpstr>Lecture 5: Design Theory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Reduction/Trivial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Activity-5-2.ipynb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Activity-5-3.ipynb</vt:lpstr>
      <vt:lpstr>Lecture 7: Design Theory II</vt:lpstr>
      <vt:lpstr>Today’s Lecture</vt:lpstr>
      <vt:lpstr>1. Boyce-Codd Normal Form</vt:lpstr>
      <vt:lpstr>What you will learn about in this section</vt:lpstr>
      <vt:lpstr>Conceptual Design</vt:lpstr>
      <vt:lpstr>Back to Conceptual Design</vt:lpstr>
      <vt:lpstr>Boyce-Codd Normal Form (BCNF)</vt:lpstr>
      <vt:lpstr>Boyce-Codd Normal Form (BCNF)</vt:lpstr>
      <vt:lpstr>Boyce-Codd Normal Form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PowerPoint Presentation</vt:lpstr>
      <vt:lpstr>Example</vt:lpstr>
      <vt:lpstr>Activity-7-1.ipynb</vt:lpstr>
      <vt:lpstr>2. Decompositions &amp; 3NF</vt:lpstr>
      <vt:lpstr>What you will learn about in this section</vt:lpstr>
      <vt:lpstr>Decompositions</vt:lpstr>
      <vt:lpstr>Decompositions in General</vt:lpstr>
      <vt:lpstr>Theory of Decomposition</vt:lpstr>
      <vt:lpstr>Lossy Decomposition</vt:lpstr>
      <vt:lpstr>Lossless Decompositions</vt:lpstr>
      <vt:lpstr>Lossless Decompositions</vt:lpstr>
      <vt:lpstr>Lossless Decompositions</vt:lpstr>
      <vt:lpstr>A problem with BCNF</vt:lpstr>
      <vt:lpstr>A Problem with BCNF</vt:lpstr>
      <vt:lpstr>So Why is that a Problem?</vt:lpstr>
      <vt:lpstr>The Problem</vt:lpstr>
      <vt:lpstr>Solution: 3NF Called “Dependency Preserving”</vt:lpstr>
      <vt:lpstr>Solution: 3rd Normal Form (3NF)</vt:lpstr>
      <vt:lpstr>3NF Decomposition Algorithm</vt:lpstr>
      <vt:lpstr>3NF Decomposition Algorithm</vt:lpstr>
      <vt:lpstr>3NF v.s. BCNF Decomposition</vt:lpstr>
      <vt:lpstr>Activity-7-2.ipynb</vt:lpstr>
      <vt:lpstr>Example of 3NF decomposition</vt:lpstr>
      <vt:lpstr>3. MVDs</vt:lpstr>
      <vt:lpstr>What you will learn about in this section</vt:lpstr>
      <vt:lpstr>Multiple Value Dependencies (MVDs) </vt:lpstr>
      <vt:lpstr>Formal Definition of MVD</vt:lpstr>
      <vt:lpstr>Formal Definition of MVD</vt:lpstr>
      <vt:lpstr>Formal Definition of MVD</vt:lpstr>
      <vt:lpstr>Formal Definition of MVD</vt:lpstr>
      <vt:lpstr>Formal Definition of MVD</vt:lpstr>
      <vt:lpstr>Does Course ↠ Staff hold now?</vt:lpstr>
      <vt:lpstr>Connection to FDs</vt:lpstr>
      <vt:lpstr>Comments on MVDs</vt:lpstr>
      <vt:lpstr>Activity-7-3.ipynb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Alex Ratner</cp:lastModifiedBy>
  <cp:revision>241</cp:revision>
  <dcterms:created xsi:type="dcterms:W3CDTF">2015-09-18T05:48:25Z</dcterms:created>
  <dcterms:modified xsi:type="dcterms:W3CDTF">2015-10-02T21:54:13Z</dcterms:modified>
</cp:coreProperties>
</file>