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sldIdLst>
    <p:sldId id="257" r:id="rId2"/>
    <p:sldId id="324" r:id="rId3"/>
    <p:sldId id="325" r:id="rId4"/>
    <p:sldId id="373" r:id="rId5"/>
    <p:sldId id="374" r:id="rId6"/>
    <p:sldId id="350" r:id="rId7"/>
    <p:sldId id="349" r:id="rId8"/>
    <p:sldId id="372" r:id="rId9"/>
    <p:sldId id="351" r:id="rId10"/>
    <p:sldId id="352" r:id="rId11"/>
    <p:sldId id="354" r:id="rId12"/>
    <p:sldId id="355" r:id="rId13"/>
    <p:sldId id="356" r:id="rId14"/>
    <p:sldId id="357" r:id="rId15"/>
    <p:sldId id="358" r:id="rId16"/>
    <p:sldId id="359" r:id="rId17"/>
    <p:sldId id="360" r:id="rId18"/>
    <p:sldId id="361" r:id="rId19"/>
    <p:sldId id="363" r:id="rId20"/>
    <p:sldId id="364" r:id="rId21"/>
    <p:sldId id="365" r:id="rId22"/>
    <p:sldId id="366" r:id="rId23"/>
    <p:sldId id="367" r:id="rId24"/>
    <p:sldId id="368" r:id="rId25"/>
    <p:sldId id="369" r:id="rId26"/>
    <p:sldId id="370" r:id="rId27"/>
    <p:sldId id="385" r:id="rId28"/>
    <p:sldId id="387" r:id="rId29"/>
    <p:sldId id="386" r:id="rId30"/>
    <p:sldId id="382" r:id="rId31"/>
    <p:sldId id="388" r:id="rId32"/>
    <p:sldId id="389" r:id="rId33"/>
    <p:sldId id="391" r:id="rId34"/>
    <p:sldId id="390" r:id="rId35"/>
    <p:sldId id="392" r:id="rId36"/>
    <p:sldId id="393" r:id="rId37"/>
    <p:sldId id="394" r:id="rId38"/>
    <p:sldId id="395" r:id="rId39"/>
    <p:sldId id="396" r:id="rId40"/>
    <p:sldId id="397" r:id="rId41"/>
    <p:sldId id="371" r:id="rId42"/>
    <p:sldId id="326" r:id="rId43"/>
    <p:sldId id="327" r:id="rId44"/>
    <p:sldId id="260" r:id="rId45"/>
    <p:sldId id="378" r:id="rId46"/>
    <p:sldId id="379" r:id="rId47"/>
    <p:sldId id="400" r:id="rId48"/>
    <p:sldId id="261" r:id="rId49"/>
    <p:sldId id="328" r:id="rId50"/>
    <p:sldId id="264" r:id="rId51"/>
    <p:sldId id="329" r:id="rId52"/>
    <p:sldId id="331" r:id="rId53"/>
    <p:sldId id="332" r:id="rId54"/>
    <p:sldId id="398" r:id="rId55"/>
    <p:sldId id="268" r:id="rId56"/>
    <p:sldId id="399"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F969212-CF96-6045-941F-1C902CB7F40E}">
          <p14:sldIdLst>
            <p14:sldId id="257"/>
            <p14:sldId id="324"/>
            <p14:sldId id="325"/>
          </p14:sldIdLst>
        </p14:section>
        <p14:section name="Sorting" id="{4D0FB611-342E-6E44-A5EC-146450F0DBAF}">
          <p14:sldIdLst>
            <p14:sldId id="373"/>
            <p14:sldId id="374"/>
            <p14:sldId id="350"/>
            <p14:sldId id="349"/>
            <p14:sldId id="372"/>
            <p14:sldId id="351"/>
            <p14:sldId id="352"/>
          </p14:sldIdLst>
        </p14:section>
        <p14:section name="External Merge Sort" id="{1595317F-088C-E34D-8343-4E2486E7D74E}">
          <p14:sldIdLst>
            <p14:sldId id="354"/>
            <p14:sldId id="355"/>
            <p14:sldId id="356"/>
            <p14:sldId id="357"/>
            <p14:sldId id="358"/>
            <p14:sldId id="359"/>
            <p14:sldId id="360"/>
            <p14:sldId id="361"/>
            <p14:sldId id="363"/>
            <p14:sldId id="364"/>
            <p14:sldId id="365"/>
            <p14:sldId id="366"/>
            <p14:sldId id="367"/>
            <p14:sldId id="368"/>
            <p14:sldId id="369"/>
          </p14:sldIdLst>
        </p14:section>
        <p14:section name="Sorting optimizations" id="{C6DD8866-D073-8342-A871-D61EFC648410}">
          <p14:sldIdLst>
            <p14:sldId id="370"/>
            <p14:sldId id="385"/>
            <p14:sldId id="387"/>
            <p14:sldId id="386"/>
            <p14:sldId id="382"/>
            <p14:sldId id="388"/>
            <p14:sldId id="389"/>
            <p14:sldId id="391"/>
            <p14:sldId id="390"/>
            <p14:sldId id="392"/>
            <p14:sldId id="393"/>
            <p14:sldId id="394"/>
            <p14:sldId id="395"/>
            <p14:sldId id="396"/>
            <p14:sldId id="397"/>
            <p14:sldId id="371"/>
          </p14:sldIdLst>
        </p14:section>
        <p14:section name="Indexes" id="{7BD8EB78-DBBD-9F45-BA4F-9C6BBD0C1F70}">
          <p14:sldIdLst>
            <p14:sldId id="326"/>
            <p14:sldId id="327"/>
            <p14:sldId id="260"/>
            <p14:sldId id="378"/>
            <p14:sldId id="379"/>
            <p14:sldId id="400"/>
            <p14:sldId id="261"/>
            <p14:sldId id="328"/>
            <p14:sldId id="264"/>
            <p14:sldId id="329"/>
            <p14:sldId id="331"/>
            <p14:sldId id="332"/>
            <p14:sldId id="398"/>
            <p14:sldId id="268"/>
            <p14:sldId id="3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53"/>
    <p:restoredTop sz="93992"/>
  </p:normalViewPr>
  <p:slideViewPr>
    <p:cSldViewPr snapToGrid="0" snapToObjects="1">
      <p:cViewPr>
        <p:scale>
          <a:sx n="110" d="100"/>
          <a:sy n="110" d="100"/>
        </p:scale>
        <p:origin x="800"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63E919-4CE5-C94C-93A5-A34AB78B083C}" type="datetimeFigureOut">
              <a:rPr lang="en-US" smtClean="0"/>
              <a:t>11/25/15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155F1F-B6B4-804E-84D7-1B711087A275}" type="slidenum">
              <a:rPr lang="en-US" smtClean="0"/>
              <a:t>‹#›</a:t>
            </a:fld>
            <a:endParaRPr lang="en-US"/>
          </a:p>
        </p:txBody>
      </p:sp>
    </p:spTree>
    <p:extLst>
      <p:ext uri="{BB962C8B-B14F-4D97-AF65-F5344CB8AC3E}">
        <p14:creationId xmlns:p14="http://schemas.microsoft.com/office/powerpoint/2010/main" val="1143509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3</a:t>
            </a:fld>
            <a:endParaRPr lang="en-US"/>
          </a:p>
        </p:txBody>
      </p:sp>
    </p:spTree>
    <p:extLst>
      <p:ext uri="{BB962C8B-B14F-4D97-AF65-F5344CB8AC3E}">
        <p14:creationId xmlns:p14="http://schemas.microsoft.com/office/powerpoint/2010/main" val="384656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5</a:t>
            </a:fld>
            <a:endParaRPr lang="en-US"/>
          </a:p>
        </p:txBody>
      </p:sp>
    </p:spTree>
    <p:extLst>
      <p:ext uri="{BB962C8B-B14F-4D97-AF65-F5344CB8AC3E}">
        <p14:creationId xmlns:p14="http://schemas.microsoft.com/office/powerpoint/2010/main" val="1508100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6147"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sz="1000" i="1">
                <a:solidFill>
                  <a:prstClr val="black"/>
                </a:solidFill>
                <a:latin typeface="Calibri"/>
              </a:rPr>
              <a:t>4</a:t>
            </a:r>
          </a:p>
        </p:txBody>
      </p:sp>
      <p:sp>
        <p:nvSpPr>
          <p:cNvPr id="6148"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6149"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6150" name="Rectangle 6"/>
          <p:cNvSpPr>
            <a:spLocks noGrp="1" noRot="1" noChangeAspect="1" noChangeArrowheads="1" noTextEdit="1"/>
          </p:cNvSpPr>
          <p:nvPr>
            <p:ph type="sldImg"/>
          </p:nvPr>
        </p:nvSpPr>
        <p:spPr>
          <a:xfrm>
            <a:off x="393700" y="692150"/>
            <a:ext cx="6070600" cy="3416300"/>
          </a:xfrm>
          <a:ln cap="flat"/>
        </p:spPr>
      </p:sp>
      <p:sp>
        <p:nvSpPr>
          <p:cNvPr id="6151"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761217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6147"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sz="1000" i="1">
                <a:solidFill>
                  <a:prstClr val="black"/>
                </a:solidFill>
                <a:latin typeface="Calibri"/>
              </a:rPr>
              <a:t>4</a:t>
            </a:r>
          </a:p>
        </p:txBody>
      </p:sp>
      <p:sp>
        <p:nvSpPr>
          <p:cNvPr id="6148"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6149"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6150" name="Rectangle 6"/>
          <p:cNvSpPr>
            <a:spLocks noGrp="1" noRot="1" noChangeAspect="1" noChangeArrowheads="1" noTextEdit="1"/>
          </p:cNvSpPr>
          <p:nvPr>
            <p:ph type="sldImg"/>
          </p:nvPr>
        </p:nvSpPr>
        <p:spPr>
          <a:xfrm>
            <a:off x="393700" y="692150"/>
            <a:ext cx="6070600" cy="3416300"/>
          </a:xfrm>
          <a:ln cap="flat"/>
        </p:spPr>
      </p:sp>
      <p:sp>
        <p:nvSpPr>
          <p:cNvPr id="6151"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960133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43</a:t>
            </a:fld>
            <a:endParaRPr lang="en-US"/>
          </a:p>
        </p:txBody>
      </p:sp>
    </p:spTree>
    <p:extLst>
      <p:ext uri="{BB962C8B-B14F-4D97-AF65-F5344CB8AC3E}">
        <p14:creationId xmlns:p14="http://schemas.microsoft.com/office/powerpoint/2010/main" val="2018196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84613" y="-1588"/>
            <a:ext cx="2973387" cy="457201"/>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10243" name="Rectangle 3"/>
          <p:cNvSpPr>
            <a:spLocks noChangeArrowheads="1"/>
          </p:cNvSpPr>
          <p:nvPr/>
        </p:nvSpPr>
        <p:spPr bwMode="auto">
          <a:xfrm>
            <a:off x="3884613" y="8685213"/>
            <a:ext cx="2973387" cy="458787"/>
          </a:xfrm>
          <a:prstGeom prst="rect">
            <a:avLst/>
          </a:prstGeom>
          <a:noFill/>
          <a:ln w="9525">
            <a:noFill/>
            <a:miter lim="800000"/>
            <a:headEnd/>
            <a:tailEnd/>
          </a:ln>
          <a:effectLst/>
        </p:spPr>
        <p:txBody>
          <a:bodyPr lIns="19050" tIns="0" rIns="19050" bIns="0" anchor="b"/>
          <a:lstStyle/>
          <a:p>
            <a:pPr algn="r" defTabSz="908050"/>
            <a:r>
              <a:rPr lang="en-US" sz="1000" i="1">
                <a:solidFill>
                  <a:prstClr val="black"/>
                </a:solidFill>
                <a:latin typeface="Calibri"/>
              </a:rPr>
              <a:t>7</a:t>
            </a:r>
          </a:p>
        </p:txBody>
      </p:sp>
      <p:sp>
        <p:nvSpPr>
          <p:cNvPr id="10244" name="Rectangle 4"/>
          <p:cNvSpPr>
            <a:spLocks noChangeArrowheads="1"/>
          </p:cNvSpPr>
          <p:nvPr/>
        </p:nvSpPr>
        <p:spPr bwMode="auto">
          <a:xfrm>
            <a:off x="-1588" y="8685213"/>
            <a:ext cx="2971801" cy="458787"/>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10245" name="Rectangle 5"/>
          <p:cNvSpPr>
            <a:spLocks noChangeArrowheads="1"/>
          </p:cNvSpPr>
          <p:nvPr/>
        </p:nvSpPr>
        <p:spPr bwMode="auto">
          <a:xfrm>
            <a:off x="-1588" y="-1588"/>
            <a:ext cx="2971801" cy="457201"/>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10246" name="Rectangle 6"/>
          <p:cNvSpPr>
            <a:spLocks noGrp="1" noRot="1" noChangeAspect="1" noChangeArrowheads="1" noTextEdit="1"/>
          </p:cNvSpPr>
          <p:nvPr>
            <p:ph type="sldImg"/>
          </p:nvPr>
        </p:nvSpPr>
        <p:spPr>
          <a:xfrm>
            <a:off x="393700" y="692150"/>
            <a:ext cx="6070600" cy="3416300"/>
          </a:xfrm>
          <a:ln cap="flat"/>
        </p:spPr>
      </p:sp>
      <p:sp>
        <p:nvSpPr>
          <p:cNvPr id="10247"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824549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84613" y="-1588"/>
            <a:ext cx="2973387" cy="457201"/>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10243" name="Rectangle 3"/>
          <p:cNvSpPr>
            <a:spLocks noChangeArrowheads="1"/>
          </p:cNvSpPr>
          <p:nvPr/>
        </p:nvSpPr>
        <p:spPr bwMode="auto">
          <a:xfrm>
            <a:off x="3884613" y="8685213"/>
            <a:ext cx="2973387" cy="458787"/>
          </a:xfrm>
          <a:prstGeom prst="rect">
            <a:avLst/>
          </a:prstGeom>
          <a:noFill/>
          <a:ln w="9525">
            <a:noFill/>
            <a:miter lim="800000"/>
            <a:headEnd/>
            <a:tailEnd/>
          </a:ln>
          <a:effectLst/>
        </p:spPr>
        <p:txBody>
          <a:bodyPr lIns="19050" tIns="0" rIns="19050" bIns="0" anchor="b"/>
          <a:lstStyle/>
          <a:p>
            <a:pPr algn="r" defTabSz="908050"/>
            <a:r>
              <a:rPr lang="en-US" sz="1000" i="1">
                <a:solidFill>
                  <a:prstClr val="black"/>
                </a:solidFill>
                <a:latin typeface="Calibri"/>
              </a:rPr>
              <a:t>7</a:t>
            </a:r>
          </a:p>
        </p:txBody>
      </p:sp>
      <p:sp>
        <p:nvSpPr>
          <p:cNvPr id="10244" name="Rectangle 4"/>
          <p:cNvSpPr>
            <a:spLocks noChangeArrowheads="1"/>
          </p:cNvSpPr>
          <p:nvPr/>
        </p:nvSpPr>
        <p:spPr bwMode="auto">
          <a:xfrm>
            <a:off x="-1588" y="8685213"/>
            <a:ext cx="2971801" cy="458787"/>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10245" name="Rectangle 5"/>
          <p:cNvSpPr>
            <a:spLocks noChangeArrowheads="1"/>
          </p:cNvSpPr>
          <p:nvPr/>
        </p:nvSpPr>
        <p:spPr bwMode="auto">
          <a:xfrm>
            <a:off x="-1588" y="-1588"/>
            <a:ext cx="2971801" cy="457201"/>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10246" name="Rectangle 6"/>
          <p:cNvSpPr>
            <a:spLocks noGrp="1" noRot="1" noChangeAspect="1" noChangeArrowheads="1" noTextEdit="1"/>
          </p:cNvSpPr>
          <p:nvPr>
            <p:ph type="sldImg"/>
          </p:nvPr>
        </p:nvSpPr>
        <p:spPr>
          <a:xfrm>
            <a:off x="393700" y="692150"/>
            <a:ext cx="6070600" cy="3416300"/>
          </a:xfrm>
          <a:ln cap="flat"/>
        </p:spPr>
      </p:sp>
      <p:sp>
        <p:nvSpPr>
          <p:cNvPr id="10247"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494194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155F1F-B6B4-804E-84D7-1B711087A275}" type="slidenum">
              <a:rPr lang="en-US" smtClean="0"/>
              <a:t>53</a:t>
            </a:fld>
            <a:endParaRPr lang="en-US"/>
          </a:p>
        </p:txBody>
      </p:sp>
    </p:spTree>
    <p:extLst>
      <p:ext uri="{BB962C8B-B14F-4D97-AF65-F5344CB8AC3E}">
        <p14:creationId xmlns:p14="http://schemas.microsoft.com/office/powerpoint/2010/main" val="714919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679733-3C74-104F-9E50-DF58623F54E4}" type="datetimeFigureOut">
              <a:rPr lang="en-US" smtClean="0"/>
              <a:t>11/25/15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752913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679733-3C74-104F-9E50-DF58623F54E4}" type="datetimeFigureOut">
              <a:rPr lang="en-US" smtClean="0"/>
              <a:t>11/25/15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798852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679733-3C74-104F-9E50-DF58623F54E4}" type="datetimeFigureOut">
              <a:rPr lang="en-US" smtClean="0"/>
              <a:t>11/25/15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032949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679733-3C74-104F-9E50-DF58623F54E4}" type="datetimeFigureOut">
              <a:rPr lang="en-US" smtClean="0"/>
              <a:t>11/25/15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32863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679733-3C74-104F-9E50-DF58623F54E4}" type="datetimeFigureOut">
              <a:rPr lang="en-US" smtClean="0"/>
              <a:t>11/25/15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798847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679733-3C74-104F-9E50-DF58623F54E4}" type="datetimeFigureOut">
              <a:rPr lang="en-US" smtClean="0"/>
              <a:t>11/25/15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960713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679733-3C74-104F-9E50-DF58623F54E4}" type="datetimeFigureOut">
              <a:rPr lang="en-US" smtClean="0"/>
              <a:t>11/25/15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923870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679733-3C74-104F-9E50-DF58623F54E4}" type="datetimeFigureOut">
              <a:rPr lang="en-US" smtClean="0"/>
              <a:t>11/25/15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981250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679733-3C74-104F-9E50-DF58623F54E4}" type="datetimeFigureOut">
              <a:rPr lang="en-US" smtClean="0"/>
              <a:t>11/25/15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2143963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679733-3C74-104F-9E50-DF58623F54E4}" type="datetimeFigureOut">
              <a:rPr lang="en-US" smtClean="0"/>
              <a:t>11/25/15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959372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679733-3C74-104F-9E50-DF58623F54E4}" type="datetimeFigureOut">
              <a:rPr lang="en-US" smtClean="0"/>
              <a:t>11/25/15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8671757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679733-3C74-104F-9E50-DF58623F54E4}" type="datetimeFigureOut">
              <a:rPr lang="en-US" smtClean="0"/>
              <a:t>11/25/15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D5841-52A6-E146-B423-55E4C838AEB6}" type="slidenum">
              <a:rPr lang="en-US" smtClean="0"/>
              <a:t>‹#›</a:t>
            </a:fld>
            <a:endParaRPr lang="en-US"/>
          </a:p>
        </p:txBody>
      </p:sp>
    </p:spTree>
    <p:extLst>
      <p:ext uri="{BB962C8B-B14F-4D97-AF65-F5344CB8AC3E}">
        <p14:creationId xmlns:p14="http://schemas.microsoft.com/office/powerpoint/2010/main" val="577383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http://sortbenchmark.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Lecture_1_1.ipyn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63763"/>
            <a:ext cx="9144000" cy="2387600"/>
          </a:xfrm>
        </p:spPr>
        <p:txBody>
          <a:bodyPr/>
          <a:lstStyle/>
          <a:p>
            <a:r>
              <a:rPr lang="en-US" dirty="0" smtClean="0"/>
              <a:t>B+ Trees: </a:t>
            </a:r>
            <a:br>
              <a:rPr lang="en-US" dirty="0" smtClean="0"/>
            </a:br>
            <a:r>
              <a:rPr lang="en-US" dirty="0" smtClean="0"/>
              <a:t>An IO-Aware Index Structure</a:t>
            </a:r>
            <a:endParaRPr lang="en-US" dirty="0"/>
          </a:p>
        </p:txBody>
      </p:sp>
      <p:grpSp>
        <p:nvGrpSpPr>
          <p:cNvPr id="4" name="Group 3"/>
          <p:cNvGrpSpPr/>
          <p:nvPr/>
        </p:nvGrpSpPr>
        <p:grpSpPr>
          <a:xfrm>
            <a:off x="0" y="-22510"/>
            <a:ext cx="12192000" cy="307777"/>
            <a:chOff x="0" y="-22510"/>
            <a:chExt cx="12192000" cy="307777"/>
          </a:xfrm>
        </p:grpSpPr>
        <p:sp>
          <p:nvSpPr>
            <p:cNvPr id="5" name="Rectangle 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 name="TextBox 5"/>
            <p:cNvSpPr txBox="1"/>
            <p:nvPr/>
          </p:nvSpPr>
          <p:spPr>
            <a:xfrm>
              <a:off x="188780" y="-22510"/>
              <a:ext cx="93968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399575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people care?</a:t>
            </a:r>
            <a:endParaRPr lang="en-US" dirty="0"/>
          </a:p>
        </p:txBody>
      </p:sp>
      <p:pic>
        <p:nvPicPr>
          <p:cNvPr id="5" name="Picture 4"/>
          <p:cNvPicPr>
            <a:picLocks noChangeAspect="1"/>
          </p:cNvPicPr>
          <p:nvPr/>
        </p:nvPicPr>
        <p:blipFill>
          <a:blip r:embed="rId2"/>
          <a:stretch>
            <a:fillRect/>
          </a:stretch>
        </p:blipFill>
        <p:spPr>
          <a:xfrm>
            <a:off x="5023601" y="2391087"/>
            <a:ext cx="2032000" cy="3403600"/>
          </a:xfrm>
          <a:prstGeom prst="rect">
            <a:avLst/>
          </a:prstGeom>
        </p:spPr>
      </p:pic>
      <p:sp>
        <p:nvSpPr>
          <p:cNvPr id="6" name="TextBox 5"/>
          <p:cNvSpPr txBox="1"/>
          <p:nvPr/>
        </p:nvSpPr>
        <p:spPr>
          <a:xfrm>
            <a:off x="3561743" y="6126163"/>
            <a:ext cx="4784265" cy="523220"/>
          </a:xfrm>
          <a:prstGeom prst="rect">
            <a:avLst/>
          </a:prstGeom>
          <a:solidFill>
            <a:schemeClr val="accent1">
              <a:lumMod val="20000"/>
              <a:lumOff val="80000"/>
            </a:schemeClr>
          </a:solidFill>
        </p:spPr>
        <p:txBody>
          <a:bodyPr wrap="square" rtlCol="0">
            <a:spAutoFit/>
          </a:bodyPr>
          <a:lstStyle/>
          <a:p>
            <a:pPr algn="ctr"/>
            <a:r>
              <a:rPr lang="en-US" sz="2800" dirty="0">
                <a:solidFill>
                  <a:prstClr val="black"/>
                </a:solidFill>
                <a:latin typeface="Calibri"/>
              </a:rPr>
              <a:t>Sort benchmark </a:t>
            </a:r>
            <a:r>
              <a:rPr lang="en-US" sz="2800" dirty="0" smtClean="0">
                <a:solidFill>
                  <a:prstClr val="black"/>
                </a:solidFill>
                <a:latin typeface="Calibri"/>
              </a:rPr>
              <a:t>bears </a:t>
            </a:r>
            <a:r>
              <a:rPr lang="en-US" sz="2800" dirty="0">
                <a:solidFill>
                  <a:prstClr val="black"/>
                </a:solidFill>
                <a:latin typeface="Calibri"/>
              </a:rPr>
              <a:t>his name</a:t>
            </a:r>
          </a:p>
        </p:txBody>
      </p:sp>
      <p:sp>
        <p:nvSpPr>
          <p:cNvPr id="7" name="TextBox 6"/>
          <p:cNvSpPr txBox="1"/>
          <p:nvPr/>
        </p:nvSpPr>
        <p:spPr>
          <a:xfrm>
            <a:off x="2809876" y="1417639"/>
            <a:ext cx="6365874" cy="1384995"/>
          </a:xfrm>
          <a:prstGeom prst="rect">
            <a:avLst/>
          </a:prstGeom>
          <a:noFill/>
        </p:spPr>
        <p:txBody>
          <a:bodyPr wrap="square" rtlCol="0">
            <a:spAutoFit/>
          </a:bodyPr>
          <a:lstStyle/>
          <a:p>
            <a:pPr algn="ctr"/>
            <a:r>
              <a:rPr lang="en-US" sz="2800" dirty="0">
                <a:solidFill>
                  <a:prstClr val="black"/>
                </a:solidFill>
                <a:latin typeface="Calibri"/>
                <a:hlinkClick r:id="rId3"/>
              </a:rPr>
              <a:t>http://sortbenchmark.org</a:t>
            </a:r>
            <a:endParaRPr lang="en-US" sz="2800" dirty="0">
              <a:solidFill>
                <a:prstClr val="black"/>
              </a:solidFill>
              <a:latin typeface="Calibri"/>
            </a:endParaRPr>
          </a:p>
          <a:p>
            <a:pPr algn="ctr"/>
            <a:endParaRPr lang="en-US" sz="2800" dirty="0">
              <a:solidFill>
                <a:prstClr val="black"/>
              </a:solidFill>
              <a:latin typeface="Calibri"/>
            </a:endParaRPr>
          </a:p>
          <a:p>
            <a:pPr algn="ctr"/>
            <a:endParaRPr lang="en-US" sz="2800" dirty="0">
              <a:solidFill>
                <a:prstClr val="black"/>
              </a:solidFill>
              <a:latin typeface="Calibri"/>
            </a:endParaRPr>
          </a:p>
        </p:txBody>
      </p:sp>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3" name="TextBox 12"/>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412326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do we sort big files?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Split into chunks small enough to </a:t>
            </a:r>
            <a:r>
              <a:rPr lang="en-US" b="1" dirty="0" smtClean="0"/>
              <a:t>sort in memory </a:t>
            </a:r>
            <a:r>
              <a:rPr lang="en-US" b="1" i="1" dirty="0" smtClean="0"/>
              <a:t>(“runs”)</a:t>
            </a:r>
          </a:p>
          <a:p>
            <a:pPr marL="514350" indent="-514350">
              <a:buFont typeface="+mj-lt"/>
              <a:buAutoNum type="arabicPeriod"/>
            </a:pPr>
            <a:endParaRPr lang="en-US" dirty="0"/>
          </a:p>
          <a:p>
            <a:pPr marL="514350" indent="-514350">
              <a:buFont typeface="+mj-lt"/>
              <a:buAutoNum type="arabicPeriod"/>
            </a:pPr>
            <a:r>
              <a:rPr lang="en-US" b="1" dirty="0" smtClean="0"/>
              <a:t>Merge</a:t>
            </a:r>
            <a:r>
              <a:rPr lang="en-US" dirty="0" smtClean="0"/>
              <a:t> pairs (or groups) of runs </a:t>
            </a:r>
            <a:r>
              <a:rPr lang="en-US" b="1" i="1" dirty="0" smtClean="0"/>
              <a:t>using the external merge algorithm</a:t>
            </a:r>
          </a:p>
          <a:p>
            <a:pPr marL="514350" indent="-514350">
              <a:buFont typeface="+mj-lt"/>
              <a:buAutoNum type="arabicPeriod"/>
            </a:pPr>
            <a:endParaRPr lang="en-US" b="1" i="1" dirty="0"/>
          </a:p>
          <a:p>
            <a:pPr marL="514350" indent="-514350">
              <a:buFont typeface="+mj-lt"/>
              <a:buAutoNum type="arabicPeriod"/>
            </a:pPr>
            <a:r>
              <a:rPr lang="en-US" b="1" dirty="0" smtClean="0"/>
              <a:t>Keep merging</a:t>
            </a:r>
            <a:r>
              <a:rPr lang="en-US" dirty="0" smtClean="0"/>
              <a:t> the resulting runs </a:t>
            </a:r>
            <a:r>
              <a:rPr lang="en-US" b="1" i="1" dirty="0" smtClean="0"/>
              <a:t>(each time = a “pass”) </a:t>
            </a:r>
            <a:r>
              <a:rPr lang="en-US" dirty="0" smtClean="0"/>
              <a:t>until left with one sorted file!</a:t>
            </a:r>
            <a:endParaRPr lang="en-US" b="1" i="1" dirty="0" smtClean="0"/>
          </a:p>
          <a:p>
            <a:pPr marL="0" indent="0">
              <a:buNone/>
            </a:pPr>
            <a:endParaRPr lang="en-US" dirty="0"/>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19602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n 24"/>
          <p:cNvSpPr/>
          <p:nvPr/>
        </p:nvSpPr>
        <p:spPr>
          <a:xfrm>
            <a:off x="2600324" y="2086678"/>
            <a:ext cx="3457575" cy="2556877"/>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2" name="Title 1"/>
          <p:cNvSpPr>
            <a:spLocks noGrp="1"/>
          </p:cNvSpPr>
          <p:nvPr>
            <p:ph type="title"/>
          </p:nvPr>
        </p:nvSpPr>
        <p:spPr/>
        <p:txBody>
          <a:bodyPr>
            <a:normAutofit/>
          </a:bodyPr>
          <a:lstStyle/>
          <a:p>
            <a:r>
              <a:rPr lang="en-US" dirty="0" smtClean="0"/>
              <a:t>External Merge Sort Algorithm</a:t>
            </a:r>
            <a:endParaRPr lang="en-US" dirty="0"/>
          </a:p>
        </p:txBody>
      </p:sp>
      <p:sp>
        <p:nvSpPr>
          <p:cNvPr id="29" name="Rounded Rectangle 28"/>
          <p:cNvSpPr/>
          <p:nvPr/>
        </p:nvSpPr>
        <p:spPr>
          <a:xfrm>
            <a:off x="2699249" y="2851021"/>
            <a:ext cx="3296832" cy="129594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655364"/>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27,24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655364"/>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a:t>
            </a:r>
            <a:endParaRPr lang="en-US" sz="2000" dirty="0">
              <a:solidFill>
                <a:srgbClr val="FFC000"/>
              </a:solidFill>
              <a:latin typeface="Menlo" charset="0"/>
              <a:ea typeface="Menlo" charset="0"/>
              <a:cs typeface="Menlo" charset="0"/>
            </a:endParaRPr>
          </a:p>
        </p:txBody>
      </p:sp>
      <p:sp>
        <p:nvSpPr>
          <p:cNvPr id="43" name="TextBox 42"/>
          <p:cNvSpPr txBox="1"/>
          <p:nvPr/>
        </p:nvSpPr>
        <p:spPr>
          <a:xfrm>
            <a:off x="182898" y="1734844"/>
            <a:ext cx="2295585" cy="1200329"/>
          </a:xfrm>
          <a:prstGeom prst="rect">
            <a:avLst/>
          </a:prstGeom>
          <a:noFill/>
        </p:spPr>
        <p:txBody>
          <a:bodyPr wrap="square" rtlCol="0">
            <a:spAutoFit/>
          </a:bodyPr>
          <a:lstStyle/>
          <a:p>
            <a:r>
              <a:rPr lang="en-US" sz="2400" b="1" dirty="0" smtClean="0">
                <a:latin typeface="+mj-lt"/>
              </a:rPr>
              <a:t>Example:</a:t>
            </a:r>
          </a:p>
          <a:p>
            <a:pPr marL="342900" indent="-342900">
              <a:buFont typeface="Arial" charset="0"/>
              <a:buChar char="•"/>
            </a:pPr>
            <a:r>
              <a:rPr lang="en-US" sz="2400" b="1" dirty="0" smtClean="0">
                <a:latin typeface="+mj-lt"/>
              </a:rPr>
              <a:t>3 Buffer pages</a:t>
            </a:r>
          </a:p>
          <a:p>
            <a:pPr marL="342900" indent="-342900">
              <a:buFont typeface="Arial" charset="0"/>
              <a:buChar char="•"/>
            </a:pPr>
            <a:r>
              <a:rPr lang="en-US" sz="2400" b="1" dirty="0" smtClean="0">
                <a:latin typeface="+mj-lt"/>
              </a:rPr>
              <a:t>6-page file</a:t>
            </a:r>
            <a:endParaRPr lang="en-US" sz="2400" b="1" dirty="0">
              <a:latin typeface="+mj-lt"/>
            </a:endParaRPr>
          </a:p>
        </p:txBody>
      </p:sp>
      <p:sp>
        <p:nvSpPr>
          <p:cNvPr id="45" name="TextBox 44"/>
          <p:cNvSpPr txBox="1"/>
          <p:nvPr/>
        </p:nvSpPr>
        <p:spPr>
          <a:xfrm>
            <a:off x="3799034" y="1691924"/>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690688"/>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187074" y="320589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10800000">
            <a:off x="6187073" y="365705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4" name="TextBox 33"/>
          <p:cNvSpPr txBox="1"/>
          <p:nvPr/>
        </p:nvSpPr>
        <p:spPr>
          <a:xfrm>
            <a:off x="2844927" y="365536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55" name="TextBox 54"/>
          <p:cNvSpPr txBox="1"/>
          <p:nvPr/>
        </p:nvSpPr>
        <p:spPr>
          <a:xfrm>
            <a:off x="2216639" y="2966228"/>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56" name="TextBox 55"/>
          <p:cNvSpPr txBox="1"/>
          <p:nvPr/>
        </p:nvSpPr>
        <p:spPr>
          <a:xfrm>
            <a:off x="2216226" y="365536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grpSp>
        <p:nvGrpSpPr>
          <p:cNvPr id="3" name="Group 2"/>
          <p:cNvGrpSpPr/>
          <p:nvPr/>
        </p:nvGrpSpPr>
        <p:grpSpPr>
          <a:xfrm>
            <a:off x="2844928" y="2929564"/>
            <a:ext cx="3012421" cy="400110"/>
            <a:chOff x="2844928" y="2635940"/>
            <a:chExt cx="3012421" cy="400110"/>
          </a:xfrm>
        </p:grpSpPr>
        <p:sp>
          <p:nvSpPr>
            <p:cNvPr id="31" name="TextBox 30"/>
            <p:cNvSpPr txBox="1"/>
            <p:nvPr/>
          </p:nvSpPr>
          <p:spPr>
            <a:xfrm>
              <a:off x="3874097" y="2635940"/>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33,12</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55,31</a:t>
              </a:r>
              <a:endParaRPr lang="en-US" sz="20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44,10</a:t>
              </a:r>
              <a:endParaRPr lang="en-US" sz="2000" dirty="0">
                <a:solidFill>
                  <a:srgbClr val="FFC000"/>
                </a:solidFill>
                <a:latin typeface="Menlo" charset="0"/>
                <a:ea typeface="Menlo" charset="0"/>
                <a:cs typeface="Menlo" charset="0"/>
              </a:endParaRPr>
            </a:p>
          </p:txBody>
        </p:sp>
      </p:grpSp>
      <p:sp>
        <p:nvSpPr>
          <p:cNvPr id="38" name="Content Placeholder 2"/>
          <p:cNvSpPr>
            <a:spLocks noGrp="1"/>
          </p:cNvSpPr>
          <p:nvPr>
            <p:ph idx="1"/>
          </p:nvPr>
        </p:nvSpPr>
        <p:spPr>
          <a:xfrm>
            <a:off x="1218460" y="5217877"/>
            <a:ext cx="10515600" cy="541450"/>
          </a:xfrm>
        </p:spPr>
        <p:txBody>
          <a:bodyPr>
            <a:normAutofit/>
          </a:bodyPr>
          <a:lstStyle/>
          <a:p>
            <a:pPr marL="514350" indent="-514350">
              <a:buFont typeface="+mj-lt"/>
              <a:buAutoNum type="arabicPeriod"/>
            </a:pPr>
            <a:r>
              <a:rPr lang="en-US" sz="3200" dirty="0" smtClean="0"/>
              <a:t>Split into chunks small enough to </a:t>
            </a:r>
            <a:r>
              <a:rPr lang="en-US" sz="3200" b="1" dirty="0" smtClean="0"/>
              <a:t>sort </a:t>
            </a:r>
            <a:r>
              <a:rPr lang="en-US" sz="3200" b="1" smtClean="0"/>
              <a:t>in memory</a:t>
            </a:r>
            <a:endParaRPr lang="en-US" sz="3200" b="1" dirty="0" smtClean="0"/>
          </a:p>
        </p:txBody>
      </p:sp>
      <p:grpSp>
        <p:nvGrpSpPr>
          <p:cNvPr id="33" name="Group 32"/>
          <p:cNvGrpSpPr/>
          <p:nvPr/>
        </p:nvGrpSpPr>
        <p:grpSpPr>
          <a:xfrm>
            <a:off x="0" y="-22510"/>
            <a:ext cx="12192000" cy="307777"/>
            <a:chOff x="0" y="-22510"/>
            <a:chExt cx="12192000" cy="307777"/>
          </a:xfrm>
        </p:grpSpPr>
        <p:sp>
          <p:nvSpPr>
            <p:cNvPr id="37" name="Rectangle 3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9" name="TextBox 38"/>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
        <p:nvSpPr>
          <p:cNvPr id="5" name="TextBox 4"/>
          <p:cNvSpPr txBox="1"/>
          <p:nvPr/>
        </p:nvSpPr>
        <p:spPr>
          <a:xfrm>
            <a:off x="182898" y="3603573"/>
            <a:ext cx="1631615" cy="830997"/>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smtClean="0">
                <a:latin typeface="+mj-lt"/>
              </a:rPr>
              <a:t>Orange file = unsorted</a:t>
            </a:r>
            <a:endParaRPr lang="en-US" sz="2400">
              <a:latin typeface="+mj-lt"/>
            </a:endParaRPr>
          </a:p>
        </p:txBody>
      </p:sp>
    </p:spTree>
    <p:extLst>
      <p:ext uri="{BB962C8B-B14F-4D97-AF65-F5344CB8AC3E}">
        <p14:creationId xmlns:p14="http://schemas.microsoft.com/office/powerpoint/2010/main" val="1133474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n 24"/>
          <p:cNvSpPr/>
          <p:nvPr/>
        </p:nvSpPr>
        <p:spPr>
          <a:xfrm>
            <a:off x="2600324" y="2086678"/>
            <a:ext cx="3457575" cy="2556877"/>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2697350" y="3567917"/>
            <a:ext cx="3296832" cy="52502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External Merge Sort Algorithm</a:t>
            </a:r>
            <a:endParaRPr lang="en-US" dirty="0"/>
          </a:p>
        </p:txBody>
      </p:sp>
      <p:sp>
        <p:nvSpPr>
          <p:cNvPr id="29" name="Rounded Rectangle 28"/>
          <p:cNvSpPr/>
          <p:nvPr/>
        </p:nvSpPr>
        <p:spPr>
          <a:xfrm>
            <a:off x="2699249" y="2851021"/>
            <a:ext cx="3296832" cy="52502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655364"/>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27,24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655364"/>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a:t>
            </a:r>
            <a:endParaRPr lang="en-US" sz="2000" dirty="0">
              <a:solidFill>
                <a:srgbClr val="FFC000"/>
              </a:solidFill>
              <a:latin typeface="Menlo" charset="0"/>
              <a:ea typeface="Menlo" charset="0"/>
              <a:cs typeface="Menlo" charset="0"/>
            </a:endParaRPr>
          </a:p>
        </p:txBody>
      </p:sp>
      <p:sp>
        <p:nvSpPr>
          <p:cNvPr id="45" name="TextBox 44"/>
          <p:cNvSpPr txBox="1"/>
          <p:nvPr/>
        </p:nvSpPr>
        <p:spPr>
          <a:xfrm>
            <a:off x="3799034" y="1691924"/>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690688"/>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187074" y="320589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10800000">
            <a:off x="6187073" y="365705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4" name="TextBox 33"/>
          <p:cNvSpPr txBox="1"/>
          <p:nvPr/>
        </p:nvSpPr>
        <p:spPr>
          <a:xfrm>
            <a:off x="2844927" y="365536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55" name="TextBox 54"/>
          <p:cNvSpPr txBox="1"/>
          <p:nvPr/>
        </p:nvSpPr>
        <p:spPr>
          <a:xfrm>
            <a:off x="2216639" y="2966228"/>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56" name="TextBox 55"/>
          <p:cNvSpPr txBox="1"/>
          <p:nvPr/>
        </p:nvSpPr>
        <p:spPr>
          <a:xfrm>
            <a:off x="2216226" y="365536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grpSp>
        <p:nvGrpSpPr>
          <p:cNvPr id="3" name="Group 2"/>
          <p:cNvGrpSpPr/>
          <p:nvPr/>
        </p:nvGrpSpPr>
        <p:grpSpPr>
          <a:xfrm>
            <a:off x="2844928" y="2929564"/>
            <a:ext cx="3012421" cy="400110"/>
            <a:chOff x="2844928" y="2635940"/>
            <a:chExt cx="3012421" cy="400110"/>
          </a:xfrm>
        </p:grpSpPr>
        <p:sp>
          <p:nvSpPr>
            <p:cNvPr id="31" name="TextBox 30"/>
            <p:cNvSpPr txBox="1"/>
            <p:nvPr/>
          </p:nvSpPr>
          <p:spPr>
            <a:xfrm>
              <a:off x="3874097" y="2635940"/>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33,12</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55,31</a:t>
              </a:r>
              <a:endParaRPr lang="en-US" sz="20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44,10</a:t>
              </a:r>
              <a:endParaRPr lang="en-US" sz="2000" dirty="0">
                <a:solidFill>
                  <a:srgbClr val="FFC000"/>
                </a:solidFill>
                <a:latin typeface="Menlo" charset="0"/>
                <a:ea typeface="Menlo" charset="0"/>
                <a:cs typeface="Menlo" charset="0"/>
              </a:endParaRPr>
            </a:p>
          </p:txBody>
        </p:sp>
      </p:grpSp>
      <p:sp>
        <p:nvSpPr>
          <p:cNvPr id="38" name="Content Placeholder 2"/>
          <p:cNvSpPr>
            <a:spLocks noGrp="1"/>
          </p:cNvSpPr>
          <p:nvPr>
            <p:ph idx="1"/>
          </p:nvPr>
        </p:nvSpPr>
        <p:spPr>
          <a:xfrm>
            <a:off x="1218460" y="5217877"/>
            <a:ext cx="10515600" cy="541450"/>
          </a:xfrm>
        </p:spPr>
        <p:txBody>
          <a:bodyPr>
            <a:normAutofit/>
          </a:bodyPr>
          <a:lstStyle/>
          <a:p>
            <a:pPr marL="514350" indent="-514350">
              <a:buFont typeface="+mj-lt"/>
              <a:buAutoNum type="arabicPeriod"/>
            </a:pPr>
            <a:r>
              <a:rPr lang="en-US" sz="3200" dirty="0" smtClean="0"/>
              <a:t>Split into chunks small enough to </a:t>
            </a:r>
            <a:r>
              <a:rPr lang="en-US" sz="3200" b="1" dirty="0" smtClean="0"/>
              <a:t>sort </a:t>
            </a:r>
            <a:r>
              <a:rPr lang="en-US" sz="3200" b="1" smtClean="0"/>
              <a:t>in memory</a:t>
            </a:r>
            <a:endParaRPr lang="en-US" sz="3200" b="1" dirty="0" smtClean="0"/>
          </a:p>
        </p:txBody>
      </p:sp>
      <p:sp>
        <p:nvSpPr>
          <p:cNvPr id="39" name="TextBox 38"/>
          <p:cNvSpPr txBox="1"/>
          <p:nvPr/>
        </p:nvSpPr>
        <p:spPr>
          <a:xfrm>
            <a:off x="182898" y="1734844"/>
            <a:ext cx="2295585" cy="1200329"/>
          </a:xfrm>
          <a:prstGeom prst="rect">
            <a:avLst/>
          </a:prstGeom>
          <a:noFill/>
        </p:spPr>
        <p:txBody>
          <a:bodyPr wrap="square" rtlCol="0">
            <a:spAutoFit/>
          </a:bodyPr>
          <a:lstStyle/>
          <a:p>
            <a:r>
              <a:rPr lang="en-US" sz="2400" b="1" dirty="0" smtClean="0">
                <a:latin typeface="+mj-lt"/>
              </a:rPr>
              <a:t>Example:</a:t>
            </a:r>
          </a:p>
          <a:p>
            <a:pPr marL="342900" indent="-342900">
              <a:buFont typeface="Arial" charset="0"/>
              <a:buChar char="•"/>
            </a:pPr>
            <a:r>
              <a:rPr lang="en-US" sz="2400" b="1" dirty="0" smtClean="0">
                <a:latin typeface="+mj-lt"/>
              </a:rPr>
              <a:t>3 Buffer pages</a:t>
            </a:r>
          </a:p>
          <a:p>
            <a:pPr marL="342900" indent="-342900">
              <a:buFont typeface="Arial" charset="0"/>
              <a:buChar char="•"/>
            </a:pPr>
            <a:r>
              <a:rPr lang="en-US" sz="2400" b="1" dirty="0" smtClean="0">
                <a:latin typeface="+mj-lt"/>
              </a:rPr>
              <a:t>6-page file</a:t>
            </a:r>
            <a:endParaRPr lang="en-US" sz="2400" b="1" dirty="0">
              <a:latin typeface="+mj-lt"/>
            </a:endParaRPr>
          </a:p>
        </p:txBody>
      </p:sp>
      <p:grpSp>
        <p:nvGrpSpPr>
          <p:cNvPr id="37" name="Group 36"/>
          <p:cNvGrpSpPr/>
          <p:nvPr/>
        </p:nvGrpSpPr>
        <p:grpSpPr>
          <a:xfrm>
            <a:off x="0" y="-22510"/>
            <a:ext cx="12192000" cy="307777"/>
            <a:chOff x="0" y="-22510"/>
            <a:chExt cx="12192000" cy="307777"/>
          </a:xfrm>
        </p:grpSpPr>
        <p:sp>
          <p:nvSpPr>
            <p:cNvPr id="40" name="Rectangle 3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1" name="TextBox 40"/>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
        <p:nvSpPr>
          <p:cNvPr id="42" name="TextBox 41"/>
          <p:cNvSpPr txBox="1"/>
          <p:nvPr/>
        </p:nvSpPr>
        <p:spPr>
          <a:xfrm>
            <a:off x="182898" y="3603573"/>
            <a:ext cx="1631615" cy="830997"/>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smtClean="0">
                <a:latin typeface="+mj-lt"/>
              </a:rPr>
              <a:t>Orange file = unsorted</a:t>
            </a:r>
            <a:endParaRPr lang="en-US" sz="2400">
              <a:latin typeface="+mj-lt"/>
            </a:endParaRPr>
          </a:p>
        </p:txBody>
      </p:sp>
    </p:spTree>
    <p:extLst>
      <p:ext uri="{BB962C8B-B14F-4D97-AF65-F5344CB8AC3E}">
        <p14:creationId xmlns:p14="http://schemas.microsoft.com/office/powerpoint/2010/main" val="212059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04167E-6 -5.55112E-17 L 0.44245 0.0713 " pathEditMode="relative" rAng="0" ptsTypes="AA">
                                      <p:cBhvr>
                                        <p:cTn id="6" dur="2000" fill="hold"/>
                                        <p:tgtEl>
                                          <p:spTgt spid="3"/>
                                        </p:tgtEl>
                                        <p:attrNameLst>
                                          <p:attrName>ppt_x</p:attrName>
                                          <p:attrName>ppt_y</p:attrName>
                                        </p:attrNameLst>
                                      </p:cBhvr>
                                      <p:rCtr x="22122" y="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n 24"/>
          <p:cNvSpPr/>
          <p:nvPr/>
        </p:nvSpPr>
        <p:spPr>
          <a:xfrm>
            <a:off x="2600324" y="2086678"/>
            <a:ext cx="3457575" cy="2556877"/>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2697350" y="3567917"/>
            <a:ext cx="3296832" cy="52502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External Merge Sort Algorithm</a:t>
            </a:r>
            <a:endParaRPr lang="en-US" dirty="0"/>
          </a:p>
        </p:txBody>
      </p:sp>
      <p:sp>
        <p:nvSpPr>
          <p:cNvPr id="29" name="Rounded Rectangle 28"/>
          <p:cNvSpPr/>
          <p:nvPr/>
        </p:nvSpPr>
        <p:spPr>
          <a:xfrm>
            <a:off x="2699249" y="2851021"/>
            <a:ext cx="3296832" cy="52502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655364"/>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27,24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655364"/>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a:t>
            </a:r>
            <a:endParaRPr lang="en-US" sz="2000" dirty="0">
              <a:solidFill>
                <a:srgbClr val="FFC000"/>
              </a:solidFill>
              <a:latin typeface="Menlo" charset="0"/>
              <a:ea typeface="Menlo" charset="0"/>
              <a:cs typeface="Menlo" charset="0"/>
            </a:endParaRPr>
          </a:p>
        </p:txBody>
      </p:sp>
      <p:sp>
        <p:nvSpPr>
          <p:cNvPr id="45" name="TextBox 44"/>
          <p:cNvSpPr txBox="1"/>
          <p:nvPr/>
        </p:nvSpPr>
        <p:spPr>
          <a:xfrm>
            <a:off x="3799034" y="1691924"/>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690688"/>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187074" y="320589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10800000">
            <a:off x="6187073" y="365705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4" name="TextBox 33"/>
          <p:cNvSpPr txBox="1"/>
          <p:nvPr/>
        </p:nvSpPr>
        <p:spPr>
          <a:xfrm>
            <a:off x="2844927" y="365536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55" name="TextBox 54"/>
          <p:cNvSpPr txBox="1"/>
          <p:nvPr/>
        </p:nvSpPr>
        <p:spPr>
          <a:xfrm>
            <a:off x="2216639" y="2966228"/>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56" name="TextBox 55"/>
          <p:cNvSpPr txBox="1"/>
          <p:nvPr/>
        </p:nvSpPr>
        <p:spPr>
          <a:xfrm>
            <a:off x="2216226" y="365536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1" name="TextBox 30"/>
          <p:cNvSpPr txBox="1"/>
          <p:nvPr/>
        </p:nvSpPr>
        <p:spPr>
          <a:xfrm>
            <a:off x="9230969" y="3386906"/>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33,12</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10434256" y="339860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55,31</a:t>
            </a:r>
            <a:endParaRPr lang="en-US" sz="2000" dirty="0">
              <a:solidFill>
                <a:srgbClr val="FFC000"/>
              </a:solidFill>
              <a:latin typeface="Menlo" charset="0"/>
              <a:ea typeface="Menlo" charset="0"/>
              <a:cs typeface="Menlo" charset="0"/>
            </a:endParaRPr>
          </a:p>
        </p:txBody>
      </p:sp>
      <p:sp>
        <p:nvSpPr>
          <p:cNvPr id="30" name="TextBox 29"/>
          <p:cNvSpPr txBox="1"/>
          <p:nvPr/>
        </p:nvSpPr>
        <p:spPr>
          <a:xfrm>
            <a:off x="8010634" y="3386906"/>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44,10</a:t>
            </a:r>
            <a:endParaRPr lang="en-US" sz="2000" dirty="0">
              <a:solidFill>
                <a:srgbClr val="FFC000"/>
              </a:solidFill>
              <a:latin typeface="Menlo" charset="0"/>
              <a:ea typeface="Menlo" charset="0"/>
              <a:cs typeface="Menlo" charset="0"/>
            </a:endParaRPr>
          </a:p>
        </p:txBody>
      </p:sp>
      <p:sp>
        <p:nvSpPr>
          <p:cNvPr id="38" name="Content Placeholder 2"/>
          <p:cNvSpPr>
            <a:spLocks noGrp="1"/>
          </p:cNvSpPr>
          <p:nvPr>
            <p:ph idx="1"/>
          </p:nvPr>
        </p:nvSpPr>
        <p:spPr>
          <a:xfrm>
            <a:off x="1218460" y="5217877"/>
            <a:ext cx="10515600" cy="541450"/>
          </a:xfrm>
        </p:spPr>
        <p:txBody>
          <a:bodyPr>
            <a:normAutofit/>
          </a:bodyPr>
          <a:lstStyle/>
          <a:p>
            <a:pPr marL="514350" indent="-514350">
              <a:buFont typeface="+mj-lt"/>
              <a:buAutoNum type="arabicPeriod"/>
            </a:pPr>
            <a:r>
              <a:rPr lang="en-US" sz="3200" dirty="0" smtClean="0"/>
              <a:t>Split into chunks small enough to </a:t>
            </a:r>
            <a:r>
              <a:rPr lang="en-US" sz="3200" b="1" dirty="0" smtClean="0"/>
              <a:t>sort </a:t>
            </a:r>
            <a:r>
              <a:rPr lang="en-US" sz="3200" b="1" smtClean="0"/>
              <a:t>in memory</a:t>
            </a:r>
            <a:endParaRPr lang="en-US" sz="3200" b="1" dirty="0" smtClean="0"/>
          </a:p>
        </p:txBody>
      </p:sp>
      <p:sp>
        <p:nvSpPr>
          <p:cNvPr id="39" name="TextBox 38"/>
          <p:cNvSpPr txBox="1"/>
          <p:nvPr/>
        </p:nvSpPr>
        <p:spPr>
          <a:xfrm>
            <a:off x="182898" y="1734844"/>
            <a:ext cx="2295585" cy="1200329"/>
          </a:xfrm>
          <a:prstGeom prst="rect">
            <a:avLst/>
          </a:prstGeom>
          <a:noFill/>
        </p:spPr>
        <p:txBody>
          <a:bodyPr wrap="square" rtlCol="0">
            <a:spAutoFit/>
          </a:bodyPr>
          <a:lstStyle/>
          <a:p>
            <a:r>
              <a:rPr lang="en-US" sz="2400" b="1" dirty="0" smtClean="0">
                <a:latin typeface="+mj-lt"/>
              </a:rPr>
              <a:t>Example:</a:t>
            </a:r>
          </a:p>
          <a:p>
            <a:pPr marL="342900" indent="-342900">
              <a:buFont typeface="Arial" charset="0"/>
              <a:buChar char="•"/>
            </a:pPr>
            <a:r>
              <a:rPr lang="en-US" sz="2400" b="1" dirty="0" smtClean="0">
                <a:latin typeface="+mj-lt"/>
              </a:rPr>
              <a:t>3 Buffer pages</a:t>
            </a:r>
          </a:p>
          <a:p>
            <a:pPr marL="342900" indent="-342900">
              <a:buFont typeface="Arial" charset="0"/>
              <a:buChar char="•"/>
            </a:pPr>
            <a:r>
              <a:rPr lang="en-US" sz="2400" b="1" dirty="0" smtClean="0">
                <a:latin typeface="+mj-lt"/>
              </a:rPr>
              <a:t>6-page file</a:t>
            </a:r>
            <a:endParaRPr lang="en-US" sz="2400" b="1" dirty="0">
              <a:latin typeface="+mj-lt"/>
            </a:endParaRPr>
          </a:p>
        </p:txBody>
      </p:sp>
      <p:grpSp>
        <p:nvGrpSpPr>
          <p:cNvPr id="37" name="Group 36"/>
          <p:cNvGrpSpPr/>
          <p:nvPr/>
        </p:nvGrpSpPr>
        <p:grpSpPr>
          <a:xfrm>
            <a:off x="0" y="-22510"/>
            <a:ext cx="12192000" cy="307777"/>
            <a:chOff x="0" y="-22510"/>
            <a:chExt cx="12192000" cy="307777"/>
          </a:xfrm>
        </p:grpSpPr>
        <p:sp>
          <p:nvSpPr>
            <p:cNvPr id="40" name="Rectangle 3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1" name="TextBox 40"/>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
        <p:nvSpPr>
          <p:cNvPr id="42" name="TextBox 41"/>
          <p:cNvSpPr txBox="1"/>
          <p:nvPr/>
        </p:nvSpPr>
        <p:spPr>
          <a:xfrm>
            <a:off x="182898" y="3603573"/>
            <a:ext cx="1631615" cy="830997"/>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smtClean="0">
                <a:latin typeface="+mj-lt"/>
              </a:rPr>
              <a:t>Orange file = unsorted</a:t>
            </a:r>
            <a:endParaRPr lang="en-US" sz="2400">
              <a:latin typeface="+mj-lt"/>
            </a:endParaRPr>
          </a:p>
        </p:txBody>
      </p:sp>
    </p:spTree>
    <p:extLst>
      <p:ext uri="{BB962C8B-B14F-4D97-AF65-F5344CB8AC3E}">
        <p14:creationId xmlns:p14="http://schemas.microsoft.com/office/powerpoint/2010/main" val="11909709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n 24"/>
          <p:cNvSpPr/>
          <p:nvPr/>
        </p:nvSpPr>
        <p:spPr>
          <a:xfrm>
            <a:off x="2600324" y="2086678"/>
            <a:ext cx="3457575" cy="2556877"/>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2697350" y="3567917"/>
            <a:ext cx="3296832" cy="52502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External Merge Sort Algorithm</a:t>
            </a:r>
            <a:endParaRPr lang="en-US" dirty="0"/>
          </a:p>
        </p:txBody>
      </p:sp>
      <p:sp>
        <p:nvSpPr>
          <p:cNvPr id="29" name="Rounded Rectangle 28"/>
          <p:cNvSpPr/>
          <p:nvPr/>
        </p:nvSpPr>
        <p:spPr>
          <a:xfrm>
            <a:off x="2699249" y="2851021"/>
            <a:ext cx="3296832" cy="52502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655364"/>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27,24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655364"/>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a:t>
            </a:r>
            <a:endParaRPr lang="en-US" sz="2000" dirty="0">
              <a:solidFill>
                <a:srgbClr val="FFC000"/>
              </a:solidFill>
              <a:latin typeface="Menlo" charset="0"/>
              <a:ea typeface="Menlo" charset="0"/>
              <a:cs typeface="Menlo" charset="0"/>
            </a:endParaRPr>
          </a:p>
        </p:txBody>
      </p:sp>
      <p:sp>
        <p:nvSpPr>
          <p:cNvPr id="45" name="TextBox 44"/>
          <p:cNvSpPr txBox="1"/>
          <p:nvPr/>
        </p:nvSpPr>
        <p:spPr>
          <a:xfrm>
            <a:off x="3799034" y="1691924"/>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690688"/>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187074" y="320589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10800000">
            <a:off x="6187073" y="365705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4" name="TextBox 33"/>
          <p:cNvSpPr txBox="1"/>
          <p:nvPr/>
        </p:nvSpPr>
        <p:spPr>
          <a:xfrm>
            <a:off x="2844927" y="365536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55" name="TextBox 54"/>
          <p:cNvSpPr txBox="1"/>
          <p:nvPr/>
        </p:nvSpPr>
        <p:spPr>
          <a:xfrm>
            <a:off x="2216639" y="2966228"/>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56" name="TextBox 55"/>
          <p:cNvSpPr txBox="1"/>
          <p:nvPr/>
        </p:nvSpPr>
        <p:spPr>
          <a:xfrm>
            <a:off x="2216226" y="365536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1" name="TextBox 30"/>
          <p:cNvSpPr txBox="1"/>
          <p:nvPr/>
        </p:nvSpPr>
        <p:spPr>
          <a:xfrm>
            <a:off x="9230969" y="3386906"/>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10434256" y="339860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30" name="TextBox 29"/>
          <p:cNvSpPr txBox="1"/>
          <p:nvPr/>
        </p:nvSpPr>
        <p:spPr>
          <a:xfrm>
            <a:off x="8010634" y="3386906"/>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38" name="TextBox 37"/>
          <p:cNvSpPr txBox="1"/>
          <p:nvPr/>
        </p:nvSpPr>
        <p:spPr>
          <a:xfrm>
            <a:off x="182898" y="1734844"/>
            <a:ext cx="2295585" cy="1200329"/>
          </a:xfrm>
          <a:prstGeom prst="rect">
            <a:avLst/>
          </a:prstGeom>
          <a:noFill/>
        </p:spPr>
        <p:txBody>
          <a:bodyPr wrap="square" rtlCol="0">
            <a:spAutoFit/>
          </a:bodyPr>
          <a:lstStyle/>
          <a:p>
            <a:r>
              <a:rPr lang="en-US" sz="2400" b="1" dirty="0" smtClean="0">
                <a:latin typeface="+mj-lt"/>
              </a:rPr>
              <a:t>Example:</a:t>
            </a:r>
          </a:p>
          <a:p>
            <a:pPr marL="342900" indent="-342900">
              <a:buFont typeface="Arial" charset="0"/>
              <a:buChar char="•"/>
            </a:pPr>
            <a:r>
              <a:rPr lang="en-US" sz="2400" b="1" dirty="0" smtClean="0">
                <a:latin typeface="+mj-lt"/>
              </a:rPr>
              <a:t>3 Buffer pages</a:t>
            </a:r>
          </a:p>
          <a:p>
            <a:pPr marL="342900" indent="-342900">
              <a:buFont typeface="Arial" charset="0"/>
              <a:buChar char="•"/>
            </a:pPr>
            <a:r>
              <a:rPr lang="en-US" sz="2400" b="1" dirty="0" smtClean="0">
                <a:latin typeface="+mj-lt"/>
              </a:rPr>
              <a:t>6-page file</a:t>
            </a:r>
            <a:endParaRPr lang="en-US" sz="2400" b="1" dirty="0">
              <a:latin typeface="+mj-lt"/>
            </a:endParaRPr>
          </a:p>
        </p:txBody>
      </p:sp>
      <p:sp>
        <p:nvSpPr>
          <p:cNvPr id="39" name="Content Placeholder 2"/>
          <p:cNvSpPr>
            <a:spLocks noGrp="1"/>
          </p:cNvSpPr>
          <p:nvPr>
            <p:ph idx="1"/>
          </p:nvPr>
        </p:nvSpPr>
        <p:spPr>
          <a:xfrm>
            <a:off x="1218460" y="5217877"/>
            <a:ext cx="10515600" cy="541450"/>
          </a:xfrm>
        </p:spPr>
        <p:txBody>
          <a:bodyPr>
            <a:normAutofit/>
          </a:bodyPr>
          <a:lstStyle/>
          <a:p>
            <a:pPr marL="514350" indent="-514350">
              <a:buFont typeface="+mj-lt"/>
              <a:buAutoNum type="arabicPeriod"/>
            </a:pPr>
            <a:r>
              <a:rPr lang="en-US" sz="3200" dirty="0" smtClean="0"/>
              <a:t>Split into chunks small enough to </a:t>
            </a:r>
            <a:r>
              <a:rPr lang="en-US" sz="3200" b="1" dirty="0" smtClean="0"/>
              <a:t>sort </a:t>
            </a:r>
            <a:r>
              <a:rPr lang="en-US" sz="3200" b="1" smtClean="0"/>
              <a:t>in memory</a:t>
            </a:r>
            <a:endParaRPr lang="en-US" sz="3200" b="1" dirty="0" smtClean="0"/>
          </a:p>
        </p:txBody>
      </p:sp>
      <p:grpSp>
        <p:nvGrpSpPr>
          <p:cNvPr id="37" name="Group 36"/>
          <p:cNvGrpSpPr/>
          <p:nvPr/>
        </p:nvGrpSpPr>
        <p:grpSpPr>
          <a:xfrm>
            <a:off x="0" y="-22510"/>
            <a:ext cx="12192000" cy="307777"/>
            <a:chOff x="0" y="-22510"/>
            <a:chExt cx="12192000" cy="307777"/>
          </a:xfrm>
        </p:grpSpPr>
        <p:sp>
          <p:nvSpPr>
            <p:cNvPr id="40" name="Rectangle 3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1" name="TextBox 40"/>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
        <p:nvSpPr>
          <p:cNvPr id="74" name="TextBox 73"/>
          <p:cNvSpPr txBox="1"/>
          <p:nvPr/>
        </p:nvSpPr>
        <p:spPr>
          <a:xfrm>
            <a:off x="182898" y="3603573"/>
            <a:ext cx="1631615" cy="830997"/>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smtClean="0">
                <a:latin typeface="+mj-lt"/>
              </a:rPr>
              <a:t>Orange file = unsorted</a:t>
            </a:r>
            <a:endParaRPr lang="en-US" sz="2400">
              <a:latin typeface="+mj-lt"/>
            </a:endParaRPr>
          </a:p>
        </p:txBody>
      </p:sp>
    </p:spTree>
    <p:extLst>
      <p:ext uri="{BB962C8B-B14F-4D97-AF65-F5344CB8AC3E}">
        <p14:creationId xmlns:p14="http://schemas.microsoft.com/office/powerpoint/2010/main" val="210163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75E-6 3.33333E-6 L -0.42929 -0.06598 " pathEditMode="relative" rAng="0" ptsTypes="AA">
                                      <p:cBhvr>
                                        <p:cTn id="6" dur="2000" fill="hold"/>
                                        <p:tgtEl>
                                          <p:spTgt spid="30"/>
                                        </p:tgtEl>
                                        <p:attrNameLst>
                                          <p:attrName>ppt_x</p:attrName>
                                          <p:attrName>ppt_y</p:attrName>
                                        </p:attrNameLst>
                                      </p:cBhvr>
                                      <p:rCtr x="-21471" y="-3310"/>
                                    </p:animMotion>
                                  </p:childTnLst>
                                </p:cTn>
                              </p:par>
                              <p:par>
                                <p:cTn id="7" presetID="42" presetClass="path" presetSubtype="0" accel="50000" decel="50000" fill="hold" grpId="0" nodeType="withEffect">
                                  <p:stCondLst>
                                    <p:cond delay="0"/>
                                  </p:stCondLst>
                                  <p:childTnLst>
                                    <p:animMotion origin="layout" path="M -3.95833E-6 3.33333E-6 L -0.44309 -0.06598 " pathEditMode="relative" rAng="0" ptsTypes="AA">
                                      <p:cBhvr>
                                        <p:cTn id="8" dur="2000" fill="hold"/>
                                        <p:tgtEl>
                                          <p:spTgt spid="31"/>
                                        </p:tgtEl>
                                        <p:attrNameLst>
                                          <p:attrName>ppt_x</p:attrName>
                                          <p:attrName>ppt_y</p:attrName>
                                        </p:attrNameLst>
                                      </p:cBhvr>
                                      <p:rCtr x="-22161" y="-3310"/>
                                    </p:animMotion>
                                  </p:childTnLst>
                                </p:cTn>
                              </p:par>
                              <p:par>
                                <p:cTn id="9" presetID="42" presetClass="path" presetSubtype="0" accel="50000" decel="50000" fill="hold" grpId="0" nodeType="withEffect">
                                  <p:stCondLst>
                                    <p:cond delay="0"/>
                                  </p:stCondLst>
                                  <p:childTnLst>
                                    <p:animMotion origin="layout" path="M -1.875E-6 1.48148E-6 L -0.45403 -0.0706 " pathEditMode="relative" rAng="0" ptsTypes="AA">
                                      <p:cBhvr>
                                        <p:cTn id="10" dur="2000" fill="hold"/>
                                        <p:tgtEl>
                                          <p:spTgt spid="32"/>
                                        </p:tgtEl>
                                        <p:attrNameLst>
                                          <p:attrName>ppt_x</p:attrName>
                                          <p:attrName>ppt_y</p:attrName>
                                        </p:attrNameLst>
                                      </p:cBhvr>
                                      <p:rCtr x="-22708" y="-35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n 24"/>
          <p:cNvSpPr/>
          <p:nvPr/>
        </p:nvSpPr>
        <p:spPr>
          <a:xfrm>
            <a:off x="2600324" y="2086678"/>
            <a:ext cx="3457575" cy="2556877"/>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2697350" y="3567917"/>
            <a:ext cx="3296832" cy="52502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External Merge Sort Algorithm</a:t>
            </a:r>
            <a:endParaRPr lang="en-US" dirty="0"/>
          </a:p>
        </p:txBody>
      </p:sp>
      <p:sp>
        <p:nvSpPr>
          <p:cNvPr id="29" name="Rounded Rectangle 28"/>
          <p:cNvSpPr/>
          <p:nvPr/>
        </p:nvSpPr>
        <p:spPr>
          <a:xfrm>
            <a:off x="2699249" y="2851021"/>
            <a:ext cx="3296832" cy="5250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799034" y="1691924"/>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690688"/>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187074" y="320589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10800000">
            <a:off x="6187073" y="365705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5" name="TextBox 54"/>
          <p:cNvSpPr txBox="1"/>
          <p:nvPr/>
        </p:nvSpPr>
        <p:spPr>
          <a:xfrm>
            <a:off x="2216639" y="2966228"/>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56" name="TextBox 55"/>
          <p:cNvSpPr txBox="1"/>
          <p:nvPr/>
        </p:nvSpPr>
        <p:spPr>
          <a:xfrm>
            <a:off x="2216226" y="365536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grpSp>
        <p:nvGrpSpPr>
          <p:cNvPr id="3" name="Group 2"/>
          <p:cNvGrpSpPr/>
          <p:nvPr/>
        </p:nvGrpSpPr>
        <p:grpSpPr>
          <a:xfrm>
            <a:off x="2844928" y="2929564"/>
            <a:ext cx="3012421" cy="400110"/>
            <a:chOff x="2844928" y="2635940"/>
            <a:chExt cx="3012421" cy="400110"/>
          </a:xfrm>
        </p:grpSpPr>
        <p:sp>
          <p:nvSpPr>
            <p:cNvPr id="31" name="TextBox 30"/>
            <p:cNvSpPr txBox="1"/>
            <p:nvPr/>
          </p:nvSpPr>
          <p:spPr>
            <a:xfrm>
              <a:off x="3874097" y="2635940"/>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grpSp>
      <p:sp>
        <p:nvSpPr>
          <p:cNvPr id="4" name="TextBox 3"/>
          <p:cNvSpPr txBox="1"/>
          <p:nvPr/>
        </p:nvSpPr>
        <p:spPr>
          <a:xfrm>
            <a:off x="7914078" y="4502340"/>
            <a:ext cx="2538131" cy="461665"/>
          </a:xfrm>
          <a:prstGeom prst="rect">
            <a:avLst/>
          </a:prstGeom>
          <a:noFill/>
        </p:spPr>
        <p:txBody>
          <a:bodyPr wrap="none" rtlCol="0">
            <a:spAutoFit/>
          </a:bodyPr>
          <a:lstStyle/>
          <a:p>
            <a:r>
              <a:rPr lang="en-US" sz="2400" dirty="0" smtClean="0"/>
              <a:t>And similarly for F</a:t>
            </a:r>
            <a:r>
              <a:rPr lang="en-US" sz="2400" baseline="-25000" dirty="0" smtClean="0"/>
              <a:t>2</a:t>
            </a:r>
            <a:endParaRPr lang="en-US" sz="2400" baseline="-25000" dirty="0"/>
          </a:p>
        </p:txBody>
      </p:sp>
      <p:sp>
        <p:nvSpPr>
          <p:cNvPr id="35" name="TextBox 34"/>
          <p:cNvSpPr txBox="1"/>
          <p:nvPr/>
        </p:nvSpPr>
        <p:spPr>
          <a:xfrm>
            <a:off x="3874072" y="3655364"/>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27,24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655364"/>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a:t>
            </a:r>
            <a:endParaRPr lang="en-US" sz="2000" dirty="0">
              <a:solidFill>
                <a:srgbClr val="FFC000"/>
              </a:solidFill>
              <a:latin typeface="Menlo" charset="0"/>
              <a:ea typeface="Menlo" charset="0"/>
              <a:cs typeface="Menlo" charset="0"/>
            </a:endParaRPr>
          </a:p>
        </p:txBody>
      </p:sp>
      <p:sp>
        <p:nvSpPr>
          <p:cNvPr id="34" name="TextBox 33"/>
          <p:cNvSpPr txBox="1"/>
          <p:nvPr/>
        </p:nvSpPr>
        <p:spPr>
          <a:xfrm>
            <a:off x="2844927" y="365536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38" name="TextBox 37"/>
          <p:cNvSpPr txBox="1"/>
          <p:nvPr/>
        </p:nvSpPr>
        <p:spPr>
          <a:xfrm>
            <a:off x="9212043" y="3388014"/>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10426986" y="3399792"/>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24,27</a:t>
            </a:r>
            <a:endParaRPr lang="en-US" sz="2000" dirty="0">
              <a:solidFill>
                <a:srgbClr val="FFC000"/>
              </a:solidFill>
              <a:latin typeface="Menlo" charset="0"/>
              <a:ea typeface="Menlo" charset="0"/>
              <a:cs typeface="Menlo" charset="0"/>
            </a:endParaRPr>
          </a:p>
        </p:txBody>
      </p:sp>
      <p:sp>
        <p:nvSpPr>
          <p:cNvPr id="40" name="TextBox 39"/>
          <p:cNvSpPr txBox="1"/>
          <p:nvPr/>
        </p:nvSpPr>
        <p:spPr>
          <a:xfrm>
            <a:off x="8004877" y="3386906"/>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1,3</a:t>
            </a:r>
            <a:endParaRPr lang="en-US" sz="2000" dirty="0">
              <a:solidFill>
                <a:srgbClr val="FFC000"/>
              </a:solidFill>
              <a:latin typeface="Menlo" charset="0"/>
              <a:ea typeface="Menlo" charset="0"/>
              <a:cs typeface="Menlo" charset="0"/>
            </a:endParaRPr>
          </a:p>
        </p:txBody>
      </p:sp>
      <p:sp>
        <p:nvSpPr>
          <p:cNvPr id="41" name="Content Placeholder 2"/>
          <p:cNvSpPr txBox="1">
            <a:spLocks/>
          </p:cNvSpPr>
          <p:nvPr/>
        </p:nvSpPr>
        <p:spPr>
          <a:xfrm>
            <a:off x="1218460" y="5217877"/>
            <a:ext cx="10515600" cy="5414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514350" indent="-514350">
              <a:buFont typeface="+mj-lt"/>
              <a:buAutoNum type="arabicPeriod"/>
            </a:pPr>
            <a:r>
              <a:rPr lang="en-US" sz="3200" smtClean="0"/>
              <a:t>Split into chunks small enough to </a:t>
            </a:r>
            <a:r>
              <a:rPr lang="en-US" sz="3200" b="1" smtClean="0"/>
              <a:t>sort in memory</a:t>
            </a:r>
            <a:endParaRPr lang="en-US" sz="3200" b="1" dirty="0" smtClean="0"/>
          </a:p>
        </p:txBody>
      </p:sp>
      <p:sp>
        <p:nvSpPr>
          <p:cNvPr id="42" name="TextBox 41"/>
          <p:cNvSpPr txBox="1"/>
          <p:nvPr/>
        </p:nvSpPr>
        <p:spPr>
          <a:xfrm>
            <a:off x="182898" y="1734844"/>
            <a:ext cx="2295585" cy="1200329"/>
          </a:xfrm>
          <a:prstGeom prst="rect">
            <a:avLst/>
          </a:prstGeom>
          <a:noFill/>
        </p:spPr>
        <p:txBody>
          <a:bodyPr wrap="square" rtlCol="0">
            <a:spAutoFit/>
          </a:bodyPr>
          <a:lstStyle/>
          <a:p>
            <a:r>
              <a:rPr lang="en-US" sz="2400" b="1" dirty="0" smtClean="0">
                <a:latin typeface="+mj-lt"/>
              </a:rPr>
              <a:t>Example:</a:t>
            </a:r>
          </a:p>
          <a:p>
            <a:pPr marL="342900" indent="-342900">
              <a:buFont typeface="Arial" charset="0"/>
              <a:buChar char="•"/>
            </a:pPr>
            <a:r>
              <a:rPr lang="en-US" sz="2400" b="1" dirty="0" smtClean="0">
                <a:latin typeface="+mj-lt"/>
              </a:rPr>
              <a:t>3 Buffer pages</a:t>
            </a:r>
          </a:p>
          <a:p>
            <a:pPr marL="342900" indent="-342900">
              <a:buFont typeface="Arial" charset="0"/>
              <a:buChar char="•"/>
            </a:pPr>
            <a:r>
              <a:rPr lang="en-US" sz="2400" b="1" dirty="0" smtClean="0">
                <a:latin typeface="+mj-lt"/>
              </a:rPr>
              <a:t>6-page file</a:t>
            </a:r>
            <a:endParaRPr lang="en-US" sz="2400" b="1" dirty="0">
              <a:latin typeface="+mj-lt"/>
            </a:endParaRPr>
          </a:p>
        </p:txBody>
      </p:sp>
      <p:grpSp>
        <p:nvGrpSpPr>
          <p:cNvPr id="37" name="Group 36"/>
          <p:cNvGrpSpPr/>
          <p:nvPr/>
        </p:nvGrpSpPr>
        <p:grpSpPr>
          <a:xfrm>
            <a:off x="0" y="-22510"/>
            <a:ext cx="12192000" cy="307777"/>
            <a:chOff x="0" y="-22510"/>
            <a:chExt cx="12192000" cy="307777"/>
          </a:xfrm>
        </p:grpSpPr>
        <p:sp>
          <p:nvSpPr>
            <p:cNvPr id="43" name="Rectangle 4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4" name="TextBox 43"/>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
        <p:nvSpPr>
          <p:cNvPr id="48" name="TextBox 47"/>
          <p:cNvSpPr txBox="1"/>
          <p:nvPr/>
        </p:nvSpPr>
        <p:spPr>
          <a:xfrm>
            <a:off x="260590" y="3175092"/>
            <a:ext cx="1631615" cy="1200329"/>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Each sorted file is a called a </a:t>
            </a:r>
            <a:r>
              <a:rPr lang="en-US" sz="2400" b="1" i="1" dirty="0" smtClean="0">
                <a:latin typeface="+mj-lt"/>
              </a:rPr>
              <a:t>run</a:t>
            </a:r>
            <a:endParaRPr lang="en-US" sz="2400" i="1" dirty="0">
              <a:latin typeface="+mj-lt"/>
            </a:endParaRPr>
          </a:p>
        </p:txBody>
      </p:sp>
    </p:spTree>
    <p:extLst>
      <p:ext uri="{BB962C8B-B14F-4D97-AF65-F5344CB8AC3E}">
        <p14:creationId xmlns:p14="http://schemas.microsoft.com/office/powerpoint/2010/main" val="40549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6 1.48148E-6 L 0.42187 -0.03912 " pathEditMode="relative" rAng="0" ptsTypes="AA">
                                      <p:cBhvr>
                                        <p:cTn id="6" dur="2000" fill="hold"/>
                                        <p:tgtEl>
                                          <p:spTgt spid="34"/>
                                        </p:tgtEl>
                                        <p:attrNameLst>
                                          <p:attrName>ppt_x</p:attrName>
                                          <p:attrName>ppt_y</p:attrName>
                                        </p:attrNameLst>
                                      </p:cBhvr>
                                      <p:rCtr x="21094" y="-1968"/>
                                    </p:animMotion>
                                  </p:childTnLst>
                                </p:cTn>
                              </p:par>
                              <p:par>
                                <p:cTn id="7" presetID="42" presetClass="path" presetSubtype="0" accel="50000" decel="50000" fill="hold" grpId="0" nodeType="withEffect">
                                  <p:stCondLst>
                                    <p:cond delay="0"/>
                                  </p:stCondLst>
                                  <p:childTnLst>
                                    <p:animMotion origin="layout" path="M -8.33333E-7 1.48148E-6 L 0.43828 -0.03912 " pathEditMode="relative" rAng="0" ptsTypes="AA">
                                      <p:cBhvr>
                                        <p:cTn id="8" dur="2000" fill="hold"/>
                                        <p:tgtEl>
                                          <p:spTgt spid="35"/>
                                        </p:tgtEl>
                                        <p:attrNameLst>
                                          <p:attrName>ppt_x</p:attrName>
                                          <p:attrName>ppt_y</p:attrName>
                                        </p:attrNameLst>
                                      </p:cBhvr>
                                      <p:rCtr x="21914" y="-1968"/>
                                    </p:animMotion>
                                  </p:childTnLst>
                                </p:cTn>
                              </p:par>
                              <p:par>
                                <p:cTn id="9" presetID="42" presetClass="path" presetSubtype="0" accel="50000" decel="50000" fill="hold" grpId="0" nodeType="withEffect">
                                  <p:stCondLst>
                                    <p:cond delay="0"/>
                                  </p:stCondLst>
                                  <p:childTnLst>
                                    <p:animMotion origin="layout" path="M 3.95833E-6 1.48148E-6 L 0.45338 -0.03472 " pathEditMode="relative" rAng="0" ptsTypes="AA">
                                      <p:cBhvr>
                                        <p:cTn id="10" dur="2000" fill="hold"/>
                                        <p:tgtEl>
                                          <p:spTgt spid="36"/>
                                        </p:tgtEl>
                                        <p:attrNameLst>
                                          <p:attrName>ppt_x</p:attrName>
                                          <p:attrName>ppt_y</p:attrName>
                                        </p:attrNameLst>
                                      </p:cBhvr>
                                      <p:rCtr x="22669" y="-1736"/>
                                    </p:animMotion>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1" nodeType="clickEffect">
                                  <p:stCondLst>
                                    <p:cond delay="0"/>
                                  </p:stCondLst>
                                  <p:childTnLst>
                                    <p:animEffect transition="out" filter="dissolve">
                                      <p:cBhvr>
                                        <p:cTn id="14" dur="500"/>
                                        <p:tgtEl>
                                          <p:spTgt spid="34"/>
                                        </p:tgtEl>
                                      </p:cBhvr>
                                    </p:animEffect>
                                    <p:set>
                                      <p:cBhvr>
                                        <p:cTn id="15" dur="1" fill="hold">
                                          <p:stCondLst>
                                            <p:cond delay="499"/>
                                          </p:stCondLst>
                                        </p:cTn>
                                        <p:tgtEl>
                                          <p:spTgt spid="34"/>
                                        </p:tgtEl>
                                        <p:attrNameLst>
                                          <p:attrName>style.visibility</p:attrName>
                                        </p:attrNameLst>
                                      </p:cBhvr>
                                      <p:to>
                                        <p:strVal val="hidden"/>
                                      </p:to>
                                    </p:set>
                                  </p:childTnLst>
                                </p:cTn>
                              </p:par>
                              <p:par>
                                <p:cTn id="16" presetID="9" presetClass="exit" presetSubtype="0" fill="hold" grpId="1" nodeType="withEffect">
                                  <p:stCondLst>
                                    <p:cond delay="0"/>
                                  </p:stCondLst>
                                  <p:childTnLst>
                                    <p:animEffect transition="out" filter="dissolve">
                                      <p:cBhvr>
                                        <p:cTn id="17" dur="500"/>
                                        <p:tgtEl>
                                          <p:spTgt spid="35"/>
                                        </p:tgtEl>
                                      </p:cBhvr>
                                    </p:animEffect>
                                    <p:set>
                                      <p:cBhvr>
                                        <p:cTn id="18" dur="1" fill="hold">
                                          <p:stCondLst>
                                            <p:cond delay="499"/>
                                          </p:stCondLst>
                                        </p:cTn>
                                        <p:tgtEl>
                                          <p:spTgt spid="35"/>
                                        </p:tgtEl>
                                        <p:attrNameLst>
                                          <p:attrName>style.visibility</p:attrName>
                                        </p:attrNameLst>
                                      </p:cBhvr>
                                      <p:to>
                                        <p:strVal val="hidden"/>
                                      </p:to>
                                    </p:set>
                                  </p:childTnLst>
                                </p:cTn>
                              </p:par>
                              <p:par>
                                <p:cTn id="19" presetID="9" presetClass="exit" presetSubtype="0" fill="hold" grpId="1" nodeType="withEffect">
                                  <p:stCondLst>
                                    <p:cond delay="0"/>
                                  </p:stCondLst>
                                  <p:childTnLst>
                                    <p:animEffect transition="out" filter="dissolve">
                                      <p:cBhvr>
                                        <p:cTn id="20" dur="500"/>
                                        <p:tgtEl>
                                          <p:spTgt spid="36"/>
                                        </p:tgtEl>
                                      </p:cBhvr>
                                    </p:animEffect>
                                    <p:set>
                                      <p:cBhvr>
                                        <p:cTn id="21" dur="1" fill="hold">
                                          <p:stCondLst>
                                            <p:cond delay="499"/>
                                          </p:stCondLst>
                                        </p:cTn>
                                        <p:tgtEl>
                                          <p:spTgt spid="3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1" nodeType="click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dissolve">
                                      <p:cBhvr>
                                        <p:cTn id="26" dur="500"/>
                                        <p:tgtEl>
                                          <p:spTgt spid="40"/>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dissolve">
                                      <p:cBhvr>
                                        <p:cTn id="29" dur="500"/>
                                        <p:tgtEl>
                                          <p:spTgt spid="38"/>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dissolve">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0" nodeType="clickEffect">
                                  <p:stCondLst>
                                    <p:cond delay="0"/>
                                  </p:stCondLst>
                                  <p:childTnLst>
                                    <p:animMotion origin="layout" path="M -2.91667E-6 3.33333E-6 L -0.42317 0.03912 " pathEditMode="relative" rAng="0" ptsTypes="AA">
                                      <p:cBhvr>
                                        <p:cTn id="36" dur="2000" fill="hold"/>
                                        <p:tgtEl>
                                          <p:spTgt spid="40"/>
                                        </p:tgtEl>
                                        <p:attrNameLst>
                                          <p:attrName>ppt_x</p:attrName>
                                          <p:attrName>ppt_y</p:attrName>
                                        </p:attrNameLst>
                                      </p:cBhvr>
                                      <p:rCtr x="-21159" y="1944"/>
                                    </p:animMotion>
                                  </p:childTnLst>
                                </p:cTn>
                              </p:par>
                              <p:par>
                                <p:cTn id="37" presetID="42" presetClass="path" presetSubtype="0" accel="50000" decel="50000" fill="hold" grpId="1" nodeType="withEffect">
                                  <p:stCondLst>
                                    <p:cond delay="0"/>
                                  </p:stCondLst>
                                  <p:childTnLst>
                                    <p:animMotion origin="layout" path="M -1.45833E-6 1.85185E-6 L -0.43789 0.03912 " pathEditMode="relative" rAng="0" ptsTypes="AA">
                                      <p:cBhvr>
                                        <p:cTn id="38" dur="2000" fill="hold"/>
                                        <p:tgtEl>
                                          <p:spTgt spid="38"/>
                                        </p:tgtEl>
                                        <p:attrNameLst>
                                          <p:attrName>ppt_x</p:attrName>
                                          <p:attrName>ppt_y</p:attrName>
                                        </p:attrNameLst>
                                      </p:cBhvr>
                                      <p:rCtr x="-21901" y="1944"/>
                                    </p:animMotion>
                                  </p:childTnLst>
                                </p:cTn>
                              </p:par>
                              <p:par>
                                <p:cTn id="39" presetID="42" presetClass="path" presetSubtype="0" accel="50000" decel="50000" fill="hold" grpId="1" nodeType="withEffect">
                                  <p:stCondLst>
                                    <p:cond delay="0"/>
                                  </p:stCondLst>
                                  <p:childTnLst>
                                    <p:animMotion origin="layout" path="M -8.33333E-7 0 L -0.45299 0.03727 " pathEditMode="relative" rAng="0" ptsTypes="AA">
                                      <p:cBhvr>
                                        <p:cTn id="40" dur="2000" fill="hold"/>
                                        <p:tgtEl>
                                          <p:spTgt spid="39"/>
                                        </p:tgtEl>
                                        <p:attrNameLst>
                                          <p:attrName>ppt_x</p:attrName>
                                          <p:attrName>ppt_y</p:attrName>
                                        </p:attrNameLst>
                                      </p:cBhvr>
                                      <p:rCtr x="-22656" y="185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animBg="1"/>
      <p:bldP spid="36" grpId="1" animBg="1"/>
      <p:bldP spid="34" grpId="0" animBg="1"/>
      <p:bldP spid="34" grpId="1" animBg="1"/>
      <p:bldP spid="38" grpId="0" animBg="1"/>
      <p:bldP spid="38" grpId="1" animBg="1"/>
      <p:bldP spid="39" grpId="0" animBg="1"/>
      <p:bldP spid="39" grpId="1" animBg="1"/>
      <p:bldP spid="40" grpId="0" animBg="1"/>
      <p:bldP spid="40"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n 24"/>
          <p:cNvSpPr/>
          <p:nvPr/>
        </p:nvSpPr>
        <p:spPr>
          <a:xfrm>
            <a:off x="2600324" y="2086678"/>
            <a:ext cx="3457575" cy="2556877"/>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2697350" y="3567917"/>
            <a:ext cx="3296832" cy="5250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External Merge Sort Algorithm</a:t>
            </a:r>
            <a:endParaRPr lang="en-US" dirty="0"/>
          </a:p>
        </p:txBody>
      </p:sp>
      <p:sp>
        <p:nvSpPr>
          <p:cNvPr id="29" name="Rounded Rectangle 28"/>
          <p:cNvSpPr/>
          <p:nvPr/>
        </p:nvSpPr>
        <p:spPr>
          <a:xfrm>
            <a:off x="2699249" y="2851021"/>
            <a:ext cx="3296832" cy="5250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799034" y="1691924"/>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690688"/>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187074" y="320589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10800000">
            <a:off x="6187073" y="365705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5" name="TextBox 54"/>
          <p:cNvSpPr txBox="1"/>
          <p:nvPr/>
        </p:nvSpPr>
        <p:spPr>
          <a:xfrm>
            <a:off x="2216639" y="2966228"/>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56" name="TextBox 55"/>
          <p:cNvSpPr txBox="1"/>
          <p:nvPr/>
        </p:nvSpPr>
        <p:spPr>
          <a:xfrm>
            <a:off x="2216226" y="365536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7" name="Content Placeholder 2"/>
          <p:cNvSpPr>
            <a:spLocks noGrp="1"/>
          </p:cNvSpPr>
          <p:nvPr>
            <p:ph idx="1"/>
          </p:nvPr>
        </p:nvSpPr>
        <p:spPr>
          <a:xfrm>
            <a:off x="1218460" y="5214528"/>
            <a:ext cx="10515600" cy="541450"/>
          </a:xfrm>
        </p:spPr>
        <p:txBody>
          <a:bodyPr>
            <a:normAutofit/>
          </a:bodyPr>
          <a:lstStyle/>
          <a:p>
            <a:pPr marL="0" indent="0">
              <a:buNone/>
            </a:pPr>
            <a:r>
              <a:rPr lang="en-US" sz="3200" dirty="0" smtClean="0"/>
              <a:t>2.  Now just run the </a:t>
            </a:r>
            <a:r>
              <a:rPr lang="en-US" sz="3200" b="1" dirty="0" smtClean="0"/>
              <a:t>external merge</a:t>
            </a:r>
            <a:r>
              <a:rPr lang="en-US" sz="3200" dirty="0" smtClean="0"/>
              <a:t> algorithm &amp; we’re done!</a:t>
            </a:r>
            <a:endParaRPr lang="en-US" sz="3200" b="1" dirty="0" smtClean="0"/>
          </a:p>
        </p:txBody>
      </p:sp>
      <p:grpSp>
        <p:nvGrpSpPr>
          <p:cNvPr id="3" name="Group 2"/>
          <p:cNvGrpSpPr/>
          <p:nvPr/>
        </p:nvGrpSpPr>
        <p:grpSpPr>
          <a:xfrm>
            <a:off x="2844928" y="2929564"/>
            <a:ext cx="3012421" cy="400110"/>
            <a:chOff x="2844928" y="2635940"/>
            <a:chExt cx="3012421" cy="400110"/>
          </a:xfrm>
        </p:grpSpPr>
        <p:sp>
          <p:nvSpPr>
            <p:cNvPr id="31" name="TextBox 30"/>
            <p:cNvSpPr txBox="1"/>
            <p:nvPr/>
          </p:nvSpPr>
          <p:spPr>
            <a:xfrm>
              <a:off x="3874097" y="2635940"/>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grpSp>
      <p:sp>
        <p:nvSpPr>
          <p:cNvPr id="35" name="TextBox 34"/>
          <p:cNvSpPr txBox="1"/>
          <p:nvPr/>
        </p:nvSpPr>
        <p:spPr>
          <a:xfrm>
            <a:off x="3874072" y="3655364"/>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655364"/>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24,27</a:t>
            </a:r>
            <a:endParaRPr lang="en-US" sz="2000" dirty="0">
              <a:solidFill>
                <a:srgbClr val="FFC000"/>
              </a:solidFill>
              <a:latin typeface="Menlo" charset="0"/>
              <a:ea typeface="Menlo" charset="0"/>
              <a:cs typeface="Menlo" charset="0"/>
            </a:endParaRPr>
          </a:p>
        </p:txBody>
      </p:sp>
      <p:sp>
        <p:nvSpPr>
          <p:cNvPr id="34" name="TextBox 33"/>
          <p:cNvSpPr txBox="1"/>
          <p:nvPr/>
        </p:nvSpPr>
        <p:spPr>
          <a:xfrm>
            <a:off x="2844927" y="365536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1,3</a:t>
            </a:r>
            <a:endParaRPr lang="en-US" sz="2000" dirty="0">
              <a:solidFill>
                <a:srgbClr val="FFC000"/>
              </a:solidFill>
              <a:latin typeface="Menlo" charset="0"/>
              <a:ea typeface="Menlo" charset="0"/>
              <a:cs typeface="Menlo" charset="0"/>
            </a:endParaRPr>
          </a:p>
        </p:txBody>
      </p:sp>
      <p:sp>
        <p:nvSpPr>
          <p:cNvPr id="41" name="TextBox 40"/>
          <p:cNvSpPr txBox="1"/>
          <p:nvPr/>
        </p:nvSpPr>
        <p:spPr>
          <a:xfrm>
            <a:off x="182898" y="1734844"/>
            <a:ext cx="2295585" cy="1200329"/>
          </a:xfrm>
          <a:prstGeom prst="rect">
            <a:avLst/>
          </a:prstGeom>
          <a:noFill/>
        </p:spPr>
        <p:txBody>
          <a:bodyPr wrap="square" rtlCol="0">
            <a:spAutoFit/>
          </a:bodyPr>
          <a:lstStyle/>
          <a:p>
            <a:r>
              <a:rPr lang="en-US" sz="2400" b="1" dirty="0" smtClean="0">
                <a:latin typeface="+mj-lt"/>
              </a:rPr>
              <a:t>Example:</a:t>
            </a:r>
          </a:p>
          <a:p>
            <a:pPr marL="342900" indent="-342900">
              <a:buFont typeface="Arial" charset="0"/>
              <a:buChar char="•"/>
            </a:pPr>
            <a:r>
              <a:rPr lang="en-US" sz="2400" b="1" dirty="0" smtClean="0">
                <a:latin typeface="+mj-lt"/>
              </a:rPr>
              <a:t>3 Buffer pages</a:t>
            </a:r>
          </a:p>
          <a:p>
            <a:pPr marL="342900" indent="-342900">
              <a:buFont typeface="Arial" charset="0"/>
              <a:buChar char="•"/>
            </a:pPr>
            <a:r>
              <a:rPr lang="en-US" sz="2400" b="1" dirty="0" smtClean="0">
                <a:latin typeface="+mj-lt"/>
              </a:rPr>
              <a:t>6-page file</a:t>
            </a:r>
            <a:endParaRPr lang="en-US" sz="2400" b="1" dirty="0">
              <a:latin typeface="+mj-lt"/>
            </a:endParaRPr>
          </a:p>
        </p:txBody>
      </p:sp>
      <p:grpSp>
        <p:nvGrpSpPr>
          <p:cNvPr id="38" name="Group 37"/>
          <p:cNvGrpSpPr/>
          <p:nvPr/>
        </p:nvGrpSpPr>
        <p:grpSpPr>
          <a:xfrm>
            <a:off x="0" y="-22510"/>
            <a:ext cx="12192000" cy="307777"/>
            <a:chOff x="0" y="-22510"/>
            <a:chExt cx="12192000" cy="307777"/>
          </a:xfrm>
        </p:grpSpPr>
        <p:sp>
          <p:nvSpPr>
            <p:cNvPr id="39" name="Rectangle 3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0" name="TextBox 39"/>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1953405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IO Cost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For 3 buffer pages, 6 page file:</a:t>
            </a:r>
          </a:p>
          <a:p>
            <a:pPr marL="514350" indent="-514350">
              <a:buFont typeface="+mj-lt"/>
              <a:buAutoNum type="arabicPeriod"/>
            </a:pPr>
            <a:endParaRPr lang="en-US" dirty="0" smtClean="0"/>
          </a:p>
          <a:p>
            <a:pPr marL="514350" indent="-514350">
              <a:buFont typeface="+mj-lt"/>
              <a:buAutoNum type="arabicPeriod"/>
            </a:pPr>
            <a:r>
              <a:rPr lang="en-US" dirty="0" smtClean="0"/>
              <a:t>Split into </a:t>
            </a:r>
            <a:r>
              <a:rPr lang="en-US" b="1" u="sng" dirty="0" smtClean="0"/>
              <a:t>two 3-page files</a:t>
            </a:r>
            <a:r>
              <a:rPr lang="en-US" dirty="0" smtClean="0"/>
              <a:t> and </a:t>
            </a:r>
            <a:r>
              <a:rPr lang="en-US" b="1" dirty="0" smtClean="0"/>
              <a:t>sort in memory </a:t>
            </a:r>
          </a:p>
          <a:p>
            <a:pPr marL="971550" lvl="1" indent="-514350">
              <a:buFont typeface="+mj-lt"/>
              <a:buAutoNum type="arabicPeriod"/>
            </a:pPr>
            <a:r>
              <a:rPr lang="en-US" b="1" dirty="0" smtClean="0"/>
              <a:t>= 1 R + 1 W for each file = 2*(3 + 3) = 12 IO operations</a:t>
            </a:r>
          </a:p>
          <a:p>
            <a:pPr marL="514350" indent="-514350">
              <a:buFont typeface="+mj-lt"/>
              <a:buAutoNum type="arabicPeriod"/>
            </a:pPr>
            <a:endParaRPr lang="en-US" dirty="0"/>
          </a:p>
          <a:p>
            <a:pPr marL="514350" indent="-514350">
              <a:buFont typeface="+mj-lt"/>
              <a:buAutoNum type="arabicPeriod"/>
            </a:pPr>
            <a:r>
              <a:rPr lang="en-US" b="1" dirty="0" smtClean="0"/>
              <a:t>Merge</a:t>
            </a:r>
            <a:r>
              <a:rPr lang="en-US" dirty="0" smtClean="0"/>
              <a:t> each pair of sorted chunks </a:t>
            </a:r>
            <a:r>
              <a:rPr lang="en-US" b="1" i="1" dirty="0" smtClean="0"/>
              <a:t>using the external merge algorithm </a:t>
            </a:r>
          </a:p>
          <a:p>
            <a:pPr marL="971550" lvl="1" indent="-514350">
              <a:buFont typeface="+mj-lt"/>
              <a:buAutoNum type="arabicPeriod"/>
            </a:pPr>
            <a:r>
              <a:rPr lang="en-US" b="1" dirty="0" smtClean="0"/>
              <a:t>= 2*(3 + 3) = 12 IO operations</a:t>
            </a:r>
          </a:p>
          <a:p>
            <a:pPr marL="971550" lvl="1" indent="-514350">
              <a:buFont typeface="+mj-lt"/>
              <a:buAutoNum type="arabicPeriod"/>
            </a:pPr>
            <a:endParaRPr lang="en-US" b="1" dirty="0"/>
          </a:p>
          <a:p>
            <a:pPr marL="514350" indent="-514350">
              <a:buFont typeface="+mj-lt"/>
              <a:buAutoNum type="arabicPeriod"/>
            </a:pPr>
            <a:r>
              <a:rPr lang="en-US" b="1" dirty="0" smtClean="0"/>
              <a:t>Total cost = 24 IO</a:t>
            </a:r>
          </a:p>
          <a:p>
            <a:pPr marL="0" indent="0">
              <a:buNone/>
            </a:pPr>
            <a:endParaRPr lang="en-US" b="1" i="1" dirty="0"/>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379459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Running External Merge Sort on Larger Files</a:t>
            </a:r>
            <a:endParaRPr lang="en-US" dirty="0"/>
          </a:p>
        </p:txBody>
      </p:sp>
      <p:sp>
        <p:nvSpPr>
          <p:cNvPr id="25" name="Can 24"/>
          <p:cNvSpPr/>
          <p:nvPr/>
        </p:nvSpPr>
        <p:spPr>
          <a:xfrm>
            <a:off x="436783"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29" name="Rounded Rectangle 28"/>
          <p:cNvSpPr/>
          <p:nvPr/>
        </p:nvSpPr>
        <p:spPr>
          <a:xfrm>
            <a:off x="500657" y="2470975"/>
            <a:ext cx="2128680" cy="369948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093923"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3" name="Group 2"/>
          <p:cNvGrpSpPr/>
          <p:nvPr/>
        </p:nvGrpSpPr>
        <p:grpSpPr>
          <a:xfrm>
            <a:off x="594718" y="2629977"/>
            <a:ext cx="1945043" cy="261610"/>
            <a:chOff x="2844928" y="2635940"/>
            <a:chExt cx="3012421" cy="405173"/>
          </a:xfrm>
        </p:grpSpPr>
        <p:sp>
          <p:nvSpPr>
            <p:cNvPr id="31" name="TextBox 3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32" name="TextBox 3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44,55</a:t>
              </a:r>
              <a:endParaRPr lang="en-US" sz="11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35" name="TextBox 34"/>
          <p:cNvSpPr txBox="1"/>
          <p:nvPr/>
        </p:nvSpPr>
        <p:spPr>
          <a:xfrm>
            <a:off x="1262498"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18,43</a:t>
            </a:r>
            <a:endParaRPr lang="en-US" sz="1100" dirty="0">
              <a:solidFill>
                <a:srgbClr val="FFC000"/>
              </a:solidFill>
              <a:latin typeface="Menlo" charset="0"/>
              <a:ea typeface="Menlo" charset="0"/>
              <a:cs typeface="Menlo" charset="0"/>
            </a:endParaRPr>
          </a:p>
        </p:txBody>
      </p:sp>
      <p:sp>
        <p:nvSpPr>
          <p:cNvPr id="36" name="TextBox 35"/>
          <p:cNvSpPr txBox="1"/>
          <p:nvPr/>
        </p:nvSpPr>
        <p:spPr>
          <a:xfrm>
            <a:off x="1923702"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34" name="TextBox 33"/>
          <p:cNvSpPr txBox="1"/>
          <p:nvPr/>
        </p:nvSpPr>
        <p:spPr>
          <a:xfrm>
            <a:off x="594717"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45,38</a:t>
            </a:r>
            <a:endParaRPr lang="en-US" sz="1100" dirty="0">
              <a:solidFill>
                <a:srgbClr val="FFC000"/>
              </a:solidFill>
              <a:latin typeface="Menlo" charset="0"/>
              <a:ea typeface="Menlo" charset="0"/>
              <a:cs typeface="Menlo" charset="0"/>
            </a:endParaRPr>
          </a:p>
        </p:txBody>
      </p:sp>
      <p:sp>
        <p:nvSpPr>
          <p:cNvPr id="38" name="TextBox 37"/>
          <p:cNvSpPr txBox="1"/>
          <p:nvPr/>
        </p:nvSpPr>
        <p:spPr>
          <a:xfrm>
            <a:off x="9251940" y="1597070"/>
            <a:ext cx="2586398"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Assume we still only have </a:t>
            </a:r>
            <a:r>
              <a:rPr lang="en-US" sz="2400" i="1" dirty="0" smtClean="0">
                <a:latin typeface="+mj-lt"/>
              </a:rPr>
              <a:t>3</a:t>
            </a:r>
            <a:r>
              <a:rPr lang="en-US" sz="2400" dirty="0" smtClean="0">
                <a:latin typeface="+mj-lt"/>
              </a:rPr>
              <a:t> buffer pages </a:t>
            </a:r>
            <a:r>
              <a:rPr lang="en-US" sz="2400" i="1" dirty="0" smtClean="0">
                <a:latin typeface="+mj-lt"/>
              </a:rPr>
              <a:t>(Buffer not pictured)</a:t>
            </a:r>
            <a:endParaRPr lang="en-US" sz="2400" i="1" dirty="0">
              <a:latin typeface="+mj-lt"/>
            </a:endParaRPr>
          </a:p>
        </p:txBody>
      </p:sp>
      <p:grpSp>
        <p:nvGrpSpPr>
          <p:cNvPr id="42" name="Group 41"/>
          <p:cNvGrpSpPr/>
          <p:nvPr/>
        </p:nvGrpSpPr>
        <p:grpSpPr>
          <a:xfrm>
            <a:off x="594718" y="3528831"/>
            <a:ext cx="1945043" cy="261610"/>
            <a:chOff x="2844928" y="2635940"/>
            <a:chExt cx="3012421" cy="405173"/>
          </a:xfrm>
        </p:grpSpPr>
        <p:sp>
          <p:nvSpPr>
            <p:cNvPr id="43" name="TextBox 42"/>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44" name="TextBox 43"/>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47" name="TextBox 46"/>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48" name="TextBox 47"/>
          <p:cNvSpPr txBox="1"/>
          <p:nvPr/>
        </p:nvSpPr>
        <p:spPr>
          <a:xfrm>
            <a:off x="1262499" y="399746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18,22</a:t>
            </a:r>
            <a:endParaRPr lang="en-US" sz="1100" dirty="0">
              <a:solidFill>
                <a:srgbClr val="FFC000"/>
              </a:solidFill>
              <a:latin typeface="Menlo" charset="0"/>
              <a:ea typeface="Menlo" charset="0"/>
              <a:cs typeface="Menlo" charset="0"/>
            </a:endParaRPr>
          </a:p>
        </p:txBody>
      </p:sp>
      <p:sp>
        <p:nvSpPr>
          <p:cNvPr id="49" name="TextBox 48"/>
          <p:cNvSpPr txBox="1"/>
          <p:nvPr/>
        </p:nvSpPr>
        <p:spPr>
          <a:xfrm>
            <a:off x="1923702"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23,20</a:t>
            </a:r>
            <a:endParaRPr lang="en-US" sz="1100" dirty="0">
              <a:solidFill>
                <a:srgbClr val="FFC000"/>
              </a:solidFill>
              <a:latin typeface="Menlo" charset="0"/>
              <a:ea typeface="Menlo" charset="0"/>
              <a:cs typeface="Menlo" charset="0"/>
            </a:endParaRPr>
          </a:p>
        </p:txBody>
      </p:sp>
      <p:sp>
        <p:nvSpPr>
          <p:cNvPr id="57" name="TextBox 56"/>
          <p:cNvSpPr txBox="1"/>
          <p:nvPr/>
        </p:nvSpPr>
        <p:spPr>
          <a:xfrm>
            <a:off x="594717"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41,3</a:t>
            </a:r>
            <a:endParaRPr lang="en-US" sz="1100" dirty="0">
              <a:solidFill>
                <a:srgbClr val="FFC000"/>
              </a:solidFill>
              <a:latin typeface="Menlo" charset="0"/>
              <a:ea typeface="Menlo" charset="0"/>
              <a:cs typeface="Menlo" charset="0"/>
            </a:endParaRPr>
          </a:p>
        </p:txBody>
      </p:sp>
      <p:grpSp>
        <p:nvGrpSpPr>
          <p:cNvPr id="60" name="Group 59"/>
          <p:cNvGrpSpPr/>
          <p:nvPr/>
        </p:nvGrpSpPr>
        <p:grpSpPr>
          <a:xfrm>
            <a:off x="591445" y="4421815"/>
            <a:ext cx="1945043" cy="261610"/>
            <a:chOff x="2844928" y="2635940"/>
            <a:chExt cx="3012421" cy="405173"/>
          </a:xfrm>
        </p:grpSpPr>
        <p:sp>
          <p:nvSpPr>
            <p:cNvPr id="61" name="TextBox 6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62" name="TextBox 6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39,55</a:t>
              </a:r>
              <a:endParaRPr lang="en-US" sz="1100" dirty="0">
                <a:solidFill>
                  <a:srgbClr val="FFC000"/>
                </a:solidFill>
                <a:latin typeface="Menlo" charset="0"/>
                <a:ea typeface="Menlo" charset="0"/>
                <a:cs typeface="Menlo" charset="0"/>
              </a:endParaRPr>
            </a:p>
          </p:txBody>
        </p:sp>
        <p:sp>
          <p:nvSpPr>
            <p:cNvPr id="63" name="TextBox 6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42,46</a:t>
              </a:r>
              <a:endParaRPr lang="en-US" sz="1100" dirty="0">
                <a:solidFill>
                  <a:srgbClr val="FFC000"/>
                </a:solidFill>
                <a:latin typeface="Menlo" charset="0"/>
                <a:ea typeface="Menlo" charset="0"/>
                <a:cs typeface="Menlo" charset="0"/>
              </a:endParaRPr>
            </a:p>
          </p:txBody>
        </p:sp>
      </p:grpSp>
      <p:sp>
        <p:nvSpPr>
          <p:cNvPr id="64" name="TextBox 63"/>
          <p:cNvSpPr txBox="1"/>
          <p:nvPr/>
        </p:nvSpPr>
        <p:spPr>
          <a:xfrm>
            <a:off x="1259226"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65" name="TextBox 64"/>
          <p:cNvSpPr txBox="1"/>
          <p:nvPr/>
        </p:nvSpPr>
        <p:spPr>
          <a:xfrm>
            <a:off x="1920429"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66" name="TextBox 65"/>
          <p:cNvSpPr txBox="1"/>
          <p:nvPr/>
        </p:nvSpPr>
        <p:spPr>
          <a:xfrm>
            <a:off x="591444"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grpSp>
        <p:nvGrpSpPr>
          <p:cNvPr id="69" name="Group 68"/>
          <p:cNvGrpSpPr/>
          <p:nvPr/>
        </p:nvGrpSpPr>
        <p:grpSpPr>
          <a:xfrm>
            <a:off x="588172" y="5325261"/>
            <a:ext cx="1945043" cy="261610"/>
            <a:chOff x="2844928" y="2635940"/>
            <a:chExt cx="3012421" cy="405173"/>
          </a:xfrm>
        </p:grpSpPr>
        <p:sp>
          <p:nvSpPr>
            <p:cNvPr id="70" name="TextBox 6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48,33</a:t>
              </a:r>
              <a:endParaRPr lang="en-US" sz="1100" dirty="0">
                <a:solidFill>
                  <a:srgbClr val="FFC000"/>
                </a:solidFill>
                <a:latin typeface="Menlo" charset="0"/>
                <a:ea typeface="Menlo" charset="0"/>
                <a:cs typeface="Menlo" charset="0"/>
              </a:endParaRPr>
            </a:p>
          </p:txBody>
        </p:sp>
        <p:sp>
          <p:nvSpPr>
            <p:cNvPr id="71" name="TextBox 7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44,40</a:t>
              </a:r>
              <a:endParaRPr lang="en-US" sz="1100" dirty="0">
                <a:solidFill>
                  <a:srgbClr val="FFC000"/>
                </a:solidFill>
                <a:latin typeface="Menlo" charset="0"/>
                <a:ea typeface="Menlo" charset="0"/>
                <a:cs typeface="Menlo" charset="0"/>
              </a:endParaRPr>
            </a:p>
          </p:txBody>
        </p:sp>
        <p:sp>
          <p:nvSpPr>
            <p:cNvPr id="72" name="TextBox 7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3" name="TextBox 72"/>
          <p:cNvSpPr txBox="1"/>
          <p:nvPr/>
        </p:nvSpPr>
        <p:spPr>
          <a:xfrm>
            <a:off x="1255953"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18,22</a:t>
            </a:r>
            <a:endParaRPr lang="en-US" sz="1100" dirty="0">
              <a:solidFill>
                <a:srgbClr val="FFC000"/>
              </a:solidFill>
              <a:latin typeface="Menlo" charset="0"/>
              <a:ea typeface="Menlo" charset="0"/>
              <a:cs typeface="Menlo" charset="0"/>
            </a:endParaRPr>
          </a:p>
        </p:txBody>
      </p:sp>
      <p:sp>
        <p:nvSpPr>
          <p:cNvPr id="74" name="TextBox 73"/>
          <p:cNvSpPr txBox="1"/>
          <p:nvPr/>
        </p:nvSpPr>
        <p:spPr>
          <a:xfrm>
            <a:off x="1917156"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75" name="TextBox 74"/>
          <p:cNvSpPr txBox="1"/>
          <p:nvPr/>
        </p:nvSpPr>
        <p:spPr>
          <a:xfrm>
            <a:off x="588171"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16,31</a:t>
            </a:r>
            <a:endParaRPr lang="en-US" sz="1100" dirty="0">
              <a:solidFill>
                <a:srgbClr val="FFC000"/>
              </a:solidFill>
              <a:latin typeface="Menlo" charset="0"/>
              <a:ea typeface="Menlo" charset="0"/>
              <a:cs typeface="Menlo" charset="0"/>
            </a:endParaRPr>
          </a:p>
        </p:txBody>
      </p:sp>
      <p:grpSp>
        <p:nvGrpSpPr>
          <p:cNvPr id="39" name="Group 38"/>
          <p:cNvGrpSpPr/>
          <p:nvPr/>
        </p:nvGrpSpPr>
        <p:grpSpPr>
          <a:xfrm>
            <a:off x="0" y="-22510"/>
            <a:ext cx="12192000" cy="307777"/>
            <a:chOff x="0" y="-22510"/>
            <a:chExt cx="12192000" cy="307777"/>
          </a:xfrm>
        </p:grpSpPr>
        <p:sp>
          <p:nvSpPr>
            <p:cNvPr id="40" name="Rectangle 3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1" name="TextBox 40"/>
            <p:cNvSpPr txBox="1"/>
            <p:nvPr/>
          </p:nvSpPr>
          <p:spPr>
            <a:xfrm>
              <a:off x="188780" y="-22510"/>
              <a:ext cx="440870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a:t>
              </a:r>
              <a:r>
                <a:rPr lang="en-US" sz="1400" b="1" i="1" dirty="0">
                  <a:solidFill>
                    <a:schemeClr val="tx1">
                      <a:lumMod val="65000"/>
                      <a:lumOff val="35000"/>
                    </a:schemeClr>
                  </a:solidFill>
                  <a:latin typeface="+mj-lt"/>
                </a:rPr>
                <a:t>1</a:t>
              </a:r>
              <a:r>
                <a:rPr lang="en-US" sz="1400" b="1" i="1" dirty="0" smtClean="0">
                  <a:solidFill>
                    <a:schemeClr val="tx1">
                      <a:lumMod val="65000"/>
                      <a:lumOff val="35000"/>
                    </a:schemeClr>
                  </a:solidFill>
                  <a:latin typeface="+mj-lt"/>
                </a:rPr>
                <a:t>  &gt;  External Merge Sort: Larger files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082747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don’t find it in the index, look very carefully through the entire catalog”</a:t>
            </a:r>
            <a:endParaRPr lang="en-US" dirty="0"/>
          </a:p>
        </p:txBody>
      </p:sp>
      <p:sp>
        <p:nvSpPr>
          <p:cNvPr id="3" name="Text Placeholder 2"/>
          <p:cNvSpPr>
            <a:spLocks noGrp="1"/>
          </p:cNvSpPr>
          <p:nvPr>
            <p:ph type="body" idx="1"/>
          </p:nvPr>
        </p:nvSpPr>
        <p:spPr/>
        <p:txBody>
          <a:bodyPr/>
          <a:lstStyle/>
          <a:p>
            <a:pPr algn="r"/>
            <a:r>
              <a:rPr lang="en-US" dirty="0" smtClean="0"/>
              <a:t>- Sears, Roebuck and Co., Consumers Guide, 1897</a:t>
            </a:r>
            <a:endParaRPr lang="en-US" dirty="0"/>
          </a:p>
        </p:txBody>
      </p:sp>
      <p:sp>
        <p:nvSpPr>
          <p:cNvPr id="6" name="Slide Number Placeholder 5"/>
          <p:cNvSpPr>
            <a:spLocks noGrp="1"/>
          </p:cNvSpPr>
          <p:nvPr>
            <p:ph type="sldNum" sz="quarter" idx="12"/>
          </p:nvPr>
        </p:nvSpPr>
        <p:spPr/>
        <p:txBody>
          <a:bodyPr/>
          <a:lstStyle/>
          <a:p>
            <a:fld id="{40A01959-B587-3B45-A9B3-C17F42F09305}" type="slidenum">
              <a:rPr lang="en-US" smtClean="0"/>
              <a:t>2</a:t>
            </a:fld>
            <a:endParaRPr lang="en-US"/>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93968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6697851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Running External Merge Sort on Larger Files</a:t>
            </a:r>
            <a:endParaRPr lang="en-US" dirty="0"/>
          </a:p>
        </p:txBody>
      </p:sp>
      <p:sp>
        <p:nvSpPr>
          <p:cNvPr id="25" name="Can 24"/>
          <p:cNvSpPr/>
          <p:nvPr/>
        </p:nvSpPr>
        <p:spPr>
          <a:xfrm>
            <a:off x="436783"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499430" y="3042146"/>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500657" y="2579264"/>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093923"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3" name="Group 2"/>
          <p:cNvGrpSpPr/>
          <p:nvPr/>
        </p:nvGrpSpPr>
        <p:grpSpPr>
          <a:xfrm>
            <a:off x="594718" y="2629977"/>
            <a:ext cx="1945043" cy="261610"/>
            <a:chOff x="2844928" y="2635940"/>
            <a:chExt cx="3012421" cy="405173"/>
          </a:xfrm>
        </p:grpSpPr>
        <p:sp>
          <p:nvSpPr>
            <p:cNvPr id="31" name="TextBox 3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32" name="TextBox 3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44,55</a:t>
              </a:r>
              <a:endParaRPr lang="en-US" sz="11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35" name="TextBox 34"/>
          <p:cNvSpPr txBox="1"/>
          <p:nvPr/>
        </p:nvSpPr>
        <p:spPr>
          <a:xfrm>
            <a:off x="1262498"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18,43</a:t>
            </a:r>
            <a:endParaRPr lang="en-US" sz="1100" dirty="0">
              <a:solidFill>
                <a:srgbClr val="FFC000"/>
              </a:solidFill>
              <a:latin typeface="Menlo" charset="0"/>
              <a:ea typeface="Menlo" charset="0"/>
              <a:cs typeface="Menlo" charset="0"/>
            </a:endParaRPr>
          </a:p>
        </p:txBody>
      </p:sp>
      <p:sp>
        <p:nvSpPr>
          <p:cNvPr id="36" name="TextBox 35"/>
          <p:cNvSpPr txBox="1"/>
          <p:nvPr/>
        </p:nvSpPr>
        <p:spPr>
          <a:xfrm>
            <a:off x="1923702"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34" name="TextBox 33"/>
          <p:cNvSpPr txBox="1"/>
          <p:nvPr/>
        </p:nvSpPr>
        <p:spPr>
          <a:xfrm>
            <a:off x="594717"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45,38</a:t>
            </a:r>
            <a:endParaRPr lang="en-US" sz="1100" dirty="0">
              <a:solidFill>
                <a:srgbClr val="FFC000"/>
              </a:solidFill>
              <a:latin typeface="Menlo" charset="0"/>
              <a:ea typeface="Menlo" charset="0"/>
              <a:cs typeface="Menlo" charset="0"/>
            </a:endParaRPr>
          </a:p>
        </p:txBody>
      </p:sp>
      <p:sp>
        <p:nvSpPr>
          <p:cNvPr id="39" name="Rounded Rectangle 38"/>
          <p:cNvSpPr/>
          <p:nvPr/>
        </p:nvSpPr>
        <p:spPr>
          <a:xfrm>
            <a:off x="499430" y="3941000"/>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500657" y="3478118"/>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594718" y="3528831"/>
            <a:ext cx="1945043" cy="261610"/>
            <a:chOff x="2844928" y="2635940"/>
            <a:chExt cx="3012421" cy="405173"/>
          </a:xfrm>
        </p:grpSpPr>
        <p:sp>
          <p:nvSpPr>
            <p:cNvPr id="43" name="TextBox 42"/>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44" name="TextBox 43"/>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47" name="TextBox 46"/>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48" name="TextBox 47"/>
          <p:cNvSpPr txBox="1"/>
          <p:nvPr/>
        </p:nvSpPr>
        <p:spPr>
          <a:xfrm>
            <a:off x="1262499" y="399746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18,22</a:t>
            </a:r>
            <a:endParaRPr lang="en-US" sz="1100" dirty="0">
              <a:solidFill>
                <a:srgbClr val="FFC000"/>
              </a:solidFill>
              <a:latin typeface="Menlo" charset="0"/>
              <a:ea typeface="Menlo" charset="0"/>
              <a:cs typeface="Menlo" charset="0"/>
            </a:endParaRPr>
          </a:p>
        </p:txBody>
      </p:sp>
      <p:sp>
        <p:nvSpPr>
          <p:cNvPr id="49" name="TextBox 48"/>
          <p:cNvSpPr txBox="1"/>
          <p:nvPr/>
        </p:nvSpPr>
        <p:spPr>
          <a:xfrm>
            <a:off x="1923702"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23,20</a:t>
            </a:r>
            <a:endParaRPr lang="en-US" sz="1100" dirty="0">
              <a:solidFill>
                <a:srgbClr val="FFC000"/>
              </a:solidFill>
              <a:latin typeface="Menlo" charset="0"/>
              <a:ea typeface="Menlo" charset="0"/>
              <a:cs typeface="Menlo" charset="0"/>
            </a:endParaRPr>
          </a:p>
        </p:txBody>
      </p:sp>
      <p:sp>
        <p:nvSpPr>
          <p:cNvPr id="57" name="TextBox 56"/>
          <p:cNvSpPr txBox="1"/>
          <p:nvPr/>
        </p:nvSpPr>
        <p:spPr>
          <a:xfrm>
            <a:off x="594717"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41,3</a:t>
            </a:r>
            <a:endParaRPr lang="en-US" sz="1100" dirty="0">
              <a:solidFill>
                <a:srgbClr val="FFC000"/>
              </a:solidFill>
              <a:latin typeface="Menlo" charset="0"/>
              <a:ea typeface="Menlo" charset="0"/>
              <a:cs typeface="Menlo" charset="0"/>
            </a:endParaRPr>
          </a:p>
        </p:txBody>
      </p:sp>
      <p:sp>
        <p:nvSpPr>
          <p:cNvPr id="58" name="Rounded Rectangle 57"/>
          <p:cNvSpPr/>
          <p:nvPr/>
        </p:nvSpPr>
        <p:spPr>
          <a:xfrm>
            <a:off x="496157" y="4833984"/>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497384" y="4371102"/>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p:cNvGrpSpPr/>
          <p:nvPr/>
        </p:nvGrpSpPr>
        <p:grpSpPr>
          <a:xfrm>
            <a:off x="591445" y="4421815"/>
            <a:ext cx="1945043" cy="261610"/>
            <a:chOff x="2844928" y="2635940"/>
            <a:chExt cx="3012421" cy="405173"/>
          </a:xfrm>
        </p:grpSpPr>
        <p:sp>
          <p:nvSpPr>
            <p:cNvPr id="61" name="TextBox 6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62" name="TextBox 6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39,55</a:t>
              </a:r>
              <a:endParaRPr lang="en-US" sz="1100" dirty="0">
                <a:solidFill>
                  <a:srgbClr val="FFC000"/>
                </a:solidFill>
                <a:latin typeface="Menlo" charset="0"/>
                <a:ea typeface="Menlo" charset="0"/>
                <a:cs typeface="Menlo" charset="0"/>
              </a:endParaRPr>
            </a:p>
          </p:txBody>
        </p:sp>
        <p:sp>
          <p:nvSpPr>
            <p:cNvPr id="63" name="TextBox 6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42,46</a:t>
              </a:r>
              <a:endParaRPr lang="en-US" sz="1100" dirty="0">
                <a:solidFill>
                  <a:srgbClr val="FFC000"/>
                </a:solidFill>
                <a:latin typeface="Menlo" charset="0"/>
                <a:ea typeface="Menlo" charset="0"/>
                <a:cs typeface="Menlo" charset="0"/>
              </a:endParaRPr>
            </a:p>
          </p:txBody>
        </p:sp>
      </p:grpSp>
      <p:sp>
        <p:nvSpPr>
          <p:cNvPr id="64" name="TextBox 63"/>
          <p:cNvSpPr txBox="1"/>
          <p:nvPr/>
        </p:nvSpPr>
        <p:spPr>
          <a:xfrm>
            <a:off x="1259226"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65" name="TextBox 64"/>
          <p:cNvSpPr txBox="1"/>
          <p:nvPr/>
        </p:nvSpPr>
        <p:spPr>
          <a:xfrm>
            <a:off x="1920429"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66" name="TextBox 65"/>
          <p:cNvSpPr txBox="1"/>
          <p:nvPr/>
        </p:nvSpPr>
        <p:spPr>
          <a:xfrm>
            <a:off x="591444"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sp>
        <p:nvSpPr>
          <p:cNvPr id="67" name="Rounded Rectangle 66"/>
          <p:cNvSpPr/>
          <p:nvPr/>
        </p:nvSpPr>
        <p:spPr>
          <a:xfrm>
            <a:off x="492884" y="5737430"/>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a:off x="494111" y="5274548"/>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p:nvGrpSpPr>
        <p:grpSpPr>
          <a:xfrm>
            <a:off x="588172" y="5325261"/>
            <a:ext cx="1945043" cy="261610"/>
            <a:chOff x="2844928" y="2635940"/>
            <a:chExt cx="3012421" cy="405173"/>
          </a:xfrm>
        </p:grpSpPr>
        <p:sp>
          <p:nvSpPr>
            <p:cNvPr id="70" name="TextBox 6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48,33</a:t>
              </a:r>
              <a:endParaRPr lang="en-US" sz="1100" dirty="0">
                <a:solidFill>
                  <a:srgbClr val="FFC000"/>
                </a:solidFill>
                <a:latin typeface="Menlo" charset="0"/>
                <a:ea typeface="Menlo" charset="0"/>
                <a:cs typeface="Menlo" charset="0"/>
              </a:endParaRPr>
            </a:p>
          </p:txBody>
        </p:sp>
        <p:sp>
          <p:nvSpPr>
            <p:cNvPr id="71" name="TextBox 7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44,40</a:t>
              </a:r>
              <a:endParaRPr lang="en-US" sz="1100" dirty="0">
                <a:solidFill>
                  <a:srgbClr val="FFC000"/>
                </a:solidFill>
                <a:latin typeface="Menlo" charset="0"/>
                <a:ea typeface="Menlo" charset="0"/>
                <a:cs typeface="Menlo" charset="0"/>
              </a:endParaRPr>
            </a:p>
          </p:txBody>
        </p:sp>
        <p:sp>
          <p:nvSpPr>
            <p:cNvPr id="72" name="TextBox 7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3" name="TextBox 72"/>
          <p:cNvSpPr txBox="1"/>
          <p:nvPr/>
        </p:nvSpPr>
        <p:spPr>
          <a:xfrm>
            <a:off x="1255953"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18,22</a:t>
            </a:r>
            <a:endParaRPr lang="en-US" sz="1100" dirty="0">
              <a:solidFill>
                <a:srgbClr val="FFC000"/>
              </a:solidFill>
              <a:latin typeface="Menlo" charset="0"/>
              <a:ea typeface="Menlo" charset="0"/>
              <a:cs typeface="Menlo" charset="0"/>
            </a:endParaRPr>
          </a:p>
        </p:txBody>
      </p:sp>
      <p:sp>
        <p:nvSpPr>
          <p:cNvPr id="74" name="TextBox 73"/>
          <p:cNvSpPr txBox="1"/>
          <p:nvPr/>
        </p:nvSpPr>
        <p:spPr>
          <a:xfrm>
            <a:off x="1917156"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75" name="TextBox 74"/>
          <p:cNvSpPr txBox="1"/>
          <p:nvPr/>
        </p:nvSpPr>
        <p:spPr>
          <a:xfrm>
            <a:off x="588171"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16,31</a:t>
            </a:r>
            <a:endParaRPr lang="en-US" sz="1100" dirty="0">
              <a:solidFill>
                <a:srgbClr val="FFC000"/>
              </a:solidFill>
              <a:latin typeface="Menlo" charset="0"/>
              <a:ea typeface="Menlo" charset="0"/>
              <a:cs typeface="Menlo" charset="0"/>
            </a:endParaRPr>
          </a:p>
        </p:txBody>
      </p:sp>
      <p:sp>
        <p:nvSpPr>
          <p:cNvPr id="4" name="TextBox 3"/>
          <p:cNvSpPr txBox="1"/>
          <p:nvPr/>
        </p:nvSpPr>
        <p:spPr>
          <a:xfrm>
            <a:off x="3238791" y="2198748"/>
            <a:ext cx="4983829" cy="954107"/>
          </a:xfrm>
          <a:prstGeom prst="rect">
            <a:avLst/>
          </a:prstGeom>
          <a:noFill/>
        </p:spPr>
        <p:txBody>
          <a:bodyPr wrap="square" rtlCol="0">
            <a:spAutoFit/>
          </a:bodyPr>
          <a:lstStyle/>
          <a:p>
            <a:r>
              <a:rPr lang="en-US" sz="2800" dirty="0" smtClean="0"/>
              <a:t>1. Split into files small enough to sort in buffer…</a:t>
            </a:r>
            <a:endParaRPr lang="en-US" sz="2800" dirty="0"/>
          </a:p>
        </p:txBody>
      </p:sp>
      <p:sp>
        <p:nvSpPr>
          <p:cNvPr id="46" name="TextBox 45"/>
          <p:cNvSpPr txBox="1"/>
          <p:nvPr/>
        </p:nvSpPr>
        <p:spPr>
          <a:xfrm>
            <a:off x="9251940" y="1597070"/>
            <a:ext cx="2586398"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Assume we still only have </a:t>
            </a:r>
            <a:r>
              <a:rPr lang="en-US" sz="2400" i="1" dirty="0" smtClean="0">
                <a:latin typeface="+mj-lt"/>
              </a:rPr>
              <a:t>3</a:t>
            </a:r>
            <a:r>
              <a:rPr lang="en-US" sz="2400" dirty="0" smtClean="0">
                <a:latin typeface="+mj-lt"/>
              </a:rPr>
              <a:t> buffer pages </a:t>
            </a:r>
            <a:r>
              <a:rPr lang="en-US" sz="2400" i="1" dirty="0" smtClean="0">
                <a:latin typeface="+mj-lt"/>
              </a:rPr>
              <a:t>(Buffer not pictured)</a:t>
            </a:r>
            <a:endParaRPr lang="en-US" sz="2400" i="1" dirty="0">
              <a:latin typeface="+mj-lt"/>
            </a:endParaRPr>
          </a:p>
        </p:txBody>
      </p:sp>
      <p:grpSp>
        <p:nvGrpSpPr>
          <p:cNvPr id="53" name="Group 52"/>
          <p:cNvGrpSpPr/>
          <p:nvPr/>
        </p:nvGrpSpPr>
        <p:grpSpPr>
          <a:xfrm>
            <a:off x="0" y="-22510"/>
            <a:ext cx="12192000" cy="307777"/>
            <a:chOff x="0" y="-22510"/>
            <a:chExt cx="12192000" cy="307777"/>
          </a:xfrm>
        </p:grpSpPr>
        <p:sp>
          <p:nvSpPr>
            <p:cNvPr id="54" name="Rectangle 5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55" name="TextBox 54"/>
            <p:cNvSpPr txBox="1"/>
            <p:nvPr/>
          </p:nvSpPr>
          <p:spPr>
            <a:xfrm>
              <a:off x="188780" y="-22510"/>
              <a:ext cx="440870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 Larger files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511265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Running External Merge Sort on Larger Files</a:t>
            </a:r>
            <a:endParaRPr lang="en-US" dirty="0"/>
          </a:p>
        </p:txBody>
      </p:sp>
      <p:sp>
        <p:nvSpPr>
          <p:cNvPr id="25" name="Can 24"/>
          <p:cNvSpPr/>
          <p:nvPr/>
        </p:nvSpPr>
        <p:spPr>
          <a:xfrm>
            <a:off x="436783"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499430" y="3042146"/>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500657" y="257926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093923"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3" name="Group 2"/>
          <p:cNvGrpSpPr/>
          <p:nvPr/>
        </p:nvGrpSpPr>
        <p:grpSpPr>
          <a:xfrm>
            <a:off x="594718" y="2629977"/>
            <a:ext cx="1945043" cy="261610"/>
            <a:chOff x="2844928" y="2635940"/>
            <a:chExt cx="3012421" cy="405173"/>
          </a:xfrm>
        </p:grpSpPr>
        <p:sp>
          <p:nvSpPr>
            <p:cNvPr id="31" name="TextBox 3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32" name="TextBox 3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44,55</a:t>
              </a:r>
              <a:endParaRPr lang="en-US" sz="11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35" name="TextBox 34"/>
          <p:cNvSpPr txBox="1"/>
          <p:nvPr/>
        </p:nvSpPr>
        <p:spPr>
          <a:xfrm>
            <a:off x="1262495"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27,38</a:t>
            </a:r>
            <a:endParaRPr lang="en-US" sz="1100" dirty="0">
              <a:solidFill>
                <a:srgbClr val="FFC000"/>
              </a:solidFill>
              <a:latin typeface="Menlo" charset="0"/>
              <a:ea typeface="Menlo" charset="0"/>
              <a:cs typeface="Menlo" charset="0"/>
            </a:endParaRPr>
          </a:p>
        </p:txBody>
      </p:sp>
      <p:sp>
        <p:nvSpPr>
          <p:cNvPr id="36" name="TextBox 35"/>
          <p:cNvSpPr txBox="1"/>
          <p:nvPr/>
        </p:nvSpPr>
        <p:spPr>
          <a:xfrm>
            <a:off x="1923702"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43,45</a:t>
            </a:r>
            <a:endParaRPr lang="en-US" sz="1100" dirty="0">
              <a:solidFill>
                <a:srgbClr val="FFC000"/>
              </a:solidFill>
              <a:latin typeface="Menlo" charset="0"/>
              <a:ea typeface="Menlo" charset="0"/>
              <a:cs typeface="Menlo" charset="0"/>
            </a:endParaRPr>
          </a:p>
        </p:txBody>
      </p:sp>
      <p:sp>
        <p:nvSpPr>
          <p:cNvPr id="34" name="TextBox 33"/>
          <p:cNvSpPr txBox="1"/>
          <p:nvPr/>
        </p:nvSpPr>
        <p:spPr>
          <a:xfrm>
            <a:off x="594717"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18,24</a:t>
            </a:r>
            <a:endParaRPr lang="en-US" sz="1100" dirty="0">
              <a:solidFill>
                <a:srgbClr val="FFC000"/>
              </a:solidFill>
              <a:latin typeface="Menlo" charset="0"/>
              <a:ea typeface="Menlo" charset="0"/>
              <a:cs typeface="Menlo" charset="0"/>
            </a:endParaRPr>
          </a:p>
        </p:txBody>
      </p:sp>
      <p:sp>
        <p:nvSpPr>
          <p:cNvPr id="39" name="Rounded Rectangle 38"/>
          <p:cNvSpPr/>
          <p:nvPr/>
        </p:nvSpPr>
        <p:spPr>
          <a:xfrm>
            <a:off x="499430" y="394100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500657" y="347811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594718" y="3528831"/>
            <a:ext cx="1945043" cy="261610"/>
            <a:chOff x="2844928" y="2635940"/>
            <a:chExt cx="3012421" cy="405173"/>
          </a:xfrm>
        </p:grpSpPr>
        <p:sp>
          <p:nvSpPr>
            <p:cNvPr id="43" name="TextBox 42"/>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44" name="TextBox 43"/>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47" name="TextBox 46"/>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48" name="TextBox 47"/>
          <p:cNvSpPr txBox="1"/>
          <p:nvPr/>
        </p:nvSpPr>
        <p:spPr>
          <a:xfrm>
            <a:off x="1262496" y="399746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49" name="TextBox 48"/>
          <p:cNvSpPr txBox="1"/>
          <p:nvPr/>
        </p:nvSpPr>
        <p:spPr>
          <a:xfrm>
            <a:off x="1923702"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23,41</a:t>
            </a:r>
            <a:endParaRPr lang="en-US" sz="1100" dirty="0">
              <a:solidFill>
                <a:srgbClr val="FFC000"/>
              </a:solidFill>
              <a:latin typeface="Menlo" charset="0"/>
              <a:ea typeface="Menlo" charset="0"/>
              <a:cs typeface="Menlo" charset="0"/>
            </a:endParaRPr>
          </a:p>
        </p:txBody>
      </p:sp>
      <p:sp>
        <p:nvSpPr>
          <p:cNvPr id="57" name="TextBox 56"/>
          <p:cNvSpPr txBox="1"/>
          <p:nvPr/>
        </p:nvSpPr>
        <p:spPr>
          <a:xfrm>
            <a:off x="594717"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3,18</a:t>
            </a:r>
            <a:endParaRPr lang="en-US" sz="1100" dirty="0">
              <a:solidFill>
                <a:srgbClr val="FFC000"/>
              </a:solidFill>
              <a:latin typeface="Menlo" charset="0"/>
              <a:ea typeface="Menlo" charset="0"/>
              <a:cs typeface="Menlo" charset="0"/>
            </a:endParaRPr>
          </a:p>
        </p:txBody>
      </p:sp>
      <p:sp>
        <p:nvSpPr>
          <p:cNvPr id="58" name="Rounded Rectangle 57"/>
          <p:cNvSpPr/>
          <p:nvPr/>
        </p:nvSpPr>
        <p:spPr>
          <a:xfrm>
            <a:off x="496157" y="483398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497384" y="4371102"/>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p:cNvGrpSpPr/>
          <p:nvPr/>
        </p:nvGrpSpPr>
        <p:grpSpPr>
          <a:xfrm>
            <a:off x="591445" y="4421815"/>
            <a:ext cx="1945043" cy="261610"/>
            <a:chOff x="2844928" y="2635940"/>
            <a:chExt cx="3012421" cy="405173"/>
          </a:xfrm>
        </p:grpSpPr>
        <p:sp>
          <p:nvSpPr>
            <p:cNvPr id="61" name="TextBox 6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39,42</a:t>
              </a:r>
              <a:endParaRPr lang="en-US" sz="1100" dirty="0">
                <a:solidFill>
                  <a:srgbClr val="FFC000"/>
                </a:solidFill>
                <a:latin typeface="Menlo" charset="0"/>
                <a:ea typeface="Menlo" charset="0"/>
                <a:cs typeface="Menlo" charset="0"/>
              </a:endParaRPr>
            </a:p>
          </p:txBody>
        </p:sp>
        <p:sp>
          <p:nvSpPr>
            <p:cNvPr id="62" name="TextBox 6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46,55</a:t>
              </a:r>
              <a:endParaRPr lang="en-US" sz="1100" dirty="0">
                <a:solidFill>
                  <a:srgbClr val="FFC000"/>
                </a:solidFill>
                <a:latin typeface="Menlo" charset="0"/>
                <a:ea typeface="Menlo" charset="0"/>
                <a:cs typeface="Menlo" charset="0"/>
              </a:endParaRPr>
            </a:p>
          </p:txBody>
        </p:sp>
        <p:sp>
          <p:nvSpPr>
            <p:cNvPr id="63" name="TextBox 6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grpSp>
      <p:sp>
        <p:nvSpPr>
          <p:cNvPr id="64" name="TextBox 63"/>
          <p:cNvSpPr txBox="1"/>
          <p:nvPr/>
        </p:nvSpPr>
        <p:spPr>
          <a:xfrm>
            <a:off x="1259226"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65" name="TextBox 64"/>
          <p:cNvSpPr txBox="1"/>
          <p:nvPr/>
        </p:nvSpPr>
        <p:spPr>
          <a:xfrm>
            <a:off x="1920429"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66" name="TextBox 65"/>
          <p:cNvSpPr txBox="1"/>
          <p:nvPr/>
        </p:nvSpPr>
        <p:spPr>
          <a:xfrm>
            <a:off x="591444"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sp>
        <p:nvSpPr>
          <p:cNvPr id="67" name="Rounded Rectangle 66"/>
          <p:cNvSpPr/>
          <p:nvPr/>
        </p:nvSpPr>
        <p:spPr>
          <a:xfrm>
            <a:off x="492884" y="573743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a:off x="494111" y="527454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p:nvGrpSpPr>
        <p:grpSpPr>
          <a:xfrm>
            <a:off x="588172" y="5325261"/>
            <a:ext cx="1945043" cy="261610"/>
            <a:chOff x="2844928" y="2635940"/>
            <a:chExt cx="3012421" cy="405173"/>
          </a:xfrm>
        </p:grpSpPr>
        <p:sp>
          <p:nvSpPr>
            <p:cNvPr id="70" name="TextBox 6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33,40</a:t>
              </a:r>
              <a:endParaRPr lang="en-US" sz="1100" dirty="0">
                <a:solidFill>
                  <a:srgbClr val="FFC000"/>
                </a:solidFill>
                <a:latin typeface="Menlo" charset="0"/>
                <a:ea typeface="Menlo" charset="0"/>
                <a:cs typeface="Menlo" charset="0"/>
              </a:endParaRPr>
            </a:p>
          </p:txBody>
        </p:sp>
        <p:sp>
          <p:nvSpPr>
            <p:cNvPr id="71" name="TextBox 7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44,48</a:t>
              </a:r>
              <a:endParaRPr lang="en-US" sz="1100" dirty="0">
                <a:solidFill>
                  <a:srgbClr val="FFC000"/>
                </a:solidFill>
                <a:latin typeface="Menlo" charset="0"/>
                <a:ea typeface="Menlo" charset="0"/>
                <a:cs typeface="Menlo" charset="0"/>
              </a:endParaRPr>
            </a:p>
          </p:txBody>
        </p:sp>
        <p:sp>
          <p:nvSpPr>
            <p:cNvPr id="72" name="TextBox 7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3" name="TextBox 72"/>
          <p:cNvSpPr txBox="1"/>
          <p:nvPr/>
        </p:nvSpPr>
        <p:spPr>
          <a:xfrm>
            <a:off x="1255952"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22,24</a:t>
            </a:r>
            <a:endParaRPr lang="en-US" sz="1100" dirty="0">
              <a:solidFill>
                <a:srgbClr val="FFC000"/>
              </a:solidFill>
              <a:latin typeface="Menlo" charset="0"/>
              <a:ea typeface="Menlo" charset="0"/>
              <a:cs typeface="Menlo" charset="0"/>
            </a:endParaRPr>
          </a:p>
        </p:txBody>
      </p:sp>
      <p:sp>
        <p:nvSpPr>
          <p:cNvPr id="74" name="TextBox 73"/>
          <p:cNvSpPr txBox="1"/>
          <p:nvPr/>
        </p:nvSpPr>
        <p:spPr>
          <a:xfrm>
            <a:off x="1917156"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75" name="TextBox 74"/>
          <p:cNvSpPr txBox="1"/>
          <p:nvPr/>
        </p:nvSpPr>
        <p:spPr>
          <a:xfrm>
            <a:off x="588171"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4" name="TextBox 3"/>
          <p:cNvSpPr txBox="1"/>
          <p:nvPr/>
        </p:nvSpPr>
        <p:spPr>
          <a:xfrm>
            <a:off x="3238791" y="2198748"/>
            <a:ext cx="4983829" cy="954107"/>
          </a:xfrm>
          <a:prstGeom prst="rect">
            <a:avLst/>
          </a:prstGeom>
          <a:noFill/>
        </p:spPr>
        <p:txBody>
          <a:bodyPr wrap="square" rtlCol="0">
            <a:spAutoFit/>
          </a:bodyPr>
          <a:lstStyle/>
          <a:p>
            <a:r>
              <a:rPr lang="en-US" sz="2800" dirty="0" smtClean="0"/>
              <a:t>1. Split into files small enough to sort in buffer… and sort</a:t>
            </a:r>
            <a:endParaRPr lang="en-US" sz="2800" dirty="0"/>
          </a:p>
        </p:txBody>
      </p:sp>
      <p:sp>
        <p:nvSpPr>
          <p:cNvPr id="46" name="TextBox 45"/>
          <p:cNvSpPr txBox="1"/>
          <p:nvPr/>
        </p:nvSpPr>
        <p:spPr>
          <a:xfrm>
            <a:off x="9251940" y="1597070"/>
            <a:ext cx="2586398"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Assume we still only have </a:t>
            </a:r>
            <a:r>
              <a:rPr lang="en-US" sz="2400" i="1" dirty="0" smtClean="0">
                <a:latin typeface="+mj-lt"/>
              </a:rPr>
              <a:t>3</a:t>
            </a:r>
            <a:r>
              <a:rPr lang="en-US" sz="2400" dirty="0" smtClean="0">
                <a:latin typeface="+mj-lt"/>
              </a:rPr>
              <a:t> buffer pages </a:t>
            </a:r>
            <a:r>
              <a:rPr lang="en-US" sz="2400" i="1" dirty="0" smtClean="0">
                <a:latin typeface="+mj-lt"/>
              </a:rPr>
              <a:t>(Buffer not pictured)</a:t>
            </a:r>
            <a:endParaRPr lang="en-US" sz="2400" i="1" dirty="0">
              <a:latin typeface="+mj-lt"/>
            </a:endParaRPr>
          </a:p>
        </p:txBody>
      </p:sp>
      <p:grpSp>
        <p:nvGrpSpPr>
          <p:cNvPr id="53" name="Group 52"/>
          <p:cNvGrpSpPr/>
          <p:nvPr/>
        </p:nvGrpSpPr>
        <p:grpSpPr>
          <a:xfrm>
            <a:off x="0" y="-22510"/>
            <a:ext cx="12192000" cy="307777"/>
            <a:chOff x="0" y="-22510"/>
            <a:chExt cx="12192000" cy="307777"/>
          </a:xfrm>
        </p:grpSpPr>
        <p:sp>
          <p:nvSpPr>
            <p:cNvPr id="54" name="Rectangle 5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55" name="TextBox 54"/>
            <p:cNvSpPr txBox="1"/>
            <p:nvPr/>
          </p:nvSpPr>
          <p:spPr>
            <a:xfrm>
              <a:off x="188780" y="-22510"/>
              <a:ext cx="440870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 Larger files</a:t>
              </a:r>
              <a:endParaRPr lang="en-US" sz="1400" b="1" i="1" dirty="0">
                <a:solidFill>
                  <a:schemeClr val="tx1">
                    <a:lumMod val="65000"/>
                    <a:lumOff val="35000"/>
                  </a:schemeClr>
                </a:solidFill>
                <a:latin typeface="+mj-lt"/>
              </a:endParaRPr>
            </a:p>
          </p:txBody>
        </p:sp>
      </p:grpSp>
      <p:sp>
        <p:nvSpPr>
          <p:cNvPr id="5" name="Rounded Rectangle 4"/>
          <p:cNvSpPr/>
          <p:nvPr/>
        </p:nvSpPr>
        <p:spPr>
          <a:xfrm>
            <a:off x="389763" y="5687677"/>
            <a:ext cx="2354926" cy="462882"/>
          </a:xfrm>
          <a:prstGeom prst="roundRect">
            <a:avLst/>
          </a:prstGeom>
          <a:solidFill>
            <a:schemeClr val="accent2">
              <a:alpha val="36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144307" y="5491427"/>
            <a:ext cx="2586398" cy="830997"/>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Call each of these sorted files a </a:t>
            </a:r>
            <a:r>
              <a:rPr lang="en-US" sz="2400" b="1" i="1" dirty="0" smtClean="0">
                <a:latin typeface="+mj-lt"/>
              </a:rPr>
              <a:t>run</a:t>
            </a:r>
            <a:endParaRPr lang="en-US" sz="2400" i="1" dirty="0">
              <a:latin typeface="+mj-lt"/>
            </a:endParaRPr>
          </a:p>
        </p:txBody>
      </p:sp>
    </p:spTree>
    <p:extLst>
      <p:ext uri="{BB962C8B-B14F-4D97-AF65-F5344CB8AC3E}">
        <p14:creationId xmlns:p14="http://schemas.microsoft.com/office/powerpoint/2010/main" val="167150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Running External Merge Sort on Larger Files</a:t>
            </a:r>
            <a:endParaRPr lang="en-US" dirty="0"/>
          </a:p>
        </p:txBody>
      </p:sp>
      <p:sp>
        <p:nvSpPr>
          <p:cNvPr id="25" name="Can 24"/>
          <p:cNvSpPr/>
          <p:nvPr/>
        </p:nvSpPr>
        <p:spPr>
          <a:xfrm>
            <a:off x="436783"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499430" y="3042146"/>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500657" y="257926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093923"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3" name="Group 2"/>
          <p:cNvGrpSpPr/>
          <p:nvPr/>
        </p:nvGrpSpPr>
        <p:grpSpPr>
          <a:xfrm>
            <a:off x="594718" y="2629977"/>
            <a:ext cx="1945043" cy="261610"/>
            <a:chOff x="2844928" y="2635940"/>
            <a:chExt cx="3012421" cy="405173"/>
          </a:xfrm>
        </p:grpSpPr>
        <p:sp>
          <p:nvSpPr>
            <p:cNvPr id="31" name="TextBox 3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32" name="TextBox 3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44,55</a:t>
              </a:r>
              <a:endParaRPr lang="en-US" sz="11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35" name="TextBox 34"/>
          <p:cNvSpPr txBox="1"/>
          <p:nvPr/>
        </p:nvSpPr>
        <p:spPr>
          <a:xfrm>
            <a:off x="1262495"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27,38</a:t>
            </a:r>
            <a:endParaRPr lang="en-US" sz="1100" dirty="0">
              <a:solidFill>
                <a:srgbClr val="FFC000"/>
              </a:solidFill>
              <a:latin typeface="Menlo" charset="0"/>
              <a:ea typeface="Menlo" charset="0"/>
              <a:cs typeface="Menlo" charset="0"/>
            </a:endParaRPr>
          </a:p>
        </p:txBody>
      </p:sp>
      <p:sp>
        <p:nvSpPr>
          <p:cNvPr id="36" name="TextBox 35"/>
          <p:cNvSpPr txBox="1"/>
          <p:nvPr/>
        </p:nvSpPr>
        <p:spPr>
          <a:xfrm>
            <a:off x="1923702"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43,45</a:t>
            </a:r>
            <a:endParaRPr lang="en-US" sz="1100" dirty="0">
              <a:solidFill>
                <a:srgbClr val="FFC000"/>
              </a:solidFill>
              <a:latin typeface="Menlo" charset="0"/>
              <a:ea typeface="Menlo" charset="0"/>
              <a:cs typeface="Menlo" charset="0"/>
            </a:endParaRPr>
          </a:p>
        </p:txBody>
      </p:sp>
      <p:sp>
        <p:nvSpPr>
          <p:cNvPr id="34" name="TextBox 33"/>
          <p:cNvSpPr txBox="1"/>
          <p:nvPr/>
        </p:nvSpPr>
        <p:spPr>
          <a:xfrm>
            <a:off x="594717"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18,24</a:t>
            </a:r>
            <a:endParaRPr lang="en-US" sz="1100" dirty="0">
              <a:solidFill>
                <a:srgbClr val="FFC000"/>
              </a:solidFill>
              <a:latin typeface="Menlo" charset="0"/>
              <a:ea typeface="Menlo" charset="0"/>
              <a:cs typeface="Menlo" charset="0"/>
            </a:endParaRPr>
          </a:p>
        </p:txBody>
      </p:sp>
      <p:sp>
        <p:nvSpPr>
          <p:cNvPr id="39" name="Rounded Rectangle 38"/>
          <p:cNvSpPr/>
          <p:nvPr/>
        </p:nvSpPr>
        <p:spPr>
          <a:xfrm>
            <a:off x="499430" y="394100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500657" y="347811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594718" y="3528831"/>
            <a:ext cx="1945043" cy="261610"/>
            <a:chOff x="2844928" y="2635940"/>
            <a:chExt cx="3012421" cy="405173"/>
          </a:xfrm>
        </p:grpSpPr>
        <p:sp>
          <p:nvSpPr>
            <p:cNvPr id="43" name="TextBox 42"/>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44" name="TextBox 43"/>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47" name="TextBox 46"/>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48" name="TextBox 47"/>
          <p:cNvSpPr txBox="1"/>
          <p:nvPr/>
        </p:nvSpPr>
        <p:spPr>
          <a:xfrm>
            <a:off x="1262496" y="399746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49" name="TextBox 48"/>
          <p:cNvSpPr txBox="1"/>
          <p:nvPr/>
        </p:nvSpPr>
        <p:spPr>
          <a:xfrm>
            <a:off x="1923702"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23,41</a:t>
            </a:r>
            <a:endParaRPr lang="en-US" sz="1100" dirty="0">
              <a:solidFill>
                <a:srgbClr val="FFC000"/>
              </a:solidFill>
              <a:latin typeface="Menlo" charset="0"/>
              <a:ea typeface="Menlo" charset="0"/>
              <a:cs typeface="Menlo" charset="0"/>
            </a:endParaRPr>
          </a:p>
        </p:txBody>
      </p:sp>
      <p:sp>
        <p:nvSpPr>
          <p:cNvPr id="57" name="TextBox 56"/>
          <p:cNvSpPr txBox="1"/>
          <p:nvPr/>
        </p:nvSpPr>
        <p:spPr>
          <a:xfrm>
            <a:off x="594717"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3,18</a:t>
            </a:r>
            <a:endParaRPr lang="en-US" sz="1100" dirty="0">
              <a:solidFill>
                <a:srgbClr val="FFC000"/>
              </a:solidFill>
              <a:latin typeface="Menlo" charset="0"/>
              <a:ea typeface="Menlo" charset="0"/>
              <a:cs typeface="Menlo" charset="0"/>
            </a:endParaRPr>
          </a:p>
        </p:txBody>
      </p:sp>
      <p:sp>
        <p:nvSpPr>
          <p:cNvPr id="58" name="Rounded Rectangle 57"/>
          <p:cNvSpPr/>
          <p:nvPr/>
        </p:nvSpPr>
        <p:spPr>
          <a:xfrm>
            <a:off x="496157" y="483398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497384" y="4371102"/>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p:cNvGrpSpPr/>
          <p:nvPr/>
        </p:nvGrpSpPr>
        <p:grpSpPr>
          <a:xfrm>
            <a:off x="591445" y="4421815"/>
            <a:ext cx="1945043" cy="261610"/>
            <a:chOff x="2844928" y="2635940"/>
            <a:chExt cx="3012421" cy="405173"/>
          </a:xfrm>
        </p:grpSpPr>
        <p:sp>
          <p:nvSpPr>
            <p:cNvPr id="61" name="TextBox 6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39,42</a:t>
              </a:r>
              <a:endParaRPr lang="en-US" sz="1100" dirty="0">
                <a:solidFill>
                  <a:srgbClr val="FFC000"/>
                </a:solidFill>
                <a:latin typeface="Menlo" charset="0"/>
                <a:ea typeface="Menlo" charset="0"/>
                <a:cs typeface="Menlo" charset="0"/>
              </a:endParaRPr>
            </a:p>
          </p:txBody>
        </p:sp>
        <p:sp>
          <p:nvSpPr>
            <p:cNvPr id="62" name="TextBox 6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46,55</a:t>
              </a:r>
              <a:endParaRPr lang="en-US" sz="1100" dirty="0">
                <a:solidFill>
                  <a:srgbClr val="FFC000"/>
                </a:solidFill>
                <a:latin typeface="Menlo" charset="0"/>
                <a:ea typeface="Menlo" charset="0"/>
                <a:cs typeface="Menlo" charset="0"/>
              </a:endParaRPr>
            </a:p>
          </p:txBody>
        </p:sp>
        <p:sp>
          <p:nvSpPr>
            <p:cNvPr id="63" name="TextBox 6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grpSp>
      <p:sp>
        <p:nvSpPr>
          <p:cNvPr id="64" name="TextBox 63"/>
          <p:cNvSpPr txBox="1"/>
          <p:nvPr/>
        </p:nvSpPr>
        <p:spPr>
          <a:xfrm>
            <a:off x="1259226"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65" name="TextBox 64"/>
          <p:cNvSpPr txBox="1"/>
          <p:nvPr/>
        </p:nvSpPr>
        <p:spPr>
          <a:xfrm>
            <a:off x="1920429"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66" name="TextBox 65"/>
          <p:cNvSpPr txBox="1"/>
          <p:nvPr/>
        </p:nvSpPr>
        <p:spPr>
          <a:xfrm>
            <a:off x="591444"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sp>
        <p:nvSpPr>
          <p:cNvPr id="67" name="Rounded Rectangle 66"/>
          <p:cNvSpPr/>
          <p:nvPr/>
        </p:nvSpPr>
        <p:spPr>
          <a:xfrm>
            <a:off x="492884" y="573743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a:off x="494111" y="527454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p:nvGrpSpPr>
        <p:grpSpPr>
          <a:xfrm>
            <a:off x="588172" y="5325261"/>
            <a:ext cx="1945043" cy="261610"/>
            <a:chOff x="2844928" y="2635940"/>
            <a:chExt cx="3012421" cy="405173"/>
          </a:xfrm>
        </p:grpSpPr>
        <p:sp>
          <p:nvSpPr>
            <p:cNvPr id="70" name="TextBox 6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33,40</a:t>
              </a:r>
              <a:endParaRPr lang="en-US" sz="1100" dirty="0">
                <a:solidFill>
                  <a:srgbClr val="FFC000"/>
                </a:solidFill>
                <a:latin typeface="Menlo" charset="0"/>
                <a:ea typeface="Menlo" charset="0"/>
                <a:cs typeface="Menlo" charset="0"/>
              </a:endParaRPr>
            </a:p>
          </p:txBody>
        </p:sp>
        <p:sp>
          <p:nvSpPr>
            <p:cNvPr id="71" name="TextBox 7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44,48</a:t>
              </a:r>
              <a:endParaRPr lang="en-US" sz="1100" dirty="0">
                <a:solidFill>
                  <a:srgbClr val="FFC000"/>
                </a:solidFill>
                <a:latin typeface="Menlo" charset="0"/>
                <a:ea typeface="Menlo" charset="0"/>
                <a:cs typeface="Menlo" charset="0"/>
              </a:endParaRPr>
            </a:p>
          </p:txBody>
        </p:sp>
        <p:sp>
          <p:nvSpPr>
            <p:cNvPr id="72" name="TextBox 7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3" name="TextBox 72"/>
          <p:cNvSpPr txBox="1"/>
          <p:nvPr/>
        </p:nvSpPr>
        <p:spPr>
          <a:xfrm>
            <a:off x="1255952"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22,24</a:t>
            </a:r>
            <a:endParaRPr lang="en-US" sz="1100" dirty="0">
              <a:solidFill>
                <a:srgbClr val="FFC000"/>
              </a:solidFill>
              <a:latin typeface="Menlo" charset="0"/>
              <a:ea typeface="Menlo" charset="0"/>
              <a:cs typeface="Menlo" charset="0"/>
            </a:endParaRPr>
          </a:p>
        </p:txBody>
      </p:sp>
      <p:sp>
        <p:nvSpPr>
          <p:cNvPr id="74" name="TextBox 73"/>
          <p:cNvSpPr txBox="1"/>
          <p:nvPr/>
        </p:nvSpPr>
        <p:spPr>
          <a:xfrm>
            <a:off x="1917156"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75" name="TextBox 74"/>
          <p:cNvSpPr txBox="1"/>
          <p:nvPr/>
        </p:nvSpPr>
        <p:spPr>
          <a:xfrm>
            <a:off x="588171"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4" name="TextBox 3"/>
          <p:cNvSpPr txBox="1"/>
          <p:nvPr/>
        </p:nvSpPr>
        <p:spPr>
          <a:xfrm>
            <a:off x="8874100" y="3360218"/>
            <a:ext cx="2601271" cy="2246769"/>
          </a:xfrm>
          <a:prstGeom prst="rect">
            <a:avLst/>
          </a:prstGeom>
          <a:noFill/>
        </p:spPr>
        <p:txBody>
          <a:bodyPr wrap="square" rtlCol="0">
            <a:spAutoFit/>
          </a:bodyPr>
          <a:lstStyle/>
          <a:p>
            <a:r>
              <a:rPr lang="en-US" sz="2800" dirty="0"/>
              <a:t>2</a:t>
            </a:r>
            <a:r>
              <a:rPr lang="en-US" sz="2800" dirty="0" smtClean="0"/>
              <a:t>. Now merge pairs of (sorted) files… </a:t>
            </a:r>
            <a:r>
              <a:rPr lang="en-US" sz="2800" b="1" dirty="0" smtClean="0"/>
              <a:t>the resulting files will be sorted!</a:t>
            </a:r>
            <a:endParaRPr lang="en-US" sz="2800" b="1" dirty="0"/>
          </a:p>
        </p:txBody>
      </p:sp>
      <p:sp>
        <p:nvSpPr>
          <p:cNvPr id="46" name="Can 45"/>
          <p:cNvSpPr/>
          <p:nvPr/>
        </p:nvSpPr>
        <p:spPr>
          <a:xfrm>
            <a:off x="3375999" y="2063241"/>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51" name="Rounded Rectangle 50"/>
          <p:cNvSpPr/>
          <p:nvPr/>
        </p:nvSpPr>
        <p:spPr>
          <a:xfrm>
            <a:off x="3439873" y="2556756"/>
            <a:ext cx="2128680" cy="8243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4033139" y="1770546"/>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53" name="Group 52"/>
          <p:cNvGrpSpPr/>
          <p:nvPr/>
        </p:nvGrpSpPr>
        <p:grpSpPr>
          <a:xfrm>
            <a:off x="3533934" y="2607469"/>
            <a:ext cx="1945043" cy="261610"/>
            <a:chOff x="2844928" y="2635940"/>
            <a:chExt cx="3012421" cy="405173"/>
          </a:xfrm>
        </p:grpSpPr>
        <p:sp>
          <p:nvSpPr>
            <p:cNvPr id="54" name="TextBox 53"/>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18,24</a:t>
              </a:r>
              <a:endParaRPr lang="en-US" sz="1100" dirty="0">
                <a:solidFill>
                  <a:srgbClr val="FFC000"/>
                </a:solidFill>
                <a:latin typeface="Menlo" charset="0"/>
                <a:ea typeface="Menlo" charset="0"/>
                <a:cs typeface="Menlo" charset="0"/>
              </a:endParaRPr>
            </a:p>
          </p:txBody>
        </p:sp>
        <p:sp>
          <p:nvSpPr>
            <p:cNvPr id="55" name="TextBox 54"/>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56" name="TextBox 55"/>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6" name="TextBox 75"/>
          <p:cNvSpPr txBox="1"/>
          <p:nvPr/>
        </p:nvSpPr>
        <p:spPr>
          <a:xfrm>
            <a:off x="4201711" y="3076100"/>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43,44</a:t>
            </a:r>
            <a:endParaRPr lang="en-US" sz="1100" dirty="0">
              <a:solidFill>
                <a:srgbClr val="FFC000"/>
              </a:solidFill>
              <a:latin typeface="Menlo" charset="0"/>
              <a:ea typeface="Menlo" charset="0"/>
              <a:cs typeface="Menlo" charset="0"/>
            </a:endParaRPr>
          </a:p>
        </p:txBody>
      </p:sp>
      <p:sp>
        <p:nvSpPr>
          <p:cNvPr id="77" name="TextBox 76"/>
          <p:cNvSpPr txBox="1"/>
          <p:nvPr/>
        </p:nvSpPr>
        <p:spPr>
          <a:xfrm>
            <a:off x="4862918" y="3076100"/>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45,55</a:t>
            </a:r>
            <a:endParaRPr lang="en-US" sz="1100" dirty="0">
              <a:solidFill>
                <a:srgbClr val="FFC000"/>
              </a:solidFill>
              <a:latin typeface="Menlo" charset="0"/>
              <a:ea typeface="Menlo" charset="0"/>
              <a:cs typeface="Menlo" charset="0"/>
            </a:endParaRPr>
          </a:p>
        </p:txBody>
      </p:sp>
      <p:sp>
        <p:nvSpPr>
          <p:cNvPr id="78" name="TextBox 77"/>
          <p:cNvSpPr txBox="1"/>
          <p:nvPr/>
        </p:nvSpPr>
        <p:spPr>
          <a:xfrm>
            <a:off x="3533933" y="3076100"/>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33,38</a:t>
            </a:r>
            <a:endParaRPr lang="en-US" sz="1100" dirty="0">
              <a:solidFill>
                <a:srgbClr val="FFC000"/>
              </a:solidFill>
              <a:latin typeface="Menlo" charset="0"/>
              <a:ea typeface="Menlo" charset="0"/>
              <a:cs typeface="Menlo" charset="0"/>
            </a:endParaRPr>
          </a:p>
        </p:txBody>
      </p:sp>
      <p:sp>
        <p:nvSpPr>
          <p:cNvPr id="80" name="Rounded Rectangle 79"/>
          <p:cNvSpPr/>
          <p:nvPr/>
        </p:nvSpPr>
        <p:spPr>
          <a:xfrm>
            <a:off x="3439873" y="3455609"/>
            <a:ext cx="2128680" cy="819807"/>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p:nvGrpSpPr>
        <p:grpSpPr>
          <a:xfrm>
            <a:off x="3533934" y="3506323"/>
            <a:ext cx="1945043" cy="261610"/>
            <a:chOff x="2844928" y="2635940"/>
            <a:chExt cx="3012421" cy="405173"/>
          </a:xfrm>
        </p:grpSpPr>
        <p:sp>
          <p:nvSpPr>
            <p:cNvPr id="82" name="TextBox 81"/>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12,18</a:t>
              </a:r>
              <a:endParaRPr lang="en-US" sz="1100" dirty="0">
                <a:solidFill>
                  <a:srgbClr val="FFC000"/>
                </a:solidFill>
                <a:latin typeface="Menlo" charset="0"/>
                <a:ea typeface="Menlo" charset="0"/>
                <a:cs typeface="Menlo" charset="0"/>
              </a:endParaRPr>
            </a:p>
          </p:txBody>
        </p:sp>
        <p:sp>
          <p:nvSpPr>
            <p:cNvPr id="83" name="TextBox 82"/>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84" name="TextBox 83"/>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3,10</a:t>
              </a:r>
              <a:endParaRPr lang="en-US" sz="1100" dirty="0">
                <a:solidFill>
                  <a:srgbClr val="FFC000"/>
                </a:solidFill>
                <a:latin typeface="Menlo" charset="0"/>
                <a:ea typeface="Menlo" charset="0"/>
                <a:cs typeface="Menlo" charset="0"/>
              </a:endParaRPr>
            </a:p>
          </p:txBody>
        </p:sp>
      </p:grpSp>
      <p:sp>
        <p:nvSpPr>
          <p:cNvPr id="85" name="TextBox 84"/>
          <p:cNvSpPr txBox="1"/>
          <p:nvPr/>
        </p:nvSpPr>
        <p:spPr>
          <a:xfrm>
            <a:off x="4201712" y="3974954"/>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33,41</a:t>
            </a:r>
            <a:endParaRPr lang="en-US" sz="1100" dirty="0">
              <a:solidFill>
                <a:srgbClr val="FFC000"/>
              </a:solidFill>
              <a:latin typeface="Menlo" charset="0"/>
              <a:ea typeface="Menlo" charset="0"/>
              <a:cs typeface="Menlo" charset="0"/>
            </a:endParaRPr>
          </a:p>
        </p:txBody>
      </p:sp>
      <p:sp>
        <p:nvSpPr>
          <p:cNvPr id="86" name="TextBox 85"/>
          <p:cNvSpPr txBox="1"/>
          <p:nvPr/>
        </p:nvSpPr>
        <p:spPr>
          <a:xfrm>
            <a:off x="4862918" y="3974954"/>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87" name="TextBox 86"/>
          <p:cNvSpPr txBox="1"/>
          <p:nvPr/>
        </p:nvSpPr>
        <p:spPr>
          <a:xfrm>
            <a:off x="3533933" y="3974954"/>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23,31</a:t>
            </a:r>
            <a:endParaRPr lang="en-US" sz="1100" dirty="0">
              <a:solidFill>
                <a:srgbClr val="FFC000"/>
              </a:solidFill>
              <a:latin typeface="Menlo" charset="0"/>
              <a:ea typeface="Menlo" charset="0"/>
              <a:cs typeface="Menlo" charset="0"/>
            </a:endParaRPr>
          </a:p>
        </p:txBody>
      </p:sp>
      <p:sp>
        <p:nvSpPr>
          <p:cNvPr id="89" name="Rounded Rectangle 88"/>
          <p:cNvSpPr/>
          <p:nvPr/>
        </p:nvSpPr>
        <p:spPr>
          <a:xfrm>
            <a:off x="3436600" y="4348594"/>
            <a:ext cx="2128680" cy="8243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p:cNvGrpSpPr/>
          <p:nvPr/>
        </p:nvGrpSpPr>
        <p:grpSpPr>
          <a:xfrm>
            <a:off x="3530661" y="4399307"/>
            <a:ext cx="1945043" cy="261610"/>
            <a:chOff x="2844928" y="2635940"/>
            <a:chExt cx="3012421" cy="405173"/>
          </a:xfrm>
        </p:grpSpPr>
        <p:sp>
          <p:nvSpPr>
            <p:cNvPr id="91" name="TextBox 9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92" name="TextBox 9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93" name="TextBox 9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grpSp>
      <p:sp>
        <p:nvSpPr>
          <p:cNvPr id="94" name="TextBox 93"/>
          <p:cNvSpPr txBox="1"/>
          <p:nvPr/>
        </p:nvSpPr>
        <p:spPr>
          <a:xfrm>
            <a:off x="4198442" y="486793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39,42</a:t>
            </a:r>
            <a:endParaRPr lang="en-US" sz="1100" dirty="0">
              <a:solidFill>
                <a:srgbClr val="FFC000"/>
              </a:solidFill>
              <a:latin typeface="Menlo" charset="0"/>
              <a:ea typeface="Menlo" charset="0"/>
              <a:cs typeface="Menlo" charset="0"/>
            </a:endParaRPr>
          </a:p>
        </p:txBody>
      </p:sp>
      <p:sp>
        <p:nvSpPr>
          <p:cNvPr id="95" name="TextBox 94"/>
          <p:cNvSpPr txBox="1"/>
          <p:nvPr/>
        </p:nvSpPr>
        <p:spPr>
          <a:xfrm>
            <a:off x="4859645" y="486793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46,55</a:t>
            </a:r>
            <a:endParaRPr lang="en-US" sz="1100" dirty="0">
              <a:solidFill>
                <a:srgbClr val="FFC000"/>
              </a:solidFill>
              <a:latin typeface="Menlo" charset="0"/>
              <a:ea typeface="Menlo" charset="0"/>
              <a:cs typeface="Menlo" charset="0"/>
            </a:endParaRPr>
          </a:p>
        </p:txBody>
      </p:sp>
      <p:sp>
        <p:nvSpPr>
          <p:cNvPr id="96" name="TextBox 95"/>
          <p:cNvSpPr txBox="1"/>
          <p:nvPr/>
        </p:nvSpPr>
        <p:spPr>
          <a:xfrm>
            <a:off x="3530660" y="486793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98" name="Rounded Rectangle 97"/>
          <p:cNvSpPr/>
          <p:nvPr/>
        </p:nvSpPr>
        <p:spPr>
          <a:xfrm>
            <a:off x="3433327" y="5252040"/>
            <a:ext cx="2128680" cy="8012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p:cNvGrpSpPr/>
          <p:nvPr/>
        </p:nvGrpSpPr>
        <p:grpSpPr>
          <a:xfrm>
            <a:off x="3527388" y="5302753"/>
            <a:ext cx="1945043" cy="261610"/>
            <a:chOff x="2844928" y="2635940"/>
            <a:chExt cx="3012421" cy="405173"/>
          </a:xfrm>
        </p:grpSpPr>
        <p:sp>
          <p:nvSpPr>
            <p:cNvPr id="100" name="TextBox 9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101" name="TextBox 10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22,24</a:t>
              </a:r>
              <a:endParaRPr lang="en-US" sz="1100" dirty="0">
                <a:solidFill>
                  <a:srgbClr val="FFC000"/>
                </a:solidFill>
                <a:latin typeface="Menlo" charset="0"/>
                <a:ea typeface="Menlo" charset="0"/>
                <a:cs typeface="Menlo" charset="0"/>
              </a:endParaRPr>
            </a:p>
          </p:txBody>
        </p:sp>
        <p:sp>
          <p:nvSpPr>
            <p:cNvPr id="102" name="TextBox 10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103" name="TextBox 102"/>
          <p:cNvSpPr txBox="1"/>
          <p:nvPr/>
        </p:nvSpPr>
        <p:spPr>
          <a:xfrm>
            <a:off x="4195168" y="5771384"/>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33,40</a:t>
            </a:r>
            <a:endParaRPr lang="en-US" sz="1100" dirty="0">
              <a:solidFill>
                <a:srgbClr val="FFC000"/>
              </a:solidFill>
              <a:latin typeface="Menlo" charset="0"/>
              <a:ea typeface="Menlo" charset="0"/>
              <a:cs typeface="Menlo" charset="0"/>
            </a:endParaRPr>
          </a:p>
        </p:txBody>
      </p:sp>
      <p:sp>
        <p:nvSpPr>
          <p:cNvPr id="104" name="TextBox 103"/>
          <p:cNvSpPr txBox="1"/>
          <p:nvPr/>
        </p:nvSpPr>
        <p:spPr>
          <a:xfrm>
            <a:off x="4856372" y="5771384"/>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44,48</a:t>
            </a:r>
            <a:endParaRPr lang="en-US" sz="1100" dirty="0">
              <a:solidFill>
                <a:srgbClr val="FFC000"/>
              </a:solidFill>
              <a:latin typeface="Menlo" charset="0"/>
              <a:ea typeface="Menlo" charset="0"/>
              <a:cs typeface="Menlo" charset="0"/>
            </a:endParaRPr>
          </a:p>
        </p:txBody>
      </p:sp>
      <p:sp>
        <p:nvSpPr>
          <p:cNvPr id="105" name="TextBox 104"/>
          <p:cNvSpPr txBox="1"/>
          <p:nvPr/>
        </p:nvSpPr>
        <p:spPr>
          <a:xfrm>
            <a:off x="3527387" y="5771384"/>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5" name="Right Arrow 4"/>
          <p:cNvSpPr/>
          <p:nvPr/>
        </p:nvSpPr>
        <p:spPr>
          <a:xfrm>
            <a:off x="2763311" y="3941001"/>
            <a:ext cx="516532" cy="45830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38" name="TextBox 137"/>
          <p:cNvSpPr txBox="1"/>
          <p:nvPr/>
        </p:nvSpPr>
        <p:spPr>
          <a:xfrm>
            <a:off x="9251940" y="1597070"/>
            <a:ext cx="2586398"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Assume we still only have </a:t>
            </a:r>
            <a:r>
              <a:rPr lang="en-US" sz="2400" i="1" dirty="0" smtClean="0">
                <a:latin typeface="+mj-lt"/>
              </a:rPr>
              <a:t>3</a:t>
            </a:r>
            <a:r>
              <a:rPr lang="en-US" sz="2400" dirty="0" smtClean="0">
                <a:latin typeface="+mj-lt"/>
              </a:rPr>
              <a:t> buffer pages </a:t>
            </a:r>
            <a:r>
              <a:rPr lang="en-US" sz="2400" i="1" dirty="0" smtClean="0">
                <a:latin typeface="+mj-lt"/>
              </a:rPr>
              <a:t>(Buffer not pictured)</a:t>
            </a:r>
            <a:endParaRPr lang="en-US" sz="2400" i="1" dirty="0">
              <a:latin typeface="+mj-lt"/>
            </a:endParaRPr>
          </a:p>
        </p:txBody>
      </p:sp>
      <p:grpSp>
        <p:nvGrpSpPr>
          <p:cNvPr id="107" name="Group 106"/>
          <p:cNvGrpSpPr/>
          <p:nvPr/>
        </p:nvGrpSpPr>
        <p:grpSpPr>
          <a:xfrm>
            <a:off x="0" y="-22510"/>
            <a:ext cx="12192000" cy="307777"/>
            <a:chOff x="0" y="-22510"/>
            <a:chExt cx="12192000" cy="307777"/>
          </a:xfrm>
        </p:grpSpPr>
        <p:sp>
          <p:nvSpPr>
            <p:cNvPr id="108" name="Rectangle 10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9" name="TextBox 108"/>
            <p:cNvSpPr txBox="1"/>
            <p:nvPr/>
          </p:nvSpPr>
          <p:spPr>
            <a:xfrm>
              <a:off x="188780" y="-22510"/>
              <a:ext cx="440870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 Larger files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741856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Running External Merge Sort on Larger Files</a:t>
            </a:r>
            <a:endParaRPr lang="en-US" dirty="0"/>
          </a:p>
        </p:txBody>
      </p:sp>
      <p:sp>
        <p:nvSpPr>
          <p:cNvPr id="25" name="Can 24"/>
          <p:cNvSpPr/>
          <p:nvPr/>
        </p:nvSpPr>
        <p:spPr>
          <a:xfrm>
            <a:off x="436783"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499430" y="3042146"/>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500657" y="257926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093923"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3" name="Group 2"/>
          <p:cNvGrpSpPr/>
          <p:nvPr/>
        </p:nvGrpSpPr>
        <p:grpSpPr>
          <a:xfrm>
            <a:off x="594718" y="2629977"/>
            <a:ext cx="1945043" cy="261610"/>
            <a:chOff x="2844928" y="2635940"/>
            <a:chExt cx="3012421" cy="405173"/>
          </a:xfrm>
        </p:grpSpPr>
        <p:sp>
          <p:nvSpPr>
            <p:cNvPr id="31" name="TextBox 3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32" name="TextBox 3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44,55</a:t>
              </a:r>
              <a:endParaRPr lang="en-US" sz="11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35" name="TextBox 34"/>
          <p:cNvSpPr txBox="1"/>
          <p:nvPr/>
        </p:nvSpPr>
        <p:spPr>
          <a:xfrm>
            <a:off x="1262495"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27,38</a:t>
            </a:r>
            <a:endParaRPr lang="en-US" sz="1100" dirty="0">
              <a:solidFill>
                <a:srgbClr val="FFC000"/>
              </a:solidFill>
              <a:latin typeface="Menlo" charset="0"/>
              <a:ea typeface="Menlo" charset="0"/>
              <a:cs typeface="Menlo" charset="0"/>
            </a:endParaRPr>
          </a:p>
        </p:txBody>
      </p:sp>
      <p:sp>
        <p:nvSpPr>
          <p:cNvPr id="36" name="TextBox 35"/>
          <p:cNvSpPr txBox="1"/>
          <p:nvPr/>
        </p:nvSpPr>
        <p:spPr>
          <a:xfrm>
            <a:off x="1923702"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43,45</a:t>
            </a:r>
            <a:endParaRPr lang="en-US" sz="1100" dirty="0">
              <a:solidFill>
                <a:srgbClr val="FFC000"/>
              </a:solidFill>
              <a:latin typeface="Menlo" charset="0"/>
              <a:ea typeface="Menlo" charset="0"/>
              <a:cs typeface="Menlo" charset="0"/>
            </a:endParaRPr>
          </a:p>
        </p:txBody>
      </p:sp>
      <p:sp>
        <p:nvSpPr>
          <p:cNvPr id="34" name="TextBox 33"/>
          <p:cNvSpPr txBox="1"/>
          <p:nvPr/>
        </p:nvSpPr>
        <p:spPr>
          <a:xfrm>
            <a:off x="594717"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18,24</a:t>
            </a:r>
            <a:endParaRPr lang="en-US" sz="1100" dirty="0">
              <a:solidFill>
                <a:srgbClr val="FFC000"/>
              </a:solidFill>
              <a:latin typeface="Menlo" charset="0"/>
              <a:ea typeface="Menlo" charset="0"/>
              <a:cs typeface="Menlo" charset="0"/>
            </a:endParaRPr>
          </a:p>
        </p:txBody>
      </p:sp>
      <p:sp>
        <p:nvSpPr>
          <p:cNvPr id="39" name="Rounded Rectangle 38"/>
          <p:cNvSpPr/>
          <p:nvPr/>
        </p:nvSpPr>
        <p:spPr>
          <a:xfrm>
            <a:off x="499430" y="394100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500657" y="347811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594718" y="3528831"/>
            <a:ext cx="1945043" cy="261610"/>
            <a:chOff x="2844928" y="2635940"/>
            <a:chExt cx="3012421" cy="405173"/>
          </a:xfrm>
        </p:grpSpPr>
        <p:sp>
          <p:nvSpPr>
            <p:cNvPr id="43" name="TextBox 42"/>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44" name="TextBox 43"/>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47" name="TextBox 46"/>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48" name="TextBox 47"/>
          <p:cNvSpPr txBox="1"/>
          <p:nvPr/>
        </p:nvSpPr>
        <p:spPr>
          <a:xfrm>
            <a:off x="1262496" y="399746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49" name="TextBox 48"/>
          <p:cNvSpPr txBox="1"/>
          <p:nvPr/>
        </p:nvSpPr>
        <p:spPr>
          <a:xfrm>
            <a:off x="1923702"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23,41</a:t>
            </a:r>
            <a:endParaRPr lang="en-US" sz="1100" dirty="0">
              <a:solidFill>
                <a:srgbClr val="FFC000"/>
              </a:solidFill>
              <a:latin typeface="Menlo" charset="0"/>
              <a:ea typeface="Menlo" charset="0"/>
              <a:cs typeface="Menlo" charset="0"/>
            </a:endParaRPr>
          </a:p>
        </p:txBody>
      </p:sp>
      <p:sp>
        <p:nvSpPr>
          <p:cNvPr id="57" name="TextBox 56"/>
          <p:cNvSpPr txBox="1"/>
          <p:nvPr/>
        </p:nvSpPr>
        <p:spPr>
          <a:xfrm>
            <a:off x="594717"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3,18</a:t>
            </a:r>
            <a:endParaRPr lang="en-US" sz="1100" dirty="0">
              <a:solidFill>
                <a:srgbClr val="FFC000"/>
              </a:solidFill>
              <a:latin typeface="Menlo" charset="0"/>
              <a:ea typeface="Menlo" charset="0"/>
              <a:cs typeface="Menlo" charset="0"/>
            </a:endParaRPr>
          </a:p>
        </p:txBody>
      </p:sp>
      <p:sp>
        <p:nvSpPr>
          <p:cNvPr id="58" name="Rounded Rectangle 57"/>
          <p:cNvSpPr/>
          <p:nvPr/>
        </p:nvSpPr>
        <p:spPr>
          <a:xfrm>
            <a:off x="496157" y="483398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497384" y="4371102"/>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p:cNvGrpSpPr/>
          <p:nvPr/>
        </p:nvGrpSpPr>
        <p:grpSpPr>
          <a:xfrm>
            <a:off x="591445" y="4421815"/>
            <a:ext cx="1945043" cy="261610"/>
            <a:chOff x="2844928" y="2635940"/>
            <a:chExt cx="3012421" cy="405173"/>
          </a:xfrm>
        </p:grpSpPr>
        <p:sp>
          <p:nvSpPr>
            <p:cNvPr id="61" name="TextBox 6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39,42</a:t>
              </a:r>
              <a:endParaRPr lang="en-US" sz="1100" dirty="0">
                <a:solidFill>
                  <a:srgbClr val="FFC000"/>
                </a:solidFill>
                <a:latin typeface="Menlo" charset="0"/>
                <a:ea typeface="Menlo" charset="0"/>
                <a:cs typeface="Menlo" charset="0"/>
              </a:endParaRPr>
            </a:p>
          </p:txBody>
        </p:sp>
        <p:sp>
          <p:nvSpPr>
            <p:cNvPr id="62" name="TextBox 6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46,55</a:t>
              </a:r>
              <a:endParaRPr lang="en-US" sz="1100" dirty="0">
                <a:solidFill>
                  <a:srgbClr val="FFC000"/>
                </a:solidFill>
                <a:latin typeface="Menlo" charset="0"/>
                <a:ea typeface="Menlo" charset="0"/>
                <a:cs typeface="Menlo" charset="0"/>
              </a:endParaRPr>
            </a:p>
          </p:txBody>
        </p:sp>
        <p:sp>
          <p:nvSpPr>
            <p:cNvPr id="63" name="TextBox 6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grpSp>
      <p:sp>
        <p:nvSpPr>
          <p:cNvPr id="64" name="TextBox 63"/>
          <p:cNvSpPr txBox="1"/>
          <p:nvPr/>
        </p:nvSpPr>
        <p:spPr>
          <a:xfrm>
            <a:off x="1259226"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65" name="TextBox 64"/>
          <p:cNvSpPr txBox="1"/>
          <p:nvPr/>
        </p:nvSpPr>
        <p:spPr>
          <a:xfrm>
            <a:off x="1920429"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66" name="TextBox 65"/>
          <p:cNvSpPr txBox="1"/>
          <p:nvPr/>
        </p:nvSpPr>
        <p:spPr>
          <a:xfrm>
            <a:off x="591444"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sp>
        <p:nvSpPr>
          <p:cNvPr id="67" name="Rounded Rectangle 66"/>
          <p:cNvSpPr/>
          <p:nvPr/>
        </p:nvSpPr>
        <p:spPr>
          <a:xfrm>
            <a:off x="492884" y="573743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a:off x="494111" y="527454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p:nvGrpSpPr>
        <p:grpSpPr>
          <a:xfrm>
            <a:off x="588172" y="5325261"/>
            <a:ext cx="1945043" cy="261610"/>
            <a:chOff x="2844928" y="2635940"/>
            <a:chExt cx="3012421" cy="405173"/>
          </a:xfrm>
        </p:grpSpPr>
        <p:sp>
          <p:nvSpPr>
            <p:cNvPr id="70" name="TextBox 6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33,40</a:t>
              </a:r>
              <a:endParaRPr lang="en-US" sz="1100" dirty="0">
                <a:solidFill>
                  <a:srgbClr val="FFC000"/>
                </a:solidFill>
                <a:latin typeface="Menlo" charset="0"/>
                <a:ea typeface="Menlo" charset="0"/>
                <a:cs typeface="Menlo" charset="0"/>
              </a:endParaRPr>
            </a:p>
          </p:txBody>
        </p:sp>
        <p:sp>
          <p:nvSpPr>
            <p:cNvPr id="71" name="TextBox 7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44,48</a:t>
              </a:r>
              <a:endParaRPr lang="en-US" sz="1100" dirty="0">
                <a:solidFill>
                  <a:srgbClr val="FFC000"/>
                </a:solidFill>
                <a:latin typeface="Menlo" charset="0"/>
                <a:ea typeface="Menlo" charset="0"/>
                <a:cs typeface="Menlo" charset="0"/>
              </a:endParaRPr>
            </a:p>
          </p:txBody>
        </p:sp>
        <p:sp>
          <p:nvSpPr>
            <p:cNvPr id="72" name="TextBox 7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3" name="TextBox 72"/>
          <p:cNvSpPr txBox="1"/>
          <p:nvPr/>
        </p:nvSpPr>
        <p:spPr>
          <a:xfrm>
            <a:off x="1255952"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22,24</a:t>
            </a:r>
            <a:endParaRPr lang="en-US" sz="1100" dirty="0">
              <a:solidFill>
                <a:srgbClr val="FFC000"/>
              </a:solidFill>
              <a:latin typeface="Menlo" charset="0"/>
              <a:ea typeface="Menlo" charset="0"/>
              <a:cs typeface="Menlo" charset="0"/>
            </a:endParaRPr>
          </a:p>
        </p:txBody>
      </p:sp>
      <p:sp>
        <p:nvSpPr>
          <p:cNvPr id="74" name="TextBox 73"/>
          <p:cNvSpPr txBox="1"/>
          <p:nvPr/>
        </p:nvSpPr>
        <p:spPr>
          <a:xfrm>
            <a:off x="1917156"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75" name="TextBox 74"/>
          <p:cNvSpPr txBox="1"/>
          <p:nvPr/>
        </p:nvSpPr>
        <p:spPr>
          <a:xfrm>
            <a:off x="588171"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4" name="TextBox 3"/>
          <p:cNvSpPr txBox="1"/>
          <p:nvPr/>
        </p:nvSpPr>
        <p:spPr>
          <a:xfrm>
            <a:off x="9027664" y="3790659"/>
            <a:ext cx="2601271" cy="523220"/>
          </a:xfrm>
          <a:prstGeom prst="rect">
            <a:avLst/>
          </a:prstGeom>
          <a:noFill/>
        </p:spPr>
        <p:txBody>
          <a:bodyPr wrap="square" rtlCol="0">
            <a:spAutoFit/>
          </a:bodyPr>
          <a:lstStyle/>
          <a:p>
            <a:r>
              <a:rPr lang="en-US" sz="2800" dirty="0" smtClean="0"/>
              <a:t>3. And repeat…</a:t>
            </a:r>
            <a:endParaRPr lang="en-US" sz="2800" b="1" dirty="0"/>
          </a:p>
        </p:txBody>
      </p:sp>
      <p:sp>
        <p:nvSpPr>
          <p:cNvPr id="46" name="Can 45"/>
          <p:cNvSpPr/>
          <p:nvPr/>
        </p:nvSpPr>
        <p:spPr>
          <a:xfrm>
            <a:off x="3375999" y="2063241"/>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51" name="Rounded Rectangle 50"/>
          <p:cNvSpPr/>
          <p:nvPr/>
        </p:nvSpPr>
        <p:spPr>
          <a:xfrm>
            <a:off x="3439873" y="2556756"/>
            <a:ext cx="2128680" cy="8243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4033139" y="1770546"/>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53" name="Group 52"/>
          <p:cNvGrpSpPr/>
          <p:nvPr/>
        </p:nvGrpSpPr>
        <p:grpSpPr>
          <a:xfrm>
            <a:off x="3533934" y="2607469"/>
            <a:ext cx="1945043" cy="261610"/>
            <a:chOff x="2844928" y="2635940"/>
            <a:chExt cx="3012421" cy="405173"/>
          </a:xfrm>
        </p:grpSpPr>
        <p:sp>
          <p:nvSpPr>
            <p:cNvPr id="54" name="TextBox 53"/>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18,24</a:t>
              </a:r>
              <a:endParaRPr lang="en-US" sz="1100" dirty="0">
                <a:solidFill>
                  <a:srgbClr val="FFC000"/>
                </a:solidFill>
                <a:latin typeface="Menlo" charset="0"/>
                <a:ea typeface="Menlo" charset="0"/>
                <a:cs typeface="Menlo" charset="0"/>
              </a:endParaRPr>
            </a:p>
          </p:txBody>
        </p:sp>
        <p:sp>
          <p:nvSpPr>
            <p:cNvPr id="55" name="TextBox 54"/>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56" name="TextBox 55"/>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6" name="TextBox 75"/>
          <p:cNvSpPr txBox="1"/>
          <p:nvPr/>
        </p:nvSpPr>
        <p:spPr>
          <a:xfrm>
            <a:off x="4201711" y="3076100"/>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43,44</a:t>
            </a:r>
            <a:endParaRPr lang="en-US" sz="1100" dirty="0">
              <a:solidFill>
                <a:srgbClr val="FFC000"/>
              </a:solidFill>
              <a:latin typeface="Menlo" charset="0"/>
              <a:ea typeface="Menlo" charset="0"/>
              <a:cs typeface="Menlo" charset="0"/>
            </a:endParaRPr>
          </a:p>
        </p:txBody>
      </p:sp>
      <p:sp>
        <p:nvSpPr>
          <p:cNvPr id="77" name="TextBox 76"/>
          <p:cNvSpPr txBox="1"/>
          <p:nvPr/>
        </p:nvSpPr>
        <p:spPr>
          <a:xfrm>
            <a:off x="4862918" y="3076100"/>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45,55</a:t>
            </a:r>
            <a:endParaRPr lang="en-US" sz="1100" dirty="0">
              <a:solidFill>
                <a:srgbClr val="FFC000"/>
              </a:solidFill>
              <a:latin typeface="Menlo" charset="0"/>
              <a:ea typeface="Menlo" charset="0"/>
              <a:cs typeface="Menlo" charset="0"/>
            </a:endParaRPr>
          </a:p>
        </p:txBody>
      </p:sp>
      <p:sp>
        <p:nvSpPr>
          <p:cNvPr id="78" name="TextBox 77"/>
          <p:cNvSpPr txBox="1"/>
          <p:nvPr/>
        </p:nvSpPr>
        <p:spPr>
          <a:xfrm>
            <a:off x="3533933" y="3076100"/>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33,38</a:t>
            </a:r>
            <a:endParaRPr lang="en-US" sz="1100" dirty="0">
              <a:solidFill>
                <a:srgbClr val="FFC000"/>
              </a:solidFill>
              <a:latin typeface="Menlo" charset="0"/>
              <a:ea typeface="Menlo" charset="0"/>
              <a:cs typeface="Menlo" charset="0"/>
            </a:endParaRPr>
          </a:p>
        </p:txBody>
      </p:sp>
      <p:sp>
        <p:nvSpPr>
          <p:cNvPr id="80" name="Rounded Rectangle 79"/>
          <p:cNvSpPr/>
          <p:nvPr/>
        </p:nvSpPr>
        <p:spPr>
          <a:xfrm>
            <a:off x="3439873" y="3455609"/>
            <a:ext cx="2128680" cy="819807"/>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p:nvGrpSpPr>
        <p:grpSpPr>
          <a:xfrm>
            <a:off x="3533934" y="3506323"/>
            <a:ext cx="1945043" cy="261610"/>
            <a:chOff x="2844928" y="2635940"/>
            <a:chExt cx="3012421" cy="405173"/>
          </a:xfrm>
        </p:grpSpPr>
        <p:sp>
          <p:nvSpPr>
            <p:cNvPr id="82" name="TextBox 81"/>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12,18</a:t>
              </a:r>
              <a:endParaRPr lang="en-US" sz="1100" dirty="0">
                <a:solidFill>
                  <a:srgbClr val="FFC000"/>
                </a:solidFill>
                <a:latin typeface="Menlo" charset="0"/>
                <a:ea typeface="Menlo" charset="0"/>
                <a:cs typeface="Menlo" charset="0"/>
              </a:endParaRPr>
            </a:p>
          </p:txBody>
        </p:sp>
        <p:sp>
          <p:nvSpPr>
            <p:cNvPr id="83" name="TextBox 82"/>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84" name="TextBox 83"/>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3,10</a:t>
              </a:r>
              <a:endParaRPr lang="en-US" sz="1100" dirty="0">
                <a:solidFill>
                  <a:srgbClr val="FFC000"/>
                </a:solidFill>
                <a:latin typeface="Menlo" charset="0"/>
                <a:ea typeface="Menlo" charset="0"/>
                <a:cs typeface="Menlo" charset="0"/>
              </a:endParaRPr>
            </a:p>
          </p:txBody>
        </p:sp>
      </p:grpSp>
      <p:sp>
        <p:nvSpPr>
          <p:cNvPr id="85" name="TextBox 84"/>
          <p:cNvSpPr txBox="1"/>
          <p:nvPr/>
        </p:nvSpPr>
        <p:spPr>
          <a:xfrm>
            <a:off x="4201712" y="3974954"/>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33,41</a:t>
            </a:r>
            <a:endParaRPr lang="en-US" sz="1100" dirty="0">
              <a:solidFill>
                <a:srgbClr val="FFC000"/>
              </a:solidFill>
              <a:latin typeface="Menlo" charset="0"/>
              <a:ea typeface="Menlo" charset="0"/>
              <a:cs typeface="Menlo" charset="0"/>
            </a:endParaRPr>
          </a:p>
        </p:txBody>
      </p:sp>
      <p:sp>
        <p:nvSpPr>
          <p:cNvPr id="86" name="TextBox 85"/>
          <p:cNvSpPr txBox="1"/>
          <p:nvPr/>
        </p:nvSpPr>
        <p:spPr>
          <a:xfrm>
            <a:off x="4862918" y="3974954"/>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87" name="TextBox 86"/>
          <p:cNvSpPr txBox="1"/>
          <p:nvPr/>
        </p:nvSpPr>
        <p:spPr>
          <a:xfrm>
            <a:off x="3533933" y="3974954"/>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23,31</a:t>
            </a:r>
            <a:endParaRPr lang="en-US" sz="1100" dirty="0">
              <a:solidFill>
                <a:srgbClr val="FFC000"/>
              </a:solidFill>
              <a:latin typeface="Menlo" charset="0"/>
              <a:ea typeface="Menlo" charset="0"/>
              <a:cs typeface="Menlo" charset="0"/>
            </a:endParaRPr>
          </a:p>
        </p:txBody>
      </p:sp>
      <p:sp>
        <p:nvSpPr>
          <p:cNvPr id="89" name="Rounded Rectangle 88"/>
          <p:cNvSpPr/>
          <p:nvPr/>
        </p:nvSpPr>
        <p:spPr>
          <a:xfrm>
            <a:off x="3436600" y="4348594"/>
            <a:ext cx="2128680" cy="8243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p:cNvGrpSpPr/>
          <p:nvPr/>
        </p:nvGrpSpPr>
        <p:grpSpPr>
          <a:xfrm>
            <a:off x="3530661" y="4399307"/>
            <a:ext cx="1945043" cy="261610"/>
            <a:chOff x="2844928" y="2635940"/>
            <a:chExt cx="3012421" cy="405173"/>
          </a:xfrm>
        </p:grpSpPr>
        <p:sp>
          <p:nvSpPr>
            <p:cNvPr id="91" name="TextBox 9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92" name="TextBox 9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93" name="TextBox 9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grpSp>
      <p:sp>
        <p:nvSpPr>
          <p:cNvPr id="94" name="TextBox 93"/>
          <p:cNvSpPr txBox="1"/>
          <p:nvPr/>
        </p:nvSpPr>
        <p:spPr>
          <a:xfrm>
            <a:off x="4198442" y="486793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39,42</a:t>
            </a:r>
            <a:endParaRPr lang="en-US" sz="1100" dirty="0">
              <a:solidFill>
                <a:srgbClr val="FFC000"/>
              </a:solidFill>
              <a:latin typeface="Menlo" charset="0"/>
              <a:ea typeface="Menlo" charset="0"/>
              <a:cs typeface="Menlo" charset="0"/>
            </a:endParaRPr>
          </a:p>
        </p:txBody>
      </p:sp>
      <p:sp>
        <p:nvSpPr>
          <p:cNvPr id="95" name="TextBox 94"/>
          <p:cNvSpPr txBox="1"/>
          <p:nvPr/>
        </p:nvSpPr>
        <p:spPr>
          <a:xfrm>
            <a:off x="4859645" y="486793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46,55</a:t>
            </a:r>
            <a:endParaRPr lang="en-US" sz="1100" dirty="0">
              <a:solidFill>
                <a:srgbClr val="FFC000"/>
              </a:solidFill>
              <a:latin typeface="Menlo" charset="0"/>
              <a:ea typeface="Menlo" charset="0"/>
              <a:cs typeface="Menlo" charset="0"/>
            </a:endParaRPr>
          </a:p>
        </p:txBody>
      </p:sp>
      <p:sp>
        <p:nvSpPr>
          <p:cNvPr id="96" name="TextBox 95"/>
          <p:cNvSpPr txBox="1"/>
          <p:nvPr/>
        </p:nvSpPr>
        <p:spPr>
          <a:xfrm>
            <a:off x="3530660" y="486793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98" name="Rounded Rectangle 97"/>
          <p:cNvSpPr/>
          <p:nvPr/>
        </p:nvSpPr>
        <p:spPr>
          <a:xfrm>
            <a:off x="3433327" y="5252040"/>
            <a:ext cx="2128680" cy="8012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p:cNvGrpSpPr/>
          <p:nvPr/>
        </p:nvGrpSpPr>
        <p:grpSpPr>
          <a:xfrm>
            <a:off x="3527388" y="5302753"/>
            <a:ext cx="1945043" cy="261610"/>
            <a:chOff x="2844928" y="2635940"/>
            <a:chExt cx="3012421" cy="405173"/>
          </a:xfrm>
        </p:grpSpPr>
        <p:sp>
          <p:nvSpPr>
            <p:cNvPr id="100" name="TextBox 9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101" name="TextBox 10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22,24</a:t>
              </a:r>
              <a:endParaRPr lang="en-US" sz="1100" dirty="0">
                <a:solidFill>
                  <a:srgbClr val="FFC000"/>
                </a:solidFill>
                <a:latin typeface="Menlo" charset="0"/>
                <a:ea typeface="Menlo" charset="0"/>
                <a:cs typeface="Menlo" charset="0"/>
              </a:endParaRPr>
            </a:p>
          </p:txBody>
        </p:sp>
        <p:sp>
          <p:nvSpPr>
            <p:cNvPr id="102" name="TextBox 10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103" name="TextBox 102"/>
          <p:cNvSpPr txBox="1"/>
          <p:nvPr/>
        </p:nvSpPr>
        <p:spPr>
          <a:xfrm>
            <a:off x="4195168" y="5771384"/>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33,40</a:t>
            </a:r>
            <a:endParaRPr lang="en-US" sz="1100" dirty="0">
              <a:solidFill>
                <a:srgbClr val="FFC000"/>
              </a:solidFill>
              <a:latin typeface="Menlo" charset="0"/>
              <a:ea typeface="Menlo" charset="0"/>
              <a:cs typeface="Menlo" charset="0"/>
            </a:endParaRPr>
          </a:p>
        </p:txBody>
      </p:sp>
      <p:sp>
        <p:nvSpPr>
          <p:cNvPr id="104" name="TextBox 103"/>
          <p:cNvSpPr txBox="1"/>
          <p:nvPr/>
        </p:nvSpPr>
        <p:spPr>
          <a:xfrm>
            <a:off x="4856372" y="5771384"/>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44,48</a:t>
            </a:r>
            <a:endParaRPr lang="en-US" sz="1100" dirty="0">
              <a:solidFill>
                <a:srgbClr val="FFC000"/>
              </a:solidFill>
              <a:latin typeface="Menlo" charset="0"/>
              <a:ea typeface="Menlo" charset="0"/>
              <a:cs typeface="Menlo" charset="0"/>
            </a:endParaRPr>
          </a:p>
        </p:txBody>
      </p:sp>
      <p:sp>
        <p:nvSpPr>
          <p:cNvPr id="105" name="TextBox 104"/>
          <p:cNvSpPr txBox="1"/>
          <p:nvPr/>
        </p:nvSpPr>
        <p:spPr>
          <a:xfrm>
            <a:off x="3527387" y="5771384"/>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5" name="Right Arrow 4"/>
          <p:cNvSpPr/>
          <p:nvPr/>
        </p:nvSpPr>
        <p:spPr>
          <a:xfrm>
            <a:off x="2763311" y="3941001"/>
            <a:ext cx="516532" cy="45830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8" name="Can 87"/>
          <p:cNvSpPr/>
          <p:nvPr/>
        </p:nvSpPr>
        <p:spPr>
          <a:xfrm>
            <a:off x="6299374"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97" name="Rounded Rectangle 96"/>
          <p:cNvSpPr/>
          <p:nvPr/>
        </p:nvSpPr>
        <p:spPr>
          <a:xfrm>
            <a:off x="6363248" y="2579264"/>
            <a:ext cx="2128680" cy="171277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6956514"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107" name="Group 106"/>
          <p:cNvGrpSpPr/>
          <p:nvPr/>
        </p:nvGrpSpPr>
        <p:grpSpPr>
          <a:xfrm>
            <a:off x="6457309" y="2629977"/>
            <a:ext cx="1945043" cy="261610"/>
            <a:chOff x="2844928" y="2635940"/>
            <a:chExt cx="3012421" cy="405173"/>
          </a:xfrm>
        </p:grpSpPr>
        <p:sp>
          <p:nvSpPr>
            <p:cNvPr id="108" name="TextBox 107"/>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sp>
          <p:nvSpPr>
            <p:cNvPr id="109" name="TextBox 108"/>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12,18</a:t>
              </a:r>
              <a:endParaRPr lang="en-US" sz="1100" dirty="0">
                <a:solidFill>
                  <a:srgbClr val="FFC000"/>
                </a:solidFill>
                <a:latin typeface="Menlo" charset="0"/>
                <a:ea typeface="Menlo" charset="0"/>
                <a:cs typeface="Menlo" charset="0"/>
              </a:endParaRPr>
            </a:p>
          </p:txBody>
        </p:sp>
        <p:sp>
          <p:nvSpPr>
            <p:cNvPr id="110" name="TextBox 10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3,10</a:t>
              </a:r>
              <a:endParaRPr lang="en-US" sz="1100" dirty="0">
                <a:solidFill>
                  <a:srgbClr val="FFC000"/>
                </a:solidFill>
                <a:latin typeface="Menlo" charset="0"/>
                <a:ea typeface="Menlo" charset="0"/>
                <a:cs typeface="Menlo" charset="0"/>
              </a:endParaRPr>
            </a:p>
          </p:txBody>
        </p:sp>
      </p:grpSp>
      <p:sp>
        <p:nvSpPr>
          <p:cNvPr id="111" name="TextBox 110"/>
          <p:cNvSpPr txBox="1"/>
          <p:nvPr/>
        </p:nvSpPr>
        <p:spPr>
          <a:xfrm>
            <a:off x="7125086"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22,23</a:t>
            </a:r>
            <a:endParaRPr lang="en-US" sz="1100" dirty="0">
              <a:solidFill>
                <a:srgbClr val="FFC000"/>
              </a:solidFill>
              <a:latin typeface="Menlo" charset="0"/>
              <a:ea typeface="Menlo" charset="0"/>
              <a:cs typeface="Menlo" charset="0"/>
            </a:endParaRPr>
          </a:p>
        </p:txBody>
      </p:sp>
      <p:sp>
        <p:nvSpPr>
          <p:cNvPr id="112" name="TextBox 111"/>
          <p:cNvSpPr txBox="1"/>
          <p:nvPr/>
        </p:nvSpPr>
        <p:spPr>
          <a:xfrm>
            <a:off x="7786293"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113" name="TextBox 112"/>
          <p:cNvSpPr txBox="1"/>
          <p:nvPr/>
        </p:nvSpPr>
        <p:spPr>
          <a:xfrm>
            <a:off x="6457308"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18,20</a:t>
            </a:r>
            <a:endParaRPr lang="en-US" sz="1100" dirty="0">
              <a:solidFill>
                <a:srgbClr val="FFC000"/>
              </a:solidFill>
              <a:latin typeface="Menlo" charset="0"/>
              <a:ea typeface="Menlo" charset="0"/>
              <a:cs typeface="Menlo" charset="0"/>
            </a:endParaRPr>
          </a:p>
        </p:txBody>
      </p:sp>
      <p:grpSp>
        <p:nvGrpSpPr>
          <p:cNvPr id="115" name="Group 114"/>
          <p:cNvGrpSpPr/>
          <p:nvPr/>
        </p:nvGrpSpPr>
        <p:grpSpPr>
          <a:xfrm>
            <a:off x="6457309" y="3528831"/>
            <a:ext cx="1945043" cy="261610"/>
            <a:chOff x="2844928" y="2635940"/>
            <a:chExt cx="3012421" cy="405173"/>
          </a:xfrm>
        </p:grpSpPr>
        <p:sp>
          <p:nvSpPr>
            <p:cNvPr id="116" name="TextBox 115"/>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33,33</a:t>
              </a:r>
              <a:endParaRPr lang="en-US" sz="1100" dirty="0">
                <a:solidFill>
                  <a:srgbClr val="FFC000"/>
                </a:solidFill>
                <a:latin typeface="Menlo" charset="0"/>
                <a:ea typeface="Menlo" charset="0"/>
                <a:cs typeface="Menlo" charset="0"/>
              </a:endParaRPr>
            </a:p>
          </p:txBody>
        </p:sp>
        <p:sp>
          <p:nvSpPr>
            <p:cNvPr id="117" name="TextBox 116"/>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a:solidFill>
                    <a:srgbClr val="FFC000"/>
                  </a:solidFill>
                  <a:latin typeface="Menlo" charset="0"/>
                  <a:ea typeface="Menlo" charset="0"/>
                  <a:cs typeface="Menlo" charset="0"/>
                </a:rPr>
                <a:t>38,41</a:t>
              </a:r>
            </a:p>
          </p:txBody>
        </p:sp>
        <p:sp>
          <p:nvSpPr>
            <p:cNvPr id="118" name="TextBox 117"/>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31,31</a:t>
              </a:r>
              <a:endParaRPr lang="en-US" sz="1100" dirty="0">
                <a:solidFill>
                  <a:srgbClr val="FFC000"/>
                </a:solidFill>
                <a:latin typeface="Menlo" charset="0"/>
                <a:ea typeface="Menlo" charset="0"/>
                <a:cs typeface="Menlo" charset="0"/>
              </a:endParaRPr>
            </a:p>
          </p:txBody>
        </p:sp>
      </p:grpSp>
      <p:sp>
        <p:nvSpPr>
          <p:cNvPr id="119" name="TextBox 118"/>
          <p:cNvSpPr txBox="1"/>
          <p:nvPr/>
        </p:nvSpPr>
        <p:spPr>
          <a:xfrm>
            <a:off x="7125087" y="3997462"/>
            <a:ext cx="609462" cy="261610"/>
          </a:xfrm>
          <a:prstGeom prst="rect">
            <a:avLst/>
          </a:prstGeom>
          <a:solidFill>
            <a:schemeClr val="tx1">
              <a:lumMod val="50000"/>
              <a:lumOff val="50000"/>
            </a:schemeClr>
          </a:solidFill>
        </p:spPr>
        <p:txBody>
          <a:bodyPr wrap="none" rtlCol="0">
            <a:spAutoFit/>
          </a:bodyPr>
          <a:lstStyle/>
          <a:p>
            <a:pPr algn="ctr"/>
            <a:r>
              <a:rPr lang="en-US" sz="1100" dirty="0">
                <a:solidFill>
                  <a:srgbClr val="FFC000"/>
                </a:solidFill>
                <a:latin typeface="Menlo" charset="0"/>
                <a:ea typeface="Menlo" charset="0"/>
                <a:cs typeface="Menlo" charset="0"/>
              </a:rPr>
              <a:t>45,47</a:t>
            </a:r>
          </a:p>
        </p:txBody>
      </p:sp>
      <p:sp>
        <p:nvSpPr>
          <p:cNvPr id="120" name="TextBox 119"/>
          <p:cNvSpPr txBox="1"/>
          <p:nvPr/>
        </p:nvSpPr>
        <p:spPr>
          <a:xfrm>
            <a:off x="7786293"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55,55</a:t>
            </a:r>
            <a:endParaRPr lang="en-US" sz="1100" dirty="0">
              <a:solidFill>
                <a:srgbClr val="FFC000"/>
              </a:solidFill>
              <a:latin typeface="Menlo" charset="0"/>
              <a:ea typeface="Menlo" charset="0"/>
              <a:cs typeface="Menlo" charset="0"/>
            </a:endParaRPr>
          </a:p>
        </p:txBody>
      </p:sp>
      <p:sp>
        <p:nvSpPr>
          <p:cNvPr id="121" name="TextBox 120"/>
          <p:cNvSpPr txBox="1"/>
          <p:nvPr/>
        </p:nvSpPr>
        <p:spPr>
          <a:xfrm>
            <a:off x="6457308"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43,44</a:t>
            </a:r>
            <a:endParaRPr lang="en-US" sz="1100" dirty="0">
              <a:solidFill>
                <a:srgbClr val="FFC000"/>
              </a:solidFill>
              <a:latin typeface="Menlo" charset="0"/>
              <a:ea typeface="Menlo" charset="0"/>
              <a:cs typeface="Menlo" charset="0"/>
            </a:endParaRPr>
          </a:p>
        </p:txBody>
      </p:sp>
      <p:sp>
        <p:nvSpPr>
          <p:cNvPr id="122" name="Rounded Rectangle 121"/>
          <p:cNvSpPr/>
          <p:nvPr/>
        </p:nvSpPr>
        <p:spPr>
          <a:xfrm>
            <a:off x="6359975" y="4371101"/>
            <a:ext cx="2128680" cy="178539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 name="Group 122"/>
          <p:cNvGrpSpPr/>
          <p:nvPr/>
        </p:nvGrpSpPr>
        <p:grpSpPr>
          <a:xfrm>
            <a:off x="6454036" y="4421815"/>
            <a:ext cx="1945043" cy="261610"/>
            <a:chOff x="2844928" y="2635940"/>
            <a:chExt cx="3012421" cy="405173"/>
          </a:xfrm>
        </p:grpSpPr>
        <p:sp>
          <p:nvSpPr>
            <p:cNvPr id="124" name="TextBox 123"/>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sp>
          <p:nvSpPr>
            <p:cNvPr id="125" name="TextBox 124"/>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126" name="TextBox 125"/>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grpSp>
      <p:sp>
        <p:nvSpPr>
          <p:cNvPr id="127" name="TextBox 126"/>
          <p:cNvSpPr txBox="1"/>
          <p:nvPr/>
        </p:nvSpPr>
        <p:spPr>
          <a:xfrm>
            <a:off x="7121817"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23,24</a:t>
            </a:r>
            <a:endParaRPr lang="en-US" sz="1100" dirty="0">
              <a:solidFill>
                <a:srgbClr val="FFC000"/>
              </a:solidFill>
              <a:latin typeface="Menlo" charset="0"/>
              <a:ea typeface="Menlo" charset="0"/>
              <a:cs typeface="Menlo" charset="0"/>
            </a:endParaRPr>
          </a:p>
        </p:txBody>
      </p:sp>
      <p:sp>
        <p:nvSpPr>
          <p:cNvPr id="128" name="TextBox 127"/>
          <p:cNvSpPr txBox="1"/>
          <p:nvPr/>
        </p:nvSpPr>
        <p:spPr>
          <a:xfrm>
            <a:off x="7783020"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129" name="TextBox 128"/>
          <p:cNvSpPr txBox="1"/>
          <p:nvPr/>
        </p:nvSpPr>
        <p:spPr>
          <a:xfrm>
            <a:off x="6454035"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18,22</a:t>
            </a:r>
            <a:endParaRPr lang="en-US" sz="1100" dirty="0">
              <a:solidFill>
                <a:srgbClr val="FFC000"/>
              </a:solidFill>
              <a:latin typeface="Menlo" charset="0"/>
              <a:ea typeface="Menlo" charset="0"/>
              <a:cs typeface="Menlo" charset="0"/>
            </a:endParaRPr>
          </a:p>
        </p:txBody>
      </p:sp>
      <p:grpSp>
        <p:nvGrpSpPr>
          <p:cNvPr id="131" name="Group 130"/>
          <p:cNvGrpSpPr/>
          <p:nvPr/>
        </p:nvGrpSpPr>
        <p:grpSpPr>
          <a:xfrm>
            <a:off x="6450763" y="5325261"/>
            <a:ext cx="1945043" cy="261610"/>
            <a:chOff x="2844928" y="2635940"/>
            <a:chExt cx="3012421" cy="405173"/>
          </a:xfrm>
        </p:grpSpPr>
        <p:sp>
          <p:nvSpPr>
            <p:cNvPr id="132" name="TextBox 131"/>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133" name="TextBox 132"/>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33,39</a:t>
              </a:r>
              <a:endParaRPr lang="en-US" sz="1100" dirty="0">
                <a:solidFill>
                  <a:srgbClr val="FFC000"/>
                </a:solidFill>
                <a:latin typeface="Menlo" charset="0"/>
                <a:ea typeface="Menlo" charset="0"/>
                <a:cs typeface="Menlo" charset="0"/>
              </a:endParaRPr>
            </a:p>
          </p:txBody>
        </p:sp>
        <p:sp>
          <p:nvSpPr>
            <p:cNvPr id="134" name="TextBox 133"/>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grpSp>
      <p:sp>
        <p:nvSpPr>
          <p:cNvPr id="135" name="TextBox 134"/>
          <p:cNvSpPr txBox="1"/>
          <p:nvPr/>
        </p:nvSpPr>
        <p:spPr>
          <a:xfrm>
            <a:off x="7118543"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44,46</a:t>
            </a:r>
            <a:endParaRPr lang="en-US" sz="1100" dirty="0">
              <a:solidFill>
                <a:srgbClr val="FFC000"/>
              </a:solidFill>
              <a:latin typeface="Menlo" charset="0"/>
              <a:ea typeface="Menlo" charset="0"/>
              <a:cs typeface="Menlo" charset="0"/>
            </a:endParaRPr>
          </a:p>
        </p:txBody>
      </p:sp>
      <p:sp>
        <p:nvSpPr>
          <p:cNvPr id="136" name="TextBox 135"/>
          <p:cNvSpPr txBox="1"/>
          <p:nvPr/>
        </p:nvSpPr>
        <p:spPr>
          <a:xfrm>
            <a:off x="7779747"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48,55</a:t>
            </a:r>
            <a:endParaRPr lang="en-US" sz="1100" dirty="0">
              <a:solidFill>
                <a:srgbClr val="FFC000"/>
              </a:solidFill>
              <a:latin typeface="Menlo" charset="0"/>
              <a:ea typeface="Menlo" charset="0"/>
              <a:cs typeface="Menlo" charset="0"/>
            </a:endParaRPr>
          </a:p>
        </p:txBody>
      </p:sp>
      <p:sp>
        <p:nvSpPr>
          <p:cNvPr id="137" name="TextBox 136"/>
          <p:cNvSpPr txBox="1"/>
          <p:nvPr/>
        </p:nvSpPr>
        <p:spPr>
          <a:xfrm>
            <a:off x="6450762"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40,42</a:t>
            </a:r>
            <a:endParaRPr lang="en-US" sz="1100" dirty="0">
              <a:solidFill>
                <a:srgbClr val="FFC000"/>
              </a:solidFill>
              <a:latin typeface="Menlo" charset="0"/>
              <a:ea typeface="Menlo" charset="0"/>
              <a:cs typeface="Menlo" charset="0"/>
            </a:endParaRPr>
          </a:p>
        </p:txBody>
      </p:sp>
      <p:sp>
        <p:nvSpPr>
          <p:cNvPr id="138" name="Right Arrow 137"/>
          <p:cNvSpPr/>
          <p:nvPr/>
        </p:nvSpPr>
        <p:spPr>
          <a:xfrm>
            <a:off x="5686686" y="3963509"/>
            <a:ext cx="516532" cy="45830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9" name="TextBox 168"/>
          <p:cNvSpPr txBox="1"/>
          <p:nvPr/>
        </p:nvSpPr>
        <p:spPr>
          <a:xfrm>
            <a:off x="9251940" y="1597070"/>
            <a:ext cx="2586398"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Assume we still only have </a:t>
            </a:r>
            <a:r>
              <a:rPr lang="en-US" sz="2400" i="1" dirty="0" smtClean="0">
                <a:latin typeface="+mj-lt"/>
              </a:rPr>
              <a:t>3</a:t>
            </a:r>
            <a:r>
              <a:rPr lang="en-US" sz="2400" dirty="0" smtClean="0">
                <a:latin typeface="+mj-lt"/>
              </a:rPr>
              <a:t> buffer pages </a:t>
            </a:r>
            <a:r>
              <a:rPr lang="en-US" sz="2400" i="1" dirty="0" smtClean="0">
                <a:latin typeface="+mj-lt"/>
              </a:rPr>
              <a:t>(Buffer not pictured)</a:t>
            </a:r>
            <a:endParaRPr lang="en-US" sz="2400" i="1" dirty="0">
              <a:latin typeface="+mj-lt"/>
            </a:endParaRPr>
          </a:p>
        </p:txBody>
      </p:sp>
      <p:grpSp>
        <p:nvGrpSpPr>
          <p:cNvPr id="140" name="Group 139"/>
          <p:cNvGrpSpPr/>
          <p:nvPr/>
        </p:nvGrpSpPr>
        <p:grpSpPr>
          <a:xfrm>
            <a:off x="0" y="-22510"/>
            <a:ext cx="12192000" cy="307777"/>
            <a:chOff x="0" y="-22510"/>
            <a:chExt cx="12192000" cy="307777"/>
          </a:xfrm>
        </p:grpSpPr>
        <p:sp>
          <p:nvSpPr>
            <p:cNvPr id="141" name="Rectangle 14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42" name="TextBox 141"/>
            <p:cNvSpPr txBox="1"/>
            <p:nvPr/>
          </p:nvSpPr>
          <p:spPr>
            <a:xfrm>
              <a:off x="188780" y="-22510"/>
              <a:ext cx="440870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 Larger files</a:t>
              </a:r>
              <a:endParaRPr lang="en-US" sz="1400" b="1" i="1" dirty="0">
                <a:solidFill>
                  <a:schemeClr val="tx1">
                    <a:lumMod val="65000"/>
                    <a:lumOff val="35000"/>
                  </a:schemeClr>
                </a:solidFill>
                <a:latin typeface="+mj-lt"/>
              </a:endParaRPr>
            </a:p>
          </p:txBody>
        </p:sp>
      </p:grpSp>
      <p:sp>
        <p:nvSpPr>
          <p:cNvPr id="143" name="TextBox 142"/>
          <p:cNvSpPr txBox="1"/>
          <p:nvPr/>
        </p:nvSpPr>
        <p:spPr>
          <a:xfrm>
            <a:off x="9027664" y="5127240"/>
            <a:ext cx="2586398" cy="830997"/>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Call each of these steps a </a:t>
            </a:r>
            <a:r>
              <a:rPr lang="en-US" sz="2400" b="1" i="1" dirty="0" smtClean="0">
                <a:latin typeface="+mj-lt"/>
              </a:rPr>
              <a:t>pass</a:t>
            </a:r>
            <a:endParaRPr lang="en-US" sz="2400" i="1" dirty="0">
              <a:latin typeface="+mj-lt"/>
            </a:endParaRPr>
          </a:p>
        </p:txBody>
      </p:sp>
    </p:spTree>
    <p:extLst>
      <p:ext uri="{BB962C8B-B14F-4D97-AF65-F5344CB8AC3E}">
        <p14:creationId xmlns:p14="http://schemas.microsoft.com/office/powerpoint/2010/main" val="87681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Running External Merge Sort on Larger Files</a:t>
            </a:r>
            <a:endParaRPr lang="en-US" dirty="0"/>
          </a:p>
        </p:txBody>
      </p:sp>
      <p:sp>
        <p:nvSpPr>
          <p:cNvPr id="25" name="Can 24"/>
          <p:cNvSpPr/>
          <p:nvPr/>
        </p:nvSpPr>
        <p:spPr>
          <a:xfrm>
            <a:off x="436783"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499430" y="3042146"/>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500657" y="257926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093923"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3" name="Group 2"/>
          <p:cNvGrpSpPr/>
          <p:nvPr/>
        </p:nvGrpSpPr>
        <p:grpSpPr>
          <a:xfrm>
            <a:off x="594718" y="2629977"/>
            <a:ext cx="1945043" cy="261610"/>
            <a:chOff x="2844928" y="2635940"/>
            <a:chExt cx="3012421" cy="405173"/>
          </a:xfrm>
        </p:grpSpPr>
        <p:sp>
          <p:nvSpPr>
            <p:cNvPr id="31" name="TextBox 3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32" name="TextBox 3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44,55</a:t>
              </a:r>
              <a:endParaRPr lang="en-US" sz="11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35" name="TextBox 34"/>
          <p:cNvSpPr txBox="1"/>
          <p:nvPr/>
        </p:nvSpPr>
        <p:spPr>
          <a:xfrm>
            <a:off x="1262495"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27,38</a:t>
            </a:r>
            <a:endParaRPr lang="en-US" sz="1100" dirty="0">
              <a:solidFill>
                <a:srgbClr val="FFC000"/>
              </a:solidFill>
              <a:latin typeface="Menlo" charset="0"/>
              <a:ea typeface="Menlo" charset="0"/>
              <a:cs typeface="Menlo" charset="0"/>
            </a:endParaRPr>
          </a:p>
        </p:txBody>
      </p:sp>
      <p:sp>
        <p:nvSpPr>
          <p:cNvPr id="36" name="TextBox 35"/>
          <p:cNvSpPr txBox="1"/>
          <p:nvPr/>
        </p:nvSpPr>
        <p:spPr>
          <a:xfrm>
            <a:off x="1923702"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43,45</a:t>
            </a:r>
            <a:endParaRPr lang="en-US" sz="1100" dirty="0">
              <a:solidFill>
                <a:srgbClr val="FFC000"/>
              </a:solidFill>
              <a:latin typeface="Menlo" charset="0"/>
              <a:ea typeface="Menlo" charset="0"/>
              <a:cs typeface="Menlo" charset="0"/>
            </a:endParaRPr>
          </a:p>
        </p:txBody>
      </p:sp>
      <p:sp>
        <p:nvSpPr>
          <p:cNvPr id="34" name="TextBox 33"/>
          <p:cNvSpPr txBox="1"/>
          <p:nvPr/>
        </p:nvSpPr>
        <p:spPr>
          <a:xfrm>
            <a:off x="594717"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18,24</a:t>
            </a:r>
            <a:endParaRPr lang="en-US" sz="1100" dirty="0">
              <a:solidFill>
                <a:srgbClr val="FFC000"/>
              </a:solidFill>
              <a:latin typeface="Menlo" charset="0"/>
              <a:ea typeface="Menlo" charset="0"/>
              <a:cs typeface="Menlo" charset="0"/>
            </a:endParaRPr>
          </a:p>
        </p:txBody>
      </p:sp>
      <p:sp>
        <p:nvSpPr>
          <p:cNvPr id="39" name="Rounded Rectangle 38"/>
          <p:cNvSpPr/>
          <p:nvPr/>
        </p:nvSpPr>
        <p:spPr>
          <a:xfrm>
            <a:off x="499430" y="394100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500657" y="347811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594718" y="3528831"/>
            <a:ext cx="1945043" cy="261610"/>
            <a:chOff x="2844928" y="2635940"/>
            <a:chExt cx="3012421" cy="405173"/>
          </a:xfrm>
        </p:grpSpPr>
        <p:sp>
          <p:nvSpPr>
            <p:cNvPr id="43" name="TextBox 42"/>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44" name="TextBox 43"/>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47" name="TextBox 46"/>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48" name="TextBox 47"/>
          <p:cNvSpPr txBox="1"/>
          <p:nvPr/>
        </p:nvSpPr>
        <p:spPr>
          <a:xfrm>
            <a:off x="1262496" y="399746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49" name="TextBox 48"/>
          <p:cNvSpPr txBox="1"/>
          <p:nvPr/>
        </p:nvSpPr>
        <p:spPr>
          <a:xfrm>
            <a:off x="1923702"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23,41</a:t>
            </a:r>
            <a:endParaRPr lang="en-US" sz="1100" dirty="0">
              <a:solidFill>
                <a:srgbClr val="FFC000"/>
              </a:solidFill>
              <a:latin typeface="Menlo" charset="0"/>
              <a:ea typeface="Menlo" charset="0"/>
              <a:cs typeface="Menlo" charset="0"/>
            </a:endParaRPr>
          </a:p>
        </p:txBody>
      </p:sp>
      <p:sp>
        <p:nvSpPr>
          <p:cNvPr id="57" name="TextBox 56"/>
          <p:cNvSpPr txBox="1"/>
          <p:nvPr/>
        </p:nvSpPr>
        <p:spPr>
          <a:xfrm>
            <a:off x="594717"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3,18</a:t>
            </a:r>
            <a:endParaRPr lang="en-US" sz="1100" dirty="0">
              <a:solidFill>
                <a:srgbClr val="FFC000"/>
              </a:solidFill>
              <a:latin typeface="Menlo" charset="0"/>
              <a:ea typeface="Menlo" charset="0"/>
              <a:cs typeface="Menlo" charset="0"/>
            </a:endParaRPr>
          </a:p>
        </p:txBody>
      </p:sp>
      <p:sp>
        <p:nvSpPr>
          <p:cNvPr id="58" name="Rounded Rectangle 57"/>
          <p:cNvSpPr/>
          <p:nvPr/>
        </p:nvSpPr>
        <p:spPr>
          <a:xfrm>
            <a:off x="496157" y="483398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497384" y="4371102"/>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p:cNvGrpSpPr/>
          <p:nvPr/>
        </p:nvGrpSpPr>
        <p:grpSpPr>
          <a:xfrm>
            <a:off x="591445" y="4421815"/>
            <a:ext cx="1945043" cy="261610"/>
            <a:chOff x="2844928" y="2635940"/>
            <a:chExt cx="3012421" cy="405173"/>
          </a:xfrm>
        </p:grpSpPr>
        <p:sp>
          <p:nvSpPr>
            <p:cNvPr id="61" name="TextBox 6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39,42</a:t>
              </a:r>
              <a:endParaRPr lang="en-US" sz="1100" dirty="0">
                <a:solidFill>
                  <a:srgbClr val="FFC000"/>
                </a:solidFill>
                <a:latin typeface="Menlo" charset="0"/>
                <a:ea typeface="Menlo" charset="0"/>
                <a:cs typeface="Menlo" charset="0"/>
              </a:endParaRPr>
            </a:p>
          </p:txBody>
        </p:sp>
        <p:sp>
          <p:nvSpPr>
            <p:cNvPr id="62" name="TextBox 6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46,55</a:t>
              </a:r>
              <a:endParaRPr lang="en-US" sz="1100" dirty="0">
                <a:solidFill>
                  <a:srgbClr val="FFC000"/>
                </a:solidFill>
                <a:latin typeface="Menlo" charset="0"/>
                <a:ea typeface="Menlo" charset="0"/>
                <a:cs typeface="Menlo" charset="0"/>
              </a:endParaRPr>
            </a:p>
          </p:txBody>
        </p:sp>
        <p:sp>
          <p:nvSpPr>
            <p:cNvPr id="63" name="TextBox 6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grpSp>
      <p:sp>
        <p:nvSpPr>
          <p:cNvPr id="64" name="TextBox 63"/>
          <p:cNvSpPr txBox="1"/>
          <p:nvPr/>
        </p:nvSpPr>
        <p:spPr>
          <a:xfrm>
            <a:off x="1259226"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65" name="TextBox 64"/>
          <p:cNvSpPr txBox="1"/>
          <p:nvPr/>
        </p:nvSpPr>
        <p:spPr>
          <a:xfrm>
            <a:off x="1920429"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66" name="TextBox 65"/>
          <p:cNvSpPr txBox="1"/>
          <p:nvPr/>
        </p:nvSpPr>
        <p:spPr>
          <a:xfrm>
            <a:off x="591444"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sp>
        <p:nvSpPr>
          <p:cNvPr id="67" name="Rounded Rectangle 66"/>
          <p:cNvSpPr/>
          <p:nvPr/>
        </p:nvSpPr>
        <p:spPr>
          <a:xfrm>
            <a:off x="492884" y="573743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a:off x="494111" y="527454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p:nvGrpSpPr>
        <p:grpSpPr>
          <a:xfrm>
            <a:off x="588172" y="5325261"/>
            <a:ext cx="1945043" cy="261610"/>
            <a:chOff x="2844928" y="2635940"/>
            <a:chExt cx="3012421" cy="405173"/>
          </a:xfrm>
        </p:grpSpPr>
        <p:sp>
          <p:nvSpPr>
            <p:cNvPr id="70" name="TextBox 6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33,40</a:t>
              </a:r>
              <a:endParaRPr lang="en-US" sz="1100" dirty="0">
                <a:solidFill>
                  <a:srgbClr val="FFC000"/>
                </a:solidFill>
                <a:latin typeface="Menlo" charset="0"/>
                <a:ea typeface="Menlo" charset="0"/>
                <a:cs typeface="Menlo" charset="0"/>
              </a:endParaRPr>
            </a:p>
          </p:txBody>
        </p:sp>
        <p:sp>
          <p:nvSpPr>
            <p:cNvPr id="71" name="TextBox 7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44,48</a:t>
              </a:r>
              <a:endParaRPr lang="en-US" sz="1100" dirty="0">
                <a:solidFill>
                  <a:srgbClr val="FFC000"/>
                </a:solidFill>
                <a:latin typeface="Menlo" charset="0"/>
                <a:ea typeface="Menlo" charset="0"/>
                <a:cs typeface="Menlo" charset="0"/>
              </a:endParaRPr>
            </a:p>
          </p:txBody>
        </p:sp>
        <p:sp>
          <p:nvSpPr>
            <p:cNvPr id="72" name="TextBox 7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3" name="TextBox 72"/>
          <p:cNvSpPr txBox="1"/>
          <p:nvPr/>
        </p:nvSpPr>
        <p:spPr>
          <a:xfrm>
            <a:off x="1255952"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22,24</a:t>
            </a:r>
            <a:endParaRPr lang="en-US" sz="1100" dirty="0">
              <a:solidFill>
                <a:srgbClr val="FFC000"/>
              </a:solidFill>
              <a:latin typeface="Menlo" charset="0"/>
              <a:ea typeface="Menlo" charset="0"/>
              <a:cs typeface="Menlo" charset="0"/>
            </a:endParaRPr>
          </a:p>
        </p:txBody>
      </p:sp>
      <p:sp>
        <p:nvSpPr>
          <p:cNvPr id="74" name="TextBox 73"/>
          <p:cNvSpPr txBox="1"/>
          <p:nvPr/>
        </p:nvSpPr>
        <p:spPr>
          <a:xfrm>
            <a:off x="1917156"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75" name="TextBox 74"/>
          <p:cNvSpPr txBox="1"/>
          <p:nvPr/>
        </p:nvSpPr>
        <p:spPr>
          <a:xfrm>
            <a:off x="588171"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4" name="TextBox 3"/>
          <p:cNvSpPr txBox="1"/>
          <p:nvPr/>
        </p:nvSpPr>
        <p:spPr>
          <a:xfrm>
            <a:off x="9167267" y="6248819"/>
            <a:ext cx="2601271" cy="523220"/>
          </a:xfrm>
          <a:prstGeom prst="rect">
            <a:avLst/>
          </a:prstGeom>
          <a:noFill/>
        </p:spPr>
        <p:txBody>
          <a:bodyPr wrap="square" rtlCol="0">
            <a:spAutoFit/>
          </a:bodyPr>
          <a:lstStyle/>
          <a:p>
            <a:r>
              <a:rPr lang="en-US" sz="2800" dirty="0"/>
              <a:t>4</a:t>
            </a:r>
            <a:r>
              <a:rPr lang="en-US" sz="2800" dirty="0" smtClean="0"/>
              <a:t>. And repeat!</a:t>
            </a:r>
            <a:endParaRPr lang="en-US" sz="2800" b="1" dirty="0"/>
          </a:p>
        </p:txBody>
      </p:sp>
      <p:sp>
        <p:nvSpPr>
          <p:cNvPr id="46" name="Can 45"/>
          <p:cNvSpPr/>
          <p:nvPr/>
        </p:nvSpPr>
        <p:spPr>
          <a:xfrm>
            <a:off x="3375999" y="2063241"/>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51" name="Rounded Rectangle 50"/>
          <p:cNvSpPr/>
          <p:nvPr/>
        </p:nvSpPr>
        <p:spPr>
          <a:xfrm>
            <a:off x="3439873" y="2556756"/>
            <a:ext cx="2128680" cy="8243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4033139" y="1770546"/>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53" name="Group 52"/>
          <p:cNvGrpSpPr/>
          <p:nvPr/>
        </p:nvGrpSpPr>
        <p:grpSpPr>
          <a:xfrm>
            <a:off x="3533934" y="2607469"/>
            <a:ext cx="1945043" cy="261610"/>
            <a:chOff x="2844928" y="2635940"/>
            <a:chExt cx="3012421" cy="405173"/>
          </a:xfrm>
        </p:grpSpPr>
        <p:sp>
          <p:nvSpPr>
            <p:cNvPr id="54" name="TextBox 53"/>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18,24</a:t>
              </a:r>
              <a:endParaRPr lang="en-US" sz="1100" dirty="0">
                <a:solidFill>
                  <a:srgbClr val="FFC000"/>
                </a:solidFill>
                <a:latin typeface="Menlo" charset="0"/>
                <a:ea typeface="Menlo" charset="0"/>
                <a:cs typeface="Menlo" charset="0"/>
              </a:endParaRPr>
            </a:p>
          </p:txBody>
        </p:sp>
        <p:sp>
          <p:nvSpPr>
            <p:cNvPr id="55" name="TextBox 54"/>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56" name="TextBox 55"/>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6" name="TextBox 75"/>
          <p:cNvSpPr txBox="1"/>
          <p:nvPr/>
        </p:nvSpPr>
        <p:spPr>
          <a:xfrm>
            <a:off x="4201711" y="3076100"/>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43,44</a:t>
            </a:r>
            <a:endParaRPr lang="en-US" sz="1100" dirty="0">
              <a:solidFill>
                <a:srgbClr val="FFC000"/>
              </a:solidFill>
              <a:latin typeface="Menlo" charset="0"/>
              <a:ea typeface="Menlo" charset="0"/>
              <a:cs typeface="Menlo" charset="0"/>
            </a:endParaRPr>
          </a:p>
        </p:txBody>
      </p:sp>
      <p:sp>
        <p:nvSpPr>
          <p:cNvPr id="77" name="TextBox 76"/>
          <p:cNvSpPr txBox="1"/>
          <p:nvPr/>
        </p:nvSpPr>
        <p:spPr>
          <a:xfrm>
            <a:off x="4862918" y="3076100"/>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45,55</a:t>
            </a:r>
            <a:endParaRPr lang="en-US" sz="1100" dirty="0">
              <a:solidFill>
                <a:srgbClr val="FFC000"/>
              </a:solidFill>
              <a:latin typeface="Menlo" charset="0"/>
              <a:ea typeface="Menlo" charset="0"/>
              <a:cs typeface="Menlo" charset="0"/>
            </a:endParaRPr>
          </a:p>
        </p:txBody>
      </p:sp>
      <p:sp>
        <p:nvSpPr>
          <p:cNvPr id="78" name="TextBox 77"/>
          <p:cNvSpPr txBox="1"/>
          <p:nvPr/>
        </p:nvSpPr>
        <p:spPr>
          <a:xfrm>
            <a:off x="3533933" y="3076100"/>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33,38</a:t>
            </a:r>
            <a:endParaRPr lang="en-US" sz="1100" dirty="0">
              <a:solidFill>
                <a:srgbClr val="FFC000"/>
              </a:solidFill>
              <a:latin typeface="Menlo" charset="0"/>
              <a:ea typeface="Menlo" charset="0"/>
              <a:cs typeface="Menlo" charset="0"/>
            </a:endParaRPr>
          </a:p>
        </p:txBody>
      </p:sp>
      <p:sp>
        <p:nvSpPr>
          <p:cNvPr id="80" name="Rounded Rectangle 79"/>
          <p:cNvSpPr/>
          <p:nvPr/>
        </p:nvSpPr>
        <p:spPr>
          <a:xfrm>
            <a:off x="3439873" y="3455609"/>
            <a:ext cx="2128680" cy="819807"/>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p:nvGrpSpPr>
        <p:grpSpPr>
          <a:xfrm>
            <a:off x="3533934" y="3506323"/>
            <a:ext cx="1945043" cy="261610"/>
            <a:chOff x="2844928" y="2635940"/>
            <a:chExt cx="3012421" cy="405173"/>
          </a:xfrm>
        </p:grpSpPr>
        <p:sp>
          <p:nvSpPr>
            <p:cNvPr id="82" name="TextBox 81"/>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12,18</a:t>
              </a:r>
              <a:endParaRPr lang="en-US" sz="1100" dirty="0">
                <a:solidFill>
                  <a:srgbClr val="FFC000"/>
                </a:solidFill>
                <a:latin typeface="Menlo" charset="0"/>
                <a:ea typeface="Menlo" charset="0"/>
                <a:cs typeface="Menlo" charset="0"/>
              </a:endParaRPr>
            </a:p>
          </p:txBody>
        </p:sp>
        <p:sp>
          <p:nvSpPr>
            <p:cNvPr id="83" name="TextBox 82"/>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84" name="TextBox 83"/>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3,10</a:t>
              </a:r>
              <a:endParaRPr lang="en-US" sz="1100" dirty="0">
                <a:solidFill>
                  <a:srgbClr val="FFC000"/>
                </a:solidFill>
                <a:latin typeface="Menlo" charset="0"/>
                <a:ea typeface="Menlo" charset="0"/>
                <a:cs typeface="Menlo" charset="0"/>
              </a:endParaRPr>
            </a:p>
          </p:txBody>
        </p:sp>
      </p:grpSp>
      <p:sp>
        <p:nvSpPr>
          <p:cNvPr id="85" name="TextBox 84"/>
          <p:cNvSpPr txBox="1"/>
          <p:nvPr/>
        </p:nvSpPr>
        <p:spPr>
          <a:xfrm>
            <a:off x="4201712" y="3974954"/>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33,41</a:t>
            </a:r>
            <a:endParaRPr lang="en-US" sz="1100" dirty="0">
              <a:solidFill>
                <a:srgbClr val="FFC000"/>
              </a:solidFill>
              <a:latin typeface="Menlo" charset="0"/>
              <a:ea typeface="Menlo" charset="0"/>
              <a:cs typeface="Menlo" charset="0"/>
            </a:endParaRPr>
          </a:p>
        </p:txBody>
      </p:sp>
      <p:sp>
        <p:nvSpPr>
          <p:cNvPr id="86" name="TextBox 85"/>
          <p:cNvSpPr txBox="1"/>
          <p:nvPr/>
        </p:nvSpPr>
        <p:spPr>
          <a:xfrm>
            <a:off x="4862918" y="3974954"/>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87" name="TextBox 86"/>
          <p:cNvSpPr txBox="1"/>
          <p:nvPr/>
        </p:nvSpPr>
        <p:spPr>
          <a:xfrm>
            <a:off x="3533933" y="3974954"/>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23,31</a:t>
            </a:r>
            <a:endParaRPr lang="en-US" sz="1100" dirty="0">
              <a:solidFill>
                <a:srgbClr val="FFC000"/>
              </a:solidFill>
              <a:latin typeface="Menlo" charset="0"/>
              <a:ea typeface="Menlo" charset="0"/>
              <a:cs typeface="Menlo" charset="0"/>
            </a:endParaRPr>
          </a:p>
        </p:txBody>
      </p:sp>
      <p:sp>
        <p:nvSpPr>
          <p:cNvPr id="89" name="Rounded Rectangle 88"/>
          <p:cNvSpPr/>
          <p:nvPr/>
        </p:nvSpPr>
        <p:spPr>
          <a:xfrm>
            <a:off x="3436600" y="4348594"/>
            <a:ext cx="2128680" cy="8243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p:cNvGrpSpPr/>
          <p:nvPr/>
        </p:nvGrpSpPr>
        <p:grpSpPr>
          <a:xfrm>
            <a:off x="3530661" y="4399307"/>
            <a:ext cx="1945043" cy="261610"/>
            <a:chOff x="2844928" y="2635940"/>
            <a:chExt cx="3012421" cy="405173"/>
          </a:xfrm>
        </p:grpSpPr>
        <p:sp>
          <p:nvSpPr>
            <p:cNvPr id="91" name="TextBox 9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92" name="TextBox 9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93" name="TextBox 9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grpSp>
      <p:sp>
        <p:nvSpPr>
          <p:cNvPr id="94" name="TextBox 93"/>
          <p:cNvSpPr txBox="1"/>
          <p:nvPr/>
        </p:nvSpPr>
        <p:spPr>
          <a:xfrm>
            <a:off x="4198442" y="486793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39,42</a:t>
            </a:r>
            <a:endParaRPr lang="en-US" sz="1100" dirty="0">
              <a:solidFill>
                <a:srgbClr val="FFC000"/>
              </a:solidFill>
              <a:latin typeface="Menlo" charset="0"/>
              <a:ea typeface="Menlo" charset="0"/>
              <a:cs typeface="Menlo" charset="0"/>
            </a:endParaRPr>
          </a:p>
        </p:txBody>
      </p:sp>
      <p:sp>
        <p:nvSpPr>
          <p:cNvPr id="95" name="TextBox 94"/>
          <p:cNvSpPr txBox="1"/>
          <p:nvPr/>
        </p:nvSpPr>
        <p:spPr>
          <a:xfrm>
            <a:off x="4859645" y="486793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46,55</a:t>
            </a:r>
            <a:endParaRPr lang="en-US" sz="1100" dirty="0">
              <a:solidFill>
                <a:srgbClr val="FFC000"/>
              </a:solidFill>
              <a:latin typeface="Menlo" charset="0"/>
              <a:ea typeface="Menlo" charset="0"/>
              <a:cs typeface="Menlo" charset="0"/>
            </a:endParaRPr>
          </a:p>
        </p:txBody>
      </p:sp>
      <p:sp>
        <p:nvSpPr>
          <p:cNvPr id="96" name="TextBox 95"/>
          <p:cNvSpPr txBox="1"/>
          <p:nvPr/>
        </p:nvSpPr>
        <p:spPr>
          <a:xfrm>
            <a:off x="3530660" y="486793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98" name="Rounded Rectangle 97"/>
          <p:cNvSpPr/>
          <p:nvPr/>
        </p:nvSpPr>
        <p:spPr>
          <a:xfrm>
            <a:off x="3433327" y="5252040"/>
            <a:ext cx="2128680" cy="8012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p:cNvGrpSpPr/>
          <p:nvPr/>
        </p:nvGrpSpPr>
        <p:grpSpPr>
          <a:xfrm>
            <a:off x="3527388" y="5302753"/>
            <a:ext cx="1945043" cy="261610"/>
            <a:chOff x="2844928" y="2635940"/>
            <a:chExt cx="3012421" cy="405173"/>
          </a:xfrm>
        </p:grpSpPr>
        <p:sp>
          <p:nvSpPr>
            <p:cNvPr id="100" name="TextBox 9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101" name="TextBox 10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22,24</a:t>
              </a:r>
              <a:endParaRPr lang="en-US" sz="1100" dirty="0">
                <a:solidFill>
                  <a:srgbClr val="FFC000"/>
                </a:solidFill>
                <a:latin typeface="Menlo" charset="0"/>
                <a:ea typeface="Menlo" charset="0"/>
                <a:cs typeface="Menlo" charset="0"/>
              </a:endParaRPr>
            </a:p>
          </p:txBody>
        </p:sp>
        <p:sp>
          <p:nvSpPr>
            <p:cNvPr id="102" name="TextBox 10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103" name="TextBox 102"/>
          <p:cNvSpPr txBox="1"/>
          <p:nvPr/>
        </p:nvSpPr>
        <p:spPr>
          <a:xfrm>
            <a:off x="4195168" y="5771384"/>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33,40</a:t>
            </a:r>
            <a:endParaRPr lang="en-US" sz="1100" dirty="0">
              <a:solidFill>
                <a:srgbClr val="FFC000"/>
              </a:solidFill>
              <a:latin typeface="Menlo" charset="0"/>
              <a:ea typeface="Menlo" charset="0"/>
              <a:cs typeface="Menlo" charset="0"/>
            </a:endParaRPr>
          </a:p>
        </p:txBody>
      </p:sp>
      <p:sp>
        <p:nvSpPr>
          <p:cNvPr id="104" name="TextBox 103"/>
          <p:cNvSpPr txBox="1"/>
          <p:nvPr/>
        </p:nvSpPr>
        <p:spPr>
          <a:xfrm>
            <a:off x="4856372" y="5771384"/>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44,48</a:t>
            </a:r>
            <a:endParaRPr lang="en-US" sz="1100" dirty="0">
              <a:solidFill>
                <a:srgbClr val="FFC000"/>
              </a:solidFill>
              <a:latin typeface="Menlo" charset="0"/>
              <a:ea typeface="Menlo" charset="0"/>
              <a:cs typeface="Menlo" charset="0"/>
            </a:endParaRPr>
          </a:p>
        </p:txBody>
      </p:sp>
      <p:sp>
        <p:nvSpPr>
          <p:cNvPr id="105" name="TextBox 104"/>
          <p:cNvSpPr txBox="1"/>
          <p:nvPr/>
        </p:nvSpPr>
        <p:spPr>
          <a:xfrm>
            <a:off x="3527387" y="5771384"/>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5" name="Right Arrow 4"/>
          <p:cNvSpPr/>
          <p:nvPr/>
        </p:nvSpPr>
        <p:spPr>
          <a:xfrm>
            <a:off x="2763311" y="3941001"/>
            <a:ext cx="516532" cy="45830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8" name="Can 87"/>
          <p:cNvSpPr/>
          <p:nvPr/>
        </p:nvSpPr>
        <p:spPr>
          <a:xfrm>
            <a:off x="6299374"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97" name="Rounded Rectangle 96"/>
          <p:cNvSpPr/>
          <p:nvPr/>
        </p:nvSpPr>
        <p:spPr>
          <a:xfrm>
            <a:off x="6363248" y="2579264"/>
            <a:ext cx="2128680" cy="171277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6956514"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107" name="Group 106"/>
          <p:cNvGrpSpPr/>
          <p:nvPr/>
        </p:nvGrpSpPr>
        <p:grpSpPr>
          <a:xfrm>
            <a:off x="6457309" y="2629977"/>
            <a:ext cx="1945043" cy="261610"/>
            <a:chOff x="2844928" y="2635940"/>
            <a:chExt cx="3012421" cy="405173"/>
          </a:xfrm>
        </p:grpSpPr>
        <p:sp>
          <p:nvSpPr>
            <p:cNvPr id="108" name="TextBox 107"/>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sp>
          <p:nvSpPr>
            <p:cNvPr id="109" name="TextBox 108"/>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12,18</a:t>
              </a:r>
              <a:endParaRPr lang="en-US" sz="1100" dirty="0">
                <a:solidFill>
                  <a:srgbClr val="FFC000"/>
                </a:solidFill>
                <a:latin typeface="Menlo" charset="0"/>
                <a:ea typeface="Menlo" charset="0"/>
                <a:cs typeface="Menlo" charset="0"/>
              </a:endParaRPr>
            </a:p>
          </p:txBody>
        </p:sp>
        <p:sp>
          <p:nvSpPr>
            <p:cNvPr id="110" name="TextBox 10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3,10</a:t>
              </a:r>
              <a:endParaRPr lang="en-US" sz="1100" dirty="0">
                <a:solidFill>
                  <a:srgbClr val="FFC000"/>
                </a:solidFill>
                <a:latin typeface="Menlo" charset="0"/>
                <a:ea typeface="Menlo" charset="0"/>
                <a:cs typeface="Menlo" charset="0"/>
              </a:endParaRPr>
            </a:p>
          </p:txBody>
        </p:sp>
      </p:grpSp>
      <p:sp>
        <p:nvSpPr>
          <p:cNvPr id="111" name="TextBox 110"/>
          <p:cNvSpPr txBox="1"/>
          <p:nvPr/>
        </p:nvSpPr>
        <p:spPr>
          <a:xfrm>
            <a:off x="7125086"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22,23</a:t>
            </a:r>
            <a:endParaRPr lang="en-US" sz="1100" dirty="0">
              <a:solidFill>
                <a:srgbClr val="FFC000"/>
              </a:solidFill>
              <a:latin typeface="Menlo" charset="0"/>
              <a:ea typeface="Menlo" charset="0"/>
              <a:cs typeface="Menlo" charset="0"/>
            </a:endParaRPr>
          </a:p>
        </p:txBody>
      </p:sp>
      <p:sp>
        <p:nvSpPr>
          <p:cNvPr id="112" name="TextBox 111"/>
          <p:cNvSpPr txBox="1"/>
          <p:nvPr/>
        </p:nvSpPr>
        <p:spPr>
          <a:xfrm>
            <a:off x="7786293"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113" name="TextBox 112"/>
          <p:cNvSpPr txBox="1"/>
          <p:nvPr/>
        </p:nvSpPr>
        <p:spPr>
          <a:xfrm>
            <a:off x="6457308"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18,20</a:t>
            </a:r>
            <a:endParaRPr lang="en-US" sz="1100" dirty="0">
              <a:solidFill>
                <a:srgbClr val="FFC000"/>
              </a:solidFill>
              <a:latin typeface="Menlo" charset="0"/>
              <a:ea typeface="Menlo" charset="0"/>
              <a:cs typeface="Menlo" charset="0"/>
            </a:endParaRPr>
          </a:p>
        </p:txBody>
      </p:sp>
      <p:grpSp>
        <p:nvGrpSpPr>
          <p:cNvPr id="115" name="Group 114"/>
          <p:cNvGrpSpPr/>
          <p:nvPr/>
        </p:nvGrpSpPr>
        <p:grpSpPr>
          <a:xfrm>
            <a:off x="6457309" y="3528831"/>
            <a:ext cx="1945043" cy="261610"/>
            <a:chOff x="2844928" y="2635940"/>
            <a:chExt cx="3012421" cy="405173"/>
          </a:xfrm>
        </p:grpSpPr>
        <p:sp>
          <p:nvSpPr>
            <p:cNvPr id="116" name="TextBox 115"/>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33,33</a:t>
              </a:r>
              <a:endParaRPr lang="en-US" sz="1100" dirty="0">
                <a:solidFill>
                  <a:srgbClr val="FFC000"/>
                </a:solidFill>
                <a:latin typeface="Menlo" charset="0"/>
                <a:ea typeface="Menlo" charset="0"/>
                <a:cs typeface="Menlo" charset="0"/>
              </a:endParaRPr>
            </a:p>
          </p:txBody>
        </p:sp>
        <p:sp>
          <p:nvSpPr>
            <p:cNvPr id="117" name="TextBox 116"/>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a:solidFill>
                    <a:srgbClr val="FFC000"/>
                  </a:solidFill>
                  <a:latin typeface="Menlo" charset="0"/>
                  <a:ea typeface="Menlo" charset="0"/>
                  <a:cs typeface="Menlo" charset="0"/>
                </a:rPr>
                <a:t>38,41</a:t>
              </a:r>
            </a:p>
          </p:txBody>
        </p:sp>
        <p:sp>
          <p:nvSpPr>
            <p:cNvPr id="118" name="TextBox 117"/>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31,31</a:t>
              </a:r>
              <a:endParaRPr lang="en-US" sz="1100" dirty="0">
                <a:solidFill>
                  <a:srgbClr val="FFC000"/>
                </a:solidFill>
                <a:latin typeface="Menlo" charset="0"/>
                <a:ea typeface="Menlo" charset="0"/>
                <a:cs typeface="Menlo" charset="0"/>
              </a:endParaRPr>
            </a:p>
          </p:txBody>
        </p:sp>
      </p:grpSp>
      <p:sp>
        <p:nvSpPr>
          <p:cNvPr id="119" name="TextBox 118"/>
          <p:cNvSpPr txBox="1"/>
          <p:nvPr/>
        </p:nvSpPr>
        <p:spPr>
          <a:xfrm>
            <a:off x="7125087" y="3997462"/>
            <a:ext cx="609462" cy="261610"/>
          </a:xfrm>
          <a:prstGeom prst="rect">
            <a:avLst/>
          </a:prstGeom>
          <a:solidFill>
            <a:schemeClr val="tx1">
              <a:lumMod val="50000"/>
              <a:lumOff val="50000"/>
            </a:schemeClr>
          </a:solidFill>
        </p:spPr>
        <p:txBody>
          <a:bodyPr wrap="none" rtlCol="0">
            <a:spAutoFit/>
          </a:bodyPr>
          <a:lstStyle/>
          <a:p>
            <a:pPr algn="ctr"/>
            <a:r>
              <a:rPr lang="en-US" sz="1100" dirty="0">
                <a:solidFill>
                  <a:srgbClr val="FFC000"/>
                </a:solidFill>
                <a:latin typeface="Menlo" charset="0"/>
                <a:ea typeface="Menlo" charset="0"/>
                <a:cs typeface="Menlo" charset="0"/>
              </a:rPr>
              <a:t>45,47</a:t>
            </a:r>
          </a:p>
        </p:txBody>
      </p:sp>
      <p:sp>
        <p:nvSpPr>
          <p:cNvPr id="120" name="TextBox 119"/>
          <p:cNvSpPr txBox="1"/>
          <p:nvPr/>
        </p:nvSpPr>
        <p:spPr>
          <a:xfrm>
            <a:off x="7786293"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55,55</a:t>
            </a:r>
            <a:endParaRPr lang="en-US" sz="1100" dirty="0">
              <a:solidFill>
                <a:srgbClr val="FFC000"/>
              </a:solidFill>
              <a:latin typeface="Menlo" charset="0"/>
              <a:ea typeface="Menlo" charset="0"/>
              <a:cs typeface="Menlo" charset="0"/>
            </a:endParaRPr>
          </a:p>
        </p:txBody>
      </p:sp>
      <p:sp>
        <p:nvSpPr>
          <p:cNvPr id="121" name="TextBox 120"/>
          <p:cNvSpPr txBox="1"/>
          <p:nvPr/>
        </p:nvSpPr>
        <p:spPr>
          <a:xfrm>
            <a:off x="6457308"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43,44</a:t>
            </a:r>
            <a:endParaRPr lang="en-US" sz="1100" dirty="0">
              <a:solidFill>
                <a:srgbClr val="FFC000"/>
              </a:solidFill>
              <a:latin typeface="Menlo" charset="0"/>
              <a:ea typeface="Menlo" charset="0"/>
              <a:cs typeface="Menlo" charset="0"/>
            </a:endParaRPr>
          </a:p>
        </p:txBody>
      </p:sp>
      <p:sp>
        <p:nvSpPr>
          <p:cNvPr id="122" name="Rounded Rectangle 121"/>
          <p:cNvSpPr/>
          <p:nvPr/>
        </p:nvSpPr>
        <p:spPr>
          <a:xfrm>
            <a:off x="6359975" y="4371101"/>
            <a:ext cx="2128680" cy="178539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 name="Group 122"/>
          <p:cNvGrpSpPr/>
          <p:nvPr/>
        </p:nvGrpSpPr>
        <p:grpSpPr>
          <a:xfrm>
            <a:off x="6454036" y="4421815"/>
            <a:ext cx="1945043" cy="261610"/>
            <a:chOff x="2844928" y="2635940"/>
            <a:chExt cx="3012421" cy="405173"/>
          </a:xfrm>
        </p:grpSpPr>
        <p:sp>
          <p:nvSpPr>
            <p:cNvPr id="124" name="TextBox 123"/>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sp>
          <p:nvSpPr>
            <p:cNvPr id="125" name="TextBox 124"/>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126" name="TextBox 125"/>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grpSp>
      <p:sp>
        <p:nvSpPr>
          <p:cNvPr id="127" name="TextBox 126"/>
          <p:cNvSpPr txBox="1"/>
          <p:nvPr/>
        </p:nvSpPr>
        <p:spPr>
          <a:xfrm>
            <a:off x="7121817"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23,24</a:t>
            </a:r>
            <a:endParaRPr lang="en-US" sz="1100" dirty="0">
              <a:solidFill>
                <a:srgbClr val="FFC000"/>
              </a:solidFill>
              <a:latin typeface="Menlo" charset="0"/>
              <a:ea typeface="Menlo" charset="0"/>
              <a:cs typeface="Menlo" charset="0"/>
            </a:endParaRPr>
          </a:p>
        </p:txBody>
      </p:sp>
      <p:sp>
        <p:nvSpPr>
          <p:cNvPr id="128" name="TextBox 127"/>
          <p:cNvSpPr txBox="1"/>
          <p:nvPr/>
        </p:nvSpPr>
        <p:spPr>
          <a:xfrm>
            <a:off x="7783020"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129" name="TextBox 128"/>
          <p:cNvSpPr txBox="1"/>
          <p:nvPr/>
        </p:nvSpPr>
        <p:spPr>
          <a:xfrm>
            <a:off x="6454035"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18,22</a:t>
            </a:r>
            <a:endParaRPr lang="en-US" sz="1100" dirty="0">
              <a:solidFill>
                <a:srgbClr val="FFC000"/>
              </a:solidFill>
              <a:latin typeface="Menlo" charset="0"/>
              <a:ea typeface="Menlo" charset="0"/>
              <a:cs typeface="Menlo" charset="0"/>
            </a:endParaRPr>
          </a:p>
        </p:txBody>
      </p:sp>
      <p:grpSp>
        <p:nvGrpSpPr>
          <p:cNvPr id="131" name="Group 130"/>
          <p:cNvGrpSpPr/>
          <p:nvPr/>
        </p:nvGrpSpPr>
        <p:grpSpPr>
          <a:xfrm>
            <a:off x="6450763" y="5325261"/>
            <a:ext cx="1945043" cy="261610"/>
            <a:chOff x="2844928" y="2635940"/>
            <a:chExt cx="3012421" cy="405173"/>
          </a:xfrm>
        </p:grpSpPr>
        <p:sp>
          <p:nvSpPr>
            <p:cNvPr id="132" name="TextBox 131"/>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133" name="TextBox 132"/>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33,39</a:t>
              </a:r>
              <a:endParaRPr lang="en-US" sz="1100" dirty="0">
                <a:solidFill>
                  <a:srgbClr val="FFC000"/>
                </a:solidFill>
                <a:latin typeface="Menlo" charset="0"/>
                <a:ea typeface="Menlo" charset="0"/>
                <a:cs typeface="Menlo" charset="0"/>
              </a:endParaRPr>
            </a:p>
          </p:txBody>
        </p:sp>
        <p:sp>
          <p:nvSpPr>
            <p:cNvPr id="134" name="TextBox 133"/>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grpSp>
      <p:sp>
        <p:nvSpPr>
          <p:cNvPr id="135" name="TextBox 134"/>
          <p:cNvSpPr txBox="1"/>
          <p:nvPr/>
        </p:nvSpPr>
        <p:spPr>
          <a:xfrm>
            <a:off x="7118543"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44,46</a:t>
            </a:r>
            <a:endParaRPr lang="en-US" sz="1100" dirty="0">
              <a:solidFill>
                <a:srgbClr val="FFC000"/>
              </a:solidFill>
              <a:latin typeface="Menlo" charset="0"/>
              <a:ea typeface="Menlo" charset="0"/>
              <a:cs typeface="Menlo" charset="0"/>
            </a:endParaRPr>
          </a:p>
        </p:txBody>
      </p:sp>
      <p:sp>
        <p:nvSpPr>
          <p:cNvPr id="136" name="TextBox 135"/>
          <p:cNvSpPr txBox="1"/>
          <p:nvPr/>
        </p:nvSpPr>
        <p:spPr>
          <a:xfrm>
            <a:off x="7779747"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48,55</a:t>
            </a:r>
            <a:endParaRPr lang="en-US" sz="1100" dirty="0">
              <a:solidFill>
                <a:srgbClr val="FFC000"/>
              </a:solidFill>
              <a:latin typeface="Menlo" charset="0"/>
              <a:ea typeface="Menlo" charset="0"/>
              <a:cs typeface="Menlo" charset="0"/>
            </a:endParaRPr>
          </a:p>
        </p:txBody>
      </p:sp>
      <p:sp>
        <p:nvSpPr>
          <p:cNvPr id="137" name="TextBox 136"/>
          <p:cNvSpPr txBox="1"/>
          <p:nvPr/>
        </p:nvSpPr>
        <p:spPr>
          <a:xfrm>
            <a:off x="6450762"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40,42</a:t>
            </a:r>
            <a:endParaRPr lang="en-US" sz="1100" dirty="0">
              <a:solidFill>
                <a:srgbClr val="FFC000"/>
              </a:solidFill>
              <a:latin typeface="Menlo" charset="0"/>
              <a:ea typeface="Menlo" charset="0"/>
              <a:cs typeface="Menlo" charset="0"/>
            </a:endParaRPr>
          </a:p>
        </p:txBody>
      </p:sp>
      <p:sp>
        <p:nvSpPr>
          <p:cNvPr id="138" name="Right Arrow 137"/>
          <p:cNvSpPr/>
          <p:nvPr/>
        </p:nvSpPr>
        <p:spPr>
          <a:xfrm>
            <a:off x="5686686" y="3963509"/>
            <a:ext cx="516532" cy="45830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4" name="Can 113"/>
          <p:cNvSpPr/>
          <p:nvPr/>
        </p:nvSpPr>
        <p:spPr>
          <a:xfrm>
            <a:off x="9232726"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130" name="Rounded Rectangle 129"/>
          <p:cNvSpPr/>
          <p:nvPr/>
        </p:nvSpPr>
        <p:spPr>
          <a:xfrm>
            <a:off x="9296600" y="2579264"/>
            <a:ext cx="2128680" cy="357723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p:cNvSpPr txBox="1"/>
          <p:nvPr/>
        </p:nvSpPr>
        <p:spPr>
          <a:xfrm>
            <a:off x="9889866"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140" name="Group 139"/>
          <p:cNvGrpSpPr/>
          <p:nvPr/>
        </p:nvGrpSpPr>
        <p:grpSpPr>
          <a:xfrm>
            <a:off x="9390661" y="2629977"/>
            <a:ext cx="1945043" cy="261610"/>
            <a:chOff x="2844928" y="2635940"/>
            <a:chExt cx="3012421" cy="405173"/>
          </a:xfrm>
        </p:grpSpPr>
        <p:sp>
          <p:nvSpPr>
            <p:cNvPr id="141" name="TextBox 14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3,10</a:t>
              </a:r>
              <a:endParaRPr lang="en-US" sz="1100" dirty="0">
                <a:solidFill>
                  <a:srgbClr val="FFC000"/>
                </a:solidFill>
                <a:latin typeface="Menlo" charset="0"/>
                <a:ea typeface="Menlo" charset="0"/>
                <a:cs typeface="Menlo" charset="0"/>
              </a:endParaRPr>
            </a:p>
          </p:txBody>
        </p:sp>
        <p:sp>
          <p:nvSpPr>
            <p:cNvPr id="142" name="TextBox 14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10,10</a:t>
              </a:r>
              <a:endParaRPr lang="en-US" sz="1100" dirty="0">
                <a:solidFill>
                  <a:srgbClr val="FFC000"/>
                </a:solidFill>
                <a:latin typeface="Menlo" charset="0"/>
                <a:ea typeface="Menlo" charset="0"/>
                <a:cs typeface="Menlo" charset="0"/>
              </a:endParaRPr>
            </a:p>
          </p:txBody>
        </p:sp>
        <p:sp>
          <p:nvSpPr>
            <p:cNvPr id="143" name="TextBox 14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grpSp>
      <p:sp>
        <p:nvSpPr>
          <p:cNvPr id="144" name="TextBox 143"/>
          <p:cNvSpPr txBox="1"/>
          <p:nvPr/>
        </p:nvSpPr>
        <p:spPr>
          <a:xfrm>
            <a:off x="10058438"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12,16</a:t>
            </a:r>
            <a:endParaRPr lang="en-US" sz="1100" dirty="0">
              <a:solidFill>
                <a:srgbClr val="FFC000"/>
              </a:solidFill>
              <a:latin typeface="Menlo" charset="0"/>
              <a:ea typeface="Menlo" charset="0"/>
              <a:cs typeface="Menlo" charset="0"/>
            </a:endParaRPr>
          </a:p>
        </p:txBody>
      </p:sp>
      <p:sp>
        <p:nvSpPr>
          <p:cNvPr id="145" name="TextBox 144"/>
          <p:cNvSpPr txBox="1"/>
          <p:nvPr/>
        </p:nvSpPr>
        <p:spPr>
          <a:xfrm>
            <a:off x="10719645"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18,18</a:t>
            </a:r>
            <a:endParaRPr lang="en-US" sz="1100" dirty="0">
              <a:solidFill>
                <a:srgbClr val="FFC000"/>
              </a:solidFill>
              <a:latin typeface="Menlo" charset="0"/>
              <a:ea typeface="Menlo" charset="0"/>
              <a:cs typeface="Menlo" charset="0"/>
            </a:endParaRPr>
          </a:p>
        </p:txBody>
      </p:sp>
      <p:sp>
        <p:nvSpPr>
          <p:cNvPr id="146" name="TextBox 145"/>
          <p:cNvSpPr txBox="1"/>
          <p:nvPr/>
        </p:nvSpPr>
        <p:spPr>
          <a:xfrm>
            <a:off x="9390660"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12,12</a:t>
            </a:r>
            <a:endParaRPr lang="en-US" sz="1100" dirty="0">
              <a:solidFill>
                <a:srgbClr val="FFC000"/>
              </a:solidFill>
              <a:latin typeface="Menlo" charset="0"/>
              <a:ea typeface="Menlo" charset="0"/>
              <a:cs typeface="Menlo" charset="0"/>
            </a:endParaRPr>
          </a:p>
        </p:txBody>
      </p:sp>
      <p:grpSp>
        <p:nvGrpSpPr>
          <p:cNvPr id="147" name="Group 146"/>
          <p:cNvGrpSpPr/>
          <p:nvPr/>
        </p:nvGrpSpPr>
        <p:grpSpPr>
          <a:xfrm>
            <a:off x="9390661" y="3528831"/>
            <a:ext cx="1945043" cy="261610"/>
            <a:chOff x="2844928" y="2635940"/>
            <a:chExt cx="3012421" cy="405173"/>
          </a:xfrm>
        </p:grpSpPr>
        <p:sp>
          <p:nvSpPr>
            <p:cNvPr id="148" name="TextBox 147"/>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149" name="TextBox 148"/>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22,23</a:t>
              </a:r>
              <a:endParaRPr lang="en-US" sz="1100" dirty="0">
                <a:solidFill>
                  <a:srgbClr val="FFC000"/>
                </a:solidFill>
                <a:latin typeface="Menlo" charset="0"/>
                <a:ea typeface="Menlo" charset="0"/>
                <a:cs typeface="Menlo" charset="0"/>
              </a:endParaRPr>
            </a:p>
          </p:txBody>
        </p:sp>
        <p:sp>
          <p:nvSpPr>
            <p:cNvPr id="150" name="TextBox 14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18,18</a:t>
              </a:r>
              <a:endParaRPr lang="en-US" sz="1100" dirty="0">
                <a:solidFill>
                  <a:srgbClr val="FFC000"/>
                </a:solidFill>
                <a:latin typeface="Menlo" charset="0"/>
                <a:ea typeface="Menlo" charset="0"/>
                <a:cs typeface="Menlo" charset="0"/>
              </a:endParaRPr>
            </a:p>
          </p:txBody>
        </p:sp>
      </p:grpSp>
      <p:sp>
        <p:nvSpPr>
          <p:cNvPr id="151" name="TextBox 150"/>
          <p:cNvSpPr txBox="1"/>
          <p:nvPr/>
        </p:nvSpPr>
        <p:spPr>
          <a:xfrm>
            <a:off x="10058439" y="399746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24,24</a:t>
            </a:r>
            <a:endParaRPr lang="en-US" sz="1100" dirty="0">
              <a:solidFill>
                <a:srgbClr val="FFC000"/>
              </a:solidFill>
              <a:latin typeface="Menlo" charset="0"/>
              <a:ea typeface="Menlo" charset="0"/>
              <a:cs typeface="Menlo" charset="0"/>
            </a:endParaRPr>
          </a:p>
        </p:txBody>
      </p:sp>
      <p:sp>
        <p:nvSpPr>
          <p:cNvPr id="152" name="TextBox 151"/>
          <p:cNvSpPr txBox="1"/>
          <p:nvPr/>
        </p:nvSpPr>
        <p:spPr>
          <a:xfrm>
            <a:off x="10719645"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27,27</a:t>
            </a:r>
            <a:endParaRPr lang="en-US" sz="1100" dirty="0">
              <a:solidFill>
                <a:srgbClr val="FFC000"/>
              </a:solidFill>
              <a:latin typeface="Menlo" charset="0"/>
              <a:ea typeface="Menlo" charset="0"/>
              <a:cs typeface="Menlo" charset="0"/>
            </a:endParaRPr>
          </a:p>
        </p:txBody>
      </p:sp>
      <p:sp>
        <p:nvSpPr>
          <p:cNvPr id="153" name="TextBox 152"/>
          <p:cNvSpPr txBox="1"/>
          <p:nvPr/>
        </p:nvSpPr>
        <p:spPr>
          <a:xfrm>
            <a:off x="9390660"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23,24</a:t>
            </a:r>
            <a:endParaRPr lang="en-US" sz="1100" dirty="0">
              <a:solidFill>
                <a:srgbClr val="FFC000"/>
              </a:solidFill>
              <a:latin typeface="Menlo" charset="0"/>
              <a:ea typeface="Menlo" charset="0"/>
              <a:cs typeface="Menlo" charset="0"/>
            </a:endParaRPr>
          </a:p>
        </p:txBody>
      </p:sp>
      <p:grpSp>
        <p:nvGrpSpPr>
          <p:cNvPr id="155" name="Group 154"/>
          <p:cNvGrpSpPr/>
          <p:nvPr/>
        </p:nvGrpSpPr>
        <p:grpSpPr>
          <a:xfrm>
            <a:off x="9387388" y="4421815"/>
            <a:ext cx="1945043" cy="261610"/>
            <a:chOff x="2844928" y="2635940"/>
            <a:chExt cx="3012421" cy="405173"/>
          </a:xfrm>
        </p:grpSpPr>
        <p:sp>
          <p:nvSpPr>
            <p:cNvPr id="156" name="TextBox 155"/>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31,31</a:t>
              </a:r>
              <a:endParaRPr lang="en-US" sz="1100" dirty="0">
                <a:solidFill>
                  <a:srgbClr val="FFC000"/>
                </a:solidFill>
                <a:latin typeface="Menlo" charset="0"/>
                <a:ea typeface="Menlo" charset="0"/>
                <a:cs typeface="Menlo" charset="0"/>
              </a:endParaRPr>
            </a:p>
          </p:txBody>
        </p:sp>
        <p:sp>
          <p:nvSpPr>
            <p:cNvPr id="157" name="TextBox 156"/>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158" name="TextBox 157"/>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grpSp>
      <p:sp>
        <p:nvSpPr>
          <p:cNvPr id="159" name="TextBox 158"/>
          <p:cNvSpPr txBox="1"/>
          <p:nvPr/>
        </p:nvSpPr>
        <p:spPr>
          <a:xfrm>
            <a:off x="10055169"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33,38</a:t>
            </a:r>
            <a:endParaRPr lang="en-US" sz="1100" dirty="0">
              <a:solidFill>
                <a:srgbClr val="FFC000"/>
              </a:solidFill>
              <a:latin typeface="Menlo" charset="0"/>
              <a:ea typeface="Menlo" charset="0"/>
              <a:cs typeface="Menlo" charset="0"/>
            </a:endParaRPr>
          </a:p>
        </p:txBody>
      </p:sp>
      <p:sp>
        <p:nvSpPr>
          <p:cNvPr id="160" name="TextBox 159"/>
          <p:cNvSpPr txBox="1"/>
          <p:nvPr/>
        </p:nvSpPr>
        <p:spPr>
          <a:xfrm>
            <a:off x="10716372"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39,40</a:t>
            </a:r>
            <a:endParaRPr lang="en-US" sz="1100" dirty="0">
              <a:solidFill>
                <a:srgbClr val="FFC000"/>
              </a:solidFill>
              <a:latin typeface="Menlo" charset="0"/>
              <a:ea typeface="Menlo" charset="0"/>
              <a:cs typeface="Menlo" charset="0"/>
            </a:endParaRPr>
          </a:p>
        </p:txBody>
      </p:sp>
      <p:sp>
        <p:nvSpPr>
          <p:cNvPr id="161" name="TextBox 160"/>
          <p:cNvSpPr txBox="1"/>
          <p:nvPr/>
        </p:nvSpPr>
        <p:spPr>
          <a:xfrm>
            <a:off x="9387387"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33,33</a:t>
            </a:r>
            <a:endParaRPr lang="en-US" sz="1100" dirty="0">
              <a:solidFill>
                <a:srgbClr val="FFC000"/>
              </a:solidFill>
              <a:latin typeface="Menlo" charset="0"/>
              <a:ea typeface="Menlo" charset="0"/>
              <a:cs typeface="Menlo" charset="0"/>
            </a:endParaRPr>
          </a:p>
        </p:txBody>
      </p:sp>
      <p:grpSp>
        <p:nvGrpSpPr>
          <p:cNvPr id="162" name="Group 161"/>
          <p:cNvGrpSpPr/>
          <p:nvPr/>
        </p:nvGrpSpPr>
        <p:grpSpPr>
          <a:xfrm>
            <a:off x="9384115" y="5325261"/>
            <a:ext cx="1945043" cy="261610"/>
            <a:chOff x="2844928" y="2635940"/>
            <a:chExt cx="3012421" cy="405173"/>
          </a:xfrm>
        </p:grpSpPr>
        <p:sp>
          <p:nvSpPr>
            <p:cNvPr id="163" name="TextBox 162"/>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43,44</a:t>
              </a:r>
              <a:endParaRPr lang="en-US" sz="1100" dirty="0">
                <a:solidFill>
                  <a:srgbClr val="FFC000"/>
                </a:solidFill>
                <a:latin typeface="Menlo" charset="0"/>
                <a:ea typeface="Menlo" charset="0"/>
                <a:cs typeface="Menlo" charset="0"/>
              </a:endParaRPr>
            </a:p>
          </p:txBody>
        </p:sp>
        <p:sp>
          <p:nvSpPr>
            <p:cNvPr id="164" name="TextBox 163"/>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44,45</a:t>
              </a:r>
              <a:endParaRPr lang="en-US" sz="1100" dirty="0">
                <a:solidFill>
                  <a:srgbClr val="FFC000"/>
                </a:solidFill>
                <a:latin typeface="Menlo" charset="0"/>
                <a:ea typeface="Menlo" charset="0"/>
                <a:cs typeface="Menlo" charset="0"/>
              </a:endParaRPr>
            </a:p>
          </p:txBody>
        </p:sp>
        <p:sp>
          <p:nvSpPr>
            <p:cNvPr id="165" name="TextBox 164"/>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41,42</a:t>
              </a:r>
              <a:endParaRPr lang="en-US" sz="1100" dirty="0">
                <a:solidFill>
                  <a:srgbClr val="FFC000"/>
                </a:solidFill>
                <a:latin typeface="Menlo" charset="0"/>
                <a:ea typeface="Menlo" charset="0"/>
                <a:cs typeface="Menlo" charset="0"/>
              </a:endParaRPr>
            </a:p>
          </p:txBody>
        </p:sp>
      </p:grpSp>
      <p:sp>
        <p:nvSpPr>
          <p:cNvPr id="166" name="TextBox 165"/>
          <p:cNvSpPr txBox="1"/>
          <p:nvPr/>
        </p:nvSpPr>
        <p:spPr>
          <a:xfrm>
            <a:off x="10051895"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48,55</a:t>
            </a:r>
            <a:endParaRPr lang="en-US" sz="1100" dirty="0">
              <a:solidFill>
                <a:srgbClr val="FFC000"/>
              </a:solidFill>
              <a:latin typeface="Menlo" charset="0"/>
              <a:ea typeface="Menlo" charset="0"/>
              <a:cs typeface="Menlo" charset="0"/>
            </a:endParaRPr>
          </a:p>
        </p:txBody>
      </p:sp>
      <p:sp>
        <p:nvSpPr>
          <p:cNvPr id="167" name="TextBox 166"/>
          <p:cNvSpPr txBox="1"/>
          <p:nvPr/>
        </p:nvSpPr>
        <p:spPr>
          <a:xfrm>
            <a:off x="10713099"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55,55</a:t>
            </a:r>
            <a:endParaRPr lang="en-US" sz="1100" dirty="0">
              <a:solidFill>
                <a:srgbClr val="FFC000"/>
              </a:solidFill>
              <a:latin typeface="Menlo" charset="0"/>
              <a:ea typeface="Menlo" charset="0"/>
              <a:cs typeface="Menlo" charset="0"/>
            </a:endParaRPr>
          </a:p>
        </p:txBody>
      </p:sp>
      <p:sp>
        <p:nvSpPr>
          <p:cNvPr id="168" name="TextBox 167"/>
          <p:cNvSpPr txBox="1"/>
          <p:nvPr/>
        </p:nvSpPr>
        <p:spPr>
          <a:xfrm>
            <a:off x="9384114"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46,47</a:t>
            </a:r>
            <a:endParaRPr lang="en-US" sz="1100" dirty="0">
              <a:solidFill>
                <a:srgbClr val="FFC000"/>
              </a:solidFill>
              <a:latin typeface="Menlo" charset="0"/>
              <a:ea typeface="Menlo" charset="0"/>
              <a:cs typeface="Menlo" charset="0"/>
            </a:endParaRPr>
          </a:p>
        </p:txBody>
      </p:sp>
      <p:sp>
        <p:nvSpPr>
          <p:cNvPr id="169" name="Right Arrow 168"/>
          <p:cNvSpPr/>
          <p:nvPr/>
        </p:nvSpPr>
        <p:spPr>
          <a:xfrm>
            <a:off x="8620038" y="3963509"/>
            <a:ext cx="516532" cy="45830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172" name="Group 171"/>
          <p:cNvGrpSpPr/>
          <p:nvPr/>
        </p:nvGrpSpPr>
        <p:grpSpPr>
          <a:xfrm>
            <a:off x="0" y="-22510"/>
            <a:ext cx="12192000" cy="307777"/>
            <a:chOff x="0" y="-22510"/>
            <a:chExt cx="12192000" cy="307777"/>
          </a:xfrm>
        </p:grpSpPr>
        <p:sp>
          <p:nvSpPr>
            <p:cNvPr id="173" name="Rectangle 17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74" name="TextBox 173"/>
            <p:cNvSpPr txBox="1"/>
            <p:nvPr/>
          </p:nvSpPr>
          <p:spPr>
            <a:xfrm>
              <a:off x="188780" y="-22510"/>
              <a:ext cx="440870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 Larger files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294912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3-page Buffer Version</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520861" y="1597306"/>
                <a:ext cx="7701757" cy="4294838"/>
              </a:xfrm>
            </p:spPr>
            <p:txBody>
              <a:bodyPr>
                <a:normAutofit fontScale="85000" lnSpcReduction="20000"/>
              </a:bodyPr>
              <a:lstStyle/>
              <a:p>
                <a:pPr marL="0" indent="0">
                  <a:buNone/>
                </a:pPr>
                <a:r>
                  <a:rPr lang="en-US" dirty="0" smtClean="0"/>
                  <a:t>Assume for simplicity that </a:t>
                </a:r>
                <a:r>
                  <a:rPr lang="en-US" dirty="0"/>
                  <a:t>w</a:t>
                </a:r>
                <a:r>
                  <a:rPr lang="en-US" dirty="0" smtClean="0"/>
                  <a:t>e split an N-page file into N single-page </a:t>
                </a:r>
                <a:r>
                  <a:rPr lang="en-US" b="1" i="1" dirty="0" smtClean="0"/>
                  <a:t>runs </a:t>
                </a:r>
                <a:r>
                  <a:rPr lang="en-US" dirty="0" smtClean="0"/>
                  <a:t>and sort these; then:</a:t>
                </a:r>
              </a:p>
              <a:p>
                <a:pPr marL="0" indent="0">
                  <a:buNone/>
                </a:pPr>
                <a:endParaRPr lang="en-US" dirty="0" smtClean="0"/>
              </a:p>
              <a:p>
                <a:r>
                  <a:rPr lang="en-US" dirty="0" smtClean="0"/>
                  <a:t>First pass: Merge </a:t>
                </a:r>
                <a:r>
                  <a:rPr lang="en-US" b="1" dirty="0" smtClean="0"/>
                  <a:t>N/2 </a:t>
                </a:r>
                <a:r>
                  <a:rPr lang="en-US" b="1" i="1" dirty="0" smtClean="0"/>
                  <a:t>pairs </a:t>
                </a:r>
                <a:r>
                  <a:rPr lang="en-US" b="1" dirty="0" smtClean="0"/>
                  <a:t>of runs </a:t>
                </a:r>
                <a:r>
                  <a:rPr lang="en-US" dirty="0" smtClean="0"/>
                  <a:t>each</a:t>
                </a:r>
                <a:r>
                  <a:rPr lang="en-US" b="1" dirty="0" smtClean="0"/>
                  <a:t> </a:t>
                </a:r>
                <a:r>
                  <a:rPr lang="en-US" dirty="0" smtClean="0"/>
                  <a:t>of length </a:t>
                </a:r>
                <a:r>
                  <a:rPr lang="en-US" b="1" dirty="0" smtClean="0"/>
                  <a:t>1 page</a:t>
                </a:r>
              </a:p>
              <a:p>
                <a:pPr lvl="1"/>
                <a:endParaRPr lang="en-US" dirty="0"/>
              </a:p>
              <a:p>
                <a:r>
                  <a:rPr lang="en-US" dirty="0" smtClean="0"/>
                  <a:t>Second pass: Merge </a:t>
                </a:r>
                <a:r>
                  <a:rPr lang="en-US" b="1" dirty="0" smtClean="0"/>
                  <a:t>N/4 </a:t>
                </a:r>
                <a:r>
                  <a:rPr lang="en-US" b="1" i="1" dirty="0" smtClean="0"/>
                  <a:t>pairs </a:t>
                </a:r>
                <a:r>
                  <a:rPr lang="en-US" b="1" dirty="0" smtClean="0"/>
                  <a:t>of runs </a:t>
                </a:r>
                <a:r>
                  <a:rPr lang="en-US" dirty="0" smtClean="0"/>
                  <a:t>each of length </a:t>
                </a:r>
                <a:r>
                  <a:rPr lang="en-US" b="1" dirty="0" smtClean="0"/>
                  <a:t>2 pages</a:t>
                </a:r>
              </a:p>
              <a:p>
                <a:pPr lvl="1"/>
                <a:endParaRPr lang="en-US" dirty="0"/>
              </a:p>
              <a:p>
                <a:r>
                  <a:rPr lang="en-US" dirty="0" smtClean="0"/>
                  <a:t>In general, for </a:t>
                </a:r>
                <a:r>
                  <a:rPr lang="en-US" b="1" dirty="0" smtClean="0"/>
                  <a:t>N</a:t>
                </a:r>
                <a:r>
                  <a:rPr lang="en-US" dirty="0" smtClean="0"/>
                  <a:t> pages, we do </a:t>
                </a:r>
                <a14:m>
                  <m:oMath xmlns:m="http://schemas.openxmlformats.org/officeDocument/2006/math">
                    <m:d>
                      <m:dPr>
                        <m:begChr m:val="⌈"/>
                        <m:endChr m:val="⌉"/>
                        <m:ctrlPr>
                          <a:rPr lang="en-US" b="1" i="1">
                            <a:latin typeface="Cambria Math" charset="0"/>
                          </a:rPr>
                        </m:ctrlPr>
                      </m:dPr>
                      <m:e>
                        <m:func>
                          <m:funcPr>
                            <m:ctrlPr>
                              <a:rPr lang="en-US" b="1" i="1">
                                <a:latin typeface="Cambria Math" charset="0"/>
                              </a:rPr>
                            </m:ctrlPr>
                          </m:funcPr>
                          <m:fName>
                            <m:sSub>
                              <m:sSubPr>
                                <m:ctrlPr>
                                  <a:rPr lang="en-US" b="1" i="1">
                                    <a:latin typeface="Cambria Math" charset="0"/>
                                  </a:rPr>
                                </m:ctrlPr>
                              </m:sSubPr>
                              <m:e>
                                <m:r>
                                  <a:rPr lang="en-US" b="1" i="1">
                                    <a:latin typeface="Cambria Math" charset="0"/>
                                  </a:rPr>
                                  <m:t>𝒍𝒐𝒈</m:t>
                                </m:r>
                              </m:e>
                              <m:sub>
                                <m:r>
                                  <a:rPr lang="en-US" b="1" i="1">
                                    <a:latin typeface="Cambria Math" charset="0"/>
                                  </a:rPr>
                                  <m:t>𝟐</m:t>
                                </m:r>
                              </m:sub>
                            </m:sSub>
                          </m:fName>
                          <m:e>
                            <m:r>
                              <a:rPr lang="en-US" b="1" i="1">
                                <a:latin typeface="Cambria Math" charset="0"/>
                              </a:rPr>
                              <m:t>𝑵</m:t>
                            </m:r>
                          </m:e>
                        </m:func>
                      </m:e>
                    </m:d>
                  </m:oMath>
                </a14:m>
                <a:r>
                  <a:rPr lang="en-US" b="1" dirty="0" smtClean="0"/>
                  <a:t> </a:t>
                </a:r>
                <a:r>
                  <a:rPr lang="en-US" dirty="0" smtClean="0"/>
                  <a:t>passes</a:t>
                </a:r>
              </a:p>
              <a:p>
                <a:pPr lvl="1"/>
                <a:r>
                  <a:rPr lang="en-US" dirty="0" smtClean="0"/>
                  <a:t>+1 for the initial split &amp; sort</a:t>
                </a:r>
              </a:p>
              <a:p>
                <a:endParaRPr lang="en-US" dirty="0"/>
              </a:p>
              <a:p>
                <a:r>
                  <a:rPr lang="en-US" dirty="0" smtClean="0"/>
                  <a:t>Each pass involves reading in &amp; writing out all the pages = </a:t>
                </a:r>
                <a:r>
                  <a:rPr lang="en-US" b="1" i="1" dirty="0" smtClean="0"/>
                  <a:t>2N IO</a:t>
                </a:r>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520861" y="1597306"/>
                <a:ext cx="7701757" cy="4294838"/>
              </a:xfrm>
              <a:blipFill rotWithShape="0">
                <a:blip r:embed="rId2"/>
                <a:stretch>
                  <a:fillRect l="-1187" t="-3262" b="-2411"/>
                </a:stretch>
              </a:blipFill>
            </p:spPr>
            <p:txBody>
              <a:bodyPr/>
              <a:lstStyle/>
              <a:p>
                <a:r>
                  <a:rPr lang="en-US">
                    <a:noFill/>
                  </a:rPr>
                  <a:t> </a:t>
                </a:r>
              </a:p>
            </p:txBody>
          </p:sp>
        </mc:Fallback>
      </mc:AlternateContent>
      <p:sp>
        <p:nvSpPr>
          <p:cNvPr id="9" name="Rounded Rectangle 8"/>
          <p:cNvSpPr/>
          <p:nvPr/>
        </p:nvSpPr>
        <p:spPr>
          <a:xfrm>
            <a:off x="8381820" y="1825625"/>
            <a:ext cx="2046530" cy="263226"/>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8137686" y="1252260"/>
            <a:ext cx="2534796" cy="461665"/>
          </a:xfrm>
          <a:prstGeom prst="rect">
            <a:avLst/>
          </a:prstGeom>
          <a:noFill/>
        </p:spPr>
        <p:txBody>
          <a:bodyPr wrap="none" rtlCol="0">
            <a:spAutoFit/>
          </a:bodyPr>
          <a:lstStyle/>
          <a:p>
            <a:pPr algn="ctr"/>
            <a:r>
              <a:rPr lang="en-US" sz="2400" smtClean="0">
                <a:latin typeface="+mj-lt"/>
              </a:rPr>
              <a:t>Unsorted input file</a:t>
            </a:r>
            <a:endParaRPr lang="en-US" sz="2400">
              <a:latin typeface="+mj-lt"/>
            </a:endParaRPr>
          </a:p>
        </p:txBody>
      </p:sp>
      <p:grpSp>
        <p:nvGrpSpPr>
          <p:cNvPr id="51" name="Group 50"/>
          <p:cNvGrpSpPr/>
          <p:nvPr/>
        </p:nvGrpSpPr>
        <p:grpSpPr>
          <a:xfrm>
            <a:off x="8381820" y="2223788"/>
            <a:ext cx="3390368" cy="1002709"/>
            <a:chOff x="8381820" y="2223788"/>
            <a:chExt cx="3390368" cy="1002709"/>
          </a:xfrm>
        </p:grpSpPr>
        <p:sp>
          <p:nvSpPr>
            <p:cNvPr id="11" name="Rounded Rectangle 10"/>
            <p:cNvSpPr/>
            <p:nvPr/>
          </p:nvSpPr>
          <p:spPr>
            <a:xfrm>
              <a:off x="8381820" y="2963271"/>
              <a:ext cx="413174" cy="26322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8926272" y="2963271"/>
              <a:ext cx="413174" cy="26322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470724" y="2963271"/>
              <a:ext cx="413174" cy="26322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015176" y="2963271"/>
              <a:ext cx="413174" cy="26322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9185881" y="2223788"/>
              <a:ext cx="397869" cy="519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0221763" y="2255118"/>
              <a:ext cx="1550425" cy="461665"/>
            </a:xfrm>
            <a:prstGeom prst="rect">
              <a:avLst/>
            </a:prstGeom>
            <a:noFill/>
          </p:spPr>
          <p:txBody>
            <a:bodyPr wrap="none" rtlCol="0">
              <a:spAutoFit/>
            </a:bodyPr>
            <a:lstStyle/>
            <a:p>
              <a:pPr algn="ctr"/>
              <a:r>
                <a:rPr lang="en-US" sz="2400" smtClean="0">
                  <a:latin typeface="+mj-lt"/>
                </a:rPr>
                <a:t>Split &amp; sort</a:t>
              </a:r>
              <a:endParaRPr lang="en-US" sz="2400">
                <a:latin typeface="+mj-lt"/>
              </a:endParaRPr>
            </a:p>
          </p:txBody>
        </p:sp>
      </p:grpSp>
      <p:grpSp>
        <p:nvGrpSpPr>
          <p:cNvPr id="52" name="Group 51"/>
          <p:cNvGrpSpPr/>
          <p:nvPr/>
        </p:nvGrpSpPr>
        <p:grpSpPr>
          <a:xfrm>
            <a:off x="8381818" y="3200124"/>
            <a:ext cx="3390370" cy="711438"/>
            <a:chOff x="8381818" y="3200124"/>
            <a:chExt cx="3390370" cy="711438"/>
          </a:xfrm>
        </p:grpSpPr>
        <p:sp>
          <p:nvSpPr>
            <p:cNvPr id="17" name="Rounded Rectangle 16"/>
            <p:cNvSpPr/>
            <p:nvPr/>
          </p:nvSpPr>
          <p:spPr>
            <a:xfrm>
              <a:off x="8381818" y="3640346"/>
              <a:ext cx="957627" cy="26322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470722" y="3648336"/>
              <a:ext cx="957627" cy="26322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a:stCxn id="11" idx="2"/>
              <a:endCxn id="17" idx="0"/>
            </p:cNvCxnSpPr>
            <p:nvPr/>
          </p:nvCxnSpPr>
          <p:spPr>
            <a:xfrm>
              <a:off x="8588407" y="3226497"/>
              <a:ext cx="272225" cy="41384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2" idx="2"/>
              <a:endCxn id="17" idx="0"/>
            </p:cNvCxnSpPr>
            <p:nvPr/>
          </p:nvCxnSpPr>
          <p:spPr>
            <a:xfrm flipH="1">
              <a:off x="8860632" y="3226497"/>
              <a:ext cx="272227" cy="41384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2"/>
              <a:endCxn id="18" idx="0"/>
            </p:cNvCxnSpPr>
            <p:nvPr/>
          </p:nvCxnSpPr>
          <p:spPr>
            <a:xfrm>
              <a:off x="9677311" y="3226497"/>
              <a:ext cx="272225" cy="42183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2"/>
              <a:endCxn id="18" idx="0"/>
            </p:cNvCxnSpPr>
            <p:nvPr/>
          </p:nvCxnSpPr>
          <p:spPr>
            <a:xfrm flipH="1">
              <a:off x="9949536" y="3226497"/>
              <a:ext cx="272227" cy="42183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0779672" y="3200124"/>
              <a:ext cx="992516" cy="461665"/>
            </a:xfrm>
            <a:prstGeom prst="rect">
              <a:avLst/>
            </a:prstGeom>
            <a:noFill/>
          </p:spPr>
          <p:txBody>
            <a:bodyPr wrap="none" rtlCol="0">
              <a:spAutoFit/>
            </a:bodyPr>
            <a:lstStyle/>
            <a:p>
              <a:pPr algn="ctr"/>
              <a:r>
                <a:rPr lang="en-US" sz="2400" dirty="0" smtClean="0">
                  <a:latin typeface="+mj-lt"/>
                </a:rPr>
                <a:t>Merge</a:t>
              </a:r>
              <a:endParaRPr lang="en-US" sz="2400" dirty="0">
                <a:latin typeface="+mj-lt"/>
              </a:endParaRPr>
            </a:p>
          </p:txBody>
        </p:sp>
      </p:grpSp>
      <p:grpSp>
        <p:nvGrpSpPr>
          <p:cNvPr id="53" name="Group 52"/>
          <p:cNvGrpSpPr/>
          <p:nvPr/>
        </p:nvGrpSpPr>
        <p:grpSpPr>
          <a:xfrm>
            <a:off x="8381819" y="3882084"/>
            <a:ext cx="3390369" cy="1332985"/>
            <a:chOff x="8381819" y="3882084"/>
            <a:chExt cx="3390369" cy="1332985"/>
          </a:xfrm>
        </p:grpSpPr>
        <p:sp>
          <p:nvSpPr>
            <p:cNvPr id="20" name="Rounded Rectangle 19"/>
            <p:cNvSpPr/>
            <p:nvPr/>
          </p:nvSpPr>
          <p:spPr>
            <a:xfrm>
              <a:off x="8381819" y="4322262"/>
              <a:ext cx="2046530" cy="26322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a:stCxn id="17" idx="2"/>
              <a:endCxn id="20" idx="0"/>
            </p:cNvCxnSpPr>
            <p:nvPr/>
          </p:nvCxnSpPr>
          <p:spPr>
            <a:xfrm>
              <a:off x="8860632" y="3903572"/>
              <a:ext cx="544452" cy="41869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8" idx="2"/>
              <a:endCxn id="20" idx="0"/>
            </p:cNvCxnSpPr>
            <p:nvPr/>
          </p:nvCxnSpPr>
          <p:spPr>
            <a:xfrm flipH="1">
              <a:off x="9405084" y="3911562"/>
              <a:ext cx="544452" cy="4107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0779672" y="3882084"/>
              <a:ext cx="992516" cy="461665"/>
            </a:xfrm>
            <a:prstGeom prst="rect">
              <a:avLst/>
            </a:prstGeom>
            <a:noFill/>
          </p:spPr>
          <p:txBody>
            <a:bodyPr wrap="none" rtlCol="0">
              <a:spAutoFit/>
            </a:bodyPr>
            <a:lstStyle/>
            <a:p>
              <a:pPr algn="ctr"/>
              <a:r>
                <a:rPr lang="en-US" sz="2400" smtClean="0">
                  <a:latin typeface="+mj-lt"/>
                </a:rPr>
                <a:t>Merge</a:t>
              </a:r>
              <a:endParaRPr lang="en-US" sz="2400" dirty="0">
                <a:latin typeface="+mj-lt"/>
              </a:endParaRPr>
            </a:p>
          </p:txBody>
        </p:sp>
        <p:sp>
          <p:nvSpPr>
            <p:cNvPr id="46" name="TextBox 45"/>
            <p:cNvSpPr txBox="1"/>
            <p:nvPr/>
          </p:nvSpPr>
          <p:spPr>
            <a:xfrm>
              <a:off x="8919707" y="4753404"/>
              <a:ext cx="1102033" cy="461665"/>
            </a:xfrm>
            <a:prstGeom prst="rect">
              <a:avLst/>
            </a:prstGeom>
            <a:noFill/>
          </p:spPr>
          <p:txBody>
            <a:bodyPr wrap="none" rtlCol="0">
              <a:spAutoFit/>
            </a:bodyPr>
            <a:lstStyle/>
            <a:p>
              <a:pPr algn="ctr"/>
              <a:r>
                <a:rPr lang="en-US" sz="2400" dirty="0" smtClean="0">
                  <a:latin typeface="+mj-lt"/>
                </a:rPr>
                <a:t>Sorted!</a:t>
              </a:r>
              <a:endParaRPr lang="en-US" sz="2400" dirty="0">
                <a:latin typeface="+mj-lt"/>
              </a:endParaRPr>
            </a:p>
          </p:txBody>
        </p:sp>
      </p:grpSp>
      <mc:AlternateContent xmlns:mc="http://schemas.openxmlformats.org/markup-compatibility/2006" xmlns:a14="http://schemas.microsoft.com/office/drawing/2010/main">
        <mc:Choice Requires="a14">
          <p:sp>
            <p:nvSpPr>
              <p:cNvPr id="50" name="TextBox 49"/>
              <p:cNvSpPr txBox="1"/>
              <p:nvPr/>
            </p:nvSpPr>
            <p:spPr>
              <a:xfrm>
                <a:off x="3220405" y="6003844"/>
                <a:ext cx="5751189" cy="523220"/>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smtClean="0">
                    <a:latin typeface="+mj-lt"/>
                    <a:sym typeface="Wingdings"/>
                  </a:rPr>
                  <a:t> </a:t>
                </a:r>
                <a:r>
                  <a:rPr lang="en-US" sz="2800" b="1" dirty="0" smtClean="0">
                    <a:latin typeface="+mj-lt"/>
                    <a:sym typeface="Wingdings"/>
                  </a:rPr>
                  <a:t>2N*(</a:t>
                </a:r>
                <a14:m>
                  <m:oMath xmlns:m="http://schemas.openxmlformats.org/officeDocument/2006/math">
                    <m:d>
                      <m:dPr>
                        <m:begChr m:val="⌈"/>
                        <m:endChr m:val="⌉"/>
                        <m:ctrlPr>
                          <a:rPr lang="en-US" sz="2800" b="1" i="1">
                            <a:latin typeface="Cambria Math" charset="0"/>
                          </a:rPr>
                        </m:ctrlPr>
                      </m:dPr>
                      <m:e>
                        <m:func>
                          <m:funcPr>
                            <m:ctrlPr>
                              <a:rPr lang="en-US" sz="2800" b="1" i="1">
                                <a:latin typeface="Cambria Math" charset="0"/>
                              </a:rPr>
                            </m:ctrlPr>
                          </m:funcPr>
                          <m:fName>
                            <m:sSub>
                              <m:sSubPr>
                                <m:ctrlPr>
                                  <a:rPr lang="en-US" sz="2800" b="1" i="1">
                                    <a:latin typeface="Cambria Math" charset="0"/>
                                  </a:rPr>
                                </m:ctrlPr>
                              </m:sSubPr>
                              <m:e>
                                <m:r>
                                  <a:rPr lang="en-US" sz="2800" b="1" i="1">
                                    <a:latin typeface="Cambria Math" charset="0"/>
                                  </a:rPr>
                                  <m:t>𝒍𝒐𝒈</m:t>
                                </m:r>
                              </m:e>
                              <m:sub>
                                <m:r>
                                  <a:rPr lang="en-US" sz="2800" b="1" i="1">
                                    <a:latin typeface="Cambria Math" charset="0"/>
                                  </a:rPr>
                                  <m:t>𝟐</m:t>
                                </m:r>
                              </m:sub>
                            </m:sSub>
                          </m:fName>
                          <m:e>
                            <m:r>
                              <a:rPr lang="en-US" sz="2800" b="1" i="1">
                                <a:latin typeface="Cambria Math" charset="0"/>
                              </a:rPr>
                              <m:t>𝑵</m:t>
                            </m:r>
                          </m:e>
                        </m:func>
                      </m:e>
                    </m:d>
                  </m:oMath>
                </a14:m>
                <a:r>
                  <a:rPr lang="en-US" sz="2800" b="1" dirty="0">
                    <a:latin typeface="+mj-lt"/>
                  </a:rPr>
                  <a:t>+</a:t>
                </a:r>
                <a:r>
                  <a:rPr lang="en-US" sz="2800" b="1" dirty="0" smtClean="0">
                    <a:latin typeface="+mj-lt"/>
                  </a:rPr>
                  <a:t>1) </a:t>
                </a:r>
                <a:r>
                  <a:rPr lang="en-US" sz="2800" dirty="0" smtClean="0">
                    <a:latin typeface="+mj-lt"/>
                  </a:rPr>
                  <a:t>total IO cost!  </a:t>
                </a:r>
                <a:endParaRPr lang="en-US" sz="2800" dirty="0">
                  <a:latin typeface="+mj-lt"/>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3220405" y="6003844"/>
                <a:ext cx="5751189" cy="523220"/>
              </a:xfrm>
              <a:prstGeom prst="rect">
                <a:avLst/>
              </a:prstGeom>
              <a:blipFill rotWithShape="0">
                <a:blip r:embed="rId3"/>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grpSp>
        <p:nvGrpSpPr>
          <p:cNvPr id="35" name="Group 34"/>
          <p:cNvGrpSpPr/>
          <p:nvPr/>
        </p:nvGrpSpPr>
        <p:grpSpPr>
          <a:xfrm>
            <a:off x="0" y="-22510"/>
            <a:ext cx="12192000" cy="307777"/>
            <a:chOff x="0" y="-22510"/>
            <a:chExt cx="12192000" cy="307777"/>
          </a:xfrm>
        </p:grpSpPr>
        <p:sp>
          <p:nvSpPr>
            <p:cNvPr id="37" name="Rectangle 3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8" name="TextBox 37"/>
            <p:cNvSpPr txBox="1"/>
            <p:nvPr/>
          </p:nvSpPr>
          <p:spPr>
            <a:xfrm>
              <a:off x="188780" y="-22510"/>
              <a:ext cx="440870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 Larger files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35502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5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B+1 buffer pages to reduce # of passes</a:t>
            </a:r>
            <a:endParaRPr lang="en-US" dirty="0"/>
          </a:p>
        </p:txBody>
      </p:sp>
      <p:sp>
        <p:nvSpPr>
          <p:cNvPr id="3" name="Content Placeholder 2"/>
          <p:cNvSpPr>
            <a:spLocks noGrp="1"/>
          </p:cNvSpPr>
          <p:nvPr>
            <p:ph idx="1"/>
          </p:nvPr>
        </p:nvSpPr>
        <p:spPr>
          <a:xfrm>
            <a:off x="838199" y="1825625"/>
            <a:ext cx="11020425" cy="2303464"/>
          </a:xfrm>
        </p:spPr>
        <p:txBody>
          <a:bodyPr>
            <a:normAutofit lnSpcReduction="10000"/>
          </a:bodyPr>
          <a:lstStyle/>
          <a:p>
            <a:pPr marL="0" indent="0">
              <a:buNone/>
            </a:pPr>
            <a:r>
              <a:rPr lang="en-US" dirty="0" smtClean="0"/>
              <a:t>Suppose we have B+1 buffer pages now; we can:</a:t>
            </a:r>
          </a:p>
          <a:p>
            <a:pPr marL="0" indent="0">
              <a:buNone/>
            </a:pPr>
            <a:endParaRPr lang="en-US" dirty="0" smtClean="0"/>
          </a:p>
          <a:p>
            <a:pPr marL="514350" indent="-514350">
              <a:buAutoNum type="arabicPeriod"/>
            </a:pPr>
            <a:r>
              <a:rPr lang="en-US" b="1" dirty="0" smtClean="0"/>
              <a:t>Increase length of initial runs</a:t>
            </a:r>
            <a:r>
              <a:rPr lang="en-US" dirty="0" smtClean="0"/>
              <a:t>. Sort B+1 at a time!</a:t>
            </a:r>
          </a:p>
          <a:p>
            <a:pPr marL="0" indent="0">
              <a:buNone/>
            </a:pPr>
            <a:r>
              <a:rPr lang="en-US" dirty="0" smtClean="0"/>
              <a:t>At the beginning, we can split the N pages into runs of length B+1 and sort these in memory</a:t>
            </a:r>
          </a:p>
        </p:txBody>
      </p:sp>
      <p:grpSp>
        <p:nvGrpSpPr>
          <p:cNvPr id="21" name="Group 20"/>
          <p:cNvGrpSpPr/>
          <p:nvPr/>
        </p:nvGrpSpPr>
        <p:grpSpPr>
          <a:xfrm>
            <a:off x="0" y="-22510"/>
            <a:ext cx="12192000" cy="307777"/>
            <a:chOff x="0" y="-22510"/>
            <a:chExt cx="12192000" cy="307777"/>
          </a:xfrm>
        </p:grpSpPr>
        <p:sp>
          <p:nvSpPr>
            <p:cNvPr id="22" name="Rectangle 2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3" name="TextBox 22"/>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grpSp>
        <p:nvGrpSpPr>
          <p:cNvPr id="4" name="Group 3"/>
          <p:cNvGrpSpPr/>
          <p:nvPr/>
        </p:nvGrpSpPr>
        <p:grpSpPr>
          <a:xfrm>
            <a:off x="791942" y="4129089"/>
            <a:ext cx="2622276" cy="2337878"/>
            <a:chOff x="791942" y="4129089"/>
            <a:chExt cx="2622276" cy="2337878"/>
          </a:xfrm>
        </p:grpSpPr>
        <mc:AlternateContent xmlns:mc="http://schemas.openxmlformats.org/markup-compatibility/2006" xmlns:a14="http://schemas.microsoft.com/office/drawing/2010/main">
          <mc:Choice Requires="a14">
            <p:sp>
              <p:nvSpPr>
                <p:cNvPr id="8" name="TextBox 7"/>
                <p:cNvSpPr txBox="1"/>
                <p:nvPr/>
              </p:nvSpPr>
              <p:spPr>
                <a:xfrm>
                  <a:off x="839529" y="4924094"/>
                  <a:ext cx="2574689" cy="461665"/>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charset="0"/>
                          </a:rPr>
                          <m:t>2</m:t>
                        </m:r>
                        <m:r>
                          <a:rPr lang="en-US" sz="2400" b="0" i="1" dirty="0" smtClean="0">
                            <a:latin typeface="Cambria Math" charset="0"/>
                          </a:rPr>
                          <m:t>𝑁</m:t>
                        </m:r>
                        <m:r>
                          <a:rPr lang="en-US" sz="2400" b="0" i="1" dirty="0" smtClean="0">
                            <a:latin typeface="Cambria Math" charset="0"/>
                          </a:rPr>
                          <m:t>(</m:t>
                        </m:r>
                        <m:d>
                          <m:dPr>
                            <m:begChr m:val="⌈"/>
                            <m:endChr m:val="⌉"/>
                            <m:ctrlPr>
                              <a:rPr lang="en-US" sz="2400" b="0" i="1" dirty="0" smtClean="0">
                                <a:latin typeface="Cambria Math" charset="0"/>
                              </a:rPr>
                            </m:ctrlPr>
                          </m:dPr>
                          <m:e>
                            <m:func>
                              <m:funcPr>
                                <m:ctrlPr>
                                  <a:rPr lang="en-US" sz="2400" i="1" dirty="0">
                                    <a:latin typeface="Cambria Math" charset="0"/>
                                  </a:rPr>
                                </m:ctrlPr>
                              </m:funcPr>
                              <m:fName>
                                <m:sSub>
                                  <m:sSubPr>
                                    <m:ctrlPr>
                                      <a:rPr lang="en-US" sz="2400" i="1" dirty="0">
                                        <a:latin typeface="Cambria Math" charset="0"/>
                                      </a:rPr>
                                    </m:ctrlPr>
                                  </m:sSubPr>
                                  <m:e>
                                    <m:r>
                                      <m:rPr>
                                        <m:sty m:val="p"/>
                                      </m:rPr>
                                      <a:rPr lang="en-US" sz="2400" dirty="0">
                                        <a:latin typeface="Cambria Math" charset="0"/>
                                      </a:rPr>
                                      <m:t>log</m:t>
                                    </m:r>
                                  </m:e>
                                  <m:sub>
                                    <m:r>
                                      <a:rPr lang="en-US" sz="2400" i="1" dirty="0">
                                        <a:latin typeface="Cambria Math" charset="0"/>
                                      </a:rPr>
                                      <m:t>2</m:t>
                                    </m:r>
                                  </m:sub>
                                </m:sSub>
                              </m:fName>
                              <m:e>
                                <m:r>
                                  <a:rPr lang="en-US" sz="2400" i="1" dirty="0">
                                    <a:latin typeface="Cambria Math" charset="0"/>
                                  </a:rPr>
                                  <m:t>𝑁</m:t>
                                </m:r>
                              </m:e>
                            </m:func>
                          </m:e>
                        </m:d>
                        <m:r>
                          <a:rPr lang="en-US" sz="2400" b="0" i="1" dirty="0" smtClean="0">
                            <a:latin typeface="Cambria Math" charset="0"/>
                          </a:rPr>
                          <m:t>+1)</m:t>
                        </m:r>
                      </m:oMath>
                    </m:oMathPara>
                  </a14:m>
                  <a:endParaRPr lang="en-US" sz="2400" dirty="0">
                    <a:latin typeface="+mj-lt"/>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839529" y="4924094"/>
                  <a:ext cx="2574689" cy="461665"/>
                </a:xfrm>
                <a:prstGeom prst="rect">
                  <a:avLst/>
                </a:prstGeom>
                <a:blipFill rotWithShape="0">
                  <a:blip r:embed="rId2"/>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
          <p:nvSpPr>
            <p:cNvPr id="5" name="TextBox 4"/>
            <p:cNvSpPr txBox="1"/>
            <p:nvPr/>
          </p:nvSpPr>
          <p:spPr>
            <a:xfrm>
              <a:off x="791942" y="4129089"/>
              <a:ext cx="1160702" cy="461665"/>
            </a:xfrm>
            <a:prstGeom prst="rect">
              <a:avLst/>
            </a:prstGeom>
            <a:noFill/>
          </p:spPr>
          <p:txBody>
            <a:bodyPr wrap="none" rtlCol="0">
              <a:spAutoFit/>
            </a:bodyPr>
            <a:lstStyle/>
            <a:p>
              <a:r>
                <a:rPr lang="en-US" sz="2400" u="sng" dirty="0" smtClean="0">
                  <a:latin typeface="+mj-lt"/>
                </a:rPr>
                <a:t>IO Cost:</a:t>
              </a:r>
              <a:endParaRPr lang="en-US" sz="2400" u="sng" dirty="0">
                <a:latin typeface="+mj-lt"/>
              </a:endParaRPr>
            </a:p>
          </p:txBody>
        </p:sp>
        <p:sp>
          <p:nvSpPr>
            <p:cNvPr id="26" name="TextBox 25"/>
            <p:cNvSpPr txBox="1"/>
            <p:nvPr/>
          </p:nvSpPr>
          <p:spPr>
            <a:xfrm>
              <a:off x="838199" y="5635970"/>
              <a:ext cx="2576019" cy="830997"/>
            </a:xfrm>
            <a:prstGeom prst="rect">
              <a:avLst/>
            </a:prstGeom>
            <a:noFill/>
          </p:spPr>
          <p:txBody>
            <a:bodyPr wrap="square" rtlCol="0">
              <a:spAutoFit/>
            </a:bodyPr>
            <a:lstStyle/>
            <a:p>
              <a:r>
                <a:rPr lang="en-US" sz="2400" dirty="0" smtClean="0">
                  <a:latin typeface="+mj-lt"/>
                </a:rPr>
                <a:t>Starting with runs of length 1</a:t>
              </a:r>
              <a:endParaRPr lang="en-US" sz="2400" dirty="0">
                <a:latin typeface="+mj-lt"/>
              </a:endParaRPr>
            </a:p>
          </p:txBody>
        </p:sp>
      </p:grpSp>
      <p:grpSp>
        <p:nvGrpSpPr>
          <p:cNvPr id="6" name="Group 5"/>
          <p:cNvGrpSpPr/>
          <p:nvPr/>
        </p:nvGrpSpPr>
        <p:grpSpPr>
          <a:xfrm>
            <a:off x="3599546" y="4758084"/>
            <a:ext cx="3813302" cy="1708883"/>
            <a:chOff x="3599546" y="4758084"/>
            <a:chExt cx="3813302" cy="1708883"/>
          </a:xfrm>
        </p:grpSpPr>
        <p:sp>
          <p:nvSpPr>
            <p:cNvPr id="10" name="Down Arrow 9"/>
            <p:cNvSpPr/>
            <p:nvPr/>
          </p:nvSpPr>
          <p:spPr>
            <a:xfrm rot="16200000">
              <a:off x="3667302" y="4926023"/>
              <a:ext cx="322292" cy="45780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15" name="TextBox 14"/>
                <p:cNvSpPr txBox="1"/>
                <p:nvPr/>
              </p:nvSpPr>
              <p:spPr>
                <a:xfrm>
                  <a:off x="4242678" y="4758084"/>
                  <a:ext cx="3170170" cy="793679"/>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charset="0"/>
                          </a:rPr>
                          <m:t>2</m:t>
                        </m:r>
                        <m:r>
                          <a:rPr lang="en-US" sz="2400" b="0" i="1" dirty="0" smtClean="0">
                            <a:latin typeface="Cambria Math" charset="0"/>
                          </a:rPr>
                          <m:t>𝑁</m:t>
                        </m:r>
                        <m:r>
                          <a:rPr lang="en-US" sz="2400" b="0" i="1" dirty="0" smtClean="0">
                            <a:latin typeface="Cambria Math" charset="0"/>
                          </a:rPr>
                          <m:t>(</m:t>
                        </m:r>
                        <m:d>
                          <m:dPr>
                            <m:begChr m:val="⌈"/>
                            <m:endChr m:val="⌉"/>
                            <m:ctrlPr>
                              <a:rPr lang="en-US" sz="2400" b="0" i="1" dirty="0" smtClean="0">
                                <a:latin typeface="Cambria Math" charset="0"/>
                              </a:rPr>
                            </m:ctrlPr>
                          </m:dPr>
                          <m:e>
                            <m:func>
                              <m:funcPr>
                                <m:ctrlPr>
                                  <a:rPr lang="en-US" sz="2400" i="1" dirty="0">
                                    <a:latin typeface="Cambria Math" charset="0"/>
                                  </a:rPr>
                                </m:ctrlPr>
                              </m:funcPr>
                              <m:fName>
                                <m:sSub>
                                  <m:sSubPr>
                                    <m:ctrlPr>
                                      <a:rPr lang="en-US" sz="2400" i="1" dirty="0">
                                        <a:latin typeface="Cambria Math" charset="0"/>
                                      </a:rPr>
                                    </m:ctrlPr>
                                  </m:sSubPr>
                                  <m:e>
                                    <m:r>
                                      <m:rPr>
                                        <m:sty m:val="p"/>
                                      </m:rPr>
                                      <a:rPr lang="en-US" sz="2400" dirty="0">
                                        <a:latin typeface="Cambria Math" charset="0"/>
                                      </a:rPr>
                                      <m:t>log</m:t>
                                    </m:r>
                                  </m:e>
                                  <m:sub>
                                    <m:r>
                                      <a:rPr lang="en-US" sz="2400" i="1" dirty="0">
                                        <a:latin typeface="Cambria Math" charset="0"/>
                                      </a:rPr>
                                      <m:t>2</m:t>
                                    </m:r>
                                  </m:sub>
                                </m:sSub>
                              </m:fName>
                              <m:e>
                                <m:f>
                                  <m:fPr>
                                    <m:ctrlPr>
                                      <a:rPr lang="en-US" sz="2400" i="1" dirty="0" smtClean="0">
                                        <a:latin typeface="Cambria Math" charset="0"/>
                                      </a:rPr>
                                    </m:ctrlPr>
                                  </m:fPr>
                                  <m:num>
                                    <m:r>
                                      <a:rPr lang="en-US" sz="2400" b="1" i="1" dirty="0" smtClean="0">
                                        <a:solidFill>
                                          <a:schemeClr val="tx1"/>
                                        </a:solidFill>
                                        <a:latin typeface="Cambria Math" charset="0"/>
                                      </a:rPr>
                                      <m:t>𝑵</m:t>
                                    </m:r>
                                  </m:num>
                                  <m:den>
                                    <m:r>
                                      <a:rPr lang="en-US" sz="2400" b="1" i="1" dirty="0" smtClean="0">
                                        <a:solidFill>
                                          <a:srgbClr val="FF0000"/>
                                        </a:solidFill>
                                        <a:latin typeface="Cambria Math" charset="0"/>
                                      </a:rPr>
                                      <m:t>𝑩</m:t>
                                    </m:r>
                                    <m:r>
                                      <a:rPr lang="en-US" sz="2400" b="1" i="1" dirty="0" smtClean="0">
                                        <a:solidFill>
                                          <a:srgbClr val="FF0000"/>
                                        </a:solidFill>
                                        <a:latin typeface="Cambria Math" charset="0"/>
                                      </a:rPr>
                                      <m:t>+</m:t>
                                    </m:r>
                                    <m:r>
                                      <a:rPr lang="en-US" sz="2400" b="1" i="1" dirty="0" smtClean="0">
                                        <a:solidFill>
                                          <a:srgbClr val="FF0000"/>
                                        </a:solidFill>
                                        <a:latin typeface="Cambria Math" charset="0"/>
                                      </a:rPr>
                                      <m:t>𝟏</m:t>
                                    </m:r>
                                  </m:den>
                                </m:f>
                              </m:e>
                            </m:func>
                          </m:e>
                        </m:d>
                        <m:r>
                          <a:rPr lang="en-US" sz="2400" b="0" i="1" dirty="0" smtClean="0">
                            <a:latin typeface="Cambria Math" charset="0"/>
                          </a:rPr>
                          <m:t>+1)</m:t>
                        </m:r>
                      </m:oMath>
                    </m:oMathPara>
                  </a14:m>
                  <a:endParaRPr lang="en-US" sz="2400" dirty="0">
                    <a:latin typeface="+mj-lt"/>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242678" y="4758084"/>
                  <a:ext cx="3170170" cy="793679"/>
                </a:xfrm>
                <a:prstGeom prst="rect">
                  <a:avLst/>
                </a:prstGeom>
                <a:blipFill rotWithShape="0">
                  <a:blip r:embed="rId3"/>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
          <p:nvSpPr>
            <p:cNvPr id="27" name="TextBox 26"/>
            <p:cNvSpPr txBox="1"/>
            <p:nvPr/>
          </p:nvSpPr>
          <p:spPr>
            <a:xfrm>
              <a:off x="4242678" y="5635970"/>
              <a:ext cx="3170170" cy="830997"/>
            </a:xfrm>
            <a:prstGeom prst="rect">
              <a:avLst/>
            </a:prstGeom>
            <a:noFill/>
          </p:spPr>
          <p:txBody>
            <a:bodyPr wrap="square" rtlCol="0">
              <a:spAutoFit/>
            </a:bodyPr>
            <a:lstStyle/>
            <a:p>
              <a:r>
                <a:rPr lang="en-US" sz="2400" dirty="0" smtClean="0">
                  <a:latin typeface="+mj-lt"/>
                </a:rPr>
                <a:t>Starting with runs of length </a:t>
              </a:r>
              <a:r>
                <a:rPr lang="en-US" sz="2400" b="1" i="1" dirty="0" smtClean="0">
                  <a:latin typeface="+mj-lt"/>
                </a:rPr>
                <a:t>B+1</a:t>
              </a:r>
              <a:endParaRPr lang="en-US" sz="2400" dirty="0">
                <a:latin typeface="+mj-lt"/>
              </a:endParaRPr>
            </a:p>
          </p:txBody>
        </p:sp>
      </p:grpSp>
    </p:spTree>
    <p:extLst>
      <p:ext uri="{BB962C8B-B14F-4D97-AF65-F5344CB8AC3E}">
        <p14:creationId xmlns:p14="http://schemas.microsoft.com/office/powerpoint/2010/main" val="202626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B+1 buffer pages to reduce # of passes</a:t>
            </a:r>
            <a:endParaRPr lang="en-US" dirty="0"/>
          </a:p>
        </p:txBody>
      </p:sp>
      <p:sp>
        <p:nvSpPr>
          <p:cNvPr id="3" name="Content Placeholder 2"/>
          <p:cNvSpPr>
            <a:spLocks noGrp="1"/>
          </p:cNvSpPr>
          <p:nvPr>
            <p:ph idx="1"/>
          </p:nvPr>
        </p:nvSpPr>
        <p:spPr>
          <a:xfrm>
            <a:off x="838199" y="1825625"/>
            <a:ext cx="11020425" cy="2303464"/>
          </a:xfrm>
        </p:spPr>
        <p:txBody>
          <a:bodyPr>
            <a:normAutofit lnSpcReduction="10000"/>
          </a:bodyPr>
          <a:lstStyle/>
          <a:p>
            <a:pPr marL="0" indent="0">
              <a:buNone/>
            </a:pPr>
            <a:r>
              <a:rPr lang="en-US" dirty="0" smtClean="0"/>
              <a:t>Suppose we have B+1 buffer pages now; we can:</a:t>
            </a:r>
          </a:p>
          <a:p>
            <a:pPr marL="0" indent="0">
              <a:buNone/>
            </a:pPr>
            <a:endParaRPr lang="en-US" dirty="0" smtClean="0"/>
          </a:p>
          <a:p>
            <a:pPr marL="0" indent="0">
              <a:buNone/>
            </a:pPr>
            <a:r>
              <a:rPr lang="en-US" b="1" dirty="0" smtClean="0"/>
              <a:t>2. Perform a B-way merge</a:t>
            </a:r>
            <a:r>
              <a:rPr lang="en-US" dirty="0" smtClean="0"/>
              <a:t>. </a:t>
            </a:r>
          </a:p>
          <a:p>
            <a:pPr marL="0" indent="0">
              <a:buNone/>
            </a:pPr>
            <a:r>
              <a:rPr lang="en-US" dirty="0" smtClean="0"/>
              <a:t>On each pass, we can merge groups of </a:t>
            </a:r>
            <a:r>
              <a:rPr lang="en-US" b="1" i="1" dirty="0" smtClean="0"/>
              <a:t>B </a:t>
            </a:r>
            <a:r>
              <a:rPr lang="en-US" dirty="0" smtClean="0"/>
              <a:t>runs at a time (vs. merging pairs of runs)!</a:t>
            </a:r>
          </a:p>
        </p:txBody>
      </p:sp>
      <p:grpSp>
        <p:nvGrpSpPr>
          <p:cNvPr id="21" name="Group 20"/>
          <p:cNvGrpSpPr/>
          <p:nvPr/>
        </p:nvGrpSpPr>
        <p:grpSpPr>
          <a:xfrm>
            <a:off x="0" y="-22510"/>
            <a:ext cx="12192000" cy="307777"/>
            <a:chOff x="0" y="-22510"/>
            <a:chExt cx="12192000" cy="307777"/>
          </a:xfrm>
        </p:grpSpPr>
        <p:sp>
          <p:nvSpPr>
            <p:cNvPr id="22" name="Rectangle 2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3" name="TextBox 22"/>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
        <p:nvSpPr>
          <p:cNvPr id="29" name="TextBox 28"/>
          <p:cNvSpPr txBox="1"/>
          <p:nvPr/>
        </p:nvSpPr>
        <p:spPr>
          <a:xfrm>
            <a:off x="791942" y="4129089"/>
            <a:ext cx="1160702" cy="461665"/>
          </a:xfrm>
          <a:prstGeom prst="rect">
            <a:avLst/>
          </a:prstGeom>
          <a:noFill/>
        </p:spPr>
        <p:txBody>
          <a:bodyPr wrap="none" rtlCol="0">
            <a:spAutoFit/>
          </a:bodyPr>
          <a:lstStyle/>
          <a:p>
            <a:r>
              <a:rPr lang="en-US" sz="2400" u="sng" dirty="0" smtClean="0">
                <a:latin typeface="+mj-lt"/>
              </a:rPr>
              <a:t>IO Cost:</a:t>
            </a:r>
            <a:endParaRPr lang="en-US" sz="2400" u="sng" dirty="0">
              <a:latin typeface="+mj-lt"/>
            </a:endParaRPr>
          </a:p>
        </p:txBody>
      </p:sp>
      <p:grpSp>
        <p:nvGrpSpPr>
          <p:cNvPr id="4" name="Group 3"/>
          <p:cNvGrpSpPr/>
          <p:nvPr/>
        </p:nvGrpSpPr>
        <p:grpSpPr>
          <a:xfrm>
            <a:off x="838199" y="4758084"/>
            <a:ext cx="6574649" cy="1708883"/>
            <a:chOff x="838199" y="4758084"/>
            <a:chExt cx="6574649" cy="1708883"/>
          </a:xfrm>
        </p:grpSpPr>
        <mc:AlternateContent xmlns:mc="http://schemas.openxmlformats.org/markup-compatibility/2006" xmlns:a14="http://schemas.microsoft.com/office/drawing/2010/main">
          <mc:Choice Requires="a14">
            <p:sp>
              <p:nvSpPr>
                <p:cNvPr id="28" name="TextBox 27"/>
                <p:cNvSpPr txBox="1"/>
                <p:nvPr/>
              </p:nvSpPr>
              <p:spPr>
                <a:xfrm>
                  <a:off x="839529" y="4924094"/>
                  <a:ext cx="2574689" cy="461665"/>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charset="0"/>
                          </a:rPr>
                          <m:t>2</m:t>
                        </m:r>
                        <m:r>
                          <a:rPr lang="en-US" sz="2400" b="0" i="1" dirty="0" smtClean="0">
                            <a:latin typeface="Cambria Math" charset="0"/>
                          </a:rPr>
                          <m:t>𝑁</m:t>
                        </m:r>
                        <m:r>
                          <a:rPr lang="en-US" sz="2400" b="0" i="1" dirty="0" smtClean="0">
                            <a:latin typeface="Cambria Math" charset="0"/>
                          </a:rPr>
                          <m:t>(</m:t>
                        </m:r>
                        <m:d>
                          <m:dPr>
                            <m:begChr m:val="⌈"/>
                            <m:endChr m:val="⌉"/>
                            <m:ctrlPr>
                              <a:rPr lang="en-US" sz="2400" b="0" i="1" dirty="0" smtClean="0">
                                <a:latin typeface="Cambria Math" charset="0"/>
                              </a:rPr>
                            </m:ctrlPr>
                          </m:dPr>
                          <m:e>
                            <m:func>
                              <m:funcPr>
                                <m:ctrlPr>
                                  <a:rPr lang="en-US" sz="2400" i="1" dirty="0">
                                    <a:latin typeface="Cambria Math" charset="0"/>
                                  </a:rPr>
                                </m:ctrlPr>
                              </m:funcPr>
                              <m:fName>
                                <m:sSub>
                                  <m:sSubPr>
                                    <m:ctrlPr>
                                      <a:rPr lang="en-US" sz="2400" i="1" dirty="0">
                                        <a:latin typeface="Cambria Math" charset="0"/>
                                      </a:rPr>
                                    </m:ctrlPr>
                                  </m:sSubPr>
                                  <m:e>
                                    <m:r>
                                      <m:rPr>
                                        <m:sty m:val="p"/>
                                      </m:rPr>
                                      <a:rPr lang="en-US" sz="2400" dirty="0">
                                        <a:latin typeface="Cambria Math" charset="0"/>
                                      </a:rPr>
                                      <m:t>log</m:t>
                                    </m:r>
                                  </m:e>
                                  <m:sub>
                                    <m:r>
                                      <a:rPr lang="en-US" sz="2400" i="1" dirty="0">
                                        <a:latin typeface="Cambria Math" charset="0"/>
                                      </a:rPr>
                                      <m:t>2</m:t>
                                    </m:r>
                                  </m:sub>
                                </m:sSub>
                              </m:fName>
                              <m:e>
                                <m:r>
                                  <a:rPr lang="en-US" sz="2400" i="1" dirty="0">
                                    <a:latin typeface="Cambria Math" charset="0"/>
                                  </a:rPr>
                                  <m:t>𝑁</m:t>
                                </m:r>
                              </m:e>
                            </m:func>
                          </m:e>
                        </m:d>
                        <m:r>
                          <a:rPr lang="en-US" sz="2400" b="0" i="1" dirty="0" smtClean="0">
                            <a:latin typeface="Cambria Math" charset="0"/>
                          </a:rPr>
                          <m:t>+1)</m:t>
                        </m:r>
                      </m:oMath>
                    </m:oMathPara>
                  </a14:m>
                  <a:endParaRPr lang="en-US" sz="2400" dirty="0">
                    <a:latin typeface="+mj-lt"/>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839529" y="4924094"/>
                  <a:ext cx="2574689" cy="461665"/>
                </a:xfrm>
                <a:prstGeom prst="rect">
                  <a:avLst/>
                </a:prstGeom>
                <a:blipFill rotWithShape="0">
                  <a:blip r:embed="rId2"/>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
          <p:nvSpPr>
            <p:cNvPr id="30" name="Down Arrow 29"/>
            <p:cNvSpPr/>
            <p:nvPr/>
          </p:nvSpPr>
          <p:spPr>
            <a:xfrm rot="16200000">
              <a:off x="3667302" y="4926023"/>
              <a:ext cx="322292" cy="45780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31" name="TextBox 30"/>
                <p:cNvSpPr txBox="1"/>
                <p:nvPr/>
              </p:nvSpPr>
              <p:spPr>
                <a:xfrm>
                  <a:off x="4242678" y="4758084"/>
                  <a:ext cx="3170170" cy="793679"/>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charset="0"/>
                          </a:rPr>
                          <m:t>2</m:t>
                        </m:r>
                        <m:r>
                          <a:rPr lang="en-US" sz="2400" b="0" i="1" dirty="0" smtClean="0">
                            <a:latin typeface="Cambria Math" charset="0"/>
                          </a:rPr>
                          <m:t>𝑁</m:t>
                        </m:r>
                        <m:r>
                          <a:rPr lang="en-US" sz="2400" b="0" i="1" dirty="0" smtClean="0">
                            <a:latin typeface="Cambria Math" charset="0"/>
                          </a:rPr>
                          <m:t>(</m:t>
                        </m:r>
                        <m:d>
                          <m:dPr>
                            <m:begChr m:val="⌈"/>
                            <m:endChr m:val="⌉"/>
                            <m:ctrlPr>
                              <a:rPr lang="en-US" sz="2400" b="0" i="1" dirty="0" smtClean="0">
                                <a:latin typeface="Cambria Math" charset="0"/>
                              </a:rPr>
                            </m:ctrlPr>
                          </m:dPr>
                          <m:e>
                            <m:func>
                              <m:funcPr>
                                <m:ctrlPr>
                                  <a:rPr lang="en-US" sz="2400" i="1" dirty="0">
                                    <a:latin typeface="Cambria Math" charset="0"/>
                                  </a:rPr>
                                </m:ctrlPr>
                              </m:funcPr>
                              <m:fName>
                                <m:sSub>
                                  <m:sSubPr>
                                    <m:ctrlPr>
                                      <a:rPr lang="en-US" sz="2400" i="1" dirty="0">
                                        <a:latin typeface="Cambria Math" charset="0"/>
                                      </a:rPr>
                                    </m:ctrlPr>
                                  </m:sSubPr>
                                  <m:e>
                                    <m:r>
                                      <m:rPr>
                                        <m:sty m:val="p"/>
                                      </m:rPr>
                                      <a:rPr lang="en-US" sz="2400" dirty="0">
                                        <a:latin typeface="Cambria Math" charset="0"/>
                                      </a:rPr>
                                      <m:t>log</m:t>
                                    </m:r>
                                  </m:e>
                                  <m:sub>
                                    <m:r>
                                      <a:rPr lang="en-US" sz="2400" i="1" dirty="0">
                                        <a:latin typeface="Cambria Math" charset="0"/>
                                      </a:rPr>
                                      <m:t>2</m:t>
                                    </m:r>
                                  </m:sub>
                                </m:sSub>
                              </m:fName>
                              <m:e>
                                <m:f>
                                  <m:fPr>
                                    <m:ctrlPr>
                                      <a:rPr lang="en-US" sz="2400" i="1" dirty="0" smtClean="0">
                                        <a:latin typeface="Cambria Math" charset="0"/>
                                      </a:rPr>
                                    </m:ctrlPr>
                                  </m:fPr>
                                  <m:num>
                                    <m:r>
                                      <a:rPr lang="en-US" sz="2400" b="1" i="1" dirty="0" smtClean="0">
                                        <a:solidFill>
                                          <a:schemeClr val="tx1"/>
                                        </a:solidFill>
                                        <a:latin typeface="Cambria Math" charset="0"/>
                                      </a:rPr>
                                      <m:t>𝑵</m:t>
                                    </m:r>
                                  </m:num>
                                  <m:den>
                                    <m:r>
                                      <a:rPr lang="en-US" sz="2400" b="1" i="1" dirty="0" smtClean="0">
                                        <a:solidFill>
                                          <a:srgbClr val="FF0000"/>
                                        </a:solidFill>
                                        <a:latin typeface="Cambria Math" charset="0"/>
                                      </a:rPr>
                                      <m:t>𝑩</m:t>
                                    </m:r>
                                    <m:r>
                                      <a:rPr lang="en-US" sz="2400" b="1" i="1" dirty="0" smtClean="0">
                                        <a:solidFill>
                                          <a:srgbClr val="FF0000"/>
                                        </a:solidFill>
                                        <a:latin typeface="Cambria Math" charset="0"/>
                                      </a:rPr>
                                      <m:t>+</m:t>
                                    </m:r>
                                    <m:r>
                                      <a:rPr lang="en-US" sz="2400" b="1" i="1" dirty="0" smtClean="0">
                                        <a:solidFill>
                                          <a:srgbClr val="FF0000"/>
                                        </a:solidFill>
                                        <a:latin typeface="Cambria Math" charset="0"/>
                                      </a:rPr>
                                      <m:t>𝟏</m:t>
                                    </m:r>
                                  </m:den>
                                </m:f>
                              </m:e>
                            </m:func>
                          </m:e>
                        </m:d>
                        <m:r>
                          <a:rPr lang="en-US" sz="2400" b="0" i="1" dirty="0" smtClean="0">
                            <a:latin typeface="Cambria Math" charset="0"/>
                          </a:rPr>
                          <m:t>+1)</m:t>
                        </m:r>
                      </m:oMath>
                    </m:oMathPara>
                  </a14:m>
                  <a:endParaRPr lang="en-US" sz="2400" dirty="0">
                    <a:latin typeface="+mj-lt"/>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4242678" y="4758084"/>
                  <a:ext cx="3170170" cy="793679"/>
                </a:xfrm>
                <a:prstGeom prst="rect">
                  <a:avLst/>
                </a:prstGeom>
                <a:blipFill rotWithShape="0">
                  <a:blip r:embed="rId3"/>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
          <p:nvSpPr>
            <p:cNvPr id="32" name="TextBox 31"/>
            <p:cNvSpPr txBox="1"/>
            <p:nvPr/>
          </p:nvSpPr>
          <p:spPr>
            <a:xfrm>
              <a:off x="838199" y="5635970"/>
              <a:ext cx="2576019" cy="830997"/>
            </a:xfrm>
            <a:prstGeom prst="rect">
              <a:avLst/>
            </a:prstGeom>
            <a:noFill/>
          </p:spPr>
          <p:txBody>
            <a:bodyPr wrap="square" rtlCol="0">
              <a:spAutoFit/>
            </a:bodyPr>
            <a:lstStyle/>
            <a:p>
              <a:r>
                <a:rPr lang="en-US" sz="2400" dirty="0" smtClean="0">
                  <a:latin typeface="+mj-lt"/>
                </a:rPr>
                <a:t>Starting with runs of length 1</a:t>
              </a:r>
              <a:endParaRPr lang="en-US" sz="2400" dirty="0">
                <a:latin typeface="+mj-lt"/>
              </a:endParaRPr>
            </a:p>
          </p:txBody>
        </p:sp>
        <p:sp>
          <p:nvSpPr>
            <p:cNvPr id="33" name="TextBox 32"/>
            <p:cNvSpPr txBox="1"/>
            <p:nvPr/>
          </p:nvSpPr>
          <p:spPr>
            <a:xfrm>
              <a:off x="4242678" y="5635970"/>
              <a:ext cx="3170170" cy="830997"/>
            </a:xfrm>
            <a:prstGeom prst="rect">
              <a:avLst/>
            </a:prstGeom>
            <a:noFill/>
          </p:spPr>
          <p:txBody>
            <a:bodyPr wrap="square" rtlCol="0">
              <a:spAutoFit/>
            </a:bodyPr>
            <a:lstStyle/>
            <a:p>
              <a:r>
                <a:rPr lang="en-US" sz="2400" dirty="0" smtClean="0">
                  <a:latin typeface="+mj-lt"/>
                </a:rPr>
                <a:t>Starting with runs of length </a:t>
              </a:r>
              <a:r>
                <a:rPr lang="en-US" sz="2400" b="1" i="1" dirty="0" smtClean="0">
                  <a:latin typeface="+mj-lt"/>
                </a:rPr>
                <a:t>B+1</a:t>
              </a:r>
              <a:endParaRPr lang="en-US" sz="2400" dirty="0">
                <a:latin typeface="+mj-lt"/>
              </a:endParaRPr>
            </a:p>
          </p:txBody>
        </p:sp>
      </p:grpSp>
      <p:grpSp>
        <p:nvGrpSpPr>
          <p:cNvPr id="5" name="Group 4"/>
          <p:cNvGrpSpPr/>
          <p:nvPr/>
        </p:nvGrpSpPr>
        <p:grpSpPr>
          <a:xfrm>
            <a:off x="7598176" y="4758084"/>
            <a:ext cx="3813302" cy="1708883"/>
            <a:chOff x="7598176" y="4758084"/>
            <a:chExt cx="3813302" cy="1708883"/>
          </a:xfrm>
        </p:grpSpPr>
        <p:sp>
          <p:nvSpPr>
            <p:cNvPr id="34" name="Down Arrow 33"/>
            <p:cNvSpPr/>
            <p:nvPr/>
          </p:nvSpPr>
          <p:spPr>
            <a:xfrm rot="16200000">
              <a:off x="7665932" y="4926023"/>
              <a:ext cx="322292" cy="45780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35" name="TextBox 34"/>
                <p:cNvSpPr txBox="1"/>
                <p:nvPr/>
              </p:nvSpPr>
              <p:spPr>
                <a:xfrm>
                  <a:off x="8241308" y="4758084"/>
                  <a:ext cx="3170170" cy="793679"/>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charset="0"/>
                          </a:rPr>
                          <m:t>2</m:t>
                        </m:r>
                        <m:r>
                          <a:rPr lang="en-US" sz="2400" b="0" i="1" dirty="0" smtClean="0">
                            <a:latin typeface="Cambria Math" charset="0"/>
                          </a:rPr>
                          <m:t>𝑁</m:t>
                        </m:r>
                        <m:r>
                          <a:rPr lang="en-US" sz="2400" b="0" i="1" dirty="0" smtClean="0">
                            <a:latin typeface="Cambria Math" charset="0"/>
                          </a:rPr>
                          <m:t>(</m:t>
                        </m:r>
                        <m:d>
                          <m:dPr>
                            <m:begChr m:val="⌈"/>
                            <m:endChr m:val="⌉"/>
                            <m:ctrlPr>
                              <a:rPr lang="en-US" sz="2400" b="0" i="1" dirty="0" smtClean="0">
                                <a:latin typeface="Cambria Math" charset="0"/>
                              </a:rPr>
                            </m:ctrlPr>
                          </m:dPr>
                          <m:e>
                            <m:func>
                              <m:funcPr>
                                <m:ctrlPr>
                                  <a:rPr lang="en-US" sz="2400" i="1" dirty="0">
                                    <a:latin typeface="Cambria Math" charset="0"/>
                                  </a:rPr>
                                </m:ctrlPr>
                              </m:funcPr>
                              <m:fName>
                                <m:sSub>
                                  <m:sSubPr>
                                    <m:ctrlPr>
                                      <a:rPr lang="en-US" sz="2400" i="1" dirty="0">
                                        <a:latin typeface="Cambria Math" charset="0"/>
                                      </a:rPr>
                                    </m:ctrlPr>
                                  </m:sSubPr>
                                  <m:e>
                                    <m:r>
                                      <m:rPr>
                                        <m:sty m:val="p"/>
                                      </m:rPr>
                                      <a:rPr lang="en-US" sz="2400" dirty="0">
                                        <a:latin typeface="Cambria Math" charset="0"/>
                                      </a:rPr>
                                      <m:t>log</m:t>
                                    </m:r>
                                  </m:e>
                                  <m:sub>
                                    <m:r>
                                      <a:rPr lang="en-US" sz="2400" b="0" i="1" dirty="0" smtClean="0">
                                        <a:solidFill>
                                          <a:srgbClr val="FF0000"/>
                                        </a:solidFill>
                                        <a:latin typeface="Cambria Math" charset="0"/>
                                      </a:rPr>
                                      <m:t>𝐵</m:t>
                                    </m:r>
                                  </m:sub>
                                </m:sSub>
                              </m:fName>
                              <m:e>
                                <m:f>
                                  <m:fPr>
                                    <m:ctrlPr>
                                      <a:rPr lang="en-US" sz="2400" i="1" dirty="0" smtClean="0">
                                        <a:latin typeface="Cambria Math" charset="0"/>
                                      </a:rPr>
                                    </m:ctrlPr>
                                  </m:fPr>
                                  <m:num>
                                    <m:r>
                                      <a:rPr lang="en-US" sz="2400" b="1" i="1" dirty="0" smtClean="0">
                                        <a:solidFill>
                                          <a:schemeClr val="tx1"/>
                                        </a:solidFill>
                                        <a:latin typeface="Cambria Math" charset="0"/>
                                      </a:rPr>
                                      <m:t>𝑵</m:t>
                                    </m:r>
                                  </m:num>
                                  <m:den>
                                    <m:r>
                                      <a:rPr lang="en-US" sz="2400" b="1" i="1" dirty="0" smtClean="0">
                                        <a:solidFill>
                                          <a:schemeClr val="tx1"/>
                                        </a:solidFill>
                                        <a:latin typeface="Cambria Math" charset="0"/>
                                      </a:rPr>
                                      <m:t>𝑩</m:t>
                                    </m:r>
                                    <m:r>
                                      <a:rPr lang="en-US" sz="2400" b="1" i="1" dirty="0" smtClean="0">
                                        <a:solidFill>
                                          <a:schemeClr val="tx1"/>
                                        </a:solidFill>
                                        <a:latin typeface="Cambria Math" charset="0"/>
                                      </a:rPr>
                                      <m:t>+</m:t>
                                    </m:r>
                                    <m:r>
                                      <a:rPr lang="en-US" sz="2400" b="1" i="1" dirty="0" smtClean="0">
                                        <a:solidFill>
                                          <a:schemeClr val="tx1"/>
                                        </a:solidFill>
                                        <a:latin typeface="Cambria Math" charset="0"/>
                                      </a:rPr>
                                      <m:t>𝟏</m:t>
                                    </m:r>
                                  </m:den>
                                </m:f>
                              </m:e>
                            </m:func>
                          </m:e>
                        </m:d>
                        <m:r>
                          <a:rPr lang="en-US" sz="2400" b="0" i="1" dirty="0" smtClean="0">
                            <a:latin typeface="Cambria Math" charset="0"/>
                          </a:rPr>
                          <m:t>+1)</m:t>
                        </m:r>
                      </m:oMath>
                    </m:oMathPara>
                  </a14:m>
                  <a:endParaRPr lang="en-US" sz="2400" dirty="0">
                    <a:latin typeface="+mj-lt"/>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8241308" y="4758084"/>
                  <a:ext cx="3170170" cy="793679"/>
                </a:xfrm>
                <a:prstGeom prst="rect">
                  <a:avLst/>
                </a:prstGeom>
                <a:blipFill rotWithShape="0">
                  <a:blip r:embed="rId4"/>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
          <p:nvSpPr>
            <p:cNvPr id="36" name="TextBox 35"/>
            <p:cNvSpPr txBox="1"/>
            <p:nvPr/>
          </p:nvSpPr>
          <p:spPr>
            <a:xfrm>
              <a:off x="8241308" y="5635970"/>
              <a:ext cx="3170170" cy="830997"/>
            </a:xfrm>
            <a:prstGeom prst="rect">
              <a:avLst/>
            </a:prstGeom>
            <a:noFill/>
          </p:spPr>
          <p:txBody>
            <a:bodyPr wrap="square" rtlCol="0">
              <a:spAutoFit/>
            </a:bodyPr>
            <a:lstStyle/>
            <a:p>
              <a:r>
                <a:rPr lang="en-US" sz="2400" dirty="0" smtClean="0">
                  <a:latin typeface="+mj-lt"/>
                </a:rPr>
                <a:t>Performing </a:t>
              </a:r>
              <a:r>
                <a:rPr lang="en-US" sz="2400" b="1" i="1" dirty="0" smtClean="0">
                  <a:latin typeface="+mj-lt"/>
                </a:rPr>
                <a:t>B-</a:t>
              </a:r>
              <a:r>
                <a:rPr lang="en-US" sz="2400" dirty="0" smtClean="0">
                  <a:latin typeface="+mj-lt"/>
                </a:rPr>
                <a:t>way merges</a:t>
              </a:r>
              <a:endParaRPr lang="en-US" sz="2400" dirty="0">
                <a:latin typeface="+mj-lt"/>
              </a:endParaRPr>
            </a:p>
          </p:txBody>
        </p:sp>
      </p:grpSp>
    </p:spTree>
    <p:extLst>
      <p:ext uri="{BB962C8B-B14F-4D97-AF65-F5344CB8AC3E}">
        <p14:creationId xmlns:p14="http://schemas.microsoft.com/office/powerpoint/2010/main" val="163211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79750"/>
            <a:ext cx="8229600" cy="1143000"/>
          </a:xfrm>
        </p:spPr>
        <p:txBody>
          <a:bodyPr/>
          <a:lstStyle/>
          <a:p>
            <a:r>
              <a:rPr lang="en-US" dirty="0" smtClean="0"/>
              <a:t>Repacking</a:t>
            </a:r>
            <a:endParaRPr lang="en-US" dirty="0"/>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3728073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 for even longer initial runs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With B+1 buffer pages, we can now start with </a:t>
                </a:r>
                <a:r>
                  <a:rPr lang="en-US" b="1" i="1" dirty="0" smtClean="0"/>
                  <a:t>B+1-length initial runs</a:t>
                </a:r>
                <a:r>
                  <a:rPr lang="en-US" dirty="0" smtClean="0"/>
                  <a:t> (and use </a:t>
                </a:r>
                <a:r>
                  <a:rPr lang="en-US" b="1" i="1" dirty="0" smtClean="0"/>
                  <a:t>B-way merges</a:t>
                </a:r>
                <a:r>
                  <a:rPr lang="en-US" dirty="0" smtClean="0"/>
                  <a:t>) to get </a:t>
                </a:r>
                <a14:m>
                  <m:oMath xmlns:m="http://schemas.openxmlformats.org/officeDocument/2006/math">
                    <m:r>
                      <a:rPr lang="en-US" i="1" dirty="0">
                        <a:latin typeface="Cambria Math" charset="0"/>
                      </a:rPr>
                      <m:t>2</m:t>
                    </m:r>
                    <m:r>
                      <a:rPr lang="en-US" i="1" dirty="0">
                        <a:latin typeface="Cambria Math" charset="0"/>
                      </a:rPr>
                      <m:t>𝑁</m:t>
                    </m:r>
                    <m:r>
                      <a:rPr lang="en-US" i="1" dirty="0">
                        <a:latin typeface="Cambria Math" charset="0"/>
                      </a:rPr>
                      <m:t>(</m:t>
                    </m:r>
                    <m:d>
                      <m:dPr>
                        <m:begChr m:val="⌈"/>
                        <m:endChr m:val="⌉"/>
                        <m:ctrlPr>
                          <a:rPr lang="en-US" i="1" dirty="0">
                            <a:latin typeface="Cambria Math" charset="0"/>
                          </a:rPr>
                        </m:ctrlPr>
                      </m:dPr>
                      <m:e>
                        <m:func>
                          <m:funcPr>
                            <m:ctrlPr>
                              <a:rPr lang="en-US" i="1" dirty="0">
                                <a:latin typeface="Cambria Math" charset="0"/>
                              </a:rPr>
                            </m:ctrlPr>
                          </m:funcPr>
                          <m:fName>
                            <m:sSub>
                              <m:sSubPr>
                                <m:ctrlPr>
                                  <a:rPr lang="en-US" i="1" dirty="0">
                                    <a:latin typeface="Cambria Math" charset="0"/>
                                  </a:rPr>
                                </m:ctrlPr>
                              </m:sSubPr>
                              <m:e>
                                <m:r>
                                  <m:rPr>
                                    <m:sty m:val="p"/>
                                  </m:rPr>
                                  <a:rPr lang="en-US" dirty="0">
                                    <a:latin typeface="Cambria Math" charset="0"/>
                                  </a:rPr>
                                  <m:t>log</m:t>
                                </m:r>
                              </m:e>
                              <m:sub>
                                <m:r>
                                  <a:rPr lang="en-US" i="1" dirty="0" smtClean="0">
                                    <a:solidFill>
                                      <a:schemeClr val="tx1"/>
                                    </a:solidFill>
                                    <a:latin typeface="Cambria Math" charset="0"/>
                                  </a:rPr>
                                  <m:t>𝐵</m:t>
                                </m:r>
                              </m:sub>
                            </m:sSub>
                          </m:fName>
                          <m:e>
                            <m:f>
                              <m:fPr>
                                <m:ctrlPr>
                                  <a:rPr lang="en-US" i="1" dirty="0">
                                    <a:latin typeface="Cambria Math" charset="0"/>
                                  </a:rPr>
                                </m:ctrlPr>
                              </m:fPr>
                              <m:num>
                                <m:r>
                                  <a:rPr lang="en-US" b="1" i="1" dirty="0">
                                    <a:latin typeface="Cambria Math" charset="0"/>
                                  </a:rPr>
                                  <m:t>𝑵</m:t>
                                </m:r>
                              </m:num>
                              <m:den>
                                <m:r>
                                  <a:rPr lang="en-US" b="1" i="1" dirty="0">
                                    <a:latin typeface="Cambria Math" charset="0"/>
                                  </a:rPr>
                                  <m:t>𝑩</m:t>
                                </m:r>
                                <m:r>
                                  <a:rPr lang="en-US" b="1" i="1" dirty="0">
                                    <a:latin typeface="Cambria Math" charset="0"/>
                                  </a:rPr>
                                  <m:t>+</m:t>
                                </m:r>
                                <m:r>
                                  <a:rPr lang="en-US" b="1" i="1" dirty="0">
                                    <a:latin typeface="Cambria Math" charset="0"/>
                                  </a:rPr>
                                  <m:t>𝟏</m:t>
                                </m:r>
                              </m:den>
                            </m:f>
                          </m:e>
                        </m:func>
                      </m:e>
                    </m:d>
                    <m:r>
                      <a:rPr lang="en-US" i="1" dirty="0">
                        <a:latin typeface="Cambria Math" charset="0"/>
                      </a:rPr>
                      <m:t>+1)</m:t>
                    </m:r>
                  </m:oMath>
                </a14:m>
                <a:r>
                  <a:rPr lang="en-US" dirty="0" smtClean="0"/>
                  <a:t> IO cost…</a:t>
                </a:r>
              </a:p>
              <a:p>
                <a:endParaRPr lang="en-US" dirty="0"/>
              </a:p>
              <a:p>
                <a:r>
                  <a:rPr lang="en-US" dirty="0" smtClean="0"/>
                  <a:t>Can we reduce this cost more by getting even longer initial runs?</a:t>
                </a:r>
              </a:p>
              <a:p>
                <a:endParaRPr lang="en-US" dirty="0"/>
              </a:p>
              <a:p>
                <a:r>
                  <a:rPr lang="en-US" dirty="0" smtClean="0"/>
                  <a:t>Use </a:t>
                </a:r>
                <a:r>
                  <a:rPr lang="en-US" b="1" u="sng" dirty="0" smtClean="0"/>
                  <a:t>repacking</a:t>
                </a:r>
                <a:r>
                  <a:rPr lang="en-US" dirty="0" smtClean="0"/>
                  <a:t>- produce longer initial runs by “merging” in buffer as we sort at initial stage</a:t>
                </a: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393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Lecture</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endParaRPr lang="en-US" dirty="0" smtClean="0">
              <a:latin typeface="+mj-lt"/>
            </a:endParaRPr>
          </a:p>
          <a:p>
            <a:pPr marL="514350" indent="-514350">
              <a:buFont typeface="+mj-lt"/>
              <a:buAutoNum type="arabicPeriod"/>
            </a:pPr>
            <a:r>
              <a:rPr lang="en-US" i="1" dirty="0" smtClean="0">
                <a:latin typeface="+mj-lt"/>
              </a:rPr>
              <a:t>[Moved from 12-3]: External Merge Sort &amp; Sorting Optimizations</a:t>
            </a:r>
          </a:p>
          <a:p>
            <a:pPr marL="514350" indent="-514350">
              <a:buFont typeface="+mj-lt"/>
              <a:buAutoNum type="arabicPeriod"/>
            </a:pPr>
            <a:endParaRPr lang="en-US" dirty="0" smtClean="0">
              <a:latin typeface="+mj-lt"/>
            </a:endParaRPr>
          </a:p>
          <a:p>
            <a:pPr marL="514350" indent="-514350">
              <a:buFont typeface="+mj-lt"/>
              <a:buAutoNum type="arabicPeriod"/>
            </a:pPr>
            <a:r>
              <a:rPr lang="en-US" dirty="0" smtClean="0">
                <a:latin typeface="+mj-lt"/>
              </a:rPr>
              <a:t>Indexes: Motivations &amp; Basics</a:t>
            </a:r>
          </a:p>
          <a:p>
            <a:pPr marL="514350" indent="-514350">
              <a:buFont typeface="+mj-lt"/>
              <a:buAutoNum type="arabicPeriod"/>
            </a:pPr>
            <a:endParaRPr lang="en-US" dirty="0">
              <a:latin typeface="+mj-lt"/>
            </a:endParaRPr>
          </a:p>
          <a:p>
            <a:pPr marL="514350" indent="-514350">
              <a:buFont typeface="+mj-lt"/>
              <a:buAutoNum type="arabicPeriod"/>
            </a:pPr>
            <a:r>
              <a:rPr lang="en-US" dirty="0" smtClean="0">
                <a:latin typeface="+mj-lt"/>
              </a:rPr>
              <a:t>B+ Trees</a:t>
            </a:r>
          </a:p>
          <a:p>
            <a:pPr marL="0" indent="0">
              <a:buNone/>
            </a:pPr>
            <a:endParaRPr lang="en-US" dirty="0">
              <a:latin typeface="+mj-lt"/>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3</a:t>
            </a:fld>
            <a:endParaRPr lang="en-US"/>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93968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264947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Start with unsorted single input file, and load 2 pages</a:t>
            </a:r>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79589" y="4068337"/>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57,24</a:t>
            </a:r>
            <a:endParaRPr lang="en-US" sz="2000" dirty="0">
              <a:solidFill>
                <a:srgbClr val="FFC000"/>
              </a:solidFill>
              <a:latin typeface="Menlo" charset="0"/>
              <a:ea typeface="Menlo" charset="0"/>
              <a:cs typeface="Menlo" charset="0"/>
            </a:endParaRPr>
          </a:p>
        </p:txBody>
      </p:sp>
      <p:sp>
        <p:nvSpPr>
          <p:cNvPr id="8" name="TextBox 7"/>
          <p:cNvSpPr txBox="1"/>
          <p:nvPr/>
        </p:nvSpPr>
        <p:spPr>
          <a:xfrm>
            <a:off x="4542963" y="4068337"/>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3,98</a:t>
            </a:r>
            <a:endParaRPr lang="en-US" sz="2000" dirty="0">
              <a:solidFill>
                <a:srgbClr val="FFC000"/>
              </a:solidFill>
              <a:latin typeface="Menlo" charset="0"/>
              <a:ea typeface="Menlo" charset="0"/>
              <a:cs typeface="Menlo" charset="0"/>
            </a:endParaRPr>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1" name="TextBox 20"/>
          <p:cNvSpPr txBox="1"/>
          <p:nvPr/>
        </p:nvSpPr>
        <p:spPr>
          <a:xfrm>
            <a:off x="2455258" y="4068337"/>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24" name="TextBox 23"/>
          <p:cNvSpPr txBox="1"/>
          <p:nvPr/>
        </p:nvSpPr>
        <p:spPr>
          <a:xfrm>
            <a:off x="3479589" y="3598573"/>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10,33</a:t>
            </a:r>
            <a:endParaRPr lang="en-US" sz="2000" dirty="0">
              <a:solidFill>
                <a:srgbClr val="FFC000"/>
              </a:solidFill>
              <a:latin typeface="Menlo" charset="0"/>
              <a:ea typeface="Menlo" charset="0"/>
              <a:cs typeface="Menlo" charset="0"/>
            </a:endParaRPr>
          </a:p>
        </p:txBody>
      </p:sp>
      <p:sp>
        <p:nvSpPr>
          <p:cNvPr id="25" name="TextBox 24"/>
          <p:cNvSpPr txBox="1"/>
          <p:nvPr/>
        </p:nvSpPr>
        <p:spPr>
          <a:xfrm>
            <a:off x="4542988" y="359730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26" name="TextBox 25"/>
          <p:cNvSpPr txBox="1"/>
          <p:nvPr/>
        </p:nvSpPr>
        <p:spPr>
          <a:xfrm>
            <a:off x="2455258" y="3601801"/>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31,12</a:t>
            </a:r>
            <a:endParaRPr lang="en-US" sz="2000" dirty="0">
              <a:solidFill>
                <a:srgbClr val="FFC000"/>
              </a:solidFill>
              <a:latin typeface="Menlo" charset="0"/>
              <a:ea typeface="Menlo" charset="0"/>
              <a:cs typeface="Menlo" charset="0"/>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48465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Tree>
    <p:extLst>
      <p:ext uri="{BB962C8B-B14F-4D97-AF65-F5344CB8AC3E}">
        <p14:creationId xmlns:p14="http://schemas.microsoft.com/office/powerpoint/2010/main" val="65644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79167E-6 1.85185E-6 L 0.42279 0.1493 " pathEditMode="relative" rAng="0" ptsTypes="AA">
                                      <p:cBhvr>
                                        <p:cTn id="6" dur="2000" fill="hold"/>
                                        <p:tgtEl>
                                          <p:spTgt spid="26"/>
                                        </p:tgtEl>
                                        <p:attrNameLst>
                                          <p:attrName>ppt_x</p:attrName>
                                          <p:attrName>ppt_y</p:attrName>
                                        </p:attrNameLst>
                                      </p:cBhvr>
                                      <p:rCtr x="21133" y="7454"/>
                                    </p:animMotion>
                                  </p:childTnLst>
                                </p:cTn>
                              </p:par>
                              <p:par>
                                <p:cTn id="7" presetID="42" presetClass="path" presetSubtype="0" accel="50000" decel="50000" fill="hold" grpId="0" nodeType="withEffect">
                                  <p:stCondLst>
                                    <p:cond delay="0"/>
                                  </p:stCondLst>
                                  <p:childTnLst>
                                    <p:animMotion origin="layout" path="M 8.33333E-7 4.81481E-6 L 0.44075 0.14976 " pathEditMode="relative" rAng="0" ptsTypes="AA">
                                      <p:cBhvr>
                                        <p:cTn id="8" dur="2000" fill="hold"/>
                                        <p:tgtEl>
                                          <p:spTgt spid="24"/>
                                        </p:tgtEl>
                                        <p:attrNameLst>
                                          <p:attrName>ppt_x</p:attrName>
                                          <p:attrName>ppt_y</p:attrName>
                                        </p:attrNameLst>
                                      </p:cBhvr>
                                      <p:rCtr x="22031" y="747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Take the minimum two values, and put in output page</a:t>
            </a:r>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79589" y="4068337"/>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57,24</a:t>
            </a:r>
            <a:endParaRPr lang="en-US" sz="2000" dirty="0">
              <a:solidFill>
                <a:srgbClr val="FFC000"/>
              </a:solidFill>
              <a:latin typeface="Menlo" charset="0"/>
              <a:ea typeface="Menlo" charset="0"/>
              <a:cs typeface="Menlo" charset="0"/>
            </a:endParaRPr>
          </a:p>
        </p:txBody>
      </p:sp>
      <p:sp>
        <p:nvSpPr>
          <p:cNvPr id="8" name="TextBox 7"/>
          <p:cNvSpPr txBox="1"/>
          <p:nvPr/>
        </p:nvSpPr>
        <p:spPr>
          <a:xfrm>
            <a:off x="4542963" y="4068337"/>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3,98</a:t>
            </a:r>
            <a:endParaRPr lang="en-US" sz="2000" dirty="0">
              <a:solidFill>
                <a:srgbClr val="FFC000"/>
              </a:solidFill>
              <a:latin typeface="Menlo" charset="0"/>
              <a:ea typeface="Menlo" charset="0"/>
              <a:cs typeface="Menlo" charset="0"/>
            </a:endParaRPr>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1" name="TextBox 20"/>
          <p:cNvSpPr txBox="1"/>
          <p:nvPr/>
        </p:nvSpPr>
        <p:spPr>
          <a:xfrm>
            <a:off x="2455258" y="4068337"/>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24" name="TextBox 23"/>
          <p:cNvSpPr txBox="1"/>
          <p:nvPr/>
        </p:nvSpPr>
        <p:spPr>
          <a:xfrm>
            <a:off x="8836013" y="4625156"/>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10,33</a:t>
            </a:r>
            <a:endParaRPr lang="en-US" sz="2000" dirty="0">
              <a:solidFill>
                <a:srgbClr val="FFC000"/>
              </a:solidFill>
              <a:latin typeface="Menlo" charset="0"/>
              <a:ea typeface="Menlo" charset="0"/>
              <a:cs typeface="Menlo" charset="0"/>
            </a:endParaRPr>
          </a:p>
        </p:txBody>
      </p:sp>
      <p:sp>
        <p:nvSpPr>
          <p:cNvPr id="25" name="TextBox 24"/>
          <p:cNvSpPr txBox="1"/>
          <p:nvPr/>
        </p:nvSpPr>
        <p:spPr>
          <a:xfrm>
            <a:off x="4542988" y="359730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26" name="TextBox 25"/>
          <p:cNvSpPr txBox="1"/>
          <p:nvPr/>
        </p:nvSpPr>
        <p:spPr>
          <a:xfrm>
            <a:off x="7620400" y="4625156"/>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31,12</a:t>
            </a:r>
            <a:endParaRPr lang="en-US" sz="2000" dirty="0">
              <a:solidFill>
                <a:srgbClr val="FFC000"/>
              </a:solidFill>
              <a:latin typeface="Menlo" charset="0"/>
              <a:ea typeface="Menlo" charset="0"/>
              <a:cs typeface="Menlo" charset="0"/>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48465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7" name="TextBox 36"/>
          <p:cNvSpPr txBox="1"/>
          <p:nvPr/>
        </p:nvSpPr>
        <p:spPr>
          <a:xfrm>
            <a:off x="7617797" y="4633039"/>
            <a:ext cx="954106" cy="400110"/>
          </a:xfrm>
          <a:prstGeom prst="rect">
            <a:avLst/>
          </a:prstGeom>
          <a:solidFill>
            <a:schemeClr val="tx1">
              <a:lumMod val="50000"/>
              <a:lumOff val="50000"/>
            </a:schemeClr>
          </a:solidFill>
        </p:spPr>
        <p:txBody>
          <a:bodyPr wrap="square" rtlCol="0">
            <a:spAutoFit/>
          </a:bodyPr>
          <a:lstStyle/>
          <a:p>
            <a:pPr algn="ctr"/>
            <a:r>
              <a:rPr lang="en-US" sz="2000" smtClean="0">
                <a:solidFill>
                  <a:srgbClr val="FFC000"/>
                </a:solidFill>
                <a:latin typeface="Menlo" charset="0"/>
                <a:ea typeface="Menlo" charset="0"/>
                <a:cs typeface="Menlo" charset="0"/>
              </a:rPr>
              <a:t>31</a:t>
            </a:r>
            <a:endParaRPr lang="en-US" sz="2000" dirty="0">
              <a:solidFill>
                <a:srgbClr val="FFC000"/>
              </a:solidFill>
              <a:latin typeface="Menlo" charset="0"/>
              <a:ea typeface="Menlo" charset="0"/>
              <a:cs typeface="Menlo" charset="0"/>
            </a:endParaRPr>
          </a:p>
        </p:txBody>
      </p:sp>
      <p:sp>
        <p:nvSpPr>
          <p:cNvPr id="38" name="TextBox 37"/>
          <p:cNvSpPr txBox="1"/>
          <p:nvPr/>
        </p:nvSpPr>
        <p:spPr>
          <a:xfrm>
            <a:off x="8850017" y="4633039"/>
            <a:ext cx="954082" cy="400110"/>
          </a:xfrm>
          <a:prstGeom prst="rect">
            <a:avLst/>
          </a:prstGeom>
          <a:solidFill>
            <a:schemeClr val="tx1">
              <a:lumMod val="50000"/>
              <a:lumOff val="50000"/>
            </a:schemeClr>
          </a:solidFill>
        </p:spPr>
        <p:txBody>
          <a:bodyPr wrap="square" rtlCol="0">
            <a:spAutoFit/>
          </a:bodyPr>
          <a:lstStyle/>
          <a:p>
            <a:pPr algn="ctr"/>
            <a:r>
              <a:rPr lang="en-US" sz="2000" smtClean="0">
                <a:solidFill>
                  <a:srgbClr val="FFC000"/>
                </a:solidFill>
                <a:latin typeface="Menlo" charset="0"/>
                <a:ea typeface="Menlo" charset="0"/>
                <a:cs typeface="Menlo" charset="0"/>
              </a:rPr>
              <a:t>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10043179" y="4630150"/>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742511" cy="369332"/>
          </a:xfrm>
          <a:prstGeom prst="rect">
            <a:avLst/>
          </a:prstGeom>
          <a:solidFill>
            <a:schemeClr val="accent4">
              <a:lumMod val="20000"/>
              <a:lumOff val="80000"/>
            </a:schemeClr>
          </a:solidFill>
        </p:spPr>
        <p:txBody>
          <a:bodyPr wrap="none" rtlCol="0">
            <a:spAutoFit/>
          </a:bodyPr>
          <a:lstStyle/>
          <a:p>
            <a:r>
              <a:rPr lang="en-US" b="1" smtClean="0">
                <a:solidFill>
                  <a:srgbClr val="00B050"/>
                </a:solidFill>
                <a:latin typeface="Menlo" charset="0"/>
                <a:ea typeface="Menlo" charset="0"/>
                <a:cs typeface="Menlo" charset="0"/>
              </a:rPr>
              <a:t>m=12</a:t>
            </a:r>
            <a:endParaRPr lang="en-US" b="1">
              <a:solidFill>
                <a:srgbClr val="00B050"/>
              </a:solidFill>
              <a:latin typeface="Menlo" charset="0"/>
              <a:ea typeface="Menlo" charset="0"/>
              <a:cs typeface="Menlo" charset="0"/>
            </a:endParaRPr>
          </a:p>
        </p:txBody>
      </p:sp>
      <p:sp>
        <p:nvSpPr>
          <p:cNvPr id="40" name="TextBox 39"/>
          <p:cNvSpPr txBox="1"/>
          <p:nvPr/>
        </p:nvSpPr>
        <p:spPr>
          <a:xfrm>
            <a:off x="9418026" y="1486400"/>
            <a:ext cx="2586398" cy="1200329"/>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Also keep track of max (last) value </a:t>
            </a:r>
            <a:r>
              <a:rPr lang="en-US" sz="2400" smtClean="0">
                <a:latin typeface="+mj-lt"/>
              </a:rPr>
              <a:t>in current run…</a:t>
            </a:r>
            <a:endParaRPr lang="en-US" sz="2400" i="1" dirty="0">
              <a:latin typeface="+mj-lt"/>
            </a:endParaRPr>
          </a:p>
        </p:txBody>
      </p:sp>
    </p:spTree>
    <p:extLst>
      <p:ext uri="{BB962C8B-B14F-4D97-AF65-F5344CB8AC3E}">
        <p14:creationId xmlns:p14="http://schemas.microsoft.com/office/powerpoint/2010/main" val="156055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dissolve">
                                      <p:cBhvr>
                                        <p:cTn id="10" dur="500"/>
                                        <p:tgtEl>
                                          <p:spTgt spid="3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dissolve">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1" nodeType="clickEffect">
                                  <p:stCondLst>
                                    <p:cond delay="0"/>
                                  </p:stCondLst>
                                  <p:childTnLst>
                                    <p:animMotion origin="layout" path="M -4.16667E-7 1.85185E-6 L -0.62253 0.00833 " pathEditMode="relative" rAng="0" ptsTypes="AA">
                                      <p:cBhvr>
                                        <p:cTn id="17" dur="2000" fill="hold"/>
                                        <p:tgtEl>
                                          <p:spTgt spid="39"/>
                                        </p:tgtEl>
                                        <p:attrNameLst>
                                          <p:attrName>ppt_x</p:attrName>
                                          <p:attrName>ppt_y</p:attrName>
                                        </p:attrNameLst>
                                      </p:cBhvr>
                                      <p:rCtr x="-31133" y="417"/>
                                    </p:animMotion>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39" grpId="1" animBg="1"/>
      <p:bldP spid="5" grpId="0" animBg="1"/>
      <p:bldP spid="4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Next, </a:t>
            </a:r>
            <a:r>
              <a:rPr lang="en-US" b="1" i="1" dirty="0" smtClean="0"/>
              <a:t>repack</a:t>
            </a:r>
            <a:endParaRPr lang="en-US" dirty="0" smtClean="0"/>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79589" y="4068337"/>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57,24</a:t>
            </a:r>
            <a:endParaRPr lang="en-US" sz="2000" dirty="0">
              <a:solidFill>
                <a:srgbClr val="FFC000"/>
              </a:solidFill>
              <a:latin typeface="Menlo" charset="0"/>
              <a:ea typeface="Menlo" charset="0"/>
              <a:cs typeface="Menlo" charset="0"/>
            </a:endParaRPr>
          </a:p>
        </p:txBody>
      </p:sp>
      <p:sp>
        <p:nvSpPr>
          <p:cNvPr id="8" name="TextBox 7"/>
          <p:cNvSpPr txBox="1"/>
          <p:nvPr/>
        </p:nvSpPr>
        <p:spPr>
          <a:xfrm>
            <a:off x="4542963" y="4068337"/>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3,98</a:t>
            </a:r>
            <a:endParaRPr lang="en-US" sz="2000" dirty="0">
              <a:solidFill>
                <a:srgbClr val="FFC000"/>
              </a:solidFill>
              <a:latin typeface="Menlo" charset="0"/>
              <a:ea typeface="Menlo" charset="0"/>
              <a:cs typeface="Menlo" charset="0"/>
            </a:endParaRPr>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24" name="TextBox 23"/>
          <p:cNvSpPr txBox="1"/>
          <p:nvPr/>
        </p:nvSpPr>
        <p:spPr>
          <a:xfrm>
            <a:off x="8836013" y="4625156"/>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33</a:t>
            </a:r>
            <a:endParaRPr lang="en-US" sz="2000" dirty="0">
              <a:solidFill>
                <a:srgbClr val="FFC000"/>
              </a:solidFill>
              <a:latin typeface="Menlo" charset="0"/>
              <a:ea typeface="Menlo" charset="0"/>
              <a:cs typeface="Menlo" charset="0"/>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48465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7" name="TextBox 36"/>
          <p:cNvSpPr txBox="1"/>
          <p:nvPr/>
        </p:nvSpPr>
        <p:spPr>
          <a:xfrm>
            <a:off x="7620400" y="4633039"/>
            <a:ext cx="954106" cy="400110"/>
          </a:xfrm>
          <a:prstGeom prst="rect">
            <a:avLst/>
          </a:prstGeom>
          <a:solidFill>
            <a:schemeClr val="tx1">
              <a:lumMod val="50000"/>
              <a:lumOff val="50000"/>
            </a:schemeClr>
          </a:solidFill>
        </p:spPr>
        <p:txBody>
          <a:bodyPr wrap="square" rtlCol="0">
            <a:spAutoFit/>
          </a:bodyPr>
          <a:lstStyle/>
          <a:p>
            <a:pPr algn="ctr"/>
            <a:r>
              <a:rPr lang="en-US" sz="2000" smtClean="0">
                <a:solidFill>
                  <a:srgbClr val="FFC000"/>
                </a:solidFill>
                <a:latin typeface="Menlo" charset="0"/>
                <a:ea typeface="Menlo" charset="0"/>
                <a:cs typeface="Menlo" charset="0"/>
              </a:rPr>
              <a:t>31</a:t>
            </a:r>
            <a:endParaRPr lang="en-US" sz="2000" dirty="0">
              <a:solidFill>
                <a:srgbClr val="FFC000"/>
              </a:solidFill>
              <a:latin typeface="Menlo" charset="0"/>
              <a:ea typeface="Menlo" charset="0"/>
              <a:cs typeface="Menlo" charset="0"/>
            </a:endParaRPr>
          </a:p>
        </p:txBody>
      </p:sp>
      <p:sp>
        <p:nvSpPr>
          <p:cNvPr id="38" name="TextBox 37"/>
          <p:cNvSpPr txBox="1"/>
          <p:nvPr/>
        </p:nvSpPr>
        <p:spPr>
          <a:xfrm>
            <a:off x="8836013" y="4633039"/>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742511" cy="369332"/>
          </a:xfrm>
          <a:prstGeom prst="rect">
            <a:avLst/>
          </a:prstGeom>
          <a:solidFill>
            <a:schemeClr val="accent4">
              <a:lumMod val="20000"/>
              <a:lumOff val="80000"/>
            </a:schemeClr>
          </a:solidFill>
        </p:spPr>
        <p:txBody>
          <a:bodyPr wrap="none" rtlCol="0">
            <a:spAutoFit/>
          </a:bodyPr>
          <a:lstStyle/>
          <a:p>
            <a:r>
              <a:rPr lang="en-US" b="1" smtClean="0">
                <a:solidFill>
                  <a:srgbClr val="00B050"/>
                </a:solidFill>
                <a:latin typeface="Menlo" charset="0"/>
                <a:ea typeface="Menlo" charset="0"/>
                <a:cs typeface="Menlo" charset="0"/>
              </a:rPr>
              <a:t>m=12</a:t>
            </a:r>
            <a:endParaRPr lang="en-US" b="1">
              <a:solidFill>
                <a:srgbClr val="00B050"/>
              </a:solidFill>
              <a:latin typeface="Menlo" charset="0"/>
              <a:ea typeface="Menlo" charset="0"/>
              <a:cs typeface="Menlo" charset="0"/>
            </a:endParaRPr>
          </a:p>
        </p:txBody>
      </p:sp>
      <p:sp>
        <p:nvSpPr>
          <p:cNvPr id="25" name="TextBox 24"/>
          <p:cNvSpPr txBox="1"/>
          <p:nvPr/>
        </p:nvSpPr>
        <p:spPr>
          <a:xfrm>
            <a:off x="4542988" y="359730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21" name="TextBox 20"/>
          <p:cNvSpPr txBox="1"/>
          <p:nvPr/>
        </p:nvSpPr>
        <p:spPr>
          <a:xfrm>
            <a:off x="2455258" y="4068337"/>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Tree>
    <p:extLst>
      <p:ext uri="{BB962C8B-B14F-4D97-AF65-F5344CB8AC3E}">
        <p14:creationId xmlns:p14="http://schemas.microsoft.com/office/powerpoint/2010/main" val="1264388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37"/>
                                        </p:tgtEl>
                                      </p:cBhvr>
                                    </p:animEffect>
                                    <p:set>
                                      <p:cBhvr>
                                        <p:cTn id="7" dur="1" fill="hold">
                                          <p:stCondLst>
                                            <p:cond delay="499"/>
                                          </p:stCondLst>
                                        </p:cTn>
                                        <p:tgtEl>
                                          <p:spTgt spid="37"/>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dissolve">
                                      <p:cBhvr>
                                        <p:cTn id="10" dur="500"/>
                                        <p:tgtEl>
                                          <p:spTgt spid="38"/>
                                        </p:tgtEl>
                                      </p:cBhvr>
                                    </p:animEffect>
                                  </p:childTnLst>
                                </p:cTn>
                              </p:par>
                              <p:par>
                                <p:cTn id="11" presetID="1" presetClass="exit"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7" grpId="0" animBg="1"/>
      <p:bldP spid="3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Next, </a:t>
            </a:r>
            <a:r>
              <a:rPr lang="en-US" b="1" i="1" dirty="0" smtClean="0"/>
              <a:t>repack</a:t>
            </a:r>
            <a:r>
              <a:rPr lang="en-US" dirty="0" smtClean="0"/>
              <a:t>, then load another page and continue!</a:t>
            </a:r>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79589" y="4068337"/>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57,24</a:t>
            </a:r>
            <a:endParaRPr lang="en-US" sz="2000" dirty="0">
              <a:solidFill>
                <a:srgbClr val="FFC000"/>
              </a:solidFill>
              <a:latin typeface="Menlo" charset="0"/>
              <a:ea typeface="Menlo" charset="0"/>
              <a:cs typeface="Menlo" charset="0"/>
            </a:endParaRPr>
          </a:p>
        </p:txBody>
      </p:sp>
      <p:sp>
        <p:nvSpPr>
          <p:cNvPr id="8" name="TextBox 7"/>
          <p:cNvSpPr txBox="1"/>
          <p:nvPr/>
        </p:nvSpPr>
        <p:spPr>
          <a:xfrm>
            <a:off x="4542963" y="4068337"/>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3,98</a:t>
            </a:r>
            <a:endParaRPr lang="en-US" sz="2000" dirty="0">
              <a:solidFill>
                <a:srgbClr val="FFC000"/>
              </a:solidFill>
              <a:latin typeface="Menlo" charset="0"/>
              <a:ea typeface="Menlo" charset="0"/>
              <a:cs typeface="Menlo" charset="0"/>
            </a:endParaRPr>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48465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8" name="TextBox 37"/>
          <p:cNvSpPr txBox="1"/>
          <p:nvPr/>
        </p:nvSpPr>
        <p:spPr>
          <a:xfrm>
            <a:off x="8836013" y="4640802"/>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742511" cy="369332"/>
          </a:xfrm>
          <a:prstGeom prst="rect">
            <a:avLst/>
          </a:prstGeom>
          <a:solidFill>
            <a:schemeClr val="accent4">
              <a:lumMod val="20000"/>
              <a:lumOff val="80000"/>
            </a:schemeClr>
          </a:solidFill>
        </p:spPr>
        <p:txBody>
          <a:bodyPr wrap="none" rtlCol="0">
            <a:spAutoFit/>
          </a:bodyPr>
          <a:lstStyle/>
          <a:p>
            <a:r>
              <a:rPr lang="en-US" b="1" smtClean="0">
                <a:solidFill>
                  <a:srgbClr val="00B050"/>
                </a:solidFill>
                <a:latin typeface="Menlo" charset="0"/>
                <a:ea typeface="Menlo" charset="0"/>
                <a:cs typeface="Menlo" charset="0"/>
              </a:rPr>
              <a:t>m=12</a:t>
            </a:r>
            <a:endParaRPr lang="en-US" b="1">
              <a:solidFill>
                <a:srgbClr val="00B050"/>
              </a:solidFill>
              <a:latin typeface="Menlo" charset="0"/>
              <a:ea typeface="Menlo" charset="0"/>
              <a:cs typeface="Menlo" charset="0"/>
            </a:endParaRPr>
          </a:p>
        </p:txBody>
      </p:sp>
      <p:sp>
        <p:nvSpPr>
          <p:cNvPr id="25" name="TextBox 24"/>
          <p:cNvSpPr txBox="1"/>
          <p:nvPr/>
        </p:nvSpPr>
        <p:spPr>
          <a:xfrm>
            <a:off x="4542988" y="359730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41" name="TextBox 40"/>
          <p:cNvSpPr txBox="1"/>
          <p:nvPr/>
        </p:nvSpPr>
        <p:spPr>
          <a:xfrm>
            <a:off x="10172354" y="3194773"/>
            <a:ext cx="742511" cy="369332"/>
          </a:xfrm>
          <a:prstGeom prst="rect">
            <a:avLst/>
          </a:prstGeom>
          <a:solidFill>
            <a:schemeClr val="accent4">
              <a:lumMod val="20000"/>
              <a:lumOff val="80000"/>
            </a:schemeClr>
          </a:solidFill>
        </p:spPr>
        <p:txBody>
          <a:bodyPr wrap="none" rtlCol="0">
            <a:spAutoFit/>
          </a:bodyPr>
          <a:lstStyle/>
          <a:p>
            <a:r>
              <a:rPr lang="en-US" b="1" dirty="0" smtClean="0">
                <a:solidFill>
                  <a:srgbClr val="00B050"/>
                </a:solidFill>
                <a:latin typeface="Menlo" charset="0"/>
                <a:ea typeface="Menlo" charset="0"/>
                <a:cs typeface="Menlo" charset="0"/>
              </a:rPr>
              <a:t>m=33</a:t>
            </a:r>
            <a:endParaRPr lang="en-US" b="1" dirty="0">
              <a:solidFill>
                <a:srgbClr val="00B050"/>
              </a:solidFill>
              <a:latin typeface="Menlo" charset="0"/>
              <a:ea typeface="Menlo" charset="0"/>
              <a:cs typeface="Menlo" charset="0"/>
            </a:endParaRPr>
          </a:p>
        </p:txBody>
      </p:sp>
      <p:sp>
        <p:nvSpPr>
          <p:cNvPr id="21" name="TextBox 20"/>
          <p:cNvSpPr txBox="1"/>
          <p:nvPr/>
        </p:nvSpPr>
        <p:spPr>
          <a:xfrm>
            <a:off x="2455258" y="4068337"/>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Tree>
    <p:extLst>
      <p:ext uri="{BB962C8B-B14F-4D97-AF65-F5344CB8AC3E}">
        <p14:creationId xmlns:p14="http://schemas.microsoft.com/office/powerpoint/2010/main" val="158049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25E-6 -3.7037E-6 L 0.25273 0.14977 " pathEditMode="relative" rAng="0" ptsTypes="AA">
                                      <p:cBhvr>
                                        <p:cTn id="6" dur="2000" fill="hold"/>
                                        <p:tgtEl>
                                          <p:spTgt spid="25"/>
                                        </p:tgtEl>
                                        <p:attrNameLst>
                                          <p:attrName>ppt_x</p:attrName>
                                          <p:attrName>ppt_y</p:attrName>
                                        </p:attrNameLst>
                                      </p:cBhvr>
                                      <p:rCtr x="12630" y="7477"/>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4.375E-6 -2.59259E-6 L -0.43971 0.00625 " pathEditMode="relative" rAng="0" ptsTypes="AA">
                                      <p:cBhvr>
                                        <p:cTn id="10" dur="2000" fill="hold"/>
                                        <p:tgtEl>
                                          <p:spTgt spid="38"/>
                                        </p:tgtEl>
                                        <p:attrNameLst>
                                          <p:attrName>ppt_x</p:attrName>
                                          <p:attrName>ppt_y</p:attrName>
                                        </p:attrNameLst>
                                      </p:cBhvr>
                                      <p:rCtr x="-22057" y="347"/>
                                    </p:animMotion>
                                  </p:childTnLst>
                                </p:cTn>
                              </p:par>
                            </p:childTnLst>
                          </p:cTn>
                        </p:par>
                        <p:par>
                          <p:cTn id="11" fill="hold">
                            <p:stCondLst>
                              <p:cond delay="2000"/>
                            </p:stCondLst>
                            <p:childTnLst>
                              <p:par>
                                <p:cTn id="12" presetID="9" presetClass="entr" presetSubtype="0" fill="hold" grpId="0" nodeType="after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dissolve">
                                      <p:cBhvr>
                                        <p:cTn id="14" dur="500"/>
                                        <p:tgtEl>
                                          <p:spTgt spid="41"/>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4.79167E-6 -3.7037E-6 L 0.52331 0.08217 " pathEditMode="relative" rAng="0" ptsTypes="AA">
                                      <p:cBhvr>
                                        <p:cTn id="18" dur="2000" fill="hold"/>
                                        <p:tgtEl>
                                          <p:spTgt spid="21"/>
                                        </p:tgtEl>
                                        <p:attrNameLst>
                                          <p:attrName>ppt_x</p:attrName>
                                          <p:attrName>ppt_y</p:attrName>
                                        </p:attrNameLst>
                                      </p:cBhvr>
                                      <p:rCtr x="26289" y="40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5" grpId="0" animBg="1"/>
      <p:bldP spid="41" grpId="0" animBg="1"/>
      <p:bldP spid="2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Now, however, </a:t>
            </a:r>
            <a:r>
              <a:rPr lang="en-US" b="1" i="1" dirty="0" smtClean="0"/>
              <a:t>the smallest values are less than the largest (last) in the sorted run…</a:t>
            </a:r>
            <a:endParaRPr lang="en-US" dirty="0" smtClean="0"/>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542963" y="4068337"/>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3,98</a:t>
            </a:r>
            <a:endParaRPr lang="en-US" sz="2000" dirty="0">
              <a:solidFill>
                <a:srgbClr val="FFC000"/>
              </a:solidFill>
              <a:latin typeface="Menlo" charset="0"/>
              <a:ea typeface="Menlo" charset="0"/>
              <a:cs typeface="Menlo" charset="0"/>
            </a:endParaRPr>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48465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8" name="TextBox 37"/>
          <p:cNvSpPr txBox="1"/>
          <p:nvPr/>
        </p:nvSpPr>
        <p:spPr>
          <a:xfrm>
            <a:off x="3493454" y="4688609"/>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742511" cy="369332"/>
          </a:xfrm>
          <a:prstGeom prst="rect">
            <a:avLst/>
          </a:prstGeom>
          <a:solidFill>
            <a:schemeClr val="accent4">
              <a:lumMod val="20000"/>
              <a:lumOff val="80000"/>
            </a:schemeClr>
          </a:solidFill>
        </p:spPr>
        <p:txBody>
          <a:bodyPr wrap="none" rtlCol="0">
            <a:spAutoFit/>
          </a:bodyPr>
          <a:lstStyle/>
          <a:p>
            <a:r>
              <a:rPr lang="en-US" b="1" dirty="0" smtClean="0">
                <a:solidFill>
                  <a:srgbClr val="00B050"/>
                </a:solidFill>
                <a:latin typeface="Menlo" charset="0"/>
                <a:ea typeface="Menlo" charset="0"/>
                <a:cs typeface="Menlo" charset="0"/>
              </a:rPr>
              <a:t>m=33</a:t>
            </a:r>
            <a:endParaRPr lang="en-US" b="1" dirty="0">
              <a:solidFill>
                <a:srgbClr val="00B050"/>
              </a:solidFill>
              <a:latin typeface="Menlo" charset="0"/>
              <a:ea typeface="Menlo" charset="0"/>
              <a:cs typeface="Menlo" charset="0"/>
            </a:endParaRPr>
          </a:p>
        </p:txBody>
      </p:sp>
      <p:sp>
        <p:nvSpPr>
          <p:cNvPr id="21" name="TextBox 20"/>
          <p:cNvSpPr txBox="1"/>
          <p:nvPr/>
        </p:nvSpPr>
        <p:spPr>
          <a:xfrm>
            <a:off x="8831783" y="4625888"/>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34" name="TextBox 33"/>
          <p:cNvSpPr txBox="1"/>
          <p:nvPr/>
        </p:nvSpPr>
        <p:spPr>
          <a:xfrm>
            <a:off x="8850684" y="463685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18,22</a:t>
            </a:r>
            <a:endParaRPr lang="en-US" sz="2000" dirty="0">
              <a:solidFill>
                <a:srgbClr val="C00000"/>
              </a:solidFill>
              <a:latin typeface="Menlo" charset="0"/>
              <a:ea typeface="Menlo" charset="0"/>
              <a:cs typeface="Menlo" charset="0"/>
            </a:endParaRPr>
          </a:p>
        </p:txBody>
      </p:sp>
      <p:sp>
        <p:nvSpPr>
          <p:cNvPr id="35" name="TextBox 34"/>
          <p:cNvSpPr txBox="1"/>
          <p:nvPr/>
        </p:nvSpPr>
        <p:spPr>
          <a:xfrm>
            <a:off x="6777060" y="5641762"/>
            <a:ext cx="4886324"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We call these values </a:t>
            </a:r>
            <a:r>
              <a:rPr lang="en-US" sz="2400" b="1" i="1" dirty="0" smtClean="0">
                <a:solidFill>
                  <a:srgbClr val="C00000"/>
                </a:solidFill>
                <a:latin typeface="+mj-lt"/>
              </a:rPr>
              <a:t>frozen</a:t>
            </a:r>
            <a:r>
              <a:rPr lang="en-US" sz="2400" dirty="0" smtClean="0">
                <a:solidFill>
                  <a:srgbClr val="C00000"/>
                </a:solidFill>
                <a:latin typeface="+mj-lt"/>
              </a:rPr>
              <a:t> </a:t>
            </a:r>
            <a:r>
              <a:rPr lang="en-US" sz="2400" dirty="0" smtClean="0">
                <a:latin typeface="+mj-lt"/>
              </a:rPr>
              <a:t>because we can’t add them to this run…</a:t>
            </a:r>
            <a:endParaRPr lang="en-US" sz="2400" i="1" dirty="0">
              <a:latin typeface="+mj-lt"/>
            </a:endParaRPr>
          </a:p>
        </p:txBody>
      </p:sp>
      <p:sp>
        <p:nvSpPr>
          <p:cNvPr id="25" name="TextBox 24"/>
          <p:cNvSpPr txBox="1"/>
          <p:nvPr/>
        </p:nvSpPr>
        <p:spPr>
          <a:xfrm>
            <a:off x="7620399" y="4613676"/>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7" name="TextBox 6"/>
          <p:cNvSpPr txBox="1"/>
          <p:nvPr/>
        </p:nvSpPr>
        <p:spPr>
          <a:xfrm>
            <a:off x="3479589" y="4068337"/>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57,24</a:t>
            </a:r>
            <a:endParaRPr lang="en-US" sz="2000" dirty="0">
              <a:solidFill>
                <a:srgbClr val="FFC000"/>
              </a:solidFill>
              <a:latin typeface="Menlo" charset="0"/>
              <a:ea typeface="Menlo" charset="0"/>
              <a:cs typeface="Menlo" charset="0"/>
            </a:endParaRPr>
          </a:p>
        </p:txBody>
      </p:sp>
    </p:spTree>
    <p:extLst>
      <p:ext uri="{BB962C8B-B14F-4D97-AF65-F5344CB8AC3E}">
        <p14:creationId xmlns:p14="http://schemas.microsoft.com/office/powerpoint/2010/main" val="2287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2.5E-6 -1.85185E-6 L -0.2539 0.00972 " pathEditMode="relative" rAng="0" ptsTypes="AA">
                                      <p:cBhvr>
                                        <p:cTn id="13" dur="2000" fill="hold"/>
                                        <p:tgtEl>
                                          <p:spTgt spid="25"/>
                                        </p:tgtEl>
                                        <p:attrNameLst>
                                          <p:attrName>ppt_x</p:attrName>
                                          <p:attrName>ppt_y</p:attrName>
                                        </p:attrNameLst>
                                      </p:cBhvr>
                                      <p:rCtr x="-12695" y="486"/>
                                    </p:animMotion>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0" nodeType="clickEffect">
                                  <p:stCondLst>
                                    <p:cond delay="0"/>
                                  </p:stCondLst>
                                  <p:childTnLst>
                                    <p:animMotion origin="layout" path="M 4.16667E-7 -3.7037E-6 L 0.33932 0.07939 " pathEditMode="relative" rAng="0" ptsTypes="AA">
                                      <p:cBhvr>
                                        <p:cTn id="17" dur="2000" fill="hold"/>
                                        <p:tgtEl>
                                          <p:spTgt spid="7"/>
                                        </p:tgtEl>
                                        <p:attrNameLst>
                                          <p:attrName>ppt_x</p:attrName>
                                          <p:attrName>ppt_y</p:attrName>
                                        </p:attrNameLst>
                                      </p:cBhvr>
                                      <p:rCtr x="16927" y="40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25"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Now, however, </a:t>
            </a:r>
            <a:r>
              <a:rPr lang="en-US" b="1" i="1" dirty="0" smtClean="0"/>
              <a:t>the smallest values are less than the largest (last) in the sorted run…</a:t>
            </a:r>
            <a:endParaRPr lang="en-US" dirty="0" smtClean="0"/>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100319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8" name="TextBox 37"/>
          <p:cNvSpPr txBox="1"/>
          <p:nvPr/>
        </p:nvSpPr>
        <p:spPr>
          <a:xfrm>
            <a:off x="3493454" y="4688609"/>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742511" cy="369332"/>
          </a:xfrm>
          <a:prstGeom prst="rect">
            <a:avLst/>
          </a:prstGeom>
          <a:solidFill>
            <a:schemeClr val="accent4">
              <a:lumMod val="20000"/>
              <a:lumOff val="80000"/>
            </a:schemeClr>
          </a:solidFill>
        </p:spPr>
        <p:txBody>
          <a:bodyPr wrap="none" rtlCol="0">
            <a:spAutoFit/>
          </a:bodyPr>
          <a:lstStyle/>
          <a:p>
            <a:r>
              <a:rPr lang="en-US" b="1" dirty="0" smtClean="0">
                <a:solidFill>
                  <a:srgbClr val="00B050"/>
                </a:solidFill>
                <a:latin typeface="Menlo" charset="0"/>
                <a:ea typeface="Menlo" charset="0"/>
                <a:cs typeface="Menlo" charset="0"/>
              </a:rPr>
              <a:t>m=55</a:t>
            </a:r>
            <a:endParaRPr lang="en-US" b="1" dirty="0">
              <a:solidFill>
                <a:srgbClr val="00B050"/>
              </a:solidFill>
              <a:latin typeface="Menlo" charset="0"/>
              <a:ea typeface="Menlo" charset="0"/>
              <a:cs typeface="Menlo" charset="0"/>
            </a:endParaRPr>
          </a:p>
        </p:txBody>
      </p:sp>
      <p:sp>
        <p:nvSpPr>
          <p:cNvPr id="25" name="TextBox 24"/>
          <p:cNvSpPr txBox="1"/>
          <p:nvPr/>
        </p:nvSpPr>
        <p:spPr>
          <a:xfrm>
            <a:off x="4553018" y="4683545"/>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7" name="TextBox 6"/>
          <p:cNvSpPr txBox="1"/>
          <p:nvPr/>
        </p:nvSpPr>
        <p:spPr>
          <a:xfrm>
            <a:off x="7605785" y="4625116"/>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a:t>
            </a:r>
            <a:r>
              <a:rPr lang="en-US" sz="2000" dirty="0" smtClean="0">
                <a:solidFill>
                  <a:srgbClr val="C00000"/>
                </a:solidFill>
                <a:latin typeface="Menlo" charset="0"/>
                <a:ea typeface="Menlo" charset="0"/>
                <a:cs typeface="Menlo" charset="0"/>
              </a:rPr>
              <a:t>24</a:t>
            </a:r>
            <a:endParaRPr lang="en-US" sz="2000" dirty="0">
              <a:solidFill>
                <a:srgbClr val="C00000"/>
              </a:solidFill>
              <a:latin typeface="Menlo" charset="0"/>
              <a:ea typeface="Menlo" charset="0"/>
              <a:cs typeface="Menlo" charset="0"/>
            </a:endParaRPr>
          </a:p>
        </p:txBody>
      </p:sp>
      <p:sp>
        <p:nvSpPr>
          <p:cNvPr id="33" name="TextBox 32"/>
          <p:cNvSpPr txBox="1"/>
          <p:nvPr/>
        </p:nvSpPr>
        <p:spPr>
          <a:xfrm>
            <a:off x="8850684" y="463685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18,22</a:t>
            </a:r>
            <a:endParaRPr lang="en-US" sz="2000" dirty="0">
              <a:solidFill>
                <a:srgbClr val="C00000"/>
              </a:solidFill>
              <a:latin typeface="Menlo" charset="0"/>
              <a:ea typeface="Menlo" charset="0"/>
              <a:cs typeface="Menlo" charset="0"/>
            </a:endParaRPr>
          </a:p>
        </p:txBody>
      </p:sp>
      <p:sp>
        <p:nvSpPr>
          <p:cNvPr id="8" name="TextBox 7"/>
          <p:cNvSpPr txBox="1"/>
          <p:nvPr/>
        </p:nvSpPr>
        <p:spPr>
          <a:xfrm>
            <a:off x="4542963" y="4068337"/>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3,98</a:t>
            </a:r>
            <a:endParaRPr lang="en-US" sz="2000" dirty="0">
              <a:solidFill>
                <a:srgbClr val="FFC000"/>
              </a:solidFill>
              <a:latin typeface="Menlo" charset="0"/>
              <a:ea typeface="Menlo" charset="0"/>
              <a:cs typeface="Menlo" charset="0"/>
            </a:endParaRPr>
          </a:p>
        </p:txBody>
      </p:sp>
    </p:spTree>
    <p:extLst>
      <p:ext uri="{BB962C8B-B14F-4D97-AF65-F5344CB8AC3E}">
        <p14:creationId xmlns:p14="http://schemas.microsoft.com/office/powerpoint/2010/main" val="85455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25E-6 -3.7037E-6 L 0.45195 0.08125 " pathEditMode="relative" rAng="0" ptsTypes="AA">
                                      <p:cBhvr>
                                        <p:cTn id="6" dur="2000" fill="hold"/>
                                        <p:tgtEl>
                                          <p:spTgt spid="8"/>
                                        </p:tgtEl>
                                        <p:attrNameLst>
                                          <p:attrName>ppt_x</p:attrName>
                                          <p:attrName>ppt_y</p:attrName>
                                        </p:attrNameLst>
                                      </p:cBhvr>
                                      <p:rCtr x="22591" y="40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Now, however, </a:t>
            </a:r>
            <a:r>
              <a:rPr lang="en-US" b="1" i="1" dirty="0" smtClean="0"/>
              <a:t>the smallest values are less than the largest (last) in the sorted run…</a:t>
            </a:r>
            <a:endParaRPr lang="en-US" dirty="0" smtClean="0"/>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100319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8" name="TextBox 37"/>
          <p:cNvSpPr txBox="1"/>
          <p:nvPr/>
        </p:nvSpPr>
        <p:spPr>
          <a:xfrm>
            <a:off x="3493454" y="4688609"/>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742511" cy="369332"/>
          </a:xfrm>
          <a:prstGeom prst="rect">
            <a:avLst/>
          </a:prstGeom>
          <a:solidFill>
            <a:schemeClr val="accent4">
              <a:lumMod val="20000"/>
              <a:lumOff val="80000"/>
            </a:schemeClr>
          </a:solidFill>
        </p:spPr>
        <p:txBody>
          <a:bodyPr wrap="none" rtlCol="0">
            <a:spAutoFit/>
          </a:bodyPr>
          <a:lstStyle/>
          <a:p>
            <a:r>
              <a:rPr lang="en-US" b="1" dirty="0" smtClean="0">
                <a:solidFill>
                  <a:srgbClr val="00B050"/>
                </a:solidFill>
                <a:latin typeface="Menlo" charset="0"/>
                <a:ea typeface="Menlo" charset="0"/>
                <a:cs typeface="Menlo" charset="0"/>
              </a:rPr>
              <a:t>m=55</a:t>
            </a:r>
            <a:endParaRPr lang="en-US" b="1" dirty="0">
              <a:solidFill>
                <a:srgbClr val="00B050"/>
              </a:solidFill>
              <a:latin typeface="Menlo" charset="0"/>
              <a:ea typeface="Menlo" charset="0"/>
              <a:cs typeface="Menlo" charset="0"/>
            </a:endParaRPr>
          </a:p>
        </p:txBody>
      </p:sp>
      <p:sp>
        <p:nvSpPr>
          <p:cNvPr id="25" name="TextBox 24"/>
          <p:cNvSpPr txBox="1"/>
          <p:nvPr/>
        </p:nvSpPr>
        <p:spPr>
          <a:xfrm>
            <a:off x="4553018" y="4683545"/>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7" name="TextBox 6"/>
          <p:cNvSpPr txBox="1"/>
          <p:nvPr/>
        </p:nvSpPr>
        <p:spPr>
          <a:xfrm>
            <a:off x="7605785" y="4625116"/>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a:t>
            </a:r>
            <a:r>
              <a:rPr lang="en-US" sz="2000" dirty="0" smtClean="0">
                <a:solidFill>
                  <a:srgbClr val="C00000"/>
                </a:solidFill>
                <a:latin typeface="Menlo" charset="0"/>
                <a:ea typeface="Menlo" charset="0"/>
                <a:cs typeface="Menlo" charset="0"/>
              </a:rPr>
              <a:t>24</a:t>
            </a:r>
            <a:endParaRPr lang="en-US" sz="2000" dirty="0">
              <a:solidFill>
                <a:srgbClr val="C00000"/>
              </a:solidFill>
              <a:latin typeface="Menlo" charset="0"/>
              <a:ea typeface="Menlo" charset="0"/>
              <a:cs typeface="Menlo" charset="0"/>
            </a:endParaRPr>
          </a:p>
        </p:txBody>
      </p:sp>
      <p:sp>
        <p:nvSpPr>
          <p:cNvPr id="33" name="TextBox 32"/>
          <p:cNvSpPr txBox="1"/>
          <p:nvPr/>
        </p:nvSpPr>
        <p:spPr>
          <a:xfrm>
            <a:off x="8850684" y="463685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18,22</a:t>
            </a:r>
            <a:endParaRPr lang="en-US" sz="2000" dirty="0">
              <a:solidFill>
                <a:srgbClr val="C00000"/>
              </a:solidFill>
              <a:latin typeface="Menlo" charset="0"/>
              <a:ea typeface="Menlo" charset="0"/>
              <a:cs typeface="Menlo" charset="0"/>
            </a:endParaRPr>
          </a:p>
        </p:txBody>
      </p:sp>
      <p:sp>
        <p:nvSpPr>
          <p:cNvPr id="8" name="TextBox 7"/>
          <p:cNvSpPr txBox="1"/>
          <p:nvPr/>
        </p:nvSpPr>
        <p:spPr>
          <a:xfrm>
            <a:off x="10043155" y="4625848"/>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3,</a:t>
            </a:r>
            <a:r>
              <a:rPr lang="en-US" sz="2000" dirty="0" smtClean="0">
                <a:solidFill>
                  <a:srgbClr val="FFC000"/>
                </a:solidFill>
                <a:latin typeface="Menlo" charset="0"/>
                <a:ea typeface="Menlo" charset="0"/>
                <a:cs typeface="Menlo" charset="0"/>
              </a:rPr>
              <a:t>98</a:t>
            </a:r>
            <a:endParaRPr lang="en-US" sz="2000" dirty="0">
              <a:solidFill>
                <a:srgbClr val="FFC000"/>
              </a:solidFill>
              <a:latin typeface="Menlo" charset="0"/>
              <a:ea typeface="Menlo" charset="0"/>
              <a:cs typeface="Menlo" charset="0"/>
            </a:endParaRPr>
          </a:p>
        </p:txBody>
      </p:sp>
    </p:spTree>
    <p:extLst>
      <p:ext uri="{BB962C8B-B14F-4D97-AF65-F5344CB8AC3E}">
        <p14:creationId xmlns:p14="http://schemas.microsoft.com/office/powerpoint/2010/main" val="14689443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Now, however, </a:t>
            </a:r>
            <a:r>
              <a:rPr lang="en-US" b="1" i="1" dirty="0" smtClean="0"/>
              <a:t>the smallest values are less than the largest (last) in the sorted run…</a:t>
            </a:r>
            <a:endParaRPr lang="en-US" dirty="0" smtClean="0"/>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100319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8" name="TextBox 37"/>
          <p:cNvSpPr txBox="1"/>
          <p:nvPr/>
        </p:nvSpPr>
        <p:spPr>
          <a:xfrm>
            <a:off x="3493454" y="4688609"/>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742511" cy="369332"/>
          </a:xfrm>
          <a:prstGeom prst="rect">
            <a:avLst/>
          </a:prstGeom>
          <a:solidFill>
            <a:schemeClr val="accent4">
              <a:lumMod val="20000"/>
              <a:lumOff val="80000"/>
            </a:schemeClr>
          </a:solidFill>
        </p:spPr>
        <p:txBody>
          <a:bodyPr wrap="none" rtlCol="0">
            <a:spAutoFit/>
          </a:bodyPr>
          <a:lstStyle/>
          <a:p>
            <a:r>
              <a:rPr lang="en-US" b="1" dirty="0" smtClean="0">
                <a:solidFill>
                  <a:srgbClr val="00B050"/>
                </a:solidFill>
                <a:latin typeface="Menlo" charset="0"/>
                <a:ea typeface="Menlo" charset="0"/>
                <a:cs typeface="Menlo" charset="0"/>
              </a:rPr>
              <a:t>m=55</a:t>
            </a:r>
            <a:endParaRPr lang="en-US" b="1" dirty="0">
              <a:solidFill>
                <a:srgbClr val="00B050"/>
              </a:solidFill>
              <a:latin typeface="Menlo" charset="0"/>
              <a:ea typeface="Menlo" charset="0"/>
              <a:cs typeface="Menlo" charset="0"/>
            </a:endParaRPr>
          </a:p>
        </p:txBody>
      </p:sp>
      <p:sp>
        <p:nvSpPr>
          <p:cNvPr id="25" name="TextBox 24"/>
          <p:cNvSpPr txBox="1"/>
          <p:nvPr/>
        </p:nvSpPr>
        <p:spPr>
          <a:xfrm>
            <a:off x="4553018" y="4683545"/>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7" name="TextBox 6"/>
          <p:cNvSpPr txBox="1"/>
          <p:nvPr/>
        </p:nvSpPr>
        <p:spPr>
          <a:xfrm>
            <a:off x="7605785" y="4625116"/>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3,24</a:t>
            </a:r>
            <a:endParaRPr lang="en-US" sz="2000" dirty="0">
              <a:solidFill>
                <a:srgbClr val="C00000"/>
              </a:solidFill>
              <a:latin typeface="Menlo" charset="0"/>
              <a:ea typeface="Menlo" charset="0"/>
              <a:cs typeface="Menlo" charset="0"/>
            </a:endParaRPr>
          </a:p>
        </p:txBody>
      </p:sp>
      <p:sp>
        <p:nvSpPr>
          <p:cNvPr id="33" name="TextBox 32"/>
          <p:cNvSpPr txBox="1"/>
          <p:nvPr/>
        </p:nvSpPr>
        <p:spPr>
          <a:xfrm>
            <a:off x="8850684" y="463685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18,22</a:t>
            </a:r>
            <a:endParaRPr lang="en-US" sz="2000" dirty="0">
              <a:solidFill>
                <a:srgbClr val="C00000"/>
              </a:solidFill>
              <a:latin typeface="Menlo" charset="0"/>
              <a:ea typeface="Menlo" charset="0"/>
              <a:cs typeface="Menlo" charset="0"/>
            </a:endParaRPr>
          </a:p>
        </p:txBody>
      </p:sp>
      <p:sp>
        <p:nvSpPr>
          <p:cNvPr id="8" name="TextBox 7"/>
          <p:cNvSpPr txBox="1"/>
          <p:nvPr/>
        </p:nvSpPr>
        <p:spPr>
          <a:xfrm>
            <a:off x="10043155" y="4625848"/>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57,98</a:t>
            </a:r>
            <a:endParaRPr lang="en-US" sz="2000" dirty="0">
              <a:solidFill>
                <a:srgbClr val="FFC000"/>
              </a:solidFill>
              <a:latin typeface="Menlo" charset="0"/>
              <a:ea typeface="Menlo" charset="0"/>
              <a:cs typeface="Menlo" charset="0"/>
            </a:endParaRPr>
          </a:p>
        </p:txBody>
      </p:sp>
    </p:spTree>
    <p:extLst>
      <p:ext uri="{BB962C8B-B14F-4D97-AF65-F5344CB8AC3E}">
        <p14:creationId xmlns:p14="http://schemas.microsoft.com/office/powerpoint/2010/main" val="1916900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7 -3.7037E-6 L -0.62253 0.07917 " pathEditMode="relative" rAng="0" ptsTypes="AA">
                                      <p:cBhvr>
                                        <p:cTn id="6" dur="2000" fill="hold"/>
                                        <p:tgtEl>
                                          <p:spTgt spid="8"/>
                                        </p:tgtEl>
                                        <p:attrNameLst>
                                          <p:attrName>ppt_x</p:attrName>
                                          <p:attrName>ppt_y</p:attrName>
                                        </p:attrNameLst>
                                      </p:cBhvr>
                                      <p:rCtr x="-31133" y="39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a:xfrm>
            <a:off x="838200" y="1523517"/>
            <a:ext cx="10515600" cy="4653446"/>
          </a:xfrm>
        </p:spPr>
        <p:txBody>
          <a:bodyPr/>
          <a:lstStyle/>
          <a:p>
            <a:r>
              <a:rPr lang="en-US" dirty="0" smtClean="0"/>
              <a:t>Once </a:t>
            </a:r>
            <a:r>
              <a:rPr lang="en-US" b="1" i="1" dirty="0" smtClean="0"/>
              <a:t>all buffer pages have a frozen value, </a:t>
            </a:r>
            <a:r>
              <a:rPr lang="en-US" dirty="0" smtClean="0"/>
              <a:t>or input file is empty, start new run with the frozen values</a:t>
            </a:r>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100319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8" name="TextBox 37"/>
          <p:cNvSpPr txBox="1"/>
          <p:nvPr/>
        </p:nvSpPr>
        <p:spPr>
          <a:xfrm>
            <a:off x="3493454" y="4688609"/>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603050" cy="369332"/>
          </a:xfrm>
          <a:prstGeom prst="rect">
            <a:avLst/>
          </a:prstGeom>
          <a:solidFill>
            <a:schemeClr val="accent4">
              <a:lumMod val="20000"/>
              <a:lumOff val="80000"/>
            </a:schemeClr>
          </a:solidFill>
        </p:spPr>
        <p:txBody>
          <a:bodyPr wrap="none" rtlCol="0">
            <a:spAutoFit/>
          </a:bodyPr>
          <a:lstStyle/>
          <a:p>
            <a:r>
              <a:rPr lang="en-US" b="1" dirty="0" smtClean="0">
                <a:solidFill>
                  <a:srgbClr val="00B050"/>
                </a:solidFill>
                <a:latin typeface="Menlo" charset="0"/>
                <a:ea typeface="Menlo" charset="0"/>
                <a:cs typeface="Menlo" charset="0"/>
              </a:rPr>
              <a:t>m=0</a:t>
            </a:r>
            <a:endParaRPr lang="en-US" b="1" dirty="0">
              <a:solidFill>
                <a:srgbClr val="00B050"/>
              </a:solidFill>
              <a:latin typeface="Menlo" charset="0"/>
              <a:ea typeface="Menlo" charset="0"/>
              <a:cs typeface="Menlo" charset="0"/>
            </a:endParaRPr>
          </a:p>
        </p:txBody>
      </p:sp>
      <p:sp>
        <p:nvSpPr>
          <p:cNvPr id="25" name="TextBox 24"/>
          <p:cNvSpPr txBox="1"/>
          <p:nvPr/>
        </p:nvSpPr>
        <p:spPr>
          <a:xfrm>
            <a:off x="4553018" y="4683545"/>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7" name="TextBox 6"/>
          <p:cNvSpPr txBox="1"/>
          <p:nvPr/>
        </p:nvSpPr>
        <p:spPr>
          <a:xfrm>
            <a:off x="7605785" y="4625116"/>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3,24</a:t>
            </a:r>
            <a:endParaRPr lang="en-US" sz="2000" dirty="0">
              <a:solidFill>
                <a:srgbClr val="C00000"/>
              </a:solidFill>
              <a:latin typeface="Menlo" charset="0"/>
              <a:ea typeface="Menlo" charset="0"/>
              <a:cs typeface="Menlo" charset="0"/>
            </a:endParaRPr>
          </a:p>
        </p:txBody>
      </p:sp>
      <p:sp>
        <p:nvSpPr>
          <p:cNvPr id="33" name="TextBox 32"/>
          <p:cNvSpPr txBox="1"/>
          <p:nvPr/>
        </p:nvSpPr>
        <p:spPr>
          <a:xfrm>
            <a:off x="8850684" y="463685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18,22</a:t>
            </a:r>
            <a:endParaRPr lang="en-US" sz="2000" dirty="0">
              <a:solidFill>
                <a:srgbClr val="C00000"/>
              </a:solidFill>
              <a:latin typeface="Menlo" charset="0"/>
              <a:ea typeface="Menlo" charset="0"/>
              <a:cs typeface="Menlo" charset="0"/>
            </a:endParaRPr>
          </a:p>
        </p:txBody>
      </p:sp>
      <p:sp>
        <p:nvSpPr>
          <p:cNvPr id="8" name="TextBox 7"/>
          <p:cNvSpPr txBox="1"/>
          <p:nvPr/>
        </p:nvSpPr>
        <p:spPr>
          <a:xfrm>
            <a:off x="2455208" y="5155350"/>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57,98</a:t>
            </a:r>
            <a:endParaRPr lang="en-US" sz="2000" dirty="0">
              <a:solidFill>
                <a:srgbClr val="FFC000"/>
              </a:solidFill>
              <a:latin typeface="Menlo" charset="0"/>
              <a:ea typeface="Menlo" charset="0"/>
              <a:cs typeface="Menlo" charset="0"/>
            </a:endParaRPr>
          </a:p>
        </p:txBody>
      </p:sp>
      <p:sp>
        <p:nvSpPr>
          <p:cNvPr id="34" name="Rounded Rectangle 33"/>
          <p:cNvSpPr/>
          <p:nvPr/>
        </p:nvSpPr>
        <p:spPr>
          <a:xfrm>
            <a:off x="2287339" y="5725430"/>
            <a:ext cx="3296832" cy="52322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787809" y="576677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3</a:t>
            </a:r>
          </a:p>
        </p:txBody>
      </p:sp>
    </p:spTree>
    <p:extLst>
      <p:ext uri="{BB962C8B-B14F-4D97-AF65-F5344CB8AC3E}">
        <p14:creationId xmlns:p14="http://schemas.microsoft.com/office/powerpoint/2010/main" val="16963034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a:xfrm>
            <a:off x="838200" y="1523517"/>
            <a:ext cx="10515600" cy="4653446"/>
          </a:xfrm>
        </p:spPr>
        <p:txBody>
          <a:bodyPr/>
          <a:lstStyle/>
          <a:p>
            <a:r>
              <a:rPr lang="en-US" dirty="0" smtClean="0"/>
              <a:t>Once </a:t>
            </a:r>
            <a:r>
              <a:rPr lang="en-US" b="1" i="1" dirty="0" smtClean="0"/>
              <a:t>all buffer pages have a frozen value, </a:t>
            </a:r>
            <a:r>
              <a:rPr lang="en-US" dirty="0" smtClean="0"/>
              <a:t>or input file is empty, start new run with the frozen values</a:t>
            </a:r>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100319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8" name="TextBox 37"/>
          <p:cNvSpPr txBox="1"/>
          <p:nvPr/>
        </p:nvSpPr>
        <p:spPr>
          <a:xfrm>
            <a:off x="3493454" y="4688609"/>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603050" cy="369332"/>
          </a:xfrm>
          <a:prstGeom prst="rect">
            <a:avLst/>
          </a:prstGeom>
          <a:solidFill>
            <a:schemeClr val="accent4">
              <a:lumMod val="20000"/>
              <a:lumOff val="80000"/>
            </a:schemeClr>
          </a:solidFill>
        </p:spPr>
        <p:txBody>
          <a:bodyPr wrap="none" rtlCol="0">
            <a:spAutoFit/>
          </a:bodyPr>
          <a:lstStyle/>
          <a:p>
            <a:r>
              <a:rPr lang="en-US" b="1" dirty="0" smtClean="0">
                <a:solidFill>
                  <a:srgbClr val="00B050"/>
                </a:solidFill>
                <a:latin typeface="Menlo" charset="0"/>
                <a:ea typeface="Menlo" charset="0"/>
                <a:cs typeface="Menlo" charset="0"/>
              </a:rPr>
              <a:t>m=0</a:t>
            </a:r>
            <a:endParaRPr lang="en-US" b="1" dirty="0">
              <a:solidFill>
                <a:srgbClr val="00B050"/>
              </a:solidFill>
              <a:latin typeface="Menlo" charset="0"/>
              <a:ea typeface="Menlo" charset="0"/>
              <a:cs typeface="Menlo" charset="0"/>
            </a:endParaRPr>
          </a:p>
        </p:txBody>
      </p:sp>
      <p:sp>
        <p:nvSpPr>
          <p:cNvPr id="25" name="TextBox 24"/>
          <p:cNvSpPr txBox="1"/>
          <p:nvPr/>
        </p:nvSpPr>
        <p:spPr>
          <a:xfrm>
            <a:off x="4553018" y="4683545"/>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8" name="TextBox 7"/>
          <p:cNvSpPr txBox="1"/>
          <p:nvPr/>
        </p:nvSpPr>
        <p:spPr>
          <a:xfrm>
            <a:off x="2455208" y="5155350"/>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57,98</a:t>
            </a:r>
            <a:endParaRPr lang="en-US" sz="2000" dirty="0">
              <a:solidFill>
                <a:srgbClr val="FFC000"/>
              </a:solidFill>
              <a:latin typeface="Menlo" charset="0"/>
              <a:ea typeface="Menlo" charset="0"/>
              <a:cs typeface="Menlo" charset="0"/>
            </a:endParaRPr>
          </a:p>
        </p:txBody>
      </p:sp>
      <p:sp>
        <p:nvSpPr>
          <p:cNvPr id="34" name="Rounded Rectangle 33"/>
          <p:cNvSpPr/>
          <p:nvPr/>
        </p:nvSpPr>
        <p:spPr>
          <a:xfrm>
            <a:off x="2287339" y="5725430"/>
            <a:ext cx="3296832" cy="52322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787809" y="576677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3</a:t>
            </a:r>
          </a:p>
        </p:txBody>
      </p:sp>
      <p:sp>
        <p:nvSpPr>
          <p:cNvPr id="7" name="TextBox 6"/>
          <p:cNvSpPr txBox="1"/>
          <p:nvPr/>
        </p:nvSpPr>
        <p:spPr>
          <a:xfrm>
            <a:off x="7605785" y="4625116"/>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3,18</a:t>
            </a:r>
            <a:endParaRPr lang="en-US" sz="2000" dirty="0">
              <a:solidFill>
                <a:srgbClr val="FFC000"/>
              </a:solidFill>
              <a:latin typeface="Menlo" charset="0"/>
              <a:ea typeface="Menlo" charset="0"/>
              <a:cs typeface="Menlo" charset="0"/>
            </a:endParaRPr>
          </a:p>
        </p:txBody>
      </p:sp>
      <p:sp>
        <p:nvSpPr>
          <p:cNvPr id="33" name="TextBox 32"/>
          <p:cNvSpPr txBox="1"/>
          <p:nvPr/>
        </p:nvSpPr>
        <p:spPr>
          <a:xfrm>
            <a:off x="8850684" y="463685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22,24</a:t>
            </a:r>
            <a:endParaRPr lang="en-US" sz="2000" dirty="0">
              <a:solidFill>
                <a:srgbClr val="FFC000"/>
              </a:solidFill>
              <a:latin typeface="Menlo" charset="0"/>
              <a:ea typeface="Menlo" charset="0"/>
              <a:cs typeface="Menlo" charset="0"/>
            </a:endParaRPr>
          </a:p>
        </p:txBody>
      </p:sp>
    </p:spTree>
    <p:extLst>
      <p:ext uri="{BB962C8B-B14F-4D97-AF65-F5344CB8AC3E}">
        <p14:creationId xmlns:p14="http://schemas.microsoft.com/office/powerpoint/2010/main" val="185594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04167E-6 -2.22222E-6 L -0.42174 0.17593 " pathEditMode="relative" rAng="0" ptsTypes="AA">
                                      <p:cBhvr>
                                        <p:cTn id="6" dur="2000" fill="hold"/>
                                        <p:tgtEl>
                                          <p:spTgt spid="7"/>
                                        </p:tgtEl>
                                        <p:attrNameLst>
                                          <p:attrName>ppt_x</p:attrName>
                                          <p:attrName>ppt_y</p:attrName>
                                        </p:attrNameLst>
                                      </p:cBhvr>
                                      <p:rCtr x="-21094" y="8796"/>
                                    </p:animMotion>
                                  </p:childTnLst>
                                </p:cTn>
                              </p:par>
                              <p:par>
                                <p:cTn id="7" presetID="42" presetClass="path" presetSubtype="0" accel="50000" decel="50000" fill="hold" grpId="0" nodeType="withEffect">
                                  <p:stCondLst>
                                    <p:cond delay="0"/>
                                  </p:stCondLst>
                                  <p:childTnLst>
                                    <p:animMotion origin="layout" path="M -4.375E-6 -3.7037E-6 L -0.44153 0.17199 " pathEditMode="relative" rAng="0" ptsTypes="AA">
                                      <p:cBhvr>
                                        <p:cTn id="8" dur="2000" fill="hold"/>
                                        <p:tgtEl>
                                          <p:spTgt spid="33"/>
                                        </p:tgtEl>
                                        <p:attrNameLst>
                                          <p:attrName>ppt_x</p:attrName>
                                          <p:attrName>ppt_y</p:attrName>
                                        </p:attrNameLst>
                                      </p:cBhvr>
                                      <p:rCtr x="-22096" y="86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External Merge Sort</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4</a:t>
            </a:fld>
            <a:endParaRPr lang="en-US"/>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1843774"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0345255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endParaRPr lang="en-US" dirty="0"/>
          </a:p>
        </p:txBody>
      </p:sp>
      <p:sp>
        <p:nvSpPr>
          <p:cNvPr id="3" name="Content Placeholder 2"/>
          <p:cNvSpPr>
            <a:spLocks noGrp="1"/>
          </p:cNvSpPr>
          <p:nvPr>
            <p:ph idx="1"/>
          </p:nvPr>
        </p:nvSpPr>
        <p:spPr>
          <a:xfrm>
            <a:off x="838200" y="1825625"/>
            <a:ext cx="10515600" cy="3932238"/>
          </a:xfrm>
        </p:spPr>
        <p:txBody>
          <a:bodyPr>
            <a:normAutofit fontScale="92500" lnSpcReduction="10000"/>
          </a:bodyPr>
          <a:lstStyle/>
          <a:p>
            <a:r>
              <a:rPr lang="en-US" dirty="0" smtClean="0"/>
              <a:t>Note that, for buffer with B+1 pages:</a:t>
            </a:r>
          </a:p>
          <a:p>
            <a:pPr lvl="1"/>
            <a:r>
              <a:rPr lang="en-US" dirty="0" smtClean="0"/>
              <a:t>If input file is sorted </a:t>
            </a:r>
            <a:r>
              <a:rPr lang="en-US" dirty="0" smtClean="0">
                <a:sym typeface="Wingdings"/>
              </a:rPr>
              <a:t> nothing is frozen  we get </a:t>
            </a:r>
            <a:r>
              <a:rPr lang="en-US" b="1" dirty="0" smtClean="0">
                <a:sym typeface="Wingdings"/>
              </a:rPr>
              <a:t>a single</a:t>
            </a:r>
            <a:r>
              <a:rPr lang="en-US" dirty="0" smtClean="0">
                <a:sym typeface="Wingdings"/>
              </a:rPr>
              <a:t> run!</a:t>
            </a:r>
          </a:p>
          <a:p>
            <a:pPr lvl="1"/>
            <a:r>
              <a:rPr lang="en-US" dirty="0" smtClean="0">
                <a:sym typeface="Wingdings"/>
              </a:rPr>
              <a:t>If input file is reverse sorted (worst case)  everything is frozen  we get runs of length </a:t>
            </a:r>
            <a:r>
              <a:rPr lang="en-US" b="1" dirty="0" smtClean="0">
                <a:sym typeface="Wingdings"/>
              </a:rPr>
              <a:t>B+1</a:t>
            </a:r>
          </a:p>
          <a:p>
            <a:pPr lvl="1"/>
            <a:endParaRPr lang="en-US" b="1" dirty="0">
              <a:sym typeface="Wingdings"/>
            </a:endParaRPr>
          </a:p>
          <a:p>
            <a:r>
              <a:rPr lang="en-US" dirty="0" smtClean="0">
                <a:sym typeface="Wingdings"/>
              </a:rPr>
              <a:t>In general, with repacking we do </a:t>
            </a:r>
            <a:r>
              <a:rPr lang="en-US" b="1" u="sng" dirty="0" smtClean="0">
                <a:sym typeface="Wingdings"/>
              </a:rPr>
              <a:t>no worse</a:t>
            </a:r>
            <a:r>
              <a:rPr lang="en-US" dirty="0" smtClean="0">
                <a:sym typeface="Wingdings"/>
              </a:rPr>
              <a:t> than without it! </a:t>
            </a:r>
          </a:p>
          <a:p>
            <a:endParaRPr lang="en-US" dirty="0">
              <a:sym typeface="Wingdings"/>
            </a:endParaRPr>
          </a:p>
          <a:p>
            <a:r>
              <a:rPr lang="en-US" dirty="0" smtClean="0">
                <a:sym typeface="Wingdings"/>
              </a:rPr>
              <a:t>What if the file is already sorted?</a:t>
            </a:r>
          </a:p>
          <a:p>
            <a:endParaRPr lang="en-US" dirty="0">
              <a:sym typeface="Wingdings"/>
            </a:endParaRPr>
          </a:p>
          <a:p>
            <a:r>
              <a:rPr lang="en-US" dirty="0" smtClean="0">
                <a:sym typeface="Wingdings"/>
              </a:rPr>
              <a:t>Engineer’s approximation: runs will have </a:t>
            </a:r>
            <a:r>
              <a:rPr lang="en-US" b="1" dirty="0" smtClean="0">
                <a:sym typeface="Wingdings"/>
              </a:rPr>
              <a:t>~2(B+1) </a:t>
            </a:r>
            <a:r>
              <a:rPr lang="en-US" dirty="0" smtClean="0">
                <a:sym typeface="Wingdings"/>
              </a:rPr>
              <a:t>length</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7386110" y="5649912"/>
                <a:ext cx="3967690" cy="849271"/>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charset="0"/>
                        </a:rPr>
                        <m:t>~</m:t>
                      </m:r>
                      <m:r>
                        <a:rPr lang="en-US" sz="2400" i="1" dirty="0" smtClean="0">
                          <a:latin typeface="Cambria Math" charset="0"/>
                        </a:rPr>
                        <m:t>2</m:t>
                      </m:r>
                      <m:r>
                        <a:rPr lang="en-US" sz="2400" b="0" i="1" dirty="0" smtClean="0">
                          <a:latin typeface="Cambria Math" charset="0"/>
                        </a:rPr>
                        <m:t>𝑁</m:t>
                      </m:r>
                      <m:r>
                        <a:rPr lang="en-US" sz="2400" b="0" i="1" dirty="0" smtClean="0">
                          <a:latin typeface="Cambria Math" charset="0"/>
                        </a:rPr>
                        <m:t>(</m:t>
                      </m:r>
                      <m:d>
                        <m:dPr>
                          <m:begChr m:val="⌈"/>
                          <m:endChr m:val="⌉"/>
                          <m:ctrlPr>
                            <a:rPr lang="en-US" sz="2400" b="0" i="1" dirty="0" smtClean="0">
                              <a:latin typeface="Cambria Math" charset="0"/>
                            </a:rPr>
                          </m:ctrlPr>
                        </m:dPr>
                        <m:e>
                          <m:func>
                            <m:funcPr>
                              <m:ctrlPr>
                                <a:rPr lang="en-US" sz="2400" i="1" dirty="0">
                                  <a:latin typeface="Cambria Math" charset="0"/>
                                </a:rPr>
                              </m:ctrlPr>
                            </m:funcPr>
                            <m:fName>
                              <m:sSub>
                                <m:sSubPr>
                                  <m:ctrlPr>
                                    <a:rPr lang="en-US" sz="2400" i="1" dirty="0">
                                      <a:latin typeface="Cambria Math" charset="0"/>
                                    </a:rPr>
                                  </m:ctrlPr>
                                </m:sSubPr>
                                <m:e>
                                  <m:r>
                                    <m:rPr>
                                      <m:sty m:val="p"/>
                                    </m:rPr>
                                    <a:rPr lang="en-US" sz="2400" dirty="0">
                                      <a:latin typeface="Cambria Math" charset="0"/>
                                    </a:rPr>
                                    <m:t>log</m:t>
                                  </m:r>
                                </m:e>
                                <m:sub>
                                  <m:r>
                                    <a:rPr lang="en-US" sz="2400" b="0" i="1" dirty="0" smtClean="0">
                                      <a:solidFill>
                                        <a:schemeClr val="tx1"/>
                                      </a:solidFill>
                                      <a:latin typeface="Cambria Math" charset="0"/>
                                    </a:rPr>
                                    <m:t>𝐵</m:t>
                                  </m:r>
                                </m:sub>
                              </m:sSub>
                            </m:fName>
                            <m:e>
                              <m:f>
                                <m:fPr>
                                  <m:ctrlPr>
                                    <a:rPr lang="en-US" sz="2400" i="1" dirty="0" smtClean="0">
                                      <a:latin typeface="Cambria Math" charset="0"/>
                                    </a:rPr>
                                  </m:ctrlPr>
                                </m:fPr>
                                <m:num>
                                  <m:r>
                                    <a:rPr lang="en-US" sz="2400" b="1" i="1" dirty="0" smtClean="0">
                                      <a:solidFill>
                                        <a:schemeClr val="tx1"/>
                                      </a:solidFill>
                                      <a:latin typeface="Cambria Math" charset="0"/>
                                    </a:rPr>
                                    <m:t>𝑵</m:t>
                                  </m:r>
                                </m:num>
                                <m:den>
                                  <m:r>
                                    <a:rPr lang="en-US" sz="2400" b="1" i="1" dirty="0" smtClean="0">
                                      <a:solidFill>
                                        <a:srgbClr val="FF0000"/>
                                      </a:solidFill>
                                      <a:latin typeface="Cambria Math" charset="0"/>
                                    </a:rPr>
                                    <m:t>𝟐</m:t>
                                  </m:r>
                                  <m:r>
                                    <a:rPr lang="en-US" sz="2400" b="1" i="1" dirty="0" smtClean="0">
                                      <a:solidFill>
                                        <a:schemeClr val="tx1"/>
                                      </a:solidFill>
                                      <a:latin typeface="Cambria Math" charset="0"/>
                                    </a:rPr>
                                    <m:t>(</m:t>
                                  </m:r>
                                  <m:r>
                                    <a:rPr lang="en-US" sz="2400" b="1" i="1" dirty="0" smtClean="0">
                                      <a:solidFill>
                                        <a:schemeClr val="tx1"/>
                                      </a:solidFill>
                                      <a:latin typeface="Cambria Math" charset="0"/>
                                    </a:rPr>
                                    <m:t>𝑩</m:t>
                                  </m:r>
                                  <m:r>
                                    <a:rPr lang="en-US" sz="2400" b="1" i="1" dirty="0" smtClean="0">
                                      <a:solidFill>
                                        <a:schemeClr val="tx1"/>
                                      </a:solidFill>
                                      <a:latin typeface="Cambria Math" charset="0"/>
                                    </a:rPr>
                                    <m:t>+</m:t>
                                  </m:r>
                                  <m:r>
                                    <a:rPr lang="en-US" sz="2400" b="1" i="1" dirty="0" smtClean="0">
                                      <a:solidFill>
                                        <a:schemeClr val="tx1"/>
                                      </a:solidFill>
                                      <a:latin typeface="Cambria Math" charset="0"/>
                                    </a:rPr>
                                    <m:t>𝟏</m:t>
                                  </m:r>
                                  <m:r>
                                    <a:rPr lang="en-US" sz="2400" b="1" i="1" dirty="0" smtClean="0">
                                      <a:solidFill>
                                        <a:schemeClr val="tx1"/>
                                      </a:solidFill>
                                      <a:latin typeface="Cambria Math" charset="0"/>
                                    </a:rPr>
                                    <m:t>)</m:t>
                                  </m:r>
                                </m:den>
                              </m:f>
                            </m:e>
                          </m:func>
                        </m:e>
                      </m:d>
                      <m:r>
                        <a:rPr lang="en-US" sz="2400" b="0" i="1" dirty="0" smtClean="0">
                          <a:latin typeface="Cambria Math" charset="0"/>
                        </a:rPr>
                        <m:t>+1)</m:t>
                      </m:r>
                    </m:oMath>
                  </m:oMathPara>
                </a14:m>
                <a:endParaRPr lang="en-US" sz="2400" dirty="0">
                  <a:latin typeface="+mj-lt"/>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7386110" y="5649912"/>
                <a:ext cx="3967690" cy="849271"/>
              </a:xfrm>
              <a:prstGeom prst="rect">
                <a:avLst/>
              </a:prstGeom>
              <a:blipFill rotWithShape="0">
                <a:blip r:embed="rId2"/>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4587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Basics of IO and buffer management.</a:t>
            </a:r>
          </a:p>
          <a:p>
            <a:pPr lvl="1"/>
            <a:r>
              <a:rPr lang="en-US" dirty="0" smtClean="0"/>
              <a:t>See notebook for more fun! (Learn about </a:t>
            </a:r>
            <a:r>
              <a:rPr lang="en-US" i="1" dirty="0" smtClean="0"/>
              <a:t>sequential flooding</a:t>
            </a:r>
            <a:r>
              <a:rPr lang="en-US" dirty="0" smtClean="0"/>
              <a:t>)</a:t>
            </a:r>
          </a:p>
          <a:p>
            <a:pPr lvl="1"/>
            <a:endParaRPr lang="en-US" dirty="0" smtClean="0"/>
          </a:p>
          <a:p>
            <a:r>
              <a:rPr lang="en-US" dirty="0" smtClean="0"/>
              <a:t>We introduced the IO cost model using </a:t>
            </a:r>
            <a:r>
              <a:rPr lang="en-US" b="1" dirty="0" smtClean="0"/>
              <a:t>sorting</a:t>
            </a:r>
            <a:r>
              <a:rPr lang="en-US" dirty="0" smtClean="0"/>
              <a:t>.</a:t>
            </a:r>
          </a:p>
          <a:p>
            <a:pPr lvl="1"/>
            <a:r>
              <a:rPr lang="en-US" dirty="0" smtClean="0"/>
              <a:t>Saw how to do merges with few IOs, </a:t>
            </a:r>
          </a:p>
          <a:p>
            <a:pPr lvl="1"/>
            <a:r>
              <a:rPr lang="en-US" dirty="0" smtClean="0"/>
              <a:t>Works better than main-memory sort algorithms. </a:t>
            </a:r>
          </a:p>
          <a:p>
            <a:pPr lvl="1"/>
            <a:endParaRPr lang="en-US" dirty="0"/>
          </a:p>
          <a:p>
            <a:r>
              <a:rPr lang="en-US" dirty="0" smtClean="0"/>
              <a:t>Described a few optimizations for sorting</a:t>
            </a:r>
            <a:endParaRPr lang="en-US" dirty="0"/>
          </a:p>
        </p:txBody>
      </p:sp>
      <p:grpSp>
        <p:nvGrpSpPr>
          <p:cNvPr id="4" name="Group 3"/>
          <p:cNvGrpSpPr/>
          <p:nvPr/>
        </p:nvGrpSpPr>
        <p:grpSpPr>
          <a:xfrm>
            <a:off x="0" y="-22510"/>
            <a:ext cx="12192000" cy="307777"/>
            <a:chOff x="0" y="-22510"/>
            <a:chExt cx="12192000" cy="307777"/>
          </a:xfrm>
        </p:grpSpPr>
        <p:sp>
          <p:nvSpPr>
            <p:cNvPr id="5" name="Rectangle 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 name="TextBox 5"/>
            <p:cNvSpPr txBox="1"/>
            <p:nvPr/>
          </p:nvSpPr>
          <p:spPr>
            <a:xfrm>
              <a:off x="188780" y="-22510"/>
              <a:ext cx="287142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SUMMARY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1507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Indexes</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42</a:t>
            </a:fld>
            <a:endParaRPr lang="en-US"/>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1843774"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9924885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3632638"/>
            <a:ext cx="8610600" cy="8828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will learn about in this section</a:t>
            </a:r>
            <a:endParaRPr lang="en-US" dirty="0"/>
          </a:p>
        </p:txBody>
      </p:sp>
      <p:sp>
        <p:nvSpPr>
          <p:cNvPr id="3" name="Content Placeholder 2"/>
          <p:cNvSpPr>
            <a:spLocks noGrp="1"/>
          </p:cNvSpPr>
          <p:nvPr>
            <p:ph idx="1"/>
          </p:nvPr>
        </p:nvSpPr>
        <p:spPr>
          <a:xfrm>
            <a:off x="838200" y="1825624"/>
            <a:ext cx="10515600" cy="4175783"/>
          </a:xfrm>
        </p:spPr>
        <p:txBody>
          <a:bodyPr>
            <a:normAutofit/>
          </a:bodyPr>
          <a:lstStyle/>
          <a:p>
            <a:pPr marL="514350" indent="-514350">
              <a:buAutoNum type="arabicPeriod"/>
            </a:pPr>
            <a:r>
              <a:rPr lang="en-US" dirty="0" smtClean="0">
                <a:latin typeface="+mj-lt"/>
              </a:rPr>
              <a:t>Indexes: Motivation</a:t>
            </a:r>
          </a:p>
          <a:p>
            <a:pPr marL="514350" indent="-514350">
              <a:buAutoNum type="arabicPeriod"/>
            </a:pPr>
            <a:endParaRPr lang="en-US" dirty="0" smtClean="0">
              <a:latin typeface="+mj-lt"/>
            </a:endParaRPr>
          </a:p>
          <a:p>
            <a:pPr marL="514350" indent="-514350">
              <a:buAutoNum type="arabicPeriod"/>
            </a:pPr>
            <a:r>
              <a:rPr lang="en-US" dirty="0" smtClean="0">
                <a:latin typeface="+mj-lt"/>
              </a:rPr>
              <a:t>Indexes: Basics</a:t>
            </a:r>
          </a:p>
          <a:p>
            <a:pPr marL="514350" indent="-514350">
              <a:buAutoNum type="arabicPeriod"/>
            </a:pPr>
            <a:endParaRPr lang="en-US" dirty="0">
              <a:latin typeface="+mj-lt"/>
            </a:endParaRPr>
          </a:p>
          <a:p>
            <a:pPr marL="514350" indent="-514350">
              <a:buAutoNum type="arabicPeriod"/>
            </a:pPr>
            <a:r>
              <a:rPr lang="en-US" dirty="0" smtClean="0">
                <a:latin typeface="+mj-lt"/>
              </a:rPr>
              <a:t>ACTIVITY: Creating indexes</a:t>
            </a:r>
          </a:p>
        </p:txBody>
      </p:sp>
      <p:sp>
        <p:nvSpPr>
          <p:cNvPr id="4" name="Slide Number Placeholder 3"/>
          <p:cNvSpPr>
            <a:spLocks noGrp="1"/>
          </p:cNvSpPr>
          <p:nvPr>
            <p:ph type="sldNum" sz="quarter" idx="12"/>
          </p:nvPr>
        </p:nvSpPr>
        <p:spPr/>
        <p:txBody>
          <a:bodyPr/>
          <a:lstStyle/>
          <a:p>
            <a:fld id="{DF92A6B5-0D7C-48A8-B49A-953CF10F77E3}" type="slidenum">
              <a:rPr lang="en-US" smtClean="0"/>
              <a:pPr/>
              <a:t>43</a:t>
            </a:fld>
            <a:endParaRPr lang="en-US"/>
          </a:p>
        </p:txBody>
      </p:sp>
      <p:grpSp>
        <p:nvGrpSpPr>
          <p:cNvPr id="15" name="Group 14"/>
          <p:cNvGrpSpPr/>
          <p:nvPr/>
        </p:nvGrpSpPr>
        <p:grpSpPr>
          <a:xfrm>
            <a:off x="0" y="-22510"/>
            <a:ext cx="12192000" cy="307777"/>
            <a:chOff x="0" y="-22510"/>
            <a:chExt cx="12192000" cy="307777"/>
          </a:xfrm>
        </p:grpSpPr>
        <p:sp>
          <p:nvSpPr>
            <p:cNvPr id="16" name="Rectangle 1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7" name="TextBox 16"/>
            <p:cNvSpPr txBox="1"/>
            <p:nvPr/>
          </p:nvSpPr>
          <p:spPr>
            <a:xfrm>
              <a:off x="188780" y="-22510"/>
              <a:ext cx="1843774"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497416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Motivation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600200"/>
                <a:ext cx="10515601" cy="3914775"/>
              </a:xfrm>
            </p:spPr>
            <p:txBody>
              <a:bodyPr>
                <a:normAutofit/>
              </a:bodyPr>
              <a:lstStyle/>
              <a:p>
                <a:r>
                  <a:rPr lang="en-US" dirty="0" smtClean="0"/>
                  <a:t>Suppose we want to search for people of a specific age</a:t>
                </a:r>
              </a:p>
              <a:p>
                <a:endParaRPr lang="en-US" b="1" i="1" dirty="0" smtClean="0"/>
              </a:p>
              <a:p>
                <a:r>
                  <a:rPr lang="en-US" b="1" i="1" dirty="0" smtClean="0"/>
                  <a:t>First idea:</a:t>
                </a:r>
                <a:r>
                  <a:rPr lang="en-US" dirty="0" smtClean="0"/>
                  <a:t> Sort the records by age… we know how to do this fast!</a:t>
                </a:r>
              </a:p>
              <a:p>
                <a:endParaRPr lang="en-US" dirty="0"/>
              </a:p>
              <a:p>
                <a:r>
                  <a:rPr lang="en-US" dirty="0" smtClean="0"/>
                  <a:t>How many IO operations to search over </a:t>
                </a:r>
                <a:r>
                  <a:rPr lang="en-US" b="1" i="1" dirty="0" smtClean="0"/>
                  <a:t>N sorted</a:t>
                </a:r>
                <a:r>
                  <a:rPr lang="en-US" dirty="0" smtClean="0"/>
                  <a:t> records?</a:t>
                </a:r>
              </a:p>
              <a:p>
                <a:pPr lvl="1"/>
                <a:r>
                  <a:rPr lang="en-US" sz="2800" dirty="0" smtClean="0"/>
                  <a:t>Simple scan: </a:t>
                </a:r>
                <a:r>
                  <a:rPr lang="en-US" sz="2800" b="1" i="1" dirty="0" smtClean="0"/>
                  <a:t>O(N)</a:t>
                </a:r>
                <a:endParaRPr lang="en-US" sz="2800" dirty="0"/>
              </a:p>
              <a:p>
                <a:pPr lvl="1"/>
                <a:r>
                  <a:rPr lang="en-US" sz="2800" dirty="0" smtClean="0"/>
                  <a:t>Binary search: </a:t>
                </a:r>
                <a:r>
                  <a:rPr lang="en-US" sz="2800" b="1" i="1" dirty="0" smtClean="0"/>
                  <a:t>O(</a:t>
                </a:r>
                <a14:m>
                  <m:oMath xmlns:m="http://schemas.openxmlformats.org/officeDocument/2006/math">
                    <m:func>
                      <m:funcPr>
                        <m:ctrlPr>
                          <a:rPr lang="en-US" b="1" i="1">
                            <a:latin typeface="Cambria Math" charset="0"/>
                          </a:rPr>
                        </m:ctrlPr>
                      </m:funcPr>
                      <m:fName>
                        <m:sSub>
                          <m:sSubPr>
                            <m:ctrlPr>
                              <a:rPr lang="en-US" b="1" i="1">
                                <a:latin typeface="Cambria Math" charset="0"/>
                              </a:rPr>
                            </m:ctrlPr>
                          </m:sSubPr>
                          <m:e>
                            <m:r>
                              <a:rPr lang="en-US" b="1">
                                <a:latin typeface="Cambria Math" charset="0"/>
                              </a:rPr>
                              <m:t>𝐥𝐨𝐠</m:t>
                            </m:r>
                          </m:e>
                          <m:sub>
                            <m:r>
                              <a:rPr lang="en-US" b="1" i="1">
                                <a:latin typeface="Cambria Math" charset="0"/>
                              </a:rPr>
                              <m:t>𝟐</m:t>
                            </m:r>
                          </m:sub>
                        </m:sSub>
                      </m:fName>
                      <m:e>
                        <m:r>
                          <a:rPr lang="en-US" b="1" i="1">
                            <a:latin typeface="Cambria Math" charset="0"/>
                          </a:rPr>
                          <m:t>𝑵</m:t>
                        </m:r>
                      </m:e>
                    </m:func>
                  </m:oMath>
                </a14:m>
                <a:r>
                  <a:rPr lang="en-US" b="1" i="1" dirty="0" smtClean="0"/>
                  <a:t>)</a:t>
                </a:r>
                <a:endParaRPr lang="en-US" b="1" i="1" dirty="0"/>
              </a:p>
              <a:p>
                <a:endParaRPr lang="en-US" b="1"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600200"/>
                <a:ext cx="10515601" cy="3914775"/>
              </a:xfrm>
              <a:blipFill rotWithShape="0">
                <a:blip r:embed="rId2"/>
                <a:stretch>
                  <a:fillRect l="-985" t="-2648"/>
                </a:stretch>
              </a:blipFill>
            </p:spPr>
            <p:txBody>
              <a:bodyPr/>
              <a:lstStyle/>
              <a:p>
                <a:r>
                  <a:rPr lang="en-US">
                    <a:noFill/>
                  </a:rPr>
                  <a:t> </a:t>
                </a:r>
              </a:p>
            </p:txBody>
          </p:sp>
        </mc:Fallback>
      </mc:AlternateContent>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50692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Indexes: Motivation</a:t>
              </a:r>
              <a:endParaRPr lang="en-US" sz="1400" b="1" i="1" dirty="0">
                <a:solidFill>
                  <a:schemeClr val="tx1">
                    <a:lumMod val="65000"/>
                    <a:lumOff val="35000"/>
                  </a:schemeClr>
                </a:solidFill>
                <a:latin typeface="+mj-lt"/>
              </a:endParaRPr>
            </a:p>
          </p:txBody>
        </p:sp>
      </p:grpSp>
      <p:sp>
        <p:nvSpPr>
          <p:cNvPr id="8" name="Rectangle 3"/>
          <p:cNvSpPr>
            <a:spLocks noChangeArrowheads="1"/>
          </p:cNvSpPr>
          <p:nvPr/>
        </p:nvSpPr>
        <p:spPr bwMode="auto">
          <a:xfrm>
            <a:off x="8008012" y="797073"/>
            <a:ext cx="3345788" cy="461665"/>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smtClean="0">
                <a:solidFill>
                  <a:schemeClr val="accent2"/>
                </a:solidFill>
                <a:latin typeface="Menlo" charset="0"/>
                <a:ea typeface="Menlo" charset="0"/>
                <a:cs typeface="Menlo" charset="0"/>
              </a:rPr>
              <a:t>Person(</a:t>
            </a:r>
            <a:r>
              <a:rPr lang="en-US" sz="2400" u="sng" smtClean="0">
                <a:solidFill>
                  <a:schemeClr val="accent2"/>
                </a:solidFill>
                <a:latin typeface="Menlo" charset="0"/>
                <a:ea typeface="Menlo" charset="0"/>
                <a:cs typeface="Menlo" charset="0"/>
              </a:rPr>
              <a:t>name</a:t>
            </a:r>
            <a:r>
              <a:rPr lang="en-US" sz="2400" smtClean="0">
                <a:solidFill>
                  <a:schemeClr val="accent2"/>
                </a:solidFill>
                <a:latin typeface="Menlo" charset="0"/>
                <a:ea typeface="Menlo" charset="0"/>
                <a:cs typeface="Menlo" charset="0"/>
              </a:rPr>
              <a:t>, age)</a:t>
            </a:r>
            <a:endParaRPr lang="en-US" sz="2400" dirty="0">
              <a:latin typeface="Menlo" charset="0"/>
              <a:ea typeface="Menlo" charset="0"/>
              <a:cs typeface="Menlo" charset="0"/>
            </a:endParaRPr>
          </a:p>
        </p:txBody>
      </p:sp>
      <mc:AlternateContent xmlns:mc="http://schemas.openxmlformats.org/markup-compatibility/2006" xmlns:a14="http://schemas.microsoft.com/office/drawing/2010/main">
        <mc:Choice Requires="a14">
          <p:sp>
            <p:nvSpPr>
              <p:cNvPr id="10" name="TextBox 9"/>
              <p:cNvSpPr txBox="1"/>
              <p:nvPr/>
            </p:nvSpPr>
            <p:spPr>
              <a:xfrm>
                <a:off x="1942241" y="5623302"/>
                <a:ext cx="8301037" cy="954107"/>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dirty="0" smtClean="0">
                    <a:latin typeface="+mj-lt"/>
                  </a:rPr>
                  <a:t>Could we get even cheaper search?  E.g. go from </a:t>
                </a:r>
                <a14:m>
                  <m:oMath xmlns:m="http://schemas.openxmlformats.org/officeDocument/2006/math">
                    <m:func>
                      <m:funcPr>
                        <m:ctrlPr>
                          <a:rPr lang="en-US" sz="2800" b="1" i="1">
                            <a:latin typeface="Cambria Math" charset="0"/>
                          </a:rPr>
                        </m:ctrlPr>
                      </m:funcPr>
                      <m:fName>
                        <m:sSub>
                          <m:sSubPr>
                            <m:ctrlPr>
                              <a:rPr lang="en-US" sz="2800" b="1" i="1">
                                <a:latin typeface="Cambria Math" charset="0"/>
                              </a:rPr>
                            </m:ctrlPr>
                          </m:sSubPr>
                          <m:e>
                            <m:r>
                              <a:rPr lang="en-US" sz="2800" b="1">
                                <a:latin typeface="Cambria Math" charset="0"/>
                              </a:rPr>
                              <m:t>𝐥𝐨𝐠</m:t>
                            </m:r>
                          </m:e>
                          <m:sub>
                            <m:r>
                              <a:rPr lang="en-US" sz="2800" b="1" i="1">
                                <a:latin typeface="Cambria Math" charset="0"/>
                              </a:rPr>
                              <m:t>𝟐</m:t>
                            </m:r>
                          </m:sub>
                        </m:sSub>
                      </m:fName>
                      <m:e>
                        <m:r>
                          <a:rPr lang="en-US" sz="2800" b="1" i="1">
                            <a:latin typeface="Cambria Math" charset="0"/>
                          </a:rPr>
                          <m:t>𝑵</m:t>
                        </m:r>
                      </m:e>
                    </m:func>
                  </m:oMath>
                </a14:m>
                <a:r>
                  <a:rPr lang="en-US" sz="2800" i="1" dirty="0" smtClean="0">
                    <a:latin typeface="+mj-lt"/>
                  </a:rPr>
                  <a:t> </a:t>
                </a:r>
                <a:r>
                  <a:rPr lang="en-US" sz="2800" i="1" dirty="0" smtClean="0">
                    <a:latin typeface="+mj-lt"/>
                    <a:sym typeface="Wingdings"/>
                  </a:rPr>
                  <a:t> </a:t>
                </a:r>
                <a14:m>
                  <m:oMath xmlns:m="http://schemas.openxmlformats.org/officeDocument/2006/math">
                    <m:func>
                      <m:funcPr>
                        <m:ctrlPr>
                          <a:rPr lang="en-US" sz="2800" b="1" i="1">
                            <a:latin typeface="Cambria Math" charset="0"/>
                          </a:rPr>
                        </m:ctrlPr>
                      </m:funcPr>
                      <m:fName>
                        <m:sSub>
                          <m:sSubPr>
                            <m:ctrlPr>
                              <a:rPr lang="en-US" sz="2800" b="1" i="1">
                                <a:latin typeface="Cambria Math" charset="0"/>
                              </a:rPr>
                            </m:ctrlPr>
                          </m:sSubPr>
                          <m:e>
                            <m:r>
                              <a:rPr lang="en-US" sz="2800" b="1">
                                <a:latin typeface="Cambria Math" charset="0"/>
                              </a:rPr>
                              <m:t>𝐥𝐨𝐠</m:t>
                            </m:r>
                          </m:e>
                          <m:sub>
                            <m:r>
                              <a:rPr lang="en-US" sz="2800" b="1" i="1" smtClean="0">
                                <a:solidFill>
                                  <a:srgbClr val="FF0000"/>
                                </a:solidFill>
                                <a:latin typeface="Cambria Math" charset="0"/>
                              </a:rPr>
                              <m:t>𝟐𝟎𝟎</m:t>
                            </m:r>
                          </m:sub>
                        </m:sSub>
                      </m:fName>
                      <m:e>
                        <m:r>
                          <a:rPr lang="en-US" sz="2800" b="1" i="1">
                            <a:latin typeface="Cambria Math" charset="0"/>
                          </a:rPr>
                          <m:t>𝑵</m:t>
                        </m:r>
                      </m:e>
                    </m:func>
                  </m:oMath>
                </a14:m>
                <a:r>
                  <a:rPr lang="en-US" sz="2800" dirty="0" smtClean="0">
                    <a:latin typeface="+mj-lt"/>
                  </a:rPr>
                  <a:t>?</a:t>
                </a:r>
                <a:endParaRPr lang="en-US" sz="2800" dirty="0">
                  <a:latin typeface="+mj-lt"/>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942241" y="5623302"/>
                <a:ext cx="8301037" cy="954107"/>
              </a:xfrm>
              <a:prstGeom prst="rect">
                <a:avLst/>
              </a:prstGeom>
              <a:blipFill rotWithShape="0">
                <a:blip r:embed="rId3"/>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61381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Motivation</a:t>
            </a:r>
            <a:endParaRPr lang="en-US" dirty="0"/>
          </a:p>
        </p:txBody>
      </p:sp>
      <p:sp>
        <p:nvSpPr>
          <p:cNvPr id="3" name="Content Placeholder 2"/>
          <p:cNvSpPr>
            <a:spLocks noGrp="1"/>
          </p:cNvSpPr>
          <p:nvPr>
            <p:ph idx="1"/>
          </p:nvPr>
        </p:nvSpPr>
        <p:spPr>
          <a:xfrm>
            <a:off x="838199" y="1600200"/>
            <a:ext cx="10515601" cy="3800475"/>
          </a:xfrm>
        </p:spPr>
        <p:txBody>
          <a:bodyPr>
            <a:normAutofit/>
          </a:bodyPr>
          <a:lstStyle/>
          <a:p>
            <a:r>
              <a:rPr lang="en-US" dirty="0" smtClean="0"/>
              <a:t>What about if we want to </a:t>
            </a:r>
            <a:r>
              <a:rPr lang="en-US" b="1" dirty="0" smtClean="0"/>
              <a:t>insert</a:t>
            </a:r>
            <a:r>
              <a:rPr lang="en-US" dirty="0" smtClean="0"/>
              <a:t> a new person, but keep the list sorted?</a:t>
            </a:r>
          </a:p>
          <a:p>
            <a:endParaRPr lang="en-US" dirty="0" smtClean="0"/>
          </a:p>
          <a:p>
            <a:pPr marL="0" indent="0">
              <a:buNone/>
            </a:pPr>
            <a:endParaRPr lang="en-US" b="1" i="1" dirty="0" smtClean="0"/>
          </a:p>
          <a:p>
            <a:endParaRPr lang="en-US" b="1" i="1" dirty="0"/>
          </a:p>
          <a:p>
            <a:r>
              <a:rPr lang="en-US" dirty="0" smtClean="0"/>
              <a:t>We would have to potentially shift </a:t>
            </a:r>
            <a:r>
              <a:rPr lang="en-US" b="1" i="1" dirty="0" smtClean="0"/>
              <a:t>N</a:t>
            </a:r>
            <a:r>
              <a:rPr lang="en-US" dirty="0" smtClean="0"/>
              <a:t> records, requiring up to </a:t>
            </a:r>
            <a:r>
              <a:rPr lang="en-US" b="1" dirty="0" smtClean="0"/>
              <a:t>~ 2*N/P </a:t>
            </a:r>
            <a:r>
              <a:rPr lang="en-US" dirty="0" smtClean="0"/>
              <a:t>IO operations (where P = # of records per page)!</a:t>
            </a:r>
          </a:p>
          <a:p>
            <a:pPr lvl="1"/>
            <a:r>
              <a:rPr lang="en-US" dirty="0" smtClean="0"/>
              <a:t>We could leave some “slack” in the pages…</a:t>
            </a:r>
            <a:endParaRPr lang="en-US" dirty="0"/>
          </a:p>
          <a:p>
            <a:pPr marL="0" indent="0">
              <a:buNone/>
            </a:pPr>
            <a:endParaRPr lang="en-US" b="1" i="1" dirty="0"/>
          </a:p>
          <a:p>
            <a:endParaRPr lang="en-US" b="1" i="1" dirty="0"/>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50692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Indexes: Motivation</a:t>
              </a:r>
              <a:endParaRPr lang="en-US" sz="1400" b="1" i="1" dirty="0">
                <a:solidFill>
                  <a:schemeClr val="tx1">
                    <a:lumMod val="65000"/>
                    <a:lumOff val="35000"/>
                  </a:schemeClr>
                </a:solidFill>
                <a:latin typeface="+mj-lt"/>
              </a:endParaRPr>
            </a:p>
          </p:txBody>
        </p:sp>
      </p:grpSp>
      <p:grpSp>
        <p:nvGrpSpPr>
          <p:cNvPr id="8" name="Group 7"/>
          <p:cNvGrpSpPr/>
          <p:nvPr/>
        </p:nvGrpSpPr>
        <p:grpSpPr>
          <a:xfrm>
            <a:off x="1416847" y="2591696"/>
            <a:ext cx="9184478" cy="1139531"/>
            <a:chOff x="1416847" y="2591696"/>
            <a:chExt cx="9184478" cy="1139531"/>
          </a:xfrm>
        </p:grpSpPr>
        <p:sp>
          <p:nvSpPr>
            <p:cNvPr id="10" name="Rounded Rectangle 9"/>
            <p:cNvSpPr/>
            <p:nvPr/>
          </p:nvSpPr>
          <p:spPr>
            <a:xfrm>
              <a:off x="1416847" y="3206207"/>
              <a:ext cx="3296832" cy="5250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1559053" y="3268662"/>
              <a:ext cx="3012421" cy="400110"/>
              <a:chOff x="2844928" y="2635940"/>
              <a:chExt cx="3012421" cy="400110"/>
            </a:xfrm>
          </p:grpSpPr>
          <p:sp>
            <p:nvSpPr>
              <p:cNvPr id="12" name="TextBox 11"/>
              <p:cNvSpPr txBox="1"/>
              <p:nvPr/>
            </p:nvSpPr>
            <p:spPr>
              <a:xfrm>
                <a:off x="3874097" y="2635940"/>
                <a:ext cx="954082" cy="400110"/>
              </a:xfrm>
              <a:prstGeom prst="rect">
                <a:avLst/>
              </a:prstGeom>
              <a:solidFill>
                <a:schemeClr val="tx1">
                  <a:lumMod val="50000"/>
                  <a:lumOff val="50000"/>
                </a:schemeClr>
              </a:solidFill>
            </p:spPr>
            <p:txBody>
              <a:bodyPr wrap="square" rtlCol="0">
                <a:spAutoFit/>
              </a:bodyPr>
              <a:lstStyle/>
              <a:p>
                <a:pPr algn="ctr"/>
                <a:r>
                  <a:rPr lang="en-US" sz="2000" dirty="0">
                    <a:solidFill>
                      <a:srgbClr val="FFC000"/>
                    </a:solidFill>
                    <a:latin typeface="Menlo" charset="0"/>
                    <a:ea typeface="Menlo" charset="0"/>
                    <a:cs typeface="Menlo" charset="0"/>
                  </a:rPr>
                  <a:t>4</a:t>
                </a:r>
                <a:r>
                  <a:rPr lang="en-US" sz="2000" dirty="0" smtClean="0">
                    <a:solidFill>
                      <a:srgbClr val="FFC000"/>
                    </a:solidFill>
                    <a:latin typeface="Menlo" charset="0"/>
                    <a:ea typeface="Menlo" charset="0"/>
                    <a:cs typeface="Menlo" charset="0"/>
                  </a:rPr>
                  <a:t>,5</a:t>
                </a:r>
                <a:endParaRPr lang="en-US" sz="2000" dirty="0">
                  <a:solidFill>
                    <a:srgbClr val="FFC000"/>
                  </a:solidFill>
                  <a:latin typeface="Menlo" charset="0"/>
                  <a:ea typeface="Menlo" charset="0"/>
                  <a:cs typeface="Menlo" charset="0"/>
                </a:endParaRPr>
              </a:p>
            </p:txBody>
          </p:sp>
          <p:sp>
            <p:nvSpPr>
              <p:cNvPr id="13" name="TextBox 12"/>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6,7</a:t>
                </a:r>
                <a:endParaRPr lang="en-US" sz="2000" dirty="0">
                  <a:solidFill>
                    <a:srgbClr val="FFC000"/>
                  </a:solidFill>
                  <a:latin typeface="Menlo" charset="0"/>
                  <a:ea typeface="Menlo" charset="0"/>
                  <a:cs typeface="Menlo" charset="0"/>
                </a:endParaRPr>
              </a:p>
            </p:txBody>
          </p:sp>
          <p:sp>
            <p:nvSpPr>
              <p:cNvPr id="14" name="TextBox 13"/>
              <p:cNvSpPr txBox="1"/>
              <p:nvPr/>
            </p:nvSpPr>
            <p:spPr>
              <a:xfrm>
                <a:off x="2844928" y="2635940"/>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1,3</a:t>
                </a:r>
                <a:endParaRPr lang="en-US" sz="2000" dirty="0">
                  <a:solidFill>
                    <a:srgbClr val="FFC000"/>
                  </a:solidFill>
                  <a:latin typeface="Menlo" charset="0"/>
                  <a:ea typeface="Menlo" charset="0"/>
                  <a:cs typeface="Menlo" charset="0"/>
                </a:endParaRPr>
              </a:p>
            </p:txBody>
          </p:sp>
        </p:grpSp>
        <p:sp>
          <p:nvSpPr>
            <p:cNvPr id="4" name="Right Arrow 3"/>
            <p:cNvSpPr/>
            <p:nvPr/>
          </p:nvSpPr>
          <p:spPr>
            <a:xfrm>
              <a:off x="5026293" y="3296187"/>
              <a:ext cx="971550" cy="345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310456" y="3206207"/>
              <a:ext cx="4290869" cy="5250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481832" y="3268662"/>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3,4</a:t>
              </a:r>
              <a:endParaRPr lang="en-US" sz="2000" dirty="0">
                <a:solidFill>
                  <a:srgbClr val="FFC000"/>
                </a:solidFill>
                <a:latin typeface="Menlo" charset="0"/>
                <a:ea typeface="Menlo" charset="0"/>
                <a:cs typeface="Menlo" charset="0"/>
              </a:endParaRPr>
            </a:p>
          </p:txBody>
        </p:sp>
        <p:sp>
          <p:nvSpPr>
            <p:cNvPr id="18" name="TextBox 17"/>
            <p:cNvSpPr txBox="1"/>
            <p:nvPr/>
          </p:nvSpPr>
          <p:spPr>
            <a:xfrm>
              <a:off x="8510977" y="326866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5,6</a:t>
              </a:r>
              <a:endParaRPr lang="en-US" sz="2000" dirty="0">
                <a:solidFill>
                  <a:srgbClr val="FFC000"/>
                </a:solidFill>
                <a:latin typeface="Menlo" charset="0"/>
                <a:ea typeface="Menlo" charset="0"/>
                <a:cs typeface="Menlo" charset="0"/>
              </a:endParaRPr>
            </a:p>
          </p:txBody>
        </p:sp>
        <p:sp>
          <p:nvSpPr>
            <p:cNvPr id="19" name="TextBox 18"/>
            <p:cNvSpPr txBox="1"/>
            <p:nvPr/>
          </p:nvSpPr>
          <p:spPr>
            <a:xfrm>
              <a:off x="6452663" y="3268662"/>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1,2</a:t>
              </a:r>
              <a:endParaRPr lang="en-US" sz="2000" dirty="0">
                <a:solidFill>
                  <a:srgbClr val="FFC000"/>
                </a:solidFill>
                <a:latin typeface="Menlo" charset="0"/>
                <a:ea typeface="Menlo" charset="0"/>
                <a:cs typeface="Menlo" charset="0"/>
              </a:endParaRPr>
            </a:p>
          </p:txBody>
        </p:sp>
        <p:sp>
          <p:nvSpPr>
            <p:cNvPr id="20" name="Down Arrow 19"/>
            <p:cNvSpPr/>
            <p:nvPr/>
          </p:nvSpPr>
          <p:spPr>
            <a:xfrm>
              <a:off x="1957525" y="3056962"/>
              <a:ext cx="157162" cy="29155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TextBox 20"/>
            <p:cNvSpPr txBox="1"/>
            <p:nvPr/>
          </p:nvSpPr>
          <p:spPr>
            <a:xfrm>
              <a:off x="1866829" y="2591696"/>
              <a:ext cx="338554" cy="400110"/>
            </a:xfrm>
            <a:prstGeom prst="rect">
              <a:avLst/>
            </a:prstGeom>
            <a:solidFill>
              <a:schemeClr val="tx1">
                <a:lumMod val="50000"/>
                <a:lumOff val="50000"/>
              </a:schemeClr>
            </a:solidFill>
            <a:ln w="25400">
              <a:solidFill>
                <a:srgbClr val="00B050"/>
              </a:solidFill>
            </a:ln>
          </p:spPr>
          <p:txBody>
            <a:bodyPr wrap="none" rtlCol="0">
              <a:spAutoFit/>
            </a:bodyPr>
            <a:lstStyle/>
            <a:p>
              <a:r>
                <a:rPr lang="en-US" sz="2000" dirty="0">
                  <a:solidFill>
                    <a:srgbClr val="FFC000"/>
                  </a:solidFill>
                  <a:latin typeface="Menlo" charset="0"/>
                  <a:ea typeface="Menlo" charset="0"/>
                  <a:cs typeface="Menlo" charset="0"/>
                </a:rPr>
                <a:t>2</a:t>
              </a:r>
            </a:p>
          </p:txBody>
        </p:sp>
        <p:sp>
          <p:nvSpPr>
            <p:cNvPr id="22" name="TextBox 21"/>
            <p:cNvSpPr txBox="1"/>
            <p:nvPr/>
          </p:nvSpPr>
          <p:spPr>
            <a:xfrm>
              <a:off x="9540147" y="326866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7,</a:t>
              </a:r>
              <a:endParaRPr lang="en-US" sz="2000" dirty="0">
                <a:solidFill>
                  <a:srgbClr val="FFC000"/>
                </a:solidFill>
                <a:latin typeface="Menlo" charset="0"/>
                <a:ea typeface="Menlo" charset="0"/>
                <a:cs typeface="Menlo" charset="0"/>
              </a:endParaRPr>
            </a:p>
          </p:txBody>
        </p:sp>
      </p:grpSp>
      <p:sp>
        <p:nvSpPr>
          <p:cNvPr id="23" name="TextBox 22"/>
          <p:cNvSpPr txBox="1"/>
          <p:nvPr/>
        </p:nvSpPr>
        <p:spPr>
          <a:xfrm>
            <a:off x="3363735" y="5695613"/>
            <a:ext cx="5464528" cy="584775"/>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smtClean="0">
                <a:latin typeface="+mj-lt"/>
              </a:rPr>
              <a:t>Could we get </a:t>
            </a:r>
            <a:r>
              <a:rPr lang="en-US" sz="3200" smtClean="0">
                <a:latin typeface="+mj-lt"/>
              </a:rPr>
              <a:t>faster insertions?</a:t>
            </a:r>
            <a:endParaRPr lang="en-US" sz="3200" dirty="0">
              <a:latin typeface="+mj-lt"/>
            </a:endParaRPr>
          </a:p>
        </p:txBody>
      </p:sp>
    </p:spTree>
    <p:extLst>
      <p:ext uri="{BB962C8B-B14F-4D97-AF65-F5344CB8AC3E}">
        <p14:creationId xmlns:p14="http://schemas.microsoft.com/office/powerpoint/2010/main" val="168944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Motivation</a:t>
            </a:r>
            <a:endParaRPr lang="en-US" dirty="0"/>
          </a:p>
        </p:txBody>
      </p:sp>
      <p:sp>
        <p:nvSpPr>
          <p:cNvPr id="3" name="Content Placeholder 2"/>
          <p:cNvSpPr>
            <a:spLocks noGrp="1"/>
          </p:cNvSpPr>
          <p:nvPr>
            <p:ph idx="1"/>
          </p:nvPr>
        </p:nvSpPr>
        <p:spPr>
          <a:xfrm>
            <a:off x="838199" y="1600200"/>
            <a:ext cx="10515601" cy="3800475"/>
          </a:xfrm>
        </p:spPr>
        <p:txBody>
          <a:bodyPr>
            <a:normAutofit/>
          </a:bodyPr>
          <a:lstStyle/>
          <a:p>
            <a:r>
              <a:rPr lang="en-US" dirty="0" smtClean="0"/>
              <a:t>What about if we want to be able to search quickly along multiple attributes (e.g. not just age)?</a:t>
            </a:r>
          </a:p>
          <a:p>
            <a:pPr lvl="1"/>
            <a:r>
              <a:rPr lang="en-US" dirty="0" smtClean="0"/>
              <a:t>We could keep multiple copies of the records, each sorted by one attribute set… this would take a lot of space</a:t>
            </a:r>
            <a:endParaRPr lang="en-US" dirty="0"/>
          </a:p>
          <a:p>
            <a:pPr marL="0" indent="0">
              <a:buNone/>
            </a:pPr>
            <a:endParaRPr lang="en-US" b="1" i="1" dirty="0"/>
          </a:p>
          <a:p>
            <a:endParaRPr lang="en-US" b="1" i="1" dirty="0"/>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50692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Indexes: Motivation</a:t>
              </a:r>
              <a:endParaRPr lang="en-US" sz="1400" b="1" i="1" dirty="0">
                <a:solidFill>
                  <a:schemeClr val="tx1">
                    <a:lumMod val="65000"/>
                    <a:lumOff val="35000"/>
                  </a:schemeClr>
                </a:solidFill>
                <a:latin typeface="+mj-lt"/>
              </a:endParaRPr>
            </a:p>
          </p:txBody>
        </p:sp>
      </p:grpSp>
      <p:sp>
        <p:nvSpPr>
          <p:cNvPr id="23" name="TextBox 22"/>
          <p:cNvSpPr txBox="1"/>
          <p:nvPr/>
        </p:nvSpPr>
        <p:spPr>
          <a:xfrm>
            <a:off x="2100966" y="3500437"/>
            <a:ext cx="7990065" cy="1077218"/>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smtClean="0">
                <a:latin typeface="+mj-lt"/>
              </a:rPr>
              <a:t>Can we get fast search over multiple attribute (sets) without taking too much space?</a:t>
            </a:r>
            <a:endParaRPr lang="en-US" sz="3200" dirty="0">
              <a:latin typeface="+mj-lt"/>
            </a:endParaRPr>
          </a:p>
        </p:txBody>
      </p:sp>
      <p:sp>
        <p:nvSpPr>
          <p:cNvPr id="24" name="TextBox 23"/>
          <p:cNvSpPr txBox="1"/>
          <p:nvPr/>
        </p:nvSpPr>
        <p:spPr>
          <a:xfrm>
            <a:off x="2100966" y="5310186"/>
            <a:ext cx="7990065" cy="1077218"/>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smtClean="0">
                <a:latin typeface="+mj-lt"/>
              </a:rPr>
              <a:t>We’ll create separate data structures called </a:t>
            </a:r>
            <a:r>
              <a:rPr lang="en-US" sz="3200" b="1" i="1" dirty="0" smtClean="0">
                <a:latin typeface="+mj-lt"/>
              </a:rPr>
              <a:t>indexes</a:t>
            </a:r>
            <a:r>
              <a:rPr lang="en-US" sz="3200" dirty="0">
                <a:latin typeface="+mj-lt"/>
              </a:rPr>
              <a:t> </a:t>
            </a:r>
            <a:r>
              <a:rPr lang="en-US" sz="3200" dirty="0" smtClean="0">
                <a:latin typeface="+mj-lt"/>
              </a:rPr>
              <a:t>to address </a:t>
            </a:r>
            <a:r>
              <a:rPr lang="en-US" sz="3200" smtClean="0">
                <a:latin typeface="+mj-lt"/>
              </a:rPr>
              <a:t>all these points</a:t>
            </a:r>
            <a:endParaRPr lang="en-US" sz="3200" dirty="0">
              <a:latin typeface="+mj-lt"/>
            </a:endParaRPr>
          </a:p>
        </p:txBody>
      </p:sp>
    </p:spTree>
    <p:extLst>
      <p:ext uri="{BB962C8B-B14F-4D97-AF65-F5344CB8AC3E}">
        <p14:creationId xmlns:p14="http://schemas.microsoft.com/office/powerpoint/2010/main" val="205166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3" grpId="0" animBg="1"/>
      <p:bldP spid="2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Motivation for Indexes: NoSQL!</a:t>
            </a:r>
            <a:endParaRPr lang="en-US" dirty="0"/>
          </a:p>
        </p:txBody>
      </p:sp>
      <p:sp>
        <p:nvSpPr>
          <p:cNvPr id="3" name="Content Placeholder 2"/>
          <p:cNvSpPr>
            <a:spLocks noGrp="1"/>
          </p:cNvSpPr>
          <p:nvPr>
            <p:ph idx="1"/>
          </p:nvPr>
        </p:nvSpPr>
        <p:spPr>
          <a:xfrm>
            <a:off x="838199" y="1600200"/>
            <a:ext cx="10515601" cy="3800475"/>
          </a:xfrm>
        </p:spPr>
        <p:txBody>
          <a:bodyPr>
            <a:normAutofit/>
          </a:bodyPr>
          <a:lstStyle/>
          <a:p>
            <a:r>
              <a:rPr lang="en-US" dirty="0" smtClean="0"/>
              <a:t>NoSQL engines are (basically) </a:t>
            </a:r>
            <a:r>
              <a:rPr lang="en-US" b="1" i="1" dirty="0" smtClean="0"/>
              <a:t>just indexes!</a:t>
            </a:r>
            <a:endParaRPr lang="en-US" dirty="0"/>
          </a:p>
          <a:p>
            <a:pPr lvl="1"/>
            <a:endParaRPr lang="en-US" dirty="0" smtClean="0"/>
          </a:p>
          <a:p>
            <a:pPr lvl="1"/>
            <a:r>
              <a:rPr lang="en-US" dirty="0" smtClean="0"/>
              <a:t>A lot more is left to the user in NoSQL… one of the primary remaining functions of the DBMS is still to provide index over the data records, for the reasons we just saw!</a:t>
            </a:r>
          </a:p>
          <a:p>
            <a:pPr lvl="1"/>
            <a:endParaRPr lang="en-US" dirty="0"/>
          </a:p>
          <a:p>
            <a:pPr lvl="1"/>
            <a:r>
              <a:rPr lang="en-US" dirty="0" smtClean="0"/>
              <a:t>Sometimes use B+ Trees (covered next), sometimes hash indexes (not covered here)</a:t>
            </a:r>
            <a:endParaRPr lang="en-US" dirty="0"/>
          </a:p>
          <a:p>
            <a:pPr marL="0" indent="0">
              <a:buNone/>
            </a:pPr>
            <a:endParaRPr lang="en-US" b="1" i="1" dirty="0"/>
          </a:p>
          <a:p>
            <a:endParaRPr lang="en-US" b="1" i="1" dirty="0"/>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50692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Indexes: Motivation</a:t>
              </a:r>
              <a:endParaRPr lang="en-US" sz="1400" b="1" i="1" dirty="0">
                <a:solidFill>
                  <a:schemeClr val="tx1">
                    <a:lumMod val="65000"/>
                    <a:lumOff val="35000"/>
                  </a:schemeClr>
                </a:solidFill>
                <a:latin typeface="+mj-lt"/>
              </a:endParaRPr>
            </a:p>
          </p:txBody>
        </p:sp>
      </p:grpSp>
      <p:sp>
        <p:nvSpPr>
          <p:cNvPr id="24" name="TextBox 23"/>
          <p:cNvSpPr txBox="1"/>
          <p:nvPr/>
        </p:nvSpPr>
        <p:spPr>
          <a:xfrm>
            <a:off x="2100966" y="5310186"/>
            <a:ext cx="7990065" cy="584775"/>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smtClean="0">
                <a:latin typeface="+mj-lt"/>
              </a:rPr>
              <a:t>Indexes are critical across all DBMS types</a:t>
            </a:r>
            <a:endParaRPr lang="en-US" sz="3200" dirty="0">
              <a:latin typeface="+mj-lt"/>
            </a:endParaRPr>
          </a:p>
        </p:txBody>
      </p:sp>
    </p:spTree>
    <p:extLst>
      <p:ext uri="{BB962C8B-B14F-4D97-AF65-F5344CB8AC3E}">
        <p14:creationId xmlns:p14="http://schemas.microsoft.com/office/powerpoint/2010/main" val="171962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9219"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9220" name="Rectangle 4"/>
          <p:cNvSpPr>
            <a:spLocks noGrp="1" noChangeArrowheads="1"/>
          </p:cNvSpPr>
          <p:nvPr>
            <p:ph type="title"/>
          </p:nvPr>
        </p:nvSpPr>
        <p:spPr>
          <a:noFill/>
          <a:ln/>
        </p:spPr>
        <p:txBody>
          <a:bodyPr/>
          <a:lstStyle/>
          <a:p>
            <a:r>
              <a:rPr lang="en-US" dirty="0" smtClean="0"/>
              <a:t>Indexes: High-level</a:t>
            </a:r>
            <a:endParaRPr lang="en-US" dirty="0"/>
          </a:p>
        </p:txBody>
      </p:sp>
      <p:sp>
        <p:nvSpPr>
          <p:cNvPr id="9221" name="Rectangle 5"/>
          <p:cNvSpPr>
            <a:spLocks noGrp="1" noChangeArrowheads="1"/>
          </p:cNvSpPr>
          <p:nvPr>
            <p:ph type="body" idx="1"/>
          </p:nvPr>
        </p:nvSpPr>
        <p:spPr>
          <a:xfrm>
            <a:off x="838200" y="1524000"/>
            <a:ext cx="10515600" cy="4610100"/>
          </a:xfrm>
          <a:noFill/>
          <a:ln/>
        </p:spPr>
        <p:txBody>
          <a:bodyPr>
            <a:normAutofit/>
          </a:bodyPr>
          <a:lstStyle/>
          <a:p>
            <a:pPr>
              <a:lnSpc>
                <a:spcPct val="90000"/>
              </a:lnSpc>
            </a:pPr>
            <a:r>
              <a:rPr lang="en-US" dirty="0"/>
              <a:t>An </a:t>
            </a:r>
            <a:r>
              <a:rPr lang="en-US" i="1" u="sng" dirty="0"/>
              <a:t>index</a:t>
            </a:r>
            <a:r>
              <a:rPr lang="en-US" dirty="0">
                <a:solidFill>
                  <a:schemeClr val="accent2"/>
                </a:solidFill>
              </a:rPr>
              <a:t> </a:t>
            </a:r>
            <a:r>
              <a:rPr lang="en-US" dirty="0"/>
              <a:t>on a file speeds up selections on the </a:t>
            </a:r>
            <a:r>
              <a:rPr lang="en-US" i="1" u="sng" dirty="0"/>
              <a:t>search key</a:t>
            </a:r>
            <a:r>
              <a:rPr lang="en-US" i="1" dirty="0"/>
              <a:t> fields </a:t>
            </a:r>
            <a:r>
              <a:rPr lang="en-US" dirty="0"/>
              <a:t>for the index.</a:t>
            </a:r>
          </a:p>
          <a:p>
            <a:pPr lvl="1">
              <a:lnSpc>
                <a:spcPct val="90000"/>
              </a:lnSpc>
              <a:buSzPct val="75000"/>
            </a:pPr>
            <a:r>
              <a:rPr lang="en-US" dirty="0" smtClean="0"/>
              <a:t>Search key properties</a:t>
            </a:r>
          </a:p>
          <a:p>
            <a:pPr lvl="2">
              <a:lnSpc>
                <a:spcPct val="90000"/>
              </a:lnSpc>
              <a:buSzPct val="75000"/>
            </a:pPr>
            <a:r>
              <a:rPr lang="en-US" dirty="0" smtClean="0"/>
              <a:t>Any subset of fields</a:t>
            </a:r>
            <a:endParaRPr lang="en-US" dirty="0"/>
          </a:p>
          <a:p>
            <a:pPr lvl="2">
              <a:lnSpc>
                <a:spcPct val="90000"/>
              </a:lnSpc>
              <a:buSzPct val="75000"/>
            </a:pPr>
            <a:r>
              <a:rPr lang="en-US" dirty="0" smtClean="0"/>
              <a:t>is</a:t>
            </a:r>
            <a:r>
              <a:rPr lang="en-US" b="1" dirty="0" smtClean="0"/>
              <a:t> </a:t>
            </a:r>
            <a:r>
              <a:rPr lang="en-US" b="1" u="sng" dirty="0"/>
              <a:t>not</a:t>
            </a:r>
            <a:r>
              <a:rPr lang="en-US" b="1" dirty="0"/>
              <a:t> </a:t>
            </a:r>
            <a:r>
              <a:rPr lang="en-US" dirty="0"/>
              <a:t>the same as </a:t>
            </a:r>
            <a:r>
              <a:rPr lang="en-US" i="1" dirty="0" smtClean="0"/>
              <a:t>key of a relation</a:t>
            </a:r>
          </a:p>
          <a:p>
            <a:pPr lvl="2">
              <a:lnSpc>
                <a:spcPct val="90000"/>
              </a:lnSpc>
              <a:buSzPct val="75000"/>
            </a:pPr>
            <a:endParaRPr lang="en-US" i="1" dirty="0"/>
          </a:p>
          <a:p>
            <a:pPr>
              <a:buSzPct val="75000"/>
            </a:pPr>
            <a:r>
              <a:rPr lang="en-US" i="1" dirty="0" smtClean="0"/>
              <a:t>Example:</a:t>
            </a:r>
            <a:endParaRPr lang="en-US" dirty="0"/>
          </a:p>
        </p:txBody>
      </p:sp>
      <p:sp>
        <p:nvSpPr>
          <p:cNvPr id="7" name="TextBox 6"/>
          <p:cNvSpPr txBox="1"/>
          <p:nvPr/>
        </p:nvSpPr>
        <p:spPr>
          <a:xfrm>
            <a:off x="7543800" y="4259570"/>
            <a:ext cx="3048000" cy="1200329"/>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400" dirty="0">
                <a:solidFill>
                  <a:prstClr val="black"/>
                </a:solidFill>
                <a:latin typeface="+mj-lt"/>
              </a:rPr>
              <a:t>On which attributes would you build indexes?</a:t>
            </a:r>
          </a:p>
        </p:txBody>
      </p:sp>
      <p:sp>
        <p:nvSpPr>
          <p:cNvPr id="8" name="Rectangle 3"/>
          <p:cNvSpPr>
            <a:spLocks noChangeArrowheads="1"/>
          </p:cNvSpPr>
          <p:nvPr/>
        </p:nvSpPr>
        <p:spPr bwMode="auto">
          <a:xfrm>
            <a:off x="1233629" y="4628903"/>
            <a:ext cx="5205271" cy="461665"/>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smtClean="0">
                <a:solidFill>
                  <a:schemeClr val="accent2"/>
                </a:solidFill>
                <a:latin typeface="Menlo" charset="0"/>
                <a:ea typeface="Menlo" charset="0"/>
                <a:cs typeface="Menlo" charset="0"/>
              </a:rPr>
              <a:t>Product(</a:t>
            </a:r>
            <a:r>
              <a:rPr lang="en-US" sz="2400" u="sng" dirty="0" smtClean="0">
                <a:solidFill>
                  <a:schemeClr val="accent2"/>
                </a:solidFill>
                <a:latin typeface="Menlo" charset="0"/>
                <a:ea typeface="Menlo" charset="0"/>
                <a:cs typeface="Menlo" charset="0"/>
              </a:rPr>
              <a:t>name</a:t>
            </a:r>
            <a:r>
              <a:rPr lang="en-US" sz="2400" dirty="0" smtClean="0">
                <a:solidFill>
                  <a:schemeClr val="accent2"/>
                </a:solidFill>
                <a:latin typeface="Menlo" charset="0"/>
                <a:ea typeface="Menlo" charset="0"/>
                <a:cs typeface="Menlo" charset="0"/>
              </a:rPr>
              <a:t>, maker, price)</a:t>
            </a:r>
            <a:endParaRPr lang="en-US" sz="2400" dirty="0">
              <a:latin typeface="Menlo" charset="0"/>
              <a:ea typeface="Menlo" charset="0"/>
              <a:cs typeface="Menlo" charset="0"/>
            </a:endParaRPr>
          </a:p>
        </p:txBody>
      </p:sp>
      <p:grpSp>
        <p:nvGrpSpPr>
          <p:cNvPr id="12" name="Group 11"/>
          <p:cNvGrpSpPr/>
          <p:nvPr/>
        </p:nvGrpSpPr>
        <p:grpSpPr>
          <a:xfrm>
            <a:off x="0" y="-22510"/>
            <a:ext cx="12192000" cy="307777"/>
            <a:chOff x="0" y="-22510"/>
            <a:chExt cx="12192000" cy="307777"/>
          </a:xfrm>
        </p:grpSpPr>
        <p:sp>
          <p:nvSpPr>
            <p:cNvPr id="13" name="Rectangle 1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4" name="TextBox 13"/>
            <p:cNvSpPr txBox="1"/>
            <p:nvPr/>
          </p:nvSpPr>
          <p:spPr>
            <a:xfrm>
              <a:off x="188780" y="-22510"/>
              <a:ext cx="315426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Indexes: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3305381647"/>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2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2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2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21">
                                            <p:txEl>
                                              <p:pRg st="5" end="5"/>
                                            </p:txEl>
                                          </p:spTgt>
                                        </p:tgtEl>
                                        <p:attrNameLst>
                                          <p:attrName>style.visibility</p:attrName>
                                        </p:attrNameLst>
                                      </p:cBhvr>
                                      <p:to>
                                        <p:strVal val="visible"/>
                                      </p:to>
                                    </p:set>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uiExpand="1" build="p"/>
      <p:bldP spid="7" grpId="0" animBg="1"/>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9219"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9220" name="Rectangle 4"/>
          <p:cNvSpPr>
            <a:spLocks noGrp="1" noChangeArrowheads="1"/>
          </p:cNvSpPr>
          <p:nvPr>
            <p:ph type="title"/>
          </p:nvPr>
        </p:nvSpPr>
        <p:spPr>
          <a:noFill/>
          <a:ln/>
        </p:spPr>
        <p:txBody>
          <a:bodyPr/>
          <a:lstStyle/>
          <a:p>
            <a:r>
              <a:rPr lang="en-US" dirty="0" smtClean="0"/>
              <a:t>More precisely</a:t>
            </a:r>
            <a:endParaRPr lang="en-US" dirty="0"/>
          </a:p>
        </p:txBody>
      </p:sp>
      <p:sp>
        <p:nvSpPr>
          <p:cNvPr id="9221" name="Rectangle 5"/>
          <p:cNvSpPr>
            <a:spLocks noGrp="1" noChangeArrowheads="1"/>
          </p:cNvSpPr>
          <p:nvPr>
            <p:ph type="body" idx="1"/>
          </p:nvPr>
        </p:nvSpPr>
        <p:spPr>
          <a:xfrm>
            <a:off x="838200" y="1524000"/>
            <a:ext cx="10515600" cy="4610100"/>
          </a:xfrm>
          <a:noFill/>
          <a:ln/>
        </p:spPr>
        <p:txBody>
          <a:bodyPr>
            <a:normAutofit/>
          </a:bodyPr>
          <a:lstStyle/>
          <a:p>
            <a:pPr>
              <a:lnSpc>
                <a:spcPct val="90000"/>
              </a:lnSpc>
            </a:pPr>
            <a:r>
              <a:rPr lang="en-US" dirty="0"/>
              <a:t>An </a:t>
            </a:r>
            <a:r>
              <a:rPr lang="en-US" i="1" u="sng" dirty="0"/>
              <a:t>index</a:t>
            </a:r>
            <a:r>
              <a:rPr lang="en-US" dirty="0">
                <a:solidFill>
                  <a:schemeClr val="accent2"/>
                </a:solidFill>
              </a:rPr>
              <a:t> </a:t>
            </a:r>
            <a:r>
              <a:rPr lang="en-US" dirty="0" smtClean="0"/>
              <a:t>is a </a:t>
            </a:r>
            <a:r>
              <a:rPr lang="en-US" b="1" dirty="0" smtClean="0"/>
              <a:t>data structure</a:t>
            </a:r>
            <a:r>
              <a:rPr lang="en-US" dirty="0" smtClean="0"/>
              <a:t> mapping </a:t>
            </a:r>
            <a:r>
              <a:rPr lang="en-US" u="sng" dirty="0" smtClean="0"/>
              <a:t>search keys</a:t>
            </a:r>
            <a:r>
              <a:rPr lang="en-US" dirty="0" smtClean="0"/>
              <a:t> to </a:t>
            </a:r>
            <a:r>
              <a:rPr lang="en-US" u="sng" dirty="0" smtClean="0"/>
              <a:t>sets of rows in a database table</a:t>
            </a:r>
            <a:endParaRPr lang="en-US" dirty="0" smtClean="0"/>
          </a:p>
          <a:p>
            <a:pPr lvl="1">
              <a:lnSpc>
                <a:spcPct val="90000"/>
              </a:lnSpc>
              <a:buSzPct val="75000"/>
            </a:pPr>
            <a:endParaRPr lang="en-US" dirty="0" smtClean="0"/>
          </a:p>
          <a:p>
            <a:pPr lvl="1">
              <a:lnSpc>
                <a:spcPct val="90000"/>
              </a:lnSpc>
              <a:buSzPct val="75000"/>
            </a:pPr>
            <a:r>
              <a:rPr lang="en-US" dirty="0" smtClean="0"/>
              <a:t>Provides efficient lookup &amp; retrieval by search key value- usually much faster than searching through all the rows of the database table</a:t>
            </a:r>
          </a:p>
          <a:p>
            <a:pPr lvl="2">
              <a:lnSpc>
                <a:spcPct val="90000"/>
              </a:lnSpc>
              <a:buSzPct val="75000"/>
            </a:pPr>
            <a:endParaRPr lang="en-US" i="1" dirty="0"/>
          </a:p>
          <a:p>
            <a:pPr>
              <a:buSzPct val="75000"/>
            </a:pPr>
            <a:r>
              <a:rPr lang="en-US" dirty="0" smtClean="0"/>
              <a:t>An index can store the full rows it points to (</a:t>
            </a:r>
            <a:r>
              <a:rPr lang="en-US" i="1" dirty="0" smtClean="0"/>
              <a:t>primary index</a:t>
            </a:r>
            <a:r>
              <a:rPr lang="en-US" dirty="0" smtClean="0"/>
              <a:t>) or pointers to those rows (</a:t>
            </a:r>
            <a:r>
              <a:rPr lang="en-US" i="1" dirty="0" smtClean="0"/>
              <a:t>secondary index</a:t>
            </a:r>
            <a:r>
              <a:rPr lang="en-US" dirty="0" smtClean="0"/>
              <a:t>)</a:t>
            </a:r>
          </a:p>
          <a:p>
            <a:pPr lvl="1">
              <a:buSzPct val="75000"/>
            </a:pPr>
            <a:endParaRPr lang="en-US" dirty="0" smtClean="0"/>
          </a:p>
          <a:p>
            <a:pPr lvl="1">
              <a:buSzPct val="75000"/>
            </a:pPr>
            <a:r>
              <a:rPr lang="en-US" dirty="0" smtClean="0"/>
              <a:t>We’ll mainly consider secondary indexes</a:t>
            </a:r>
            <a:endParaRPr lang="en-US" dirty="0"/>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315426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Indexes: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985428399"/>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2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2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2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will learn about in this section</a:t>
            </a:r>
            <a:endParaRPr lang="en-US" dirty="0"/>
          </a:p>
        </p:txBody>
      </p:sp>
      <p:sp>
        <p:nvSpPr>
          <p:cNvPr id="3" name="Content Placeholder 2"/>
          <p:cNvSpPr>
            <a:spLocks noGrp="1"/>
          </p:cNvSpPr>
          <p:nvPr>
            <p:ph idx="1"/>
          </p:nvPr>
        </p:nvSpPr>
        <p:spPr>
          <a:xfrm>
            <a:off x="838200" y="1825624"/>
            <a:ext cx="10515600" cy="4175783"/>
          </a:xfrm>
        </p:spPr>
        <p:txBody>
          <a:bodyPr>
            <a:normAutofit/>
          </a:bodyPr>
          <a:lstStyle/>
          <a:p>
            <a:pPr marL="514350" indent="-514350">
              <a:buFont typeface="+mj-lt"/>
              <a:buAutoNum type="arabicPeriod"/>
            </a:pPr>
            <a:r>
              <a:rPr lang="en-US" dirty="0" smtClean="0">
                <a:latin typeface="+mj-lt"/>
              </a:rPr>
              <a:t>External merge sort</a:t>
            </a:r>
          </a:p>
          <a:p>
            <a:pPr marL="514350" indent="-514350">
              <a:buAutoNum type="arabicPeriod"/>
            </a:pPr>
            <a:endParaRPr lang="en-US" dirty="0">
              <a:latin typeface="+mj-lt"/>
            </a:endParaRPr>
          </a:p>
          <a:p>
            <a:pPr marL="514350" indent="-514350">
              <a:buAutoNum type="arabicPeriod"/>
            </a:pPr>
            <a:r>
              <a:rPr lang="en-US" dirty="0" smtClean="0">
                <a:latin typeface="+mj-lt"/>
              </a:rPr>
              <a:t>External merge sort on larger files</a:t>
            </a:r>
          </a:p>
          <a:p>
            <a:pPr marL="514350" indent="-514350">
              <a:buAutoNum type="arabicPeriod"/>
            </a:pPr>
            <a:endParaRPr lang="en-US" dirty="0">
              <a:latin typeface="+mj-lt"/>
            </a:endParaRPr>
          </a:p>
          <a:p>
            <a:pPr marL="514350" indent="-514350">
              <a:buAutoNum type="arabicPeriod"/>
            </a:pPr>
            <a:r>
              <a:rPr lang="en-US" dirty="0" smtClean="0">
                <a:latin typeface="+mj-lt"/>
              </a:rPr>
              <a:t>Optimizations for sorting</a:t>
            </a:r>
          </a:p>
          <a:p>
            <a:pPr marL="0" indent="0">
              <a:buNone/>
            </a:pPr>
            <a:endParaRPr lang="en-US" dirty="0">
              <a:latin typeface="+mj-lt"/>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5</a:t>
            </a:fld>
            <a:endParaRPr lang="en-US"/>
          </a:p>
        </p:txBody>
      </p:sp>
      <p:grpSp>
        <p:nvGrpSpPr>
          <p:cNvPr id="15" name="Group 14"/>
          <p:cNvGrpSpPr/>
          <p:nvPr/>
        </p:nvGrpSpPr>
        <p:grpSpPr>
          <a:xfrm>
            <a:off x="0" y="-22510"/>
            <a:ext cx="12192000" cy="307777"/>
            <a:chOff x="0" y="-22510"/>
            <a:chExt cx="12192000" cy="307777"/>
          </a:xfrm>
        </p:grpSpPr>
        <p:sp>
          <p:nvSpPr>
            <p:cNvPr id="16" name="Rectangle 1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7" name="TextBox 16"/>
            <p:cNvSpPr txBox="1"/>
            <p:nvPr/>
          </p:nvSpPr>
          <p:spPr>
            <a:xfrm>
              <a:off x="188780" y="-22510"/>
              <a:ext cx="1843774"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438337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on an Index</a:t>
            </a:r>
            <a:endParaRPr lang="en-US" dirty="0"/>
          </a:p>
        </p:txBody>
      </p:sp>
      <p:sp>
        <p:nvSpPr>
          <p:cNvPr id="3" name="Content Placeholder 2"/>
          <p:cNvSpPr>
            <a:spLocks noGrp="1"/>
          </p:cNvSpPr>
          <p:nvPr>
            <p:ph idx="1"/>
          </p:nvPr>
        </p:nvSpPr>
        <p:spPr/>
        <p:txBody>
          <a:bodyPr>
            <a:normAutofit/>
          </a:bodyPr>
          <a:lstStyle/>
          <a:p>
            <a:r>
              <a:rPr lang="en-US" u="sng" dirty="0" smtClean="0"/>
              <a:t>Search</a:t>
            </a:r>
            <a:r>
              <a:rPr lang="en-US" dirty="0" smtClean="0"/>
              <a:t>: Quickly find all records which meet some </a:t>
            </a:r>
            <a:r>
              <a:rPr lang="en-US" i="1" dirty="0" smtClean="0"/>
              <a:t>condition on the search key attributes</a:t>
            </a:r>
            <a:endParaRPr lang="en-US" dirty="0" smtClean="0"/>
          </a:p>
          <a:p>
            <a:pPr lvl="1"/>
            <a:r>
              <a:rPr lang="en-US" sz="2800" dirty="0" smtClean="0"/>
              <a:t>More sophisticated variants as well. Why?</a:t>
            </a:r>
          </a:p>
          <a:p>
            <a:pPr lvl="1"/>
            <a:endParaRPr lang="en-US" sz="2800" dirty="0" smtClean="0"/>
          </a:p>
          <a:p>
            <a:r>
              <a:rPr lang="en-US" u="sng" dirty="0" smtClean="0"/>
              <a:t>Insert / Remove</a:t>
            </a:r>
            <a:r>
              <a:rPr lang="en-US" dirty="0" smtClean="0"/>
              <a:t> entries</a:t>
            </a:r>
          </a:p>
          <a:p>
            <a:pPr lvl="1"/>
            <a:r>
              <a:rPr lang="en-US" sz="2800" dirty="0" smtClean="0"/>
              <a:t>Bulk Load / Delete. Why?</a:t>
            </a:r>
          </a:p>
          <a:p>
            <a:pPr lvl="1"/>
            <a:endParaRPr lang="en-US" sz="2800" dirty="0" smtClean="0"/>
          </a:p>
          <a:p>
            <a:endParaRPr lang="en-US" dirty="0" smtClean="0"/>
          </a:p>
          <a:p>
            <a:endParaRPr lang="en-US" dirty="0" smtClean="0"/>
          </a:p>
          <a:p>
            <a:endParaRPr lang="en-US" dirty="0" smtClean="0"/>
          </a:p>
        </p:txBody>
      </p:sp>
      <p:sp>
        <p:nvSpPr>
          <p:cNvPr id="7" name="TextBox 6"/>
          <p:cNvSpPr txBox="1"/>
          <p:nvPr/>
        </p:nvSpPr>
        <p:spPr>
          <a:xfrm>
            <a:off x="1890272" y="5234682"/>
            <a:ext cx="8411456" cy="1077218"/>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a:solidFill>
                  <a:prstClr val="black"/>
                </a:solidFill>
                <a:latin typeface="+mj-lt"/>
              </a:rPr>
              <a:t>Indexing is one the most </a:t>
            </a:r>
            <a:r>
              <a:rPr lang="en-US" sz="3200">
                <a:solidFill>
                  <a:prstClr val="black"/>
                </a:solidFill>
                <a:latin typeface="+mj-lt"/>
              </a:rPr>
              <a:t>important features provided </a:t>
            </a:r>
            <a:r>
              <a:rPr lang="en-US" sz="3200" dirty="0">
                <a:solidFill>
                  <a:prstClr val="black"/>
                </a:solidFill>
                <a:latin typeface="+mj-lt"/>
              </a:rPr>
              <a:t>by a database for performance</a:t>
            </a:r>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315426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Indexes: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54024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Example</a:t>
            </a:r>
            <a:endParaRPr lang="en-US" dirty="0"/>
          </a:p>
        </p:txBody>
      </p:sp>
      <p:sp>
        <p:nvSpPr>
          <p:cNvPr id="9" name="Content Placeholder 2"/>
          <p:cNvSpPr>
            <a:spLocks noGrp="1"/>
          </p:cNvSpPr>
          <p:nvPr>
            <p:ph idx="1"/>
          </p:nvPr>
        </p:nvSpPr>
        <p:spPr>
          <a:xfrm>
            <a:off x="838200" y="4383741"/>
            <a:ext cx="10515600" cy="1793222"/>
          </a:xfrm>
        </p:spPr>
        <p:txBody>
          <a:bodyPr>
            <a:normAutofit/>
          </a:bodyPr>
          <a:lstStyle/>
          <a:p>
            <a:pPr marL="457200" lvl="1" indent="0">
              <a:buNone/>
            </a:pPr>
            <a:endParaRPr lang="en-US" sz="2800" dirty="0" smtClean="0"/>
          </a:p>
          <a:p>
            <a:endParaRPr lang="en-US" dirty="0" smtClean="0"/>
          </a:p>
          <a:p>
            <a:endParaRPr lang="en-US" dirty="0" smtClean="0"/>
          </a:p>
          <a:p>
            <a:endParaRPr lang="en-US" dirty="0" smtClean="0"/>
          </a:p>
        </p:txBody>
      </p:sp>
      <p:sp>
        <p:nvSpPr>
          <p:cNvPr id="10" name="TextBox 9"/>
          <p:cNvSpPr txBox="1"/>
          <p:nvPr/>
        </p:nvSpPr>
        <p:spPr>
          <a:xfrm>
            <a:off x="838200" y="1914263"/>
            <a:ext cx="3801035" cy="2677656"/>
          </a:xfrm>
          <a:prstGeom prst="rect">
            <a:avLst/>
          </a:prstGeom>
          <a:noFill/>
        </p:spPr>
        <p:txBody>
          <a:bodyPr wrap="square" rtlCol="0">
            <a:spAutoFit/>
          </a:bodyPr>
          <a:lstStyle/>
          <a:p>
            <a:r>
              <a:rPr lang="en-US" sz="2800" dirty="0" smtClean="0">
                <a:latin typeface="+mj-lt"/>
              </a:rPr>
              <a:t>What if we want to return all books published after 1867?  The above table might be very expensive to search over row-by-row…</a:t>
            </a:r>
          </a:p>
        </p:txBody>
      </p:sp>
      <p:sp>
        <p:nvSpPr>
          <p:cNvPr id="13" name="Rectangle 3"/>
          <p:cNvSpPr>
            <a:spLocks noChangeArrowheads="1"/>
          </p:cNvSpPr>
          <p:nvPr/>
        </p:nvSpPr>
        <p:spPr bwMode="auto">
          <a:xfrm>
            <a:off x="3958235" y="5023407"/>
            <a:ext cx="4275529"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smtClean="0">
                <a:solidFill>
                  <a:schemeClr val="accent2"/>
                </a:solidFill>
                <a:latin typeface="Menlo" charset="0"/>
                <a:ea typeface="Menlo" charset="0"/>
                <a:cs typeface="Menlo" charset="0"/>
              </a:rPr>
              <a:t>SELECT </a:t>
            </a:r>
            <a:r>
              <a:rPr lang="en-US" sz="2400" dirty="0" smtClean="0">
                <a:latin typeface="Menlo" charset="0"/>
                <a:ea typeface="Menlo" charset="0"/>
                <a:cs typeface="Menlo" charset="0"/>
              </a:rPr>
              <a:t>*</a:t>
            </a:r>
          </a:p>
          <a:p>
            <a:pPr eaLnBrk="0" hangingPunct="0"/>
            <a:r>
              <a:rPr lang="en-US" sz="2400" dirty="0" smtClean="0">
                <a:solidFill>
                  <a:schemeClr val="accent2"/>
                </a:solidFill>
                <a:latin typeface="Menlo" charset="0"/>
                <a:ea typeface="Menlo" charset="0"/>
                <a:cs typeface="Menlo" charset="0"/>
              </a:rPr>
              <a:t>FROM </a:t>
            </a:r>
            <a:r>
              <a:rPr lang="en-US" sz="2400" dirty="0" err="1" smtClean="0">
                <a:latin typeface="Menlo" charset="0"/>
                <a:ea typeface="Menlo" charset="0"/>
                <a:cs typeface="Menlo" charset="0"/>
              </a:rPr>
              <a:t>Russian_Novels</a:t>
            </a:r>
            <a:r>
              <a:rPr lang="en-US" sz="2400" dirty="0" smtClean="0">
                <a:solidFill>
                  <a:schemeClr val="accent2"/>
                </a:solidFill>
                <a:latin typeface="Menlo" charset="0"/>
                <a:ea typeface="Menlo" charset="0"/>
                <a:cs typeface="Menlo" charset="0"/>
              </a:rPr>
              <a:t/>
            </a:r>
            <a:br>
              <a:rPr lang="en-US" sz="2400" dirty="0" smtClean="0">
                <a:solidFill>
                  <a:schemeClr val="accent2"/>
                </a:solidFill>
                <a:latin typeface="Menlo" charset="0"/>
                <a:ea typeface="Menlo" charset="0"/>
                <a:cs typeface="Menlo" charset="0"/>
              </a:rPr>
            </a:br>
            <a:r>
              <a:rPr lang="en-US" sz="2400" dirty="0" smtClean="0">
                <a:solidFill>
                  <a:schemeClr val="accent2"/>
                </a:solidFill>
                <a:latin typeface="Menlo" charset="0"/>
                <a:ea typeface="Menlo" charset="0"/>
                <a:cs typeface="Menlo" charset="0"/>
              </a:rPr>
              <a:t>WHERE </a:t>
            </a:r>
            <a:r>
              <a:rPr lang="en-US" sz="2400" dirty="0" smtClean="0">
                <a:latin typeface="Menlo" charset="0"/>
                <a:ea typeface="Menlo" charset="0"/>
                <a:cs typeface="Menlo" charset="0"/>
              </a:rPr>
              <a:t>Published &gt; 1867</a:t>
            </a:r>
            <a:endParaRPr lang="en-US" sz="2400" dirty="0">
              <a:latin typeface="Menlo" charset="0"/>
              <a:ea typeface="Menlo" charset="0"/>
              <a:cs typeface="Menlo"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883614230"/>
              </p:ext>
            </p:extLst>
          </p:nvPr>
        </p:nvGraphicFramePr>
        <p:xfrm>
          <a:off x="5106895" y="2122176"/>
          <a:ext cx="6246905" cy="2038856"/>
        </p:xfrm>
        <a:graphic>
          <a:graphicData uri="http://schemas.openxmlformats.org/drawingml/2006/table">
            <a:tbl>
              <a:tblPr firstRow="1" bandRow="1">
                <a:tableStyleId>{69012ECD-51FC-41F1-AA8D-1B2483CD663E}</a:tableStyleId>
              </a:tblPr>
              <a:tblGrid>
                <a:gridCol w="634999"/>
                <a:gridCol w="1613647"/>
                <a:gridCol w="1499497"/>
                <a:gridCol w="1249381"/>
                <a:gridCol w="1249381"/>
              </a:tblGrid>
              <a:tr h="299199">
                <a:tc>
                  <a:txBody>
                    <a:bodyPr/>
                    <a:lstStyle/>
                    <a:p>
                      <a:r>
                        <a:rPr lang="en-US" dirty="0" smtClean="0"/>
                        <a:t>BID</a:t>
                      </a:r>
                      <a:endParaRPr lang="en-US" dirty="0"/>
                    </a:p>
                  </a:txBody>
                  <a:tcPr/>
                </a:tc>
                <a:tc>
                  <a:txBody>
                    <a:bodyPr/>
                    <a:lstStyle/>
                    <a:p>
                      <a:r>
                        <a:rPr lang="en-US" dirty="0" smtClean="0"/>
                        <a:t>Title</a:t>
                      </a:r>
                      <a:endParaRPr lang="en-US" dirty="0"/>
                    </a:p>
                  </a:txBody>
                  <a:tcPr/>
                </a:tc>
                <a:tc>
                  <a:txBody>
                    <a:bodyPr/>
                    <a:lstStyle/>
                    <a:p>
                      <a:r>
                        <a:rPr lang="en-US" dirty="0" smtClean="0"/>
                        <a:t>Author</a:t>
                      </a:r>
                      <a:endParaRPr lang="en-US" dirty="0"/>
                    </a:p>
                  </a:txBody>
                  <a:tcPr/>
                </a:tc>
                <a:tc>
                  <a:txBody>
                    <a:bodyPr/>
                    <a:lstStyle/>
                    <a:p>
                      <a:r>
                        <a:rPr lang="en-US" dirty="0" smtClean="0"/>
                        <a:t>Published</a:t>
                      </a:r>
                      <a:endParaRPr lang="en-US" dirty="0"/>
                    </a:p>
                  </a:txBody>
                  <a:tcPr/>
                </a:tc>
                <a:tc>
                  <a:txBody>
                    <a:bodyPr/>
                    <a:lstStyle/>
                    <a:p>
                      <a:r>
                        <a:rPr lang="en-US" dirty="0" err="1" smtClean="0"/>
                        <a:t>Full_text</a:t>
                      </a:r>
                      <a:endParaRPr lang="en-US" dirty="0"/>
                    </a:p>
                  </a:txBody>
                  <a:tcPr/>
                </a:tc>
              </a:tr>
              <a:tr h="516508">
                <a:tc>
                  <a:txBody>
                    <a:bodyPr/>
                    <a:lstStyle/>
                    <a:p>
                      <a:r>
                        <a:rPr lang="en-US" dirty="0" smtClean="0"/>
                        <a:t>001</a:t>
                      </a:r>
                      <a:endParaRPr lang="en-US" dirty="0"/>
                    </a:p>
                  </a:txBody>
                  <a:tcPr/>
                </a:tc>
                <a:tc>
                  <a:txBody>
                    <a:bodyPr/>
                    <a:lstStyle/>
                    <a:p>
                      <a:r>
                        <a:rPr lang="en-US" i="1" dirty="0" smtClean="0"/>
                        <a:t>War and Peace</a:t>
                      </a:r>
                      <a:endParaRPr lang="en-US" i="1" dirty="0"/>
                    </a:p>
                  </a:txBody>
                  <a:tcPr/>
                </a:tc>
                <a:tc>
                  <a:txBody>
                    <a:bodyPr/>
                    <a:lstStyle/>
                    <a:p>
                      <a:r>
                        <a:rPr lang="en-US" dirty="0" smtClean="0"/>
                        <a:t>Tolstoy</a:t>
                      </a:r>
                      <a:endParaRPr lang="en-US" dirty="0"/>
                    </a:p>
                  </a:txBody>
                  <a:tcPr/>
                </a:tc>
                <a:tc>
                  <a:txBody>
                    <a:bodyPr/>
                    <a:lstStyle/>
                    <a:p>
                      <a:r>
                        <a:rPr lang="en-US" dirty="0" smtClean="0"/>
                        <a:t>1869</a:t>
                      </a:r>
                      <a:endParaRPr lang="en-US" dirty="0"/>
                    </a:p>
                  </a:txBody>
                  <a:tcPr/>
                </a:tc>
                <a:tc>
                  <a:txBody>
                    <a:bodyPr/>
                    <a:lstStyle/>
                    <a:p>
                      <a:r>
                        <a:rPr lang="en-US" dirty="0" smtClean="0"/>
                        <a:t>…</a:t>
                      </a:r>
                      <a:endParaRPr lang="en-US" dirty="0"/>
                    </a:p>
                  </a:txBody>
                  <a:tcPr/>
                </a:tc>
              </a:tr>
              <a:tr h="516508">
                <a:tc>
                  <a:txBody>
                    <a:bodyPr/>
                    <a:lstStyle/>
                    <a:p>
                      <a:r>
                        <a:rPr lang="en-US" dirty="0" smtClean="0"/>
                        <a:t>002</a:t>
                      </a:r>
                      <a:endParaRPr lang="en-US" dirty="0"/>
                    </a:p>
                  </a:txBody>
                  <a:tcPr/>
                </a:tc>
                <a:tc>
                  <a:txBody>
                    <a:bodyPr/>
                    <a:lstStyle/>
                    <a:p>
                      <a:r>
                        <a:rPr lang="en-US" i="1" dirty="0" smtClean="0"/>
                        <a:t>Crime and Punishment</a:t>
                      </a:r>
                      <a:endParaRPr lang="en-US" i="1" dirty="0"/>
                    </a:p>
                  </a:txBody>
                  <a:tcPr/>
                </a:tc>
                <a:tc>
                  <a:txBody>
                    <a:bodyPr/>
                    <a:lstStyle/>
                    <a:p>
                      <a:r>
                        <a:rPr lang="en-US" dirty="0" smtClean="0"/>
                        <a:t>Dostoyevsky</a:t>
                      </a:r>
                      <a:endParaRPr lang="en-US" dirty="0"/>
                    </a:p>
                  </a:txBody>
                  <a:tcPr/>
                </a:tc>
                <a:tc>
                  <a:txBody>
                    <a:bodyPr/>
                    <a:lstStyle/>
                    <a:p>
                      <a:r>
                        <a:rPr lang="en-US" dirty="0" smtClean="0"/>
                        <a:t>1866</a:t>
                      </a:r>
                      <a:endParaRPr lang="en-US" dirty="0"/>
                    </a:p>
                  </a:txBody>
                  <a:tcPr/>
                </a:tc>
                <a:tc>
                  <a:txBody>
                    <a:bodyPr/>
                    <a:lstStyle/>
                    <a:p>
                      <a:r>
                        <a:rPr lang="en-US" dirty="0" smtClean="0"/>
                        <a:t>…</a:t>
                      </a:r>
                      <a:endParaRPr lang="en-US" dirty="0"/>
                    </a:p>
                  </a:txBody>
                  <a:tcPr/>
                </a:tc>
              </a:tr>
              <a:tr h="516508">
                <a:tc>
                  <a:txBody>
                    <a:bodyPr/>
                    <a:lstStyle/>
                    <a:p>
                      <a:r>
                        <a:rPr lang="en-US" dirty="0" smtClean="0"/>
                        <a:t>003</a:t>
                      </a:r>
                      <a:endParaRPr lang="en-US" dirty="0"/>
                    </a:p>
                  </a:txBody>
                  <a:tcPr/>
                </a:tc>
                <a:tc>
                  <a:txBody>
                    <a:bodyPr/>
                    <a:lstStyle/>
                    <a:p>
                      <a:r>
                        <a:rPr lang="en-US" i="1" dirty="0" smtClean="0"/>
                        <a:t>Anna Karenina</a:t>
                      </a:r>
                      <a:endParaRPr lang="en-US" i="1" dirty="0"/>
                    </a:p>
                  </a:txBody>
                  <a:tcPr/>
                </a:tc>
                <a:tc>
                  <a:txBody>
                    <a:bodyPr/>
                    <a:lstStyle/>
                    <a:p>
                      <a:r>
                        <a:rPr lang="en-US" dirty="0" smtClean="0"/>
                        <a:t>Tolstoy</a:t>
                      </a:r>
                      <a:endParaRPr lang="en-US" dirty="0"/>
                    </a:p>
                  </a:txBody>
                  <a:tcPr/>
                </a:tc>
                <a:tc>
                  <a:txBody>
                    <a:bodyPr/>
                    <a:lstStyle/>
                    <a:p>
                      <a:r>
                        <a:rPr lang="en-US" dirty="0" smtClean="0"/>
                        <a:t>1877</a:t>
                      </a:r>
                      <a:endParaRPr lang="en-US" dirty="0"/>
                    </a:p>
                  </a:txBody>
                  <a:tcPr/>
                </a:tc>
                <a:tc>
                  <a:txBody>
                    <a:bodyPr/>
                    <a:lstStyle/>
                    <a:p>
                      <a:r>
                        <a:rPr lang="en-US" dirty="0" smtClean="0"/>
                        <a:t>…</a:t>
                      </a:r>
                      <a:endParaRPr lang="en-US" dirty="0"/>
                    </a:p>
                  </a:txBody>
                  <a:tcPr/>
                </a:tc>
              </a:tr>
            </a:tbl>
          </a:graphicData>
        </a:graphic>
      </p:graphicFrame>
      <p:sp>
        <p:nvSpPr>
          <p:cNvPr id="15" name="TextBox 14"/>
          <p:cNvSpPr txBox="1"/>
          <p:nvPr/>
        </p:nvSpPr>
        <p:spPr>
          <a:xfrm>
            <a:off x="5106895" y="1612211"/>
            <a:ext cx="2787943" cy="461665"/>
          </a:xfrm>
          <a:prstGeom prst="rect">
            <a:avLst/>
          </a:prstGeom>
          <a:noFill/>
        </p:spPr>
        <p:txBody>
          <a:bodyPr wrap="none" rtlCol="0">
            <a:spAutoFit/>
          </a:bodyPr>
          <a:lstStyle/>
          <a:p>
            <a:r>
              <a:rPr lang="en-US" sz="2400" b="1" smtClean="0">
                <a:solidFill>
                  <a:schemeClr val="accent2"/>
                </a:solidFill>
                <a:latin typeface="Menlo" charset="0"/>
                <a:ea typeface="Menlo" charset="0"/>
                <a:cs typeface="Menlo" charset="0"/>
              </a:rPr>
              <a:t>Russian_Novels</a:t>
            </a:r>
            <a:endParaRPr lang="en-US" sz="2400" b="1" dirty="0">
              <a:solidFill>
                <a:schemeClr val="accent2"/>
              </a:solidFill>
              <a:latin typeface="Menlo" charset="0"/>
              <a:ea typeface="Menlo" charset="0"/>
              <a:cs typeface="Menlo" charset="0"/>
            </a:endParaRPr>
          </a:p>
        </p:txBody>
      </p:sp>
      <p:grpSp>
        <p:nvGrpSpPr>
          <p:cNvPr id="17" name="Group 16"/>
          <p:cNvGrpSpPr/>
          <p:nvPr/>
        </p:nvGrpSpPr>
        <p:grpSpPr>
          <a:xfrm>
            <a:off x="0" y="-22510"/>
            <a:ext cx="12192000" cy="307777"/>
            <a:chOff x="0" y="-22510"/>
            <a:chExt cx="12192000" cy="307777"/>
          </a:xfrm>
        </p:grpSpPr>
        <p:sp>
          <p:nvSpPr>
            <p:cNvPr id="18" name="Rectangle 1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9" name="TextBox 18"/>
            <p:cNvSpPr txBox="1"/>
            <p:nvPr/>
          </p:nvSpPr>
          <p:spPr>
            <a:xfrm>
              <a:off x="188780" y="-22510"/>
              <a:ext cx="315426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Indexes: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518037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Example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319890550"/>
              </p:ext>
            </p:extLst>
          </p:nvPr>
        </p:nvGraphicFramePr>
        <p:xfrm>
          <a:off x="5106895" y="2122176"/>
          <a:ext cx="6246905" cy="2038856"/>
        </p:xfrm>
        <a:graphic>
          <a:graphicData uri="http://schemas.openxmlformats.org/drawingml/2006/table">
            <a:tbl>
              <a:tblPr firstRow="1" bandRow="1">
                <a:tableStyleId>{69012ECD-51FC-41F1-AA8D-1B2483CD663E}</a:tableStyleId>
              </a:tblPr>
              <a:tblGrid>
                <a:gridCol w="634999"/>
                <a:gridCol w="1613647"/>
                <a:gridCol w="1499497"/>
                <a:gridCol w="1249381"/>
                <a:gridCol w="1249381"/>
              </a:tblGrid>
              <a:tr h="299199">
                <a:tc>
                  <a:txBody>
                    <a:bodyPr/>
                    <a:lstStyle/>
                    <a:p>
                      <a:r>
                        <a:rPr lang="en-US" dirty="0" smtClean="0"/>
                        <a:t>BID</a:t>
                      </a:r>
                      <a:endParaRPr lang="en-US" dirty="0"/>
                    </a:p>
                  </a:txBody>
                  <a:tcPr/>
                </a:tc>
                <a:tc>
                  <a:txBody>
                    <a:bodyPr/>
                    <a:lstStyle/>
                    <a:p>
                      <a:r>
                        <a:rPr lang="en-US" dirty="0" smtClean="0"/>
                        <a:t>Title</a:t>
                      </a:r>
                      <a:endParaRPr lang="en-US" dirty="0"/>
                    </a:p>
                  </a:txBody>
                  <a:tcPr/>
                </a:tc>
                <a:tc>
                  <a:txBody>
                    <a:bodyPr/>
                    <a:lstStyle/>
                    <a:p>
                      <a:r>
                        <a:rPr lang="en-US" dirty="0" smtClean="0"/>
                        <a:t>Author</a:t>
                      </a:r>
                      <a:endParaRPr lang="en-US" dirty="0"/>
                    </a:p>
                  </a:txBody>
                  <a:tcPr/>
                </a:tc>
                <a:tc>
                  <a:txBody>
                    <a:bodyPr/>
                    <a:lstStyle/>
                    <a:p>
                      <a:r>
                        <a:rPr lang="en-US" dirty="0" smtClean="0"/>
                        <a:t>Published</a:t>
                      </a:r>
                      <a:endParaRPr lang="en-US" dirty="0"/>
                    </a:p>
                  </a:txBody>
                  <a:tcPr/>
                </a:tc>
                <a:tc>
                  <a:txBody>
                    <a:bodyPr/>
                    <a:lstStyle/>
                    <a:p>
                      <a:r>
                        <a:rPr lang="en-US" dirty="0" err="1" smtClean="0"/>
                        <a:t>Full_text</a:t>
                      </a:r>
                      <a:endParaRPr lang="en-US" dirty="0"/>
                    </a:p>
                  </a:txBody>
                  <a:tcPr/>
                </a:tc>
              </a:tr>
              <a:tr h="516508">
                <a:tc>
                  <a:txBody>
                    <a:bodyPr/>
                    <a:lstStyle/>
                    <a:p>
                      <a:r>
                        <a:rPr lang="en-US" dirty="0" smtClean="0"/>
                        <a:t>001</a:t>
                      </a:r>
                      <a:endParaRPr lang="en-US" dirty="0"/>
                    </a:p>
                  </a:txBody>
                  <a:tcPr/>
                </a:tc>
                <a:tc>
                  <a:txBody>
                    <a:bodyPr/>
                    <a:lstStyle/>
                    <a:p>
                      <a:r>
                        <a:rPr lang="en-US" i="1" dirty="0" smtClean="0"/>
                        <a:t>War and Peace</a:t>
                      </a:r>
                      <a:endParaRPr lang="en-US" i="1" dirty="0"/>
                    </a:p>
                  </a:txBody>
                  <a:tcPr/>
                </a:tc>
                <a:tc>
                  <a:txBody>
                    <a:bodyPr/>
                    <a:lstStyle/>
                    <a:p>
                      <a:r>
                        <a:rPr lang="en-US" dirty="0" smtClean="0"/>
                        <a:t>Tolstoy</a:t>
                      </a:r>
                      <a:endParaRPr lang="en-US" dirty="0"/>
                    </a:p>
                  </a:txBody>
                  <a:tcPr/>
                </a:tc>
                <a:tc>
                  <a:txBody>
                    <a:bodyPr/>
                    <a:lstStyle/>
                    <a:p>
                      <a:r>
                        <a:rPr lang="en-US" dirty="0" smtClean="0"/>
                        <a:t>1869</a:t>
                      </a:r>
                      <a:endParaRPr lang="en-US" dirty="0"/>
                    </a:p>
                  </a:txBody>
                  <a:tcPr/>
                </a:tc>
                <a:tc>
                  <a:txBody>
                    <a:bodyPr/>
                    <a:lstStyle/>
                    <a:p>
                      <a:r>
                        <a:rPr lang="en-US" dirty="0" smtClean="0"/>
                        <a:t>…</a:t>
                      </a:r>
                      <a:endParaRPr lang="en-US" dirty="0"/>
                    </a:p>
                  </a:txBody>
                  <a:tcPr/>
                </a:tc>
              </a:tr>
              <a:tr h="516508">
                <a:tc>
                  <a:txBody>
                    <a:bodyPr/>
                    <a:lstStyle/>
                    <a:p>
                      <a:r>
                        <a:rPr lang="en-US" dirty="0" smtClean="0"/>
                        <a:t>002</a:t>
                      </a:r>
                      <a:endParaRPr lang="en-US" dirty="0"/>
                    </a:p>
                  </a:txBody>
                  <a:tcPr/>
                </a:tc>
                <a:tc>
                  <a:txBody>
                    <a:bodyPr/>
                    <a:lstStyle/>
                    <a:p>
                      <a:r>
                        <a:rPr lang="en-US" i="1" dirty="0" smtClean="0"/>
                        <a:t>Crime and Punishment</a:t>
                      </a:r>
                      <a:endParaRPr lang="en-US" i="1" dirty="0"/>
                    </a:p>
                  </a:txBody>
                  <a:tcPr/>
                </a:tc>
                <a:tc>
                  <a:txBody>
                    <a:bodyPr/>
                    <a:lstStyle/>
                    <a:p>
                      <a:r>
                        <a:rPr lang="en-US" dirty="0" smtClean="0"/>
                        <a:t>Dostoyevsky</a:t>
                      </a:r>
                      <a:endParaRPr lang="en-US" dirty="0"/>
                    </a:p>
                  </a:txBody>
                  <a:tcPr/>
                </a:tc>
                <a:tc>
                  <a:txBody>
                    <a:bodyPr/>
                    <a:lstStyle/>
                    <a:p>
                      <a:r>
                        <a:rPr lang="en-US" dirty="0" smtClean="0"/>
                        <a:t>1866</a:t>
                      </a:r>
                      <a:endParaRPr lang="en-US" dirty="0"/>
                    </a:p>
                  </a:txBody>
                  <a:tcPr/>
                </a:tc>
                <a:tc>
                  <a:txBody>
                    <a:bodyPr/>
                    <a:lstStyle/>
                    <a:p>
                      <a:r>
                        <a:rPr lang="en-US" dirty="0" smtClean="0"/>
                        <a:t>…</a:t>
                      </a:r>
                      <a:endParaRPr lang="en-US" dirty="0"/>
                    </a:p>
                  </a:txBody>
                  <a:tcPr/>
                </a:tc>
              </a:tr>
              <a:tr h="516508">
                <a:tc>
                  <a:txBody>
                    <a:bodyPr/>
                    <a:lstStyle/>
                    <a:p>
                      <a:r>
                        <a:rPr lang="en-US" dirty="0" smtClean="0"/>
                        <a:t>003</a:t>
                      </a:r>
                      <a:endParaRPr lang="en-US" dirty="0"/>
                    </a:p>
                  </a:txBody>
                  <a:tcPr/>
                </a:tc>
                <a:tc>
                  <a:txBody>
                    <a:bodyPr/>
                    <a:lstStyle/>
                    <a:p>
                      <a:r>
                        <a:rPr lang="en-US" i="1" dirty="0" smtClean="0"/>
                        <a:t>Anna Karenina</a:t>
                      </a:r>
                      <a:endParaRPr lang="en-US" i="1" dirty="0"/>
                    </a:p>
                  </a:txBody>
                  <a:tcPr/>
                </a:tc>
                <a:tc>
                  <a:txBody>
                    <a:bodyPr/>
                    <a:lstStyle/>
                    <a:p>
                      <a:r>
                        <a:rPr lang="en-US" dirty="0" smtClean="0"/>
                        <a:t>Tolstoy</a:t>
                      </a:r>
                      <a:endParaRPr lang="en-US" dirty="0"/>
                    </a:p>
                  </a:txBody>
                  <a:tcPr/>
                </a:tc>
                <a:tc>
                  <a:txBody>
                    <a:bodyPr/>
                    <a:lstStyle/>
                    <a:p>
                      <a:r>
                        <a:rPr lang="en-US" dirty="0" smtClean="0"/>
                        <a:t>1877</a:t>
                      </a:r>
                      <a:endParaRPr lang="en-US" dirty="0"/>
                    </a:p>
                  </a:txBody>
                  <a:tcPr/>
                </a:tc>
                <a:tc>
                  <a:txBody>
                    <a:bodyPr/>
                    <a:lstStyle/>
                    <a:p>
                      <a:r>
                        <a:rPr lang="en-US" dirty="0" smtClean="0"/>
                        <a:t>…</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645782958"/>
              </p:ext>
            </p:extLst>
          </p:nvPr>
        </p:nvGraphicFramePr>
        <p:xfrm>
          <a:off x="838200" y="2183962"/>
          <a:ext cx="2248646" cy="1915284"/>
        </p:xfrm>
        <a:graphic>
          <a:graphicData uri="http://schemas.openxmlformats.org/drawingml/2006/table">
            <a:tbl>
              <a:tblPr firstRow="1" bandRow="1">
                <a:tableStyleId>{17292A2E-F333-43FB-9621-5CBBE7FDCDCB}</a:tableStyleId>
              </a:tblPr>
              <a:tblGrid>
                <a:gridCol w="1226669"/>
                <a:gridCol w="1021977"/>
              </a:tblGrid>
              <a:tr h="299199">
                <a:tc>
                  <a:txBody>
                    <a:bodyPr/>
                    <a:lstStyle/>
                    <a:p>
                      <a:r>
                        <a:rPr lang="en-US" dirty="0" smtClean="0"/>
                        <a:t>Published</a:t>
                      </a:r>
                      <a:endParaRPr lang="en-US" dirty="0"/>
                    </a:p>
                  </a:txBody>
                  <a:tcPr/>
                </a:tc>
                <a:tc>
                  <a:txBody>
                    <a:bodyPr/>
                    <a:lstStyle/>
                    <a:p>
                      <a:r>
                        <a:rPr lang="en-US" dirty="0" smtClean="0"/>
                        <a:t>BID</a:t>
                      </a:r>
                      <a:endParaRPr lang="en-US" dirty="0"/>
                    </a:p>
                  </a:txBody>
                  <a:tcPr/>
                </a:tc>
              </a:tr>
              <a:tr h="516508">
                <a:tc>
                  <a:txBody>
                    <a:bodyPr/>
                    <a:lstStyle/>
                    <a:p>
                      <a:r>
                        <a:rPr lang="en-US" dirty="0" smtClean="0"/>
                        <a:t>1866</a:t>
                      </a:r>
                      <a:endParaRPr lang="en-US" dirty="0"/>
                    </a:p>
                  </a:txBody>
                  <a:tcPr/>
                </a:tc>
                <a:tc>
                  <a:txBody>
                    <a:bodyPr/>
                    <a:lstStyle/>
                    <a:p>
                      <a:r>
                        <a:rPr lang="en-US" dirty="0" smtClean="0"/>
                        <a:t>002</a:t>
                      </a:r>
                      <a:endParaRPr lang="en-US" i="1" dirty="0"/>
                    </a:p>
                  </a:txBody>
                  <a:tcPr/>
                </a:tc>
              </a:tr>
              <a:tr h="516508">
                <a:tc>
                  <a:txBody>
                    <a:bodyPr/>
                    <a:lstStyle/>
                    <a:p>
                      <a:r>
                        <a:rPr lang="en-US" b="1" i="1" dirty="0" smtClean="0"/>
                        <a:t>1869</a:t>
                      </a:r>
                      <a:endParaRPr lang="en-US" b="1" i="1" dirty="0"/>
                    </a:p>
                  </a:txBody>
                  <a:tcPr/>
                </a:tc>
                <a:tc>
                  <a:txBody>
                    <a:bodyPr/>
                    <a:lstStyle/>
                    <a:p>
                      <a:r>
                        <a:rPr lang="en-US" b="1" i="1" dirty="0" smtClean="0"/>
                        <a:t>001</a:t>
                      </a:r>
                      <a:endParaRPr lang="en-US" b="1" i="1" dirty="0"/>
                    </a:p>
                  </a:txBody>
                  <a:tcPr/>
                </a:tc>
              </a:tr>
              <a:tr h="516508">
                <a:tc>
                  <a:txBody>
                    <a:bodyPr/>
                    <a:lstStyle/>
                    <a:p>
                      <a:r>
                        <a:rPr lang="en-US" b="1" i="1" dirty="0" smtClean="0"/>
                        <a:t>1877</a:t>
                      </a:r>
                      <a:endParaRPr lang="en-US" b="1" i="1" dirty="0"/>
                    </a:p>
                  </a:txBody>
                  <a:tcPr/>
                </a:tc>
                <a:tc>
                  <a:txBody>
                    <a:bodyPr/>
                    <a:lstStyle/>
                    <a:p>
                      <a:r>
                        <a:rPr lang="en-US" b="1" i="1" dirty="0" smtClean="0"/>
                        <a:t>003</a:t>
                      </a:r>
                      <a:endParaRPr lang="en-US" b="1" i="1" dirty="0"/>
                    </a:p>
                  </a:txBody>
                  <a:tcPr/>
                </a:tc>
              </a:tr>
            </a:tbl>
          </a:graphicData>
        </a:graphic>
      </p:graphicFrame>
      <p:cxnSp>
        <p:nvCxnSpPr>
          <p:cNvPr id="9" name="Straight Arrow Connector 8"/>
          <p:cNvCxnSpPr/>
          <p:nvPr/>
        </p:nvCxnSpPr>
        <p:spPr>
          <a:xfrm>
            <a:off x="3086846" y="2757829"/>
            <a:ext cx="2020049" cy="578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086846" y="2757829"/>
            <a:ext cx="2020049" cy="5782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086846" y="3806700"/>
            <a:ext cx="202004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32554" y="4552597"/>
            <a:ext cx="8130988" cy="584775"/>
          </a:xfrm>
          <a:prstGeom prst="rect">
            <a:avLst/>
          </a:prstGeom>
          <a:noFill/>
        </p:spPr>
        <p:txBody>
          <a:bodyPr wrap="square" rtlCol="0">
            <a:spAutoFit/>
          </a:bodyPr>
          <a:lstStyle/>
          <a:p>
            <a:r>
              <a:rPr lang="en-US" sz="3200" dirty="0" smtClean="0">
                <a:latin typeface="+mj-lt"/>
              </a:rPr>
              <a:t>Maintain </a:t>
            </a:r>
            <a:r>
              <a:rPr lang="en-US" sz="3200" smtClean="0">
                <a:latin typeface="+mj-lt"/>
              </a:rPr>
              <a:t>an index for this, and search over that!</a:t>
            </a:r>
            <a:endParaRPr lang="en-US" sz="3200" dirty="0" smtClean="0">
              <a:latin typeface="+mj-lt"/>
            </a:endParaRPr>
          </a:p>
        </p:txBody>
      </p:sp>
      <p:sp>
        <p:nvSpPr>
          <p:cNvPr id="20" name="TextBox 19"/>
          <p:cNvSpPr txBox="1"/>
          <p:nvPr/>
        </p:nvSpPr>
        <p:spPr>
          <a:xfrm>
            <a:off x="5106895" y="1612211"/>
            <a:ext cx="2787943" cy="461665"/>
          </a:xfrm>
          <a:prstGeom prst="rect">
            <a:avLst/>
          </a:prstGeom>
          <a:noFill/>
        </p:spPr>
        <p:txBody>
          <a:bodyPr wrap="none" rtlCol="0">
            <a:spAutoFit/>
          </a:bodyPr>
          <a:lstStyle/>
          <a:p>
            <a:r>
              <a:rPr lang="en-US" sz="2400" b="1" smtClean="0">
                <a:solidFill>
                  <a:schemeClr val="accent2"/>
                </a:solidFill>
                <a:latin typeface="Menlo" charset="0"/>
                <a:ea typeface="Menlo" charset="0"/>
                <a:cs typeface="Menlo" charset="0"/>
              </a:rPr>
              <a:t>Russian_Novels</a:t>
            </a:r>
            <a:endParaRPr lang="en-US" sz="2400" b="1" dirty="0">
              <a:solidFill>
                <a:schemeClr val="accent2"/>
              </a:solidFill>
              <a:latin typeface="Menlo" charset="0"/>
              <a:ea typeface="Menlo" charset="0"/>
              <a:cs typeface="Menlo" charset="0"/>
            </a:endParaRPr>
          </a:p>
        </p:txBody>
      </p:sp>
      <p:sp>
        <p:nvSpPr>
          <p:cNvPr id="21" name="TextBox 20"/>
          <p:cNvSpPr txBox="1"/>
          <p:nvPr/>
        </p:nvSpPr>
        <p:spPr>
          <a:xfrm>
            <a:off x="838200" y="1679697"/>
            <a:ext cx="2230098" cy="461665"/>
          </a:xfrm>
          <a:prstGeom prst="rect">
            <a:avLst/>
          </a:prstGeom>
          <a:noFill/>
        </p:spPr>
        <p:txBody>
          <a:bodyPr wrap="none" rtlCol="0">
            <a:spAutoFit/>
          </a:bodyPr>
          <a:lstStyle/>
          <a:p>
            <a:r>
              <a:rPr lang="en-US" sz="2400" b="1" dirty="0" err="1" smtClean="0">
                <a:solidFill>
                  <a:schemeClr val="accent2"/>
                </a:solidFill>
                <a:latin typeface="Menlo" charset="0"/>
                <a:ea typeface="Menlo" charset="0"/>
                <a:cs typeface="Menlo" charset="0"/>
              </a:rPr>
              <a:t>By_Yr_Index</a:t>
            </a:r>
            <a:endParaRPr lang="en-US" sz="2400" b="1" dirty="0">
              <a:solidFill>
                <a:schemeClr val="accent2"/>
              </a:solidFill>
              <a:latin typeface="Menlo" charset="0"/>
              <a:ea typeface="Menlo" charset="0"/>
              <a:cs typeface="Menlo" charset="0"/>
            </a:endParaRPr>
          </a:p>
        </p:txBody>
      </p:sp>
      <p:sp>
        <p:nvSpPr>
          <p:cNvPr id="22" name="TextBox 21"/>
          <p:cNvSpPr txBox="1"/>
          <p:nvPr/>
        </p:nvSpPr>
        <p:spPr>
          <a:xfrm>
            <a:off x="6723529" y="5646278"/>
            <a:ext cx="4894730"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400" dirty="0" smtClean="0">
                <a:solidFill>
                  <a:prstClr val="black"/>
                </a:solidFill>
                <a:latin typeface="+mj-lt"/>
              </a:rPr>
              <a:t>Why might just keeping the table sorted by year not be good enough?</a:t>
            </a:r>
            <a:endParaRPr lang="en-US" sz="2400" dirty="0">
              <a:solidFill>
                <a:prstClr val="black"/>
              </a:solidFill>
              <a:latin typeface="+mj-lt"/>
            </a:endParaRPr>
          </a:p>
        </p:txBody>
      </p:sp>
      <p:grpSp>
        <p:nvGrpSpPr>
          <p:cNvPr id="23" name="Group 22"/>
          <p:cNvGrpSpPr/>
          <p:nvPr/>
        </p:nvGrpSpPr>
        <p:grpSpPr>
          <a:xfrm>
            <a:off x="0" y="-22510"/>
            <a:ext cx="12192000" cy="307777"/>
            <a:chOff x="0" y="-22510"/>
            <a:chExt cx="12192000" cy="307777"/>
          </a:xfrm>
        </p:grpSpPr>
        <p:sp>
          <p:nvSpPr>
            <p:cNvPr id="24" name="Rectangle 2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5" name="TextBox 24"/>
            <p:cNvSpPr txBox="1"/>
            <p:nvPr/>
          </p:nvSpPr>
          <p:spPr>
            <a:xfrm>
              <a:off x="188780" y="-22510"/>
              <a:ext cx="315426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Indexes: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31257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Example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110830863"/>
              </p:ext>
            </p:extLst>
          </p:nvPr>
        </p:nvGraphicFramePr>
        <p:xfrm>
          <a:off x="5658225" y="1836075"/>
          <a:ext cx="6246905" cy="2038856"/>
        </p:xfrm>
        <a:graphic>
          <a:graphicData uri="http://schemas.openxmlformats.org/drawingml/2006/table">
            <a:tbl>
              <a:tblPr firstRow="1" bandRow="1">
                <a:tableStyleId>{69012ECD-51FC-41F1-AA8D-1B2483CD663E}</a:tableStyleId>
              </a:tblPr>
              <a:tblGrid>
                <a:gridCol w="634999"/>
                <a:gridCol w="1613647"/>
                <a:gridCol w="1499497"/>
                <a:gridCol w="1249381"/>
                <a:gridCol w="1249381"/>
              </a:tblGrid>
              <a:tr h="299199">
                <a:tc>
                  <a:txBody>
                    <a:bodyPr/>
                    <a:lstStyle/>
                    <a:p>
                      <a:r>
                        <a:rPr lang="en-US" dirty="0" smtClean="0"/>
                        <a:t>BID</a:t>
                      </a:r>
                      <a:endParaRPr lang="en-US" dirty="0"/>
                    </a:p>
                  </a:txBody>
                  <a:tcPr/>
                </a:tc>
                <a:tc>
                  <a:txBody>
                    <a:bodyPr/>
                    <a:lstStyle/>
                    <a:p>
                      <a:r>
                        <a:rPr lang="en-US" dirty="0" smtClean="0"/>
                        <a:t>Title</a:t>
                      </a:r>
                      <a:endParaRPr lang="en-US" dirty="0"/>
                    </a:p>
                  </a:txBody>
                  <a:tcPr/>
                </a:tc>
                <a:tc>
                  <a:txBody>
                    <a:bodyPr/>
                    <a:lstStyle/>
                    <a:p>
                      <a:r>
                        <a:rPr lang="en-US" dirty="0" smtClean="0"/>
                        <a:t>Author</a:t>
                      </a:r>
                      <a:endParaRPr lang="en-US" dirty="0"/>
                    </a:p>
                  </a:txBody>
                  <a:tcPr/>
                </a:tc>
                <a:tc>
                  <a:txBody>
                    <a:bodyPr/>
                    <a:lstStyle/>
                    <a:p>
                      <a:r>
                        <a:rPr lang="en-US" dirty="0" smtClean="0"/>
                        <a:t>Published</a:t>
                      </a:r>
                      <a:endParaRPr lang="en-US" dirty="0"/>
                    </a:p>
                  </a:txBody>
                  <a:tcPr/>
                </a:tc>
                <a:tc>
                  <a:txBody>
                    <a:bodyPr/>
                    <a:lstStyle/>
                    <a:p>
                      <a:r>
                        <a:rPr lang="en-US" dirty="0" err="1" smtClean="0"/>
                        <a:t>Full_text</a:t>
                      </a:r>
                      <a:endParaRPr lang="en-US" dirty="0"/>
                    </a:p>
                  </a:txBody>
                  <a:tcPr/>
                </a:tc>
              </a:tr>
              <a:tr h="516508">
                <a:tc>
                  <a:txBody>
                    <a:bodyPr/>
                    <a:lstStyle/>
                    <a:p>
                      <a:r>
                        <a:rPr lang="en-US" dirty="0" smtClean="0"/>
                        <a:t>001</a:t>
                      </a:r>
                      <a:endParaRPr lang="en-US" dirty="0"/>
                    </a:p>
                  </a:txBody>
                  <a:tcPr/>
                </a:tc>
                <a:tc>
                  <a:txBody>
                    <a:bodyPr/>
                    <a:lstStyle/>
                    <a:p>
                      <a:r>
                        <a:rPr lang="en-US" i="1" dirty="0" smtClean="0"/>
                        <a:t>War and Peace</a:t>
                      </a:r>
                      <a:endParaRPr lang="en-US" i="1" dirty="0"/>
                    </a:p>
                  </a:txBody>
                  <a:tcPr/>
                </a:tc>
                <a:tc>
                  <a:txBody>
                    <a:bodyPr/>
                    <a:lstStyle/>
                    <a:p>
                      <a:r>
                        <a:rPr lang="en-US" dirty="0" smtClean="0"/>
                        <a:t>Tolstoy</a:t>
                      </a:r>
                      <a:endParaRPr lang="en-US" dirty="0"/>
                    </a:p>
                  </a:txBody>
                  <a:tcPr/>
                </a:tc>
                <a:tc>
                  <a:txBody>
                    <a:bodyPr/>
                    <a:lstStyle/>
                    <a:p>
                      <a:r>
                        <a:rPr lang="en-US" dirty="0" smtClean="0"/>
                        <a:t>1869</a:t>
                      </a:r>
                      <a:endParaRPr lang="en-US" dirty="0"/>
                    </a:p>
                  </a:txBody>
                  <a:tcPr/>
                </a:tc>
                <a:tc>
                  <a:txBody>
                    <a:bodyPr/>
                    <a:lstStyle/>
                    <a:p>
                      <a:r>
                        <a:rPr lang="en-US" dirty="0" smtClean="0"/>
                        <a:t>…</a:t>
                      </a:r>
                      <a:endParaRPr lang="en-US" dirty="0"/>
                    </a:p>
                  </a:txBody>
                  <a:tcPr/>
                </a:tc>
              </a:tr>
              <a:tr h="516508">
                <a:tc>
                  <a:txBody>
                    <a:bodyPr/>
                    <a:lstStyle/>
                    <a:p>
                      <a:r>
                        <a:rPr lang="en-US" dirty="0" smtClean="0"/>
                        <a:t>002</a:t>
                      </a:r>
                      <a:endParaRPr lang="en-US" dirty="0"/>
                    </a:p>
                  </a:txBody>
                  <a:tcPr/>
                </a:tc>
                <a:tc>
                  <a:txBody>
                    <a:bodyPr/>
                    <a:lstStyle/>
                    <a:p>
                      <a:r>
                        <a:rPr lang="en-US" i="1" dirty="0" smtClean="0"/>
                        <a:t>Crime and Punishment</a:t>
                      </a:r>
                      <a:endParaRPr lang="en-US" i="1" dirty="0"/>
                    </a:p>
                  </a:txBody>
                  <a:tcPr/>
                </a:tc>
                <a:tc>
                  <a:txBody>
                    <a:bodyPr/>
                    <a:lstStyle/>
                    <a:p>
                      <a:r>
                        <a:rPr lang="en-US" dirty="0" smtClean="0"/>
                        <a:t>Dostoyevsky</a:t>
                      </a:r>
                      <a:endParaRPr lang="en-US" dirty="0"/>
                    </a:p>
                  </a:txBody>
                  <a:tcPr/>
                </a:tc>
                <a:tc>
                  <a:txBody>
                    <a:bodyPr/>
                    <a:lstStyle/>
                    <a:p>
                      <a:r>
                        <a:rPr lang="en-US" dirty="0" smtClean="0"/>
                        <a:t>1866</a:t>
                      </a:r>
                      <a:endParaRPr lang="en-US" dirty="0"/>
                    </a:p>
                  </a:txBody>
                  <a:tcPr/>
                </a:tc>
                <a:tc>
                  <a:txBody>
                    <a:bodyPr/>
                    <a:lstStyle/>
                    <a:p>
                      <a:r>
                        <a:rPr lang="en-US" dirty="0" smtClean="0"/>
                        <a:t>…</a:t>
                      </a:r>
                      <a:endParaRPr lang="en-US" dirty="0"/>
                    </a:p>
                  </a:txBody>
                  <a:tcPr/>
                </a:tc>
              </a:tr>
              <a:tr h="516508">
                <a:tc>
                  <a:txBody>
                    <a:bodyPr/>
                    <a:lstStyle/>
                    <a:p>
                      <a:r>
                        <a:rPr lang="en-US" dirty="0" smtClean="0"/>
                        <a:t>003</a:t>
                      </a:r>
                      <a:endParaRPr lang="en-US" dirty="0"/>
                    </a:p>
                  </a:txBody>
                  <a:tcPr/>
                </a:tc>
                <a:tc>
                  <a:txBody>
                    <a:bodyPr/>
                    <a:lstStyle/>
                    <a:p>
                      <a:r>
                        <a:rPr lang="en-US" i="1" dirty="0" smtClean="0"/>
                        <a:t>Anna Karenina</a:t>
                      </a:r>
                      <a:endParaRPr lang="en-US" i="1" dirty="0"/>
                    </a:p>
                  </a:txBody>
                  <a:tcPr/>
                </a:tc>
                <a:tc>
                  <a:txBody>
                    <a:bodyPr/>
                    <a:lstStyle/>
                    <a:p>
                      <a:r>
                        <a:rPr lang="en-US" dirty="0" smtClean="0"/>
                        <a:t>Tolstoy</a:t>
                      </a:r>
                      <a:endParaRPr lang="en-US" dirty="0"/>
                    </a:p>
                  </a:txBody>
                  <a:tcPr/>
                </a:tc>
                <a:tc>
                  <a:txBody>
                    <a:bodyPr/>
                    <a:lstStyle/>
                    <a:p>
                      <a:r>
                        <a:rPr lang="en-US" dirty="0" smtClean="0"/>
                        <a:t>1877</a:t>
                      </a:r>
                      <a:endParaRPr lang="en-US" dirty="0"/>
                    </a:p>
                  </a:txBody>
                  <a:tcPr/>
                </a:tc>
                <a:tc>
                  <a:txBody>
                    <a:bodyPr/>
                    <a:lstStyle/>
                    <a:p>
                      <a:r>
                        <a:rPr lang="en-US" dirty="0" smtClean="0"/>
                        <a:t>…</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47721997"/>
              </p:ext>
            </p:extLst>
          </p:nvPr>
        </p:nvGraphicFramePr>
        <p:xfrm>
          <a:off x="838200" y="1897861"/>
          <a:ext cx="2248646" cy="1915284"/>
        </p:xfrm>
        <a:graphic>
          <a:graphicData uri="http://schemas.openxmlformats.org/drawingml/2006/table">
            <a:tbl>
              <a:tblPr firstRow="1" bandRow="1">
                <a:tableStyleId>{17292A2E-F333-43FB-9621-5CBBE7FDCDCB}</a:tableStyleId>
              </a:tblPr>
              <a:tblGrid>
                <a:gridCol w="1226669"/>
                <a:gridCol w="1021977"/>
              </a:tblGrid>
              <a:tr h="299199">
                <a:tc>
                  <a:txBody>
                    <a:bodyPr/>
                    <a:lstStyle/>
                    <a:p>
                      <a:r>
                        <a:rPr lang="en-US" dirty="0" smtClean="0"/>
                        <a:t>Published</a:t>
                      </a:r>
                      <a:endParaRPr lang="en-US" dirty="0"/>
                    </a:p>
                  </a:txBody>
                  <a:tcPr/>
                </a:tc>
                <a:tc>
                  <a:txBody>
                    <a:bodyPr/>
                    <a:lstStyle/>
                    <a:p>
                      <a:r>
                        <a:rPr lang="en-US" dirty="0" smtClean="0"/>
                        <a:t>BID</a:t>
                      </a:r>
                      <a:endParaRPr lang="en-US" dirty="0"/>
                    </a:p>
                  </a:txBody>
                  <a:tcPr/>
                </a:tc>
              </a:tr>
              <a:tr h="516508">
                <a:tc>
                  <a:txBody>
                    <a:bodyPr/>
                    <a:lstStyle/>
                    <a:p>
                      <a:r>
                        <a:rPr lang="en-US" dirty="0" smtClean="0"/>
                        <a:t>1866</a:t>
                      </a:r>
                      <a:endParaRPr lang="en-US" dirty="0"/>
                    </a:p>
                  </a:txBody>
                  <a:tcPr/>
                </a:tc>
                <a:tc>
                  <a:txBody>
                    <a:bodyPr/>
                    <a:lstStyle/>
                    <a:p>
                      <a:r>
                        <a:rPr lang="en-US" dirty="0" smtClean="0"/>
                        <a:t>002</a:t>
                      </a:r>
                      <a:endParaRPr lang="en-US" i="1" dirty="0"/>
                    </a:p>
                  </a:txBody>
                  <a:tcPr/>
                </a:tc>
              </a:tr>
              <a:tr h="516508">
                <a:tc>
                  <a:txBody>
                    <a:bodyPr/>
                    <a:lstStyle/>
                    <a:p>
                      <a:r>
                        <a:rPr lang="en-US" b="0" i="0" dirty="0" smtClean="0"/>
                        <a:t>1869</a:t>
                      </a:r>
                      <a:endParaRPr lang="en-US" b="0" i="0" dirty="0"/>
                    </a:p>
                  </a:txBody>
                  <a:tcPr/>
                </a:tc>
                <a:tc>
                  <a:txBody>
                    <a:bodyPr/>
                    <a:lstStyle/>
                    <a:p>
                      <a:r>
                        <a:rPr lang="en-US" b="0" i="0" dirty="0" smtClean="0"/>
                        <a:t>001</a:t>
                      </a:r>
                      <a:endParaRPr lang="en-US" b="0" i="0" dirty="0"/>
                    </a:p>
                  </a:txBody>
                  <a:tcPr/>
                </a:tc>
              </a:tr>
              <a:tr h="516508">
                <a:tc>
                  <a:txBody>
                    <a:bodyPr/>
                    <a:lstStyle/>
                    <a:p>
                      <a:r>
                        <a:rPr lang="en-US" b="0" i="0" dirty="0" smtClean="0"/>
                        <a:t>1877</a:t>
                      </a:r>
                      <a:endParaRPr lang="en-US" b="0" i="0" dirty="0"/>
                    </a:p>
                  </a:txBody>
                  <a:tcPr/>
                </a:tc>
                <a:tc>
                  <a:txBody>
                    <a:bodyPr/>
                    <a:lstStyle/>
                    <a:p>
                      <a:r>
                        <a:rPr lang="en-US" b="0" i="0" dirty="0" smtClean="0"/>
                        <a:t>003</a:t>
                      </a:r>
                      <a:endParaRPr lang="en-US" b="0" i="0" dirty="0"/>
                    </a:p>
                  </a:txBody>
                  <a:tcPr/>
                </a:tc>
              </a:tr>
            </a:tbl>
          </a:graphicData>
        </a:graphic>
      </p:graphicFrame>
      <p:cxnSp>
        <p:nvCxnSpPr>
          <p:cNvPr id="9" name="Straight Arrow Connector 8"/>
          <p:cNvCxnSpPr/>
          <p:nvPr/>
        </p:nvCxnSpPr>
        <p:spPr>
          <a:xfrm>
            <a:off x="3086846" y="2471728"/>
            <a:ext cx="2571379" cy="57822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086846" y="2442940"/>
            <a:ext cx="2589927" cy="607012"/>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086846" y="3520600"/>
            <a:ext cx="2571379" cy="1"/>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76773" y="5579376"/>
            <a:ext cx="5677027"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400" dirty="0" smtClean="0">
                <a:solidFill>
                  <a:prstClr val="black"/>
                </a:solidFill>
                <a:latin typeface="+mj-lt"/>
              </a:rPr>
              <a:t>Indexes shown here as tables, but in reality we will use more efficient data structures…</a:t>
            </a:r>
            <a:endParaRPr lang="en-US" sz="2400" dirty="0">
              <a:solidFill>
                <a:prstClr val="black"/>
              </a:solidFill>
              <a:latin typeface="+mj-lt"/>
            </a:endParaRPr>
          </a:p>
        </p:txBody>
      </p:sp>
      <p:sp>
        <p:nvSpPr>
          <p:cNvPr id="20" name="TextBox 19"/>
          <p:cNvSpPr txBox="1"/>
          <p:nvPr/>
        </p:nvSpPr>
        <p:spPr>
          <a:xfrm>
            <a:off x="5658225" y="1326110"/>
            <a:ext cx="2787943" cy="461665"/>
          </a:xfrm>
          <a:prstGeom prst="rect">
            <a:avLst/>
          </a:prstGeom>
          <a:noFill/>
        </p:spPr>
        <p:txBody>
          <a:bodyPr wrap="none" rtlCol="0">
            <a:spAutoFit/>
          </a:bodyPr>
          <a:lstStyle/>
          <a:p>
            <a:r>
              <a:rPr lang="en-US" sz="2400" b="1" smtClean="0">
                <a:solidFill>
                  <a:schemeClr val="accent2"/>
                </a:solidFill>
                <a:latin typeface="Menlo" charset="0"/>
                <a:ea typeface="Menlo" charset="0"/>
                <a:cs typeface="Menlo" charset="0"/>
              </a:rPr>
              <a:t>Russian_Novels</a:t>
            </a:r>
            <a:endParaRPr lang="en-US" sz="2400" b="1" dirty="0">
              <a:solidFill>
                <a:schemeClr val="accent2"/>
              </a:solidFill>
              <a:latin typeface="Menlo" charset="0"/>
              <a:ea typeface="Menlo" charset="0"/>
              <a:cs typeface="Menlo" charset="0"/>
            </a:endParaRPr>
          </a:p>
        </p:txBody>
      </p:sp>
      <p:sp>
        <p:nvSpPr>
          <p:cNvPr id="21" name="TextBox 20"/>
          <p:cNvSpPr txBox="1"/>
          <p:nvPr/>
        </p:nvSpPr>
        <p:spPr>
          <a:xfrm>
            <a:off x="838200" y="1393596"/>
            <a:ext cx="2230098" cy="461665"/>
          </a:xfrm>
          <a:prstGeom prst="rect">
            <a:avLst/>
          </a:prstGeom>
          <a:noFill/>
        </p:spPr>
        <p:txBody>
          <a:bodyPr wrap="none" rtlCol="0">
            <a:spAutoFit/>
          </a:bodyPr>
          <a:lstStyle/>
          <a:p>
            <a:r>
              <a:rPr lang="en-US" sz="2400" b="1" dirty="0" err="1" smtClean="0">
                <a:solidFill>
                  <a:schemeClr val="accent2"/>
                </a:solidFill>
                <a:latin typeface="Menlo" charset="0"/>
                <a:ea typeface="Menlo" charset="0"/>
                <a:cs typeface="Menlo" charset="0"/>
              </a:rPr>
              <a:t>By_Yr_Index</a:t>
            </a:r>
            <a:endParaRPr lang="en-US" sz="2400" b="1" dirty="0">
              <a:solidFill>
                <a:schemeClr val="accent2"/>
              </a:solidFill>
              <a:latin typeface="Menlo" charset="0"/>
              <a:ea typeface="Menlo" charset="0"/>
              <a:cs typeface="Menlo"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1854655223"/>
              </p:ext>
            </p:extLst>
          </p:nvPr>
        </p:nvGraphicFramePr>
        <p:xfrm>
          <a:off x="838200" y="4498162"/>
          <a:ext cx="3706906" cy="2162428"/>
        </p:xfrm>
        <a:graphic>
          <a:graphicData uri="http://schemas.openxmlformats.org/drawingml/2006/table">
            <a:tbl>
              <a:tblPr firstRow="1" bandRow="1">
                <a:tableStyleId>{17292A2E-F333-43FB-9621-5CBBE7FDCDCB}</a:tableStyleId>
              </a:tblPr>
              <a:tblGrid>
                <a:gridCol w="1461248"/>
                <a:gridCol w="1546412"/>
                <a:gridCol w="699246"/>
              </a:tblGrid>
              <a:tr h="299199">
                <a:tc>
                  <a:txBody>
                    <a:bodyPr/>
                    <a:lstStyle/>
                    <a:p>
                      <a:r>
                        <a:rPr lang="en-US" dirty="0" smtClean="0"/>
                        <a:t>Author</a:t>
                      </a:r>
                      <a:endParaRPr lang="en-US" dirty="0"/>
                    </a:p>
                  </a:txBody>
                  <a:tcPr/>
                </a:tc>
                <a:tc>
                  <a:txBody>
                    <a:bodyPr/>
                    <a:lstStyle/>
                    <a:p>
                      <a:r>
                        <a:rPr lang="en-US" dirty="0" smtClean="0"/>
                        <a:t>Title</a:t>
                      </a:r>
                      <a:endParaRPr lang="en-US" dirty="0"/>
                    </a:p>
                  </a:txBody>
                  <a:tcPr/>
                </a:tc>
                <a:tc>
                  <a:txBody>
                    <a:bodyPr/>
                    <a:lstStyle/>
                    <a:p>
                      <a:r>
                        <a:rPr lang="en-US" dirty="0" smtClean="0"/>
                        <a:t>BID</a:t>
                      </a:r>
                      <a:endParaRPr lang="en-US" dirty="0"/>
                    </a:p>
                  </a:txBody>
                  <a:tcPr/>
                </a:tc>
              </a:tr>
              <a:tr h="516508">
                <a:tc>
                  <a:txBody>
                    <a:bodyPr/>
                    <a:lstStyle/>
                    <a:p>
                      <a:r>
                        <a:rPr lang="en-US" b="0" i="0" dirty="0" smtClean="0"/>
                        <a:t>Dostoyevsky</a:t>
                      </a:r>
                      <a:endParaRPr lang="en-US" b="0" i="0" dirty="0"/>
                    </a:p>
                  </a:txBody>
                  <a:tcPr/>
                </a:tc>
                <a:tc>
                  <a:txBody>
                    <a:bodyPr/>
                    <a:lstStyle/>
                    <a:p>
                      <a:r>
                        <a:rPr lang="en-US" b="0" i="0" dirty="0" smtClean="0"/>
                        <a:t>Crime</a:t>
                      </a:r>
                      <a:r>
                        <a:rPr lang="en-US" b="0" i="0" baseline="0" dirty="0" smtClean="0"/>
                        <a:t> and Punishment</a:t>
                      </a:r>
                      <a:endParaRPr lang="en-US" b="0" i="0" dirty="0"/>
                    </a:p>
                  </a:txBody>
                  <a:tcPr/>
                </a:tc>
                <a:tc>
                  <a:txBody>
                    <a:bodyPr/>
                    <a:lstStyle/>
                    <a:p>
                      <a:r>
                        <a:rPr lang="en-US" b="0" i="0" dirty="0" smtClean="0"/>
                        <a:t>002</a:t>
                      </a:r>
                      <a:endParaRPr lang="en-US" b="0" i="0" dirty="0"/>
                    </a:p>
                  </a:txBody>
                  <a:tcPr/>
                </a:tc>
              </a:tr>
              <a:tr h="516508">
                <a:tc>
                  <a:txBody>
                    <a:bodyPr/>
                    <a:lstStyle/>
                    <a:p>
                      <a:r>
                        <a:rPr lang="en-US" b="0" i="0" dirty="0" smtClean="0"/>
                        <a:t>Tolstoy</a:t>
                      </a:r>
                      <a:endParaRPr lang="en-US" b="0" i="0" dirty="0"/>
                    </a:p>
                  </a:txBody>
                  <a:tcPr/>
                </a:tc>
                <a:tc>
                  <a:txBody>
                    <a:bodyPr/>
                    <a:lstStyle/>
                    <a:p>
                      <a:r>
                        <a:rPr lang="en-US" b="0" i="0" dirty="0" smtClean="0"/>
                        <a:t>Anna Karenina</a:t>
                      </a:r>
                      <a:endParaRPr lang="en-US" b="0" i="0" dirty="0"/>
                    </a:p>
                  </a:txBody>
                  <a:tcPr/>
                </a:tc>
                <a:tc>
                  <a:txBody>
                    <a:bodyPr/>
                    <a:lstStyle/>
                    <a:p>
                      <a:r>
                        <a:rPr lang="en-US" b="0" i="0" dirty="0" smtClean="0"/>
                        <a:t>003</a:t>
                      </a:r>
                      <a:endParaRPr lang="en-US" b="0" i="0" dirty="0"/>
                    </a:p>
                  </a:txBody>
                  <a:tcPr/>
                </a:tc>
              </a:tr>
              <a:tr h="516508">
                <a:tc>
                  <a:txBody>
                    <a:bodyPr/>
                    <a:lstStyle/>
                    <a:p>
                      <a:r>
                        <a:rPr lang="en-US" b="0" i="0" dirty="0" smtClean="0"/>
                        <a:t>Tolstoy</a:t>
                      </a:r>
                      <a:endParaRPr lang="en-US" b="0" i="0" dirty="0"/>
                    </a:p>
                  </a:txBody>
                  <a:tcPr/>
                </a:tc>
                <a:tc>
                  <a:txBody>
                    <a:bodyPr/>
                    <a:lstStyle/>
                    <a:p>
                      <a:r>
                        <a:rPr lang="en-US" b="0" i="0" dirty="0" smtClean="0"/>
                        <a:t>War</a:t>
                      </a:r>
                      <a:r>
                        <a:rPr lang="en-US" b="0" i="0" baseline="0" dirty="0" smtClean="0"/>
                        <a:t> and Peace</a:t>
                      </a:r>
                      <a:endParaRPr lang="en-US" b="0" i="0" dirty="0"/>
                    </a:p>
                  </a:txBody>
                  <a:tcPr/>
                </a:tc>
                <a:tc>
                  <a:txBody>
                    <a:bodyPr/>
                    <a:lstStyle/>
                    <a:p>
                      <a:r>
                        <a:rPr lang="en-US" b="0" i="0" dirty="0" smtClean="0"/>
                        <a:t>001</a:t>
                      </a:r>
                      <a:endParaRPr lang="en-US" b="0" i="0" dirty="0"/>
                    </a:p>
                  </a:txBody>
                  <a:tcPr/>
                </a:tc>
              </a:tr>
            </a:tbl>
          </a:graphicData>
        </a:graphic>
      </p:graphicFrame>
      <p:sp>
        <p:nvSpPr>
          <p:cNvPr id="24" name="TextBox 23"/>
          <p:cNvSpPr txBox="1"/>
          <p:nvPr/>
        </p:nvSpPr>
        <p:spPr>
          <a:xfrm>
            <a:off x="838201" y="4053010"/>
            <a:ext cx="3113353" cy="369332"/>
          </a:xfrm>
          <a:prstGeom prst="rect">
            <a:avLst/>
          </a:prstGeom>
          <a:noFill/>
        </p:spPr>
        <p:txBody>
          <a:bodyPr wrap="none" rtlCol="0">
            <a:spAutoFit/>
          </a:bodyPr>
          <a:lstStyle/>
          <a:p>
            <a:r>
              <a:rPr lang="en-US" b="1" smtClean="0">
                <a:solidFill>
                  <a:schemeClr val="accent2"/>
                </a:solidFill>
                <a:latin typeface="Menlo" charset="0"/>
                <a:ea typeface="Menlo" charset="0"/>
                <a:cs typeface="Menlo" charset="0"/>
              </a:rPr>
              <a:t>By_Author_Title_Index</a:t>
            </a:r>
            <a:endParaRPr lang="en-US" b="1" dirty="0">
              <a:solidFill>
                <a:schemeClr val="accent2"/>
              </a:solidFill>
              <a:latin typeface="Menlo" charset="0"/>
              <a:ea typeface="Menlo" charset="0"/>
              <a:cs typeface="Menlo" charset="0"/>
            </a:endParaRPr>
          </a:p>
        </p:txBody>
      </p:sp>
      <p:cxnSp>
        <p:nvCxnSpPr>
          <p:cNvPr id="25" name="Straight Arrow Connector 24"/>
          <p:cNvCxnSpPr/>
          <p:nvPr/>
        </p:nvCxnSpPr>
        <p:spPr>
          <a:xfrm flipV="1">
            <a:off x="4545106" y="3049952"/>
            <a:ext cx="1113119" cy="2100272"/>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545106" y="3520600"/>
            <a:ext cx="1113119" cy="2207849"/>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4554380" y="2442939"/>
            <a:ext cx="1103845" cy="3923299"/>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76773" y="4122980"/>
            <a:ext cx="6228357" cy="1077218"/>
          </a:xfrm>
          <a:prstGeom prst="rect">
            <a:avLst/>
          </a:prstGeom>
          <a:noFill/>
        </p:spPr>
        <p:txBody>
          <a:bodyPr wrap="square" rtlCol="0">
            <a:spAutoFit/>
          </a:bodyPr>
          <a:lstStyle/>
          <a:p>
            <a:r>
              <a:rPr lang="en-US" sz="3200" dirty="0" smtClean="0">
                <a:latin typeface="+mj-lt"/>
              </a:rPr>
              <a:t>Can have multiple indexes </a:t>
            </a:r>
            <a:r>
              <a:rPr lang="en-US" sz="3200" smtClean="0">
                <a:latin typeface="+mj-lt"/>
              </a:rPr>
              <a:t>to support multiple search keys</a:t>
            </a:r>
            <a:endParaRPr lang="en-US" sz="3200" dirty="0" smtClean="0">
              <a:latin typeface="+mj-lt"/>
            </a:endParaRPr>
          </a:p>
        </p:txBody>
      </p:sp>
      <p:grpSp>
        <p:nvGrpSpPr>
          <p:cNvPr id="28" name="Group 27"/>
          <p:cNvGrpSpPr/>
          <p:nvPr/>
        </p:nvGrpSpPr>
        <p:grpSpPr>
          <a:xfrm>
            <a:off x="0" y="-22510"/>
            <a:ext cx="12192000" cy="307777"/>
            <a:chOff x="0" y="-22510"/>
            <a:chExt cx="12192000" cy="307777"/>
          </a:xfrm>
        </p:grpSpPr>
        <p:sp>
          <p:nvSpPr>
            <p:cNvPr id="30" name="Rectangle 2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2" name="TextBox 31"/>
            <p:cNvSpPr txBox="1"/>
            <p:nvPr/>
          </p:nvSpPr>
          <p:spPr>
            <a:xfrm>
              <a:off x="188780" y="-22510"/>
              <a:ext cx="315426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Indexes: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54895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Covering Indexes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936481046"/>
              </p:ext>
            </p:extLst>
          </p:nvPr>
        </p:nvGraphicFramePr>
        <p:xfrm>
          <a:off x="1366838" y="3069436"/>
          <a:ext cx="2248646" cy="1915284"/>
        </p:xfrm>
        <a:graphic>
          <a:graphicData uri="http://schemas.openxmlformats.org/drawingml/2006/table">
            <a:tbl>
              <a:tblPr firstRow="1" bandRow="1">
                <a:tableStyleId>{17292A2E-F333-43FB-9621-5CBBE7FDCDCB}</a:tableStyleId>
              </a:tblPr>
              <a:tblGrid>
                <a:gridCol w="1226669"/>
                <a:gridCol w="1021977"/>
              </a:tblGrid>
              <a:tr h="299199">
                <a:tc>
                  <a:txBody>
                    <a:bodyPr/>
                    <a:lstStyle/>
                    <a:p>
                      <a:r>
                        <a:rPr lang="en-US" dirty="0" smtClean="0"/>
                        <a:t>Published</a:t>
                      </a:r>
                      <a:endParaRPr lang="en-US" dirty="0"/>
                    </a:p>
                  </a:txBody>
                  <a:tcPr/>
                </a:tc>
                <a:tc>
                  <a:txBody>
                    <a:bodyPr/>
                    <a:lstStyle/>
                    <a:p>
                      <a:r>
                        <a:rPr lang="en-US" dirty="0" smtClean="0"/>
                        <a:t>BID</a:t>
                      </a:r>
                      <a:endParaRPr lang="en-US" dirty="0"/>
                    </a:p>
                  </a:txBody>
                  <a:tcPr/>
                </a:tc>
              </a:tr>
              <a:tr h="516508">
                <a:tc>
                  <a:txBody>
                    <a:bodyPr/>
                    <a:lstStyle/>
                    <a:p>
                      <a:r>
                        <a:rPr lang="en-US" dirty="0" smtClean="0"/>
                        <a:t>1866</a:t>
                      </a:r>
                      <a:endParaRPr lang="en-US" dirty="0"/>
                    </a:p>
                  </a:txBody>
                  <a:tcPr/>
                </a:tc>
                <a:tc>
                  <a:txBody>
                    <a:bodyPr/>
                    <a:lstStyle/>
                    <a:p>
                      <a:r>
                        <a:rPr lang="en-US" dirty="0" smtClean="0"/>
                        <a:t>002</a:t>
                      </a:r>
                      <a:endParaRPr lang="en-US" i="1" dirty="0"/>
                    </a:p>
                  </a:txBody>
                  <a:tcPr/>
                </a:tc>
              </a:tr>
              <a:tr h="516508">
                <a:tc>
                  <a:txBody>
                    <a:bodyPr/>
                    <a:lstStyle/>
                    <a:p>
                      <a:r>
                        <a:rPr lang="en-US" b="0" i="0" dirty="0" smtClean="0"/>
                        <a:t>1869</a:t>
                      </a:r>
                      <a:endParaRPr lang="en-US" b="0" i="0" dirty="0"/>
                    </a:p>
                  </a:txBody>
                  <a:tcPr/>
                </a:tc>
                <a:tc>
                  <a:txBody>
                    <a:bodyPr/>
                    <a:lstStyle/>
                    <a:p>
                      <a:r>
                        <a:rPr lang="en-US" b="0" i="0" dirty="0" smtClean="0"/>
                        <a:t>001</a:t>
                      </a:r>
                      <a:endParaRPr lang="en-US" b="0" i="0" dirty="0"/>
                    </a:p>
                  </a:txBody>
                  <a:tcPr/>
                </a:tc>
              </a:tr>
              <a:tr h="516508">
                <a:tc>
                  <a:txBody>
                    <a:bodyPr/>
                    <a:lstStyle/>
                    <a:p>
                      <a:r>
                        <a:rPr lang="en-US" b="0" i="0" dirty="0" smtClean="0"/>
                        <a:t>1877</a:t>
                      </a:r>
                      <a:endParaRPr lang="en-US" b="0" i="0" dirty="0"/>
                    </a:p>
                  </a:txBody>
                  <a:tcPr/>
                </a:tc>
                <a:tc>
                  <a:txBody>
                    <a:bodyPr/>
                    <a:lstStyle/>
                    <a:p>
                      <a:r>
                        <a:rPr lang="en-US" b="0" i="0" dirty="0" smtClean="0"/>
                        <a:t>003</a:t>
                      </a:r>
                      <a:endParaRPr lang="en-US" b="0" i="0" dirty="0"/>
                    </a:p>
                  </a:txBody>
                  <a:tcPr/>
                </a:tc>
              </a:tr>
            </a:tbl>
          </a:graphicData>
        </a:graphic>
      </p:graphicFrame>
      <p:sp>
        <p:nvSpPr>
          <p:cNvPr id="21" name="TextBox 20"/>
          <p:cNvSpPr txBox="1"/>
          <p:nvPr/>
        </p:nvSpPr>
        <p:spPr>
          <a:xfrm>
            <a:off x="1366838" y="2565171"/>
            <a:ext cx="2230098" cy="461665"/>
          </a:xfrm>
          <a:prstGeom prst="rect">
            <a:avLst/>
          </a:prstGeom>
          <a:noFill/>
        </p:spPr>
        <p:txBody>
          <a:bodyPr wrap="none" rtlCol="0">
            <a:spAutoFit/>
          </a:bodyPr>
          <a:lstStyle/>
          <a:p>
            <a:r>
              <a:rPr lang="en-US" sz="2400" b="1" dirty="0" err="1" smtClean="0">
                <a:solidFill>
                  <a:schemeClr val="accent2"/>
                </a:solidFill>
                <a:latin typeface="Menlo" charset="0"/>
                <a:ea typeface="Menlo" charset="0"/>
                <a:cs typeface="Menlo" charset="0"/>
              </a:rPr>
              <a:t>By_Yr_Index</a:t>
            </a:r>
            <a:endParaRPr lang="en-US" sz="2400" b="1" dirty="0">
              <a:solidFill>
                <a:schemeClr val="accent2"/>
              </a:solidFill>
              <a:latin typeface="Menlo" charset="0"/>
              <a:ea typeface="Menlo" charset="0"/>
              <a:cs typeface="Menlo" charset="0"/>
            </a:endParaRPr>
          </a:p>
        </p:txBody>
      </p:sp>
      <p:grpSp>
        <p:nvGrpSpPr>
          <p:cNvPr id="28" name="Group 27"/>
          <p:cNvGrpSpPr/>
          <p:nvPr/>
        </p:nvGrpSpPr>
        <p:grpSpPr>
          <a:xfrm>
            <a:off x="0" y="-22510"/>
            <a:ext cx="12192000" cy="307777"/>
            <a:chOff x="0" y="-22510"/>
            <a:chExt cx="12192000" cy="307777"/>
          </a:xfrm>
        </p:grpSpPr>
        <p:sp>
          <p:nvSpPr>
            <p:cNvPr id="30" name="Rectangle 2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2" name="TextBox 31"/>
            <p:cNvSpPr txBox="1"/>
            <p:nvPr/>
          </p:nvSpPr>
          <p:spPr>
            <a:xfrm>
              <a:off x="188780" y="-22510"/>
              <a:ext cx="315426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Indexes: Basics</a:t>
              </a:r>
              <a:endParaRPr lang="en-US" sz="1400" b="1" i="1" dirty="0">
                <a:solidFill>
                  <a:schemeClr val="tx1">
                    <a:lumMod val="65000"/>
                    <a:lumOff val="35000"/>
                  </a:schemeClr>
                </a:solidFill>
                <a:latin typeface="+mj-lt"/>
              </a:endParaRPr>
            </a:p>
          </p:txBody>
        </p:sp>
      </p:grpSp>
      <p:sp>
        <p:nvSpPr>
          <p:cNvPr id="23" name="TextBox 22"/>
          <p:cNvSpPr txBox="1"/>
          <p:nvPr/>
        </p:nvSpPr>
        <p:spPr>
          <a:xfrm>
            <a:off x="5094754" y="1770546"/>
            <a:ext cx="6463834" cy="1569660"/>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solidFill>
                  <a:prstClr val="black"/>
                </a:solidFill>
                <a:latin typeface="+mj-lt"/>
              </a:rPr>
              <a:t>We say that an index is </a:t>
            </a:r>
            <a:r>
              <a:rPr lang="en-US" sz="2400" b="1" u="sng" dirty="0" smtClean="0">
                <a:solidFill>
                  <a:prstClr val="black"/>
                </a:solidFill>
                <a:latin typeface="+mj-lt"/>
              </a:rPr>
              <a:t>covering</a:t>
            </a:r>
            <a:r>
              <a:rPr lang="en-US" sz="2400" dirty="0" smtClean="0">
                <a:solidFill>
                  <a:prstClr val="black"/>
                </a:solidFill>
                <a:latin typeface="+mj-lt"/>
              </a:rPr>
              <a:t> </a:t>
            </a:r>
            <a:r>
              <a:rPr lang="en-US" sz="2400" i="1" dirty="0" smtClean="0">
                <a:solidFill>
                  <a:prstClr val="black"/>
                </a:solidFill>
                <a:latin typeface="+mj-lt"/>
              </a:rPr>
              <a:t>for a specific query</a:t>
            </a:r>
            <a:r>
              <a:rPr lang="en-US" sz="2400" dirty="0" smtClean="0">
                <a:solidFill>
                  <a:prstClr val="black"/>
                </a:solidFill>
                <a:latin typeface="+mj-lt"/>
              </a:rPr>
              <a:t> if the index contains all the needed attributes- </a:t>
            </a:r>
            <a:r>
              <a:rPr lang="en-US" sz="2400" b="1" i="1" dirty="0" smtClean="0">
                <a:solidFill>
                  <a:prstClr val="black"/>
                </a:solidFill>
                <a:latin typeface="+mj-lt"/>
              </a:rPr>
              <a:t>meaning the query can be answered using the index alone!</a:t>
            </a:r>
          </a:p>
        </p:txBody>
      </p:sp>
      <p:sp>
        <p:nvSpPr>
          <p:cNvPr id="27" name="TextBox 26"/>
          <p:cNvSpPr txBox="1"/>
          <p:nvPr/>
        </p:nvSpPr>
        <p:spPr>
          <a:xfrm>
            <a:off x="5094754" y="3667165"/>
            <a:ext cx="6463834"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solidFill>
                  <a:prstClr val="black"/>
                </a:solidFill>
                <a:latin typeface="+mj-lt"/>
              </a:rPr>
              <a:t>The “needed” attributes are </a:t>
            </a:r>
            <a:r>
              <a:rPr lang="en-US" sz="2400" smtClean="0">
                <a:solidFill>
                  <a:prstClr val="black"/>
                </a:solidFill>
                <a:latin typeface="+mj-lt"/>
              </a:rPr>
              <a:t>the union of those in the SELECT and WHERE clauses…</a:t>
            </a:r>
            <a:endParaRPr lang="en-US" sz="2400" b="1" i="1" dirty="0" smtClean="0">
              <a:solidFill>
                <a:prstClr val="black"/>
              </a:solidFill>
              <a:latin typeface="+mj-lt"/>
            </a:endParaRPr>
          </a:p>
        </p:txBody>
      </p:sp>
      <p:grpSp>
        <p:nvGrpSpPr>
          <p:cNvPr id="3" name="Group 2"/>
          <p:cNvGrpSpPr/>
          <p:nvPr/>
        </p:nvGrpSpPr>
        <p:grpSpPr>
          <a:xfrm>
            <a:off x="5576146" y="4984720"/>
            <a:ext cx="5982442" cy="1200329"/>
            <a:chOff x="5576146" y="4984720"/>
            <a:chExt cx="5982442" cy="1200329"/>
          </a:xfrm>
        </p:grpSpPr>
        <p:sp>
          <p:nvSpPr>
            <p:cNvPr id="34" name="Rectangle 3"/>
            <p:cNvSpPr>
              <a:spLocks noChangeArrowheads="1"/>
            </p:cNvSpPr>
            <p:nvPr/>
          </p:nvSpPr>
          <p:spPr bwMode="auto">
            <a:xfrm>
              <a:off x="7283059" y="4984720"/>
              <a:ext cx="4275529"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smtClean="0">
                  <a:solidFill>
                    <a:schemeClr val="accent2"/>
                  </a:solidFill>
                  <a:latin typeface="Menlo" charset="0"/>
                  <a:ea typeface="Menlo" charset="0"/>
                  <a:cs typeface="Menlo" charset="0"/>
                </a:rPr>
                <a:t>SELECT </a:t>
              </a:r>
              <a:r>
                <a:rPr lang="en-US" sz="2400" smtClean="0">
                  <a:latin typeface="Menlo" charset="0"/>
                  <a:ea typeface="Menlo" charset="0"/>
                  <a:cs typeface="Menlo" charset="0"/>
                </a:rPr>
                <a:t>Published, BID</a:t>
              </a:r>
              <a:endParaRPr lang="en-US" sz="2400" dirty="0" smtClean="0">
                <a:latin typeface="Menlo" charset="0"/>
                <a:ea typeface="Menlo" charset="0"/>
                <a:cs typeface="Menlo" charset="0"/>
              </a:endParaRPr>
            </a:p>
            <a:p>
              <a:pPr eaLnBrk="0" hangingPunct="0"/>
              <a:r>
                <a:rPr lang="en-US" sz="2400" dirty="0" smtClean="0">
                  <a:solidFill>
                    <a:schemeClr val="accent2"/>
                  </a:solidFill>
                  <a:latin typeface="Menlo" charset="0"/>
                  <a:ea typeface="Menlo" charset="0"/>
                  <a:cs typeface="Menlo" charset="0"/>
                </a:rPr>
                <a:t>FROM </a:t>
              </a:r>
              <a:r>
                <a:rPr lang="en-US" sz="2400" dirty="0" err="1" smtClean="0">
                  <a:latin typeface="Menlo" charset="0"/>
                  <a:ea typeface="Menlo" charset="0"/>
                  <a:cs typeface="Menlo" charset="0"/>
                </a:rPr>
                <a:t>Russian_Novels</a:t>
              </a:r>
              <a:r>
                <a:rPr lang="en-US" sz="2400" dirty="0" smtClean="0">
                  <a:solidFill>
                    <a:schemeClr val="accent2"/>
                  </a:solidFill>
                  <a:latin typeface="Menlo" charset="0"/>
                  <a:ea typeface="Menlo" charset="0"/>
                  <a:cs typeface="Menlo" charset="0"/>
                </a:rPr>
                <a:t/>
              </a:r>
              <a:br>
                <a:rPr lang="en-US" sz="2400" dirty="0" smtClean="0">
                  <a:solidFill>
                    <a:schemeClr val="accent2"/>
                  </a:solidFill>
                  <a:latin typeface="Menlo" charset="0"/>
                  <a:ea typeface="Menlo" charset="0"/>
                  <a:cs typeface="Menlo" charset="0"/>
                </a:rPr>
              </a:br>
              <a:r>
                <a:rPr lang="en-US" sz="2400" dirty="0" smtClean="0">
                  <a:solidFill>
                    <a:schemeClr val="accent2"/>
                  </a:solidFill>
                  <a:latin typeface="Menlo" charset="0"/>
                  <a:ea typeface="Menlo" charset="0"/>
                  <a:cs typeface="Menlo" charset="0"/>
                </a:rPr>
                <a:t>WHERE </a:t>
              </a:r>
              <a:r>
                <a:rPr lang="en-US" sz="2400" dirty="0" smtClean="0">
                  <a:latin typeface="Menlo" charset="0"/>
                  <a:ea typeface="Menlo" charset="0"/>
                  <a:cs typeface="Menlo" charset="0"/>
                </a:rPr>
                <a:t>Published &gt; 1867</a:t>
              </a:r>
              <a:endParaRPr lang="en-US" sz="2400" dirty="0">
                <a:latin typeface="Menlo" charset="0"/>
                <a:ea typeface="Menlo" charset="0"/>
                <a:cs typeface="Menlo" charset="0"/>
              </a:endParaRPr>
            </a:p>
          </p:txBody>
        </p:sp>
        <p:sp>
          <p:nvSpPr>
            <p:cNvPr id="4" name="TextBox 3"/>
            <p:cNvSpPr txBox="1"/>
            <p:nvPr/>
          </p:nvSpPr>
          <p:spPr>
            <a:xfrm>
              <a:off x="5576146" y="4984720"/>
              <a:ext cx="1511889" cy="523220"/>
            </a:xfrm>
            <a:prstGeom prst="rect">
              <a:avLst/>
            </a:prstGeom>
            <a:noFill/>
          </p:spPr>
          <p:txBody>
            <a:bodyPr wrap="none" rtlCol="0">
              <a:spAutoFit/>
            </a:bodyPr>
            <a:lstStyle/>
            <a:p>
              <a:r>
                <a:rPr lang="en-US" sz="2800" dirty="0" smtClean="0">
                  <a:latin typeface="+mj-lt"/>
                </a:rPr>
                <a:t>Example:</a:t>
              </a:r>
              <a:endParaRPr lang="en-US" sz="2800" dirty="0">
                <a:latin typeface="+mj-lt"/>
              </a:endParaRPr>
            </a:p>
          </p:txBody>
        </p:sp>
      </p:grpSp>
    </p:spTree>
    <p:extLst>
      <p:ext uri="{BB962C8B-B14F-4D97-AF65-F5344CB8AC3E}">
        <p14:creationId xmlns:p14="http://schemas.microsoft.com/office/powerpoint/2010/main" val="28030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High-level Categories of Index Types</a:t>
            </a:r>
            <a:endParaRPr lang="en-US" dirty="0"/>
          </a:p>
        </p:txBody>
      </p:sp>
      <p:sp>
        <p:nvSpPr>
          <p:cNvPr id="3" name="Content Placeholder 2"/>
          <p:cNvSpPr>
            <a:spLocks noGrp="1"/>
          </p:cNvSpPr>
          <p:nvPr>
            <p:ph idx="1"/>
          </p:nvPr>
        </p:nvSpPr>
        <p:spPr>
          <a:xfrm>
            <a:off x="838200" y="1600201"/>
            <a:ext cx="10515600" cy="2851574"/>
          </a:xfrm>
        </p:spPr>
        <p:txBody>
          <a:bodyPr>
            <a:noAutofit/>
          </a:bodyPr>
          <a:lstStyle/>
          <a:p>
            <a:r>
              <a:rPr lang="en-US" sz="2400" dirty="0" smtClean="0"/>
              <a:t>B-Trees </a:t>
            </a:r>
            <a:r>
              <a:rPr lang="en-US" sz="2400" i="1" dirty="0" smtClean="0"/>
              <a:t>(covered next)</a:t>
            </a:r>
          </a:p>
          <a:p>
            <a:pPr lvl="1"/>
            <a:r>
              <a:rPr lang="en-US" dirty="0" smtClean="0"/>
              <a:t>Very good for range queries, sorted data</a:t>
            </a:r>
          </a:p>
          <a:p>
            <a:pPr lvl="1"/>
            <a:r>
              <a:rPr lang="en-US" dirty="0" smtClean="0"/>
              <a:t>Some old databases only implemented B-Trees</a:t>
            </a:r>
          </a:p>
          <a:p>
            <a:pPr lvl="1"/>
            <a:r>
              <a:rPr lang="en-US" i="1" dirty="0" smtClean="0"/>
              <a:t>We will look at a variant called </a:t>
            </a:r>
            <a:r>
              <a:rPr lang="en-US" b="1" i="1" dirty="0" smtClean="0"/>
              <a:t>B+ Trees</a:t>
            </a:r>
            <a:endParaRPr lang="en-US" i="1" dirty="0" smtClean="0"/>
          </a:p>
          <a:p>
            <a:endParaRPr lang="en-US" sz="2400" dirty="0" smtClean="0"/>
          </a:p>
          <a:p>
            <a:r>
              <a:rPr lang="en-US" sz="2400" dirty="0" smtClean="0"/>
              <a:t>Hash Tables </a:t>
            </a:r>
            <a:r>
              <a:rPr lang="en-US" sz="2400" i="1" dirty="0" smtClean="0"/>
              <a:t>(not covered)</a:t>
            </a:r>
          </a:p>
          <a:p>
            <a:pPr lvl="1"/>
            <a:r>
              <a:rPr lang="en-US" dirty="0" smtClean="0"/>
              <a:t>There are variants of this basic structure to deal with IO</a:t>
            </a:r>
          </a:p>
          <a:p>
            <a:pPr lvl="1"/>
            <a:r>
              <a:rPr lang="en-US" dirty="0" smtClean="0"/>
              <a:t>Called </a:t>
            </a:r>
            <a:r>
              <a:rPr lang="en-US" b="1" i="1" dirty="0" smtClean="0"/>
              <a:t>linear </a:t>
            </a:r>
            <a:r>
              <a:rPr lang="en-US" dirty="0" smtClean="0"/>
              <a:t>or </a:t>
            </a:r>
            <a:r>
              <a:rPr lang="en-US" b="1" i="1" dirty="0" smtClean="0"/>
              <a:t>extendible hashing-</a:t>
            </a:r>
            <a:r>
              <a:rPr lang="en-US" dirty="0" smtClean="0"/>
              <a:t> IO aware!</a:t>
            </a:r>
            <a:endParaRPr lang="en-US" dirty="0"/>
          </a:p>
        </p:txBody>
      </p:sp>
      <p:sp>
        <p:nvSpPr>
          <p:cNvPr id="4" name="TextBox 3"/>
          <p:cNvSpPr txBox="1"/>
          <p:nvPr/>
        </p:nvSpPr>
        <p:spPr>
          <a:xfrm>
            <a:off x="8447132" y="2346574"/>
            <a:ext cx="3051419" cy="14339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a:solidFill>
                  <a:prstClr val="black"/>
                </a:solidFill>
                <a:latin typeface="+mj-lt"/>
              </a:rPr>
              <a:t>The data structures we present here are “IO aware”</a:t>
            </a:r>
          </a:p>
        </p:txBody>
      </p:sp>
      <p:sp>
        <p:nvSpPr>
          <p:cNvPr id="5" name="TextBox 4"/>
          <p:cNvSpPr txBox="1"/>
          <p:nvPr/>
        </p:nvSpPr>
        <p:spPr>
          <a:xfrm>
            <a:off x="2219157" y="5356517"/>
            <a:ext cx="7753684" cy="1015663"/>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000" b="1" dirty="0">
                <a:solidFill>
                  <a:prstClr val="black"/>
                </a:solidFill>
                <a:latin typeface="+mj-lt"/>
              </a:rPr>
              <a:t>Real difference between structures</a:t>
            </a:r>
            <a:r>
              <a:rPr lang="en-US" sz="3000" dirty="0">
                <a:solidFill>
                  <a:prstClr val="black"/>
                </a:solidFill>
                <a:latin typeface="+mj-lt"/>
              </a:rPr>
              <a:t>: costs of ops </a:t>
            </a:r>
            <a:r>
              <a:rPr lang="en-US" sz="3000" i="1" dirty="0">
                <a:solidFill>
                  <a:prstClr val="black"/>
                </a:solidFill>
                <a:latin typeface="+mj-lt"/>
              </a:rPr>
              <a:t>determines which index you pick and why</a:t>
            </a:r>
          </a:p>
        </p:txBody>
      </p:sp>
      <p:grpSp>
        <p:nvGrpSpPr>
          <p:cNvPr id="12" name="Group 11"/>
          <p:cNvGrpSpPr/>
          <p:nvPr/>
        </p:nvGrpSpPr>
        <p:grpSpPr>
          <a:xfrm>
            <a:off x="0" y="-22510"/>
            <a:ext cx="12192000" cy="307777"/>
            <a:chOff x="0" y="-22510"/>
            <a:chExt cx="12192000" cy="307777"/>
          </a:xfrm>
        </p:grpSpPr>
        <p:sp>
          <p:nvSpPr>
            <p:cNvPr id="13" name="Rectangle 1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4" name="TextBox 13"/>
            <p:cNvSpPr txBox="1"/>
            <p:nvPr/>
          </p:nvSpPr>
          <p:spPr>
            <a:xfrm>
              <a:off x="188780" y="-22510"/>
              <a:ext cx="315426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Indexes: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3359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ction="ppaction://hlinkfile"/>
              </a:rPr>
              <a:t>Activity-13.ipynb</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56</a:t>
            </a:fld>
            <a:endParaRPr lang="en-US"/>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2729850"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a:t>
              </a:r>
              <a:r>
                <a:rPr lang="en-US" sz="1400" b="1" i="1" dirty="0">
                  <a:solidFill>
                    <a:schemeClr val="tx1">
                      <a:lumMod val="65000"/>
                      <a:lumOff val="35000"/>
                    </a:schemeClr>
                  </a:solidFill>
                  <a:latin typeface="+mj-lt"/>
                </a:rPr>
                <a:t>2</a:t>
              </a:r>
              <a:r>
                <a:rPr lang="en-US" sz="1400" b="1" i="1" dirty="0" smtClean="0">
                  <a:solidFill>
                    <a:schemeClr val="tx1">
                      <a:lumMod val="65000"/>
                      <a:lumOff val="35000"/>
                    </a:schemeClr>
                  </a:solidFill>
                  <a:latin typeface="+mj-lt"/>
                </a:rPr>
                <a:t>  &gt;  ACTIVITY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5121331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5123"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5124" name="Rectangle 4"/>
          <p:cNvSpPr>
            <a:spLocks noGrp="1" noChangeArrowheads="1"/>
          </p:cNvSpPr>
          <p:nvPr>
            <p:ph type="title"/>
          </p:nvPr>
        </p:nvSpPr>
        <p:spPr>
          <a:noFill/>
          <a:ln/>
        </p:spPr>
        <p:txBody>
          <a:bodyPr/>
          <a:lstStyle/>
          <a:p>
            <a:r>
              <a:rPr lang="en-US" dirty="0" smtClean="0"/>
              <a:t>Recap: External Merge Algorithm</a:t>
            </a:r>
            <a:endParaRPr lang="en-US" dirty="0"/>
          </a:p>
        </p:txBody>
      </p:sp>
      <p:sp>
        <p:nvSpPr>
          <p:cNvPr id="5125" name="Rectangle 5"/>
          <p:cNvSpPr>
            <a:spLocks noGrp="1" noChangeArrowheads="1"/>
          </p:cNvSpPr>
          <p:nvPr>
            <p:ph type="body" idx="1"/>
          </p:nvPr>
        </p:nvSpPr>
        <p:spPr>
          <a:xfrm>
            <a:off x="838199" y="1828800"/>
            <a:ext cx="11077575" cy="4495800"/>
          </a:xfrm>
          <a:noFill/>
          <a:ln/>
        </p:spPr>
        <p:txBody>
          <a:bodyPr>
            <a:normAutofit/>
          </a:bodyPr>
          <a:lstStyle/>
          <a:p>
            <a:r>
              <a:rPr lang="en-US" sz="3200" dirty="0" smtClean="0"/>
              <a:t>Suppose we want to merge two </a:t>
            </a:r>
            <a:r>
              <a:rPr lang="en-US" sz="3200" b="1" dirty="0" smtClean="0"/>
              <a:t>sorted</a:t>
            </a:r>
            <a:r>
              <a:rPr lang="en-US" sz="3200" dirty="0" smtClean="0"/>
              <a:t> files both much larger than main memory (i.e. the buffer)</a:t>
            </a:r>
          </a:p>
          <a:p>
            <a:endParaRPr lang="en-US" sz="3200" dirty="0"/>
          </a:p>
          <a:p>
            <a:r>
              <a:rPr lang="en-US" sz="3200" dirty="0" smtClean="0"/>
              <a:t>We can use the </a:t>
            </a:r>
            <a:r>
              <a:rPr lang="en-US" sz="3200" b="1" dirty="0" smtClean="0"/>
              <a:t>external merge algorithm</a:t>
            </a:r>
            <a:r>
              <a:rPr lang="en-US" sz="3200" dirty="0" smtClean="0"/>
              <a:t> to merge files of </a:t>
            </a:r>
            <a:r>
              <a:rPr lang="en-US" sz="3200" b="1" i="1" dirty="0" smtClean="0"/>
              <a:t>arbitrary length</a:t>
            </a:r>
            <a:r>
              <a:rPr lang="en-US" sz="3200" dirty="0" smtClean="0"/>
              <a:t> in </a:t>
            </a:r>
            <a:r>
              <a:rPr lang="en-US" sz="3200" b="1" dirty="0" smtClean="0"/>
              <a:t>2*(N+M) IO </a:t>
            </a:r>
            <a:r>
              <a:rPr lang="en-US" sz="3200" dirty="0" smtClean="0"/>
              <a:t>operations with only </a:t>
            </a:r>
            <a:r>
              <a:rPr lang="en-US" sz="3200" b="1" dirty="0" smtClean="0"/>
              <a:t>3 buffer pages</a:t>
            </a:r>
            <a:r>
              <a:rPr lang="en-US" sz="3200" dirty="0" smtClean="0"/>
              <a:t>!</a:t>
            </a:r>
          </a:p>
        </p:txBody>
      </p:sp>
      <p:sp>
        <p:nvSpPr>
          <p:cNvPr id="6" name="TextBox 5"/>
          <p:cNvSpPr txBox="1"/>
          <p:nvPr/>
        </p:nvSpPr>
        <p:spPr>
          <a:xfrm>
            <a:off x="2540987" y="5247382"/>
            <a:ext cx="7110026" cy="1077218"/>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smtClean="0">
                <a:solidFill>
                  <a:prstClr val="black"/>
                </a:solidFill>
                <a:latin typeface="+mj-lt"/>
              </a:rPr>
              <a:t>Our first example of an “IO aware” algorithm / cost model</a:t>
            </a:r>
            <a:endParaRPr lang="en-US" sz="3200" dirty="0">
              <a:solidFill>
                <a:prstClr val="black"/>
              </a:solidFill>
              <a:latin typeface="+mj-lt"/>
            </a:endParaRPr>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652535683"/>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79750"/>
            <a:ext cx="8229600" cy="1143000"/>
          </a:xfrm>
        </p:spPr>
        <p:txBody>
          <a:bodyPr/>
          <a:lstStyle/>
          <a:p>
            <a:r>
              <a:rPr lang="en-US" dirty="0" smtClean="0"/>
              <a:t>External Merge Sort</a:t>
            </a:r>
            <a:endParaRPr lang="en-US" dirty="0"/>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008820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5123"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5124" name="Rectangle 4"/>
          <p:cNvSpPr>
            <a:spLocks noGrp="1" noChangeArrowheads="1"/>
          </p:cNvSpPr>
          <p:nvPr>
            <p:ph type="title"/>
          </p:nvPr>
        </p:nvSpPr>
        <p:spPr>
          <a:noFill/>
          <a:ln/>
        </p:spPr>
        <p:txBody>
          <a:bodyPr/>
          <a:lstStyle/>
          <a:p>
            <a:r>
              <a:rPr lang="en-US" dirty="0"/>
              <a:t>Why </a:t>
            </a:r>
            <a:r>
              <a:rPr lang="en-US" dirty="0" smtClean="0"/>
              <a:t>are Sort Algorithms Important?</a:t>
            </a:r>
            <a:endParaRPr lang="en-US" dirty="0"/>
          </a:p>
        </p:txBody>
      </p:sp>
      <p:sp>
        <p:nvSpPr>
          <p:cNvPr id="5125" name="Rectangle 5"/>
          <p:cNvSpPr>
            <a:spLocks noGrp="1" noChangeArrowheads="1"/>
          </p:cNvSpPr>
          <p:nvPr>
            <p:ph type="body" idx="1"/>
          </p:nvPr>
        </p:nvSpPr>
        <p:spPr>
          <a:xfrm>
            <a:off x="838200" y="1828800"/>
            <a:ext cx="10515600" cy="4495800"/>
          </a:xfrm>
          <a:noFill/>
          <a:ln/>
        </p:spPr>
        <p:txBody>
          <a:bodyPr>
            <a:normAutofit/>
          </a:bodyPr>
          <a:lstStyle/>
          <a:p>
            <a:r>
              <a:rPr lang="en-US" sz="3200" dirty="0" smtClean="0"/>
              <a:t>Data </a:t>
            </a:r>
            <a:r>
              <a:rPr lang="en-US" sz="3200" dirty="0"/>
              <a:t>requested </a:t>
            </a:r>
            <a:r>
              <a:rPr lang="en-US" sz="3200" dirty="0" smtClean="0"/>
              <a:t>from DB in </a:t>
            </a:r>
            <a:r>
              <a:rPr lang="en-US" sz="3200" dirty="0"/>
              <a:t>sorted order </a:t>
            </a:r>
            <a:r>
              <a:rPr lang="en-US" sz="3200" dirty="0" smtClean="0"/>
              <a:t>is </a:t>
            </a:r>
            <a:r>
              <a:rPr lang="en-US" sz="3200" b="1" dirty="0" smtClean="0"/>
              <a:t>extremely common</a:t>
            </a:r>
            <a:endParaRPr lang="en-US" sz="3200" dirty="0"/>
          </a:p>
          <a:p>
            <a:pPr lvl="1">
              <a:buSzPct val="75000"/>
            </a:pPr>
            <a:r>
              <a:rPr lang="en-US" sz="2800" dirty="0"/>
              <a:t>e.g., find students in increasing</a:t>
            </a:r>
            <a:r>
              <a:rPr lang="en-US" sz="2800" dirty="0" smtClean="0"/>
              <a:t> GPA</a:t>
            </a:r>
            <a:r>
              <a:rPr lang="en-US" sz="2800" i="1" dirty="0" smtClean="0"/>
              <a:t> </a:t>
            </a:r>
            <a:r>
              <a:rPr lang="en-US" sz="2800" dirty="0" smtClean="0"/>
              <a:t>order</a:t>
            </a:r>
          </a:p>
          <a:p>
            <a:pPr marL="0" indent="0">
              <a:buNone/>
            </a:pPr>
            <a:endParaRPr lang="en-US" sz="3200" dirty="0"/>
          </a:p>
          <a:p>
            <a:r>
              <a:rPr lang="en-US" sz="3200" b="1" dirty="0" smtClean="0"/>
              <a:t>Why not just use quicksort in main memory??</a:t>
            </a:r>
          </a:p>
          <a:p>
            <a:pPr lvl="1"/>
            <a:r>
              <a:rPr lang="en-US" sz="2800" dirty="0" smtClean="0"/>
              <a:t>What about if we need to sort 1TB of data with 1GB of RAM…</a:t>
            </a:r>
            <a:endParaRPr lang="en-US" sz="2800" dirty="0"/>
          </a:p>
        </p:txBody>
      </p:sp>
      <p:sp>
        <p:nvSpPr>
          <p:cNvPr id="6" name="TextBox 5"/>
          <p:cNvSpPr txBox="1"/>
          <p:nvPr/>
        </p:nvSpPr>
        <p:spPr>
          <a:xfrm>
            <a:off x="2540987" y="5525513"/>
            <a:ext cx="7110026" cy="584775"/>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a:solidFill>
                  <a:prstClr val="black"/>
                </a:solidFill>
                <a:latin typeface="+mj-lt"/>
              </a:rPr>
              <a:t>A classic problem in computer science!</a:t>
            </a:r>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13625591"/>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2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reasons to sort…</a:t>
            </a:r>
            <a:endParaRPr lang="en-US" dirty="0"/>
          </a:p>
        </p:txBody>
      </p:sp>
      <p:sp>
        <p:nvSpPr>
          <p:cNvPr id="3" name="Content Placeholder 2"/>
          <p:cNvSpPr>
            <a:spLocks noGrp="1"/>
          </p:cNvSpPr>
          <p:nvPr>
            <p:ph idx="1"/>
          </p:nvPr>
        </p:nvSpPr>
        <p:spPr>
          <a:xfrm>
            <a:off x="838200" y="1825625"/>
            <a:ext cx="8083731" cy="4351338"/>
          </a:xfrm>
        </p:spPr>
        <p:txBody>
          <a:bodyPr>
            <a:normAutofit/>
          </a:bodyPr>
          <a:lstStyle/>
          <a:p>
            <a:r>
              <a:rPr lang="en-US" sz="3200" dirty="0" smtClean="0"/>
              <a:t>Sorting useful for eliminating </a:t>
            </a:r>
            <a:r>
              <a:rPr lang="en-US" sz="3200" i="1" dirty="0" smtClean="0"/>
              <a:t>duplicate copies </a:t>
            </a:r>
            <a:r>
              <a:rPr lang="en-US" sz="3200" dirty="0" smtClean="0"/>
              <a:t>in a collection of records (Why?)</a:t>
            </a:r>
          </a:p>
          <a:p>
            <a:endParaRPr lang="en-US" sz="3200" dirty="0"/>
          </a:p>
          <a:p>
            <a:r>
              <a:rPr lang="en-US" sz="3200" dirty="0" smtClean="0"/>
              <a:t>Sorting </a:t>
            </a:r>
            <a:r>
              <a:rPr lang="en-US" sz="3200" dirty="0"/>
              <a:t>is first step in </a:t>
            </a:r>
            <a:r>
              <a:rPr lang="en-US" sz="3200" i="1" dirty="0"/>
              <a:t>bulk loading </a:t>
            </a:r>
            <a:r>
              <a:rPr lang="en-US" sz="3200" dirty="0"/>
              <a:t>B+ tree index.</a:t>
            </a:r>
          </a:p>
          <a:p>
            <a:pPr marL="0" indent="0">
              <a:buNone/>
            </a:pPr>
            <a:endParaRPr lang="en-US" sz="3200" dirty="0" smtClean="0"/>
          </a:p>
          <a:p>
            <a:endParaRPr lang="en-US" sz="3200" i="1" dirty="0" smtClean="0"/>
          </a:p>
          <a:p>
            <a:r>
              <a:rPr lang="en-US" sz="3200" i="1" dirty="0" smtClean="0"/>
              <a:t>Sort-merge</a:t>
            </a:r>
            <a:r>
              <a:rPr lang="en-US" sz="3200" dirty="0" smtClean="0"/>
              <a:t> join algorithm involves sorting</a:t>
            </a:r>
          </a:p>
        </p:txBody>
      </p:sp>
      <p:sp>
        <p:nvSpPr>
          <p:cNvPr id="8" name="TextBox 7"/>
          <p:cNvSpPr txBox="1"/>
          <p:nvPr/>
        </p:nvSpPr>
        <p:spPr>
          <a:xfrm>
            <a:off x="8921931" y="3416519"/>
            <a:ext cx="2736407" cy="58477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i="1" dirty="0" smtClean="0">
                <a:solidFill>
                  <a:prstClr val="black"/>
                </a:solidFill>
                <a:latin typeface="+mj-lt"/>
              </a:rPr>
              <a:t>Coming up…</a:t>
            </a:r>
            <a:endParaRPr lang="en-US" sz="3200" i="1" dirty="0">
              <a:solidFill>
                <a:prstClr val="black"/>
              </a:solidFill>
              <a:latin typeface="+mj-lt"/>
            </a:endParaRPr>
          </a:p>
        </p:txBody>
      </p:sp>
      <p:sp>
        <p:nvSpPr>
          <p:cNvPr id="9" name="TextBox 8"/>
          <p:cNvSpPr txBox="1"/>
          <p:nvPr/>
        </p:nvSpPr>
        <p:spPr>
          <a:xfrm>
            <a:off x="8921931" y="5234682"/>
            <a:ext cx="2736407" cy="58477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i="1" dirty="0" smtClean="0">
                <a:solidFill>
                  <a:prstClr val="black"/>
                </a:solidFill>
                <a:latin typeface="+mj-lt"/>
              </a:rPr>
              <a:t>Next lecture</a:t>
            </a:r>
            <a:endParaRPr lang="en-US" sz="3200" i="1" dirty="0">
              <a:solidFill>
                <a:prstClr val="black"/>
              </a:solidFill>
              <a:latin typeface="+mj-lt"/>
            </a:endParaRPr>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2294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3433</TotalTime>
  <Words>3188</Words>
  <Application>Microsoft Macintosh PowerPoint</Application>
  <PresentationFormat>Widescreen</PresentationFormat>
  <Paragraphs>972</Paragraphs>
  <Slides>56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Calibri</vt:lpstr>
      <vt:lpstr>Calibri Light</vt:lpstr>
      <vt:lpstr>Cambria Math</vt:lpstr>
      <vt:lpstr>Menlo</vt:lpstr>
      <vt:lpstr>Wingdings</vt:lpstr>
      <vt:lpstr>Arial</vt:lpstr>
      <vt:lpstr>Office Theme</vt:lpstr>
      <vt:lpstr>B+ Trees:  An IO-Aware Index Structure</vt:lpstr>
      <vt:lpstr>“If you don’t find it in the index, look very carefully through the entire catalog”</vt:lpstr>
      <vt:lpstr>Today’s Lecture</vt:lpstr>
      <vt:lpstr>1. External Merge Sort</vt:lpstr>
      <vt:lpstr>What you will learn about in this section</vt:lpstr>
      <vt:lpstr>Recap: External Merge Algorithm</vt:lpstr>
      <vt:lpstr>External Merge Sort</vt:lpstr>
      <vt:lpstr>Why are Sort Algorithms Important?</vt:lpstr>
      <vt:lpstr>More reasons to sort…</vt:lpstr>
      <vt:lpstr>Do people care?</vt:lpstr>
      <vt:lpstr>So how do we sort big files?</vt:lpstr>
      <vt:lpstr>External Merge Sort Algorithm</vt:lpstr>
      <vt:lpstr>External Merge Sort Algorithm</vt:lpstr>
      <vt:lpstr>External Merge Sort Algorithm</vt:lpstr>
      <vt:lpstr>External Merge Sort Algorithm</vt:lpstr>
      <vt:lpstr>External Merge Sort Algorithm</vt:lpstr>
      <vt:lpstr>External Merge Sort Algorithm</vt:lpstr>
      <vt:lpstr>Calculating IO Cost</vt:lpstr>
      <vt:lpstr>Running External Merge Sort on Larger Files</vt:lpstr>
      <vt:lpstr>Running External Merge Sort on Larger Files</vt:lpstr>
      <vt:lpstr>Running External Merge Sort on Larger Files</vt:lpstr>
      <vt:lpstr>Running External Merge Sort on Larger Files</vt:lpstr>
      <vt:lpstr>Running External Merge Sort on Larger Files</vt:lpstr>
      <vt:lpstr>Running External Merge Sort on Larger Files</vt:lpstr>
      <vt:lpstr>Simplified 3-page Buffer Version</vt:lpstr>
      <vt:lpstr>Using B+1 buffer pages to reduce # of passes</vt:lpstr>
      <vt:lpstr>Using B+1 buffer pages to reduce # of passes</vt:lpstr>
      <vt:lpstr>Repacking</vt:lpstr>
      <vt:lpstr>Repacking for even longer initial runs</vt:lpstr>
      <vt:lpstr>Repacking Example: 3 page buffer</vt:lpstr>
      <vt:lpstr>Repacking Example: 3 page buffer</vt:lpstr>
      <vt:lpstr>Repacking Example: 3 page buffer</vt:lpstr>
      <vt:lpstr>Repacking Example: 3 page buffer</vt:lpstr>
      <vt:lpstr>Repacking Example: 3 page buffer</vt:lpstr>
      <vt:lpstr>Repacking Example: 3 page buffer</vt:lpstr>
      <vt:lpstr>Repacking Example: 3 page buffer</vt:lpstr>
      <vt:lpstr>Repacking Example: 3 page buffer</vt:lpstr>
      <vt:lpstr>Repacking Example: 3 page buffer</vt:lpstr>
      <vt:lpstr>Repacking Example: 3 page buffer</vt:lpstr>
      <vt:lpstr>Repacking</vt:lpstr>
      <vt:lpstr>Summary</vt:lpstr>
      <vt:lpstr>2. Indexes</vt:lpstr>
      <vt:lpstr>What you will learn about in this section</vt:lpstr>
      <vt:lpstr>Index Motivation</vt:lpstr>
      <vt:lpstr>Index Motivation</vt:lpstr>
      <vt:lpstr>Index Motivation</vt:lpstr>
      <vt:lpstr>Further Motivation for Indexes: NoSQL!</vt:lpstr>
      <vt:lpstr>Indexes: High-level</vt:lpstr>
      <vt:lpstr>More precisely</vt:lpstr>
      <vt:lpstr>Operations on an Index</vt:lpstr>
      <vt:lpstr>Conceptual Example</vt:lpstr>
      <vt:lpstr>Conceptual Example</vt:lpstr>
      <vt:lpstr>Conceptual Example</vt:lpstr>
      <vt:lpstr>Covering Indexes</vt:lpstr>
      <vt:lpstr>High-level Categories of Index Types</vt:lpstr>
      <vt:lpstr>Activity-13.ipynb</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B+Trees:  An IO-Aware Index Structure</dc:title>
  <dc:creator>Alex Ratner</dc:creator>
  <cp:lastModifiedBy>Alex Ratner</cp:lastModifiedBy>
  <cp:revision>128</cp:revision>
  <dcterms:created xsi:type="dcterms:W3CDTF">2015-10-30T14:38:29Z</dcterms:created>
  <dcterms:modified xsi:type="dcterms:W3CDTF">2015-11-25T18:22:02Z</dcterms:modified>
</cp:coreProperties>
</file>