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6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442" r:id="rId49"/>
    <p:sldId id="291" r:id="rId50"/>
    <p:sldId id="292" r:id="rId51"/>
    <p:sldId id="385" r:id="rId52"/>
    <p:sldId id="417" r:id="rId53"/>
    <p:sldId id="419" r:id="rId54"/>
    <p:sldId id="422" r:id="rId55"/>
    <p:sldId id="388" r:id="rId56"/>
    <p:sldId id="378" r:id="rId57"/>
    <p:sldId id="379" r:id="rId58"/>
    <p:sldId id="380" r:id="rId59"/>
    <p:sldId id="302" r:id="rId60"/>
    <p:sldId id="396" r:id="rId61"/>
    <p:sldId id="398" r:id="rId62"/>
    <p:sldId id="397" r:id="rId63"/>
    <p:sldId id="418" r:id="rId64"/>
    <p:sldId id="400" r:id="rId65"/>
    <p:sldId id="415" r:id="rId66"/>
    <p:sldId id="399" r:id="rId67"/>
    <p:sldId id="423" r:id="rId68"/>
    <p:sldId id="312" r:id="rId69"/>
    <p:sldId id="313" r:id="rId70"/>
    <p:sldId id="424" r:id="rId71"/>
    <p:sldId id="315" r:id="rId72"/>
    <p:sldId id="425" r:id="rId73"/>
    <p:sldId id="435" r:id="rId74"/>
    <p:sldId id="318" r:id="rId75"/>
    <p:sldId id="319" r:id="rId76"/>
    <p:sldId id="321" r:id="rId77"/>
    <p:sldId id="322" r:id="rId78"/>
    <p:sldId id="405" r:id="rId79"/>
    <p:sldId id="411" r:id="rId80"/>
    <p:sldId id="412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427" r:id="rId89"/>
    <p:sldId id="428" r:id="rId90"/>
    <p:sldId id="332" r:id="rId91"/>
    <p:sldId id="335" r:id="rId92"/>
    <p:sldId id="337" r:id="rId93"/>
    <p:sldId id="429" r:id="rId94"/>
    <p:sldId id="430" r:id="rId95"/>
    <p:sldId id="431" r:id="rId96"/>
    <p:sldId id="432" r:id="rId97"/>
    <p:sldId id="426" r:id="rId98"/>
    <p:sldId id="403" r:id="rId99"/>
    <p:sldId id="404" r:id="rId100"/>
    <p:sldId id="341" r:id="rId101"/>
    <p:sldId id="436" r:id="rId102"/>
    <p:sldId id="354" r:id="rId103"/>
    <p:sldId id="356" r:id="rId104"/>
    <p:sldId id="357" r:id="rId105"/>
    <p:sldId id="358" r:id="rId106"/>
    <p:sldId id="359" r:id="rId107"/>
    <p:sldId id="361" r:id="rId108"/>
    <p:sldId id="438" r:id="rId109"/>
    <p:sldId id="362" r:id="rId110"/>
    <p:sldId id="363" r:id="rId111"/>
    <p:sldId id="440" r:id="rId112"/>
    <p:sldId id="366" r:id="rId113"/>
    <p:sldId id="437" r:id="rId114"/>
    <p:sldId id="367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94544"/>
  </p:normalViewPr>
  <p:slideViewPr>
    <p:cSldViewPr snapToGrid="0" snapToObjects="1">
      <p:cViewPr>
        <p:scale>
          <a:sx n="116" d="100"/>
          <a:sy n="116" d="100"/>
        </p:scale>
        <p:origin x="424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presProps" Target="presProps.xml"/><Relationship Id="rId118" Type="http://schemas.openxmlformats.org/officeDocument/2006/relationships/viewProps" Target="viewProps.xml"/><Relationship Id="rId119" Type="http://schemas.openxmlformats.org/officeDocument/2006/relationships/theme" Target="theme/theme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68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70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72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73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74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75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76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81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82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83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84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85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86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89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90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91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94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95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100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101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102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103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104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105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106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109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110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111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112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100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constant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101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a logical constant (roughly)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102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103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104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506909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OR 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5177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E.g.</a:t>
            </a:r>
            <a:br>
              <a:rPr lang="en-US" sz="2000" dirty="0"/>
            </a:br>
            <a:r>
              <a:rPr lang="en-US" sz="2000" dirty="0"/>
              <a:t>age=20</a:t>
            </a:r>
            <a:br>
              <a:rPr lang="en-US" sz="2000" dirty="0"/>
            </a:br>
            <a:r>
              <a:rPr lang="en-US" sz="2000" dirty="0" smtClean="0"/>
              <a:t>height=</a:t>
            </a:r>
            <a:r>
              <a:rPr lang="en-US" sz="2000" dirty="0"/>
              <a:t>NULL</a:t>
            </a:r>
            <a:br>
              <a:rPr lang="en-US" sz="2000" dirty="0"/>
            </a:br>
            <a:r>
              <a:rPr lang="en-US" sz="2000" dirty="0"/>
              <a:t>weight=200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59895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+mj-lt"/>
              </a:rPr>
              <a:t>Rule in SQL: include only tuples that yield TRUE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/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105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106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108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109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110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111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112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Why?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49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smtClean="0">
                <a:latin typeface="+mj-lt"/>
              </a:rPr>
              <a:t>ACTIVITY</a:t>
            </a:r>
            <a:r>
              <a:rPr lang="en-US" dirty="0" smtClean="0">
                <a:latin typeface="+mj-lt"/>
              </a:rPr>
              <a:t>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ORDER BY semantics (cont’d)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Set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59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2209800" y="1773150"/>
            <a:ext cx="25146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005012"/>
            <a:ext cx="46482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“This 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Intuitively though, clear what the above query means:</a:t>
            </a:r>
          </a:p>
          <a:p>
            <a:pPr lvl="1"/>
            <a:r>
              <a:rPr lang="en-US" dirty="0" smtClean="0"/>
              <a:t>“Give me the product names in increasing order of price”</a:t>
            </a:r>
          </a:p>
          <a:p>
            <a:pPr lvl="1"/>
            <a:r>
              <a:rPr lang="en-US" dirty="0" smtClean="0"/>
              <a:t>Some DBMSs will allow you to do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60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1523999" y="1773150"/>
            <a:ext cx="3276601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  DISTINCT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647" y="1793054"/>
            <a:ext cx="4648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</a:t>
            </a:r>
            <a:r>
              <a:rPr lang="en-US" sz="2400" dirty="0" smtClean="0">
                <a:latin typeface="+mj-lt"/>
              </a:rPr>
              <a:t>This </a:t>
            </a:r>
            <a:r>
              <a:rPr lang="en-US" sz="2400" u="sng" dirty="0" smtClean="0">
                <a:latin typeface="+mj-lt"/>
              </a:rPr>
              <a:t>definitely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the meaning of this one intuitively clear??</a:t>
            </a:r>
          </a:p>
          <a:p>
            <a:pPr lvl="1"/>
            <a:r>
              <a:rPr lang="en-US" dirty="0" smtClean="0"/>
              <a:t>What if two products (from different manufacturers) have the same name, and different prices?</a:t>
            </a:r>
          </a:p>
          <a:p>
            <a:pPr lvl="1"/>
            <a:r>
              <a:rPr lang="en-US" dirty="0" smtClean="0"/>
              <a:t>Some DBMSs allow you to do this still -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413961" y="259616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2348" y="27934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425411" y="3792950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23798" y="399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1345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49732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1345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9732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6119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54506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6119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506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1975" y="3955181"/>
            <a:ext cx="23013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variants of the other set operators as well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389" t="-851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364677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3064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376127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74514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Operators: Evaluation 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062053" y="35795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18" name="Oval 17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r="-1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>
            <a:off x="7731214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9601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Right Brace 22"/>
          <p:cNvSpPr/>
          <p:nvPr/>
        </p:nvSpPr>
        <p:spPr>
          <a:xfrm>
            <a:off x="7742664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1051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80300"/>
            <a:ext cx="3195918" cy="2923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evaluation order: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SFW queries (Q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 smtClean="0">
                <a:latin typeface="+mj-lt"/>
              </a:rPr>
              <a:t> Q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+mj-lt"/>
              </a:rPr>
              <a:t>Then </a:t>
            </a:r>
            <a:r>
              <a:rPr lang="en-US" sz="2400" dirty="0" smtClean="0">
                <a:latin typeface="+mj-lt"/>
              </a:rPr>
              <a:t>the set op.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+mj-lt"/>
              </a:rPr>
              <a:t>O</a:t>
            </a:r>
            <a:r>
              <a:rPr lang="en-US" sz="2000" i="1" dirty="0" smtClean="0">
                <a:latin typeface="+mj-lt"/>
              </a:rPr>
              <a:t>n the projected output sets!</a:t>
            </a:r>
            <a:endParaRPr lang="en-US" sz="20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3804" y="5766313"/>
            <a:ext cx="608438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</a:t>
            </a:r>
            <a:r>
              <a:rPr lang="en-US" sz="2400" smtClean="0">
                <a:latin typeface="+mj-lt"/>
              </a:rPr>
              <a:t>what tuples the </a:t>
            </a:r>
            <a:r>
              <a:rPr lang="en-US" sz="2400" dirty="0" smtClean="0">
                <a:latin typeface="+mj-lt"/>
              </a:rPr>
              <a:t>set operation is </a:t>
            </a:r>
            <a:r>
              <a:rPr lang="en-US" sz="2400" b="1" dirty="0" smtClean="0">
                <a:latin typeface="+mj-lt"/>
              </a:rPr>
              <a:t>actually </a:t>
            </a:r>
            <a:r>
              <a:rPr lang="en-US" sz="2400" dirty="0" smtClean="0">
                <a:latin typeface="+mj-lt"/>
              </a:rPr>
              <a:t>executed 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 animBg="1"/>
      <p:bldP spid="24" grpId="0"/>
      <p:bldP spid="7" grpId="0" animBg="1"/>
      <p:bldP spid="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68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69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73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Motivation: </a:t>
            </a:r>
            <a:r>
              <a:rPr lang="en-US" sz="2400" dirty="0">
                <a:latin typeface="+mj-lt"/>
              </a:rPr>
              <a:t>INTERSECT 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74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75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76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81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82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83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84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85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86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87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4761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06695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7352"/>
              </p:ext>
            </p:extLst>
          </p:nvPr>
        </p:nvGraphicFramePr>
        <p:xfrm>
          <a:off x="6164196" y="4258152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1697"/>
              </p:ext>
            </p:extLst>
          </p:nvPr>
        </p:nvGraphicFramePr>
        <p:xfrm>
          <a:off x="244127" y="4115818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89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90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91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dirty="0" smtClean="0">
                <a:latin typeface="+mj-lt"/>
              </a:rPr>
              <a:t>aggregates</a:t>
            </a: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94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95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59494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is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more efficient!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5881</Words>
  <Application>Microsoft Macintosh PowerPoint</Application>
  <PresentationFormat>Widescreen</PresentationFormat>
  <Paragraphs>1683</Paragraphs>
  <Slides>114</Slides>
  <Notes>83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4" baseType="lpstr">
      <vt:lpstr>Arial</vt:lpstr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  <vt:lpstr>An Unintuitive Query</vt:lpstr>
      <vt:lpstr>An Unintuitive Query</vt:lpstr>
      <vt:lpstr>An Unintuitive Query</vt:lpstr>
      <vt:lpstr>Lecture 3: SQL Part II</vt:lpstr>
      <vt:lpstr>Today’s Lecture</vt:lpstr>
      <vt:lpstr>1. Set Operators &amp; Nested Queries</vt:lpstr>
      <vt:lpstr>What you will learn about in this section</vt:lpstr>
      <vt:lpstr>Ordering</vt:lpstr>
      <vt:lpstr>Ordering</vt:lpstr>
      <vt:lpstr>INTERSECT</vt:lpstr>
      <vt:lpstr>UNION</vt:lpstr>
      <vt:lpstr>UNION ALL</vt:lpstr>
      <vt:lpstr>EXCEPT</vt:lpstr>
      <vt:lpstr>INTERSECT: Still some subtle problems…</vt:lpstr>
      <vt:lpstr>Set Operators: Evaluation Order</vt:lpstr>
      <vt:lpstr>One Solution: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Alex Ratner</cp:lastModifiedBy>
  <cp:revision>186</cp:revision>
  <dcterms:created xsi:type="dcterms:W3CDTF">2015-09-12T15:05:51Z</dcterms:created>
  <dcterms:modified xsi:type="dcterms:W3CDTF">2015-09-24T23:12:01Z</dcterms:modified>
</cp:coreProperties>
</file>