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257" r:id="rId2"/>
    <p:sldId id="258" r:id="rId3"/>
    <p:sldId id="259" r:id="rId4"/>
    <p:sldId id="260" r:id="rId5"/>
    <p:sldId id="268" r:id="rId6"/>
    <p:sldId id="270" r:id="rId7"/>
    <p:sldId id="271" r:id="rId8"/>
    <p:sldId id="272" r:id="rId9"/>
    <p:sldId id="273" r:id="rId10"/>
    <p:sldId id="274" r:id="rId11"/>
    <p:sldId id="281" r:id="rId12"/>
    <p:sldId id="282" r:id="rId13"/>
    <p:sldId id="286" r:id="rId14"/>
    <p:sldId id="292" r:id="rId15"/>
    <p:sldId id="307" r:id="rId16"/>
    <p:sldId id="309" r:id="rId17"/>
    <p:sldId id="308" r:id="rId18"/>
    <p:sldId id="304" r:id="rId19"/>
    <p:sldId id="310" r:id="rId20"/>
    <p:sldId id="364" r:id="rId21"/>
    <p:sldId id="315" r:id="rId22"/>
    <p:sldId id="319" r:id="rId23"/>
    <p:sldId id="325" r:id="rId24"/>
    <p:sldId id="326" r:id="rId25"/>
    <p:sldId id="329" r:id="rId26"/>
    <p:sldId id="361" r:id="rId27"/>
    <p:sldId id="362" r:id="rId28"/>
    <p:sldId id="365" r:id="rId29"/>
    <p:sldId id="369" r:id="rId30"/>
    <p:sldId id="373" r:id="rId31"/>
    <p:sldId id="371" r:id="rId32"/>
    <p:sldId id="363" r:id="rId33"/>
    <p:sldId id="331" r:id="rId34"/>
    <p:sldId id="332" r:id="rId35"/>
    <p:sldId id="333" r:id="rId36"/>
    <p:sldId id="337" r:id="rId37"/>
    <p:sldId id="338" r:id="rId38"/>
    <p:sldId id="340" r:id="rId39"/>
    <p:sldId id="343" r:id="rId40"/>
    <p:sldId id="348" r:id="rId41"/>
    <p:sldId id="345" r:id="rId42"/>
    <p:sldId id="360" r:id="rId43"/>
    <p:sldId id="351" r:id="rId44"/>
    <p:sldId id="352" r:id="rId45"/>
    <p:sldId id="353" r:id="rId46"/>
    <p:sldId id="374" r:id="rId47"/>
    <p:sldId id="354" r:id="rId48"/>
    <p:sldId id="355" r:id="rId49"/>
    <p:sldId id="356" r:id="rId50"/>
    <p:sldId id="359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A8A940E-4A4F-0244-8B50-59040CE77D38}">
          <p14:sldIdLst>
            <p14:sldId id="257"/>
          </p14:sldIdLst>
        </p14:section>
        <p14:section name="Lecture 12" id="{7249B651-53A0-FD43-BD56-3CE36202863B}">
          <p14:sldIdLst>
            <p14:sldId id="258"/>
            <p14:sldId id="259"/>
            <p14:sldId id="260"/>
            <p14:sldId id="268"/>
            <p14:sldId id="270"/>
          </p14:sldIdLst>
        </p14:section>
        <p14:section name="Lecture 13" id="{E27C087F-AB04-9A46-ABDC-60C4D7D8FA05}">
          <p14:sldIdLst>
            <p14:sldId id="271"/>
            <p14:sldId id="272"/>
            <p14:sldId id="273"/>
            <p14:sldId id="274"/>
            <p14:sldId id="281"/>
          </p14:sldIdLst>
        </p14:section>
        <p14:section name="Lectures 14-15" id="{5745F79E-A431-7D4E-A737-E4F0B7E96C15}">
          <p14:sldIdLst>
            <p14:sldId id="282"/>
            <p14:sldId id="286"/>
            <p14:sldId id="292"/>
            <p14:sldId id="307"/>
            <p14:sldId id="309"/>
            <p14:sldId id="308"/>
            <p14:sldId id="304"/>
            <p14:sldId id="310"/>
            <p14:sldId id="364"/>
            <p14:sldId id="315"/>
            <p14:sldId id="319"/>
            <p14:sldId id="325"/>
            <p14:sldId id="326"/>
            <p14:sldId id="329"/>
            <p14:sldId id="361"/>
            <p14:sldId id="362"/>
            <p14:sldId id="365"/>
            <p14:sldId id="369"/>
            <p14:sldId id="373"/>
            <p14:sldId id="371"/>
            <p14:sldId id="363"/>
          </p14:sldIdLst>
        </p14:section>
        <p14:section name="Lecture 16" id="{2EF27E13-6F27-EA4A-B2B8-F6A91102E0D6}">
          <p14:sldIdLst>
            <p14:sldId id="331"/>
            <p14:sldId id="332"/>
            <p14:sldId id="333"/>
            <p14:sldId id="337"/>
            <p14:sldId id="338"/>
            <p14:sldId id="340"/>
            <p14:sldId id="343"/>
            <p14:sldId id="348"/>
            <p14:sldId id="345"/>
            <p14:sldId id="360"/>
          </p14:sldIdLst>
        </p14:section>
        <p14:section name="Lecture 17" id="{02676BD7-63EA-3B40-9783-F1B7E4342A34}">
          <p14:sldIdLst>
            <p14:sldId id="351"/>
            <p14:sldId id="352"/>
            <p14:sldId id="353"/>
            <p14:sldId id="374"/>
            <p14:sldId id="354"/>
            <p14:sldId id="355"/>
            <p14:sldId id="356"/>
            <p14:sldId id="3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82"/>
    <p:restoredTop sz="94061"/>
  </p:normalViewPr>
  <p:slideViewPr>
    <p:cSldViewPr snapToGrid="0" snapToObjects="1">
      <p:cViewPr>
        <p:scale>
          <a:sx n="110" d="100"/>
          <a:sy n="110" d="100"/>
        </p:scale>
        <p:origin x="40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E2946-4ADA-634E-A304-C5A0D6D5427B}" type="datetimeFigureOut">
              <a:rPr lang="en-US" smtClean="0"/>
              <a:t>12/7/15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68DA6-CFD5-9C49-A5AB-2BDCF8C59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58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C1680-58FF-A942-8304-4D5033A80D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900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68DA6-CFD5-9C49-A5AB-2BDCF8C59B1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37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35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0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42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3884613" y="-1588"/>
            <a:ext cx="2973387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908050"/>
            <a:r>
              <a:rPr lang="en-US" sz="1000" i="1">
                <a:solidFill>
                  <a:prstClr val="black"/>
                </a:solidFill>
                <a:latin typeface="Calibri"/>
              </a:rPr>
              <a:t>7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-1588" y="-1588"/>
            <a:ext cx="2971801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024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661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55F1F-B6B4-804E-84D7-1B711087A2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35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55F1F-B6B4-804E-84D7-1B711087A2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53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68DA6-CFD5-9C49-A5AB-2BDCF8C59B1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58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83057-5BFD-4E3C-AAB5-9166BAE2A395}" type="slidenum">
              <a:rPr lang="en-US"/>
              <a:pPr/>
              <a:t>19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66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We’re being slightly sloppy here-</a:t>
            </a:r>
            <a:r>
              <a:rPr lang="en-US" baseline="0" dirty="0" smtClean="0"/>
              <a:t> the exponent in length of runs for k+1 passes should be (k-1)_+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68DA6-CFD5-9C49-A5AB-2BDCF8C59B1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23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the SMJ calculation, we simplified B^{k+1}(B+1) ~= B^{k+2}, and similarly with the HJ equation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68DA6-CFD5-9C49-A5AB-2BDCF8C59B1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6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69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7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04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8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6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0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8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66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44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0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04C69-683E-FC49-A211-B392EDE83602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5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Relationship Id="rId3" Type="http://schemas.openxmlformats.org/officeDocument/2006/relationships/image" Target="../media/image10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tif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191.png"/><Relationship Id="rId5" Type="http://schemas.openxmlformats.org/officeDocument/2006/relationships/image" Target="../media/image15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15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png"/><Relationship Id="rId3" Type="http://schemas.openxmlformats.org/officeDocument/2006/relationships/image" Target="../media/image1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0.png"/><Relationship Id="rId3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4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4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145 Final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Best Of Collection (Master Tracks), Vol. 2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0743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31" y="5257800"/>
            <a:ext cx="1758950" cy="6001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26242" y="5327023"/>
            <a:ext cx="7999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= requested on piazza / in linked voting spreadsheet (</a:t>
            </a:r>
            <a:r>
              <a:rPr lang="en-US" sz="2400" dirty="0" smtClean="0"/>
              <a:t>@</a:t>
            </a:r>
            <a:r>
              <a:rPr lang="en-US" sz="2400" dirty="0"/>
              <a:t>1253</a:t>
            </a:r>
            <a:r>
              <a:rPr lang="en-US" sz="2400" dirty="0" smtClean="0">
                <a:latin typeface="+mj-lt"/>
              </a:rPr>
              <a:t>)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098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0434"/>
            <a:ext cx="10515600" cy="1325563"/>
          </a:xfrm>
        </p:spPr>
        <p:txBody>
          <a:bodyPr/>
          <a:lstStyle/>
          <a:p>
            <a:r>
              <a:rPr lang="en-US" dirty="0" smtClean="0"/>
              <a:t>Repacking Optimization for Ext. 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Goal: </a:t>
            </a:r>
            <a:r>
              <a:rPr lang="en-US" dirty="0" smtClean="0"/>
              <a:t>Create larger initial runs</a:t>
            </a:r>
          </a:p>
          <a:p>
            <a:endParaRPr lang="en-US" b="1" i="1" dirty="0"/>
          </a:p>
          <a:p>
            <a:r>
              <a:rPr lang="en-US" b="1" i="1" dirty="0" smtClean="0"/>
              <a:t>Key Idea: </a:t>
            </a:r>
            <a:r>
              <a:rPr lang="en-US" dirty="0" smtClean="0"/>
              <a:t>Keep loading unsorted pages, writing out next-largest values, and “repacking” for as long as possible!</a:t>
            </a:r>
          </a:p>
          <a:p>
            <a:pPr lvl="1"/>
            <a:r>
              <a:rPr lang="en-US" i="1" dirty="0" smtClean="0"/>
              <a:t>Guaranteed to do at least as well as our previous method of loading &amp; doing quicksort</a:t>
            </a:r>
          </a:p>
          <a:p>
            <a:pPr lvl="1"/>
            <a:endParaRPr lang="en-US" i="1" dirty="0"/>
          </a:p>
          <a:p>
            <a:r>
              <a:rPr lang="en-US" b="1" i="1" dirty="0" smtClean="0"/>
              <a:t>IO Cost: </a:t>
            </a:r>
            <a:r>
              <a:rPr lang="en-US" dirty="0" smtClean="0"/>
              <a:t>On average, we will create initial runs of size </a:t>
            </a:r>
            <a:r>
              <a:rPr lang="en-US" b="1" dirty="0" smtClean="0"/>
              <a:t>~2(B+1)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409015" y="5693524"/>
                <a:ext cx="3355790" cy="79367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𝟐</m:t>
                      </m:r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𝑵</m:t>
                      </m:r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40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𝑩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𝑵</m:t>
                                      </m:r>
                                    </m:num>
                                    <m:den>
                                      <m:r>
                                        <a:rPr lang="en-US" sz="240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𝑩</m:t>
                                      </m:r>
                                      <m:r>
                                        <a:rPr lang="en-US" sz="240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+</m:t>
                                      </m:r>
                                      <m:r>
                                        <a:rPr lang="en-US" sz="240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𝟏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𝟏</m:t>
                      </m:r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015" y="5693524"/>
                <a:ext cx="3355790" cy="79367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813960" y="5665729"/>
                <a:ext cx="3796617" cy="84927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𝟐</m:t>
                      </m:r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𝑵</m:t>
                      </m:r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40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𝑩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𝑵</m:t>
                                      </m:r>
                                    </m:num>
                                    <m:den>
                                      <m:r>
                                        <a:rPr lang="en-US" sz="2400" b="1" i="0" smtClean="0">
                                          <a:solidFill>
                                            <a:srgbClr val="FF0000"/>
                                          </a:solidFill>
                                          <a:latin typeface="Cambria Math" charset="0"/>
                                        </a:rPr>
                                        <m:t>𝟐</m:t>
                                      </m:r>
                                      <m:r>
                                        <a:rPr lang="en-US" sz="24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(</m:t>
                                      </m:r>
                                      <m:r>
                                        <a:rPr lang="en-US" sz="240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𝑩</m:t>
                                      </m:r>
                                      <m:r>
                                        <a:rPr lang="en-US" sz="240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+</m:t>
                                      </m:r>
                                      <m:r>
                                        <a:rPr lang="en-US" sz="240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𝟏</m:t>
                                      </m:r>
                                      <m:r>
                                        <a:rPr lang="en-US" sz="24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𝟏</m:t>
                      </m:r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960" y="5665729"/>
                <a:ext cx="3796617" cy="8492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Arrow 6"/>
          <p:cNvSpPr/>
          <p:nvPr/>
        </p:nvSpPr>
        <p:spPr>
          <a:xfrm>
            <a:off x="5300651" y="5869627"/>
            <a:ext cx="977462" cy="462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702541" y="374456"/>
            <a:ext cx="2403581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smtClean="0">
                <a:latin typeface="+mj-lt"/>
              </a:rPr>
              <a:t>See L13:28-40!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447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10515600" cy="1186590"/>
          </a:xfrm>
          <a:noFill/>
          <a:ln/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An </a:t>
            </a:r>
            <a:r>
              <a:rPr lang="en-US" i="1" u="sng" dirty="0"/>
              <a:t>index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on a file speeds up selections on the </a:t>
            </a:r>
            <a:r>
              <a:rPr lang="en-US" i="1" u="sng" dirty="0"/>
              <a:t>search key</a:t>
            </a:r>
            <a:r>
              <a:rPr lang="en-US" i="1" dirty="0"/>
              <a:t> fields </a:t>
            </a:r>
            <a:r>
              <a:rPr lang="en-US" dirty="0"/>
              <a:t>for the index.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dirty="0" smtClean="0"/>
              <a:t>Where the </a:t>
            </a:r>
            <a:r>
              <a:rPr lang="en-US" i="1" dirty="0" smtClean="0"/>
              <a:t>search key </a:t>
            </a:r>
            <a:r>
              <a:rPr lang="en-US" dirty="0" smtClean="0"/>
              <a:t>could be any subset of fields, and does</a:t>
            </a:r>
            <a:r>
              <a:rPr lang="en-US" b="1" dirty="0" smtClean="0"/>
              <a:t> </a:t>
            </a:r>
            <a:r>
              <a:rPr lang="en-US" b="1" i="1" dirty="0"/>
              <a:t>not</a:t>
            </a:r>
            <a:r>
              <a:rPr lang="en-US" b="1" dirty="0"/>
              <a:t> </a:t>
            </a:r>
            <a:r>
              <a:rPr lang="en-US" dirty="0" smtClean="0"/>
              <a:t>need to be the </a:t>
            </a:r>
            <a:r>
              <a:rPr lang="en-US" dirty="0"/>
              <a:t>same as </a:t>
            </a:r>
            <a:r>
              <a:rPr lang="en-US" i="1" dirty="0" smtClean="0"/>
              <a:t>key of a relation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97004"/>
              </p:ext>
            </p:extLst>
          </p:nvPr>
        </p:nvGraphicFramePr>
        <p:xfrm>
          <a:off x="5686047" y="3353256"/>
          <a:ext cx="6232683" cy="13411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33553"/>
                <a:gridCol w="2250261"/>
                <a:gridCol w="1342262"/>
                <a:gridCol w="1048641"/>
                <a:gridCol w="957966"/>
              </a:tblGrid>
              <a:tr h="20935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Title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Author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Published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Full_text</a:t>
                      </a:r>
                      <a:endParaRPr lang="en-US" sz="1600" dirty="0"/>
                    </a:p>
                  </a:txBody>
                  <a:tcPr/>
                </a:tc>
              </a:tr>
              <a:tr h="3225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War and Peace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Tolstoy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1869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</a:tr>
              <a:tr h="3225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Crime and Punishment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Dostoyevsky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1866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</a:tr>
              <a:tr h="3225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Anna Karenina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Tolstoy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1877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738774"/>
              </p:ext>
            </p:extLst>
          </p:nvPr>
        </p:nvGraphicFramePr>
        <p:xfrm>
          <a:off x="760193" y="3340028"/>
          <a:ext cx="1589690" cy="13411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035828"/>
                <a:gridCol w="553862"/>
              </a:tblGrid>
              <a:tr h="20532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Published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BID</a:t>
                      </a:r>
                      <a:endParaRPr lang="en-US" sz="1600" dirty="0"/>
                    </a:p>
                  </a:txBody>
                  <a:tcPr/>
                </a:tc>
              </a:tr>
              <a:tr h="20532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1866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002</a:t>
                      </a:r>
                      <a:endParaRPr lang="en-US" sz="1600" i="1" dirty="0"/>
                    </a:p>
                  </a:txBody>
                  <a:tcPr/>
                </a:tc>
              </a:tr>
              <a:tr h="205325"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1869</a:t>
                      </a:r>
                      <a:endParaRPr lang="en-US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001</a:t>
                      </a:r>
                      <a:endParaRPr lang="en-US" sz="1600" b="0" i="0" dirty="0"/>
                    </a:p>
                  </a:txBody>
                  <a:tcPr/>
                </a:tc>
              </a:tr>
              <a:tr h="205325"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1877</a:t>
                      </a:r>
                      <a:endParaRPr lang="en-US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003</a:t>
                      </a:r>
                      <a:endParaRPr lang="en-US" sz="1600" b="0" i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2340609" y="4522354"/>
            <a:ext cx="3326888" cy="19823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340609" y="3841744"/>
            <a:ext cx="3336164" cy="353103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349883" y="3846382"/>
            <a:ext cx="3308340" cy="359101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58224" y="2970696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Russian_Novels</a:t>
            </a:r>
            <a:endParaRPr lang="en-US" b="1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4237" y="2948188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By_Yr_Index</a:t>
            </a:r>
            <a:endParaRPr lang="en-US" b="1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421914"/>
              </p:ext>
            </p:extLst>
          </p:nvPr>
        </p:nvGraphicFramePr>
        <p:xfrm>
          <a:off x="717433" y="5303659"/>
          <a:ext cx="4127835" cy="135169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269022"/>
                <a:gridCol w="2164208"/>
                <a:gridCol w="694605"/>
              </a:tblGrid>
              <a:tr h="20023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Author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Title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BID</a:t>
                      </a:r>
                      <a:endParaRPr lang="en-US" sz="1600" dirty="0"/>
                    </a:p>
                  </a:txBody>
                  <a:tcPr/>
                </a:tc>
              </a:tr>
              <a:tr h="345852"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Dostoyevsky</a:t>
                      </a:r>
                      <a:endParaRPr lang="en-US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Crime</a:t>
                      </a:r>
                      <a:r>
                        <a:rPr lang="en-US" sz="1600" b="0" i="0" baseline="0" dirty="0" smtClean="0"/>
                        <a:t> and Punishment</a:t>
                      </a:r>
                      <a:endParaRPr lang="en-US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002</a:t>
                      </a:r>
                      <a:endParaRPr lang="en-US" sz="1600" b="0" i="0" dirty="0"/>
                    </a:p>
                  </a:txBody>
                  <a:tcPr/>
                </a:tc>
              </a:tr>
              <a:tr h="268377"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Tolstoy</a:t>
                      </a:r>
                      <a:endParaRPr lang="en-US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Anna Karenina</a:t>
                      </a:r>
                      <a:endParaRPr lang="en-US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003</a:t>
                      </a:r>
                      <a:endParaRPr lang="en-US" sz="1600" b="0" i="0" dirty="0"/>
                    </a:p>
                  </a:txBody>
                  <a:tcPr/>
                </a:tc>
              </a:tr>
              <a:tr h="268377"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Tolstoy</a:t>
                      </a:r>
                      <a:endParaRPr lang="en-US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War</a:t>
                      </a:r>
                      <a:r>
                        <a:rPr lang="en-US" sz="1600" b="0" i="0" baseline="0" dirty="0" smtClean="0"/>
                        <a:t> and Peace</a:t>
                      </a:r>
                      <a:endParaRPr lang="en-US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001</a:t>
                      </a:r>
                      <a:endParaRPr lang="en-US" sz="1600" b="0" i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53123" y="4922262"/>
            <a:ext cx="311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By_Author_Title_Index</a:t>
            </a:r>
            <a:endParaRPr lang="en-US" b="1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839602" y="4205483"/>
            <a:ext cx="837171" cy="1604569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839602" y="4553236"/>
            <a:ext cx="837171" cy="1618447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839602" y="3851963"/>
            <a:ext cx="818621" cy="2625037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7" name="Rectangle 2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686047" y="5858286"/>
            <a:ext cx="5667753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+mj-lt"/>
              </a:rPr>
              <a:t>An index is </a:t>
            </a:r>
            <a:r>
              <a:rPr lang="en-US" sz="2400" b="1" u="sng" dirty="0" smtClean="0">
                <a:solidFill>
                  <a:prstClr val="black"/>
                </a:solidFill>
                <a:latin typeface="+mj-lt"/>
              </a:rPr>
              <a:t>covering</a:t>
            </a:r>
            <a:r>
              <a:rPr lang="en-US" sz="2400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400" i="1" dirty="0" smtClean="0">
                <a:solidFill>
                  <a:prstClr val="black"/>
                </a:solidFill>
                <a:latin typeface="+mj-lt"/>
              </a:rPr>
              <a:t>for a specific query</a:t>
            </a:r>
            <a:r>
              <a:rPr lang="en-US" sz="2400" dirty="0" smtClean="0">
                <a:solidFill>
                  <a:prstClr val="black"/>
                </a:solidFill>
                <a:latin typeface="+mj-lt"/>
              </a:rPr>
              <a:t> if the index contains all the needed attributes</a:t>
            </a:r>
            <a:endParaRPr lang="en-US" sz="2400" b="1" i="1" dirty="0" smtClean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86047" y="4922262"/>
            <a:ext cx="6363281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prstClr val="black"/>
                </a:solidFill>
                <a:latin typeface="+mj-lt"/>
              </a:rPr>
              <a:t>Note this is the logical setup, not how data is actually stored!</a:t>
            </a:r>
            <a:endParaRPr lang="en-US" sz="2000" b="1" i="1" dirty="0" smtClean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5692149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build="p"/>
      <p:bldP spid="19" grpId="0"/>
      <p:bldP spid="20" grpId="0"/>
      <p:bldP spid="22" grpId="0"/>
      <p:bldP spid="33" grpId="0" animBg="1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High-Level: Lectures 14-15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Indexes Pt. 2:</a:t>
            </a:r>
          </a:p>
          <a:p>
            <a:pPr lvl="1"/>
            <a:r>
              <a:rPr lang="en-US" dirty="0" smtClean="0"/>
              <a:t>B+ Trees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Clustered vs. </a:t>
            </a:r>
            <a:r>
              <a:rPr lang="en-US" dirty="0" err="1" smtClean="0"/>
              <a:t>unclustered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Join Algorithms:</a:t>
            </a:r>
            <a:endParaRPr lang="en-US" dirty="0"/>
          </a:p>
          <a:p>
            <a:pPr lvl="1"/>
            <a:r>
              <a:rPr lang="en-US" dirty="0" smtClean="0"/>
              <a:t>Nested Loop Join Variants: NLJ, BNLJ, INLJ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SMJ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Hash Join</a:t>
            </a:r>
          </a:p>
          <a:p>
            <a:pPr lvl="1"/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394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 Basics</a:t>
            </a:r>
            <a:endParaRPr lang="en-US" dirty="0"/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/>
          </p:nvPr>
        </p:nvGraphicFramePr>
        <p:xfrm>
          <a:off x="2449285" y="2149928"/>
          <a:ext cx="1828800" cy="685800"/>
        </p:xfrm>
        <a:graphic>
          <a:graphicData uri="http://schemas.openxmlformats.org/drawingml/2006/table">
            <a:tbl>
              <a:tblPr/>
              <a:tblGrid>
                <a:gridCol w="438150"/>
                <a:gridCol w="190500"/>
                <a:gridCol w="327025"/>
                <a:gridCol w="239713"/>
                <a:gridCol w="241300"/>
                <a:gridCol w="392112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898228" y="1906671"/>
                <a:ext cx="4455572" cy="95410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Each </a:t>
                </a:r>
                <a:r>
                  <a:rPr lang="en-US" sz="2800" i="1" dirty="0" smtClean="0">
                    <a:latin typeface="+mj-lt"/>
                  </a:rPr>
                  <a:t>non-leaf (“interior”) </a:t>
                </a:r>
                <a:r>
                  <a:rPr lang="en-US" sz="2800" b="1" i="1" dirty="0">
                    <a:latin typeface="+mj-lt"/>
                  </a:rPr>
                  <a:t>node</a:t>
                </a:r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dirty="0" smtClean="0">
                    <a:latin typeface="+mj-lt"/>
                  </a:rPr>
                  <a:t>has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  <a:r>
                  <a:rPr lang="en-US" sz="2800" dirty="0">
                    <a:latin typeface="+mj-lt"/>
                  </a:rPr>
                  <a:t>d and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2d </a:t>
                </a:r>
                <a:r>
                  <a:rPr lang="en-US" sz="2800" b="1" i="1" dirty="0" smtClean="0">
                    <a:latin typeface="+mj-lt"/>
                  </a:rPr>
                  <a:t>keys*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228" y="1906671"/>
                <a:ext cx="4455572" cy="95410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462401" y="4282017"/>
            <a:ext cx="42291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>
                <a:latin typeface="+mj-lt"/>
              </a:rPr>
              <a:t>*except </a:t>
            </a:r>
            <a:r>
              <a:rPr lang="en-US" sz="2400" i="1" dirty="0">
                <a:latin typeface="+mj-lt"/>
              </a:rPr>
              <a:t>for root node, which can have between </a:t>
            </a:r>
            <a:r>
              <a:rPr lang="en-US" sz="2400" b="1" i="1" dirty="0">
                <a:latin typeface="+mj-lt"/>
              </a:rPr>
              <a:t>1</a:t>
            </a:r>
            <a:r>
              <a:rPr lang="en-US" sz="2400" b="1" i="1" dirty="0" smtClean="0">
                <a:latin typeface="+mj-lt"/>
              </a:rPr>
              <a:t> </a:t>
            </a:r>
            <a:r>
              <a:rPr lang="en-US" sz="2400" i="1" dirty="0">
                <a:latin typeface="+mj-lt"/>
              </a:rPr>
              <a:t>and 2d </a:t>
            </a:r>
            <a:r>
              <a:rPr lang="en-US" sz="2400" i="1" dirty="0" smtClean="0">
                <a:latin typeface="+mj-lt"/>
              </a:rPr>
              <a:t>keys</a:t>
            </a:r>
            <a:endParaRPr lang="en-US" sz="24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67600" y="1135478"/>
            <a:ext cx="388620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Parameter </a:t>
            </a:r>
            <a:r>
              <a:rPr lang="en-US" sz="2800" b="1" i="1" dirty="0" smtClean="0">
                <a:latin typeface="+mj-lt"/>
              </a:rPr>
              <a:t>d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smtClean="0">
                <a:latin typeface="+mj-lt"/>
              </a:rPr>
              <a:t>= the degree</a:t>
            </a:r>
            <a:endParaRPr lang="en-US" sz="2800" b="1" i="1" dirty="0" smtClean="0"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flipH="1">
            <a:off x="2220686" y="2667001"/>
            <a:ext cx="391886" cy="653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128536" y="2666999"/>
            <a:ext cx="5232" cy="13841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25" idx="0"/>
          </p:cNvCxnSpPr>
          <p:nvPr/>
        </p:nvCxnSpPr>
        <p:spPr>
          <a:xfrm>
            <a:off x="4079097" y="2674680"/>
            <a:ext cx="1244873" cy="3710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47854" y="3350376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&lt; 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303284" y="4051185"/>
                <a:ext cx="16609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10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𝑘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&lt; 20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284" y="4051185"/>
                <a:ext cx="1660968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5882" t="-105333" r="-4412" b="-1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967415" y="3749804"/>
                <a:ext cx="16609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20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𝑘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&lt; 30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415" y="3749804"/>
                <a:ext cx="1660968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5882" t="-102632" r="-4412" b="-1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794049" y="3045729"/>
                <a:ext cx="10598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30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𝑘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049" y="3045729"/>
                <a:ext cx="1059842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8621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8216820" y="3026529"/>
            <a:ext cx="3136980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</a:t>
            </a:r>
            <a:r>
              <a:rPr lang="en-US" sz="2800" i="1" dirty="0" smtClean="0">
                <a:latin typeface="+mj-lt"/>
              </a:rPr>
              <a:t>n </a:t>
            </a:r>
            <a:r>
              <a:rPr lang="en-US" sz="2800" dirty="0" smtClean="0">
                <a:latin typeface="+mj-lt"/>
              </a:rPr>
              <a:t>keys in a node define </a:t>
            </a:r>
            <a:r>
              <a:rPr lang="en-US" sz="2800" i="1" dirty="0" smtClean="0">
                <a:latin typeface="+mj-lt"/>
              </a:rPr>
              <a:t>n+1 </a:t>
            </a:r>
            <a:r>
              <a:rPr lang="en-US" sz="2800" dirty="0" smtClean="0">
                <a:latin typeface="+mj-lt"/>
              </a:rPr>
              <a:t>ranges </a:t>
            </a:r>
            <a:endParaRPr lang="en-US" sz="2800" dirty="0">
              <a:latin typeface="+mj-lt"/>
            </a:endParaRPr>
          </a:p>
        </p:txBody>
      </p:sp>
      <p:cxnSp>
        <p:nvCxnSpPr>
          <p:cNvPr id="27" name="Straight Arrow Connector 26"/>
          <p:cNvCxnSpPr>
            <a:endCxn id="29" idx="0"/>
          </p:cNvCxnSpPr>
          <p:nvPr/>
        </p:nvCxnSpPr>
        <p:spPr>
          <a:xfrm>
            <a:off x="3657857" y="2674680"/>
            <a:ext cx="1425983" cy="15425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716871" y="1592968"/>
            <a:ext cx="256121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Non-leaf </a:t>
            </a:r>
            <a:r>
              <a:rPr lang="en-US"/>
              <a:t>or </a:t>
            </a:r>
            <a:r>
              <a:rPr lang="en-US" i="1"/>
              <a:t>internal </a:t>
            </a:r>
            <a:r>
              <a:rPr lang="en-US"/>
              <a:t>node</a:t>
            </a:r>
          </a:p>
        </p:txBody>
      </p:sp>
      <p:graphicFrame>
        <p:nvGraphicFramePr>
          <p:cNvPr id="29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023882"/>
              </p:ext>
            </p:extLst>
          </p:nvPr>
        </p:nvGraphicFramePr>
        <p:xfrm>
          <a:off x="4169440" y="4217258"/>
          <a:ext cx="1828800" cy="685800"/>
        </p:xfrm>
        <a:graphic>
          <a:graphicData uri="http://schemas.openxmlformats.org/drawingml/2006/table">
            <a:tbl>
              <a:tblPr/>
              <a:tblGrid>
                <a:gridCol w="438150"/>
                <a:gridCol w="190500"/>
                <a:gridCol w="327025"/>
                <a:gridCol w="239713"/>
                <a:gridCol w="241300"/>
                <a:gridCol w="392112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66102" y="5439261"/>
            <a:ext cx="6996299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each range, in a </a:t>
            </a:r>
            <a:r>
              <a:rPr lang="en-US" sz="2800" i="1" dirty="0" smtClean="0">
                <a:latin typeface="+mj-lt"/>
              </a:rPr>
              <a:t>non-leaf </a:t>
            </a:r>
            <a:r>
              <a:rPr lang="en-US" sz="2800" dirty="0" smtClean="0">
                <a:latin typeface="+mj-lt"/>
              </a:rPr>
              <a:t>node, there is a </a:t>
            </a:r>
            <a:r>
              <a:rPr lang="en-US" sz="2800" b="1" dirty="0" smtClean="0">
                <a:latin typeface="+mj-lt"/>
              </a:rPr>
              <a:t>pointer</a:t>
            </a:r>
            <a:r>
              <a:rPr lang="en-US" sz="2800" dirty="0" smtClean="0">
                <a:latin typeface="+mj-lt"/>
              </a:rPr>
              <a:t> to another node with keys in that range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598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/>
      <p:bldP spid="14" grpId="0" animBg="1"/>
      <p:bldP spid="26" grpId="0" animBg="1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 Basics</a:t>
            </a:r>
            <a:endParaRPr lang="en-US" dirty="0"/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/>
          </p:nvPr>
        </p:nvGraphicFramePr>
        <p:xfrm>
          <a:off x="2449285" y="2149928"/>
          <a:ext cx="1828800" cy="685800"/>
        </p:xfrm>
        <a:graphic>
          <a:graphicData uri="http://schemas.openxmlformats.org/drawingml/2006/table">
            <a:tbl>
              <a:tblPr/>
              <a:tblGrid>
                <a:gridCol w="438150"/>
                <a:gridCol w="190500"/>
                <a:gridCol w="327025"/>
                <a:gridCol w="239713"/>
                <a:gridCol w="241300"/>
                <a:gridCol w="392112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9" idx="0"/>
          </p:cNvCxnSpPr>
          <p:nvPr/>
        </p:nvCxnSpPr>
        <p:spPr>
          <a:xfrm flipH="1">
            <a:off x="3091543" y="2680758"/>
            <a:ext cx="557248" cy="10588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Group 113"/>
          <p:cNvGraphicFramePr>
            <a:graphicFrameLocks noGrp="1"/>
          </p:cNvGraphicFramePr>
          <p:nvPr>
            <p:extLst/>
          </p:nvPr>
        </p:nvGraphicFramePr>
        <p:xfrm>
          <a:off x="1915886" y="3739619"/>
          <a:ext cx="2351315" cy="718458"/>
        </p:xfrm>
        <a:graphic>
          <a:graphicData uri="http://schemas.openxmlformats.org/drawingml/2006/table">
            <a:tbl>
              <a:tblPr/>
              <a:tblGrid>
                <a:gridCol w="328905"/>
                <a:gridCol w="272920"/>
                <a:gridCol w="272921"/>
                <a:gridCol w="272920"/>
                <a:gridCol w="328905"/>
                <a:gridCol w="272920"/>
                <a:gridCol w="272921"/>
                <a:gridCol w="328903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836569" y="3174736"/>
            <a:ext cx="120141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Leaf</a:t>
            </a:r>
            <a:r>
              <a:rPr lang="en-US" i="1" dirty="0"/>
              <a:t> </a:t>
            </a:r>
            <a:r>
              <a:rPr lang="en-US" dirty="0"/>
              <a:t>nodes</a:t>
            </a:r>
          </a:p>
        </p:txBody>
      </p:sp>
      <p:graphicFrame>
        <p:nvGraphicFramePr>
          <p:cNvPr id="11" name="Group 113"/>
          <p:cNvGraphicFramePr>
            <a:graphicFrameLocks noGrp="1"/>
          </p:cNvGraphicFramePr>
          <p:nvPr>
            <p:extLst/>
          </p:nvPr>
        </p:nvGraphicFramePr>
        <p:xfrm>
          <a:off x="4738243" y="3728733"/>
          <a:ext cx="2351315" cy="718458"/>
        </p:xfrm>
        <a:graphic>
          <a:graphicData uri="http://schemas.openxmlformats.org/drawingml/2006/table">
            <a:tbl>
              <a:tblPr/>
              <a:tblGrid>
                <a:gridCol w="328905"/>
                <a:gridCol w="272920"/>
                <a:gridCol w="272921"/>
                <a:gridCol w="272920"/>
                <a:gridCol w="328905"/>
                <a:gridCol w="272920"/>
                <a:gridCol w="272921"/>
                <a:gridCol w="328903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4071258" y="2680758"/>
            <a:ext cx="1842642" cy="10479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716871" y="1592968"/>
            <a:ext cx="256121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Non-leaf </a:t>
            </a:r>
            <a:r>
              <a:rPr lang="en-US"/>
              <a:t>or </a:t>
            </a:r>
            <a:r>
              <a:rPr lang="en-US" i="1"/>
              <a:t>internal </a:t>
            </a:r>
            <a:r>
              <a:rPr lang="en-US"/>
              <a:t>node</a:t>
            </a:r>
          </a:p>
        </p:txBody>
      </p:sp>
      <p:graphicFrame>
        <p:nvGraphicFramePr>
          <p:cNvPr id="49" name="Group 113"/>
          <p:cNvGraphicFramePr>
            <a:graphicFrameLocks noGrp="1"/>
          </p:cNvGraphicFramePr>
          <p:nvPr>
            <p:extLst/>
          </p:nvPr>
        </p:nvGraphicFramePr>
        <p:xfrm>
          <a:off x="298102" y="3739619"/>
          <a:ext cx="1147666" cy="718458"/>
        </p:xfrm>
        <a:graphic>
          <a:graphicData uri="http://schemas.openxmlformats.org/drawingml/2006/table">
            <a:tbl>
              <a:tblPr/>
              <a:tblGrid>
                <a:gridCol w="328905"/>
                <a:gridCol w="272920"/>
                <a:gridCol w="272921"/>
                <a:gridCol w="272920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1" name="Straight Arrow Connector 50"/>
          <p:cNvCxnSpPr>
            <a:endCxn id="49" idx="0"/>
          </p:cNvCxnSpPr>
          <p:nvPr/>
        </p:nvCxnSpPr>
        <p:spPr>
          <a:xfrm flipH="1">
            <a:off x="871935" y="2680758"/>
            <a:ext cx="2315132" cy="10588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-119270" y="2653921"/>
            <a:ext cx="2803778" cy="10211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58463" y="4245430"/>
            <a:ext cx="8258916" cy="1844502"/>
            <a:chOff x="58463" y="4245430"/>
            <a:chExt cx="8258916" cy="1844502"/>
          </a:xfrm>
        </p:grpSpPr>
        <p:cxnSp>
          <p:nvCxnSpPr>
            <p:cNvPr id="50" name="Straight Arrow Connector 49"/>
            <p:cNvCxnSpPr>
              <a:endCxn id="53" idx="0"/>
            </p:cNvCxnSpPr>
            <p:nvPr/>
          </p:nvCxnSpPr>
          <p:spPr>
            <a:xfrm flipH="1">
              <a:off x="1803365" y="4288192"/>
              <a:ext cx="306469" cy="12785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279022" y="5566712"/>
              <a:ext cx="1048685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John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21</a:t>
              </a:r>
            </a:p>
          </p:txBody>
        </p:sp>
        <p:cxnSp>
          <p:nvCxnSpPr>
            <p:cNvPr id="55" name="Straight Arrow Connector 54"/>
            <p:cNvCxnSpPr>
              <a:endCxn id="61" idx="0"/>
            </p:cNvCxnSpPr>
            <p:nvPr/>
          </p:nvCxnSpPr>
          <p:spPr>
            <a:xfrm>
              <a:off x="919365" y="4252392"/>
              <a:ext cx="127279" cy="64851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endCxn id="62" idx="0"/>
            </p:cNvCxnSpPr>
            <p:nvPr/>
          </p:nvCxnSpPr>
          <p:spPr>
            <a:xfrm>
              <a:off x="3072349" y="4270449"/>
              <a:ext cx="202507" cy="129626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endCxn id="63" idx="0"/>
            </p:cNvCxnSpPr>
            <p:nvPr/>
          </p:nvCxnSpPr>
          <p:spPr>
            <a:xfrm>
              <a:off x="3664714" y="4330954"/>
              <a:ext cx="411888" cy="5673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endCxn id="64" idx="0"/>
            </p:cNvCxnSpPr>
            <p:nvPr/>
          </p:nvCxnSpPr>
          <p:spPr>
            <a:xfrm>
              <a:off x="5375642" y="4245430"/>
              <a:ext cx="137182" cy="65284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5942282" y="4245430"/>
              <a:ext cx="840247" cy="10596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6437288" y="4252392"/>
              <a:ext cx="1508001" cy="105271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538011" y="4900910"/>
              <a:ext cx="1017266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Jake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15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77764" y="5566712"/>
              <a:ext cx="994183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Bob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27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556267" y="4898275"/>
              <a:ext cx="1040670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Sally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28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026152" y="4898275"/>
              <a:ext cx="973343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Sue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33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246998" y="5305102"/>
              <a:ext cx="995785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Jess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35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409758" y="5305102"/>
              <a:ext cx="907621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Alf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37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8463" y="5566712"/>
              <a:ext cx="949299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Joe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11</a:t>
              </a:r>
            </a:p>
          </p:txBody>
        </p:sp>
        <p:cxnSp>
          <p:nvCxnSpPr>
            <p:cNvPr id="68" name="Straight Arrow Connector 67"/>
            <p:cNvCxnSpPr>
              <a:endCxn id="67" idx="0"/>
            </p:cNvCxnSpPr>
            <p:nvPr/>
          </p:nvCxnSpPr>
          <p:spPr>
            <a:xfrm>
              <a:off x="479842" y="4252392"/>
              <a:ext cx="53271" cy="13143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1901644" y="4900910"/>
              <a:ext cx="1035861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Bess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22</a:t>
              </a:r>
            </a:p>
          </p:txBody>
        </p:sp>
        <p:cxnSp>
          <p:nvCxnSpPr>
            <p:cNvPr id="88" name="Straight Arrow Connector 87"/>
            <p:cNvCxnSpPr>
              <a:endCxn id="69" idx="0"/>
            </p:cNvCxnSpPr>
            <p:nvPr/>
          </p:nvCxnSpPr>
          <p:spPr>
            <a:xfrm flipH="1">
              <a:off x="2419575" y="4270449"/>
              <a:ext cx="105735" cy="6304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4324802" y="5566712"/>
              <a:ext cx="917239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Sal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30</a:t>
              </a:r>
            </a:p>
          </p:txBody>
        </p:sp>
        <p:cxnSp>
          <p:nvCxnSpPr>
            <p:cNvPr id="92" name="Straight Arrow Connector 91"/>
            <p:cNvCxnSpPr>
              <a:endCxn id="91" idx="0"/>
            </p:cNvCxnSpPr>
            <p:nvPr/>
          </p:nvCxnSpPr>
          <p:spPr>
            <a:xfrm flipH="1">
              <a:off x="4783422" y="4270449"/>
              <a:ext cx="142251" cy="129626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3" name="Rectangle 4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6679660" y="971975"/>
            <a:ext cx="4991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Leaf nodes also have between </a:t>
            </a:r>
            <a:r>
              <a:rPr lang="en-US" sz="2400" i="1" dirty="0"/>
              <a:t>d </a:t>
            </a:r>
            <a:r>
              <a:rPr lang="en-US" sz="2400" dirty="0"/>
              <a:t>and </a:t>
            </a:r>
            <a:r>
              <a:rPr lang="en-US" sz="2400" i="1" dirty="0"/>
              <a:t>2d </a:t>
            </a:r>
            <a:r>
              <a:rPr lang="en-US" sz="2400" dirty="0"/>
              <a:t>keys, </a:t>
            </a:r>
            <a:r>
              <a:rPr lang="en-US" sz="2400" dirty="0" smtClean="0"/>
              <a:t>and are different in that:</a:t>
            </a:r>
            <a:endParaRPr lang="en-US" sz="2400" dirty="0"/>
          </a:p>
        </p:txBody>
      </p:sp>
      <p:sp>
        <p:nvSpPr>
          <p:cNvPr id="76" name="TextBox 75"/>
          <p:cNvSpPr txBox="1"/>
          <p:nvPr/>
        </p:nvSpPr>
        <p:spPr>
          <a:xfrm>
            <a:off x="8103137" y="1828242"/>
            <a:ext cx="3704549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Their key slots contain pointers to data records</a:t>
            </a:r>
            <a:endParaRPr lang="en-US" sz="2400" dirty="0">
              <a:latin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103137" y="2838537"/>
            <a:ext cx="3704549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They contain a pointer to the next leaf node as well, </a:t>
            </a:r>
            <a:r>
              <a:rPr lang="en-US" sz="2400" b="1" i="1" dirty="0" smtClean="0">
                <a:latin typeface="+mj-lt"/>
              </a:rPr>
              <a:t>for faster sequential traversal</a:t>
            </a:r>
            <a:endParaRPr lang="en-US" sz="2400" dirty="0">
              <a:latin typeface="+mj-lt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6173633" y="4038046"/>
            <a:ext cx="609600" cy="463826"/>
          </a:xfrm>
          <a:prstGeom prst="roundRect">
            <a:avLst/>
          </a:prstGeom>
          <a:solidFill>
            <a:schemeClr val="accent2">
              <a:alpha val="22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0" y="4038046"/>
            <a:ext cx="4981525" cy="463826"/>
            <a:chOff x="0" y="4038046"/>
            <a:chExt cx="4981525" cy="463826"/>
          </a:xfrm>
        </p:grpSpPr>
        <p:cxnSp>
          <p:nvCxnSpPr>
            <p:cNvPr id="39" name="Straight Arrow Connector 38"/>
            <p:cNvCxnSpPr/>
            <p:nvPr/>
          </p:nvCxnSpPr>
          <p:spPr>
            <a:xfrm flipV="1">
              <a:off x="4071258" y="4245430"/>
              <a:ext cx="838200" cy="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1279022" y="4245429"/>
              <a:ext cx="754906" cy="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0" y="4245428"/>
              <a:ext cx="46230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7" name="Rounded Rectangle 46"/>
            <p:cNvSpPr/>
            <p:nvPr/>
          </p:nvSpPr>
          <p:spPr>
            <a:xfrm>
              <a:off x="3986021" y="4038046"/>
              <a:ext cx="995504" cy="463826"/>
            </a:xfrm>
            <a:prstGeom prst="roundRect">
              <a:avLst/>
            </a:prstGeom>
            <a:solidFill>
              <a:schemeClr val="accent2">
                <a:alpha val="22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159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 animBg="1"/>
      <p:bldP spid="78" grpId="0" animBg="1"/>
      <p:bldP spid="7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a B+ Tree</a:t>
            </a:r>
            <a:endParaRPr lang="en-US" dirty="0"/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/>
          </p:nvPr>
        </p:nvGraphicFramePr>
        <p:xfrm>
          <a:off x="2449285" y="2149928"/>
          <a:ext cx="1828800" cy="685800"/>
        </p:xfrm>
        <a:graphic>
          <a:graphicData uri="http://schemas.openxmlformats.org/drawingml/2006/table">
            <a:tbl>
              <a:tblPr/>
              <a:tblGrid>
                <a:gridCol w="438150"/>
                <a:gridCol w="190500"/>
                <a:gridCol w="327025"/>
                <a:gridCol w="239713"/>
                <a:gridCol w="241300"/>
                <a:gridCol w="392112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9" idx="0"/>
          </p:cNvCxnSpPr>
          <p:nvPr/>
        </p:nvCxnSpPr>
        <p:spPr>
          <a:xfrm flipH="1">
            <a:off x="3091543" y="2680758"/>
            <a:ext cx="557248" cy="10588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Group 113"/>
          <p:cNvGraphicFramePr>
            <a:graphicFrameLocks noGrp="1"/>
          </p:cNvGraphicFramePr>
          <p:nvPr>
            <p:extLst/>
          </p:nvPr>
        </p:nvGraphicFramePr>
        <p:xfrm>
          <a:off x="1915886" y="3739619"/>
          <a:ext cx="2351315" cy="718458"/>
        </p:xfrm>
        <a:graphic>
          <a:graphicData uri="http://schemas.openxmlformats.org/drawingml/2006/table">
            <a:tbl>
              <a:tblPr/>
              <a:tblGrid>
                <a:gridCol w="328905"/>
                <a:gridCol w="272920"/>
                <a:gridCol w="272921"/>
                <a:gridCol w="272920"/>
                <a:gridCol w="328905"/>
                <a:gridCol w="272920"/>
                <a:gridCol w="272921"/>
                <a:gridCol w="328903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Group 113"/>
          <p:cNvGraphicFramePr>
            <a:graphicFrameLocks noGrp="1"/>
          </p:cNvGraphicFramePr>
          <p:nvPr>
            <p:extLst/>
          </p:nvPr>
        </p:nvGraphicFramePr>
        <p:xfrm>
          <a:off x="4738243" y="3728733"/>
          <a:ext cx="2351315" cy="718458"/>
        </p:xfrm>
        <a:graphic>
          <a:graphicData uri="http://schemas.openxmlformats.org/drawingml/2006/table">
            <a:tbl>
              <a:tblPr/>
              <a:tblGrid>
                <a:gridCol w="328905"/>
                <a:gridCol w="272920"/>
                <a:gridCol w="272921"/>
                <a:gridCol w="272920"/>
                <a:gridCol w="328905"/>
                <a:gridCol w="272920"/>
                <a:gridCol w="272921"/>
                <a:gridCol w="328903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4071258" y="2680758"/>
            <a:ext cx="1842642" cy="10479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Group 113"/>
          <p:cNvGraphicFramePr>
            <a:graphicFrameLocks noGrp="1"/>
          </p:cNvGraphicFramePr>
          <p:nvPr>
            <p:extLst/>
          </p:nvPr>
        </p:nvGraphicFramePr>
        <p:xfrm>
          <a:off x="298102" y="3739619"/>
          <a:ext cx="1147666" cy="718458"/>
        </p:xfrm>
        <a:graphic>
          <a:graphicData uri="http://schemas.openxmlformats.org/drawingml/2006/table">
            <a:tbl>
              <a:tblPr/>
              <a:tblGrid>
                <a:gridCol w="328905"/>
                <a:gridCol w="272920"/>
                <a:gridCol w="272921"/>
                <a:gridCol w="272920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1" name="Straight Arrow Connector 50"/>
          <p:cNvCxnSpPr>
            <a:endCxn id="49" idx="0"/>
          </p:cNvCxnSpPr>
          <p:nvPr/>
        </p:nvCxnSpPr>
        <p:spPr>
          <a:xfrm flipH="1">
            <a:off x="871935" y="2680758"/>
            <a:ext cx="2315132" cy="10588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-119270" y="2653921"/>
            <a:ext cx="2803778" cy="10211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071258" y="4245430"/>
            <a:ext cx="838200" cy="1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279022" y="4245429"/>
            <a:ext cx="754906" cy="1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0" y="4245428"/>
            <a:ext cx="462301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53" idx="0"/>
          </p:cNvCxnSpPr>
          <p:nvPr/>
        </p:nvCxnSpPr>
        <p:spPr>
          <a:xfrm flipH="1">
            <a:off x="1803365" y="4288192"/>
            <a:ext cx="306469" cy="12785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279022" y="5566712"/>
            <a:ext cx="1048685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John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21</a:t>
            </a:r>
          </a:p>
        </p:txBody>
      </p:sp>
      <p:cxnSp>
        <p:nvCxnSpPr>
          <p:cNvPr id="55" name="Straight Arrow Connector 54"/>
          <p:cNvCxnSpPr>
            <a:endCxn id="61" idx="0"/>
          </p:cNvCxnSpPr>
          <p:nvPr/>
        </p:nvCxnSpPr>
        <p:spPr>
          <a:xfrm>
            <a:off x="919365" y="4252392"/>
            <a:ext cx="127279" cy="6485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62" idx="0"/>
          </p:cNvCxnSpPr>
          <p:nvPr/>
        </p:nvCxnSpPr>
        <p:spPr>
          <a:xfrm>
            <a:off x="3072349" y="4270449"/>
            <a:ext cx="202507" cy="12962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63" idx="0"/>
          </p:cNvCxnSpPr>
          <p:nvPr/>
        </p:nvCxnSpPr>
        <p:spPr>
          <a:xfrm>
            <a:off x="3664714" y="4330954"/>
            <a:ext cx="411888" cy="5673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64" idx="0"/>
          </p:cNvCxnSpPr>
          <p:nvPr/>
        </p:nvCxnSpPr>
        <p:spPr>
          <a:xfrm>
            <a:off x="5375642" y="4245430"/>
            <a:ext cx="137182" cy="6528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942282" y="4245430"/>
            <a:ext cx="840247" cy="10596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6437288" y="4252392"/>
            <a:ext cx="1508001" cy="10527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38011" y="4900910"/>
            <a:ext cx="1017266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Jake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15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777764" y="5566712"/>
            <a:ext cx="994183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Bob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27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556267" y="4898275"/>
            <a:ext cx="1040670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Sally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28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026152" y="4898275"/>
            <a:ext cx="973343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Sue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33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246998" y="5305102"/>
            <a:ext cx="995785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Jess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35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409758" y="5305102"/>
            <a:ext cx="907621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Alf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37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8463" y="5566712"/>
            <a:ext cx="949299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Joe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11</a:t>
            </a:r>
          </a:p>
        </p:txBody>
      </p:sp>
      <p:cxnSp>
        <p:nvCxnSpPr>
          <p:cNvPr id="68" name="Straight Arrow Connector 67"/>
          <p:cNvCxnSpPr>
            <a:endCxn id="67" idx="0"/>
          </p:cNvCxnSpPr>
          <p:nvPr/>
        </p:nvCxnSpPr>
        <p:spPr>
          <a:xfrm>
            <a:off x="479842" y="4252392"/>
            <a:ext cx="53271" cy="13143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901644" y="4900910"/>
            <a:ext cx="1035861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Bess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22</a:t>
            </a:r>
          </a:p>
        </p:txBody>
      </p:sp>
      <p:cxnSp>
        <p:nvCxnSpPr>
          <p:cNvPr id="88" name="Straight Arrow Connector 87"/>
          <p:cNvCxnSpPr>
            <a:endCxn id="69" idx="0"/>
          </p:cNvCxnSpPr>
          <p:nvPr/>
        </p:nvCxnSpPr>
        <p:spPr>
          <a:xfrm flipH="1">
            <a:off x="2419575" y="4270449"/>
            <a:ext cx="105735" cy="6304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324802" y="5566712"/>
            <a:ext cx="917239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Sal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30</a:t>
            </a:r>
          </a:p>
        </p:txBody>
      </p:sp>
      <p:cxnSp>
        <p:nvCxnSpPr>
          <p:cNvPr id="92" name="Straight Arrow Connector 91"/>
          <p:cNvCxnSpPr>
            <a:endCxn id="91" idx="0"/>
          </p:cNvCxnSpPr>
          <p:nvPr/>
        </p:nvCxnSpPr>
        <p:spPr>
          <a:xfrm flipH="1">
            <a:off x="4783422" y="4270449"/>
            <a:ext cx="142251" cy="12962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3" name="Rectangle 4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8232066" y="1565265"/>
            <a:ext cx="3647152" cy="1477328"/>
          </a:xfrm>
          <a:prstGeom prst="rect">
            <a:avLst/>
          </a:prstGeom>
          <a:solidFill>
            <a:schemeClr val="bg1"/>
          </a:solidFill>
          <a:ln w="34925">
            <a:solidFill>
              <a:srgbClr val="C00000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3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3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name</a:t>
            </a:r>
          </a:p>
          <a:p>
            <a:r>
              <a:rPr lang="en-US" sz="3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  people</a:t>
            </a:r>
            <a:endParaRPr lang="en-US" sz="30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3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 age </a:t>
            </a:r>
            <a:r>
              <a:rPr lang="en-US" sz="3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27</a:t>
            </a:r>
            <a:endParaRPr lang="en-US" sz="30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8" name="Text Box 5"/>
          <p:cNvSpPr txBox="1">
            <a:spLocks noChangeArrowheads="1"/>
          </p:cNvSpPr>
          <p:nvPr/>
        </p:nvSpPr>
        <p:spPr bwMode="auto">
          <a:xfrm>
            <a:off x="8001233" y="3275932"/>
            <a:ext cx="3877985" cy="1938992"/>
          </a:xfrm>
          <a:prstGeom prst="rect">
            <a:avLst/>
          </a:prstGeom>
          <a:solidFill>
            <a:schemeClr val="bg1"/>
          </a:solidFill>
          <a:ln w="34925">
            <a:solidFill>
              <a:srgbClr val="0070C0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3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3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name</a:t>
            </a:r>
          </a:p>
          <a:p>
            <a:r>
              <a:rPr lang="en-US" sz="3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  people</a:t>
            </a:r>
            <a:endParaRPr lang="en-US" sz="30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3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 27 </a:t>
            </a:r>
            <a:r>
              <a:rPr lang="en-US" sz="3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&lt;= age</a:t>
            </a:r>
          </a:p>
          <a:p>
            <a:r>
              <a:rPr lang="en-US" sz="3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AND  </a:t>
            </a:r>
            <a:r>
              <a:rPr lang="en-US" sz="3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age &lt;= 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35</a:t>
            </a:r>
            <a:endParaRPr lang="en-US" sz="30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Left Arrow 2"/>
          <p:cNvSpPr/>
          <p:nvPr/>
        </p:nvSpPr>
        <p:spPr>
          <a:xfrm rot="16200000">
            <a:off x="3129136" y="1955714"/>
            <a:ext cx="1039309" cy="220717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Left Arrow 69"/>
          <p:cNvSpPr/>
          <p:nvPr/>
        </p:nvSpPr>
        <p:spPr>
          <a:xfrm rot="17929820">
            <a:off x="2865843" y="2945084"/>
            <a:ext cx="910811" cy="195018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Left Arrow 70"/>
          <p:cNvSpPr/>
          <p:nvPr/>
        </p:nvSpPr>
        <p:spPr>
          <a:xfrm rot="16200000">
            <a:off x="2639381" y="3846854"/>
            <a:ext cx="910811" cy="195018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Left Arrow 71"/>
          <p:cNvSpPr/>
          <p:nvPr/>
        </p:nvSpPr>
        <p:spPr>
          <a:xfrm rot="15645991">
            <a:off x="2713487" y="4858835"/>
            <a:ext cx="910811" cy="195018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Left Arrow 72"/>
          <p:cNvSpPr/>
          <p:nvPr/>
        </p:nvSpPr>
        <p:spPr>
          <a:xfrm rot="10800000">
            <a:off x="3269951" y="4238159"/>
            <a:ext cx="2729543" cy="161610"/>
          </a:xfrm>
          <a:prstGeom prst="lef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Left Arrow 73"/>
          <p:cNvSpPr/>
          <p:nvPr/>
        </p:nvSpPr>
        <p:spPr>
          <a:xfrm rot="14135415">
            <a:off x="3598852" y="4531698"/>
            <a:ext cx="754215" cy="179440"/>
          </a:xfrm>
          <a:prstGeom prst="lef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Left Arrow 79"/>
          <p:cNvSpPr/>
          <p:nvPr/>
        </p:nvSpPr>
        <p:spPr>
          <a:xfrm rot="16554414">
            <a:off x="4301828" y="4873032"/>
            <a:ext cx="1292031" cy="178645"/>
          </a:xfrm>
          <a:prstGeom prst="lef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Left Arrow 80"/>
          <p:cNvSpPr/>
          <p:nvPr/>
        </p:nvSpPr>
        <p:spPr>
          <a:xfrm rot="15407284">
            <a:off x="5026374" y="4562982"/>
            <a:ext cx="686276" cy="153648"/>
          </a:xfrm>
          <a:prstGeom prst="lef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Left Arrow 81"/>
          <p:cNvSpPr/>
          <p:nvPr/>
        </p:nvSpPr>
        <p:spPr>
          <a:xfrm rot="13908079">
            <a:off x="5656859" y="4731150"/>
            <a:ext cx="1272433" cy="177111"/>
          </a:xfrm>
          <a:prstGeom prst="lef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9255967" y="374456"/>
            <a:ext cx="285015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smtClean="0">
                <a:latin typeface="+mj-lt"/>
              </a:rPr>
              <a:t>See L14-15:17-18!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071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3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80" grpId="0" animBg="1"/>
      <p:bldP spid="81" grpId="0" animBg="1"/>
      <p:bldP spid="8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 Range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6853136" cy="4554154"/>
          </a:xfrm>
        </p:spPr>
        <p:txBody>
          <a:bodyPr>
            <a:normAutofit fontScale="85000" lnSpcReduction="20000"/>
          </a:bodyPr>
          <a:lstStyle/>
          <a:p>
            <a:r>
              <a:rPr lang="en-US" b="1" i="1" dirty="0" smtClean="0"/>
              <a:t>Goal: </a:t>
            </a:r>
            <a:r>
              <a:rPr lang="en-US" dirty="0" smtClean="0"/>
              <a:t>Get the results set of a range (or exact) query with minimal IO</a:t>
            </a:r>
          </a:p>
          <a:p>
            <a:pPr marL="0" indent="0">
              <a:buNone/>
            </a:pPr>
            <a:endParaRPr lang="en-US" b="1" i="1" dirty="0"/>
          </a:p>
          <a:p>
            <a:r>
              <a:rPr lang="en-US" b="1" i="1" dirty="0" smtClean="0"/>
              <a:t>Key idea:</a:t>
            </a:r>
            <a:endParaRPr lang="en-US" i="1" dirty="0" smtClean="0"/>
          </a:p>
          <a:p>
            <a:pPr lvl="1"/>
            <a:r>
              <a:rPr lang="en-US" dirty="0" smtClean="0"/>
              <a:t>A B+ Tree has high </a:t>
            </a:r>
            <a:r>
              <a:rPr lang="en-US" b="1" i="1" dirty="0" err="1" smtClean="0"/>
              <a:t>fanout</a:t>
            </a:r>
            <a:r>
              <a:rPr lang="en-US" b="1" i="1" dirty="0" smtClean="0"/>
              <a:t> (d ~= 10</a:t>
            </a:r>
            <a:r>
              <a:rPr lang="en-US" b="1" i="1" baseline="30000" dirty="0" smtClean="0"/>
              <a:t>2</a:t>
            </a:r>
            <a:r>
              <a:rPr lang="en-US" b="1" i="1" dirty="0" smtClean="0"/>
              <a:t>-10</a:t>
            </a:r>
            <a:r>
              <a:rPr lang="en-US" b="1" i="1" baseline="30000" dirty="0" smtClean="0"/>
              <a:t>3</a:t>
            </a:r>
            <a:r>
              <a:rPr lang="en-US" b="1" i="1" dirty="0" smtClean="0"/>
              <a:t>)</a:t>
            </a:r>
            <a:r>
              <a:rPr lang="en-US" dirty="0" smtClean="0"/>
              <a:t>, which means it is very shallow </a:t>
            </a:r>
            <a:r>
              <a:rPr lang="en-US" dirty="0" smtClean="0">
                <a:sym typeface="Wingdings"/>
              </a:rPr>
              <a:t> we can get to the right root node within a few steps!</a:t>
            </a:r>
            <a:endParaRPr lang="en-US" i="1" dirty="0" smtClean="0"/>
          </a:p>
          <a:p>
            <a:pPr lvl="1"/>
            <a:r>
              <a:rPr lang="en-US" dirty="0" smtClean="0"/>
              <a:t>Then just traverse the leaf nodes using the horizontal pointers</a:t>
            </a:r>
          </a:p>
          <a:p>
            <a:pPr lvl="1"/>
            <a:endParaRPr lang="en-US" i="1" dirty="0"/>
          </a:p>
          <a:p>
            <a:r>
              <a:rPr lang="en-US" b="1" i="1" dirty="0" smtClean="0"/>
              <a:t>Details:</a:t>
            </a:r>
          </a:p>
          <a:p>
            <a:pPr lvl="1"/>
            <a:r>
              <a:rPr lang="en-US" dirty="0" smtClean="0"/>
              <a:t>One node per page (thus page size determines </a:t>
            </a:r>
            <a:r>
              <a:rPr lang="en-US" i="1" dirty="0" smtClean="0"/>
              <a:t>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Fill only some of each node’s slots (the </a:t>
            </a:r>
            <a:r>
              <a:rPr lang="en-US" b="1" i="1" dirty="0" smtClean="0"/>
              <a:t>fill-factor</a:t>
            </a:r>
            <a:r>
              <a:rPr lang="en-US" dirty="0" smtClean="0"/>
              <a:t>) to leave room for insertions</a:t>
            </a:r>
          </a:p>
          <a:p>
            <a:pPr lvl="1"/>
            <a:r>
              <a:rPr lang="en-US" dirty="0" smtClean="0"/>
              <a:t>We can keep some levels of the B+ Tree in memory!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7304690" y="612407"/>
            <a:ext cx="455098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Note that exact search </a:t>
            </a:r>
            <a:r>
              <a:rPr lang="en-US" sz="2400" i="1" smtClean="0">
                <a:latin typeface="+mj-lt"/>
              </a:rPr>
              <a:t>is just  a </a:t>
            </a:r>
            <a:r>
              <a:rPr lang="en-US" sz="2400" i="1" dirty="0" smtClean="0">
                <a:latin typeface="+mj-lt"/>
              </a:rPr>
              <a:t>special case of range search (R = 1)</a:t>
            </a:r>
            <a:endParaRPr lang="en-US" sz="24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853463" y="1770546"/>
                <a:ext cx="4002207" cy="224676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j-lt"/>
                  </a:rPr>
                  <a:t>The </a:t>
                </a:r>
                <a:r>
                  <a:rPr lang="en-US" sz="2000" b="1" u="sng" dirty="0" err="1" smtClean="0">
                    <a:latin typeface="+mj-lt"/>
                  </a:rPr>
                  <a:t>fanout</a:t>
                </a:r>
                <a:r>
                  <a:rPr lang="en-US" sz="2000" dirty="0" smtClean="0">
                    <a:latin typeface="+mj-lt"/>
                  </a:rPr>
                  <a:t> </a:t>
                </a:r>
                <a:r>
                  <a:rPr lang="en-US" sz="2000" b="1" dirty="0" smtClean="0">
                    <a:latin typeface="+mj-lt"/>
                  </a:rPr>
                  <a:t>f</a:t>
                </a:r>
                <a:r>
                  <a:rPr lang="en-US" sz="2000" dirty="0" smtClean="0">
                    <a:latin typeface="+mj-lt"/>
                  </a:rPr>
                  <a:t> is the number of pointers coming out of a node.  Thus: </a:t>
                </a:r>
              </a:p>
              <a:p>
                <a:endParaRPr lang="en-US" sz="20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𝑑</m:t>
                      </m:r>
                      <m:r>
                        <a:rPr lang="en-US" sz="2000" b="0" i="1" smtClean="0">
                          <a:latin typeface="Cambria Math" charset="0"/>
                        </a:rPr>
                        <m:t>+1≤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≤2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𝑑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+1</m:t>
                      </m:r>
                    </m:oMath>
                  </m:oMathPara>
                </a14:m>
                <a:endParaRPr lang="en-US" sz="2000" i="1" dirty="0" smtClean="0">
                  <a:latin typeface="+mj-lt"/>
                </a:endParaRPr>
              </a:p>
              <a:p>
                <a:endParaRPr lang="en-US" sz="2000" i="1" dirty="0">
                  <a:latin typeface="+mj-lt"/>
                </a:endParaRPr>
              </a:p>
              <a:p>
                <a:r>
                  <a:rPr lang="en-US" sz="2000" i="1" dirty="0" smtClean="0">
                    <a:latin typeface="+mj-lt"/>
                  </a:rPr>
                  <a:t>Note that we will often approximate f as constant across nodes!</a:t>
                </a:r>
                <a:endParaRPr lang="en-US" sz="20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463" y="1770546"/>
                <a:ext cx="4002207" cy="224676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853463" y="4253460"/>
            <a:ext cx="4002207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We define the </a:t>
            </a:r>
            <a:r>
              <a:rPr lang="en-US" sz="2400" b="1" i="1" u="sng" dirty="0" smtClean="0">
                <a:latin typeface="+mj-lt"/>
              </a:rPr>
              <a:t>height</a:t>
            </a:r>
            <a:r>
              <a:rPr lang="en-US" sz="2400" dirty="0" smtClean="0">
                <a:latin typeface="+mj-lt"/>
              </a:rPr>
              <a:t> of the tree as counting the root node.  Thus, </a:t>
            </a:r>
            <a:r>
              <a:rPr lang="en-US" sz="2400" i="1" dirty="0" smtClean="0">
                <a:latin typeface="+mj-lt"/>
              </a:rPr>
              <a:t>given constant </a:t>
            </a:r>
            <a:r>
              <a:rPr lang="en-US" sz="2400" i="1" dirty="0" err="1" smtClean="0">
                <a:latin typeface="+mj-lt"/>
              </a:rPr>
              <a:t>fanout</a:t>
            </a:r>
            <a:r>
              <a:rPr lang="en-US" sz="2400" i="1" dirty="0" smtClean="0">
                <a:latin typeface="+mj-lt"/>
              </a:rPr>
              <a:t> </a:t>
            </a:r>
            <a:r>
              <a:rPr lang="en-US" sz="2400" b="1" i="1" dirty="0" smtClean="0">
                <a:latin typeface="+mj-lt"/>
              </a:rPr>
              <a:t>f</a:t>
            </a:r>
            <a:r>
              <a:rPr lang="en-US" sz="2400" dirty="0" smtClean="0">
                <a:latin typeface="+mj-lt"/>
              </a:rPr>
              <a:t>, a tree of height </a:t>
            </a:r>
            <a:r>
              <a:rPr lang="en-US" sz="2400" b="1" i="1" dirty="0" smtClean="0">
                <a:latin typeface="+mj-lt"/>
              </a:rPr>
              <a:t>h</a:t>
            </a:r>
            <a:r>
              <a:rPr lang="en-US" sz="2400" dirty="0" smtClean="0">
                <a:latin typeface="+mj-lt"/>
              </a:rPr>
              <a:t> can index </a:t>
            </a:r>
            <a:r>
              <a:rPr lang="en-US" sz="2400" b="1" dirty="0" err="1" smtClean="0">
                <a:latin typeface="+mj-lt"/>
              </a:rPr>
              <a:t>f</a:t>
            </a:r>
            <a:r>
              <a:rPr lang="en-US" sz="2400" b="1" baseline="30000" dirty="0" err="1" smtClean="0">
                <a:latin typeface="+mj-lt"/>
              </a:rPr>
              <a:t>h</a:t>
            </a:r>
            <a:r>
              <a:rPr lang="en-US" sz="2400" dirty="0" smtClean="0">
                <a:latin typeface="+mj-lt"/>
              </a:rPr>
              <a:t> pages and has </a:t>
            </a:r>
            <a:r>
              <a:rPr lang="en-US" sz="2400" b="1" dirty="0" smtClean="0">
                <a:latin typeface="+mj-lt"/>
              </a:rPr>
              <a:t>f</a:t>
            </a:r>
            <a:r>
              <a:rPr lang="en-US" sz="2400" b="1" baseline="30000" dirty="0" smtClean="0">
                <a:latin typeface="+mj-lt"/>
              </a:rPr>
              <a:t>h-1</a:t>
            </a:r>
            <a:r>
              <a:rPr lang="en-US" sz="2400" dirty="0" smtClean="0">
                <a:latin typeface="+mj-lt"/>
              </a:rPr>
              <a:t> leaf nodes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379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4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 Range Search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9595405"/>
                  </p:ext>
                </p:extLst>
              </p:nvPr>
            </p:nvGraphicFramePr>
            <p:xfrm>
              <a:off x="838200" y="1399563"/>
              <a:ext cx="10515600" cy="5241756"/>
            </p:xfrm>
            <a:graphic>
              <a:graphicData uri="http://schemas.openxmlformats.org/drawingml/2006/table">
                <a:tbl>
                  <a:tblPr bandRow="1">
                    <a:tableStyleId>{ED083AE6-46FA-4A59-8FB0-9F97EB10719F}</a:tableStyleId>
                  </a:tblPr>
                  <a:tblGrid>
                    <a:gridCol w="1263869"/>
                    <a:gridCol w="4435365"/>
                    <a:gridCol w="4816366"/>
                  </a:tblGrid>
                  <a:tr h="1532254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Given: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342900" indent="-342900">
                            <a:buFont typeface="Arial" charset="0"/>
                            <a:buChar char="•"/>
                          </a:pPr>
                          <a:r>
                            <a:rPr lang="en-US" sz="2000" b="0" i="0" dirty="0" smtClean="0"/>
                            <a:t>Parameter</a:t>
                          </a:r>
                          <a:r>
                            <a:rPr lang="en-US" sz="2000" b="0" i="0" baseline="0" dirty="0" smtClean="0"/>
                            <a:t> </a:t>
                          </a:r>
                          <a:r>
                            <a:rPr lang="en-US" sz="2000" b="1" i="1" baseline="0" dirty="0" smtClean="0"/>
                            <a:t>d</a:t>
                          </a:r>
                        </a:p>
                        <a:p>
                          <a:pPr marL="342900" indent="-342900">
                            <a:buFont typeface="Arial" charset="0"/>
                            <a:buChar char="•"/>
                          </a:pPr>
                          <a:r>
                            <a:rPr lang="en-US" sz="2000" b="0" i="0" baseline="0" dirty="0" smtClean="0"/>
                            <a:t>Fill-factor </a:t>
                          </a:r>
                          <a:r>
                            <a:rPr lang="en-US" sz="2000" b="1" i="1" baseline="0" dirty="0" smtClean="0"/>
                            <a:t>F</a:t>
                          </a:r>
                        </a:p>
                        <a:p>
                          <a:pPr marL="342900" indent="-342900">
                            <a:buFont typeface="Arial" charset="0"/>
                            <a:buChar char="•"/>
                          </a:pPr>
                          <a:r>
                            <a:rPr lang="en-US" sz="2000" b="1" i="1" baseline="0" dirty="0" smtClean="0"/>
                            <a:t>B </a:t>
                          </a:r>
                          <a:r>
                            <a:rPr lang="en-US" sz="2000" b="0" i="0" baseline="0" dirty="0" smtClean="0"/>
                            <a:t>available</a:t>
                          </a:r>
                          <a:r>
                            <a:rPr lang="en-US" sz="2000" b="1" i="1" baseline="0" dirty="0" smtClean="0"/>
                            <a:t> </a:t>
                          </a:r>
                          <a:r>
                            <a:rPr lang="en-US" sz="2000" b="0" i="0" baseline="0" dirty="0" smtClean="0"/>
                            <a:t>pages in buffer</a:t>
                          </a:r>
                        </a:p>
                        <a:p>
                          <a:pPr marL="342900" marR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charset="0"/>
                            <a:buChar char="•"/>
                            <a:tabLst/>
                            <a:defRPr/>
                          </a:pPr>
                          <a:r>
                            <a:rPr lang="en-US" sz="2000" dirty="0" smtClean="0"/>
                            <a:t>A B+ Tree over </a:t>
                          </a:r>
                          <a:r>
                            <a:rPr lang="en-US" sz="2000" b="1" i="1" baseline="0" dirty="0" smtClean="0"/>
                            <a:t>N</a:t>
                          </a:r>
                          <a:r>
                            <a:rPr lang="en-US" sz="2000" baseline="0" dirty="0" smtClean="0"/>
                            <a:t> pages</a:t>
                          </a:r>
                        </a:p>
                        <a:p>
                          <a:pPr marL="342900" marR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charset="0"/>
                            <a:buChar char="•"/>
                            <a:tabLst/>
                            <a:defRPr/>
                          </a:pPr>
                          <a:r>
                            <a:rPr lang="en-US" sz="2000" b="1" i="0" baseline="0" dirty="0" smtClean="0"/>
                            <a:t>f</a:t>
                          </a:r>
                          <a:r>
                            <a:rPr lang="en-US" sz="2000" b="0" i="0" baseline="0" dirty="0" smtClean="0"/>
                            <a:t> is the </a:t>
                          </a:r>
                          <a:r>
                            <a:rPr lang="en-US" sz="2000" b="0" i="0" baseline="0" dirty="0" err="1" smtClean="0"/>
                            <a:t>fanout</a:t>
                          </a:r>
                          <a:r>
                            <a:rPr lang="en-US" sz="2000" b="0" i="0" baseline="0" dirty="0" smtClean="0"/>
                            <a:t> [d+1,2d+1]</a:t>
                          </a:r>
                          <a:endParaRPr lang="en-US" sz="2000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</a:tr>
                  <a:tr h="433657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Input: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i="0" dirty="0" smtClean="0"/>
                            <a:t>A a range query.</a:t>
                          </a:r>
                          <a:endParaRPr lang="en-US" sz="2000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b="0" i="0" dirty="0"/>
                        </a:p>
                      </a:txBody>
                      <a:tcPr/>
                    </a:tc>
                  </a:tr>
                  <a:tr h="433657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Output: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The </a:t>
                          </a:r>
                          <a:r>
                            <a:rPr lang="en-US" sz="2000" b="1" i="1" dirty="0" smtClean="0"/>
                            <a:t>R </a:t>
                          </a:r>
                          <a:r>
                            <a:rPr lang="en-US" sz="2000" b="0" i="0" dirty="0" smtClean="0"/>
                            <a:t>values that match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</a:tr>
                  <a:tr h="2711916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IO COST: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240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en-US" sz="240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400" i="0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charset="0"/>
                                              </a:rPr>
                                              <m:t>log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charset="0"/>
                                              </a:rPr>
                                              <m:t>𝑓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f>
                                          <m:fPr>
                                            <m:ctrlPr>
                                              <a:rPr lang="en-US" sz="240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charset="0"/>
                                              </a:rPr>
                                              <m:t>𝑁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charset="0"/>
                                              </a:rPr>
                                              <m:t>𝐹</m:t>
                                            </m:r>
                                          </m:den>
                                        </m:f>
                                      </m:e>
                                    </m:func>
                                  </m:e>
                                </m:d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𝐿</m:t>
                                </m:r>
                                <m:r>
                                  <a:rPr lang="en-US" sz="2400" b="0" i="1" baseline="-25000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𝐵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a:rPr lang="en-US" sz="2400" b="1" i="0" smtClean="0">
                                    <a:latin typeface="Cambria Math" charset="0"/>
                                  </a:rPr>
                                  <m:t>𝐂𝐨𝐬𝐭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𝑂𝑢𝑡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i="1" dirty="0" smtClean="0"/>
                        </a:p>
                        <a:p>
                          <a:pPr algn="ctr"/>
                          <a:r>
                            <a:rPr lang="en-US" sz="2400" i="1" dirty="0" smtClean="0"/>
                            <a:t>where</a:t>
                          </a:r>
                          <a:r>
                            <a:rPr lang="en-US" sz="2400" i="1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baseline="0" smtClean="0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  <m:t>𝐵</m:t>
                              </m:r>
                              <m:r>
                                <a:rPr lang="en-US" sz="2400" b="0" i="1" baseline="0" smtClean="0">
                                  <a:solidFill>
                                    <a:srgbClr val="00B05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≥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400" b="0" i="1" baseline="0" smtClean="0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baseline="0" smtClean="0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𝑙</m:t>
                                  </m:r>
                                  <m:r>
                                    <a:rPr lang="en-US" sz="2400" b="0" i="1" baseline="0" smtClean="0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sz="2400" b="0" i="1" baseline="0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𝐿</m:t>
                                  </m:r>
                                  <m:r>
                                    <a:rPr lang="en-US" sz="2400" b="0" i="1" baseline="-25000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𝐵</m:t>
                                  </m:r>
                                  <m:r>
                                    <a:rPr lang="en-US" sz="2400" b="0" i="1" baseline="0" smtClean="0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−1</m:t>
                                  </m:r>
                                </m:sup>
                                <m:e>
                                  <m:r>
                                    <a:rPr lang="en-US" sz="2400" b="0" i="1" baseline="0" smtClean="0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𝑓</m:t>
                                  </m:r>
                                  <m:r>
                                    <a:rPr lang="en-US" sz="2400" b="0" i="1" baseline="30000" smtClean="0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𝑙</m:t>
                                  </m:r>
                                </m:e>
                              </m:nary>
                            </m:oMath>
                          </a14:m>
                          <a:endParaRPr lang="en-US" sz="2400" i="1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en-US" sz="2000" b="1" i="1" baseline="0" dirty="0" smtClean="0">
                              <a:solidFill>
                                <a:srgbClr val="C00000"/>
                              </a:solidFill>
                            </a:rPr>
                            <a:t>Depth of the B+ Tree:</a:t>
                          </a:r>
                          <a:r>
                            <a:rPr lang="en-US" sz="2000" baseline="0" dirty="0" smtClean="0"/>
                            <a:t> For each level of the B+ Tree we read in one node = one page</a:t>
                          </a:r>
                        </a:p>
                        <a:p>
                          <a:pPr marL="0" lvl="0" indent="0">
                            <a:buFont typeface="Arial" charset="0"/>
                            <a:buNone/>
                          </a:pPr>
                          <a:endParaRPr lang="en-US" sz="2000" dirty="0" smtClean="0"/>
                        </a:p>
                        <a:p>
                          <a:pPr marL="0" lvl="0" indent="0">
                            <a:buFont typeface="Arial" charset="0"/>
                            <a:buNone/>
                          </a:pPr>
                          <a:r>
                            <a:rPr lang="en-US" sz="2000" b="1" i="1" dirty="0" smtClean="0">
                              <a:solidFill>
                                <a:srgbClr val="0070C0"/>
                              </a:solidFill>
                            </a:rPr>
                            <a:t># of levels we can fit in memory:</a:t>
                          </a:r>
                          <a:r>
                            <a:rPr lang="en-US" sz="2000" dirty="0" smtClean="0"/>
                            <a:t> These</a:t>
                          </a:r>
                          <a:r>
                            <a:rPr lang="en-US" sz="2000" baseline="0" dirty="0" smtClean="0"/>
                            <a:t> don’t cost any IO!</a:t>
                          </a:r>
                        </a:p>
                        <a:p>
                          <a:pPr marL="0" lvl="0" indent="0">
                            <a:buFont typeface="Arial" charset="0"/>
                            <a:buNone/>
                          </a:pPr>
                          <a:endParaRPr lang="en-US" sz="2400" baseline="0" dirty="0" smtClean="0"/>
                        </a:p>
                        <a:p>
                          <a:pPr marL="0" lvl="0" indent="0">
                            <a:buFont typeface="Arial" charset="0"/>
                            <a:buNone/>
                          </a:pPr>
                          <a:r>
                            <a:rPr lang="en-US" sz="2000" b="1" i="1" baseline="0" dirty="0" smtClean="0">
                              <a:solidFill>
                                <a:srgbClr val="00B050"/>
                              </a:solidFill>
                            </a:rPr>
                            <a:t>This equation </a:t>
                          </a:r>
                          <a:r>
                            <a:rPr lang="en-US" sz="2000" b="0" i="0" baseline="0" dirty="0" smtClean="0"/>
                            <a:t>is just saying that the sum of all the nodes for </a:t>
                          </a:r>
                          <a:r>
                            <a:rPr lang="en-US" sz="2000" b="0" i="0" baseline="0" dirty="0" smtClean="0">
                              <a:solidFill>
                                <a:srgbClr val="0070C0"/>
                              </a:solidFill>
                            </a:rPr>
                            <a:t>L</a:t>
                          </a:r>
                          <a:r>
                            <a:rPr lang="en-US" sz="2000" b="0" i="0" baseline="-25000" dirty="0" smtClean="0">
                              <a:solidFill>
                                <a:srgbClr val="0070C0"/>
                              </a:solidFill>
                            </a:rPr>
                            <a:t>B</a:t>
                          </a:r>
                          <a:r>
                            <a:rPr lang="en-US" sz="2000" b="0" i="0" baseline="0" dirty="0" smtClean="0"/>
                            <a:t> levels must fit in buffer</a:t>
                          </a:r>
                          <a:endParaRPr lang="en-US" sz="2000" b="1" i="1" baseline="0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9595405"/>
                  </p:ext>
                </p:extLst>
              </p:nvPr>
            </p:nvGraphicFramePr>
            <p:xfrm>
              <a:off x="838200" y="1399563"/>
              <a:ext cx="10515600" cy="5241756"/>
            </p:xfrm>
            <a:graphic>
              <a:graphicData uri="http://schemas.openxmlformats.org/drawingml/2006/table">
                <a:tbl>
                  <a:tblPr bandRow="1">
                    <a:tableStyleId>{ED083AE6-46FA-4A59-8FB0-9F97EB10719F}</a:tableStyleId>
                  </a:tblPr>
                  <a:tblGrid>
                    <a:gridCol w="1263869"/>
                    <a:gridCol w="4435365"/>
                    <a:gridCol w="4816366"/>
                  </a:tblGrid>
                  <a:tr h="16154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Given: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342900" indent="-342900">
                            <a:buFont typeface="Arial" charset="0"/>
                            <a:buChar char="•"/>
                          </a:pPr>
                          <a:r>
                            <a:rPr lang="en-US" sz="2000" b="0" i="0" dirty="0" smtClean="0"/>
                            <a:t>Parameter</a:t>
                          </a:r>
                          <a:r>
                            <a:rPr lang="en-US" sz="2000" b="0" i="0" baseline="0" dirty="0" smtClean="0"/>
                            <a:t> </a:t>
                          </a:r>
                          <a:r>
                            <a:rPr lang="en-US" sz="2000" b="1" i="1" baseline="0" dirty="0" smtClean="0"/>
                            <a:t>d</a:t>
                          </a:r>
                        </a:p>
                        <a:p>
                          <a:pPr marL="342900" indent="-342900">
                            <a:buFont typeface="Arial" charset="0"/>
                            <a:buChar char="•"/>
                          </a:pPr>
                          <a:r>
                            <a:rPr lang="en-US" sz="2000" b="0" i="0" baseline="0" dirty="0" smtClean="0"/>
                            <a:t>Fill-factor </a:t>
                          </a:r>
                          <a:r>
                            <a:rPr lang="en-US" sz="2000" b="1" i="1" baseline="0" dirty="0" smtClean="0"/>
                            <a:t>F</a:t>
                          </a:r>
                        </a:p>
                        <a:p>
                          <a:pPr marL="342900" indent="-342900">
                            <a:buFont typeface="Arial" charset="0"/>
                            <a:buChar char="•"/>
                          </a:pPr>
                          <a:r>
                            <a:rPr lang="en-US" sz="2000" b="1" i="1" baseline="0" dirty="0" smtClean="0"/>
                            <a:t>B </a:t>
                          </a:r>
                          <a:r>
                            <a:rPr lang="en-US" sz="2000" b="0" i="0" baseline="0" dirty="0" smtClean="0"/>
                            <a:t>available</a:t>
                          </a:r>
                          <a:r>
                            <a:rPr lang="en-US" sz="2000" b="1" i="1" baseline="0" dirty="0" smtClean="0"/>
                            <a:t> </a:t>
                          </a:r>
                          <a:r>
                            <a:rPr lang="en-US" sz="2000" b="0" i="0" baseline="0" dirty="0" smtClean="0"/>
                            <a:t>pages in buffer</a:t>
                          </a:r>
                        </a:p>
                        <a:p>
                          <a:pPr marL="342900" marR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charset="0"/>
                            <a:buChar char="•"/>
                            <a:tabLst/>
                            <a:defRPr/>
                          </a:pPr>
                          <a:r>
                            <a:rPr lang="en-US" sz="2000" dirty="0" smtClean="0"/>
                            <a:t>A B+ Tree over </a:t>
                          </a:r>
                          <a:r>
                            <a:rPr lang="en-US" sz="2000" b="1" i="1" baseline="0" dirty="0" smtClean="0"/>
                            <a:t>N</a:t>
                          </a:r>
                          <a:r>
                            <a:rPr lang="en-US" sz="2000" baseline="0" dirty="0" smtClean="0"/>
                            <a:t> pages</a:t>
                          </a:r>
                        </a:p>
                        <a:p>
                          <a:pPr marL="342900" marR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charset="0"/>
                            <a:buChar char="•"/>
                            <a:tabLst/>
                            <a:defRPr/>
                          </a:pPr>
                          <a:r>
                            <a:rPr lang="en-US" sz="2000" b="1" i="0" baseline="0" dirty="0" smtClean="0"/>
                            <a:t>f</a:t>
                          </a:r>
                          <a:r>
                            <a:rPr lang="en-US" sz="2000" b="0" i="0" baseline="0" dirty="0" smtClean="0"/>
                            <a:t> is the </a:t>
                          </a:r>
                          <a:r>
                            <a:rPr lang="en-US" sz="2000" b="0" i="0" baseline="0" dirty="0" err="1" smtClean="0"/>
                            <a:t>fanout</a:t>
                          </a:r>
                          <a:r>
                            <a:rPr lang="en-US" sz="2000" b="0" i="0" baseline="0" dirty="0" smtClean="0"/>
                            <a:t> [d+1,2d+1]</a:t>
                          </a:r>
                          <a:endParaRPr lang="en-US" sz="2000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Input: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i="0" dirty="0" smtClean="0"/>
                            <a:t>A a range query.</a:t>
                          </a:r>
                          <a:endParaRPr lang="en-US" sz="2000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b="0" i="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Output: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The </a:t>
                          </a:r>
                          <a:r>
                            <a:rPr lang="en-US" sz="2000" b="1" i="1" dirty="0" smtClean="0"/>
                            <a:t>R </a:t>
                          </a:r>
                          <a:r>
                            <a:rPr lang="en-US" sz="2000" b="0" i="0" dirty="0" smtClean="0"/>
                            <a:t>values that match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</a:tr>
                  <a:tr h="2711916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IO COST: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8571" t="-95056" r="-108929" b="-40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en-US" sz="2000" b="1" i="1" baseline="0" dirty="0" smtClean="0">
                              <a:solidFill>
                                <a:srgbClr val="C00000"/>
                              </a:solidFill>
                            </a:rPr>
                            <a:t>Depth of the B+ Tree:</a:t>
                          </a:r>
                          <a:r>
                            <a:rPr lang="en-US" sz="2000" baseline="0" dirty="0" smtClean="0"/>
                            <a:t> For each level of the B+ Tree we read in one node = one page</a:t>
                          </a:r>
                        </a:p>
                        <a:p>
                          <a:pPr marL="0" lvl="0" indent="0">
                            <a:buFont typeface="Arial" charset="0"/>
                            <a:buNone/>
                          </a:pPr>
                          <a:endParaRPr lang="en-US" sz="2000" dirty="0" smtClean="0"/>
                        </a:p>
                        <a:p>
                          <a:pPr marL="0" lvl="0" indent="0">
                            <a:buFont typeface="Arial" charset="0"/>
                            <a:buNone/>
                          </a:pPr>
                          <a:r>
                            <a:rPr lang="en-US" sz="2000" b="1" i="1" dirty="0" smtClean="0">
                              <a:solidFill>
                                <a:srgbClr val="0070C0"/>
                              </a:solidFill>
                            </a:rPr>
                            <a:t># of levels we can fit in memory:</a:t>
                          </a:r>
                          <a:r>
                            <a:rPr lang="en-US" sz="2000" dirty="0" smtClean="0"/>
                            <a:t> These</a:t>
                          </a:r>
                          <a:r>
                            <a:rPr lang="en-US" sz="2000" baseline="0" dirty="0" smtClean="0"/>
                            <a:t> don’t cost any IO</a:t>
                          </a:r>
                          <a:r>
                            <a:rPr lang="en-US" sz="2000" baseline="0" dirty="0" smtClean="0"/>
                            <a:t>!</a:t>
                          </a:r>
                        </a:p>
                        <a:p>
                          <a:pPr marL="0" lvl="0" indent="0">
                            <a:buFont typeface="Arial" charset="0"/>
                            <a:buNone/>
                          </a:pPr>
                          <a:endParaRPr lang="en-US" sz="2400" baseline="0" dirty="0" smtClean="0"/>
                        </a:p>
                        <a:p>
                          <a:pPr marL="0" lvl="0" indent="0">
                            <a:buFont typeface="Arial" charset="0"/>
                            <a:buNone/>
                          </a:pPr>
                          <a:r>
                            <a:rPr lang="en-US" sz="2000" b="1" i="1" baseline="0" dirty="0" smtClean="0">
                              <a:solidFill>
                                <a:srgbClr val="00B050"/>
                              </a:solidFill>
                            </a:rPr>
                            <a:t>This equation </a:t>
                          </a:r>
                          <a:r>
                            <a:rPr lang="en-US" sz="2000" b="0" i="0" baseline="0" dirty="0" smtClean="0"/>
                            <a:t>is just saying that the sum of all the nodes for </a:t>
                          </a:r>
                          <a:r>
                            <a:rPr lang="en-US" sz="2000" b="0" i="0" baseline="0" dirty="0" smtClean="0">
                              <a:solidFill>
                                <a:srgbClr val="0070C0"/>
                              </a:solidFill>
                            </a:rPr>
                            <a:t>L</a:t>
                          </a:r>
                          <a:r>
                            <a:rPr lang="en-US" sz="2000" b="0" i="0" baseline="-25000" dirty="0" smtClean="0">
                              <a:solidFill>
                                <a:srgbClr val="0070C0"/>
                              </a:solidFill>
                            </a:rPr>
                            <a:t>B</a:t>
                          </a:r>
                          <a:r>
                            <a:rPr lang="en-US" sz="2000" b="0" i="0" baseline="0" dirty="0" smtClean="0"/>
                            <a:t> levels must fit in buffer</a:t>
                          </a:r>
                          <a:endParaRPr lang="en-US" sz="2000" b="1" i="1" baseline="0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TextBox 8"/>
          <p:cNvSpPr txBox="1"/>
          <p:nvPr/>
        </p:nvSpPr>
        <p:spPr>
          <a:xfrm>
            <a:off x="9255967" y="374456"/>
            <a:ext cx="285015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latin typeface="+mj-lt"/>
              </a:rPr>
              <a:t>See L14-15:22-24!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58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Clustered vs. </a:t>
            </a:r>
            <a:r>
              <a:rPr lang="en-US" dirty="0" err="1" smtClean="0"/>
              <a:t>Unclustered</a:t>
            </a:r>
            <a:r>
              <a:rPr lang="en-US" dirty="0" smtClean="0"/>
              <a:t> Index</a:t>
            </a:r>
            <a:endParaRPr lang="en-US" dirty="0"/>
          </a:p>
        </p:txBody>
      </p:sp>
      <p:graphicFrame>
        <p:nvGraphicFramePr>
          <p:cNvPr id="3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228735"/>
              </p:ext>
            </p:extLst>
          </p:nvPr>
        </p:nvGraphicFramePr>
        <p:xfrm>
          <a:off x="2239669" y="1509210"/>
          <a:ext cx="1160215" cy="685800"/>
        </p:xfrm>
        <a:graphic>
          <a:graphicData uri="http://schemas.openxmlformats.org/drawingml/2006/table">
            <a:tbl>
              <a:tblPr/>
              <a:tblGrid>
                <a:gridCol w="587573"/>
                <a:gridCol w="572642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5" idx="0"/>
          </p:cNvCxnSpPr>
          <p:nvPr/>
        </p:nvCxnSpPr>
        <p:spPr>
          <a:xfrm flipH="1">
            <a:off x="1758474" y="2005314"/>
            <a:ext cx="854778" cy="8930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60475"/>
              </p:ext>
            </p:extLst>
          </p:nvPr>
        </p:nvGraphicFramePr>
        <p:xfrm>
          <a:off x="903697" y="2898354"/>
          <a:ext cx="1709555" cy="718458"/>
        </p:xfrm>
        <a:graphic>
          <a:graphicData uri="http://schemas.openxmlformats.org/drawingml/2006/table">
            <a:tbl>
              <a:tblPr/>
              <a:tblGrid>
                <a:gridCol w="239135"/>
                <a:gridCol w="198430"/>
                <a:gridCol w="198431"/>
                <a:gridCol w="198430"/>
                <a:gridCol w="239135"/>
                <a:gridCol w="198430"/>
                <a:gridCol w="198431"/>
                <a:gridCol w="239133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912454"/>
              </p:ext>
            </p:extLst>
          </p:nvPr>
        </p:nvGraphicFramePr>
        <p:xfrm>
          <a:off x="3029482" y="2887468"/>
          <a:ext cx="1718593" cy="718458"/>
        </p:xfrm>
        <a:graphic>
          <a:graphicData uri="http://schemas.openxmlformats.org/drawingml/2006/table">
            <a:tbl>
              <a:tblPr/>
              <a:tblGrid>
                <a:gridCol w="240399"/>
                <a:gridCol w="199479"/>
                <a:gridCol w="199480"/>
                <a:gridCol w="199479"/>
                <a:gridCol w="240399"/>
                <a:gridCol w="199479"/>
                <a:gridCol w="199480"/>
                <a:gridCol w="240398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>
            <a:endCxn id="7" idx="0"/>
          </p:cNvCxnSpPr>
          <p:nvPr/>
        </p:nvCxnSpPr>
        <p:spPr>
          <a:xfrm>
            <a:off x="3094447" y="2005314"/>
            <a:ext cx="794331" cy="8821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4" idx="0"/>
          </p:cNvCxnSpPr>
          <p:nvPr/>
        </p:nvCxnSpPr>
        <p:spPr>
          <a:xfrm flipH="1">
            <a:off x="827883" y="3415573"/>
            <a:ext cx="176009" cy="6407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8531" y="4056367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16" idx="0"/>
          </p:cNvCxnSpPr>
          <p:nvPr/>
        </p:nvCxnSpPr>
        <p:spPr>
          <a:xfrm>
            <a:off x="1337373" y="3423860"/>
            <a:ext cx="58319" cy="6325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86340" y="4056367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18" idx="0"/>
          </p:cNvCxnSpPr>
          <p:nvPr/>
        </p:nvCxnSpPr>
        <p:spPr>
          <a:xfrm>
            <a:off x="1765896" y="3423860"/>
            <a:ext cx="197605" cy="6407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54149" y="4064599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20" idx="0"/>
          </p:cNvCxnSpPr>
          <p:nvPr/>
        </p:nvCxnSpPr>
        <p:spPr>
          <a:xfrm>
            <a:off x="2178714" y="3423860"/>
            <a:ext cx="352596" cy="639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21958" y="406333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28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22" idx="0"/>
          </p:cNvCxnSpPr>
          <p:nvPr/>
        </p:nvCxnSpPr>
        <p:spPr>
          <a:xfrm flipH="1">
            <a:off x="3099119" y="3511412"/>
            <a:ext cx="69637" cy="5519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89767" y="406333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24" idx="0"/>
          </p:cNvCxnSpPr>
          <p:nvPr/>
        </p:nvCxnSpPr>
        <p:spPr>
          <a:xfrm>
            <a:off x="3478167" y="3422891"/>
            <a:ext cx="188761" cy="6404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57576" y="406333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  <p:cxnSp>
        <p:nvCxnSpPr>
          <p:cNvPr id="25" name="Straight Arrow Connector 24"/>
          <p:cNvCxnSpPr>
            <a:endCxn id="26" idx="0"/>
          </p:cNvCxnSpPr>
          <p:nvPr/>
        </p:nvCxnSpPr>
        <p:spPr>
          <a:xfrm>
            <a:off x="3884260" y="3422891"/>
            <a:ext cx="350477" cy="6404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25385" y="406333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35</a:t>
            </a:r>
            <a:endParaRPr lang="en-US" dirty="0"/>
          </a:p>
        </p:txBody>
      </p:sp>
      <p:cxnSp>
        <p:nvCxnSpPr>
          <p:cNvPr id="27" name="Straight Arrow Connector 26"/>
          <p:cNvCxnSpPr>
            <a:endCxn id="28" idx="0"/>
          </p:cNvCxnSpPr>
          <p:nvPr/>
        </p:nvCxnSpPr>
        <p:spPr>
          <a:xfrm>
            <a:off x="4242717" y="3414936"/>
            <a:ext cx="559828" cy="6414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93193" y="4056367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37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2447323" y="3415573"/>
            <a:ext cx="764586" cy="2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8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971126"/>
              </p:ext>
            </p:extLst>
          </p:nvPr>
        </p:nvGraphicFramePr>
        <p:xfrm>
          <a:off x="8610782" y="1509210"/>
          <a:ext cx="1160215" cy="685800"/>
        </p:xfrm>
        <a:graphic>
          <a:graphicData uri="http://schemas.openxmlformats.org/drawingml/2006/table">
            <a:tbl>
              <a:tblPr/>
              <a:tblGrid>
                <a:gridCol w="587573"/>
                <a:gridCol w="572642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87" name="Straight Arrow Connector 86"/>
          <p:cNvCxnSpPr>
            <a:endCxn id="89" idx="0"/>
          </p:cNvCxnSpPr>
          <p:nvPr/>
        </p:nvCxnSpPr>
        <p:spPr>
          <a:xfrm flipH="1">
            <a:off x="8129587" y="2005314"/>
            <a:ext cx="854778" cy="8930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014293"/>
              </p:ext>
            </p:extLst>
          </p:nvPr>
        </p:nvGraphicFramePr>
        <p:xfrm>
          <a:off x="7274810" y="2898354"/>
          <a:ext cx="1709555" cy="718458"/>
        </p:xfrm>
        <a:graphic>
          <a:graphicData uri="http://schemas.openxmlformats.org/drawingml/2006/table">
            <a:tbl>
              <a:tblPr/>
              <a:tblGrid>
                <a:gridCol w="239135"/>
                <a:gridCol w="198430"/>
                <a:gridCol w="198431"/>
                <a:gridCol w="198430"/>
                <a:gridCol w="239135"/>
                <a:gridCol w="198430"/>
                <a:gridCol w="198431"/>
                <a:gridCol w="239133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9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387543"/>
              </p:ext>
            </p:extLst>
          </p:nvPr>
        </p:nvGraphicFramePr>
        <p:xfrm>
          <a:off x="9400595" y="2887468"/>
          <a:ext cx="1718593" cy="718458"/>
        </p:xfrm>
        <a:graphic>
          <a:graphicData uri="http://schemas.openxmlformats.org/drawingml/2006/table">
            <a:tbl>
              <a:tblPr/>
              <a:tblGrid>
                <a:gridCol w="240399"/>
                <a:gridCol w="199479"/>
                <a:gridCol w="199480"/>
                <a:gridCol w="199479"/>
                <a:gridCol w="240399"/>
                <a:gridCol w="199479"/>
                <a:gridCol w="199480"/>
                <a:gridCol w="240398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0" name="Straight Arrow Connector 89"/>
          <p:cNvCxnSpPr>
            <a:endCxn id="96" idx="0"/>
          </p:cNvCxnSpPr>
          <p:nvPr/>
        </p:nvCxnSpPr>
        <p:spPr>
          <a:xfrm>
            <a:off x="8112178" y="3447202"/>
            <a:ext cx="222436" cy="61739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989644" y="4056367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cxnSp>
        <p:nvCxnSpPr>
          <p:cNvPr id="93" name="Straight Arrow Connector 92"/>
          <p:cNvCxnSpPr>
            <a:endCxn id="106" idx="0"/>
          </p:cNvCxnSpPr>
          <p:nvPr/>
        </p:nvCxnSpPr>
        <p:spPr>
          <a:xfrm flipH="1">
            <a:off x="9455520" y="3447202"/>
            <a:ext cx="1225846" cy="6079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8701051" y="4056367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cxnSp>
        <p:nvCxnSpPr>
          <p:cNvPr id="95" name="Straight Arrow Connector 94"/>
          <p:cNvCxnSpPr>
            <a:endCxn id="92" idx="0"/>
          </p:cNvCxnSpPr>
          <p:nvPr/>
        </p:nvCxnSpPr>
        <p:spPr>
          <a:xfrm flipH="1">
            <a:off x="7198996" y="3430467"/>
            <a:ext cx="187763" cy="6259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8125262" y="4064599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  <p:cxnSp>
        <p:nvCxnSpPr>
          <p:cNvPr id="97" name="Straight Arrow Connector 96"/>
          <p:cNvCxnSpPr>
            <a:endCxn id="98" idx="0"/>
          </p:cNvCxnSpPr>
          <p:nvPr/>
        </p:nvCxnSpPr>
        <p:spPr>
          <a:xfrm>
            <a:off x="8549827" y="3423860"/>
            <a:ext cx="1459326" cy="64515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9799801" y="4069015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28</a:t>
            </a:r>
            <a:endParaRPr lang="en-US" dirty="0"/>
          </a:p>
        </p:txBody>
      </p:sp>
      <p:cxnSp>
        <p:nvCxnSpPr>
          <p:cNvPr id="99" name="Straight Arrow Connector 98"/>
          <p:cNvCxnSpPr>
            <a:endCxn id="94" idx="0"/>
          </p:cNvCxnSpPr>
          <p:nvPr/>
        </p:nvCxnSpPr>
        <p:spPr>
          <a:xfrm>
            <a:off x="7697342" y="3447202"/>
            <a:ext cx="1213061" cy="60916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0935096" y="406333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101" name="Straight Arrow Connector 100"/>
          <p:cNvCxnSpPr>
            <a:endCxn id="102" idx="0"/>
          </p:cNvCxnSpPr>
          <p:nvPr/>
        </p:nvCxnSpPr>
        <p:spPr>
          <a:xfrm flipH="1">
            <a:off x="7737917" y="3422891"/>
            <a:ext cx="2111363" cy="6334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7528565" y="4056367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10255373" y="3422891"/>
            <a:ext cx="350477" cy="64043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0396498" y="406333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35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9564187" y="3447202"/>
            <a:ext cx="1609471" cy="60916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9246168" y="4055142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37</a:t>
            </a:r>
            <a:endParaRPr lang="en-US" dirty="0"/>
          </a:p>
        </p:txBody>
      </p:sp>
      <p:cxnSp>
        <p:nvCxnSpPr>
          <p:cNvPr id="107" name="Straight Arrow Connector 106"/>
          <p:cNvCxnSpPr/>
          <p:nvPr/>
        </p:nvCxnSpPr>
        <p:spPr>
          <a:xfrm flipV="1">
            <a:off x="8818436" y="3415573"/>
            <a:ext cx="764586" cy="2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/>
          <p:nvPr/>
        </p:nvCxnSpPr>
        <p:spPr>
          <a:xfrm>
            <a:off x="9424174" y="2005314"/>
            <a:ext cx="794331" cy="8821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1883214" y="4636138"/>
            <a:ext cx="1873123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>
                <a:latin typeface="+mj-lt"/>
              </a:rPr>
              <a:t>Clustered</a:t>
            </a:r>
            <a:endParaRPr lang="en-US" sz="2800" dirty="0">
              <a:latin typeface="+mj-lt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8190366" y="4630070"/>
            <a:ext cx="200104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>
                <a:latin typeface="+mj-lt"/>
              </a:rPr>
              <a:t>Unclustered</a:t>
            </a:r>
            <a:endParaRPr lang="en-US" sz="2800" dirty="0">
              <a:latin typeface="+mj-lt"/>
            </a:endParaRPr>
          </a:p>
        </p:txBody>
      </p:sp>
      <p:cxnSp>
        <p:nvCxnSpPr>
          <p:cNvPr id="254" name="Straight Connector 253"/>
          <p:cNvCxnSpPr/>
          <p:nvPr/>
        </p:nvCxnSpPr>
        <p:spPr>
          <a:xfrm>
            <a:off x="29210" y="3787371"/>
            <a:ext cx="121920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5108615" y="2256454"/>
            <a:ext cx="1801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latin typeface="+mj-lt"/>
              </a:rPr>
              <a:t>Index Entries</a:t>
            </a:r>
            <a:endParaRPr lang="en-US" sz="2400">
              <a:latin typeface="+mj-lt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5106201" y="4424474"/>
            <a:ext cx="1802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Data Records</a:t>
            </a:r>
            <a:endParaRPr lang="en-US" sz="2400" dirty="0">
              <a:latin typeface="+mj-lt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6" name="Rectangle 5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49588" y="5368282"/>
            <a:ext cx="4737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 smtClean="0"/>
              <a:t>1</a:t>
            </a:r>
            <a:r>
              <a:rPr lang="en-US" sz="2400" dirty="0" smtClean="0"/>
              <a:t> Random Access IO + Sequential IO </a:t>
            </a:r>
          </a:p>
          <a:p>
            <a:pPr algn="ctr"/>
            <a:r>
              <a:rPr lang="en-US" sz="2400" dirty="0" smtClean="0"/>
              <a:t>(# of pages of answers)</a:t>
            </a:r>
            <a:endParaRPr lang="en-US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7429002" y="5368282"/>
            <a:ext cx="4403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Random Access IO for each </a:t>
            </a:r>
            <a:r>
              <a:rPr lang="en-US" sz="2400" b="1" dirty="0" smtClean="0"/>
              <a:t>value (i.e. # of tuples in answer)</a:t>
            </a:r>
            <a:endParaRPr lang="en-US" sz="24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1521739" y="6317642"/>
            <a:ext cx="8971917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Clustered can make a </a:t>
            </a:r>
            <a:r>
              <a:rPr lang="en-US" sz="2800" b="1" i="1" dirty="0" smtClean="0">
                <a:latin typeface="+mj-lt"/>
              </a:rPr>
              <a:t>huge</a:t>
            </a:r>
            <a:r>
              <a:rPr lang="en-US" sz="2800" dirty="0" smtClean="0">
                <a:latin typeface="+mj-lt"/>
              </a:rPr>
              <a:t> difference for range queries!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94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0" animBg="1"/>
      <p:bldP spid="252" grpId="0" animBg="1"/>
      <p:bldP spid="9" grpId="0"/>
      <p:bldP spid="62" grpId="0"/>
      <p:bldP spid="6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251-FD48-4EFD-BC81-08BA09D58607}" type="slidenum">
              <a:rPr lang="en-US"/>
              <a:pPr/>
              <a:t>19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Joins: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553803" y="1690688"/>
                <a:ext cx="4799997" cy="138499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2800" u="sng" dirty="0" smtClean="0">
                    <a:latin typeface="+mj-lt"/>
                  </a:rPr>
                  <a:t>Example:</a:t>
                </a:r>
                <a:r>
                  <a:rPr lang="en-US" sz="2800" dirty="0" smtClean="0">
                    <a:latin typeface="+mj-lt"/>
                  </a:rPr>
                  <a:t> Returns all pairs of tuples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𝑅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𝑠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800" i="1" dirty="0" smtClean="0">
                    <a:latin typeface="+mj-lt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charset="0"/>
                      </a:rPr>
                      <m:t>𝑟</m:t>
                    </m:r>
                    <m:r>
                      <a:rPr lang="en-US" sz="2800" i="1" dirty="0" err="1" smtClean="0">
                        <a:latin typeface="Cambria Math" charset="0"/>
                      </a:rPr>
                      <m:t>.</m:t>
                    </m:r>
                    <m:r>
                      <a:rPr lang="en-US" sz="2800" i="1" dirty="0" err="1" smtClean="0">
                        <a:latin typeface="Cambria Math" charset="0"/>
                      </a:rPr>
                      <m:t>𝐴</m:t>
                    </m:r>
                    <m:r>
                      <a:rPr lang="en-US" sz="2800" i="1" dirty="0" smtClean="0">
                        <a:latin typeface="Cambria Math" charset="0"/>
                      </a:rPr>
                      <m:t> = </m:t>
                    </m:r>
                    <m:r>
                      <a:rPr lang="en-US" sz="2800" b="0" i="1" dirty="0" smtClean="0">
                        <a:latin typeface="Cambria Math" charset="0"/>
                      </a:rPr>
                      <m:t>𝑠</m:t>
                    </m:r>
                    <m:r>
                      <a:rPr lang="en-US" sz="2800" b="0" i="1" dirty="0" smtClean="0">
                        <a:latin typeface="Cambria Math" charset="0"/>
                      </a:rPr>
                      <m:t>.</m:t>
                    </m:r>
                    <m:r>
                      <a:rPr lang="en-US" sz="2800" b="0" i="1" dirty="0" smtClean="0">
                        <a:latin typeface="Cambria Math" charset="0"/>
                      </a:rPr>
                      <m:t>𝐴</m:t>
                    </m:r>
                  </m:oMath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803" y="1690688"/>
                <a:ext cx="4799997" cy="138499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4349878" y="4005091"/>
          <a:ext cx="867581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37275"/>
                <a:gridCol w="4303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2723738" y="4005091"/>
          <a:ext cx="1306533" cy="18542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423411"/>
                <a:gridCol w="441561"/>
                <a:gridCol w="4415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1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2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2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3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23738" y="354342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endParaRPr lang="en-US" sz="2400" b="1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37648" y="354342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  <a:latin typeface="Menlo" charset="0"/>
                <a:ea typeface="Menlo" charset="0"/>
                <a:cs typeface="Menlo" charset="0"/>
              </a:rPr>
              <a:t>S</a:t>
            </a:r>
          </a:p>
        </p:txBody>
      </p:sp>
      <p:sp>
        <p:nvSpPr>
          <p:cNvPr id="4" name="Right Arrow 3"/>
          <p:cNvSpPr/>
          <p:nvPr/>
        </p:nvSpPr>
        <p:spPr>
          <a:xfrm>
            <a:off x="5852160" y="4542600"/>
            <a:ext cx="957431" cy="666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195682" y="4005091"/>
          <a:ext cx="1617227" cy="2564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80098"/>
                <a:gridCol w="419548"/>
                <a:gridCol w="376518"/>
                <a:gridCol w="441063"/>
              </a:tblGrid>
              <a:tr h="4273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42736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2736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2736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2736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2736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946808" y="1719660"/>
                <a:ext cx="135684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𝐑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𝑺</m:t>
                    </m:r>
                  </m:oMath>
                </a14:m>
                <a:r>
                  <a:rPr lang="en-US" sz="3200" b="1" dirty="0" smtClean="0">
                    <a:solidFill>
                      <a:schemeClr val="tx1"/>
                    </a:solidFill>
                  </a:rPr>
                  <a:t> 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808" y="1719660"/>
                <a:ext cx="1356846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2416883" y="1690688"/>
            <a:ext cx="3647152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R.A,B,C,D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800" dirty="0">
                <a:latin typeface="Menlo" charset="0"/>
                <a:ea typeface="Menlo" charset="0"/>
                <a:cs typeface="Menlo" charset="0"/>
              </a:rPr>
            </a:b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R, S</a:t>
            </a:r>
          </a:p>
          <a:p>
            <a:pPr eaLnBrk="0" hangingPunct="0"/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R.A = S.A</a:t>
            </a:r>
            <a:endParaRPr lang="en-US" sz="2800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345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High-Level: Lecture 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Note: Content from 12-1 (conflict </a:t>
            </a:r>
            <a:r>
              <a:rPr lang="en-US" i="1" dirty="0" err="1" smtClean="0"/>
              <a:t>serializability</a:t>
            </a:r>
            <a:r>
              <a:rPr lang="en-US" i="1" dirty="0" smtClean="0"/>
              <a:t>, deadlock, </a:t>
            </a:r>
            <a:r>
              <a:rPr lang="en-US" i="1" dirty="0" err="1" smtClean="0"/>
              <a:t>etc</a:t>
            </a:r>
            <a:r>
              <a:rPr lang="en-US" i="1" dirty="0" smtClean="0"/>
              <a:t>) will </a:t>
            </a:r>
            <a:r>
              <a:rPr lang="en-US" b="1" i="1" dirty="0" smtClean="0"/>
              <a:t>NOT </a:t>
            </a:r>
            <a:r>
              <a:rPr lang="en-US" i="1" dirty="0" smtClean="0"/>
              <a:t>be covered on the final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b="1" i="1" dirty="0" smtClean="0"/>
              <a:t>buffer</a:t>
            </a:r>
            <a:r>
              <a:rPr lang="en-US" dirty="0" smtClean="0"/>
              <a:t> &amp; simplified </a:t>
            </a:r>
            <a:r>
              <a:rPr lang="en-US" dirty="0" err="1" smtClean="0"/>
              <a:t>filesystem</a:t>
            </a:r>
            <a:r>
              <a:rPr lang="en-US" dirty="0" smtClean="0"/>
              <a:t> model</a:t>
            </a:r>
          </a:p>
          <a:p>
            <a:endParaRPr lang="en-US" dirty="0"/>
          </a:p>
          <a:p>
            <a:r>
              <a:rPr lang="en-US" dirty="0" smtClean="0"/>
              <a:t>Shift to </a:t>
            </a:r>
            <a:r>
              <a:rPr lang="en-US" b="1" i="1" dirty="0" smtClean="0"/>
              <a:t>IO Aware </a:t>
            </a:r>
            <a:r>
              <a:rPr lang="en-US" dirty="0" smtClean="0"/>
              <a:t>algorithms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b="1" i="1" dirty="0" smtClean="0"/>
              <a:t>external merge algorithm</a:t>
            </a:r>
            <a:endParaRPr lang="en-US" dirty="0" smtClean="0"/>
          </a:p>
          <a:p>
            <a:pPr lvl="1"/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031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Algorithms: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759262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NLJ: An example of a </a:t>
            </a:r>
            <a:r>
              <a:rPr lang="en-US" i="1" dirty="0" smtClean="0"/>
              <a:t>non-</a:t>
            </a:r>
            <a:r>
              <a:rPr lang="en-US" dirty="0" smtClean="0"/>
              <a:t>IO aware join algorithm</a:t>
            </a:r>
          </a:p>
          <a:p>
            <a:endParaRPr lang="en-US" dirty="0" smtClean="0"/>
          </a:p>
          <a:p>
            <a:r>
              <a:rPr lang="en-US" dirty="0" smtClean="0"/>
              <a:t>BNLJ: Big gains just by being IO aware &amp; reading in chunks of pages!</a:t>
            </a:r>
          </a:p>
          <a:p>
            <a:endParaRPr lang="en-US" dirty="0"/>
          </a:p>
          <a:p>
            <a:r>
              <a:rPr lang="en-US" dirty="0" smtClean="0"/>
              <a:t>SMJ: Sort R and S, then scan over to join!</a:t>
            </a:r>
          </a:p>
          <a:p>
            <a:endParaRPr lang="en-US" dirty="0" smtClean="0"/>
          </a:p>
          <a:p>
            <a:r>
              <a:rPr lang="en-US" dirty="0" smtClean="0"/>
              <a:t>HJ: Partition R and S into buckets using a hash function, then join the (much smaller) matching buckets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685851" y="704740"/>
                <a:ext cx="309347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smtClean="0">
                    <a:ea typeface="Cambria Math" charset="0"/>
                    <a:cs typeface="Cambria Math" charset="0"/>
                  </a:rPr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𝑜𝑛</m:t>
                    </m:r>
                    <m:r>
                      <a:rPr lang="en-US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5851" y="704740"/>
                <a:ext cx="3093476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6114"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/>
          <p:cNvSpPr/>
          <p:nvPr/>
        </p:nvSpPr>
        <p:spPr>
          <a:xfrm>
            <a:off x="8486154" y="1690686"/>
            <a:ext cx="399393" cy="167432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038896" y="2112347"/>
            <a:ext cx="2963917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latin typeface="+mj-lt"/>
              </a:rPr>
              <a:t>Quadratic</a:t>
            </a:r>
            <a:r>
              <a:rPr lang="en-US" sz="2400" dirty="0" smtClean="0">
                <a:latin typeface="+mj-lt"/>
              </a:rPr>
              <a:t> in P(R), P(S)</a:t>
            </a:r>
          </a:p>
          <a:p>
            <a:r>
              <a:rPr lang="en-US" sz="2400" i="1" dirty="0" smtClean="0">
                <a:latin typeface="+mj-lt"/>
              </a:rPr>
              <a:t>I.e. O(P(R)*P(S))</a:t>
            </a:r>
            <a:endParaRPr lang="en-US" sz="2400" i="1" dirty="0">
              <a:latin typeface="+mj-lt"/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8042567" y="3945794"/>
            <a:ext cx="399393" cy="2097651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597462" y="4394454"/>
            <a:ext cx="3506149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Given sufficient buffer space, </a:t>
            </a:r>
            <a:r>
              <a:rPr lang="en-US" sz="2400" b="1" i="1" dirty="0" smtClean="0">
                <a:latin typeface="+mj-lt"/>
              </a:rPr>
              <a:t>linear </a:t>
            </a:r>
            <a:r>
              <a:rPr lang="en-US" sz="2400" dirty="0" smtClean="0">
                <a:latin typeface="+mj-lt"/>
              </a:rPr>
              <a:t>in P(R), P(S)</a:t>
            </a:r>
          </a:p>
          <a:p>
            <a:r>
              <a:rPr lang="en-US" sz="2400" i="1" dirty="0" smtClean="0">
                <a:latin typeface="+mj-lt"/>
              </a:rPr>
              <a:t>I.e. </a:t>
            </a:r>
            <a:r>
              <a:rPr lang="en-US" sz="2400" i="1" dirty="0">
                <a:latin typeface="+mj-lt"/>
              </a:rPr>
              <a:t>~</a:t>
            </a:r>
            <a:r>
              <a:rPr lang="en-US" sz="2400" i="1" dirty="0" smtClean="0">
                <a:latin typeface="+mj-lt"/>
              </a:rPr>
              <a:t>O(P(R)+P(S))</a:t>
            </a:r>
            <a:endParaRPr lang="en-US" sz="24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24193" y="5822383"/>
            <a:ext cx="3779418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By only supporting equijoins &amp; taking advantage of </a:t>
            </a:r>
            <a:r>
              <a:rPr lang="en-US" sz="2000" smtClean="0">
                <a:latin typeface="+mj-lt"/>
              </a:rPr>
              <a:t>this structure!</a:t>
            </a:r>
            <a:endParaRPr lang="en-US" sz="2000" dirty="0">
              <a:latin typeface="+mj-lt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3731172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13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 Join (NLJ)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791200" cy="2961528"/>
              </a:xfr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sz="32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𝑜𝑛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</m:oMath>
                </a14:m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Menlo" charset="0"/>
                    <a:ea typeface="Menlo" charset="0"/>
                    <a:cs typeface="Menlo" charset="0"/>
                  </a:rPr>
                  <a:t> </a:t>
                </a: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 for r in R:</a:t>
                </a:r>
              </a:p>
              <a:p>
                <a:pPr marL="0" indent="0">
                  <a:buNone/>
                </a:pP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    for s in S:</a:t>
                </a:r>
              </a:p>
              <a:p>
                <a:pPr marL="0" indent="0">
                  <a:buNone/>
                </a:pP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      if r[A] == s[A]:</a:t>
                </a:r>
              </a:p>
              <a:p>
                <a:pPr marL="0" indent="0">
                  <a:buNone/>
                </a:pP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        yield (</a:t>
                </a:r>
                <a:r>
                  <a:rPr lang="en-US" sz="3200" dirty="0" err="1" smtClean="0">
                    <a:latin typeface="Menlo" charset="0"/>
                    <a:ea typeface="Menlo" charset="0"/>
                    <a:cs typeface="Menlo" charset="0"/>
                  </a:rPr>
                  <a:t>r,s</a:t>
                </a: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)</a:t>
                </a:r>
                <a:endParaRPr lang="en-US" sz="3200" dirty="0">
                  <a:latin typeface="Menlo" charset="0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791200" cy="2961528"/>
              </a:xfr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150332" y="1825625"/>
            <a:ext cx="3974868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+mj-lt"/>
              </a:rPr>
              <a:t>P(R</a:t>
            </a:r>
            <a:r>
              <a:rPr lang="en-US" sz="3200" dirty="0" smtClean="0">
                <a:latin typeface="+mj-lt"/>
              </a:rPr>
              <a:t>) + T(R)*P(S) + OUT</a:t>
            </a:r>
            <a:endParaRPr lang="en-US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50332" y="2572970"/>
            <a:ext cx="47053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Loop over the tuples in R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For every tuple in R, loop over all the tuples in 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Check against join conditions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Write out (to page, then when page full, to disk)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6959832" y="1308881"/>
            <a:ext cx="8750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>
                <a:latin typeface="+mj-lt"/>
              </a:rPr>
              <a:t>Cost:</a:t>
            </a:r>
            <a:r>
              <a:rPr lang="en-US" sz="2400">
                <a:latin typeface="+mj-lt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4609" y="5017099"/>
            <a:ext cx="5419045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Note that IO cost based on number of </a:t>
            </a:r>
            <a:r>
              <a:rPr lang="en-US" sz="2400" b="1" i="1" dirty="0" smtClean="0">
                <a:latin typeface="+mj-lt"/>
              </a:rPr>
              <a:t>pages</a:t>
            </a:r>
            <a:r>
              <a:rPr lang="en-US" sz="2400" dirty="0" smtClean="0">
                <a:latin typeface="+mj-lt"/>
              </a:rPr>
              <a:t> loaded, not number of tuples!</a:t>
            </a:r>
            <a:endParaRPr lang="en-US" sz="2400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73306" y="6130484"/>
            <a:ext cx="9045388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Have to read </a:t>
            </a:r>
            <a:r>
              <a:rPr lang="en-US" sz="3200" b="1" i="1" dirty="0" smtClean="0">
                <a:latin typeface="+mj-lt"/>
              </a:rPr>
              <a:t>all of S </a:t>
            </a:r>
            <a:r>
              <a:rPr lang="en-US" sz="3200" dirty="0" smtClean="0">
                <a:latin typeface="+mj-lt"/>
              </a:rPr>
              <a:t>from disk for </a:t>
            </a:r>
            <a:r>
              <a:rPr lang="en-US" sz="3200" b="1" i="1" smtClean="0">
                <a:latin typeface="+mj-lt"/>
              </a:rPr>
              <a:t>every tuple in R!</a:t>
            </a:r>
            <a:endParaRPr lang="en-US" sz="3200" dirty="0"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855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Nested Loop Join (BNLJ)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7894" y="1795208"/>
                <a:ext cx="6962073" cy="3822140"/>
              </a:xfr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𝑜𝑛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</m:oMath>
                </a14:m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 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for each B-1 pages </a:t>
                </a:r>
                <a:r>
                  <a:rPr lang="en-US" dirty="0" err="1" smtClean="0">
                    <a:latin typeface="Menlo" charset="0"/>
                    <a:ea typeface="Menlo" charset="0"/>
                    <a:cs typeface="Menlo" charset="0"/>
                  </a:rPr>
                  <a:t>pr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of R: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   for page </a:t>
                </a:r>
                <a:r>
                  <a:rPr lang="en-US" dirty="0" err="1">
                    <a:latin typeface="Menlo" charset="0"/>
                    <a:ea typeface="Menlo" charset="0"/>
                    <a:cs typeface="Menlo" charset="0"/>
                  </a:rPr>
                  <a:t>p</a:t>
                </a:r>
                <a:r>
                  <a:rPr lang="en-US" dirty="0" err="1" smtClean="0">
                    <a:latin typeface="Menlo" charset="0"/>
                    <a:ea typeface="Menlo" charset="0"/>
                    <a:cs typeface="Menlo" charset="0"/>
                  </a:rPr>
                  <a:t>s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of S: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     for each tuple r in </a:t>
                </a:r>
                <a:r>
                  <a:rPr lang="en-US" dirty="0" err="1">
                    <a:latin typeface="Menlo" charset="0"/>
                    <a:ea typeface="Menlo" charset="0"/>
                    <a:cs typeface="Menlo" charset="0"/>
                  </a:rPr>
                  <a:t>p</a:t>
                </a:r>
                <a:r>
                  <a:rPr lang="en-US" dirty="0" err="1" smtClean="0">
                    <a:latin typeface="Menlo" charset="0"/>
                    <a:ea typeface="Menlo" charset="0"/>
                    <a:cs typeface="Menlo" charset="0"/>
                  </a:rPr>
                  <a:t>r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       for each tuple s in </a:t>
                </a:r>
                <a:r>
                  <a:rPr lang="en-US" dirty="0" err="1">
                    <a:latin typeface="Menlo" charset="0"/>
                    <a:ea typeface="Menlo" charset="0"/>
                    <a:cs typeface="Menlo" charset="0"/>
                  </a:rPr>
                  <a:t>p</a:t>
                </a:r>
                <a:r>
                  <a:rPr lang="en-US" dirty="0" err="1" smtClean="0">
                    <a:latin typeface="Menlo" charset="0"/>
                    <a:ea typeface="Menlo" charset="0"/>
                    <a:cs typeface="Menlo" charset="0"/>
                  </a:rPr>
                  <a:t>s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         if r[A] == s[A]: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           yield (</a:t>
                </a:r>
                <a:r>
                  <a:rPr lang="en-US" dirty="0" err="1" smtClean="0">
                    <a:latin typeface="Menlo" charset="0"/>
                    <a:ea typeface="Menlo" charset="0"/>
                    <a:cs typeface="Menlo" charset="0"/>
                  </a:rPr>
                  <a:t>r,s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)</a:t>
                </a:r>
                <a:endParaRPr lang="en-US" dirty="0">
                  <a:latin typeface="Menlo" charset="0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7894" y="1795208"/>
                <a:ext cx="6962073" cy="3822140"/>
              </a:xfr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755636" y="1793052"/>
                <a:ext cx="4069373" cy="7319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charset="0"/>
                      </a:rPr>
                      <m:t>P</m:t>
                    </m:r>
                    <m:d>
                      <m:d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𝑅</m:t>
                        </m:r>
                      </m:e>
                    </m:d>
                    <m:r>
                      <a:rPr lang="en-US" sz="2800" b="0" i="1" smtClean="0">
                        <a:latin typeface="Cambria Math" charset="0"/>
                      </a:rPr>
                      <m:t>+ </m:t>
                    </m:r>
                    <m:f>
                      <m:f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𝑅</m:t>
                            </m:r>
                          </m:e>
                        </m:d>
                      </m:num>
                      <m:den>
                        <m:r>
                          <a:rPr lang="en-US" sz="2800" b="0" i="1" smtClean="0">
                            <a:latin typeface="Cambria Math" charset="0"/>
                          </a:rPr>
                          <m:t>𝐵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−1</m:t>
                        </m:r>
                      </m:den>
                    </m:f>
                    <m:r>
                      <a:rPr lang="en-US" sz="2800" i="1">
                        <a:latin typeface="Cambria Math" charset="0"/>
                      </a:rPr>
                      <m:t>𝑃</m:t>
                    </m:r>
                    <m:r>
                      <a:rPr lang="en-US" sz="2800" i="1">
                        <a:latin typeface="Cambria Math" charset="0"/>
                      </a:rPr>
                      <m:t>(</m:t>
                    </m:r>
                    <m:r>
                      <a:rPr lang="en-US" sz="2800" i="1">
                        <a:latin typeface="Cambria Math" charset="0"/>
                      </a:rPr>
                      <m:t>𝑆</m:t>
                    </m:r>
                    <m:r>
                      <a:rPr lang="en-US" sz="2800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+ OUT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636" y="1793052"/>
                <a:ext cx="4069373" cy="7319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8226845" y="797073"/>
            <a:ext cx="384555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Given </a:t>
            </a:r>
            <a:r>
              <a:rPr lang="en-US" sz="2400" b="1" i="1" dirty="0" smtClean="0">
                <a:latin typeface="+mj-lt"/>
              </a:rPr>
              <a:t>B+1 </a:t>
            </a:r>
            <a:r>
              <a:rPr lang="en-US" sz="2400" dirty="0" smtClean="0">
                <a:latin typeface="+mj-lt"/>
              </a:rPr>
              <a:t>pages of memory</a:t>
            </a:r>
            <a:endParaRPr lang="en-US" sz="24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55636" y="2681193"/>
            <a:ext cx="41662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Load in B-1 pages of R at a time (leaving 1 page each free for S &amp; output)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For each (B-1)-page segment of R, load each page of 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Check against the join conditions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Write out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82132" y="1295062"/>
            <a:ext cx="8750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>
                <a:latin typeface="+mj-lt"/>
              </a:rPr>
              <a:t>Cost:</a:t>
            </a:r>
            <a:r>
              <a:rPr lang="en-US" sz="2400">
                <a:latin typeface="+mj-lt"/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25130" y="5833248"/>
            <a:ext cx="4927599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Again, </a:t>
            </a:r>
            <a:r>
              <a:rPr lang="en-US" sz="2400" b="1" i="1" dirty="0" smtClean="0">
                <a:latin typeface="+mj-lt"/>
              </a:rPr>
              <a:t>OUT</a:t>
            </a:r>
            <a:r>
              <a:rPr lang="en-US" sz="2400" dirty="0" smtClean="0">
                <a:latin typeface="+mj-lt"/>
              </a:rPr>
              <a:t> could be bigger than P(R)*P(S)… but usually not that bad</a:t>
            </a:r>
            <a:endParaRPr lang="en-US" sz="2400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348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 Merge Join (SMJ)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709607" cy="4351338"/>
              </a:xfrm>
            </p:spPr>
            <p:txBody>
              <a:bodyPr>
                <a:normAutofit/>
              </a:bodyPr>
              <a:lstStyle/>
              <a:p>
                <a:r>
                  <a:rPr lang="en-US" b="1" i="1" dirty="0" smtClean="0"/>
                  <a:t>Goal: </a:t>
                </a:r>
                <a:r>
                  <a:rPr lang="en-US" dirty="0" smtClean="0"/>
                  <a:t>Execute 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dirty="0" smtClean="0"/>
                  <a:t> S on A</a:t>
                </a:r>
              </a:p>
              <a:p>
                <a:endParaRPr lang="en-US" dirty="0"/>
              </a:p>
              <a:p>
                <a:r>
                  <a:rPr lang="en-US" b="1" i="1" dirty="0" smtClean="0"/>
                  <a:t>Key Idea: </a:t>
                </a:r>
                <a:r>
                  <a:rPr lang="en-US" dirty="0" smtClean="0"/>
                  <a:t>We can sort R and S, then just scan over them!</a:t>
                </a:r>
              </a:p>
              <a:p>
                <a:endParaRPr lang="en-US" dirty="0"/>
              </a:p>
              <a:p>
                <a:r>
                  <a:rPr lang="en-US" b="1" i="1" dirty="0" smtClean="0"/>
                  <a:t>IO Cost:</a:t>
                </a:r>
                <a:endParaRPr lang="en-US" dirty="0"/>
              </a:p>
              <a:p>
                <a:pPr lvl="1"/>
                <a:r>
                  <a:rPr lang="en-US" i="1" dirty="0" smtClean="0"/>
                  <a:t>Sort phase: </a:t>
                </a:r>
                <a:r>
                  <a:rPr lang="en-US" dirty="0" smtClean="0"/>
                  <a:t>Sort(R) + Sort(S)</a:t>
                </a:r>
                <a:endParaRPr lang="en-US" i="1" dirty="0" smtClean="0"/>
              </a:p>
              <a:p>
                <a:pPr lvl="1"/>
                <a:r>
                  <a:rPr lang="en-US" i="1" dirty="0" smtClean="0"/>
                  <a:t>Merge / join phase: </a:t>
                </a:r>
                <a:r>
                  <a:rPr lang="en-US" dirty="0" smtClean="0"/>
                  <a:t>~ P(R) + P(S) + OUT</a:t>
                </a:r>
              </a:p>
              <a:p>
                <a:pPr lvl="2"/>
                <a:r>
                  <a:rPr lang="en-US" b="1" i="1" dirty="0" smtClean="0"/>
                  <a:t>Can be worse though- see next slide!</a:t>
                </a:r>
              </a:p>
              <a:p>
                <a:endParaRPr lang="en-US" b="1" i="1" dirty="0"/>
              </a:p>
              <a:p>
                <a:endParaRPr lang="en-US" b="1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709607" cy="4351338"/>
              </a:xfrm>
              <a:blipFill rotWithShape="0">
                <a:blip r:embed="rId2"/>
                <a:stretch>
                  <a:fillRect l="-1923" t="-2241" r="-1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10019452" y="2404323"/>
            <a:ext cx="1655436" cy="30103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115105" y="2404323"/>
            <a:ext cx="1655436" cy="30103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942824" y="4967790"/>
            <a:ext cx="1924649" cy="847034"/>
            <a:chOff x="8942824" y="4967790"/>
            <a:chExt cx="1924649" cy="847034"/>
          </a:xfrm>
        </p:grpSpPr>
        <p:cxnSp>
          <p:nvCxnSpPr>
            <p:cNvPr id="26" name="Straight Arrow Connector 25"/>
            <p:cNvCxnSpPr>
              <a:stCxn id="42" idx="2"/>
            </p:cNvCxnSpPr>
            <p:nvPr/>
          </p:nvCxnSpPr>
          <p:spPr>
            <a:xfrm>
              <a:off x="8942824" y="4967790"/>
              <a:ext cx="955947" cy="58144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ounded Rectangle 46"/>
            <p:cNvSpPr/>
            <p:nvPr/>
          </p:nvSpPr>
          <p:spPr>
            <a:xfrm>
              <a:off x="9363862" y="5549237"/>
              <a:ext cx="1069818" cy="26558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9945146" y="4975030"/>
              <a:ext cx="922327" cy="57420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8408050" y="1536718"/>
            <a:ext cx="2583064" cy="855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Unsorted input relations</a:t>
            </a:r>
            <a:endParaRPr lang="en-US" sz="2400" dirty="0"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84031" y="2761084"/>
            <a:ext cx="4490857" cy="2206706"/>
            <a:chOff x="7184031" y="2761084"/>
            <a:chExt cx="4490857" cy="2206706"/>
          </a:xfrm>
        </p:grpSpPr>
        <p:sp>
          <p:nvSpPr>
            <p:cNvPr id="10" name="Rounded Rectangle 9"/>
            <p:cNvSpPr/>
            <p:nvPr/>
          </p:nvSpPr>
          <p:spPr>
            <a:xfrm>
              <a:off x="10019453" y="3297176"/>
              <a:ext cx="334216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0459859" y="3297176"/>
              <a:ext cx="334216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900266" y="3297176"/>
              <a:ext cx="334216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1340672" y="3297176"/>
              <a:ext cx="334216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10669857" y="2828534"/>
              <a:ext cx="321836" cy="34546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8115107" y="3297176"/>
              <a:ext cx="334216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8555513" y="3297176"/>
              <a:ext cx="334216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8995919" y="3297176"/>
              <a:ext cx="334216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9436326" y="3297176"/>
              <a:ext cx="334216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Down Arrow 19"/>
            <p:cNvSpPr/>
            <p:nvPr/>
          </p:nvSpPr>
          <p:spPr>
            <a:xfrm>
              <a:off x="8765510" y="2828534"/>
              <a:ext cx="321836" cy="34546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195186" y="2761084"/>
              <a:ext cx="1254136" cy="489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mtClean="0">
                  <a:latin typeface="+mj-lt"/>
                </a:rPr>
                <a:t>Split &amp; sort</a:t>
              </a:r>
              <a:endParaRPr lang="en-US" sz="2400">
                <a:latin typeface="+mj-lt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0019452" y="3966223"/>
              <a:ext cx="774623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10900265" y="3974699"/>
              <a:ext cx="774623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10206605" y="3566385"/>
              <a:ext cx="220202" cy="4475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10426808" y="3566385"/>
              <a:ext cx="220204" cy="4475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ounded Rectangle 29"/>
            <p:cNvSpPr/>
            <p:nvPr/>
          </p:nvSpPr>
          <p:spPr>
            <a:xfrm>
              <a:off x="8115105" y="3966223"/>
              <a:ext cx="774623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995918" y="3974699"/>
              <a:ext cx="774623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8282214" y="3527171"/>
              <a:ext cx="220202" cy="43905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8502417" y="3527171"/>
              <a:ext cx="220204" cy="43905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9163028" y="3527171"/>
              <a:ext cx="220202" cy="4475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>
              <a:off x="9383230" y="3527171"/>
              <a:ext cx="220204" cy="4475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7191178" y="3525817"/>
              <a:ext cx="802845" cy="489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</a:rPr>
                <a:t>Merge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10019453" y="4687403"/>
              <a:ext cx="1655435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S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8115106" y="4688534"/>
              <a:ext cx="1655435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8502417" y="4244347"/>
              <a:ext cx="440406" cy="44418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8942823" y="4252823"/>
              <a:ext cx="440406" cy="43571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7184031" y="4453702"/>
              <a:ext cx="802845" cy="489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mtClean="0">
                  <a:latin typeface="+mj-lt"/>
                </a:rPr>
                <a:t>Merge</a:t>
              </a:r>
              <a:endParaRPr lang="en-US" sz="2400" dirty="0">
                <a:latin typeface="+mj-lt"/>
              </a:endParaRPr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>
              <a:off x="11083832" y="3550590"/>
              <a:ext cx="220202" cy="4475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>
              <a:off x="11304035" y="3550590"/>
              <a:ext cx="220204" cy="4475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10423222" y="4244348"/>
              <a:ext cx="440406" cy="44418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10863628" y="4252824"/>
              <a:ext cx="440406" cy="43571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9255967" y="374456"/>
            <a:ext cx="285015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smtClean="0">
                <a:latin typeface="+mj-lt"/>
              </a:rPr>
              <a:t>See L14-15:63-69!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752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SMJ: 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44136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Without any duplicates:</a:t>
            </a:r>
          </a:p>
          <a:p>
            <a:pPr lvl="1"/>
            <a:r>
              <a:rPr lang="en-US" dirty="0" smtClean="0"/>
              <a:t>We just scan over R and S once each </a:t>
            </a:r>
            <a:r>
              <a:rPr lang="en-US" dirty="0" smtClean="0">
                <a:sym typeface="Wingdings"/>
              </a:rPr>
              <a:t> P(R)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+</a:t>
            </a:r>
            <a:r>
              <a:rPr lang="en-US" dirty="0" smtClean="0">
                <a:sym typeface="Wingdings"/>
              </a:rPr>
              <a:t> P(S)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However, if there are duplicates, we may have to </a:t>
            </a:r>
            <a:r>
              <a:rPr lang="en-US" b="1" i="1" dirty="0" smtClean="0"/>
              <a:t>back up</a:t>
            </a:r>
            <a:r>
              <a:rPr lang="en-US" dirty="0" smtClean="0"/>
              <a:t> and re-read parts of the file</a:t>
            </a:r>
          </a:p>
          <a:p>
            <a:pPr lvl="1"/>
            <a:r>
              <a:rPr lang="en-US" dirty="0" smtClean="0"/>
              <a:t>In worst case have to read in P(R)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P(S)!</a:t>
            </a:r>
          </a:p>
          <a:p>
            <a:pPr lvl="1"/>
            <a:r>
              <a:rPr lang="en-US" dirty="0" smtClean="0"/>
              <a:t>In worst case, output is T(R)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T(S)</a:t>
            </a:r>
          </a:p>
          <a:p>
            <a:pPr lvl="1"/>
            <a:r>
              <a:rPr lang="en-US" i="1" dirty="0" smtClean="0"/>
              <a:t>Usually not that bad…</a:t>
            </a:r>
            <a:endParaRPr lang="en-US" i="1" dirty="0"/>
          </a:p>
        </p:txBody>
      </p:sp>
      <p:grpSp>
        <p:nvGrpSpPr>
          <p:cNvPr id="50" name="Group 49"/>
          <p:cNvGrpSpPr/>
          <p:nvPr/>
        </p:nvGrpSpPr>
        <p:grpSpPr>
          <a:xfrm>
            <a:off x="6236908" y="2186059"/>
            <a:ext cx="2460660" cy="411932"/>
            <a:chOff x="6115781" y="1825625"/>
            <a:chExt cx="2460660" cy="411932"/>
          </a:xfrm>
        </p:grpSpPr>
        <p:sp>
          <p:nvSpPr>
            <p:cNvPr id="51" name="Rounded Rectangle 50"/>
            <p:cNvSpPr/>
            <p:nvPr/>
          </p:nvSpPr>
          <p:spPr>
            <a:xfrm>
              <a:off x="6115781" y="1825625"/>
              <a:ext cx="2460660" cy="41193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186563" y="1878652"/>
              <a:ext cx="723240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</a:t>
              </a:r>
              <a:r>
                <a:rPr lang="en-US" sz="14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</a:t>
              </a:r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,b)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980585" y="1878652"/>
              <a:ext cx="723240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</a:t>
              </a:r>
              <a:r>
                <a:rPr lang="en-US" sz="14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</a:t>
              </a:r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,a)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774607" y="1878651"/>
              <a:ext cx="723240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(5,c)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9224474" y="2186059"/>
            <a:ext cx="2460660" cy="411932"/>
            <a:chOff x="6115781" y="1825625"/>
            <a:chExt cx="2460660" cy="411932"/>
          </a:xfrm>
        </p:grpSpPr>
        <p:sp>
          <p:nvSpPr>
            <p:cNvPr id="56" name="Rounded Rectangle 55"/>
            <p:cNvSpPr/>
            <p:nvPr/>
          </p:nvSpPr>
          <p:spPr>
            <a:xfrm>
              <a:off x="6115781" y="1825625"/>
              <a:ext cx="2460660" cy="41193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186563" y="1878652"/>
              <a:ext cx="723240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(1,a)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980585" y="1878652"/>
              <a:ext cx="723240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(1,d)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774607" y="1878651"/>
              <a:ext cx="723240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(3,d)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498728" y="3337522"/>
            <a:ext cx="3848967" cy="498623"/>
            <a:chOff x="6156883" y="2433419"/>
            <a:chExt cx="3848967" cy="498623"/>
          </a:xfrm>
        </p:grpSpPr>
        <p:sp>
          <p:nvSpPr>
            <p:cNvPr id="61" name="TextBox 60"/>
            <p:cNvSpPr txBox="1"/>
            <p:nvPr/>
          </p:nvSpPr>
          <p:spPr>
            <a:xfrm>
              <a:off x="6156883" y="2451214"/>
              <a:ext cx="9535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Buffer</a:t>
              </a:r>
              <a:endParaRPr lang="en-US" sz="2400" dirty="0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7230860" y="2433419"/>
              <a:ext cx="2774990" cy="498623"/>
              <a:chOff x="7493618" y="4125929"/>
              <a:chExt cx="2774990" cy="498623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7493618" y="4125929"/>
                <a:ext cx="2774990" cy="49862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7591773" y="4208645"/>
                <a:ext cx="774461" cy="331824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8486617" y="4208645"/>
                <a:ext cx="774461" cy="331824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375503" y="4208645"/>
                <a:ext cx="774461" cy="331824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7" name="Right Arrow 66"/>
          <p:cNvSpPr/>
          <p:nvPr/>
        </p:nvSpPr>
        <p:spPr>
          <a:xfrm>
            <a:off x="6236908" y="2651018"/>
            <a:ext cx="361620" cy="231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Arrow 67"/>
          <p:cNvSpPr/>
          <p:nvPr/>
        </p:nvSpPr>
        <p:spPr>
          <a:xfrm>
            <a:off x="6669309" y="2651018"/>
            <a:ext cx="804033" cy="231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/>
          <p:cNvSpPr/>
          <p:nvPr/>
        </p:nvSpPr>
        <p:spPr>
          <a:xfrm>
            <a:off x="7544123" y="2651018"/>
            <a:ext cx="1153445" cy="231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Arrow 69"/>
          <p:cNvSpPr/>
          <p:nvPr/>
        </p:nvSpPr>
        <p:spPr>
          <a:xfrm>
            <a:off x="9224474" y="2651017"/>
            <a:ext cx="398005" cy="231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Arrow 70"/>
          <p:cNvSpPr/>
          <p:nvPr/>
        </p:nvSpPr>
        <p:spPr>
          <a:xfrm>
            <a:off x="9691273" y="2653799"/>
            <a:ext cx="1514630" cy="228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Arrow 71"/>
          <p:cNvSpPr/>
          <p:nvPr/>
        </p:nvSpPr>
        <p:spPr>
          <a:xfrm>
            <a:off x="11274697" y="2653799"/>
            <a:ext cx="410437" cy="228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stCxn id="52" idx="2"/>
          </p:cNvCxnSpPr>
          <p:nvPr/>
        </p:nvCxnSpPr>
        <p:spPr>
          <a:xfrm>
            <a:off x="6669310" y="2546863"/>
            <a:ext cx="1389928" cy="103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8922922" y="2546863"/>
            <a:ext cx="752794" cy="1113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5" name="Down Arrow 74"/>
          <p:cNvSpPr/>
          <p:nvPr/>
        </p:nvSpPr>
        <p:spPr>
          <a:xfrm>
            <a:off x="9672284" y="3586149"/>
            <a:ext cx="336664" cy="47552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>
            <a:stCxn id="53" idx="2"/>
          </p:cNvCxnSpPr>
          <p:nvPr/>
        </p:nvCxnSpPr>
        <p:spPr>
          <a:xfrm>
            <a:off x="7463332" y="2546863"/>
            <a:ext cx="628513" cy="103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8922922" y="2557780"/>
            <a:ext cx="2317379" cy="1102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6593014" y="4108336"/>
            <a:ext cx="4213989" cy="411932"/>
            <a:chOff x="6115781" y="1825625"/>
            <a:chExt cx="2101035" cy="411932"/>
          </a:xfrm>
        </p:grpSpPr>
        <p:sp>
          <p:nvSpPr>
            <p:cNvPr id="79" name="Rounded Rectangle 78"/>
            <p:cNvSpPr/>
            <p:nvPr/>
          </p:nvSpPr>
          <p:spPr>
            <a:xfrm>
              <a:off x="6115781" y="1825625"/>
              <a:ext cx="2101035" cy="41193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149884" y="1878652"/>
              <a:ext cx="466616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(1,b,a)</a:t>
              </a:r>
              <a:endParaRPr lang="en-US" sz="14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656849" y="1877702"/>
              <a:ext cx="466298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(1,b,d)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162332" y="1877702"/>
              <a:ext cx="487691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(1,a,a)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689209" y="1877701"/>
              <a:ext cx="487691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(1,a,d)</a:t>
              </a:r>
            </a:p>
          </p:txBody>
        </p:sp>
      </p:grpSp>
      <p:sp>
        <p:nvSpPr>
          <p:cNvPr id="82" name="Right Arrow 81"/>
          <p:cNvSpPr/>
          <p:nvPr/>
        </p:nvSpPr>
        <p:spPr>
          <a:xfrm rot="10800000">
            <a:off x="6669114" y="2882245"/>
            <a:ext cx="804033" cy="23122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6742918" y="2546862"/>
            <a:ext cx="1389928" cy="103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7536940" y="2546862"/>
            <a:ext cx="628513" cy="103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8" name="Rectangle 10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9255967" y="374456"/>
            <a:ext cx="285015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smtClean="0">
                <a:latin typeface="+mj-lt"/>
              </a:rPr>
              <a:t>See L14-15:70-75!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168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82600" y="5009816"/>
            <a:ext cx="11226800" cy="928469"/>
            <a:chOff x="482600" y="5009816"/>
            <a:chExt cx="11226800" cy="928469"/>
          </a:xfrm>
        </p:grpSpPr>
        <p:sp>
          <p:nvSpPr>
            <p:cNvPr id="80" name="Rectangle 79"/>
            <p:cNvSpPr/>
            <p:nvPr/>
          </p:nvSpPr>
          <p:spPr>
            <a:xfrm>
              <a:off x="482600" y="5009816"/>
              <a:ext cx="11226800" cy="928469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00364" y="5212440"/>
              <a:ext cx="299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+mj-lt"/>
                </a:rPr>
                <a:t>Merge / Join Phase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77044" y="1984324"/>
            <a:ext cx="11226800" cy="3048000"/>
            <a:chOff x="477044" y="1984324"/>
            <a:chExt cx="11226800" cy="3048000"/>
          </a:xfrm>
        </p:grpSpPr>
        <p:sp>
          <p:nvSpPr>
            <p:cNvPr id="78" name="Rectangle 77"/>
            <p:cNvSpPr/>
            <p:nvPr/>
          </p:nvSpPr>
          <p:spPr>
            <a:xfrm>
              <a:off x="477044" y="1984324"/>
              <a:ext cx="11226800" cy="3048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00364" y="2211629"/>
              <a:ext cx="262356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+mj-lt"/>
                </a:rPr>
                <a:t>Sort Phase</a:t>
              </a:r>
            </a:p>
            <a:p>
              <a:r>
                <a:rPr lang="en-US" sz="2800" b="1" dirty="0" smtClean="0">
                  <a:latin typeface="+mj-lt"/>
                </a:rPr>
                <a:t>(Ext. Merge Sort)</a:t>
              </a:r>
              <a:endParaRPr lang="en-US" sz="2800" b="1" dirty="0">
                <a:latin typeface="+mj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SMJ Optimization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7941287" y="2213419"/>
            <a:ext cx="2046530" cy="28375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4998496" y="2213419"/>
            <a:ext cx="2046530" cy="28375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881515" y="2570180"/>
            <a:ext cx="7470410" cy="861477"/>
            <a:chOff x="3881515" y="2570180"/>
            <a:chExt cx="7470410" cy="861477"/>
          </a:xfrm>
        </p:grpSpPr>
        <p:sp>
          <p:nvSpPr>
            <p:cNvPr id="29" name="Rounded Rectangle 28"/>
            <p:cNvSpPr/>
            <p:nvPr/>
          </p:nvSpPr>
          <p:spPr>
            <a:xfrm>
              <a:off x="7961557" y="3168431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8506009" y="3168431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9050461" y="3168431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9594913" y="3168431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8765618" y="2633758"/>
              <a:ext cx="397869" cy="3256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801500" y="2574627"/>
              <a:ext cx="1550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mtClean="0">
                  <a:latin typeface="+mj-lt"/>
                </a:rPr>
                <a:t>Split &amp; sort</a:t>
              </a:r>
              <a:endParaRPr lang="en-US" sz="2400">
                <a:latin typeface="+mj-lt"/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5018766" y="3168431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563218" y="3168431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6107670" y="3168431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6652122" y="3168431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Down Arrow 53"/>
            <p:cNvSpPr/>
            <p:nvPr/>
          </p:nvSpPr>
          <p:spPr>
            <a:xfrm>
              <a:off x="5822827" y="2633758"/>
              <a:ext cx="397869" cy="3256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881515" y="2570180"/>
              <a:ext cx="1550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mtClean="0">
                  <a:latin typeface="+mj-lt"/>
                </a:rPr>
                <a:t>Split &amp; sort</a:t>
              </a:r>
              <a:endParaRPr lang="en-US" sz="2400">
                <a:latin typeface="+mj-lt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876561" y="3405284"/>
            <a:ext cx="7475364" cy="711438"/>
            <a:chOff x="3876561" y="3405284"/>
            <a:chExt cx="7475364" cy="711438"/>
          </a:xfrm>
        </p:grpSpPr>
        <p:sp>
          <p:nvSpPr>
            <p:cNvPr id="36" name="Rounded Rectangle 35"/>
            <p:cNvSpPr/>
            <p:nvPr/>
          </p:nvSpPr>
          <p:spPr>
            <a:xfrm>
              <a:off x="7961555" y="3845506"/>
              <a:ext cx="957627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9050459" y="3853496"/>
              <a:ext cx="957627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2"/>
              <a:endCxn id="42" idx="0"/>
            </p:cNvCxnSpPr>
            <p:nvPr/>
          </p:nvCxnSpPr>
          <p:spPr>
            <a:xfrm>
              <a:off x="8168144" y="3431657"/>
              <a:ext cx="272225" cy="4138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7" idx="2"/>
              <a:endCxn id="42" idx="0"/>
            </p:cNvCxnSpPr>
            <p:nvPr/>
          </p:nvCxnSpPr>
          <p:spPr>
            <a:xfrm flipH="1">
              <a:off x="8440369" y="3431657"/>
              <a:ext cx="272227" cy="4138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8" idx="2"/>
            </p:cNvCxnSpPr>
            <p:nvPr/>
          </p:nvCxnSpPr>
          <p:spPr>
            <a:xfrm>
              <a:off x="9257048" y="3431657"/>
              <a:ext cx="272225" cy="4218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9" idx="2"/>
            </p:cNvCxnSpPr>
            <p:nvPr/>
          </p:nvCxnSpPr>
          <p:spPr>
            <a:xfrm flipH="1">
              <a:off x="9529273" y="3431657"/>
              <a:ext cx="272227" cy="4218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0359409" y="3405284"/>
              <a:ext cx="9925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</a:rPr>
                <a:t>Merge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5018764" y="3845506"/>
              <a:ext cx="957627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6107668" y="3853496"/>
              <a:ext cx="957627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5225353" y="3431657"/>
              <a:ext cx="272225" cy="4138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5497578" y="3431657"/>
              <a:ext cx="272227" cy="4138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6314257" y="3431657"/>
              <a:ext cx="272225" cy="4218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6586482" y="3431657"/>
              <a:ext cx="272227" cy="4218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876561" y="3430380"/>
              <a:ext cx="9925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</a:rPr>
                <a:t>Merge</a:t>
              </a:r>
              <a:endParaRPr lang="en-US" sz="2400" dirty="0">
                <a:latin typeface="+mj-lt"/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477044" y="1406440"/>
            <a:ext cx="3038055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Given </a:t>
            </a:r>
            <a:r>
              <a:rPr lang="en-US" sz="2400" b="1" i="1" dirty="0" smtClean="0">
                <a:latin typeface="+mj-lt"/>
              </a:rPr>
              <a:t>B+1 </a:t>
            </a:r>
            <a:r>
              <a:rPr lang="en-US" sz="2400" smtClean="0">
                <a:latin typeface="+mj-lt"/>
              </a:rPr>
              <a:t>buffer pages</a:t>
            </a:r>
            <a:endParaRPr lang="en-US" sz="2400" dirty="0">
              <a:latin typeface="+mj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459343" y="6182219"/>
            <a:ext cx="726220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+mj-lt"/>
              </a:rPr>
              <a:t>This allows us to “skip” the last sort &amp; save 2(P(R) + P(S))!</a:t>
            </a:r>
            <a:endParaRPr lang="en-US" sz="2400" dirty="0">
              <a:latin typeface="+mj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996416" y="1482838"/>
            <a:ext cx="3193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Unsorted input relations</a:t>
            </a:r>
            <a:endParaRPr lang="en-US" sz="2400" dirty="0">
              <a:latin typeface="+mj-l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8780" y="3715477"/>
            <a:ext cx="11761920" cy="551723"/>
            <a:chOff x="188780" y="3715477"/>
            <a:chExt cx="11761920" cy="551723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188780" y="4267200"/>
              <a:ext cx="11761920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400565" y="3715477"/>
              <a:ext cx="2037033" cy="4616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2400" b="1" smtClean="0">
                  <a:latin typeface="+mj-lt"/>
                </a:rPr>
                <a:t>&lt;= B total runs</a:t>
              </a:r>
              <a:endParaRPr lang="en-US" sz="2400" b="1">
                <a:latin typeface="+mj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497578" y="4108732"/>
            <a:ext cx="5025426" cy="1473505"/>
            <a:chOff x="5497578" y="4108732"/>
            <a:chExt cx="5025426" cy="1473505"/>
          </a:xfrm>
        </p:grpSpPr>
        <p:sp>
          <p:nvSpPr>
            <p:cNvPr id="69" name="Rounded Rectangle 68"/>
            <p:cNvSpPr/>
            <p:nvPr/>
          </p:nvSpPr>
          <p:spPr>
            <a:xfrm>
              <a:off x="6817856" y="5331895"/>
              <a:ext cx="1322562" cy="25034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932551" y="4745357"/>
              <a:ext cx="25904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i="1" dirty="0" smtClean="0">
                  <a:latin typeface="+mj-lt"/>
                </a:rPr>
                <a:t>B-Way Merge / Join</a:t>
              </a:r>
              <a:endParaRPr lang="en-US" sz="2400" b="1" i="1" dirty="0">
                <a:latin typeface="+mj-lt"/>
              </a:endParaRPr>
            </a:p>
          </p:txBody>
        </p:sp>
        <p:cxnSp>
          <p:nvCxnSpPr>
            <p:cNvPr id="76" name="Straight Arrow Connector 75"/>
            <p:cNvCxnSpPr>
              <a:stCxn id="57" idx="2"/>
              <a:endCxn id="69" idx="0"/>
            </p:cNvCxnSpPr>
            <p:nvPr/>
          </p:nvCxnSpPr>
          <p:spPr>
            <a:xfrm>
              <a:off x="5497578" y="4108732"/>
              <a:ext cx="1981559" cy="122316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58" idx="2"/>
              <a:endCxn id="69" idx="0"/>
            </p:cNvCxnSpPr>
            <p:nvPr/>
          </p:nvCxnSpPr>
          <p:spPr>
            <a:xfrm>
              <a:off x="6586482" y="4116722"/>
              <a:ext cx="892655" cy="121517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36" idx="2"/>
              <a:endCxn id="69" idx="0"/>
            </p:cNvCxnSpPr>
            <p:nvPr/>
          </p:nvCxnSpPr>
          <p:spPr>
            <a:xfrm flipH="1">
              <a:off x="7479137" y="4108732"/>
              <a:ext cx="961232" cy="122316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37" idx="2"/>
              <a:endCxn id="69" idx="0"/>
            </p:cNvCxnSpPr>
            <p:nvPr/>
          </p:nvCxnSpPr>
          <p:spPr>
            <a:xfrm flipH="1">
              <a:off x="7479137" y="4116722"/>
              <a:ext cx="2050136" cy="121517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7" name="Rectangle 6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9255967" y="374456"/>
            <a:ext cx="285015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smtClean="0">
                <a:latin typeface="+mj-lt"/>
              </a:rPr>
              <a:t>See L14-15:78-81!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316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Join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066105" y="2558293"/>
            <a:ext cx="1655436" cy="30103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161758" y="2558293"/>
            <a:ext cx="1655436" cy="30103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454703" y="1690688"/>
            <a:ext cx="2583064" cy="855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Unsorted input relations</a:t>
            </a:r>
            <a:endParaRPr lang="en-US" sz="2400" dirty="0">
              <a:latin typeface="+mj-lt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3" name="Rectangle 1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788755" y="4327277"/>
            <a:ext cx="4765678" cy="1476427"/>
            <a:chOff x="6788755" y="4327277"/>
            <a:chExt cx="4765678" cy="1476427"/>
          </a:xfrm>
        </p:grpSpPr>
        <p:cxnSp>
          <p:nvCxnSpPr>
            <p:cNvPr id="19" name="Straight Arrow Connector 18"/>
            <p:cNvCxnSpPr>
              <a:stCxn id="11" idx="2"/>
              <a:endCxn id="34" idx="0"/>
            </p:cNvCxnSpPr>
            <p:nvPr/>
          </p:nvCxnSpPr>
          <p:spPr>
            <a:xfrm>
              <a:off x="8328868" y="4327277"/>
              <a:ext cx="879820" cy="496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6788755" y="4494598"/>
              <a:ext cx="1970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</a:rPr>
                <a:t>Join </a:t>
              </a:r>
              <a:r>
                <a:rPr lang="en-US" sz="2400" smtClean="0">
                  <a:latin typeface="+mj-lt"/>
                </a:rPr>
                <a:t>matching buckets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9040588" y="4823379"/>
              <a:ext cx="336200" cy="26558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6" idx="2"/>
              <a:endCxn id="34" idx="0"/>
            </p:cNvCxnSpPr>
            <p:nvPr/>
          </p:nvCxnSpPr>
          <p:spPr>
            <a:xfrm flipH="1">
              <a:off x="9208688" y="4327277"/>
              <a:ext cx="1024526" cy="496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ounded Rectangle 84"/>
            <p:cNvSpPr/>
            <p:nvPr/>
          </p:nvSpPr>
          <p:spPr>
            <a:xfrm>
              <a:off x="9523680" y="4818186"/>
              <a:ext cx="336200" cy="26558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9980568" y="4818186"/>
              <a:ext cx="336200" cy="26558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10483676" y="4818186"/>
              <a:ext cx="336200" cy="26558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Arrow Connector 87"/>
            <p:cNvCxnSpPr>
              <a:stCxn id="12" idx="2"/>
              <a:endCxn id="85" idx="0"/>
            </p:cNvCxnSpPr>
            <p:nvPr/>
          </p:nvCxnSpPr>
          <p:spPr>
            <a:xfrm>
              <a:off x="8769274" y="4327277"/>
              <a:ext cx="922506" cy="4909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7" idx="2"/>
              <a:endCxn id="85" idx="0"/>
            </p:cNvCxnSpPr>
            <p:nvPr/>
          </p:nvCxnSpPr>
          <p:spPr>
            <a:xfrm flipH="1">
              <a:off x="9691780" y="4327277"/>
              <a:ext cx="981840" cy="4909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13" idx="2"/>
              <a:endCxn id="86" idx="0"/>
            </p:cNvCxnSpPr>
            <p:nvPr/>
          </p:nvCxnSpPr>
          <p:spPr>
            <a:xfrm>
              <a:off x="9209680" y="4327277"/>
              <a:ext cx="938988" cy="4909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8" idx="2"/>
              <a:endCxn id="86" idx="0"/>
            </p:cNvCxnSpPr>
            <p:nvPr/>
          </p:nvCxnSpPr>
          <p:spPr>
            <a:xfrm flipH="1">
              <a:off x="10148668" y="4327277"/>
              <a:ext cx="965359" cy="4909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14" idx="2"/>
              <a:endCxn id="87" idx="0"/>
            </p:cNvCxnSpPr>
            <p:nvPr/>
          </p:nvCxnSpPr>
          <p:spPr>
            <a:xfrm>
              <a:off x="9650087" y="4327277"/>
              <a:ext cx="1001689" cy="4909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" idx="2"/>
              <a:endCxn id="87" idx="0"/>
            </p:cNvCxnSpPr>
            <p:nvPr/>
          </p:nvCxnSpPr>
          <p:spPr>
            <a:xfrm flipH="1">
              <a:off x="10651776" y="4327277"/>
              <a:ext cx="902657" cy="4909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ounded Rectangle 110"/>
            <p:cNvSpPr/>
            <p:nvPr/>
          </p:nvSpPr>
          <p:spPr>
            <a:xfrm>
              <a:off x="9376788" y="5538117"/>
              <a:ext cx="1129288" cy="26558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Down Arrow 114"/>
            <p:cNvSpPr/>
            <p:nvPr/>
          </p:nvSpPr>
          <p:spPr>
            <a:xfrm>
              <a:off x="9817194" y="5200652"/>
              <a:ext cx="248911" cy="24173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009256" y="2859326"/>
            <a:ext cx="4967966" cy="1467951"/>
            <a:chOff x="7009256" y="2859326"/>
            <a:chExt cx="4967966" cy="1467951"/>
          </a:xfrm>
        </p:grpSpPr>
        <p:sp>
          <p:nvSpPr>
            <p:cNvPr id="6" name="Rounded Rectangle 5"/>
            <p:cNvSpPr/>
            <p:nvPr/>
          </p:nvSpPr>
          <p:spPr>
            <a:xfrm>
              <a:off x="10066106" y="4048021"/>
              <a:ext cx="334216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0506512" y="4048021"/>
              <a:ext cx="334216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0946919" y="4048021"/>
              <a:ext cx="334216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1387325" y="4048021"/>
              <a:ext cx="334216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161760" y="4048021"/>
              <a:ext cx="334216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8602166" y="4048021"/>
              <a:ext cx="334216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9042572" y="4048021"/>
              <a:ext cx="334216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9482979" y="4048021"/>
              <a:ext cx="334216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0066105" y="3341759"/>
              <a:ext cx="774623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0946918" y="3340642"/>
              <a:ext cx="774623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8161758" y="3341759"/>
              <a:ext cx="774623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9042571" y="3350235"/>
              <a:ext cx="774623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5" idx="2"/>
              <a:endCxn id="22" idx="0"/>
            </p:cNvCxnSpPr>
            <p:nvPr/>
          </p:nvCxnSpPr>
          <p:spPr>
            <a:xfrm flipH="1">
              <a:off x="8549070" y="2859326"/>
              <a:ext cx="440406" cy="48243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2" idx="2"/>
              <a:endCxn id="11" idx="0"/>
            </p:cNvCxnSpPr>
            <p:nvPr/>
          </p:nvCxnSpPr>
          <p:spPr>
            <a:xfrm flipH="1">
              <a:off x="8328868" y="3621015"/>
              <a:ext cx="220202" cy="42700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7009256" y="2860456"/>
              <a:ext cx="1242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mtClean="0">
                  <a:latin typeface="+mj-lt"/>
                </a:rPr>
                <a:t>Partition</a:t>
              </a:r>
              <a:endParaRPr lang="en-US" sz="2400" dirty="0">
                <a:latin typeface="+mj-lt"/>
              </a:endParaRPr>
            </a:p>
          </p:txBody>
        </p:sp>
        <p:cxnSp>
          <p:nvCxnSpPr>
            <p:cNvPr id="44" name="Straight Arrow Connector 43"/>
            <p:cNvCxnSpPr>
              <a:stCxn id="5" idx="2"/>
              <a:endCxn id="23" idx="0"/>
            </p:cNvCxnSpPr>
            <p:nvPr/>
          </p:nvCxnSpPr>
          <p:spPr>
            <a:xfrm>
              <a:off x="8989476" y="2859326"/>
              <a:ext cx="440407" cy="4909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" idx="2"/>
              <a:endCxn id="17" idx="0"/>
            </p:cNvCxnSpPr>
            <p:nvPr/>
          </p:nvCxnSpPr>
          <p:spPr>
            <a:xfrm flipH="1">
              <a:off x="10453417" y="2859326"/>
              <a:ext cx="440406" cy="48243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" idx="2"/>
              <a:endCxn id="18" idx="0"/>
            </p:cNvCxnSpPr>
            <p:nvPr/>
          </p:nvCxnSpPr>
          <p:spPr>
            <a:xfrm>
              <a:off x="10893823" y="2859326"/>
              <a:ext cx="440407" cy="4813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22" idx="2"/>
              <a:endCxn id="12" idx="0"/>
            </p:cNvCxnSpPr>
            <p:nvPr/>
          </p:nvCxnSpPr>
          <p:spPr>
            <a:xfrm>
              <a:off x="8549070" y="3621015"/>
              <a:ext cx="220204" cy="42700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23" idx="2"/>
              <a:endCxn id="13" idx="0"/>
            </p:cNvCxnSpPr>
            <p:nvPr/>
          </p:nvCxnSpPr>
          <p:spPr>
            <a:xfrm flipH="1">
              <a:off x="9209680" y="3629491"/>
              <a:ext cx="220203" cy="4185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23" idx="2"/>
              <a:endCxn id="14" idx="0"/>
            </p:cNvCxnSpPr>
            <p:nvPr/>
          </p:nvCxnSpPr>
          <p:spPr>
            <a:xfrm>
              <a:off x="9429883" y="3629491"/>
              <a:ext cx="220204" cy="4185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17" idx="2"/>
              <a:endCxn id="6" idx="0"/>
            </p:cNvCxnSpPr>
            <p:nvPr/>
          </p:nvCxnSpPr>
          <p:spPr>
            <a:xfrm flipH="1">
              <a:off x="10233214" y="3621015"/>
              <a:ext cx="220203" cy="42700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17" idx="2"/>
              <a:endCxn id="7" idx="0"/>
            </p:cNvCxnSpPr>
            <p:nvPr/>
          </p:nvCxnSpPr>
          <p:spPr>
            <a:xfrm>
              <a:off x="10453417" y="3621015"/>
              <a:ext cx="220203" cy="42700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18" idx="2"/>
              <a:endCxn id="8" idx="0"/>
            </p:cNvCxnSpPr>
            <p:nvPr/>
          </p:nvCxnSpPr>
          <p:spPr>
            <a:xfrm flipH="1">
              <a:off x="11114027" y="3619898"/>
              <a:ext cx="220203" cy="4281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18" idx="2"/>
              <a:endCxn id="9" idx="0"/>
            </p:cNvCxnSpPr>
            <p:nvPr/>
          </p:nvCxnSpPr>
          <p:spPr>
            <a:xfrm>
              <a:off x="11334230" y="3619898"/>
              <a:ext cx="220203" cy="4281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7010814" y="3605927"/>
              <a:ext cx="1242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mtClean="0">
                  <a:latin typeface="+mj-lt"/>
                </a:rPr>
                <a:t>Partition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9305120" y="2867003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i="1" dirty="0" smtClean="0">
                  <a:latin typeface="+mj-lt"/>
                </a:rPr>
                <a:t>h</a:t>
              </a:r>
              <a:endParaRPr lang="en-US" sz="2400" b="1" i="1" dirty="0">
                <a:latin typeface="+mj-lt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1355402" y="2865369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i="1" dirty="0" smtClean="0">
                  <a:latin typeface="+mj-lt"/>
                </a:rPr>
                <a:t>h</a:t>
              </a:r>
              <a:endParaRPr lang="en-US" sz="2400" b="1" i="1" dirty="0">
                <a:latin typeface="+mj-lt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9566897" y="3612539"/>
              <a:ext cx="405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i="1" smtClean="0">
                  <a:latin typeface="+mj-lt"/>
                </a:rPr>
                <a:t>h'</a:t>
              </a:r>
              <a:endParaRPr lang="en-US" sz="2400" b="1" i="1" dirty="0">
                <a:latin typeface="+mj-lt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1571342" y="3611630"/>
              <a:ext cx="405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i="1" smtClean="0">
                  <a:latin typeface="+mj-lt"/>
                </a:rPr>
                <a:t>h'</a:t>
              </a:r>
              <a:endParaRPr lang="en-US" sz="2400" b="1" i="1" dirty="0"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6036873" cy="462772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b="1" i="1" dirty="0" smtClean="0"/>
                  <a:t>Goal: </a:t>
                </a:r>
                <a:r>
                  <a:rPr lang="en-US" dirty="0" smtClean="0"/>
                  <a:t>Execute 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dirty="0" smtClean="0"/>
                  <a:t> S on A</a:t>
                </a:r>
              </a:p>
              <a:p>
                <a:endParaRPr lang="en-US" dirty="0"/>
              </a:p>
              <a:p>
                <a:r>
                  <a:rPr lang="en-US" b="1" i="1" dirty="0" smtClean="0"/>
                  <a:t>Key Idea: </a:t>
                </a:r>
                <a:r>
                  <a:rPr lang="en-US" dirty="0" smtClean="0"/>
                  <a:t>We can partition R and S into buckets by hashing the join attribute- then just join the pairs of (small) matching buckets!</a:t>
                </a:r>
              </a:p>
              <a:p>
                <a:endParaRPr lang="en-US" dirty="0"/>
              </a:p>
              <a:p>
                <a:r>
                  <a:rPr lang="en-US" b="1" i="1" dirty="0" smtClean="0"/>
                  <a:t>IO Cost:</a:t>
                </a:r>
                <a:endParaRPr lang="en-US" dirty="0"/>
              </a:p>
              <a:p>
                <a:pPr lvl="1"/>
                <a:r>
                  <a:rPr lang="en-US" i="1" dirty="0" smtClean="0"/>
                  <a:t>Partition phase: </a:t>
                </a:r>
                <a:r>
                  <a:rPr lang="en-US" dirty="0" smtClean="0"/>
                  <a:t>2(P(R) + P(S))  each pass</a:t>
                </a:r>
              </a:p>
              <a:p>
                <a:pPr lvl="1"/>
                <a:r>
                  <a:rPr lang="en-US" i="1" dirty="0" smtClean="0"/>
                  <a:t>Join phase: Depends on size of the buckets… can be </a:t>
                </a:r>
                <a:r>
                  <a:rPr lang="en-US" dirty="0" smtClean="0"/>
                  <a:t>~ P(R) + P(S) + OUT if they are small enough!</a:t>
                </a:r>
              </a:p>
              <a:p>
                <a:pPr lvl="2"/>
                <a:r>
                  <a:rPr lang="en-US" b="1" i="1" dirty="0" smtClean="0"/>
                  <a:t>Can be worse though- see next slide!</a:t>
                </a:r>
              </a:p>
              <a:p>
                <a:endParaRPr lang="en-US" b="1" i="1" dirty="0"/>
              </a:p>
              <a:p>
                <a:endParaRPr lang="en-US" b="1" i="1" dirty="0"/>
              </a:p>
            </p:txBody>
          </p:sp>
        </mc:Choice>
        <mc:Fallback xmlns="">
          <p:sp>
            <p:nvSpPr>
              <p:cNvPr id="1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6036873" cy="4627727"/>
              </a:xfrm>
              <a:blipFill rotWithShape="0">
                <a:blip r:embed="rId2"/>
                <a:stretch>
                  <a:fillRect l="-1616" t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9255967" y="374456"/>
            <a:ext cx="285015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latin typeface="+mj-lt"/>
              </a:rPr>
              <a:t>See L14-15:88-!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39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uiExpand="1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HJ: Skew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700037" cy="4351338"/>
          </a:xfrm>
        </p:spPr>
        <p:txBody>
          <a:bodyPr/>
          <a:lstStyle/>
          <a:p>
            <a:r>
              <a:rPr lang="en-US" dirty="0" smtClean="0"/>
              <a:t>Ideally, our hash functions will partition the tuples </a:t>
            </a:r>
            <a:r>
              <a:rPr lang="en-US" i="1" dirty="0" smtClean="0"/>
              <a:t>uniformly</a:t>
            </a:r>
          </a:p>
          <a:p>
            <a:endParaRPr lang="en-US" i="1" dirty="0"/>
          </a:p>
          <a:p>
            <a:r>
              <a:rPr lang="en-US" dirty="0" smtClean="0"/>
              <a:t>However, hash collisions and </a:t>
            </a:r>
            <a:r>
              <a:rPr lang="en-US" i="1" dirty="0" smtClean="0"/>
              <a:t>duplicate join key attributes</a:t>
            </a:r>
            <a:r>
              <a:rPr lang="en-US" b="1" i="1" dirty="0" smtClean="0"/>
              <a:t> </a:t>
            </a:r>
            <a:r>
              <a:rPr lang="en-US" dirty="0" smtClean="0"/>
              <a:t>can cause </a:t>
            </a:r>
            <a:r>
              <a:rPr lang="en-US" b="1" i="1" dirty="0" smtClean="0"/>
              <a:t>skew</a:t>
            </a:r>
          </a:p>
          <a:p>
            <a:pPr lvl="1"/>
            <a:r>
              <a:rPr lang="en-US" dirty="0" smtClean="0"/>
              <a:t>For hash collisions, we can just partition again with a new hash function</a:t>
            </a:r>
          </a:p>
          <a:p>
            <a:pPr lvl="1"/>
            <a:r>
              <a:rPr lang="en-US" dirty="0" smtClean="0"/>
              <a:t>Duplicates are just a problem… (Similar to in SMJ!)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785408" y="1690688"/>
            <a:ext cx="1321221" cy="1789854"/>
            <a:chOff x="8133766" y="1919131"/>
            <a:chExt cx="1321221" cy="1789854"/>
          </a:xfrm>
        </p:grpSpPr>
        <p:sp>
          <p:nvSpPr>
            <p:cNvPr id="7" name="Rounded Rectangle 6"/>
            <p:cNvSpPr/>
            <p:nvPr/>
          </p:nvSpPr>
          <p:spPr>
            <a:xfrm>
              <a:off x="8133766" y="1919131"/>
              <a:ext cx="305811" cy="17898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9149178" y="1919131"/>
              <a:ext cx="305809" cy="3744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9147919" y="2390931"/>
              <a:ext cx="305809" cy="3744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9147918" y="2862731"/>
              <a:ext cx="305809" cy="3744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9147917" y="3334531"/>
              <a:ext cx="305809" cy="3744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8578285" y="2672750"/>
              <a:ext cx="430924" cy="28261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785408" y="4234161"/>
            <a:ext cx="1756468" cy="1789854"/>
            <a:chOff x="8133766" y="1919131"/>
            <a:chExt cx="1756468" cy="1789854"/>
          </a:xfrm>
        </p:grpSpPr>
        <p:sp>
          <p:nvSpPr>
            <p:cNvPr id="15" name="Rounded Rectangle 14"/>
            <p:cNvSpPr/>
            <p:nvPr/>
          </p:nvSpPr>
          <p:spPr>
            <a:xfrm>
              <a:off x="8133766" y="1919131"/>
              <a:ext cx="305811" cy="17898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9149178" y="1919131"/>
              <a:ext cx="162987" cy="3744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9147919" y="2390931"/>
              <a:ext cx="742315" cy="3744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9147918" y="2862731"/>
              <a:ext cx="458537" cy="3744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9147918" y="3334531"/>
              <a:ext cx="164248" cy="3744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8578285" y="2672750"/>
              <a:ext cx="430924" cy="28261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8938727" y="374456"/>
            <a:ext cx="316739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smtClean="0">
                <a:latin typeface="+mj-lt"/>
              </a:rPr>
              <a:t>See L14-15:109-112!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804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SMJ vs. HJ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371427" y="1391153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+mj-lt"/>
              </a:rPr>
              <a:t>SMJ</a:t>
            </a:r>
            <a:endParaRPr lang="en-US" sz="280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1714" y="1391153"/>
            <a:ext cx="519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HJ</a:t>
            </a:r>
            <a:endParaRPr lang="en-US" sz="28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6778" y="2069678"/>
            <a:ext cx="43387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We create </a:t>
            </a:r>
            <a:r>
              <a:rPr lang="en-US" sz="2800" b="1" i="1" dirty="0" smtClean="0"/>
              <a:t>initial sorted runs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We keep </a:t>
            </a:r>
            <a:r>
              <a:rPr lang="en-US" sz="2800" b="1" i="1" dirty="0" smtClean="0"/>
              <a:t>merging </a:t>
            </a:r>
            <a:r>
              <a:rPr lang="en-US" sz="2800" dirty="0" smtClean="0"/>
              <a:t>these runs until we have one sorted merged run for R, S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We scan over R and S to complete the </a:t>
            </a:r>
            <a:r>
              <a:rPr lang="en-US" sz="2800" b="1" i="1" dirty="0" smtClean="0"/>
              <a:t>join</a:t>
            </a:r>
            <a:endParaRPr lang="en-US" sz="2800" b="1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5656159" y="2069678"/>
            <a:ext cx="41410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We keep </a:t>
            </a:r>
            <a:r>
              <a:rPr lang="en-US" sz="2800" b="1" i="1" dirty="0" smtClean="0"/>
              <a:t>partitioning</a:t>
            </a:r>
            <a:r>
              <a:rPr lang="en-US" sz="2800" dirty="0" smtClean="0"/>
              <a:t> R and S into progressively smaller buckets using hash functions h, h’, h’’…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We </a:t>
            </a:r>
            <a:r>
              <a:rPr lang="en-US" sz="2800" b="1" i="1" dirty="0" smtClean="0"/>
              <a:t>join</a:t>
            </a:r>
            <a:r>
              <a:rPr lang="en-US" sz="2800" dirty="0" smtClean="0"/>
              <a:t> matching pairs of buckets (using BNLJ)</a:t>
            </a:r>
            <a:endParaRPr lang="en-US" sz="28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76799" y="2070537"/>
            <a:ext cx="967666" cy="2689722"/>
            <a:chOff x="76799" y="2070537"/>
            <a:chExt cx="967666" cy="2689722"/>
          </a:xfrm>
        </p:grpSpPr>
        <p:sp>
          <p:nvSpPr>
            <p:cNvPr id="20" name="Left Brace 19"/>
            <p:cNvSpPr/>
            <p:nvPr/>
          </p:nvSpPr>
          <p:spPr>
            <a:xfrm>
              <a:off x="631934" y="2070537"/>
              <a:ext cx="412531" cy="2689722"/>
            </a:xfrm>
            <a:prstGeom prst="leftBrac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799" y="2185424"/>
              <a:ext cx="85568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Note:</a:t>
              </a:r>
            </a:p>
            <a:p>
              <a:r>
                <a:rPr lang="en-US" i="1" dirty="0" smtClean="0"/>
                <a:t>Ext. Merge Sort!</a:t>
              </a:r>
              <a:endParaRPr lang="en-US" i="1" dirty="0"/>
            </a:p>
          </p:txBody>
        </p:sp>
      </p:grpSp>
      <p:sp>
        <p:nvSpPr>
          <p:cNvPr id="24" name="Right Bracket 23"/>
          <p:cNvSpPr/>
          <p:nvPr/>
        </p:nvSpPr>
        <p:spPr>
          <a:xfrm>
            <a:off x="4961965" y="2070537"/>
            <a:ext cx="161364" cy="2797298"/>
          </a:xfrm>
          <a:prstGeom prst="rightBracket">
            <a:avLst/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ket 24"/>
          <p:cNvSpPr/>
          <p:nvPr/>
        </p:nvSpPr>
        <p:spPr>
          <a:xfrm>
            <a:off x="9716553" y="2070537"/>
            <a:ext cx="161364" cy="1783006"/>
          </a:xfrm>
          <a:prstGeom prst="rightBracket">
            <a:avLst/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9716553" y="4160094"/>
            <a:ext cx="2231129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  <a:latin typeface="+mj-lt"/>
              </a:rPr>
              <a:t>How many </a:t>
            </a:r>
            <a:r>
              <a:rPr lang="en-US" sz="2400" b="1" i="1" smtClean="0">
                <a:solidFill>
                  <a:srgbClr val="C00000"/>
                </a:solidFill>
                <a:latin typeface="+mj-lt"/>
              </a:rPr>
              <a:t>of these passes do we need to do?</a:t>
            </a:r>
            <a:endParaRPr lang="en-US" sz="2400" dirty="0" smtClean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10268393" y="262759"/>
                <a:ext cx="17572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sz="2800" dirty="0"/>
                  <a:t> S on A</a:t>
                </a: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8393" y="262759"/>
                <a:ext cx="1757212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6920" t="-10465" r="-5882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333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  <p:bldP spid="19" grpId="0" build="p"/>
      <p:bldP spid="24" grpId="0" animBg="1"/>
      <p:bldP spid="25" grpId="0" animBg="1"/>
      <p:bldP spid="2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passes do we need?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8682481"/>
                  </p:ext>
                </p:extLst>
              </p:nvPr>
            </p:nvGraphicFramePr>
            <p:xfrm>
              <a:off x="1221316" y="2002021"/>
              <a:ext cx="4543268" cy="3326087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1038372"/>
                    <a:gridCol w="1409442"/>
                    <a:gridCol w="2095454"/>
                  </a:tblGrid>
                  <a:tr h="3299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passes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Length of runs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runs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44898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rgbClr val="0070C0"/>
                              </a:solidFill>
                            </a:rPr>
                            <a:t>N</a:t>
                          </a:r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58162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B+1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160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+1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58162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2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0" dirty="0" smtClean="0"/>
                            <a:t>(B+1)</a:t>
                          </a:r>
                          <a:endParaRPr lang="en-US" sz="20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𝐵</m:t>
                                    </m:r>
                                  </m:den>
                                </m:f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160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+1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</a:tr>
                  <a:tr h="329967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…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…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…</a:t>
                          </a:r>
                          <a:endParaRPr lang="en-US" sz="1600" dirty="0"/>
                        </a:p>
                      </a:txBody>
                      <a:tcPr anchor="ctr"/>
                    </a:tc>
                  </a:tr>
                  <a:tr h="58162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k+1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k</a:t>
                          </a:r>
                          <a:r>
                            <a:rPr lang="en-US" sz="2000" dirty="0" smtClean="0"/>
                            <a:t>(B+1)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160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+1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8682481"/>
                  </p:ext>
                </p:extLst>
              </p:nvPr>
            </p:nvGraphicFramePr>
            <p:xfrm>
              <a:off x="1221316" y="2002021"/>
              <a:ext cx="4543268" cy="3326087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1038372"/>
                    <a:gridCol w="1409442"/>
                    <a:gridCol w="2095454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passes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Length of runs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runs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44898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rgbClr val="0070C0"/>
                              </a:solidFill>
                            </a:rPr>
                            <a:t>N</a:t>
                          </a:r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58162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B+1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7151" t="-208333" r="-291" b="-268750"/>
                          </a:stretch>
                        </a:blipFill>
                      </a:tcPr>
                    </a:tc>
                  </a:tr>
                  <a:tr h="58162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2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0" dirty="0" smtClean="0"/>
                            <a:t>(B+1)</a:t>
                          </a:r>
                          <a:endParaRPr lang="en-US" sz="20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7151" t="-311579" r="-291" b="-171579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…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…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…</a:t>
                          </a:r>
                          <a:endParaRPr lang="en-US" sz="1600" dirty="0"/>
                        </a:p>
                      </a:txBody>
                      <a:tcPr anchor="ctr"/>
                    </a:tc>
                  </a:tr>
                  <a:tr h="58162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k+1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k</a:t>
                          </a:r>
                          <a:r>
                            <a:rPr lang="en-US" sz="2000" dirty="0" smtClean="0"/>
                            <a:t>(B+1</a:t>
                          </a:r>
                          <a:r>
                            <a:rPr lang="en-US" sz="2000" dirty="0" smtClean="0"/>
                            <a:t>)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7151" t="-475000" r="-291" b="-208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8115960"/>
                  </p:ext>
                </p:extLst>
              </p:nvPr>
            </p:nvGraphicFramePr>
            <p:xfrm>
              <a:off x="6603731" y="2002021"/>
              <a:ext cx="4543268" cy="3357739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1011446"/>
                    <a:gridCol w="1660484"/>
                    <a:gridCol w="1871338"/>
                  </a:tblGrid>
                  <a:tr h="6428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passes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Avg.</a:t>
                          </a:r>
                          <a:r>
                            <a:rPr lang="en-US" baseline="0" dirty="0" smtClean="0"/>
                            <a:t> b</a:t>
                          </a:r>
                          <a:r>
                            <a:rPr lang="en-US" dirty="0" smtClean="0"/>
                            <a:t>ucket size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buckets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54872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rgbClr val="0070C0"/>
                              </a:solidFill>
                            </a:rPr>
                            <a:t>N</a:t>
                          </a:r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</a:tr>
                  <a:tr h="584504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160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endParaRPr lang="en-US" sz="2000" dirty="0"/>
                        </a:p>
                      </a:txBody>
                      <a:tcPr anchor="ctr"/>
                    </a:tc>
                  </a:tr>
                  <a:tr h="58626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2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𝐵</m:t>
                                    </m:r>
                                  </m:den>
                                </m:f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160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2</a:t>
                          </a:r>
                          <a:endParaRPr lang="en-US" sz="2000" baseline="30000" dirty="0"/>
                        </a:p>
                      </a:txBody>
                      <a:tcPr anchor="ctr"/>
                    </a:tc>
                  </a:tr>
                  <a:tr h="346915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…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…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…</a:t>
                          </a:r>
                          <a:endParaRPr lang="en-US" sz="2000" dirty="0"/>
                        </a:p>
                      </a:txBody>
                      <a:tcPr anchor="ctr"/>
                    </a:tc>
                  </a:tr>
                  <a:tr h="593037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k+1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160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k+1</a:t>
                          </a:r>
                          <a:endParaRPr lang="en-US" sz="2000" baseline="300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8115960"/>
                  </p:ext>
                </p:extLst>
              </p:nvPr>
            </p:nvGraphicFramePr>
            <p:xfrm>
              <a:off x="6603731" y="2002021"/>
              <a:ext cx="4543268" cy="3357739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1011446"/>
                    <a:gridCol w="1660484"/>
                    <a:gridCol w="1871338"/>
                  </a:tblGrid>
                  <a:tr h="6428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passes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Avg.</a:t>
                          </a:r>
                          <a:r>
                            <a:rPr lang="en-US" baseline="0" dirty="0" smtClean="0"/>
                            <a:t> b</a:t>
                          </a:r>
                          <a:r>
                            <a:rPr lang="en-US" dirty="0" smtClean="0"/>
                            <a:t>ucket size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buckets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54872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rgbClr val="0070C0"/>
                              </a:solidFill>
                            </a:rPr>
                            <a:t>N</a:t>
                          </a:r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</a:tr>
                  <a:tr h="584504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61172" t="-210417" r="-112821" b="-27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endParaRPr lang="en-US" sz="2000" dirty="0"/>
                        </a:p>
                      </a:txBody>
                      <a:tcPr anchor="ctr"/>
                    </a:tc>
                  </a:tr>
                  <a:tr h="58626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2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61172" t="-310417" r="-112821" b="-17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2</a:t>
                          </a:r>
                          <a:endParaRPr lang="en-US" sz="2000" baseline="30000" dirty="0"/>
                        </a:p>
                      </a:txBody>
                      <a:tcPr anchor="ctr"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…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…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…</a:t>
                          </a:r>
                          <a:endParaRPr lang="en-US" sz="2000" dirty="0"/>
                        </a:p>
                      </a:txBody>
                      <a:tcPr anchor="ctr"/>
                    </a:tc>
                  </a:tr>
                  <a:tr h="593037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k+1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61172" t="-474227" r="-112821" b="-10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k+1</a:t>
                          </a:r>
                          <a:endParaRPr lang="en-US" sz="2000" baseline="300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107268" y="1391153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+mj-lt"/>
              </a:rPr>
              <a:t>SMJ</a:t>
            </a:r>
            <a:endParaRPr lang="en-US" sz="280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15518" y="1394562"/>
            <a:ext cx="519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HJ</a:t>
            </a:r>
            <a:endParaRPr lang="en-US" sz="28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21316" y="5579090"/>
            <a:ext cx="454326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latin typeface="+mj-lt"/>
              </a:rPr>
              <a:t>F</a:t>
            </a:r>
            <a:r>
              <a:rPr lang="en-US" sz="2400" i="1" dirty="0" smtClean="0">
                <a:latin typeface="+mj-lt"/>
              </a:rPr>
              <a:t>ewer, longer </a:t>
            </a:r>
            <a:r>
              <a:rPr lang="en-US" sz="2400" dirty="0" smtClean="0">
                <a:latin typeface="+mj-lt"/>
              </a:rPr>
              <a:t>runs by a factor of </a:t>
            </a:r>
            <a:r>
              <a:rPr lang="en-US" sz="2400" b="1" i="1" dirty="0" smtClean="0">
                <a:latin typeface="+mj-lt"/>
              </a:rPr>
              <a:t>B</a:t>
            </a:r>
            <a:endParaRPr lang="en-US" sz="2400" b="1" i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32250" y="5579090"/>
            <a:ext cx="488623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latin typeface="+mj-lt"/>
              </a:rPr>
              <a:t>M</a:t>
            </a:r>
            <a:r>
              <a:rPr lang="en-US" sz="2400" i="1" dirty="0" smtClean="0">
                <a:latin typeface="+mj-lt"/>
              </a:rPr>
              <a:t>ore,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i="1" dirty="0" smtClean="0">
                <a:latin typeface="+mj-lt"/>
              </a:rPr>
              <a:t>smaller </a:t>
            </a:r>
            <a:r>
              <a:rPr lang="en-US" sz="2400" dirty="0" smtClean="0">
                <a:latin typeface="+mj-lt"/>
              </a:rPr>
              <a:t>buckets by a factor of </a:t>
            </a:r>
            <a:r>
              <a:rPr lang="en-US" sz="2400" b="1" i="1" dirty="0" smtClean="0">
                <a:latin typeface="+mj-lt"/>
              </a:rPr>
              <a:t>B</a:t>
            </a:r>
            <a:endParaRPr lang="en-US" sz="2400" b="1" i="1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8781" y="5440591"/>
            <a:ext cx="1126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Each pass, </a:t>
            </a:r>
            <a:r>
              <a:rPr lang="en-US" sz="2400" smtClean="0">
                <a:latin typeface="+mj-lt"/>
              </a:rPr>
              <a:t>we get</a:t>
            </a:r>
            <a:r>
              <a:rPr lang="en-US" sz="2400" b="1" i="1" smtClean="0">
                <a:latin typeface="+mj-lt"/>
              </a:rPr>
              <a:t>:</a:t>
            </a:r>
            <a:endParaRPr lang="en-US" sz="24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0268393" y="262759"/>
                <a:ext cx="17572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sz="2800" dirty="0"/>
                  <a:t> S on A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8393" y="262759"/>
                <a:ext cx="1757212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6920" t="-10465" r="-5882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88780" y="2983042"/>
            <a:ext cx="83820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mtClean="0">
                <a:latin typeface="+mj-lt"/>
              </a:rPr>
              <a:t>Initial sorted runs</a:t>
            </a:r>
            <a:endParaRPr 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652885" y="6276466"/>
                <a:ext cx="4886230" cy="46166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>
                    <a:latin typeface="+mj-lt"/>
                  </a:rPr>
                  <a:t>Each pass costs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2(</m:t>
                    </m:r>
                    <m:r>
                      <a:rPr lang="en-US" sz="2400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𝑅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+</m:t>
                    </m:r>
                    <m:r>
                      <a:rPr lang="en-US" sz="2400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𝑆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2400" b="1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885" y="6276466"/>
                <a:ext cx="4886230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601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High-level: Disk vs. Main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486" y="4189140"/>
            <a:ext cx="5469412" cy="260645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u="sng" dirty="0" smtClean="0"/>
              <a:t>Disk</a:t>
            </a:r>
            <a:r>
              <a:rPr lang="en-US" u="sng" dirty="0" smtClean="0"/>
              <a:t>:</a:t>
            </a:r>
          </a:p>
          <a:p>
            <a:pPr marL="0" indent="0">
              <a:buNone/>
            </a:pPr>
            <a:endParaRPr lang="en-US" i="1" dirty="0" smtClean="0"/>
          </a:p>
          <a:p>
            <a:r>
              <a:rPr lang="en-US" b="1" i="1" dirty="0" smtClean="0"/>
              <a:t>Slow:</a:t>
            </a:r>
            <a:r>
              <a:rPr lang="en-US" b="1" dirty="0" smtClean="0"/>
              <a:t> </a:t>
            </a:r>
            <a:r>
              <a:rPr lang="en-US" dirty="0" smtClean="0"/>
              <a:t>Sequential </a:t>
            </a:r>
            <a:r>
              <a:rPr lang="en-US" i="1" dirty="0" smtClean="0"/>
              <a:t>block</a:t>
            </a:r>
            <a:r>
              <a:rPr lang="en-US" dirty="0" smtClean="0"/>
              <a:t> access</a:t>
            </a:r>
          </a:p>
          <a:p>
            <a:pPr lvl="1"/>
            <a:r>
              <a:rPr lang="en-US" dirty="0" smtClean="0"/>
              <a:t>Read a blocks (not byte) at a time, so sequential access is cheaper than random</a:t>
            </a:r>
          </a:p>
          <a:p>
            <a:pPr lvl="1"/>
            <a:r>
              <a:rPr lang="en-US" b="1" dirty="0" smtClean="0"/>
              <a:t>Disk read / writes are expensive!</a:t>
            </a:r>
            <a:endParaRPr lang="en-US" b="1" dirty="0"/>
          </a:p>
          <a:p>
            <a:endParaRPr lang="en-US" b="1" i="1" dirty="0" smtClean="0"/>
          </a:p>
          <a:p>
            <a:r>
              <a:rPr lang="en-US" b="1" i="1" dirty="0" smtClean="0"/>
              <a:t>Durable: </a:t>
            </a:r>
            <a:r>
              <a:rPr lang="en-US" dirty="0" smtClean="0"/>
              <a:t>We will assume that once on disk, data is safe!</a:t>
            </a:r>
          </a:p>
          <a:p>
            <a:endParaRPr lang="en-US" dirty="0"/>
          </a:p>
          <a:p>
            <a:r>
              <a:rPr lang="en-US" b="1" i="1" dirty="0" smtClean="0"/>
              <a:t>Cheap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969281" y="1446274"/>
            <a:ext cx="2965073" cy="2511116"/>
            <a:chOff x="5257801" y="1676400"/>
            <a:chExt cx="5936499" cy="5027612"/>
          </a:xfrm>
        </p:grpSpPr>
        <p:grpSp>
          <p:nvGrpSpPr>
            <p:cNvPr id="9" name="Group 5"/>
            <p:cNvGrpSpPr>
              <a:grpSpLocks/>
            </p:cNvGrpSpPr>
            <p:nvPr/>
          </p:nvGrpSpPr>
          <p:grpSpPr bwMode="auto">
            <a:xfrm>
              <a:off x="6732588" y="2787651"/>
              <a:ext cx="3149600" cy="1801813"/>
              <a:chOff x="2998" y="1129"/>
              <a:chExt cx="1984" cy="1135"/>
            </a:xfrm>
          </p:grpSpPr>
          <p:sp>
            <p:nvSpPr>
              <p:cNvPr id="10" name="Freeform 6"/>
              <p:cNvSpPr>
                <a:spLocks/>
              </p:cNvSpPr>
              <p:nvPr/>
            </p:nvSpPr>
            <p:spPr bwMode="auto">
              <a:xfrm>
                <a:off x="2998" y="1499"/>
                <a:ext cx="1984" cy="765"/>
              </a:xfrm>
              <a:custGeom>
                <a:avLst/>
                <a:gdLst/>
                <a:ahLst/>
                <a:cxnLst>
                  <a:cxn ang="0">
                    <a:pos x="0" y="386"/>
                  </a:cxn>
                  <a:cxn ang="0">
                    <a:pos x="16" y="320"/>
                  </a:cxn>
                  <a:cxn ang="0">
                    <a:pos x="57" y="255"/>
                  </a:cxn>
                  <a:cxn ang="0">
                    <a:pos x="131" y="197"/>
                  </a:cxn>
                  <a:cxn ang="0">
                    <a:pos x="230" y="140"/>
                  </a:cxn>
                  <a:cxn ang="0">
                    <a:pos x="353" y="90"/>
                  </a:cxn>
                  <a:cxn ang="0">
                    <a:pos x="493" y="58"/>
                  </a:cxn>
                  <a:cxn ang="0">
                    <a:pos x="650" y="25"/>
                  </a:cxn>
                  <a:cxn ang="0">
                    <a:pos x="814" y="8"/>
                  </a:cxn>
                  <a:cxn ang="0">
                    <a:pos x="987" y="0"/>
                  </a:cxn>
                  <a:cxn ang="0">
                    <a:pos x="1160" y="8"/>
                  </a:cxn>
                  <a:cxn ang="0">
                    <a:pos x="1333" y="25"/>
                  </a:cxn>
                  <a:cxn ang="0">
                    <a:pos x="1489" y="58"/>
                  </a:cxn>
                  <a:cxn ang="0">
                    <a:pos x="1629" y="90"/>
                  </a:cxn>
                  <a:cxn ang="0">
                    <a:pos x="1753" y="140"/>
                  </a:cxn>
                  <a:cxn ang="0">
                    <a:pos x="1852" y="197"/>
                  </a:cxn>
                  <a:cxn ang="0">
                    <a:pos x="1926" y="255"/>
                  </a:cxn>
                  <a:cxn ang="0">
                    <a:pos x="1967" y="320"/>
                  </a:cxn>
                  <a:cxn ang="0">
                    <a:pos x="1983" y="386"/>
                  </a:cxn>
                  <a:cxn ang="0">
                    <a:pos x="1967" y="452"/>
                  </a:cxn>
                  <a:cxn ang="0">
                    <a:pos x="1926" y="518"/>
                  </a:cxn>
                  <a:cxn ang="0">
                    <a:pos x="1852" y="575"/>
                  </a:cxn>
                  <a:cxn ang="0">
                    <a:pos x="1753" y="633"/>
                  </a:cxn>
                  <a:cxn ang="0">
                    <a:pos x="1629" y="674"/>
                  </a:cxn>
                  <a:cxn ang="0">
                    <a:pos x="1489" y="715"/>
                  </a:cxn>
                  <a:cxn ang="0">
                    <a:pos x="1333" y="740"/>
                  </a:cxn>
                  <a:cxn ang="0">
                    <a:pos x="1160" y="764"/>
                  </a:cxn>
                  <a:cxn ang="0">
                    <a:pos x="987" y="764"/>
                  </a:cxn>
                  <a:cxn ang="0">
                    <a:pos x="814" y="764"/>
                  </a:cxn>
                  <a:cxn ang="0">
                    <a:pos x="650" y="740"/>
                  </a:cxn>
                  <a:cxn ang="0">
                    <a:pos x="493" y="715"/>
                  </a:cxn>
                  <a:cxn ang="0">
                    <a:pos x="353" y="674"/>
                  </a:cxn>
                  <a:cxn ang="0">
                    <a:pos x="230" y="633"/>
                  </a:cxn>
                  <a:cxn ang="0">
                    <a:pos x="131" y="575"/>
                  </a:cxn>
                  <a:cxn ang="0">
                    <a:pos x="57" y="518"/>
                  </a:cxn>
                  <a:cxn ang="0">
                    <a:pos x="16" y="452"/>
                  </a:cxn>
                  <a:cxn ang="0">
                    <a:pos x="0" y="386"/>
                  </a:cxn>
                </a:cxnLst>
                <a:rect l="0" t="0" r="r" b="b"/>
                <a:pathLst>
                  <a:path w="1984" h="765">
                    <a:moveTo>
                      <a:pt x="0" y="386"/>
                    </a:moveTo>
                    <a:lnTo>
                      <a:pt x="16" y="320"/>
                    </a:lnTo>
                    <a:lnTo>
                      <a:pt x="57" y="255"/>
                    </a:lnTo>
                    <a:lnTo>
                      <a:pt x="131" y="197"/>
                    </a:lnTo>
                    <a:lnTo>
                      <a:pt x="230" y="140"/>
                    </a:lnTo>
                    <a:lnTo>
                      <a:pt x="353" y="90"/>
                    </a:lnTo>
                    <a:lnTo>
                      <a:pt x="493" y="58"/>
                    </a:lnTo>
                    <a:lnTo>
                      <a:pt x="650" y="25"/>
                    </a:lnTo>
                    <a:lnTo>
                      <a:pt x="814" y="8"/>
                    </a:lnTo>
                    <a:lnTo>
                      <a:pt x="987" y="0"/>
                    </a:lnTo>
                    <a:lnTo>
                      <a:pt x="1160" y="8"/>
                    </a:lnTo>
                    <a:lnTo>
                      <a:pt x="1333" y="25"/>
                    </a:lnTo>
                    <a:lnTo>
                      <a:pt x="1489" y="58"/>
                    </a:lnTo>
                    <a:lnTo>
                      <a:pt x="1629" y="90"/>
                    </a:lnTo>
                    <a:lnTo>
                      <a:pt x="1753" y="140"/>
                    </a:lnTo>
                    <a:lnTo>
                      <a:pt x="1852" y="197"/>
                    </a:lnTo>
                    <a:lnTo>
                      <a:pt x="1926" y="255"/>
                    </a:lnTo>
                    <a:lnTo>
                      <a:pt x="1967" y="320"/>
                    </a:lnTo>
                    <a:lnTo>
                      <a:pt x="1983" y="386"/>
                    </a:lnTo>
                    <a:lnTo>
                      <a:pt x="1967" y="452"/>
                    </a:lnTo>
                    <a:lnTo>
                      <a:pt x="1926" y="518"/>
                    </a:lnTo>
                    <a:lnTo>
                      <a:pt x="1852" y="575"/>
                    </a:lnTo>
                    <a:lnTo>
                      <a:pt x="1753" y="633"/>
                    </a:lnTo>
                    <a:lnTo>
                      <a:pt x="1629" y="674"/>
                    </a:lnTo>
                    <a:lnTo>
                      <a:pt x="1489" y="715"/>
                    </a:lnTo>
                    <a:lnTo>
                      <a:pt x="1333" y="740"/>
                    </a:lnTo>
                    <a:lnTo>
                      <a:pt x="1160" y="764"/>
                    </a:lnTo>
                    <a:lnTo>
                      <a:pt x="987" y="764"/>
                    </a:lnTo>
                    <a:lnTo>
                      <a:pt x="814" y="764"/>
                    </a:lnTo>
                    <a:lnTo>
                      <a:pt x="650" y="740"/>
                    </a:lnTo>
                    <a:lnTo>
                      <a:pt x="493" y="715"/>
                    </a:lnTo>
                    <a:lnTo>
                      <a:pt x="353" y="674"/>
                    </a:lnTo>
                    <a:lnTo>
                      <a:pt x="230" y="633"/>
                    </a:lnTo>
                    <a:lnTo>
                      <a:pt x="131" y="575"/>
                    </a:lnTo>
                    <a:lnTo>
                      <a:pt x="57" y="518"/>
                    </a:lnTo>
                    <a:lnTo>
                      <a:pt x="16" y="452"/>
                    </a:lnTo>
                    <a:lnTo>
                      <a:pt x="0" y="386"/>
                    </a:lnTo>
                  </a:path>
                </a:pathLst>
              </a:custGeom>
              <a:solidFill>
                <a:srgbClr val="000000"/>
              </a:solidFill>
              <a:ln w="508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457200"/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auto">
              <a:xfrm>
                <a:off x="2998" y="1129"/>
                <a:ext cx="1984" cy="765"/>
              </a:xfrm>
              <a:custGeom>
                <a:avLst/>
                <a:gdLst/>
                <a:ahLst/>
                <a:cxnLst>
                  <a:cxn ang="0">
                    <a:pos x="0" y="386"/>
                  </a:cxn>
                  <a:cxn ang="0">
                    <a:pos x="16" y="321"/>
                  </a:cxn>
                  <a:cxn ang="0">
                    <a:pos x="57" y="255"/>
                  </a:cxn>
                  <a:cxn ang="0">
                    <a:pos x="131" y="197"/>
                  </a:cxn>
                  <a:cxn ang="0">
                    <a:pos x="230" y="140"/>
                  </a:cxn>
                  <a:cxn ang="0">
                    <a:pos x="353" y="91"/>
                  </a:cxn>
                  <a:cxn ang="0">
                    <a:pos x="493" y="58"/>
                  </a:cxn>
                  <a:cxn ang="0">
                    <a:pos x="650" y="25"/>
                  </a:cxn>
                  <a:cxn ang="0">
                    <a:pos x="814" y="8"/>
                  </a:cxn>
                  <a:cxn ang="0">
                    <a:pos x="987" y="0"/>
                  </a:cxn>
                  <a:cxn ang="0">
                    <a:pos x="1160" y="8"/>
                  </a:cxn>
                  <a:cxn ang="0">
                    <a:pos x="1333" y="25"/>
                  </a:cxn>
                  <a:cxn ang="0">
                    <a:pos x="1489" y="58"/>
                  </a:cxn>
                  <a:cxn ang="0">
                    <a:pos x="1629" y="91"/>
                  </a:cxn>
                  <a:cxn ang="0">
                    <a:pos x="1753" y="140"/>
                  </a:cxn>
                  <a:cxn ang="0">
                    <a:pos x="1852" y="197"/>
                  </a:cxn>
                  <a:cxn ang="0">
                    <a:pos x="1926" y="255"/>
                  </a:cxn>
                  <a:cxn ang="0">
                    <a:pos x="1967" y="321"/>
                  </a:cxn>
                  <a:cxn ang="0">
                    <a:pos x="1983" y="386"/>
                  </a:cxn>
                  <a:cxn ang="0">
                    <a:pos x="1967" y="452"/>
                  </a:cxn>
                  <a:cxn ang="0">
                    <a:pos x="1926" y="518"/>
                  </a:cxn>
                  <a:cxn ang="0">
                    <a:pos x="1852" y="575"/>
                  </a:cxn>
                  <a:cxn ang="0">
                    <a:pos x="1753" y="633"/>
                  </a:cxn>
                  <a:cxn ang="0">
                    <a:pos x="1629" y="674"/>
                  </a:cxn>
                  <a:cxn ang="0">
                    <a:pos x="1489" y="715"/>
                  </a:cxn>
                  <a:cxn ang="0">
                    <a:pos x="1333" y="740"/>
                  </a:cxn>
                  <a:cxn ang="0">
                    <a:pos x="1160" y="764"/>
                  </a:cxn>
                  <a:cxn ang="0">
                    <a:pos x="987" y="764"/>
                  </a:cxn>
                  <a:cxn ang="0">
                    <a:pos x="814" y="764"/>
                  </a:cxn>
                  <a:cxn ang="0">
                    <a:pos x="650" y="740"/>
                  </a:cxn>
                  <a:cxn ang="0">
                    <a:pos x="493" y="715"/>
                  </a:cxn>
                  <a:cxn ang="0">
                    <a:pos x="353" y="674"/>
                  </a:cxn>
                  <a:cxn ang="0">
                    <a:pos x="230" y="633"/>
                  </a:cxn>
                  <a:cxn ang="0">
                    <a:pos x="131" y="575"/>
                  </a:cxn>
                  <a:cxn ang="0">
                    <a:pos x="57" y="518"/>
                  </a:cxn>
                  <a:cxn ang="0">
                    <a:pos x="16" y="452"/>
                  </a:cxn>
                  <a:cxn ang="0">
                    <a:pos x="0" y="386"/>
                  </a:cxn>
                </a:cxnLst>
                <a:rect l="0" t="0" r="r" b="b"/>
                <a:pathLst>
                  <a:path w="1984" h="765">
                    <a:moveTo>
                      <a:pt x="0" y="386"/>
                    </a:moveTo>
                    <a:lnTo>
                      <a:pt x="16" y="321"/>
                    </a:lnTo>
                    <a:lnTo>
                      <a:pt x="57" y="255"/>
                    </a:lnTo>
                    <a:lnTo>
                      <a:pt x="131" y="197"/>
                    </a:lnTo>
                    <a:lnTo>
                      <a:pt x="230" y="140"/>
                    </a:lnTo>
                    <a:lnTo>
                      <a:pt x="353" y="91"/>
                    </a:lnTo>
                    <a:lnTo>
                      <a:pt x="493" y="58"/>
                    </a:lnTo>
                    <a:lnTo>
                      <a:pt x="650" y="25"/>
                    </a:lnTo>
                    <a:lnTo>
                      <a:pt x="814" y="8"/>
                    </a:lnTo>
                    <a:lnTo>
                      <a:pt x="987" y="0"/>
                    </a:lnTo>
                    <a:lnTo>
                      <a:pt x="1160" y="8"/>
                    </a:lnTo>
                    <a:lnTo>
                      <a:pt x="1333" y="25"/>
                    </a:lnTo>
                    <a:lnTo>
                      <a:pt x="1489" y="58"/>
                    </a:lnTo>
                    <a:lnTo>
                      <a:pt x="1629" y="91"/>
                    </a:lnTo>
                    <a:lnTo>
                      <a:pt x="1753" y="140"/>
                    </a:lnTo>
                    <a:lnTo>
                      <a:pt x="1852" y="197"/>
                    </a:lnTo>
                    <a:lnTo>
                      <a:pt x="1926" y="255"/>
                    </a:lnTo>
                    <a:lnTo>
                      <a:pt x="1967" y="321"/>
                    </a:lnTo>
                    <a:lnTo>
                      <a:pt x="1983" y="386"/>
                    </a:lnTo>
                    <a:lnTo>
                      <a:pt x="1967" y="452"/>
                    </a:lnTo>
                    <a:lnTo>
                      <a:pt x="1926" y="518"/>
                    </a:lnTo>
                    <a:lnTo>
                      <a:pt x="1852" y="575"/>
                    </a:lnTo>
                    <a:lnTo>
                      <a:pt x="1753" y="633"/>
                    </a:lnTo>
                    <a:lnTo>
                      <a:pt x="1629" y="674"/>
                    </a:lnTo>
                    <a:lnTo>
                      <a:pt x="1489" y="715"/>
                    </a:lnTo>
                    <a:lnTo>
                      <a:pt x="1333" y="740"/>
                    </a:lnTo>
                    <a:lnTo>
                      <a:pt x="1160" y="764"/>
                    </a:lnTo>
                    <a:lnTo>
                      <a:pt x="987" y="764"/>
                    </a:lnTo>
                    <a:lnTo>
                      <a:pt x="814" y="764"/>
                    </a:lnTo>
                    <a:lnTo>
                      <a:pt x="650" y="740"/>
                    </a:lnTo>
                    <a:lnTo>
                      <a:pt x="493" y="715"/>
                    </a:lnTo>
                    <a:lnTo>
                      <a:pt x="353" y="674"/>
                    </a:lnTo>
                    <a:lnTo>
                      <a:pt x="230" y="633"/>
                    </a:lnTo>
                    <a:lnTo>
                      <a:pt x="131" y="575"/>
                    </a:lnTo>
                    <a:lnTo>
                      <a:pt x="57" y="518"/>
                    </a:lnTo>
                    <a:lnTo>
                      <a:pt x="16" y="452"/>
                    </a:lnTo>
                    <a:lnTo>
                      <a:pt x="0" y="386"/>
                    </a:lnTo>
                  </a:path>
                </a:pathLst>
              </a:custGeom>
              <a:solidFill>
                <a:srgbClr val="000000"/>
              </a:solidFill>
              <a:ln w="508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457200"/>
                <a:endParaRPr lang="en-US" sz="12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" name="Group 8"/>
            <p:cNvGrpSpPr>
              <a:grpSpLocks/>
            </p:cNvGrpSpPr>
            <p:nvPr/>
          </p:nvGrpSpPr>
          <p:grpSpPr bwMode="auto">
            <a:xfrm>
              <a:off x="6705600" y="2057401"/>
              <a:ext cx="3176588" cy="4594225"/>
              <a:chOff x="2981" y="669"/>
              <a:chExt cx="2001" cy="2894"/>
            </a:xfrm>
          </p:grpSpPr>
          <p:grpSp>
            <p:nvGrpSpPr>
              <p:cNvPr id="13" name="Group 9"/>
              <p:cNvGrpSpPr>
                <a:grpSpLocks/>
              </p:cNvGrpSpPr>
              <p:nvPr/>
            </p:nvGrpSpPr>
            <p:grpSpPr bwMode="auto">
              <a:xfrm>
                <a:off x="2981" y="1096"/>
                <a:ext cx="2001" cy="2467"/>
                <a:chOff x="2981" y="1096"/>
                <a:chExt cx="2001" cy="2467"/>
              </a:xfrm>
            </p:grpSpPr>
            <p:grpSp>
              <p:nvGrpSpPr>
                <p:cNvPr id="23" name="Group 10"/>
                <p:cNvGrpSpPr>
                  <a:grpSpLocks/>
                </p:cNvGrpSpPr>
                <p:nvPr/>
              </p:nvGrpSpPr>
              <p:grpSpPr bwMode="auto">
                <a:xfrm>
                  <a:off x="2998" y="1466"/>
                  <a:ext cx="1984" cy="765"/>
                  <a:chOff x="2998" y="1466"/>
                  <a:chExt cx="1984" cy="765"/>
                </a:xfrm>
              </p:grpSpPr>
              <p:sp>
                <p:nvSpPr>
                  <p:cNvPr id="29" name="Freeform 11"/>
                  <p:cNvSpPr>
                    <a:spLocks/>
                  </p:cNvSpPr>
                  <p:nvPr/>
                </p:nvSpPr>
                <p:spPr bwMode="auto">
                  <a:xfrm>
                    <a:off x="2998" y="1466"/>
                    <a:ext cx="1984" cy="765"/>
                  </a:xfrm>
                  <a:custGeom>
                    <a:avLst/>
                    <a:gdLst/>
                    <a:ahLst/>
                    <a:cxnLst>
                      <a:cxn ang="0">
                        <a:pos x="0" y="378"/>
                      </a:cxn>
                      <a:cxn ang="0">
                        <a:pos x="16" y="312"/>
                      </a:cxn>
                      <a:cxn ang="0">
                        <a:pos x="57" y="247"/>
                      </a:cxn>
                      <a:cxn ang="0">
                        <a:pos x="131" y="189"/>
                      </a:cxn>
                      <a:cxn ang="0">
                        <a:pos x="230" y="132"/>
                      </a:cxn>
                      <a:cxn ang="0">
                        <a:pos x="353" y="91"/>
                      </a:cxn>
                      <a:cxn ang="0">
                        <a:pos x="493" y="49"/>
                      </a:cxn>
                      <a:cxn ang="0">
                        <a:pos x="650" y="25"/>
                      </a:cxn>
                      <a:cxn ang="0">
                        <a:pos x="814" y="0"/>
                      </a:cxn>
                      <a:cxn ang="0">
                        <a:pos x="987" y="0"/>
                      </a:cxn>
                      <a:cxn ang="0">
                        <a:pos x="1160" y="0"/>
                      </a:cxn>
                      <a:cxn ang="0">
                        <a:pos x="1333" y="25"/>
                      </a:cxn>
                      <a:cxn ang="0">
                        <a:pos x="1489" y="49"/>
                      </a:cxn>
                      <a:cxn ang="0">
                        <a:pos x="1629" y="91"/>
                      </a:cxn>
                      <a:cxn ang="0">
                        <a:pos x="1753" y="132"/>
                      </a:cxn>
                      <a:cxn ang="0">
                        <a:pos x="1852" y="189"/>
                      </a:cxn>
                      <a:cxn ang="0">
                        <a:pos x="1926" y="247"/>
                      </a:cxn>
                      <a:cxn ang="0">
                        <a:pos x="1967" y="312"/>
                      </a:cxn>
                      <a:cxn ang="0">
                        <a:pos x="1983" y="378"/>
                      </a:cxn>
                      <a:cxn ang="0">
                        <a:pos x="1967" y="444"/>
                      </a:cxn>
                      <a:cxn ang="0">
                        <a:pos x="1926" y="510"/>
                      </a:cxn>
                      <a:cxn ang="0">
                        <a:pos x="1852" y="567"/>
                      </a:cxn>
                      <a:cxn ang="0">
                        <a:pos x="1753" y="625"/>
                      </a:cxn>
                      <a:cxn ang="0">
                        <a:pos x="1629" y="674"/>
                      </a:cxn>
                      <a:cxn ang="0">
                        <a:pos x="1489" y="707"/>
                      </a:cxn>
                      <a:cxn ang="0">
                        <a:pos x="1333" y="740"/>
                      </a:cxn>
                      <a:cxn ang="0">
                        <a:pos x="1160" y="756"/>
                      </a:cxn>
                      <a:cxn ang="0">
                        <a:pos x="987" y="764"/>
                      </a:cxn>
                      <a:cxn ang="0">
                        <a:pos x="814" y="756"/>
                      </a:cxn>
                      <a:cxn ang="0">
                        <a:pos x="650" y="740"/>
                      </a:cxn>
                      <a:cxn ang="0">
                        <a:pos x="493" y="707"/>
                      </a:cxn>
                      <a:cxn ang="0">
                        <a:pos x="353" y="674"/>
                      </a:cxn>
                      <a:cxn ang="0">
                        <a:pos x="230" y="625"/>
                      </a:cxn>
                      <a:cxn ang="0">
                        <a:pos x="131" y="567"/>
                      </a:cxn>
                      <a:cxn ang="0">
                        <a:pos x="57" y="510"/>
                      </a:cxn>
                      <a:cxn ang="0">
                        <a:pos x="16" y="444"/>
                      </a:cxn>
                      <a:cxn ang="0">
                        <a:pos x="0" y="378"/>
                      </a:cxn>
                    </a:cxnLst>
                    <a:rect l="0" t="0" r="r" b="b"/>
                    <a:pathLst>
                      <a:path w="1984" h="765">
                        <a:moveTo>
                          <a:pt x="0" y="378"/>
                        </a:moveTo>
                        <a:lnTo>
                          <a:pt x="16" y="312"/>
                        </a:lnTo>
                        <a:lnTo>
                          <a:pt x="57" y="247"/>
                        </a:lnTo>
                        <a:lnTo>
                          <a:pt x="131" y="189"/>
                        </a:lnTo>
                        <a:lnTo>
                          <a:pt x="230" y="132"/>
                        </a:lnTo>
                        <a:lnTo>
                          <a:pt x="353" y="91"/>
                        </a:lnTo>
                        <a:lnTo>
                          <a:pt x="493" y="49"/>
                        </a:lnTo>
                        <a:lnTo>
                          <a:pt x="650" y="25"/>
                        </a:lnTo>
                        <a:lnTo>
                          <a:pt x="814" y="0"/>
                        </a:lnTo>
                        <a:lnTo>
                          <a:pt x="987" y="0"/>
                        </a:lnTo>
                        <a:lnTo>
                          <a:pt x="1160" y="0"/>
                        </a:lnTo>
                        <a:lnTo>
                          <a:pt x="1333" y="25"/>
                        </a:lnTo>
                        <a:lnTo>
                          <a:pt x="1489" y="49"/>
                        </a:lnTo>
                        <a:lnTo>
                          <a:pt x="1629" y="91"/>
                        </a:lnTo>
                        <a:lnTo>
                          <a:pt x="1753" y="132"/>
                        </a:lnTo>
                        <a:lnTo>
                          <a:pt x="1852" y="189"/>
                        </a:lnTo>
                        <a:lnTo>
                          <a:pt x="1926" y="247"/>
                        </a:lnTo>
                        <a:lnTo>
                          <a:pt x="1967" y="312"/>
                        </a:lnTo>
                        <a:lnTo>
                          <a:pt x="1983" y="378"/>
                        </a:lnTo>
                        <a:lnTo>
                          <a:pt x="1967" y="444"/>
                        </a:lnTo>
                        <a:lnTo>
                          <a:pt x="1926" y="510"/>
                        </a:lnTo>
                        <a:lnTo>
                          <a:pt x="1852" y="567"/>
                        </a:lnTo>
                        <a:lnTo>
                          <a:pt x="1753" y="625"/>
                        </a:lnTo>
                        <a:lnTo>
                          <a:pt x="1629" y="674"/>
                        </a:lnTo>
                        <a:lnTo>
                          <a:pt x="1489" y="707"/>
                        </a:lnTo>
                        <a:lnTo>
                          <a:pt x="1333" y="740"/>
                        </a:lnTo>
                        <a:lnTo>
                          <a:pt x="1160" y="756"/>
                        </a:lnTo>
                        <a:lnTo>
                          <a:pt x="987" y="764"/>
                        </a:lnTo>
                        <a:lnTo>
                          <a:pt x="814" y="756"/>
                        </a:lnTo>
                        <a:lnTo>
                          <a:pt x="650" y="740"/>
                        </a:lnTo>
                        <a:lnTo>
                          <a:pt x="493" y="707"/>
                        </a:lnTo>
                        <a:lnTo>
                          <a:pt x="353" y="674"/>
                        </a:lnTo>
                        <a:lnTo>
                          <a:pt x="230" y="625"/>
                        </a:lnTo>
                        <a:lnTo>
                          <a:pt x="131" y="567"/>
                        </a:lnTo>
                        <a:lnTo>
                          <a:pt x="57" y="510"/>
                        </a:lnTo>
                        <a:lnTo>
                          <a:pt x="16" y="444"/>
                        </a:lnTo>
                        <a:lnTo>
                          <a:pt x="0" y="378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 sz="12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0" name="Freeform 12"/>
                  <p:cNvSpPr>
                    <a:spLocks/>
                  </p:cNvSpPr>
                  <p:nvPr/>
                </p:nvSpPr>
                <p:spPr bwMode="auto">
                  <a:xfrm>
                    <a:off x="3055" y="1524"/>
                    <a:ext cx="1853" cy="650"/>
                  </a:xfrm>
                  <a:custGeom>
                    <a:avLst/>
                    <a:gdLst/>
                    <a:ahLst/>
                    <a:cxnLst>
                      <a:cxn ang="0">
                        <a:pos x="0" y="328"/>
                      </a:cxn>
                      <a:cxn ang="0">
                        <a:pos x="17" y="263"/>
                      </a:cxn>
                      <a:cxn ang="0">
                        <a:pos x="66" y="205"/>
                      </a:cxn>
                      <a:cxn ang="0">
                        <a:pos x="140" y="156"/>
                      </a:cxn>
                      <a:cxn ang="0">
                        <a:pos x="247" y="106"/>
                      </a:cxn>
                      <a:cxn ang="0">
                        <a:pos x="371" y="65"/>
                      </a:cxn>
                      <a:cxn ang="0">
                        <a:pos x="519" y="33"/>
                      </a:cxn>
                      <a:cxn ang="0">
                        <a:pos x="675" y="16"/>
                      </a:cxn>
                      <a:cxn ang="0">
                        <a:pos x="840" y="0"/>
                      </a:cxn>
                      <a:cxn ang="0">
                        <a:pos x="1013" y="0"/>
                      </a:cxn>
                      <a:cxn ang="0">
                        <a:pos x="1177" y="16"/>
                      </a:cxn>
                      <a:cxn ang="0">
                        <a:pos x="1342" y="33"/>
                      </a:cxn>
                      <a:cxn ang="0">
                        <a:pos x="1482" y="65"/>
                      </a:cxn>
                      <a:cxn ang="0">
                        <a:pos x="1613" y="106"/>
                      </a:cxn>
                      <a:cxn ang="0">
                        <a:pos x="1712" y="156"/>
                      </a:cxn>
                      <a:cxn ang="0">
                        <a:pos x="1795" y="205"/>
                      </a:cxn>
                      <a:cxn ang="0">
                        <a:pos x="1836" y="263"/>
                      </a:cxn>
                      <a:cxn ang="0">
                        <a:pos x="1852" y="328"/>
                      </a:cxn>
                      <a:cxn ang="0">
                        <a:pos x="1836" y="386"/>
                      </a:cxn>
                      <a:cxn ang="0">
                        <a:pos x="1795" y="443"/>
                      </a:cxn>
                      <a:cxn ang="0">
                        <a:pos x="1712" y="493"/>
                      </a:cxn>
                      <a:cxn ang="0">
                        <a:pos x="1613" y="542"/>
                      </a:cxn>
                      <a:cxn ang="0">
                        <a:pos x="1482" y="583"/>
                      </a:cxn>
                      <a:cxn ang="0">
                        <a:pos x="1342" y="616"/>
                      </a:cxn>
                      <a:cxn ang="0">
                        <a:pos x="1177" y="641"/>
                      </a:cxn>
                      <a:cxn ang="0">
                        <a:pos x="1013" y="649"/>
                      </a:cxn>
                      <a:cxn ang="0">
                        <a:pos x="840" y="649"/>
                      </a:cxn>
                      <a:cxn ang="0">
                        <a:pos x="675" y="641"/>
                      </a:cxn>
                      <a:cxn ang="0">
                        <a:pos x="519" y="616"/>
                      </a:cxn>
                      <a:cxn ang="0">
                        <a:pos x="371" y="583"/>
                      </a:cxn>
                      <a:cxn ang="0">
                        <a:pos x="247" y="542"/>
                      </a:cxn>
                      <a:cxn ang="0">
                        <a:pos x="140" y="493"/>
                      </a:cxn>
                      <a:cxn ang="0">
                        <a:pos x="66" y="443"/>
                      </a:cxn>
                      <a:cxn ang="0">
                        <a:pos x="17" y="386"/>
                      </a:cxn>
                      <a:cxn ang="0">
                        <a:pos x="0" y="328"/>
                      </a:cxn>
                    </a:cxnLst>
                    <a:rect l="0" t="0" r="r" b="b"/>
                    <a:pathLst>
                      <a:path w="1853" h="650">
                        <a:moveTo>
                          <a:pt x="0" y="328"/>
                        </a:moveTo>
                        <a:lnTo>
                          <a:pt x="17" y="263"/>
                        </a:lnTo>
                        <a:lnTo>
                          <a:pt x="66" y="205"/>
                        </a:lnTo>
                        <a:lnTo>
                          <a:pt x="140" y="156"/>
                        </a:lnTo>
                        <a:lnTo>
                          <a:pt x="247" y="106"/>
                        </a:lnTo>
                        <a:lnTo>
                          <a:pt x="371" y="65"/>
                        </a:lnTo>
                        <a:lnTo>
                          <a:pt x="519" y="33"/>
                        </a:lnTo>
                        <a:lnTo>
                          <a:pt x="675" y="16"/>
                        </a:lnTo>
                        <a:lnTo>
                          <a:pt x="840" y="0"/>
                        </a:lnTo>
                        <a:lnTo>
                          <a:pt x="1013" y="0"/>
                        </a:lnTo>
                        <a:lnTo>
                          <a:pt x="1177" y="16"/>
                        </a:lnTo>
                        <a:lnTo>
                          <a:pt x="1342" y="33"/>
                        </a:lnTo>
                        <a:lnTo>
                          <a:pt x="1482" y="65"/>
                        </a:lnTo>
                        <a:lnTo>
                          <a:pt x="1613" y="106"/>
                        </a:lnTo>
                        <a:lnTo>
                          <a:pt x="1712" y="156"/>
                        </a:lnTo>
                        <a:lnTo>
                          <a:pt x="1795" y="205"/>
                        </a:lnTo>
                        <a:lnTo>
                          <a:pt x="1836" y="263"/>
                        </a:lnTo>
                        <a:lnTo>
                          <a:pt x="1852" y="328"/>
                        </a:lnTo>
                        <a:lnTo>
                          <a:pt x="1836" y="386"/>
                        </a:lnTo>
                        <a:lnTo>
                          <a:pt x="1795" y="443"/>
                        </a:lnTo>
                        <a:lnTo>
                          <a:pt x="1712" y="493"/>
                        </a:lnTo>
                        <a:lnTo>
                          <a:pt x="1613" y="542"/>
                        </a:lnTo>
                        <a:lnTo>
                          <a:pt x="1482" y="583"/>
                        </a:lnTo>
                        <a:lnTo>
                          <a:pt x="1342" y="616"/>
                        </a:lnTo>
                        <a:lnTo>
                          <a:pt x="1177" y="641"/>
                        </a:lnTo>
                        <a:lnTo>
                          <a:pt x="1013" y="649"/>
                        </a:lnTo>
                        <a:lnTo>
                          <a:pt x="840" y="649"/>
                        </a:lnTo>
                        <a:lnTo>
                          <a:pt x="675" y="641"/>
                        </a:lnTo>
                        <a:lnTo>
                          <a:pt x="519" y="616"/>
                        </a:lnTo>
                        <a:lnTo>
                          <a:pt x="371" y="583"/>
                        </a:lnTo>
                        <a:lnTo>
                          <a:pt x="247" y="542"/>
                        </a:lnTo>
                        <a:lnTo>
                          <a:pt x="140" y="493"/>
                        </a:lnTo>
                        <a:lnTo>
                          <a:pt x="66" y="443"/>
                        </a:lnTo>
                        <a:lnTo>
                          <a:pt x="17" y="386"/>
                        </a:lnTo>
                        <a:lnTo>
                          <a:pt x="0" y="328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 sz="12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1" name="Freeform 13"/>
                  <p:cNvSpPr>
                    <a:spLocks/>
                  </p:cNvSpPr>
                  <p:nvPr/>
                </p:nvSpPr>
                <p:spPr bwMode="auto">
                  <a:xfrm>
                    <a:off x="3146" y="1589"/>
                    <a:ext cx="1672" cy="494"/>
                  </a:xfrm>
                  <a:custGeom>
                    <a:avLst/>
                    <a:gdLst/>
                    <a:ahLst/>
                    <a:cxnLst>
                      <a:cxn ang="0">
                        <a:pos x="0" y="247"/>
                      </a:cxn>
                      <a:cxn ang="0">
                        <a:pos x="16" y="198"/>
                      </a:cxn>
                      <a:cxn ang="0">
                        <a:pos x="66" y="148"/>
                      </a:cxn>
                      <a:cxn ang="0">
                        <a:pos x="148" y="107"/>
                      </a:cxn>
                      <a:cxn ang="0">
                        <a:pos x="247" y="74"/>
                      </a:cxn>
                      <a:cxn ang="0">
                        <a:pos x="370" y="41"/>
                      </a:cxn>
                      <a:cxn ang="0">
                        <a:pos x="518" y="17"/>
                      </a:cxn>
                      <a:cxn ang="0">
                        <a:pos x="675" y="0"/>
                      </a:cxn>
                      <a:cxn ang="0">
                        <a:pos x="839" y="0"/>
                      </a:cxn>
                      <a:cxn ang="0">
                        <a:pos x="996" y="0"/>
                      </a:cxn>
                      <a:cxn ang="0">
                        <a:pos x="1152" y="17"/>
                      </a:cxn>
                      <a:cxn ang="0">
                        <a:pos x="1300" y="41"/>
                      </a:cxn>
                      <a:cxn ang="0">
                        <a:pos x="1424" y="74"/>
                      </a:cxn>
                      <a:cxn ang="0">
                        <a:pos x="1531" y="107"/>
                      </a:cxn>
                      <a:cxn ang="0">
                        <a:pos x="1605" y="148"/>
                      </a:cxn>
                      <a:cxn ang="0">
                        <a:pos x="1654" y="198"/>
                      </a:cxn>
                      <a:cxn ang="0">
                        <a:pos x="1671" y="247"/>
                      </a:cxn>
                      <a:cxn ang="0">
                        <a:pos x="1654" y="296"/>
                      </a:cxn>
                      <a:cxn ang="0">
                        <a:pos x="1605" y="337"/>
                      </a:cxn>
                      <a:cxn ang="0">
                        <a:pos x="1531" y="378"/>
                      </a:cxn>
                      <a:cxn ang="0">
                        <a:pos x="1424" y="419"/>
                      </a:cxn>
                      <a:cxn ang="0">
                        <a:pos x="1300" y="452"/>
                      </a:cxn>
                      <a:cxn ang="0">
                        <a:pos x="1152" y="477"/>
                      </a:cxn>
                      <a:cxn ang="0">
                        <a:pos x="996" y="485"/>
                      </a:cxn>
                      <a:cxn ang="0">
                        <a:pos x="839" y="493"/>
                      </a:cxn>
                      <a:cxn ang="0">
                        <a:pos x="675" y="485"/>
                      </a:cxn>
                      <a:cxn ang="0">
                        <a:pos x="518" y="477"/>
                      </a:cxn>
                      <a:cxn ang="0">
                        <a:pos x="370" y="452"/>
                      </a:cxn>
                      <a:cxn ang="0">
                        <a:pos x="247" y="419"/>
                      </a:cxn>
                      <a:cxn ang="0">
                        <a:pos x="148" y="378"/>
                      </a:cxn>
                      <a:cxn ang="0">
                        <a:pos x="66" y="337"/>
                      </a:cxn>
                      <a:cxn ang="0">
                        <a:pos x="16" y="296"/>
                      </a:cxn>
                      <a:cxn ang="0">
                        <a:pos x="0" y="247"/>
                      </a:cxn>
                    </a:cxnLst>
                    <a:rect l="0" t="0" r="r" b="b"/>
                    <a:pathLst>
                      <a:path w="1672" h="494">
                        <a:moveTo>
                          <a:pt x="0" y="247"/>
                        </a:moveTo>
                        <a:lnTo>
                          <a:pt x="16" y="198"/>
                        </a:lnTo>
                        <a:lnTo>
                          <a:pt x="66" y="148"/>
                        </a:lnTo>
                        <a:lnTo>
                          <a:pt x="148" y="107"/>
                        </a:lnTo>
                        <a:lnTo>
                          <a:pt x="247" y="74"/>
                        </a:lnTo>
                        <a:lnTo>
                          <a:pt x="370" y="41"/>
                        </a:lnTo>
                        <a:lnTo>
                          <a:pt x="518" y="17"/>
                        </a:lnTo>
                        <a:lnTo>
                          <a:pt x="675" y="0"/>
                        </a:lnTo>
                        <a:lnTo>
                          <a:pt x="839" y="0"/>
                        </a:lnTo>
                        <a:lnTo>
                          <a:pt x="996" y="0"/>
                        </a:lnTo>
                        <a:lnTo>
                          <a:pt x="1152" y="17"/>
                        </a:lnTo>
                        <a:lnTo>
                          <a:pt x="1300" y="41"/>
                        </a:lnTo>
                        <a:lnTo>
                          <a:pt x="1424" y="74"/>
                        </a:lnTo>
                        <a:lnTo>
                          <a:pt x="1531" y="107"/>
                        </a:lnTo>
                        <a:lnTo>
                          <a:pt x="1605" y="148"/>
                        </a:lnTo>
                        <a:lnTo>
                          <a:pt x="1654" y="198"/>
                        </a:lnTo>
                        <a:lnTo>
                          <a:pt x="1671" y="247"/>
                        </a:lnTo>
                        <a:lnTo>
                          <a:pt x="1654" y="296"/>
                        </a:lnTo>
                        <a:lnTo>
                          <a:pt x="1605" y="337"/>
                        </a:lnTo>
                        <a:lnTo>
                          <a:pt x="1531" y="378"/>
                        </a:lnTo>
                        <a:lnTo>
                          <a:pt x="1424" y="419"/>
                        </a:lnTo>
                        <a:lnTo>
                          <a:pt x="1300" y="452"/>
                        </a:lnTo>
                        <a:lnTo>
                          <a:pt x="1152" y="477"/>
                        </a:lnTo>
                        <a:lnTo>
                          <a:pt x="996" y="485"/>
                        </a:lnTo>
                        <a:lnTo>
                          <a:pt x="839" y="493"/>
                        </a:lnTo>
                        <a:lnTo>
                          <a:pt x="675" y="485"/>
                        </a:lnTo>
                        <a:lnTo>
                          <a:pt x="518" y="477"/>
                        </a:lnTo>
                        <a:lnTo>
                          <a:pt x="370" y="452"/>
                        </a:lnTo>
                        <a:lnTo>
                          <a:pt x="247" y="419"/>
                        </a:lnTo>
                        <a:lnTo>
                          <a:pt x="148" y="378"/>
                        </a:lnTo>
                        <a:lnTo>
                          <a:pt x="66" y="337"/>
                        </a:lnTo>
                        <a:lnTo>
                          <a:pt x="16" y="296"/>
                        </a:lnTo>
                        <a:lnTo>
                          <a:pt x="0" y="247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 sz="1200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24" name="Group 14"/>
                <p:cNvGrpSpPr>
                  <a:grpSpLocks/>
                </p:cNvGrpSpPr>
                <p:nvPr/>
              </p:nvGrpSpPr>
              <p:grpSpPr bwMode="auto">
                <a:xfrm>
                  <a:off x="2998" y="1096"/>
                  <a:ext cx="1984" cy="766"/>
                  <a:chOff x="2998" y="1096"/>
                  <a:chExt cx="1984" cy="766"/>
                </a:xfrm>
              </p:grpSpPr>
              <p:sp>
                <p:nvSpPr>
                  <p:cNvPr id="26" name="Freeform 15"/>
                  <p:cNvSpPr>
                    <a:spLocks/>
                  </p:cNvSpPr>
                  <p:nvPr/>
                </p:nvSpPr>
                <p:spPr bwMode="auto">
                  <a:xfrm>
                    <a:off x="2998" y="1096"/>
                    <a:ext cx="1984" cy="766"/>
                  </a:xfrm>
                  <a:custGeom>
                    <a:avLst/>
                    <a:gdLst/>
                    <a:ahLst/>
                    <a:cxnLst>
                      <a:cxn ang="0">
                        <a:pos x="0" y="378"/>
                      </a:cxn>
                      <a:cxn ang="0">
                        <a:pos x="16" y="313"/>
                      </a:cxn>
                      <a:cxn ang="0">
                        <a:pos x="57" y="247"/>
                      </a:cxn>
                      <a:cxn ang="0">
                        <a:pos x="131" y="189"/>
                      </a:cxn>
                      <a:cxn ang="0">
                        <a:pos x="230" y="132"/>
                      </a:cxn>
                      <a:cxn ang="0">
                        <a:pos x="353" y="91"/>
                      </a:cxn>
                      <a:cxn ang="0">
                        <a:pos x="493" y="50"/>
                      </a:cxn>
                      <a:cxn ang="0">
                        <a:pos x="650" y="25"/>
                      </a:cxn>
                      <a:cxn ang="0">
                        <a:pos x="814" y="0"/>
                      </a:cxn>
                      <a:cxn ang="0">
                        <a:pos x="987" y="0"/>
                      </a:cxn>
                      <a:cxn ang="0">
                        <a:pos x="1160" y="0"/>
                      </a:cxn>
                      <a:cxn ang="0">
                        <a:pos x="1333" y="25"/>
                      </a:cxn>
                      <a:cxn ang="0">
                        <a:pos x="1489" y="50"/>
                      </a:cxn>
                      <a:cxn ang="0">
                        <a:pos x="1629" y="91"/>
                      </a:cxn>
                      <a:cxn ang="0">
                        <a:pos x="1753" y="132"/>
                      </a:cxn>
                      <a:cxn ang="0">
                        <a:pos x="1852" y="189"/>
                      </a:cxn>
                      <a:cxn ang="0">
                        <a:pos x="1926" y="247"/>
                      </a:cxn>
                      <a:cxn ang="0">
                        <a:pos x="1967" y="313"/>
                      </a:cxn>
                      <a:cxn ang="0">
                        <a:pos x="1983" y="378"/>
                      </a:cxn>
                      <a:cxn ang="0">
                        <a:pos x="1967" y="444"/>
                      </a:cxn>
                      <a:cxn ang="0">
                        <a:pos x="1926" y="510"/>
                      </a:cxn>
                      <a:cxn ang="0">
                        <a:pos x="1852" y="567"/>
                      </a:cxn>
                      <a:cxn ang="0">
                        <a:pos x="1753" y="625"/>
                      </a:cxn>
                      <a:cxn ang="0">
                        <a:pos x="1629" y="674"/>
                      </a:cxn>
                      <a:cxn ang="0">
                        <a:pos x="1489" y="707"/>
                      </a:cxn>
                      <a:cxn ang="0">
                        <a:pos x="1333" y="740"/>
                      </a:cxn>
                      <a:cxn ang="0">
                        <a:pos x="1160" y="756"/>
                      </a:cxn>
                      <a:cxn ang="0">
                        <a:pos x="987" y="765"/>
                      </a:cxn>
                      <a:cxn ang="0">
                        <a:pos x="814" y="756"/>
                      </a:cxn>
                      <a:cxn ang="0">
                        <a:pos x="650" y="740"/>
                      </a:cxn>
                      <a:cxn ang="0">
                        <a:pos x="493" y="707"/>
                      </a:cxn>
                      <a:cxn ang="0">
                        <a:pos x="353" y="674"/>
                      </a:cxn>
                      <a:cxn ang="0">
                        <a:pos x="230" y="625"/>
                      </a:cxn>
                      <a:cxn ang="0">
                        <a:pos x="131" y="567"/>
                      </a:cxn>
                      <a:cxn ang="0">
                        <a:pos x="57" y="510"/>
                      </a:cxn>
                      <a:cxn ang="0">
                        <a:pos x="16" y="444"/>
                      </a:cxn>
                      <a:cxn ang="0">
                        <a:pos x="0" y="378"/>
                      </a:cxn>
                    </a:cxnLst>
                    <a:rect l="0" t="0" r="r" b="b"/>
                    <a:pathLst>
                      <a:path w="1984" h="766">
                        <a:moveTo>
                          <a:pt x="0" y="378"/>
                        </a:moveTo>
                        <a:lnTo>
                          <a:pt x="16" y="313"/>
                        </a:lnTo>
                        <a:lnTo>
                          <a:pt x="57" y="247"/>
                        </a:lnTo>
                        <a:lnTo>
                          <a:pt x="131" y="189"/>
                        </a:lnTo>
                        <a:lnTo>
                          <a:pt x="230" y="132"/>
                        </a:lnTo>
                        <a:lnTo>
                          <a:pt x="353" y="91"/>
                        </a:lnTo>
                        <a:lnTo>
                          <a:pt x="493" y="50"/>
                        </a:lnTo>
                        <a:lnTo>
                          <a:pt x="650" y="25"/>
                        </a:lnTo>
                        <a:lnTo>
                          <a:pt x="814" y="0"/>
                        </a:lnTo>
                        <a:lnTo>
                          <a:pt x="987" y="0"/>
                        </a:lnTo>
                        <a:lnTo>
                          <a:pt x="1160" y="0"/>
                        </a:lnTo>
                        <a:lnTo>
                          <a:pt x="1333" y="25"/>
                        </a:lnTo>
                        <a:lnTo>
                          <a:pt x="1489" y="50"/>
                        </a:lnTo>
                        <a:lnTo>
                          <a:pt x="1629" y="91"/>
                        </a:lnTo>
                        <a:lnTo>
                          <a:pt x="1753" y="132"/>
                        </a:lnTo>
                        <a:lnTo>
                          <a:pt x="1852" y="189"/>
                        </a:lnTo>
                        <a:lnTo>
                          <a:pt x="1926" y="247"/>
                        </a:lnTo>
                        <a:lnTo>
                          <a:pt x="1967" y="313"/>
                        </a:lnTo>
                        <a:lnTo>
                          <a:pt x="1983" y="378"/>
                        </a:lnTo>
                        <a:lnTo>
                          <a:pt x="1967" y="444"/>
                        </a:lnTo>
                        <a:lnTo>
                          <a:pt x="1926" y="510"/>
                        </a:lnTo>
                        <a:lnTo>
                          <a:pt x="1852" y="567"/>
                        </a:lnTo>
                        <a:lnTo>
                          <a:pt x="1753" y="625"/>
                        </a:lnTo>
                        <a:lnTo>
                          <a:pt x="1629" y="674"/>
                        </a:lnTo>
                        <a:lnTo>
                          <a:pt x="1489" y="707"/>
                        </a:lnTo>
                        <a:lnTo>
                          <a:pt x="1333" y="740"/>
                        </a:lnTo>
                        <a:lnTo>
                          <a:pt x="1160" y="756"/>
                        </a:lnTo>
                        <a:lnTo>
                          <a:pt x="987" y="765"/>
                        </a:lnTo>
                        <a:lnTo>
                          <a:pt x="814" y="756"/>
                        </a:lnTo>
                        <a:lnTo>
                          <a:pt x="650" y="740"/>
                        </a:lnTo>
                        <a:lnTo>
                          <a:pt x="493" y="707"/>
                        </a:lnTo>
                        <a:lnTo>
                          <a:pt x="353" y="674"/>
                        </a:lnTo>
                        <a:lnTo>
                          <a:pt x="230" y="625"/>
                        </a:lnTo>
                        <a:lnTo>
                          <a:pt x="131" y="567"/>
                        </a:lnTo>
                        <a:lnTo>
                          <a:pt x="57" y="510"/>
                        </a:lnTo>
                        <a:lnTo>
                          <a:pt x="16" y="444"/>
                        </a:lnTo>
                        <a:lnTo>
                          <a:pt x="0" y="378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 sz="12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7" name="Freeform 16"/>
                  <p:cNvSpPr>
                    <a:spLocks/>
                  </p:cNvSpPr>
                  <p:nvPr/>
                </p:nvSpPr>
                <p:spPr bwMode="auto">
                  <a:xfrm>
                    <a:off x="3055" y="1154"/>
                    <a:ext cx="1853" cy="650"/>
                  </a:xfrm>
                  <a:custGeom>
                    <a:avLst/>
                    <a:gdLst/>
                    <a:ahLst/>
                    <a:cxnLst>
                      <a:cxn ang="0">
                        <a:pos x="0" y="329"/>
                      </a:cxn>
                      <a:cxn ang="0">
                        <a:pos x="17" y="263"/>
                      </a:cxn>
                      <a:cxn ang="0">
                        <a:pos x="66" y="205"/>
                      </a:cxn>
                      <a:cxn ang="0">
                        <a:pos x="140" y="156"/>
                      </a:cxn>
                      <a:cxn ang="0">
                        <a:pos x="247" y="107"/>
                      </a:cxn>
                      <a:cxn ang="0">
                        <a:pos x="371" y="66"/>
                      </a:cxn>
                      <a:cxn ang="0">
                        <a:pos x="519" y="33"/>
                      </a:cxn>
                      <a:cxn ang="0">
                        <a:pos x="675" y="16"/>
                      </a:cxn>
                      <a:cxn ang="0">
                        <a:pos x="840" y="0"/>
                      </a:cxn>
                      <a:cxn ang="0">
                        <a:pos x="1013" y="0"/>
                      </a:cxn>
                      <a:cxn ang="0">
                        <a:pos x="1177" y="16"/>
                      </a:cxn>
                      <a:cxn ang="0">
                        <a:pos x="1342" y="33"/>
                      </a:cxn>
                      <a:cxn ang="0">
                        <a:pos x="1482" y="66"/>
                      </a:cxn>
                      <a:cxn ang="0">
                        <a:pos x="1613" y="107"/>
                      </a:cxn>
                      <a:cxn ang="0">
                        <a:pos x="1712" y="156"/>
                      </a:cxn>
                      <a:cxn ang="0">
                        <a:pos x="1795" y="205"/>
                      </a:cxn>
                      <a:cxn ang="0">
                        <a:pos x="1836" y="263"/>
                      </a:cxn>
                      <a:cxn ang="0">
                        <a:pos x="1852" y="329"/>
                      </a:cxn>
                      <a:cxn ang="0">
                        <a:pos x="1836" y="386"/>
                      </a:cxn>
                      <a:cxn ang="0">
                        <a:pos x="1795" y="444"/>
                      </a:cxn>
                      <a:cxn ang="0">
                        <a:pos x="1712" y="493"/>
                      </a:cxn>
                      <a:cxn ang="0">
                        <a:pos x="1613" y="542"/>
                      </a:cxn>
                      <a:cxn ang="0">
                        <a:pos x="1482" y="583"/>
                      </a:cxn>
                      <a:cxn ang="0">
                        <a:pos x="1342" y="616"/>
                      </a:cxn>
                      <a:cxn ang="0">
                        <a:pos x="1177" y="641"/>
                      </a:cxn>
                      <a:cxn ang="0">
                        <a:pos x="1013" y="649"/>
                      </a:cxn>
                      <a:cxn ang="0">
                        <a:pos x="840" y="649"/>
                      </a:cxn>
                      <a:cxn ang="0">
                        <a:pos x="675" y="641"/>
                      </a:cxn>
                      <a:cxn ang="0">
                        <a:pos x="519" y="616"/>
                      </a:cxn>
                      <a:cxn ang="0">
                        <a:pos x="371" y="583"/>
                      </a:cxn>
                      <a:cxn ang="0">
                        <a:pos x="247" y="542"/>
                      </a:cxn>
                      <a:cxn ang="0">
                        <a:pos x="140" y="493"/>
                      </a:cxn>
                      <a:cxn ang="0">
                        <a:pos x="66" y="444"/>
                      </a:cxn>
                      <a:cxn ang="0">
                        <a:pos x="17" y="386"/>
                      </a:cxn>
                      <a:cxn ang="0">
                        <a:pos x="0" y="329"/>
                      </a:cxn>
                    </a:cxnLst>
                    <a:rect l="0" t="0" r="r" b="b"/>
                    <a:pathLst>
                      <a:path w="1853" h="650">
                        <a:moveTo>
                          <a:pt x="0" y="329"/>
                        </a:moveTo>
                        <a:lnTo>
                          <a:pt x="17" y="263"/>
                        </a:lnTo>
                        <a:lnTo>
                          <a:pt x="66" y="205"/>
                        </a:lnTo>
                        <a:lnTo>
                          <a:pt x="140" y="156"/>
                        </a:lnTo>
                        <a:lnTo>
                          <a:pt x="247" y="107"/>
                        </a:lnTo>
                        <a:lnTo>
                          <a:pt x="371" y="66"/>
                        </a:lnTo>
                        <a:lnTo>
                          <a:pt x="519" y="33"/>
                        </a:lnTo>
                        <a:lnTo>
                          <a:pt x="675" y="16"/>
                        </a:lnTo>
                        <a:lnTo>
                          <a:pt x="840" y="0"/>
                        </a:lnTo>
                        <a:lnTo>
                          <a:pt x="1013" y="0"/>
                        </a:lnTo>
                        <a:lnTo>
                          <a:pt x="1177" y="16"/>
                        </a:lnTo>
                        <a:lnTo>
                          <a:pt x="1342" y="33"/>
                        </a:lnTo>
                        <a:lnTo>
                          <a:pt x="1482" y="66"/>
                        </a:lnTo>
                        <a:lnTo>
                          <a:pt x="1613" y="107"/>
                        </a:lnTo>
                        <a:lnTo>
                          <a:pt x="1712" y="156"/>
                        </a:lnTo>
                        <a:lnTo>
                          <a:pt x="1795" y="205"/>
                        </a:lnTo>
                        <a:lnTo>
                          <a:pt x="1836" y="263"/>
                        </a:lnTo>
                        <a:lnTo>
                          <a:pt x="1852" y="329"/>
                        </a:lnTo>
                        <a:lnTo>
                          <a:pt x="1836" y="386"/>
                        </a:lnTo>
                        <a:lnTo>
                          <a:pt x="1795" y="444"/>
                        </a:lnTo>
                        <a:lnTo>
                          <a:pt x="1712" y="493"/>
                        </a:lnTo>
                        <a:lnTo>
                          <a:pt x="1613" y="542"/>
                        </a:lnTo>
                        <a:lnTo>
                          <a:pt x="1482" y="583"/>
                        </a:lnTo>
                        <a:lnTo>
                          <a:pt x="1342" y="616"/>
                        </a:lnTo>
                        <a:lnTo>
                          <a:pt x="1177" y="641"/>
                        </a:lnTo>
                        <a:lnTo>
                          <a:pt x="1013" y="649"/>
                        </a:lnTo>
                        <a:lnTo>
                          <a:pt x="840" y="649"/>
                        </a:lnTo>
                        <a:lnTo>
                          <a:pt x="675" y="641"/>
                        </a:lnTo>
                        <a:lnTo>
                          <a:pt x="519" y="616"/>
                        </a:lnTo>
                        <a:lnTo>
                          <a:pt x="371" y="583"/>
                        </a:lnTo>
                        <a:lnTo>
                          <a:pt x="247" y="542"/>
                        </a:lnTo>
                        <a:lnTo>
                          <a:pt x="140" y="493"/>
                        </a:lnTo>
                        <a:lnTo>
                          <a:pt x="66" y="444"/>
                        </a:lnTo>
                        <a:lnTo>
                          <a:pt x="17" y="386"/>
                        </a:lnTo>
                        <a:lnTo>
                          <a:pt x="0" y="329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 sz="12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8" name="Freeform 17"/>
                  <p:cNvSpPr>
                    <a:spLocks/>
                  </p:cNvSpPr>
                  <p:nvPr/>
                </p:nvSpPr>
                <p:spPr bwMode="auto">
                  <a:xfrm>
                    <a:off x="3146" y="1220"/>
                    <a:ext cx="1672" cy="494"/>
                  </a:xfrm>
                  <a:custGeom>
                    <a:avLst/>
                    <a:gdLst/>
                    <a:ahLst/>
                    <a:cxnLst>
                      <a:cxn ang="0">
                        <a:pos x="0" y="246"/>
                      </a:cxn>
                      <a:cxn ang="0">
                        <a:pos x="16" y="197"/>
                      </a:cxn>
                      <a:cxn ang="0">
                        <a:pos x="66" y="147"/>
                      </a:cxn>
                      <a:cxn ang="0">
                        <a:pos x="148" y="106"/>
                      </a:cxn>
                      <a:cxn ang="0">
                        <a:pos x="247" y="74"/>
                      </a:cxn>
                      <a:cxn ang="0">
                        <a:pos x="370" y="41"/>
                      </a:cxn>
                      <a:cxn ang="0">
                        <a:pos x="518" y="16"/>
                      </a:cxn>
                      <a:cxn ang="0">
                        <a:pos x="675" y="0"/>
                      </a:cxn>
                      <a:cxn ang="0">
                        <a:pos x="839" y="0"/>
                      </a:cxn>
                      <a:cxn ang="0">
                        <a:pos x="996" y="0"/>
                      </a:cxn>
                      <a:cxn ang="0">
                        <a:pos x="1152" y="16"/>
                      </a:cxn>
                      <a:cxn ang="0">
                        <a:pos x="1300" y="41"/>
                      </a:cxn>
                      <a:cxn ang="0">
                        <a:pos x="1424" y="74"/>
                      </a:cxn>
                      <a:cxn ang="0">
                        <a:pos x="1531" y="106"/>
                      </a:cxn>
                      <a:cxn ang="0">
                        <a:pos x="1605" y="147"/>
                      </a:cxn>
                      <a:cxn ang="0">
                        <a:pos x="1654" y="197"/>
                      </a:cxn>
                      <a:cxn ang="0">
                        <a:pos x="1671" y="246"/>
                      </a:cxn>
                      <a:cxn ang="0">
                        <a:pos x="1654" y="295"/>
                      </a:cxn>
                      <a:cxn ang="0">
                        <a:pos x="1605" y="337"/>
                      </a:cxn>
                      <a:cxn ang="0">
                        <a:pos x="1531" y="378"/>
                      </a:cxn>
                      <a:cxn ang="0">
                        <a:pos x="1424" y="419"/>
                      </a:cxn>
                      <a:cxn ang="0">
                        <a:pos x="1300" y="452"/>
                      </a:cxn>
                      <a:cxn ang="0">
                        <a:pos x="1152" y="476"/>
                      </a:cxn>
                      <a:cxn ang="0">
                        <a:pos x="996" y="484"/>
                      </a:cxn>
                      <a:cxn ang="0">
                        <a:pos x="839" y="493"/>
                      </a:cxn>
                      <a:cxn ang="0">
                        <a:pos x="675" y="484"/>
                      </a:cxn>
                      <a:cxn ang="0">
                        <a:pos x="518" y="476"/>
                      </a:cxn>
                      <a:cxn ang="0">
                        <a:pos x="370" y="452"/>
                      </a:cxn>
                      <a:cxn ang="0">
                        <a:pos x="247" y="419"/>
                      </a:cxn>
                      <a:cxn ang="0">
                        <a:pos x="148" y="378"/>
                      </a:cxn>
                      <a:cxn ang="0">
                        <a:pos x="66" y="337"/>
                      </a:cxn>
                      <a:cxn ang="0">
                        <a:pos x="16" y="295"/>
                      </a:cxn>
                      <a:cxn ang="0">
                        <a:pos x="0" y="246"/>
                      </a:cxn>
                    </a:cxnLst>
                    <a:rect l="0" t="0" r="r" b="b"/>
                    <a:pathLst>
                      <a:path w="1672" h="494">
                        <a:moveTo>
                          <a:pt x="0" y="246"/>
                        </a:moveTo>
                        <a:lnTo>
                          <a:pt x="16" y="197"/>
                        </a:lnTo>
                        <a:lnTo>
                          <a:pt x="66" y="147"/>
                        </a:lnTo>
                        <a:lnTo>
                          <a:pt x="148" y="106"/>
                        </a:lnTo>
                        <a:lnTo>
                          <a:pt x="247" y="74"/>
                        </a:lnTo>
                        <a:lnTo>
                          <a:pt x="370" y="41"/>
                        </a:lnTo>
                        <a:lnTo>
                          <a:pt x="518" y="16"/>
                        </a:lnTo>
                        <a:lnTo>
                          <a:pt x="675" y="0"/>
                        </a:lnTo>
                        <a:lnTo>
                          <a:pt x="839" y="0"/>
                        </a:lnTo>
                        <a:lnTo>
                          <a:pt x="996" y="0"/>
                        </a:lnTo>
                        <a:lnTo>
                          <a:pt x="1152" y="16"/>
                        </a:lnTo>
                        <a:lnTo>
                          <a:pt x="1300" y="41"/>
                        </a:lnTo>
                        <a:lnTo>
                          <a:pt x="1424" y="74"/>
                        </a:lnTo>
                        <a:lnTo>
                          <a:pt x="1531" y="106"/>
                        </a:lnTo>
                        <a:lnTo>
                          <a:pt x="1605" y="147"/>
                        </a:lnTo>
                        <a:lnTo>
                          <a:pt x="1654" y="197"/>
                        </a:lnTo>
                        <a:lnTo>
                          <a:pt x="1671" y="246"/>
                        </a:lnTo>
                        <a:lnTo>
                          <a:pt x="1654" y="295"/>
                        </a:lnTo>
                        <a:lnTo>
                          <a:pt x="1605" y="337"/>
                        </a:lnTo>
                        <a:lnTo>
                          <a:pt x="1531" y="378"/>
                        </a:lnTo>
                        <a:lnTo>
                          <a:pt x="1424" y="419"/>
                        </a:lnTo>
                        <a:lnTo>
                          <a:pt x="1300" y="452"/>
                        </a:lnTo>
                        <a:lnTo>
                          <a:pt x="1152" y="476"/>
                        </a:lnTo>
                        <a:lnTo>
                          <a:pt x="996" y="484"/>
                        </a:lnTo>
                        <a:lnTo>
                          <a:pt x="839" y="493"/>
                        </a:lnTo>
                        <a:lnTo>
                          <a:pt x="675" y="484"/>
                        </a:lnTo>
                        <a:lnTo>
                          <a:pt x="518" y="476"/>
                        </a:lnTo>
                        <a:lnTo>
                          <a:pt x="370" y="452"/>
                        </a:lnTo>
                        <a:lnTo>
                          <a:pt x="247" y="419"/>
                        </a:lnTo>
                        <a:lnTo>
                          <a:pt x="148" y="378"/>
                        </a:lnTo>
                        <a:lnTo>
                          <a:pt x="66" y="337"/>
                        </a:lnTo>
                        <a:lnTo>
                          <a:pt x="16" y="295"/>
                        </a:lnTo>
                        <a:lnTo>
                          <a:pt x="0" y="246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 sz="1200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25" name="Freeform 18"/>
                <p:cNvSpPr>
                  <a:spLocks/>
                </p:cNvSpPr>
                <p:nvPr/>
              </p:nvSpPr>
              <p:spPr bwMode="auto">
                <a:xfrm>
                  <a:off x="2981" y="2797"/>
                  <a:ext cx="1993" cy="766"/>
                </a:xfrm>
                <a:custGeom>
                  <a:avLst/>
                  <a:gdLst/>
                  <a:ahLst/>
                  <a:cxnLst>
                    <a:cxn ang="0">
                      <a:pos x="0" y="378"/>
                    </a:cxn>
                    <a:cxn ang="0">
                      <a:pos x="17" y="313"/>
                    </a:cxn>
                    <a:cxn ang="0">
                      <a:pos x="66" y="247"/>
                    </a:cxn>
                    <a:cxn ang="0">
                      <a:pos x="132" y="189"/>
                    </a:cxn>
                    <a:cxn ang="0">
                      <a:pos x="239" y="140"/>
                    </a:cxn>
                    <a:cxn ang="0">
                      <a:pos x="354" y="91"/>
                    </a:cxn>
                    <a:cxn ang="0">
                      <a:pos x="502" y="50"/>
                    </a:cxn>
                    <a:cxn ang="0">
                      <a:pos x="659" y="25"/>
                    </a:cxn>
                    <a:cxn ang="0">
                      <a:pos x="823" y="9"/>
                    </a:cxn>
                    <a:cxn ang="0">
                      <a:pos x="996" y="0"/>
                    </a:cxn>
                    <a:cxn ang="0">
                      <a:pos x="1169" y="9"/>
                    </a:cxn>
                    <a:cxn ang="0">
                      <a:pos x="1334" y="25"/>
                    </a:cxn>
                    <a:cxn ang="0">
                      <a:pos x="1490" y="50"/>
                    </a:cxn>
                    <a:cxn ang="0">
                      <a:pos x="1638" y="91"/>
                    </a:cxn>
                    <a:cxn ang="0">
                      <a:pos x="1753" y="140"/>
                    </a:cxn>
                    <a:cxn ang="0">
                      <a:pos x="1860" y="189"/>
                    </a:cxn>
                    <a:cxn ang="0">
                      <a:pos x="1926" y="247"/>
                    </a:cxn>
                    <a:cxn ang="0">
                      <a:pos x="1976" y="313"/>
                    </a:cxn>
                    <a:cxn ang="0">
                      <a:pos x="1992" y="378"/>
                    </a:cxn>
                    <a:cxn ang="0">
                      <a:pos x="1976" y="444"/>
                    </a:cxn>
                    <a:cxn ang="0">
                      <a:pos x="1926" y="510"/>
                    </a:cxn>
                    <a:cxn ang="0">
                      <a:pos x="1860" y="576"/>
                    </a:cxn>
                    <a:cxn ang="0">
                      <a:pos x="1753" y="625"/>
                    </a:cxn>
                    <a:cxn ang="0">
                      <a:pos x="1638" y="674"/>
                    </a:cxn>
                    <a:cxn ang="0">
                      <a:pos x="1490" y="715"/>
                    </a:cxn>
                    <a:cxn ang="0">
                      <a:pos x="1334" y="740"/>
                    </a:cxn>
                    <a:cxn ang="0">
                      <a:pos x="1169" y="756"/>
                    </a:cxn>
                    <a:cxn ang="0">
                      <a:pos x="996" y="765"/>
                    </a:cxn>
                    <a:cxn ang="0">
                      <a:pos x="823" y="756"/>
                    </a:cxn>
                    <a:cxn ang="0">
                      <a:pos x="659" y="740"/>
                    </a:cxn>
                    <a:cxn ang="0">
                      <a:pos x="502" y="715"/>
                    </a:cxn>
                    <a:cxn ang="0">
                      <a:pos x="354" y="674"/>
                    </a:cxn>
                    <a:cxn ang="0">
                      <a:pos x="239" y="625"/>
                    </a:cxn>
                    <a:cxn ang="0">
                      <a:pos x="132" y="576"/>
                    </a:cxn>
                    <a:cxn ang="0">
                      <a:pos x="66" y="510"/>
                    </a:cxn>
                    <a:cxn ang="0">
                      <a:pos x="17" y="444"/>
                    </a:cxn>
                    <a:cxn ang="0">
                      <a:pos x="0" y="378"/>
                    </a:cxn>
                  </a:cxnLst>
                  <a:rect l="0" t="0" r="r" b="b"/>
                  <a:pathLst>
                    <a:path w="1993" h="766">
                      <a:moveTo>
                        <a:pt x="0" y="378"/>
                      </a:moveTo>
                      <a:lnTo>
                        <a:pt x="17" y="313"/>
                      </a:lnTo>
                      <a:lnTo>
                        <a:pt x="66" y="247"/>
                      </a:lnTo>
                      <a:lnTo>
                        <a:pt x="132" y="189"/>
                      </a:lnTo>
                      <a:lnTo>
                        <a:pt x="239" y="140"/>
                      </a:lnTo>
                      <a:lnTo>
                        <a:pt x="354" y="91"/>
                      </a:lnTo>
                      <a:lnTo>
                        <a:pt x="502" y="50"/>
                      </a:lnTo>
                      <a:lnTo>
                        <a:pt x="659" y="25"/>
                      </a:lnTo>
                      <a:lnTo>
                        <a:pt x="823" y="9"/>
                      </a:lnTo>
                      <a:lnTo>
                        <a:pt x="996" y="0"/>
                      </a:lnTo>
                      <a:lnTo>
                        <a:pt x="1169" y="9"/>
                      </a:lnTo>
                      <a:lnTo>
                        <a:pt x="1334" y="25"/>
                      </a:lnTo>
                      <a:lnTo>
                        <a:pt x="1490" y="50"/>
                      </a:lnTo>
                      <a:lnTo>
                        <a:pt x="1638" y="91"/>
                      </a:lnTo>
                      <a:lnTo>
                        <a:pt x="1753" y="140"/>
                      </a:lnTo>
                      <a:lnTo>
                        <a:pt x="1860" y="189"/>
                      </a:lnTo>
                      <a:lnTo>
                        <a:pt x="1926" y="247"/>
                      </a:lnTo>
                      <a:lnTo>
                        <a:pt x="1976" y="313"/>
                      </a:lnTo>
                      <a:lnTo>
                        <a:pt x="1992" y="378"/>
                      </a:lnTo>
                      <a:lnTo>
                        <a:pt x="1976" y="444"/>
                      </a:lnTo>
                      <a:lnTo>
                        <a:pt x="1926" y="510"/>
                      </a:lnTo>
                      <a:lnTo>
                        <a:pt x="1860" y="576"/>
                      </a:lnTo>
                      <a:lnTo>
                        <a:pt x="1753" y="625"/>
                      </a:lnTo>
                      <a:lnTo>
                        <a:pt x="1638" y="674"/>
                      </a:lnTo>
                      <a:lnTo>
                        <a:pt x="1490" y="715"/>
                      </a:lnTo>
                      <a:lnTo>
                        <a:pt x="1334" y="740"/>
                      </a:lnTo>
                      <a:lnTo>
                        <a:pt x="1169" y="756"/>
                      </a:lnTo>
                      <a:lnTo>
                        <a:pt x="996" y="765"/>
                      </a:lnTo>
                      <a:lnTo>
                        <a:pt x="823" y="756"/>
                      </a:lnTo>
                      <a:lnTo>
                        <a:pt x="659" y="740"/>
                      </a:lnTo>
                      <a:lnTo>
                        <a:pt x="502" y="715"/>
                      </a:lnTo>
                      <a:lnTo>
                        <a:pt x="354" y="674"/>
                      </a:lnTo>
                      <a:lnTo>
                        <a:pt x="239" y="625"/>
                      </a:lnTo>
                      <a:lnTo>
                        <a:pt x="132" y="576"/>
                      </a:lnTo>
                      <a:lnTo>
                        <a:pt x="66" y="510"/>
                      </a:lnTo>
                      <a:lnTo>
                        <a:pt x="17" y="444"/>
                      </a:lnTo>
                      <a:lnTo>
                        <a:pt x="0" y="378"/>
                      </a:lnTo>
                    </a:path>
                  </a:pathLst>
                </a:custGeom>
                <a:solidFill>
                  <a:srgbClr val="000000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4" name="Group 19"/>
              <p:cNvGrpSpPr>
                <a:grpSpLocks/>
              </p:cNvGrpSpPr>
              <p:nvPr/>
            </p:nvGrpSpPr>
            <p:grpSpPr bwMode="auto">
              <a:xfrm>
                <a:off x="2981" y="2756"/>
                <a:ext cx="1993" cy="766"/>
                <a:chOff x="2981" y="2756"/>
                <a:chExt cx="1993" cy="766"/>
              </a:xfrm>
            </p:grpSpPr>
            <p:sp>
              <p:nvSpPr>
                <p:cNvPr id="20" name="Freeform 20"/>
                <p:cNvSpPr>
                  <a:spLocks/>
                </p:cNvSpPr>
                <p:nvPr/>
              </p:nvSpPr>
              <p:spPr bwMode="auto">
                <a:xfrm>
                  <a:off x="2981" y="2756"/>
                  <a:ext cx="1993" cy="766"/>
                </a:xfrm>
                <a:custGeom>
                  <a:avLst/>
                  <a:gdLst/>
                  <a:ahLst/>
                  <a:cxnLst>
                    <a:cxn ang="0">
                      <a:pos x="0" y="387"/>
                    </a:cxn>
                    <a:cxn ang="0">
                      <a:pos x="17" y="321"/>
                    </a:cxn>
                    <a:cxn ang="0">
                      <a:pos x="66" y="255"/>
                    </a:cxn>
                    <a:cxn ang="0">
                      <a:pos x="132" y="198"/>
                    </a:cxn>
                    <a:cxn ang="0">
                      <a:pos x="239" y="140"/>
                    </a:cxn>
                    <a:cxn ang="0">
                      <a:pos x="354" y="91"/>
                    </a:cxn>
                    <a:cxn ang="0">
                      <a:pos x="502" y="58"/>
                    </a:cxn>
                    <a:cxn ang="0">
                      <a:pos x="659" y="25"/>
                    </a:cxn>
                    <a:cxn ang="0">
                      <a:pos x="823" y="9"/>
                    </a:cxn>
                    <a:cxn ang="0">
                      <a:pos x="996" y="0"/>
                    </a:cxn>
                    <a:cxn ang="0">
                      <a:pos x="1169" y="9"/>
                    </a:cxn>
                    <a:cxn ang="0">
                      <a:pos x="1334" y="25"/>
                    </a:cxn>
                    <a:cxn ang="0">
                      <a:pos x="1490" y="58"/>
                    </a:cxn>
                    <a:cxn ang="0">
                      <a:pos x="1638" y="91"/>
                    </a:cxn>
                    <a:cxn ang="0">
                      <a:pos x="1753" y="140"/>
                    </a:cxn>
                    <a:cxn ang="0">
                      <a:pos x="1860" y="198"/>
                    </a:cxn>
                    <a:cxn ang="0">
                      <a:pos x="1926" y="255"/>
                    </a:cxn>
                    <a:cxn ang="0">
                      <a:pos x="1976" y="321"/>
                    </a:cxn>
                    <a:cxn ang="0">
                      <a:pos x="1992" y="387"/>
                    </a:cxn>
                    <a:cxn ang="0">
                      <a:pos x="1976" y="452"/>
                    </a:cxn>
                    <a:cxn ang="0">
                      <a:pos x="1926" y="518"/>
                    </a:cxn>
                    <a:cxn ang="0">
                      <a:pos x="1860" y="576"/>
                    </a:cxn>
                    <a:cxn ang="0">
                      <a:pos x="1753" y="633"/>
                    </a:cxn>
                    <a:cxn ang="0">
                      <a:pos x="1638" y="674"/>
                    </a:cxn>
                    <a:cxn ang="0">
                      <a:pos x="1490" y="715"/>
                    </a:cxn>
                    <a:cxn ang="0">
                      <a:pos x="1334" y="740"/>
                    </a:cxn>
                    <a:cxn ang="0">
                      <a:pos x="1169" y="756"/>
                    </a:cxn>
                    <a:cxn ang="0">
                      <a:pos x="996" y="765"/>
                    </a:cxn>
                    <a:cxn ang="0">
                      <a:pos x="823" y="756"/>
                    </a:cxn>
                    <a:cxn ang="0">
                      <a:pos x="659" y="740"/>
                    </a:cxn>
                    <a:cxn ang="0">
                      <a:pos x="502" y="715"/>
                    </a:cxn>
                    <a:cxn ang="0">
                      <a:pos x="354" y="674"/>
                    </a:cxn>
                    <a:cxn ang="0">
                      <a:pos x="239" y="633"/>
                    </a:cxn>
                    <a:cxn ang="0">
                      <a:pos x="132" y="576"/>
                    </a:cxn>
                    <a:cxn ang="0">
                      <a:pos x="66" y="518"/>
                    </a:cxn>
                    <a:cxn ang="0">
                      <a:pos x="17" y="452"/>
                    </a:cxn>
                    <a:cxn ang="0">
                      <a:pos x="0" y="387"/>
                    </a:cxn>
                  </a:cxnLst>
                  <a:rect l="0" t="0" r="r" b="b"/>
                  <a:pathLst>
                    <a:path w="1993" h="766">
                      <a:moveTo>
                        <a:pt x="0" y="387"/>
                      </a:moveTo>
                      <a:lnTo>
                        <a:pt x="17" y="321"/>
                      </a:lnTo>
                      <a:lnTo>
                        <a:pt x="66" y="255"/>
                      </a:lnTo>
                      <a:lnTo>
                        <a:pt x="132" y="198"/>
                      </a:lnTo>
                      <a:lnTo>
                        <a:pt x="239" y="140"/>
                      </a:lnTo>
                      <a:lnTo>
                        <a:pt x="354" y="91"/>
                      </a:lnTo>
                      <a:lnTo>
                        <a:pt x="502" y="58"/>
                      </a:lnTo>
                      <a:lnTo>
                        <a:pt x="659" y="25"/>
                      </a:lnTo>
                      <a:lnTo>
                        <a:pt x="823" y="9"/>
                      </a:lnTo>
                      <a:lnTo>
                        <a:pt x="996" y="0"/>
                      </a:lnTo>
                      <a:lnTo>
                        <a:pt x="1169" y="9"/>
                      </a:lnTo>
                      <a:lnTo>
                        <a:pt x="1334" y="25"/>
                      </a:lnTo>
                      <a:lnTo>
                        <a:pt x="1490" y="58"/>
                      </a:lnTo>
                      <a:lnTo>
                        <a:pt x="1638" y="91"/>
                      </a:lnTo>
                      <a:lnTo>
                        <a:pt x="1753" y="140"/>
                      </a:lnTo>
                      <a:lnTo>
                        <a:pt x="1860" y="198"/>
                      </a:lnTo>
                      <a:lnTo>
                        <a:pt x="1926" y="255"/>
                      </a:lnTo>
                      <a:lnTo>
                        <a:pt x="1976" y="321"/>
                      </a:lnTo>
                      <a:lnTo>
                        <a:pt x="1992" y="387"/>
                      </a:lnTo>
                      <a:lnTo>
                        <a:pt x="1976" y="452"/>
                      </a:lnTo>
                      <a:lnTo>
                        <a:pt x="1926" y="518"/>
                      </a:lnTo>
                      <a:lnTo>
                        <a:pt x="1860" y="576"/>
                      </a:lnTo>
                      <a:lnTo>
                        <a:pt x="1753" y="633"/>
                      </a:lnTo>
                      <a:lnTo>
                        <a:pt x="1638" y="674"/>
                      </a:lnTo>
                      <a:lnTo>
                        <a:pt x="1490" y="715"/>
                      </a:lnTo>
                      <a:lnTo>
                        <a:pt x="1334" y="740"/>
                      </a:lnTo>
                      <a:lnTo>
                        <a:pt x="1169" y="756"/>
                      </a:lnTo>
                      <a:lnTo>
                        <a:pt x="996" y="765"/>
                      </a:lnTo>
                      <a:lnTo>
                        <a:pt x="823" y="756"/>
                      </a:lnTo>
                      <a:lnTo>
                        <a:pt x="659" y="740"/>
                      </a:lnTo>
                      <a:lnTo>
                        <a:pt x="502" y="715"/>
                      </a:lnTo>
                      <a:lnTo>
                        <a:pt x="354" y="674"/>
                      </a:lnTo>
                      <a:lnTo>
                        <a:pt x="239" y="633"/>
                      </a:lnTo>
                      <a:lnTo>
                        <a:pt x="132" y="576"/>
                      </a:lnTo>
                      <a:lnTo>
                        <a:pt x="66" y="518"/>
                      </a:lnTo>
                      <a:lnTo>
                        <a:pt x="17" y="452"/>
                      </a:lnTo>
                      <a:lnTo>
                        <a:pt x="0" y="387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" name="Freeform 21"/>
                <p:cNvSpPr>
                  <a:spLocks/>
                </p:cNvSpPr>
                <p:nvPr/>
              </p:nvSpPr>
              <p:spPr bwMode="auto">
                <a:xfrm>
                  <a:off x="3047" y="2822"/>
                  <a:ext cx="1853" cy="642"/>
                </a:xfrm>
                <a:custGeom>
                  <a:avLst/>
                  <a:gdLst/>
                  <a:ahLst/>
                  <a:cxnLst>
                    <a:cxn ang="0">
                      <a:pos x="0" y="321"/>
                    </a:cxn>
                    <a:cxn ang="0">
                      <a:pos x="16" y="263"/>
                    </a:cxn>
                    <a:cxn ang="0">
                      <a:pos x="58" y="206"/>
                    </a:cxn>
                    <a:cxn ang="0">
                      <a:pos x="140" y="148"/>
                    </a:cxn>
                    <a:cxn ang="0">
                      <a:pos x="239" y="107"/>
                    </a:cxn>
                    <a:cxn ang="0">
                      <a:pos x="362" y="66"/>
                    </a:cxn>
                    <a:cxn ang="0">
                      <a:pos x="510" y="33"/>
                    </a:cxn>
                    <a:cxn ang="0">
                      <a:pos x="667" y="8"/>
                    </a:cxn>
                    <a:cxn ang="0">
                      <a:pos x="840" y="0"/>
                    </a:cxn>
                    <a:cxn ang="0">
                      <a:pos x="1012" y="0"/>
                    </a:cxn>
                    <a:cxn ang="0">
                      <a:pos x="1177" y="8"/>
                    </a:cxn>
                    <a:cxn ang="0">
                      <a:pos x="1333" y="33"/>
                    </a:cxn>
                    <a:cxn ang="0">
                      <a:pos x="1482" y="66"/>
                    </a:cxn>
                    <a:cxn ang="0">
                      <a:pos x="1605" y="107"/>
                    </a:cxn>
                    <a:cxn ang="0">
                      <a:pos x="1712" y="148"/>
                    </a:cxn>
                    <a:cxn ang="0">
                      <a:pos x="1786" y="206"/>
                    </a:cxn>
                    <a:cxn ang="0">
                      <a:pos x="1835" y="263"/>
                    </a:cxn>
                    <a:cxn ang="0">
                      <a:pos x="1852" y="321"/>
                    </a:cxn>
                    <a:cxn ang="0">
                      <a:pos x="1835" y="378"/>
                    </a:cxn>
                    <a:cxn ang="0">
                      <a:pos x="1786" y="436"/>
                    </a:cxn>
                    <a:cxn ang="0">
                      <a:pos x="1712" y="493"/>
                    </a:cxn>
                    <a:cxn ang="0">
                      <a:pos x="1605" y="542"/>
                    </a:cxn>
                    <a:cxn ang="0">
                      <a:pos x="1482" y="584"/>
                    </a:cxn>
                    <a:cxn ang="0">
                      <a:pos x="1333" y="608"/>
                    </a:cxn>
                    <a:cxn ang="0">
                      <a:pos x="1177" y="633"/>
                    </a:cxn>
                    <a:cxn ang="0">
                      <a:pos x="1012" y="641"/>
                    </a:cxn>
                    <a:cxn ang="0">
                      <a:pos x="840" y="641"/>
                    </a:cxn>
                    <a:cxn ang="0">
                      <a:pos x="667" y="633"/>
                    </a:cxn>
                    <a:cxn ang="0">
                      <a:pos x="510" y="608"/>
                    </a:cxn>
                    <a:cxn ang="0">
                      <a:pos x="362" y="584"/>
                    </a:cxn>
                    <a:cxn ang="0">
                      <a:pos x="239" y="542"/>
                    </a:cxn>
                    <a:cxn ang="0">
                      <a:pos x="140" y="493"/>
                    </a:cxn>
                    <a:cxn ang="0">
                      <a:pos x="58" y="436"/>
                    </a:cxn>
                    <a:cxn ang="0">
                      <a:pos x="16" y="378"/>
                    </a:cxn>
                    <a:cxn ang="0">
                      <a:pos x="0" y="321"/>
                    </a:cxn>
                  </a:cxnLst>
                  <a:rect l="0" t="0" r="r" b="b"/>
                  <a:pathLst>
                    <a:path w="1853" h="642">
                      <a:moveTo>
                        <a:pt x="0" y="321"/>
                      </a:moveTo>
                      <a:lnTo>
                        <a:pt x="16" y="263"/>
                      </a:lnTo>
                      <a:lnTo>
                        <a:pt x="58" y="206"/>
                      </a:lnTo>
                      <a:lnTo>
                        <a:pt x="140" y="148"/>
                      </a:lnTo>
                      <a:lnTo>
                        <a:pt x="239" y="107"/>
                      </a:lnTo>
                      <a:lnTo>
                        <a:pt x="362" y="66"/>
                      </a:lnTo>
                      <a:lnTo>
                        <a:pt x="510" y="33"/>
                      </a:lnTo>
                      <a:lnTo>
                        <a:pt x="667" y="8"/>
                      </a:lnTo>
                      <a:lnTo>
                        <a:pt x="840" y="0"/>
                      </a:lnTo>
                      <a:lnTo>
                        <a:pt x="1012" y="0"/>
                      </a:lnTo>
                      <a:lnTo>
                        <a:pt x="1177" y="8"/>
                      </a:lnTo>
                      <a:lnTo>
                        <a:pt x="1333" y="33"/>
                      </a:lnTo>
                      <a:lnTo>
                        <a:pt x="1482" y="66"/>
                      </a:lnTo>
                      <a:lnTo>
                        <a:pt x="1605" y="107"/>
                      </a:lnTo>
                      <a:lnTo>
                        <a:pt x="1712" y="148"/>
                      </a:lnTo>
                      <a:lnTo>
                        <a:pt x="1786" y="206"/>
                      </a:lnTo>
                      <a:lnTo>
                        <a:pt x="1835" y="263"/>
                      </a:lnTo>
                      <a:lnTo>
                        <a:pt x="1852" y="321"/>
                      </a:lnTo>
                      <a:lnTo>
                        <a:pt x="1835" y="378"/>
                      </a:lnTo>
                      <a:lnTo>
                        <a:pt x="1786" y="436"/>
                      </a:lnTo>
                      <a:lnTo>
                        <a:pt x="1712" y="493"/>
                      </a:lnTo>
                      <a:lnTo>
                        <a:pt x="1605" y="542"/>
                      </a:lnTo>
                      <a:lnTo>
                        <a:pt x="1482" y="584"/>
                      </a:lnTo>
                      <a:lnTo>
                        <a:pt x="1333" y="608"/>
                      </a:lnTo>
                      <a:lnTo>
                        <a:pt x="1177" y="633"/>
                      </a:lnTo>
                      <a:lnTo>
                        <a:pt x="1012" y="641"/>
                      </a:lnTo>
                      <a:lnTo>
                        <a:pt x="840" y="641"/>
                      </a:lnTo>
                      <a:lnTo>
                        <a:pt x="667" y="633"/>
                      </a:lnTo>
                      <a:lnTo>
                        <a:pt x="510" y="608"/>
                      </a:lnTo>
                      <a:lnTo>
                        <a:pt x="362" y="584"/>
                      </a:lnTo>
                      <a:lnTo>
                        <a:pt x="239" y="542"/>
                      </a:lnTo>
                      <a:lnTo>
                        <a:pt x="140" y="493"/>
                      </a:lnTo>
                      <a:lnTo>
                        <a:pt x="58" y="436"/>
                      </a:lnTo>
                      <a:lnTo>
                        <a:pt x="16" y="378"/>
                      </a:lnTo>
                      <a:lnTo>
                        <a:pt x="0" y="321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" name="Freeform 22"/>
                <p:cNvSpPr>
                  <a:spLocks/>
                </p:cNvSpPr>
                <p:nvPr/>
              </p:nvSpPr>
              <p:spPr bwMode="auto">
                <a:xfrm>
                  <a:off x="3137" y="2880"/>
                  <a:ext cx="1672" cy="494"/>
                </a:xfrm>
                <a:custGeom>
                  <a:avLst/>
                  <a:gdLst/>
                  <a:ahLst/>
                  <a:cxnLst>
                    <a:cxn ang="0">
                      <a:pos x="0" y="246"/>
                    </a:cxn>
                    <a:cxn ang="0">
                      <a:pos x="17" y="197"/>
                    </a:cxn>
                    <a:cxn ang="0">
                      <a:pos x="66" y="156"/>
                    </a:cxn>
                    <a:cxn ang="0">
                      <a:pos x="140" y="115"/>
                    </a:cxn>
                    <a:cxn ang="0">
                      <a:pos x="247" y="74"/>
                    </a:cxn>
                    <a:cxn ang="0">
                      <a:pos x="371" y="41"/>
                    </a:cxn>
                    <a:cxn ang="0">
                      <a:pos x="519" y="24"/>
                    </a:cxn>
                    <a:cxn ang="0">
                      <a:pos x="675" y="8"/>
                    </a:cxn>
                    <a:cxn ang="0">
                      <a:pos x="832" y="0"/>
                    </a:cxn>
                    <a:cxn ang="0">
                      <a:pos x="996" y="8"/>
                    </a:cxn>
                    <a:cxn ang="0">
                      <a:pos x="1153" y="24"/>
                    </a:cxn>
                    <a:cxn ang="0">
                      <a:pos x="1301" y="41"/>
                    </a:cxn>
                    <a:cxn ang="0">
                      <a:pos x="1424" y="74"/>
                    </a:cxn>
                    <a:cxn ang="0">
                      <a:pos x="1523" y="115"/>
                    </a:cxn>
                    <a:cxn ang="0">
                      <a:pos x="1606" y="156"/>
                    </a:cxn>
                    <a:cxn ang="0">
                      <a:pos x="1655" y="197"/>
                    </a:cxn>
                    <a:cxn ang="0">
                      <a:pos x="1671" y="246"/>
                    </a:cxn>
                    <a:cxn ang="0">
                      <a:pos x="1655" y="295"/>
                    </a:cxn>
                    <a:cxn ang="0">
                      <a:pos x="1606" y="345"/>
                    </a:cxn>
                    <a:cxn ang="0">
                      <a:pos x="1523" y="386"/>
                    </a:cxn>
                    <a:cxn ang="0">
                      <a:pos x="1424" y="427"/>
                    </a:cxn>
                    <a:cxn ang="0">
                      <a:pos x="1301" y="452"/>
                    </a:cxn>
                    <a:cxn ang="0">
                      <a:pos x="1153" y="476"/>
                    </a:cxn>
                    <a:cxn ang="0">
                      <a:pos x="996" y="493"/>
                    </a:cxn>
                    <a:cxn ang="0">
                      <a:pos x="832" y="493"/>
                    </a:cxn>
                    <a:cxn ang="0">
                      <a:pos x="675" y="493"/>
                    </a:cxn>
                    <a:cxn ang="0">
                      <a:pos x="519" y="476"/>
                    </a:cxn>
                    <a:cxn ang="0">
                      <a:pos x="371" y="452"/>
                    </a:cxn>
                    <a:cxn ang="0">
                      <a:pos x="247" y="427"/>
                    </a:cxn>
                    <a:cxn ang="0">
                      <a:pos x="140" y="386"/>
                    </a:cxn>
                    <a:cxn ang="0">
                      <a:pos x="66" y="345"/>
                    </a:cxn>
                    <a:cxn ang="0">
                      <a:pos x="17" y="295"/>
                    </a:cxn>
                    <a:cxn ang="0">
                      <a:pos x="0" y="246"/>
                    </a:cxn>
                  </a:cxnLst>
                  <a:rect l="0" t="0" r="r" b="b"/>
                  <a:pathLst>
                    <a:path w="1672" h="494">
                      <a:moveTo>
                        <a:pt x="0" y="246"/>
                      </a:moveTo>
                      <a:lnTo>
                        <a:pt x="17" y="197"/>
                      </a:lnTo>
                      <a:lnTo>
                        <a:pt x="66" y="156"/>
                      </a:lnTo>
                      <a:lnTo>
                        <a:pt x="140" y="115"/>
                      </a:lnTo>
                      <a:lnTo>
                        <a:pt x="247" y="74"/>
                      </a:lnTo>
                      <a:lnTo>
                        <a:pt x="371" y="41"/>
                      </a:lnTo>
                      <a:lnTo>
                        <a:pt x="519" y="24"/>
                      </a:lnTo>
                      <a:lnTo>
                        <a:pt x="675" y="8"/>
                      </a:lnTo>
                      <a:lnTo>
                        <a:pt x="832" y="0"/>
                      </a:lnTo>
                      <a:lnTo>
                        <a:pt x="996" y="8"/>
                      </a:lnTo>
                      <a:lnTo>
                        <a:pt x="1153" y="24"/>
                      </a:lnTo>
                      <a:lnTo>
                        <a:pt x="1301" y="41"/>
                      </a:lnTo>
                      <a:lnTo>
                        <a:pt x="1424" y="74"/>
                      </a:lnTo>
                      <a:lnTo>
                        <a:pt x="1523" y="115"/>
                      </a:lnTo>
                      <a:lnTo>
                        <a:pt x="1606" y="156"/>
                      </a:lnTo>
                      <a:lnTo>
                        <a:pt x="1655" y="197"/>
                      </a:lnTo>
                      <a:lnTo>
                        <a:pt x="1671" y="246"/>
                      </a:lnTo>
                      <a:lnTo>
                        <a:pt x="1655" y="295"/>
                      </a:lnTo>
                      <a:lnTo>
                        <a:pt x="1606" y="345"/>
                      </a:lnTo>
                      <a:lnTo>
                        <a:pt x="1523" y="386"/>
                      </a:lnTo>
                      <a:lnTo>
                        <a:pt x="1424" y="427"/>
                      </a:lnTo>
                      <a:lnTo>
                        <a:pt x="1301" y="452"/>
                      </a:lnTo>
                      <a:lnTo>
                        <a:pt x="1153" y="476"/>
                      </a:lnTo>
                      <a:lnTo>
                        <a:pt x="996" y="493"/>
                      </a:lnTo>
                      <a:lnTo>
                        <a:pt x="832" y="493"/>
                      </a:lnTo>
                      <a:lnTo>
                        <a:pt x="675" y="493"/>
                      </a:lnTo>
                      <a:lnTo>
                        <a:pt x="519" y="476"/>
                      </a:lnTo>
                      <a:lnTo>
                        <a:pt x="371" y="452"/>
                      </a:lnTo>
                      <a:lnTo>
                        <a:pt x="247" y="427"/>
                      </a:lnTo>
                      <a:lnTo>
                        <a:pt x="140" y="386"/>
                      </a:lnTo>
                      <a:lnTo>
                        <a:pt x="66" y="345"/>
                      </a:lnTo>
                      <a:lnTo>
                        <a:pt x="17" y="295"/>
                      </a:lnTo>
                      <a:lnTo>
                        <a:pt x="0" y="246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5" name="Group 23"/>
              <p:cNvGrpSpPr>
                <a:grpSpLocks/>
              </p:cNvGrpSpPr>
              <p:nvPr/>
            </p:nvGrpSpPr>
            <p:grpSpPr bwMode="auto">
              <a:xfrm>
                <a:off x="3788" y="669"/>
                <a:ext cx="429" cy="2516"/>
                <a:chOff x="3788" y="669"/>
                <a:chExt cx="429" cy="2516"/>
              </a:xfrm>
            </p:grpSpPr>
            <p:sp>
              <p:nvSpPr>
                <p:cNvPr id="16" name="Freeform 24"/>
                <p:cNvSpPr>
                  <a:spLocks/>
                </p:cNvSpPr>
                <p:nvPr/>
              </p:nvSpPr>
              <p:spPr bwMode="auto">
                <a:xfrm>
                  <a:off x="3845" y="784"/>
                  <a:ext cx="248" cy="741"/>
                </a:xfrm>
                <a:custGeom>
                  <a:avLst/>
                  <a:gdLst/>
                  <a:ahLst/>
                  <a:cxnLst>
                    <a:cxn ang="0">
                      <a:pos x="247" y="649"/>
                    </a:cxn>
                    <a:cxn ang="0">
                      <a:pos x="247" y="0"/>
                    </a:cxn>
                    <a:cxn ang="0">
                      <a:pos x="0" y="0"/>
                    </a:cxn>
                    <a:cxn ang="0">
                      <a:pos x="0" y="649"/>
                    </a:cxn>
                    <a:cxn ang="0">
                      <a:pos x="0" y="657"/>
                    </a:cxn>
                    <a:cxn ang="0">
                      <a:pos x="17" y="699"/>
                    </a:cxn>
                    <a:cxn ang="0">
                      <a:pos x="50" y="723"/>
                    </a:cxn>
                    <a:cxn ang="0">
                      <a:pos x="99" y="740"/>
                    </a:cxn>
                    <a:cxn ang="0">
                      <a:pos x="157" y="740"/>
                    </a:cxn>
                    <a:cxn ang="0">
                      <a:pos x="206" y="723"/>
                    </a:cxn>
                    <a:cxn ang="0">
                      <a:pos x="239" y="699"/>
                    </a:cxn>
                    <a:cxn ang="0">
                      <a:pos x="247" y="657"/>
                    </a:cxn>
                    <a:cxn ang="0">
                      <a:pos x="247" y="649"/>
                    </a:cxn>
                  </a:cxnLst>
                  <a:rect l="0" t="0" r="r" b="b"/>
                  <a:pathLst>
                    <a:path w="248" h="741">
                      <a:moveTo>
                        <a:pt x="247" y="649"/>
                      </a:moveTo>
                      <a:lnTo>
                        <a:pt x="247" y="0"/>
                      </a:lnTo>
                      <a:lnTo>
                        <a:pt x="0" y="0"/>
                      </a:lnTo>
                      <a:lnTo>
                        <a:pt x="0" y="649"/>
                      </a:lnTo>
                      <a:lnTo>
                        <a:pt x="0" y="657"/>
                      </a:lnTo>
                      <a:lnTo>
                        <a:pt x="17" y="699"/>
                      </a:lnTo>
                      <a:lnTo>
                        <a:pt x="50" y="723"/>
                      </a:lnTo>
                      <a:lnTo>
                        <a:pt x="99" y="740"/>
                      </a:lnTo>
                      <a:lnTo>
                        <a:pt x="157" y="740"/>
                      </a:lnTo>
                      <a:lnTo>
                        <a:pt x="206" y="723"/>
                      </a:lnTo>
                      <a:lnTo>
                        <a:pt x="239" y="699"/>
                      </a:lnTo>
                      <a:lnTo>
                        <a:pt x="247" y="657"/>
                      </a:lnTo>
                      <a:lnTo>
                        <a:pt x="247" y="649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" name="Freeform 25"/>
                <p:cNvSpPr>
                  <a:spLocks/>
                </p:cNvSpPr>
                <p:nvPr/>
              </p:nvSpPr>
              <p:spPr bwMode="auto">
                <a:xfrm>
                  <a:off x="3845" y="669"/>
                  <a:ext cx="248" cy="157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17" y="41"/>
                    </a:cxn>
                    <a:cxn ang="0">
                      <a:pos x="50" y="8"/>
                    </a:cxn>
                    <a:cxn ang="0">
                      <a:pos x="99" y="0"/>
                    </a:cxn>
                    <a:cxn ang="0">
                      <a:pos x="157" y="0"/>
                    </a:cxn>
                    <a:cxn ang="0">
                      <a:pos x="206" y="8"/>
                    </a:cxn>
                    <a:cxn ang="0">
                      <a:pos x="239" y="41"/>
                    </a:cxn>
                    <a:cxn ang="0">
                      <a:pos x="247" y="74"/>
                    </a:cxn>
                    <a:cxn ang="0">
                      <a:pos x="239" y="115"/>
                    </a:cxn>
                    <a:cxn ang="0">
                      <a:pos x="206" y="140"/>
                    </a:cxn>
                    <a:cxn ang="0">
                      <a:pos x="157" y="156"/>
                    </a:cxn>
                    <a:cxn ang="0">
                      <a:pos x="99" y="156"/>
                    </a:cxn>
                    <a:cxn ang="0">
                      <a:pos x="50" y="140"/>
                    </a:cxn>
                    <a:cxn ang="0">
                      <a:pos x="17" y="115"/>
                    </a:cxn>
                    <a:cxn ang="0">
                      <a:pos x="0" y="74"/>
                    </a:cxn>
                  </a:cxnLst>
                  <a:rect l="0" t="0" r="r" b="b"/>
                  <a:pathLst>
                    <a:path w="248" h="157">
                      <a:moveTo>
                        <a:pt x="0" y="74"/>
                      </a:moveTo>
                      <a:lnTo>
                        <a:pt x="17" y="41"/>
                      </a:lnTo>
                      <a:lnTo>
                        <a:pt x="50" y="8"/>
                      </a:lnTo>
                      <a:lnTo>
                        <a:pt x="99" y="0"/>
                      </a:lnTo>
                      <a:lnTo>
                        <a:pt x="157" y="0"/>
                      </a:lnTo>
                      <a:lnTo>
                        <a:pt x="206" y="8"/>
                      </a:lnTo>
                      <a:lnTo>
                        <a:pt x="239" y="41"/>
                      </a:lnTo>
                      <a:lnTo>
                        <a:pt x="247" y="74"/>
                      </a:lnTo>
                      <a:lnTo>
                        <a:pt x="239" y="115"/>
                      </a:lnTo>
                      <a:lnTo>
                        <a:pt x="206" y="140"/>
                      </a:lnTo>
                      <a:lnTo>
                        <a:pt x="157" y="156"/>
                      </a:lnTo>
                      <a:lnTo>
                        <a:pt x="99" y="156"/>
                      </a:lnTo>
                      <a:lnTo>
                        <a:pt x="50" y="140"/>
                      </a:lnTo>
                      <a:lnTo>
                        <a:pt x="17" y="115"/>
                      </a:lnTo>
                      <a:lnTo>
                        <a:pt x="0" y="74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" name="Freeform 26"/>
                <p:cNvSpPr>
                  <a:spLocks/>
                </p:cNvSpPr>
                <p:nvPr/>
              </p:nvSpPr>
              <p:spPr bwMode="auto">
                <a:xfrm>
                  <a:off x="3845" y="2263"/>
                  <a:ext cx="248" cy="922"/>
                </a:xfrm>
                <a:custGeom>
                  <a:avLst/>
                  <a:gdLst/>
                  <a:ahLst/>
                  <a:cxnLst>
                    <a:cxn ang="0">
                      <a:pos x="247" y="814"/>
                    </a:cxn>
                    <a:cxn ang="0">
                      <a:pos x="247" y="0"/>
                    </a:cxn>
                    <a:cxn ang="0">
                      <a:pos x="0" y="0"/>
                    </a:cxn>
                    <a:cxn ang="0">
                      <a:pos x="0" y="814"/>
                    </a:cxn>
                    <a:cxn ang="0">
                      <a:pos x="0" y="822"/>
                    </a:cxn>
                    <a:cxn ang="0">
                      <a:pos x="17" y="871"/>
                    </a:cxn>
                    <a:cxn ang="0">
                      <a:pos x="50" y="904"/>
                    </a:cxn>
                    <a:cxn ang="0">
                      <a:pos x="99" y="921"/>
                    </a:cxn>
                    <a:cxn ang="0">
                      <a:pos x="157" y="921"/>
                    </a:cxn>
                    <a:cxn ang="0">
                      <a:pos x="206" y="904"/>
                    </a:cxn>
                    <a:cxn ang="0">
                      <a:pos x="239" y="871"/>
                    </a:cxn>
                    <a:cxn ang="0">
                      <a:pos x="247" y="822"/>
                    </a:cxn>
                    <a:cxn ang="0">
                      <a:pos x="247" y="814"/>
                    </a:cxn>
                  </a:cxnLst>
                  <a:rect l="0" t="0" r="r" b="b"/>
                  <a:pathLst>
                    <a:path w="248" h="922">
                      <a:moveTo>
                        <a:pt x="247" y="814"/>
                      </a:moveTo>
                      <a:lnTo>
                        <a:pt x="247" y="0"/>
                      </a:lnTo>
                      <a:lnTo>
                        <a:pt x="0" y="0"/>
                      </a:lnTo>
                      <a:lnTo>
                        <a:pt x="0" y="814"/>
                      </a:lnTo>
                      <a:lnTo>
                        <a:pt x="0" y="822"/>
                      </a:lnTo>
                      <a:lnTo>
                        <a:pt x="17" y="871"/>
                      </a:lnTo>
                      <a:lnTo>
                        <a:pt x="50" y="904"/>
                      </a:lnTo>
                      <a:lnTo>
                        <a:pt x="99" y="921"/>
                      </a:lnTo>
                      <a:lnTo>
                        <a:pt x="157" y="921"/>
                      </a:lnTo>
                      <a:lnTo>
                        <a:pt x="206" y="904"/>
                      </a:lnTo>
                      <a:lnTo>
                        <a:pt x="239" y="871"/>
                      </a:lnTo>
                      <a:lnTo>
                        <a:pt x="247" y="822"/>
                      </a:lnTo>
                      <a:lnTo>
                        <a:pt x="247" y="814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27"/>
                <p:cNvSpPr>
                  <a:spLocks/>
                </p:cNvSpPr>
                <p:nvPr/>
              </p:nvSpPr>
              <p:spPr bwMode="auto">
                <a:xfrm>
                  <a:off x="3788" y="850"/>
                  <a:ext cx="429" cy="247"/>
                </a:xfrm>
                <a:custGeom>
                  <a:avLst/>
                  <a:gdLst/>
                  <a:ahLst/>
                  <a:cxnLst>
                    <a:cxn ang="0">
                      <a:pos x="57" y="0"/>
                    </a:cxn>
                    <a:cxn ang="0">
                      <a:pos x="16" y="49"/>
                    </a:cxn>
                    <a:cxn ang="0">
                      <a:pos x="0" y="98"/>
                    </a:cxn>
                    <a:cxn ang="0">
                      <a:pos x="16" y="156"/>
                    </a:cxn>
                    <a:cxn ang="0">
                      <a:pos x="66" y="205"/>
                    </a:cxn>
                    <a:cxn ang="0">
                      <a:pos x="131" y="230"/>
                    </a:cxn>
                    <a:cxn ang="0">
                      <a:pos x="214" y="246"/>
                    </a:cxn>
                    <a:cxn ang="0">
                      <a:pos x="296" y="230"/>
                    </a:cxn>
                    <a:cxn ang="0">
                      <a:pos x="362" y="205"/>
                    </a:cxn>
                    <a:cxn ang="0">
                      <a:pos x="411" y="156"/>
                    </a:cxn>
                    <a:cxn ang="0">
                      <a:pos x="428" y="98"/>
                    </a:cxn>
                    <a:cxn ang="0">
                      <a:pos x="411" y="49"/>
                    </a:cxn>
                  </a:cxnLst>
                  <a:rect l="0" t="0" r="r" b="b"/>
                  <a:pathLst>
                    <a:path w="429" h="247">
                      <a:moveTo>
                        <a:pt x="57" y="0"/>
                      </a:moveTo>
                      <a:lnTo>
                        <a:pt x="16" y="49"/>
                      </a:lnTo>
                      <a:lnTo>
                        <a:pt x="0" y="98"/>
                      </a:lnTo>
                      <a:lnTo>
                        <a:pt x="16" y="156"/>
                      </a:lnTo>
                      <a:lnTo>
                        <a:pt x="66" y="205"/>
                      </a:lnTo>
                      <a:lnTo>
                        <a:pt x="131" y="230"/>
                      </a:lnTo>
                      <a:lnTo>
                        <a:pt x="214" y="246"/>
                      </a:lnTo>
                      <a:lnTo>
                        <a:pt x="296" y="230"/>
                      </a:lnTo>
                      <a:lnTo>
                        <a:pt x="362" y="205"/>
                      </a:lnTo>
                      <a:lnTo>
                        <a:pt x="411" y="156"/>
                      </a:lnTo>
                      <a:lnTo>
                        <a:pt x="428" y="98"/>
                      </a:lnTo>
                      <a:lnTo>
                        <a:pt x="411" y="49"/>
                      </a:lnTo>
                    </a:path>
                  </a:pathLst>
                </a:custGeom>
                <a:noFill/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8574088" y="2344738"/>
              <a:ext cx="171450" cy="171450"/>
            </a:xfrm>
            <a:custGeom>
              <a:avLst/>
              <a:gdLst/>
              <a:ahLst/>
              <a:cxnLst>
                <a:cxn ang="0">
                  <a:pos x="25" y="107"/>
                </a:cxn>
                <a:cxn ang="0">
                  <a:pos x="0" y="0"/>
                </a:cxn>
                <a:cxn ang="0">
                  <a:pos x="107" y="41"/>
                </a:cxn>
                <a:cxn ang="0">
                  <a:pos x="25" y="107"/>
                </a:cxn>
              </a:cxnLst>
              <a:rect l="0" t="0" r="r" b="b"/>
              <a:pathLst>
                <a:path w="108" h="108">
                  <a:moveTo>
                    <a:pt x="25" y="107"/>
                  </a:moveTo>
                  <a:lnTo>
                    <a:pt x="0" y="0"/>
                  </a:lnTo>
                  <a:lnTo>
                    <a:pt x="107" y="41"/>
                  </a:lnTo>
                  <a:lnTo>
                    <a:pt x="25" y="107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>
              <a:off x="6118226" y="3322638"/>
              <a:ext cx="78422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>
              <a:off x="6118226" y="3935413"/>
              <a:ext cx="78422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6118226" y="6022975"/>
              <a:ext cx="78422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6118225" y="4497389"/>
              <a:ext cx="0" cy="1565275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7" name="Line 33"/>
            <p:cNvSpPr>
              <a:spLocks noChangeShapeType="1"/>
            </p:cNvSpPr>
            <p:nvPr/>
          </p:nvSpPr>
          <p:spPr bwMode="auto">
            <a:xfrm flipV="1">
              <a:off x="6118225" y="3322638"/>
              <a:ext cx="0" cy="117475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8" name="Freeform 34" descr="Light vertical"/>
            <p:cNvSpPr>
              <a:spLocks/>
            </p:cNvSpPr>
            <p:nvPr/>
          </p:nvSpPr>
          <p:spPr bwMode="auto">
            <a:xfrm>
              <a:off x="6902451" y="5984876"/>
              <a:ext cx="157163" cy="79375"/>
            </a:xfrm>
            <a:custGeom>
              <a:avLst/>
              <a:gdLst/>
              <a:ahLst/>
              <a:cxnLst>
                <a:cxn ang="0">
                  <a:pos x="0" y="49"/>
                </a:cxn>
                <a:cxn ang="0">
                  <a:pos x="98" y="49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49"/>
                </a:cxn>
              </a:cxnLst>
              <a:rect l="0" t="0" r="r" b="b"/>
              <a:pathLst>
                <a:path w="99" h="50">
                  <a:moveTo>
                    <a:pt x="0" y="49"/>
                  </a:moveTo>
                  <a:lnTo>
                    <a:pt x="98" y="49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49"/>
                  </a:lnTo>
                </a:path>
              </a:pathLst>
            </a:custGeom>
            <a:pattFill prst="ltVert">
              <a:fgClr>
                <a:srgbClr val="FFFFFF"/>
              </a:fgClr>
              <a:bgClr>
                <a:srgbClr val="000000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9" name="Freeform 35" descr="Light vertical"/>
            <p:cNvSpPr>
              <a:spLocks/>
            </p:cNvSpPr>
            <p:nvPr/>
          </p:nvSpPr>
          <p:spPr bwMode="auto">
            <a:xfrm>
              <a:off x="6902451" y="3282951"/>
              <a:ext cx="157163" cy="68263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98" y="42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42"/>
                </a:cxn>
              </a:cxnLst>
              <a:rect l="0" t="0" r="r" b="b"/>
              <a:pathLst>
                <a:path w="99" h="43">
                  <a:moveTo>
                    <a:pt x="0" y="42"/>
                  </a:moveTo>
                  <a:lnTo>
                    <a:pt x="98" y="42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42"/>
                  </a:lnTo>
                </a:path>
              </a:pathLst>
            </a:custGeom>
            <a:pattFill prst="ltVert">
              <a:fgClr>
                <a:srgbClr val="FFFFFF"/>
              </a:fgClr>
              <a:bgClr>
                <a:srgbClr val="000000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40" name="Freeform 36" descr="Light vertical"/>
            <p:cNvSpPr>
              <a:spLocks/>
            </p:cNvSpPr>
            <p:nvPr/>
          </p:nvSpPr>
          <p:spPr bwMode="auto">
            <a:xfrm>
              <a:off x="6902451" y="3910014"/>
              <a:ext cx="157163" cy="66675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98" y="41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41"/>
                </a:cxn>
              </a:cxnLst>
              <a:rect l="0" t="0" r="r" b="b"/>
              <a:pathLst>
                <a:path w="99" h="42">
                  <a:moveTo>
                    <a:pt x="0" y="41"/>
                  </a:moveTo>
                  <a:lnTo>
                    <a:pt x="98" y="41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41"/>
                  </a:lnTo>
                </a:path>
              </a:pathLst>
            </a:custGeom>
            <a:pattFill prst="ltVert">
              <a:fgClr>
                <a:srgbClr val="FFFFFF"/>
              </a:fgClr>
              <a:bgClr>
                <a:srgbClr val="000000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41" name="Rectangle 37"/>
            <p:cNvSpPr>
              <a:spLocks noChangeArrowheads="1"/>
            </p:cNvSpPr>
            <p:nvPr/>
          </p:nvSpPr>
          <p:spPr bwMode="auto">
            <a:xfrm>
              <a:off x="9764714" y="4776788"/>
              <a:ext cx="1415365" cy="555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Platters</a:t>
              </a:r>
            </a:p>
          </p:txBody>
        </p:sp>
        <p:sp>
          <p:nvSpPr>
            <p:cNvPr id="42" name="Line 38"/>
            <p:cNvSpPr>
              <a:spLocks noChangeShapeType="1"/>
            </p:cNvSpPr>
            <p:nvPr/>
          </p:nvSpPr>
          <p:spPr bwMode="auto">
            <a:xfrm>
              <a:off x="9645651" y="4300539"/>
              <a:ext cx="392113" cy="4841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43" name="Line 39"/>
            <p:cNvSpPr>
              <a:spLocks noChangeShapeType="1"/>
            </p:cNvSpPr>
            <p:nvPr/>
          </p:nvSpPr>
          <p:spPr bwMode="auto">
            <a:xfrm flipV="1">
              <a:off x="9645651" y="5084764"/>
              <a:ext cx="392113" cy="5857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44" name="Rectangle 40"/>
            <p:cNvSpPr>
              <a:spLocks noChangeArrowheads="1"/>
            </p:cNvSpPr>
            <p:nvPr/>
          </p:nvSpPr>
          <p:spPr bwMode="auto">
            <a:xfrm>
              <a:off x="9104314" y="2049463"/>
              <a:ext cx="1392897" cy="555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Spindle</a:t>
              </a:r>
            </a:p>
          </p:txBody>
        </p:sp>
        <p:sp>
          <p:nvSpPr>
            <p:cNvPr id="45" name="Freeform 41"/>
            <p:cNvSpPr>
              <a:spLocks/>
            </p:cNvSpPr>
            <p:nvPr/>
          </p:nvSpPr>
          <p:spPr bwMode="auto">
            <a:xfrm>
              <a:off x="8470901" y="2184401"/>
              <a:ext cx="695325" cy="117475"/>
            </a:xfrm>
            <a:custGeom>
              <a:avLst/>
              <a:gdLst/>
              <a:ahLst/>
              <a:cxnLst>
                <a:cxn ang="0">
                  <a:pos x="437" y="8"/>
                </a:cxn>
                <a:cxn ang="0">
                  <a:pos x="288" y="0"/>
                </a:cxn>
                <a:cxn ang="0">
                  <a:pos x="140" y="24"/>
                </a:cxn>
                <a:cxn ang="0">
                  <a:pos x="0" y="73"/>
                </a:cxn>
              </a:cxnLst>
              <a:rect l="0" t="0" r="r" b="b"/>
              <a:pathLst>
                <a:path w="438" h="74">
                  <a:moveTo>
                    <a:pt x="437" y="8"/>
                  </a:moveTo>
                  <a:lnTo>
                    <a:pt x="288" y="0"/>
                  </a:lnTo>
                  <a:lnTo>
                    <a:pt x="140" y="24"/>
                  </a:lnTo>
                  <a:lnTo>
                    <a:pt x="0" y="7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46" name="Rectangle 42"/>
            <p:cNvSpPr>
              <a:spLocks noChangeArrowheads="1"/>
            </p:cNvSpPr>
            <p:nvPr/>
          </p:nvSpPr>
          <p:spPr bwMode="auto">
            <a:xfrm>
              <a:off x="6092827" y="2365375"/>
              <a:ext cx="1736308" cy="555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Disk head</a:t>
              </a:r>
            </a:p>
          </p:txBody>
        </p:sp>
        <p:grpSp>
          <p:nvGrpSpPr>
            <p:cNvPr id="47" name="Group 43"/>
            <p:cNvGrpSpPr>
              <a:grpSpLocks/>
            </p:cNvGrpSpPr>
            <p:nvPr/>
          </p:nvGrpSpPr>
          <p:grpSpPr bwMode="auto">
            <a:xfrm>
              <a:off x="6415089" y="4708524"/>
              <a:ext cx="2459038" cy="754063"/>
              <a:chOff x="2798" y="2339"/>
              <a:chExt cx="1549" cy="475"/>
            </a:xfrm>
          </p:grpSpPr>
          <p:sp>
            <p:nvSpPr>
              <p:cNvPr id="48" name="Freeform 44"/>
              <p:cNvSpPr>
                <a:spLocks/>
              </p:cNvSpPr>
              <p:nvPr/>
            </p:nvSpPr>
            <p:spPr bwMode="auto">
              <a:xfrm>
                <a:off x="2831" y="2339"/>
                <a:ext cx="865" cy="124"/>
              </a:xfrm>
              <a:custGeom>
                <a:avLst/>
                <a:gdLst/>
                <a:ahLst/>
                <a:cxnLst>
                  <a:cxn ang="0">
                    <a:pos x="0" y="65"/>
                  </a:cxn>
                  <a:cxn ang="0">
                    <a:pos x="41" y="0"/>
                  </a:cxn>
                  <a:cxn ang="0">
                    <a:pos x="41" y="41"/>
                  </a:cxn>
                  <a:cxn ang="0">
                    <a:pos x="831" y="41"/>
                  </a:cxn>
                  <a:cxn ang="0">
                    <a:pos x="831" y="0"/>
                  </a:cxn>
                  <a:cxn ang="0">
                    <a:pos x="864" y="65"/>
                  </a:cxn>
                  <a:cxn ang="0">
                    <a:pos x="831" y="123"/>
                  </a:cxn>
                  <a:cxn ang="0">
                    <a:pos x="831" y="82"/>
                  </a:cxn>
                  <a:cxn ang="0">
                    <a:pos x="41" y="82"/>
                  </a:cxn>
                  <a:cxn ang="0">
                    <a:pos x="41" y="123"/>
                  </a:cxn>
                  <a:cxn ang="0">
                    <a:pos x="0" y="65"/>
                  </a:cxn>
                </a:cxnLst>
                <a:rect l="0" t="0" r="r" b="b"/>
                <a:pathLst>
                  <a:path w="865" h="124">
                    <a:moveTo>
                      <a:pt x="0" y="65"/>
                    </a:moveTo>
                    <a:lnTo>
                      <a:pt x="41" y="0"/>
                    </a:lnTo>
                    <a:lnTo>
                      <a:pt x="41" y="41"/>
                    </a:lnTo>
                    <a:lnTo>
                      <a:pt x="831" y="41"/>
                    </a:lnTo>
                    <a:lnTo>
                      <a:pt x="831" y="0"/>
                    </a:lnTo>
                    <a:lnTo>
                      <a:pt x="864" y="65"/>
                    </a:lnTo>
                    <a:lnTo>
                      <a:pt x="831" y="123"/>
                    </a:lnTo>
                    <a:lnTo>
                      <a:pt x="831" y="82"/>
                    </a:lnTo>
                    <a:lnTo>
                      <a:pt x="41" y="82"/>
                    </a:lnTo>
                    <a:lnTo>
                      <a:pt x="41" y="123"/>
                    </a:lnTo>
                    <a:lnTo>
                      <a:pt x="0" y="65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457200"/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Rectangle 45"/>
              <p:cNvSpPr>
                <a:spLocks noChangeArrowheads="1"/>
              </p:cNvSpPr>
              <p:nvPr/>
            </p:nvSpPr>
            <p:spPr bwMode="auto">
              <a:xfrm>
                <a:off x="2798" y="2464"/>
                <a:ext cx="1549" cy="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defTabSz="457200" eaLnBrk="0" hangingPunct="0"/>
                <a:r>
                  <a:rPr lang="en-US" sz="1200">
                    <a:solidFill>
                      <a:srgbClr val="000000"/>
                    </a:solidFill>
                    <a:latin typeface="Arial" charset="0"/>
                  </a:rPr>
                  <a:t>Arm movement</a:t>
                </a:r>
              </a:p>
            </p:txBody>
          </p:sp>
        </p:grpSp>
        <p:grpSp>
          <p:nvGrpSpPr>
            <p:cNvPr id="50" name="Group 46"/>
            <p:cNvGrpSpPr>
              <a:grpSpLocks/>
            </p:cNvGrpSpPr>
            <p:nvPr/>
          </p:nvGrpSpPr>
          <p:grpSpPr bwMode="auto">
            <a:xfrm>
              <a:off x="5257801" y="5670549"/>
              <a:ext cx="2320925" cy="1033463"/>
              <a:chOff x="2069" y="2945"/>
              <a:chExt cx="1462" cy="651"/>
            </a:xfrm>
          </p:grpSpPr>
          <p:sp>
            <p:nvSpPr>
              <p:cNvPr id="51" name="Rectangle 47"/>
              <p:cNvSpPr>
                <a:spLocks noChangeArrowheads="1"/>
              </p:cNvSpPr>
              <p:nvPr/>
            </p:nvSpPr>
            <p:spPr bwMode="auto">
              <a:xfrm>
                <a:off x="2069" y="3246"/>
                <a:ext cx="1462" cy="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defTabSz="457200" eaLnBrk="0" hangingPunct="0"/>
                <a:r>
                  <a:rPr lang="en-US" sz="1200">
                    <a:solidFill>
                      <a:srgbClr val="000000"/>
                    </a:solidFill>
                    <a:latin typeface="Arial" charset="0"/>
                  </a:rPr>
                  <a:t>Arm assembly</a:t>
                </a:r>
              </a:p>
            </p:txBody>
          </p:sp>
          <p:sp>
            <p:nvSpPr>
              <p:cNvPr id="52" name="Freeform 48"/>
              <p:cNvSpPr>
                <a:spLocks/>
              </p:cNvSpPr>
              <p:nvPr/>
            </p:nvSpPr>
            <p:spPr bwMode="auto">
              <a:xfrm>
                <a:off x="2357" y="2945"/>
                <a:ext cx="256" cy="305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0" y="230"/>
                  </a:cxn>
                  <a:cxn ang="0">
                    <a:pos x="16" y="156"/>
                  </a:cxn>
                  <a:cxn ang="0">
                    <a:pos x="57" y="91"/>
                  </a:cxn>
                  <a:cxn ang="0">
                    <a:pos x="115" y="41"/>
                  </a:cxn>
                  <a:cxn ang="0">
                    <a:pos x="181" y="9"/>
                  </a:cxn>
                  <a:cxn ang="0">
                    <a:pos x="255" y="0"/>
                  </a:cxn>
                </a:cxnLst>
                <a:rect l="0" t="0" r="r" b="b"/>
                <a:pathLst>
                  <a:path w="256" h="305">
                    <a:moveTo>
                      <a:pt x="8" y="304"/>
                    </a:moveTo>
                    <a:lnTo>
                      <a:pt x="0" y="230"/>
                    </a:lnTo>
                    <a:lnTo>
                      <a:pt x="16" y="156"/>
                    </a:lnTo>
                    <a:lnTo>
                      <a:pt x="57" y="91"/>
                    </a:lnTo>
                    <a:lnTo>
                      <a:pt x="115" y="41"/>
                    </a:lnTo>
                    <a:lnTo>
                      <a:pt x="181" y="9"/>
                    </a:lnTo>
                    <a:lnTo>
                      <a:pt x="255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defTabSz="457200"/>
                <a:endParaRPr lang="en-US" sz="12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3" name="Freeform 49"/>
            <p:cNvSpPr>
              <a:spLocks/>
            </p:cNvSpPr>
            <p:nvPr/>
          </p:nvSpPr>
          <p:spPr bwMode="auto">
            <a:xfrm>
              <a:off x="6707189" y="2592389"/>
              <a:ext cx="288925" cy="7318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2" y="66"/>
                </a:cxn>
                <a:cxn ang="0">
                  <a:pos x="140" y="156"/>
                </a:cxn>
                <a:cxn ang="0">
                  <a:pos x="173" y="255"/>
                </a:cxn>
                <a:cxn ang="0">
                  <a:pos x="181" y="353"/>
                </a:cxn>
                <a:cxn ang="0">
                  <a:pos x="165" y="460"/>
                </a:cxn>
              </a:cxnLst>
              <a:rect l="0" t="0" r="r" b="b"/>
              <a:pathLst>
                <a:path w="182" h="461">
                  <a:moveTo>
                    <a:pt x="0" y="0"/>
                  </a:moveTo>
                  <a:lnTo>
                    <a:pt x="82" y="66"/>
                  </a:lnTo>
                  <a:lnTo>
                    <a:pt x="140" y="156"/>
                  </a:lnTo>
                  <a:lnTo>
                    <a:pt x="173" y="255"/>
                  </a:lnTo>
                  <a:lnTo>
                    <a:pt x="181" y="353"/>
                  </a:lnTo>
                  <a:lnTo>
                    <a:pt x="165" y="46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grpSp>
          <p:nvGrpSpPr>
            <p:cNvPr id="54" name="Group 50"/>
            <p:cNvGrpSpPr>
              <a:grpSpLocks/>
            </p:cNvGrpSpPr>
            <p:nvPr/>
          </p:nvGrpSpPr>
          <p:grpSpPr bwMode="auto">
            <a:xfrm>
              <a:off x="9199563" y="2255838"/>
              <a:ext cx="1819275" cy="792162"/>
              <a:chOff x="4552" y="794"/>
              <a:chExt cx="1146" cy="499"/>
            </a:xfrm>
          </p:grpSpPr>
          <p:sp>
            <p:nvSpPr>
              <p:cNvPr id="55" name="Freeform 51"/>
              <p:cNvSpPr>
                <a:spLocks/>
              </p:cNvSpPr>
              <p:nvPr/>
            </p:nvSpPr>
            <p:spPr bwMode="auto">
              <a:xfrm>
                <a:off x="4609" y="988"/>
                <a:ext cx="372" cy="305"/>
              </a:xfrm>
              <a:custGeom>
                <a:avLst/>
                <a:gdLst/>
                <a:ahLst/>
                <a:cxnLst>
                  <a:cxn ang="0">
                    <a:pos x="371" y="0"/>
                  </a:cxn>
                  <a:cxn ang="0">
                    <a:pos x="255" y="33"/>
                  </a:cxn>
                  <a:cxn ang="0">
                    <a:pos x="148" y="107"/>
                  </a:cxn>
                  <a:cxn ang="0">
                    <a:pos x="58" y="197"/>
                  </a:cxn>
                  <a:cxn ang="0">
                    <a:pos x="0" y="304"/>
                  </a:cxn>
                </a:cxnLst>
                <a:rect l="0" t="0" r="r" b="b"/>
                <a:pathLst>
                  <a:path w="372" h="305">
                    <a:moveTo>
                      <a:pt x="371" y="0"/>
                    </a:moveTo>
                    <a:lnTo>
                      <a:pt x="255" y="33"/>
                    </a:lnTo>
                    <a:lnTo>
                      <a:pt x="148" y="107"/>
                    </a:lnTo>
                    <a:lnTo>
                      <a:pt x="58" y="197"/>
                    </a:lnTo>
                    <a:lnTo>
                      <a:pt x="0" y="3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defTabSz="457200"/>
                <a:endParaRPr lang="en-US" sz="12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6" name="Group 52"/>
              <p:cNvGrpSpPr>
                <a:grpSpLocks/>
              </p:cNvGrpSpPr>
              <p:nvPr/>
            </p:nvGrpSpPr>
            <p:grpSpPr bwMode="auto">
              <a:xfrm>
                <a:off x="4552" y="794"/>
                <a:ext cx="1146" cy="442"/>
                <a:chOff x="4552" y="794"/>
                <a:chExt cx="1146" cy="442"/>
              </a:xfrm>
            </p:grpSpPr>
            <p:sp>
              <p:nvSpPr>
                <p:cNvPr id="57" name="Rectangle 53"/>
                <p:cNvSpPr>
                  <a:spLocks noChangeArrowheads="1"/>
                </p:cNvSpPr>
                <p:nvPr/>
              </p:nvSpPr>
              <p:spPr bwMode="auto">
                <a:xfrm>
                  <a:off x="4888" y="794"/>
                  <a:ext cx="810" cy="3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defTabSz="457200" eaLnBrk="0" hangingPunct="0"/>
                  <a:r>
                    <a:rPr lang="en-US" sz="1200">
                      <a:solidFill>
                        <a:srgbClr val="000000"/>
                      </a:solidFill>
                      <a:latin typeface="Arial" charset="0"/>
                    </a:rPr>
                    <a:t>Tracks</a:t>
                  </a:r>
                </a:p>
              </p:txBody>
            </p:sp>
            <p:sp>
              <p:nvSpPr>
                <p:cNvPr id="58" name="Freeform 54"/>
                <p:cNvSpPr>
                  <a:spLocks/>
                </p:cNvSpPr>
                <p:nvPr/>
              </p:nvSpPr>
              <p:spPr bwMode="auto">
                <a:xfrm>
                  <a:off x="4552" y="988"/>
                  <a:ext cx="305" cy="248"/>
                </a:xfrm>
                <a:custGeom>
                  <a:avLst/>
                  <a:gdLst/>
                  <a:ahLst/>
                  <a:cxnLst>
                    <a:cxn ang="0">
                      <a:pos x="304" y="0"/>
                    </a:cxn>
                    <a:cxn ang="0">
                      <a:pos x="222" y="0"/>
                    </a:cxn>
                    <a:cxn ang="0">
                      <a:pos x="139" y="33"/>
                    </a:cxn>
                    <a:cxn ang="0">
                      <a:pos x="74" y="90"/>
                    </a:cxn>
                    <a:cxn ang="0">
                      <a:pos x="24" y="164"/>
                    </a:cxn>
                    <a:cxn ang="0">
                      <a:pos x="0" y="247"/>
                    </a:cxn>
                  </a:cxnLst>
                  <a:rect l="0" t="0" r="r" b="b"/>
                  <a:pathLst>
                    <a:path w="305" h="248">
                      <a:moveTo>
                        <a:pt x="304" y="0"/>
                      </a:moveTo>
                      <a:lnTo>
                        <a:pt x="222" y="0"/>
                      </a:lnTo>
                      <a:lnTo>
                        <a:pt x="139" y="33"/>
                      </a:lnTo>
                      <a:lnTo>
                        <a:pt x="74" y="90"/>
                      </a:lnTo>
                      <a:lnTo>
                        <a:pt x="24" y="164"/>
                      </a:lnTo>
                      <a:lnTo>
                        <a:pt x="0" y="247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59" name="Freeform 55"/>
            <p:cNvSpPr>
              <a:spLocks/>
            </p:cNvSpPr>
            <p:nvPr/>
          </p:nvSpPr>
          <p:spPr bwMode="auto">
            <a:xfrm>
              <a:off x="9723439" y="3127375"/>
              <a:ext cx="174625" cy="444500"/>
            </a:xfrm>
            <a:custGeom>
              <a:avLst/>
              <a:gdLst/>
              <a:ahLst/>
              <a:cxnLst>
                <a:cxn ang="0">
                  <a:pos x="0" y="279"/>
                </a:cxn>
                <a:cxn ang="0">
                  <a:pos x="64" y="238"/>
                </a:cxn>
                <a:cxn ang="0">
                  <a:pos x="100" y="181"/>
                </a:cxn>
                <a:cxn ang="0">
                  <a:pos x="109" y="115"/>
                </a:cxn>
                <a:cxn ang="0">
                  <a:pos x="81" y="49"/>
                </a:cxn>
                <a:cxn ang="0">
                  <a:pos x="28" y="0"/>
                </a:cxn>
                <a:cxn ang="0">
                  <a:pos x="55" y="33"/>
                </a:cxn>
              </a:cxnLst>
              <a:rect l="0" t="0" r="r" b="b"/>
              <a:pathLst>
                <a:path w="110" h="280">
                  <a:moveTo>
                    <a:pt x="0" y="279"/>
                  </a:moveTo>
                  <a:lnTo>
                    <a:pt x="64" y="238"/>
                  </a:lnTo>
                  <a:lnTo>
                    <a:pt x="100" y="181"/>
                  </a:lnTo>
                  <a:lnTo>
                    <a:pt x="109" y="115"/>
                  </a:lnTo>
                  <a:lnTo>
                    <a:pt x="81" y="49"/>
                  </a:lnTo>
                  <a:lnTo>
                    <a:pt x="28" y="0"/>
                  </a:lnTo>
                  <a:lnTo>
                    <a:pt x="55" y="33"/>
                  </a:lnTo>
                </a:path>
              </a:pathLst>
            </a:custGeom>
            <a:noFill/>
            <a:ln w="508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60" name="Rectangle 56"/>
            <p:cNvSpPr>
              <a:spLocks noChangeArrowheads="1"/>
            </p:cNvSpPr>
            <p:nvPr/>
          </p:nvSpPr>
          <p:spPr bwMode="auto">
            <a:xfrm>
              <a:off x="9932988" y="3200401"/>
              <a:ext cx="1261312" cy="555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Sector</a:t>
              </a:r>
            </a:p>
          </p:txBody>
        </p:sp>
        <p:sp>
          <p:nvSpPr>
            <p:cNvPr id="61" name="Freeform 58"/>
            <p:cNvSpPr>
              <a:spLocks/>
            </p:cNvSpPr>
            <p:nvPr/>
          </p:nvSpPr>
          <p:spPr bwMode="auto">
            <a:xfrm>
              <a:off x="9896475" y="3074989"/>
              <a:ext cx="520700" cy="276225"/>
            </a:xfrm>
            <a:custGeom>
              <a:avLst/>
              <a:gdLst/>
              <a:ahLst/>
              <a:cxnLst>
                <a:cxn ang="0">
                  <a:pos x="327" y="33"/>
                </a:cxn>
                <a:cxn ang="0">
                  <a:pos x="264" y="0"/>
                </a:cxn>
                <a:cxn ang="0">
                  <a:pos x="191" y="0"/>
                </a:cxn>
                <a:cxn ang="0">
                  <a:pos x="118" y="16"/>
                </a:cxn>
                <a:cxn ang="0">
                  <a:pos x="64" y="49"/>
                </a:cxn>
                <a:cxn ang="0">
                  <a:pos x="19" y="107"/>
                </a:cxn>
                <a:cxn ang="0">
                  <a:pos x="0" y="173"/>
                </a:cxn>
              </a:cxnLst>
              <a:rect l="0" t="0" r="r" b="b"/>
              <a:pathLst>
                <a:path w="328" h="174">
                  <a:moveTo>
                    <a:pt x="327" y="33"/>
                  </a:moveTo>
                  <a:lnTo>
                    <a:pt x="264" y="0"/>
                  </a:lnTo>
                  <a:lnTo>
                    <a:pt x="191" y="0"/>
                  </a:lnTo>
                  <a:lnTo>
                    <a:pt x="118" y="16"/>
                  </a:lnTo>
                  <a:lnTo>
                    <a:pt x="64" y="49"/>
                  </a:lnTo>
                  <a:lnTo>
                    <a:pt x="19" y="107"/>
                  </a:lnTo>
                  <a:lnTo>
                    <a:pt x="0" y="17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6934199" y="1676400"/>
              <a:ext cx="1495599" cy="555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Cylinder</a:t>
              </a:r>
            </a:p>
          </p:txBody>
        </p:sp>
        <p:sp>
          <p:nvSpPr>
            <p:cNvPr id="63" name="Line 60"/>
            <p:cNvSpPr>
              <a:spLocks noChangeShapeType="1"/>
            </p:cNvSpPr>
            <p:nvPr/>
          </p:nvSpPr>
          <p:spPr bwMode="auto">
            <a:xfrm>
              <a:off x="7467600" y="2057400"/>
              <a:ext cx="76200" cy="3505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</p:grpSp>
      <p:sp>
        <p:nvSpPr>
          <p:cNvPr id="65" name="Content Placeholder 2"/>
          <p:cNvSpPr txBox="1">
            <a:spLocks/>
          </p:cNvSpPr>
          <p:nvPr/>
        </p:nvSpPr>
        <p:spPr>
          <a:xfrm>
            <a:off x="6587175" y="4189140"/>
            <a:ext cx="5247607" cy="253233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 smtClean="0"/>
              <a:t>Random Access Memory (RAM) or Main Memory:</a:t>
            </a:r>
          </a:p>
          <a:p>
            <a:pPr marL="457200" lvl="1" indent="0">
              <a:buFont typeface="Arial"/>
              <a:buNone/>
            </a:pPr>
            <a:endParaRPr lang="en-US" i="1" dirty="0" smtClean="0"/>
          </a:p>
          <a:p>
            <a:r>
              <a:rPr lang="en-US" b="1" i="1" dirty="0" smtClean="0"/>
              <a:t>Fast:</a:t>
            </a:r>
            <a:r>
              <a:rPr lang="en-US" i="1" dirty="0" smtClean="0"/>
              <a:t> </a:t>
            </a:r>
            <a:r>
              <a:rPr lang="en-US" dirty="0" smtClean="0"/>
              <a:t>Random access, byte addressable</a:t>
            </a:r>
          </a:p>
          <a:p>
            <a:pPr lvl="2"/>
            <a:r>
              <a:rPr lang="en-US" dirty="0" smtClean="0"/>
              <a:t>~10x faster for </a:t>
            </a:r>
            <a:r>
              <a:rPr lang="en-US" u="sng" dirty="0" smtClean="0"/>
              <a:t>sequential access</a:t>
            </a:r>
          </a:p>
          <a:p>
            <a:pPr lvl="2"/>
            <a:r>
              <a:rPr lang="en-US" dirty="0" smtClean="0"/>
              <a:t>~100,000x faster for </a:t>
            </a:r>
            <a:r>
              <a:rPr lang="en-US" u="sng" dirty="0" smtClean="0"/>
              <a:t>random access!</a:t>
            </a:r>
          </a:p>
          <a:p>
            <a:pPr lvl="1"/>
            <a:endParaRPr lang="en-US" u="sng" dirty="0" smtClean="0"/>
          </a:p>
          <a:p>
            <a:r>
              <a:rPr lang="en-US" b="1" i="1" dirty="0" smtClean="0"/>
              <a:t>Volatile:</a:t>
            </a:r>
            <a:r>
              <a:rPr lang="en-US" i="1" dirty="0" smtClean="0"/>
              <a:t> </a:t>
            </a:r>
            <a:r>
              <a:rPr lang="en-US" dirty="0" smtClean="0"/>
              <a:t>Data can be lost if e.g. crash occurs, power goes out, </a:t>
            </a:r>
            <a:r>
              <a:rPr lang="en-US" dirty="0" err="1" smtClean="0"/>
              <a:t>etc</a:t>
            </a:r>
            <a:r>
              <a:rPr lang="en-US" dirty="0" smtClean="0"/>
              <a:t>!</a:t>
            </a:r>
          </a:p>
          <a:p>
            <a:pPr lvl="1"/>
            <a:endParaRPr lang="en-US" u="sng" dirty="0" smtClean="0"/>
          </a:p>
          <a:p>
            <a:r>
              <a:rPr lang="en-US" b="1" i="1" dirty="0" smtClean="0"/>
              <a:t>Expensive:</a:t>
            </a:r>
            <a:r>
              <a:rPr lang="en-US" dirty="0" smtClean="0"/>
              <a:t> For $100, get 16GB of RAM vs. 2TB of disk!</a:t>
            </a:r>
            <a:endParaRPr lang="en-US" dirty="0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422" y="1622620"/>
            <a:ext cx="3297504" cy="2198336"/>
          </a:xfrm>
          <a:prstGeom prst="rect">
            <a:avLst/>
          </a:prstGeom>
        </p:spPr>
      </p:pic>
      <p:sp>
        <p:nvSpPr>
          <p:cNvPr id="8" name="Left-Right Arrow 7"/>
          <p:cNvSpPr/>
          <p:nvPr/>
        </p:nvSpPr>
        <p:spPr>
          <a:xfrm>
            <a:off x="4892331" y="2595188"/>
            <a:ext cx="1817152" cy="67726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8" name="Rectangle 6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248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passes do we need?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508224"/>
                  </p:ext>
                </p:extLst>
              </p:nvPr>
            </p:nvGraphicFramePr>
            <p:xfrm>
              <a:off x="1221316" y="2002021"/>
              <a:ext cx="4543268" cy="1232916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1038372"/>
                    <a:gridCol w="1409442"/>
                    <a:gridCol w="2095454"/>
                  </a:tblGrid>
                  <a:tr h="3299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passes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Length of runs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runs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8162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k+1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k</a:t>
                          </a:r>
                          <a:r>
                            <a:rPr lang="en-US" sz="2000" dirty="0" smtClean="0"/>
                            <a:t>(B+1)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160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 (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+1)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508224"/>
                  </p:ext>
                </p:extLst>
              </p:nvPr>
            </p:nvGraphicFramePr>
            <p:xfrm>
              <a:off x="1221316" y="2002021"/>
              <a:ext cx="4543268" cy="1232916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1038372"/>
                    <a:gridCol w="1409442"/>
                    <a:gridCol w="2095454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passes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Length of runs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runs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92836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k+1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k</a:t>
                          </a:r>
                          <a:r>
                            <a:rPr lang="en-US" sz="2000" dirty="0" smtClean="0"/>
                            <a:t>(B+1</a:t>
                          </a:r>
                          <a:r>
                            <a:rPr lang="en-US" sz="2000" dirty="0" smtClean="0"/>
                            <a:t>)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7151" t="-112245" r="-291" b="-204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4715766"/>
                  </p:ext>
                </p:extLst>
              </p:nvPr>
            </p:nvGraphicFramePr>
            <p:xfrm>
              <a:off x="6603731" y="2002021"/>
              <a:ext cx="4543268" cy="1235860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1011446"/>
                    <a:gridCol w="1660484"/>
                    <a:gridCol w="1871338"/>
                  </a:tblGrid>
                  <a:tr h="6428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passes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Avg.</a:t>
                          </a:r>
                          <a:r>
                            <a:rPr lang="en-US" baseline="0" dirty="0" smtClean="0"/>
                            <a:t> b</a:t>
                          </a:r>
                          <a:r>
                            <a:rPr lang="en-US" dirty="0" smtClean="0"/>
                            <a:t>ucket size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buckets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93037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k+1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160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k+1</a:t>
                          </a:r>
                          <a:endParaRPr lang="en-US" sz="2000" baseline="300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4715766"/>
                  </p:ext>
                </p:extLst>
              </p:nvPr>
            </p:nvGraphicFramePr>
            <p:xfrm>
              <a:off x="6603731" y="2002021"/>
              <a:ext cx="4543268" cy="1235860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1011446"/>
                    <a:gridCol w="1660484"/>
                    <a:gridCol w="1871338"/>
                  </a:tblGrid>
                  <a:tr h="6428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passes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Avg.</a:t>
                          </a:r>
                          <a:r>
                            <a:rPr lang="en-US" baseline="0" dirty="0" smtClean="0"/>
                            <a:t> b</a:t>
                          </a:r>
                          <a:r>
                            <a:rPr lang="en-US" dirty="0" smtClean="0"/>
                            <a:t>ucket size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buckets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93037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k+1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61172" t="-113265" r="-112821" b="-1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k+1</a:t>
                          </a:r>
                          <a:endParaRPr lang="en-US" sz="2000" baseline="300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107268" y="1391153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SMJ</a:t>
            </a:r>
            <a:endParaRPr lang="en-US" sz="28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15518" y="1394562"/>
            <a:ext cx="519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HJ</a:t>
            </a:r>
            <a:endParaRPr lang="en-US" sz="2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0268393" y="262759"/>
                <a:ext cx="17572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sz="2800" dirty="0"/>
                  <a:t> S on A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8393" y="262759"/>
                <a:ext cx="1757212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6920" t="-10465" r="-5882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221317" y="3445371"/>
                <a:ext cx="4543268" cy="33239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+mj-lt"/>
                  </a:rPr>
                  <a:t>If </a:t>
                </a:r>
                <a:r>
                  <a:rPr lang="en-US" sz="2400" dirty="0">
                    <a:latin typeface="+mj-lt"/>
                  </a:rPr>
                  <a:t>(</a:t>
                </a:r>
                <a:r>
                  <a:rPr lang="en-US" sz="2400" dirty="0" smtClean="0">
                    <a:latin typeface="+mj-lt"/>
                  </a:rPr>
                  <a:t># of runs of R) + </a:t>
                </a:r>
                <a:r>
                  <a:rPr lang="en-US" sz="2400" dirty="0">
                    <a:latin typeface="+mj-lt"/>
                  </a:rPr>
                  <a:t>(</a:t>
                </a:r>
                <a:r>
                  <a:rPr lang="en-US" sz="2400" dirty="0" smtClean="0">
                    <a:latin typeface="+mj-lt"/>
                  </a:rPr>
                  <a:t># of runs of S)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4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</m:oMath>
                </a14:m>
                <a:r>
                  <a:rPr lang="en-US" sz="2400" dirty="0" smtClean="0">
                    <a:latin typeface="+mj-lt"/>
                  </a:rPr>
                  <a:t>, then we are ready to complete the join in one pass*:</a:t>
                </a:r>
              </a:p>
              <a:p>
                <a:endParaRPr lang="en-US" sz="24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charset="0"/>
                        </a:rPr>
                        <m:t>B</m:t>
                      </m:r>
                      <m:r>
                        <a:rPr lang="en-US" sz="20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</m:t>
                      </m:r>
                      <m:f>
                        <m:fPr>
                          <m:ctrlPr>
                            <a:rPr lang="en-US" sz="20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200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R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B</m:t>
                          </m:r>
                          <m:r>
                            <m:rPr>
                              <m:sty m:val="p"/>
                            </m:rPr>
                            <a:rPr lang="en-US" sz="2000" b="0" i="0" baseline="3000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k</m:t>
                          </m:r>
                          <m:d>
                            <m:dPr>
                              <m:ctrlPr>
                                <a:rPr lang="en-US" sz="200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B</m:t>
                              </m:r>
                              <m:r>
                                <a:rPr lang="en-US" sz="2000" b="0" i="0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r>
                        <a:rPr lang="en-US" sz="20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f>
                        <m:fPr>
                          <m:ctrlP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S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2000" b="0" i="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B</m:t>
                          </m:r>
                          <m:r>
                            <m:rPr>
                              <m:sty m:val="p"/>
                            </m:rPr>
                            <a:rPr lang="en-US" sz="2000" b="0" i="0" baseline="300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k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B</m:t>
                              </m:r>
                              <m:r>
                                <a:rPr lang="en-US" sz="2000" b="0" i="0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 smtClean="0">
                  <a:latin typeface="+mj-lt"/>
                  <a:ea typeface="Cambria Math" charset="0"/>
                  <a:cs typeface="Cambria Math" charset="0"/>
                </a:endParaRPr>
              </a:p>
              <a:p>
                <a:endParaRPr lang="en-US" sz="2000" dirty="0" smtClean="0">
                  <a:latin typeface="+mj-lt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</m:e>
                        <m:sup>
                          <m: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  <m: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+1</m:t>
                          </m:r>
                        </m:sup>
                      </m:sSup>
                      <m:r>
                        <a:rPr lang="en-US" sz="20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0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sz="20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+1)</m:t>
                      </m:r>
                      <m: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</m:t>
                      </m:r>
                      <m:d>
                        <m:dPr>
                          <m:ctrlP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R</m:t>
                          </m:r>
                        </m:e>
                      </m:d>
                      <m: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</m:t>
                      </m:r>
                      <m: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S</m:t>
                      </m:r>
                      <m: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 smtClean="0"/>
              </a:p>
              <a:p>
                <a:endParaRPr lang="en-US" sz="1600" i="1" dirty="0" smtClean="0"/>
              </a:p>
              <a:p>
                <a:r>
                  <a:rPr lang="en-US" sz="1600" i="1" dirty="0" smtClean="0"/>
                  <a:t>*Using the ‘optimization’ on slide 25</a:t>
                </a:r>
                <a:endParaRPr lang="en-US" sz="1600" i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317" y="3445371"/>
                <a:ext cx="4543268" cy="33239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603731" y="3445371"/>
                <a:ext cx="4543268" cy="315573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+mj-lt"/>
                  </a:rPr>
                  <a:t>If </a:t>
                </a:r>
                <a:r>
                  <a:rPr lang="en-US" sz="2400" i="1" dirty="0" smtClean="0">
                    <a:latin typeface="+mj-lt"/>
                  </a:rPr>
                  <a:t>one of</a:t>
                </a:r>
                <a:r>
                  <a:rPr lang="en-US" sz="2400" dirty="0" smtClean="0">
                    <a:latin typeface="+mj-lt"/>
                  </a:rPr>
                  <a:t> the relations has bucket size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  <m:r>
                      <a:rPr lang="en-US" sz="24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−1</m:t>
                    </m:r>
                  </m:oMath>
                </a14:m>
                <a:r>
                  <a:rPr lang="en-US" sz="2400" dirty="0" smtClean="0">
                    <a:latin typeface="+mj-lt"/>
                  </a:rPr>
                  <a:t>, then we have partitioned enough to complete the join with single-pass BNLJ:</a:t>
                </a:r>
              </a:p>
              <a:p>
                <a:endParaRPr lang="en-US" sz="24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dirty="0">
                          <a:latin typeface="Cambria Math" charset="0"/>
                        </a:rPr>
                        <m:t>B</m:t>
                      </m:r>
                      <m:r>
                        <a:rPr lang="en-US" sz="2000" b="0" i="0" dirty="0" smtClean="0">
                          <a:latin typeface="Cambria Math" charset="0"/>
                        </a:rPr>
                        <m:t>−1</m:t>
                      </m:r>
                      <m: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</m:t>
                      </m:r>
                      <m:f>
                        <m:fPr>
                          <m:ctrlP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min</m:t>
                          </m:r>
                          <m:r>
                            <a:rPr lang="en-US" sz="2000" b="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{</m:t>
                          </m:r>
                          <m:r>
                            <m:rPr>
                              <m:sty m:val="p"/>
                            </m:rPr>
                            <a:rPr lang="en-US" sz="20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R</m:t>
                              </m:r>
                            </m:e>
                          </m:d>
                          <m:r>
                            <a:rPr lang="en-US" sz="20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sz="20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}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2000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  <m:r>
                                <a:rPr lang="en-US" sz="2000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b="1" i="1" dirty="0" smtClean="0">
                  <a:latin typeface="+mj-lt"/>
                </a:endParaRPr>
              </a:p>
              <a:p>
                <a:endParaRPr lang="en-US" sz="2000" b="1" i="1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</m:e>
                        <m:sup>
                          <m: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  <m: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+1</m:t>
                          </m:r>
                        </m:sup>
                      </m:sSup>
                      <m:r>
                        <a:rPr lang="en-US" sz="20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000" dirty="0">
                          <a:latin typeface="Cambria Math" charset="0"/>
                        </a:rPr>
                        <m:t>B</m:t>
                      </m:r>
                      <m:r>
                        <a:rPr lang="en-US" sz="2000" dirty="0">
                          <a:latin typeface="Cambria Math" charset="0"/>
                        </a:rPr>
                        <m:t>−1)≥</m:t>
                      </m:r>
                      <m:r>
                        <m:rPr>
                          <m:sty m:val="p"/>
                        </m:rP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min</m:t>
                      </m:r>
                      <m: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{</m:t>
                      </m:r>
                      <m:r>
                        <m:rPr>
                          <m:sty m:val="p"/>
                        </m:rP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</m:t>
                      </m:r>
                      <m:d>
                        <m:dPr>
                          <m:ctrlP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R</m:t>
                          </m:r>
                        </m:e>
                      </m:d>
                      <m:r>
                        <a:rPr lang="en-US" sz="20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US" sz="20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</m:e>
                      </m:d>
                      <m:r>
                        <a:rPr lang="en-US" sz="20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sz="2000" b="1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731" y="3445371"/>
                <a:ext cx="4543268" cy="315573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79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buffer pages for nice behavior?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114036" y="2792123"/>
                <a:ext cx="4757827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sz="24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4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sz="24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+1)</m:t>
                      </m:r>
                      <m: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</m:t>
                      </m:r>
                      <m:d>
                        <m:dPr>
                          <m:ctrlPr>
                            <a:rPr lang="en-US" sz="24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R</m:t>
                          </m:r>
                        </m:e>
                      </m:d>
                      <m: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</m:t>
                      </m:r>
                      <m: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S</m:t>
                      </m:r>
                      <m: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742950" lvl="1" indent="-285750">
                  <a:buFont typeface="Arial" charset="0"/>
                  <a:buChar char="•"/>
                </a:pPr>
                <a:endParaRPr lang="en-US" sz="2400" dirty="0" smtClean="0"/>
              </a:p>
              <a:p>
                <a:r>
                  <a:rPr lang="en-US" sz="2400" dirty="0" smtClean="0"/>
                  <a:t>If we use repacking, then we can satisfy the above if approximately:</a:t>
                </a:r>
              </a:p>
              <a:p>
                <a:endParaRPr lang="en-US" sz="2400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sz="2400" b="0" i="1" baseline="300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2</m:t>
                      </m:r>
                      <m: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max</m:t>
                      </m:r>
                      <m: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{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</m:t>
                      </m:r>
                      <m:d>
                        <m:dPr>
                          <m:ctrlPr>
                            <a:rPr lang="en-US" sz="24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R</m:t>
                          </m:r>
                        </m:e>
                      </m:d>
                      <m: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</m:t>
                      </m:r>
                      <m:d>
                        <m:dPr>
                          <m:ctrlPr>
                            <a:rPr lang="en-US" sz="24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S</m:t>
                          </m:r>
                        </m:e>
                      </m:d>
                      <m: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036" y="2792123"/>
                <a:ext cx="4757827" cy="2308324"/>
              </a:xfrm>
              <a:prstGeom prst="rect">
                <a:avLst/>
              </a:prstGeom>
              <a:blipFill rotWithShape="0">
                <a:blip r:embed="rId3"/>
                <a:stretch>
                  <a:fillRect l="-2051" b="-3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0268393" y="262759"/>
                <a:ext cx="17572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sz="2800" dirty="0"/>
                  <a:t> S on A</a:t>
                </a: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8393" y="262759"/>
                <a:ext cx="1757212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6920" t="-10465" r="-5882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3214636" y="5533458"/>
            <a:ext cx="582393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i="1" smtClean="0">
                <a:latin typeface="+mj-lt"/>
                <a:sym typeface="Wingdings"/>
              </a:rPr>
              <a:t> Total IO </a:t>
            </a:r>
            <a:r>
              <a:rPr lang="en-US" sz="2400" i="1" dirty="0" smtClean="0">
                <a:latin typeface="+mj-lt"/>
                <a:sym typeface="Wingdings"/>
              </a:rPr>
              <a:t>Cost = </a:t>
            </a:r>
            <a:r>
              <a:rPr lang="en-US" sz="2400" b="1" i="1" dirty="0" smtClean="0">
                <a:latin typeface="+mj-lt"/>
                <a:sym typeface="Wingdings"/>
              </a:rPr>
              <a:t>3(P(R) + P(S)) + OUT</a:t>
            </a:r>
            <a:r>
              <a:rPr lang="en-US" sz="2400" i="1" dirty="0" smtClean="0">
                <a:latin typeface="+mj-lt"/>
                <a:sym typeface="Wingdings"/>
              </a:rPr>
              <a:t>!</a:t>
            </a:r>
            <a:endParaRPr lang="en-US" sz="2400" b="1" i="1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1466560"/>
            <a:ext cx="105768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>
                <a:latin typeface="+mj-lt"/>
              </a:rPr>
              <a:t>Let’s consider what B we’d need for k+1 = 1 passes (plus the final join):</a:t>
            </a:r>
            <a:endParaRPr lang="en-US" sz="2800" dirty="0">
              <a:latin typeface="+mj-lt"/>
              <a:ea typeface="Cambria Math" charset="0"/>
              <a:cs typeface="Cambria Math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07268" y="2132642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SMJ</a:t>
            </a:r>
            <a:endParaRPr lang="en-US" sz="28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15518" y="2136051"/>
            <a:ext cx="519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HJ</a:t>
            </a:r>
            <a:endParaRPr lang="en-US" sz="2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496451" y="2792123"/>
                <a:ext cx="475782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sz="24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4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sz="2400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sz="24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1)</m:t>
                      </m:r>
                      <m: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min</m:t>
                      </m:r>
                      <m: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{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</m:t>
                      </m:r>
                      <m:d>
                        <m:dPr>
                          <m:ctrlPr>
                            <a:rPr lang="en-US" sz="24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R</m:t>
                          </m:r>
                        </m:e>
                      </m:d>
                      <m: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</m:t>
                      </m:r>
                      <m:d>
                        <m:dPr>
                          <m:ctrlPr>
                            <a:rPr lang="en-US" sz="24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S</m:t>
                          </m:r>
                        </m:e>
                      </m:d>
                      <m: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  <a:p>
                <a:pPr marL="742950" lvl="1" indent="-285750">
                  <a:buFont typeface="Arial" charset="0"/>
                  <a:buChar char="•"/>
                </a:pPr>
                <a:endParaRPr lang="en-US" sz="2400" dirty="0" smtClean="0"/>
              </a:p>
              <a:p>
                <a:r>
                  <a:rPr lang="en-US" sz="2400" dirty="0" smtClean="0"/>
                  <a:t>So approximately:</a:t>
                </a:r>
              </a:p>
              <a:p>
                <a:endParaRPr lang="en-US" sz="2400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sz="2400" b="0" i="1" baseline="300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2</m:t>
                      </m:r>
                      <m: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min</m:t>
                      </m:r>
                      <m: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{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</m:t>
                      </m:r>
                      <m:d>
                        <m:dPr>
                          <m:ctrlPr>
                            <a:rPr lang="en-US" sz="24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R</m:t>
                          </m:r>
                        </m:e>
                      </m:d>
                      <m: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</m:t>
                      </m:r>
                      <m:d>
                        <m:dPr>
                          <m:ctrlPr>
                            <a:rPr lang="en-US" sz="24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S</m:t>
                          </m:r>
                        </m:e>
                      </m:d>
                      <m: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451" y="2792123"/>
                <a:ext cx="4757827" cy="1938992"/>
              </a:xfrm>
              <a:prstGeom prst="rect">
                <a:avLst/>
              </a:prstGeom>
              <a:blipFill rotWithShape="0">
                <a:blip r:embed="rId5"/>
                <a:stretch>
                  <a:fillRect l="-2051" b="-4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549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  <p:bldP spid="16" grpId="0" animBg="1"/>
      <p:bldP spid="20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SMJ vs. HJ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HJ:</a:t>
            </a:r>
          </a:p>
          <a:p>
            <a:pPr lvl="1"/>
            <a:r>
              <a:rPr lang="en-US" dirty="0" smtClean="0"/>
              <a:t>PROS: Nice linear performance is dependent on the </a:t>
            </a:r>
            <a:r>
              <a:rPr lang="en-US" i="1" dirty="0" smtClean="0"/>
              <a:t>smaller relation</a:t>
            </a:r>
          </a:p>
          <a:p>
            <a:pPr lvl="1"/>
            <a:r>
              <a:rPr lang="en-US" dirty="0" smtClean="0"/>
              <a:t>CONS: Skew!</a:t>
            </a:r>
          </a:p>
          <a:p>
            <a:pPr lvl="1"/>
            <a:endParaRPr lang="en-US" dirty="0"/>
          </a:p>
          <a:p>
            <a:r>
              <a:rPr lang="en-US" dirty="0" smtClean="0"/>
              <a:t>SMJ:</a:t>
            </a:r>
          </a:p>
          <a:p>
            <a:pPr lvl="1"/>
            <a:r>
              <a:rPr lang="en-US" dirty="0" smtClean="0"/>
              <a:t>PROS: Great if relations are already sorted; output is sorted either way!</a:t>
            </a:r>
          </a:p>
          <a:p>
            <a:pPr lvl="1"/>
            <a:r>
              <a:rPr lang="en-US" dirty="0" smtClean="0"/>
              <a:t>CONS:</a:t>
            </a:r>
          </a:p>
          <a:p>
            <a:pPr lvl="2"/>
            <a:r>
              <a:rPr lang="en-US" dirty="0" smtClean="0"/>
              <a:t>Nice linear performance is dependent on the </a:t>
            </a:r>
            <a:r>
              <a:rPr lang="en-US" i="1" dirty="0" smtClean="0"/>
              <a:t>larger </a:t>
            </a:r>
            <a:r>
              <a:rPr lang="en-US" dirty="0" smtClean="0"/>
              <a:t>relation</a:t>
            </a:r>
          </a:p>
          <a:p>
            <a:pPr lvl="2"/>
            <a:r>
              <a:rPr lang="en-US" dirty="0" smtClean="0"/>
              <a:t>Backup!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954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High-Level: Lecture 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Overall RDBMS architecture</a:t>
            </a:r>
          </a:p>
          <a:p>
            <a:endParaRPr lang="en-US" dirty="0"/>
          </a:p>
          <a:p>
            <a:r>
              <a:rPr lang="en-US" dirty="0" smtClean="0"/>
              <a:t>The Relational Model</a:t>
            </a:r>
          </a:p>
          <a:p>
            <a:endParaRPr lang="en-US" dirty="0"/>
          </a:p>
          <a:p>
            <a:r>
              <a:rPr lang="en-US" dirty="0" smtClean="0"/>
              <a:t>Relational Algebra</a:t>
            </a:r>
          </a:p>
          <a:p>
            <a:pPr lvl="1"/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753739" y="1496547"/>
            <a:ext cx="3167395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latin typeface="+mj-lt"/>
              </a:rPr>
              <a:t>Check out the Relational Algebra practice exercises notebook!!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233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 </a:t>
            </a:r>
            <a:r>
              <a:rPr lang="en-US" dirty="0"/>
              <a:t>Architecture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6032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How does a SQL engine </a:t>
            </a:r>
            <a:r>
              <a:rPr lang="en-US"/>
              <a:t>work </a:t>
            </a:r>
            <a:r>
              <a:rPr lang="en-US" smtClean="0"/>
              <a:t>?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409825" y="3379274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38200" y="2938143"/>
            <a:ext cx="1428750" cy="13623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SQL Query</a:t>
            </a:r>
            <a:endParaRPr lang="en-US" sz="2800" dirty="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28963" y="2938141"/>
            <a:ext cx="2143125" cy="13623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Relational Algebra (RA) Plan</a:t>
            </a:r>
            <a:endParaRPr lang="en-US" sz="2800" dirty="0">
              <a:latin typeface="+mj-lt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414963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134101" y="2938143"/>
            <a:ext cx="2143125" cy="1362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latin typeface="+mj-lt"/>
              </a:rPr>
              <a:t>Optimized</a:t>
            </a:r>
            <a:r>
              <a:rPr lang="en-US" sz="2800" dirty="0" smtClean="0">
                <a:latin typeface="+mj-lt"/>
              </a:rPr>
              <a:t> RA Plan</a:t>
            </a:r>
            <a:endParaRPr lang="en-US" sz="2800" dirty="0">
              <a:latin typeface="+mj-lt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420101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39239" y="2938141"/>
            <a:ext cx="2143125" cy="13623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Execution</a:t>
            </a:r>
            <a:endParaRPr lang="en-US" sz="28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4809804"/>
            <a:ext cx="1819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Declarative query (from user)</a:t>
            </a:r>
            <a:endParaRPr lang="en-US" sz="24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28963" y="4809802"/>
            <a:ext cx="2471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Translate to relational algebra expression</a:t>
            </a:r>
            <a:endParaRPr lang="en-US" sz="24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34101" y="4809802"/>
            <a:ext cx="24717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Find logically equivalent- but </a:t>
            </a:r>
            <a:r>
              <a:rPr lang="en-US" sz="2400" i="1" smtClean="0">
                <a:latin typeface="+mj-lt"/>
              </a:rPr>
              <a:t>more efficient- RA expression</a:t>
            </a:r>
            <a:endParaRPr lang="en-US" sz="2400" i="1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39239" y="4809802"/>
            <a:ext cx="2471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Execute each operator of the optimized plan!</a:t>
            </a:r>
            <a:endParaRPr lang="en-US" sz="2400" dirty="0"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677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9" grpId="0" animBg="1"/>
      <p:bldP spid="10" grpId="0" animBg="1"/>
      <p:bldP spid="11" grpId="0" animBg="1"/>
      <p:bldP spid="12" grpId="0" animBg="1"/>
      <p:bldP spid="13" grpId="0" animBg="1"/>
      <p:bldP spid="4" grpId="0"/>
      <p:bldP spid="15" grpId="0"/>
      <p:bldP spid="16" grpId="0"/>
      <p:bldP spid="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35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Relational Model: Data</a:t>
            </a:r>
            <a:endParaRPr lang="en-US" dirty="0"/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113681"/>
              </p:ext>
            </p:extLst>
          </p:nvPr>
        </p:nvGraphicFramePr>
        <p:xfrm>
          <a:off x="3352751" y="2188257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sid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gpa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Bob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Alice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3281033" y="1690688"/>
            <a:ext cx="11934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Student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4010" y="2164413"/>
            <a:ext cx="2465853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An </a:t>
            </a:r>
            <a:r>
              <a:rPr lang="en-US" sz="2400" b="1" u="sng" dirty="0" smtClean="0">
                <a:latin typeface="+mj-lt"/>
              </a:rPr>
              <a:t>attribute</a:t>
            </a:r>
            <a:r>
              <a:rPr lang="en-US" sz="2400" dirty="0" smtClean="0">
                <a:latin typeface="+mj-lt"/>
              </a:rPr>
              <a:t> (or </a:t>
            </a:r>
            <a:r>
              <a:rPr lang="en-US" sz="2400" b="1" u="sng" dirty="0" smtClean="0">
                <a:latin typeface="+mj-lt"/>
              </a:rPr>
              <a:t>column</a:t>
            </a:r>
            <a:r>
              <a:rPr lang="en-US" sz="2400" dirty="0" smtClean="0">
                <a:latin typeface="+mj-lt"/>
              </a:rPr>
              <a:t>) is a typed data entry present in each tuple in the relation</a:t>
            </a:r>
            <a:endParaRPr lang="en-US" sz="24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45016" y="5160518"/>
            <a:ext cx="2255038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The number of attributes is the </a:t>
            </a:r>
            <a:r>
              <a:rPr lang="en-US" sz="2400" b="1" u="sng" dirty="0" smtClean="0">
                <a:latin typeface="+mj-lt"/>
              </a:rPr>
              <a:t>arity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of the relation</a:t>
            </a:r>
            <a:endParaRPr lang="en-US" sz="2400" dirty="0">
              <a:latin typeface="+mj-lt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281034" y="2096857"/>
            <a:ext cx="1646912" cy="264907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e 3"/>
          <p:cNvSpPr/>
          <p:nvPr/>
        </p:nvSpPr>
        <p:spPr>
          <a:xfrm rot="16200000">
            <a:off x="5482987" y="2444915"/>
            <a:ext cx="333149" cy="4976147"/>
          </a:xfrm>
          <a:prstGeom prst="leftBrace">
            <a:avLst>
              <a:gd name="adj1" fmla="val 8333"/>
              <a:gd name="adj2" fmla="val 844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 rot="10800000">
            <a:off x="8137635" y="2538931"/>
            <a:ext cx="394332" cy="2207521"/>
          </a:xfrm>
          <a:prstGeom prst="leftBrace">
            <a:avLst>
              <a:gd name="adj1" fmla="val 8333"/>
              <a:gd name="adj2" fmla="val 880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301175" y="4040860"/>
            <a:ext cx="4836460" cy="705592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862472" y="3589593"/>
            <a:ext cx="3113145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smtClean="0">
                <a:latin typeface="+mj-lt"/>
              </a:rPr>
              <a:t>tuple</a:t>
            </a:r>
            <a:r>
              <a:rPr lang="en-US" sz="2400" dirty="0" smtClean="0">
                <a:latin typeface="+mj-lt"/>
              </a:rPr>
              <a:t> or </a:t>
            </a:r>
            <a:r>
              <a:rPr lang="en-US" sz="2400" b="1" u="sng" dirty="0" smtClean="0">
                <a:latin typeface="+mj-lt"/>
              </a:rPr>
              <a:t>row</a:t>
            </a:r>
            <a:r>
              <a:rPr lang="en-US" sz="2400" dirty="0" smtClean="0">
                <a:latin typeface="+mj-lt"/>
              </a:rPr>
              <a:t> (or </a:t>
            </a:r>
            <a:r>
              <a:rPr lang="en-US" sz="2400" i="1" dirty="0" smtClean="0">
                <a:latin typeface="+mj-lt"/>
              </a:rPr>
              <a:t>record) </a:t>
            </a:r>
            <a:r>
              <a:rPr lang="en-US" sz="2400" dirty="0" smtClean="0">
                <a:latin typeface="+mj-lt"/>
              </a:rPr>
              <a:t>is a single entry in the table having the attributes specified by the schema</a:t>
            </a:r>
            <a:endParaRPr lang="en-US" sz="24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862472" y="1403427"/>
            <a:ext cx="2007853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The number of tuples is the </a:t>
            </a:r>
            <a:r>
              <a:rPr lang="en-US" sz="2400" b="1" u="sng" dirty="0" smtClean="0">
                <a:latin typeface="+mj-lt"/>
              </a:rPr>
              <a:t>cardinality</a:t>
            </a:r>
            <a:r>
              <a:rPr lang="en-US" sz="2400" dirty="0" smtClean="0">
                <a:latin typeface="+mj-lt"/>
              </a:rPr>
              <a:t> of the relation</a:t>
            </a:r>
            <a:endParaRPr lang="en-US" sz="2400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1692" y="5547855"/>
            <a:ext cx="5021342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smtClean="0">
                <a:latin typeface="+mj-lt"/>
              </a:rPr>
              <a:t>relational instance</a:t>
            </a:r>
            <a:r>
              <a:rPr lang="en-US" sz="2400" dirty="0" smtClean="0">
                <a:latin typeface="+mj-lt"/>
              </a:rPr>
              <a:t> is a </a:t>
            </a:r>
            <a:r>
              <a:rPr lang="en-US" sz="2400" b="1" i="1" dirty="0" smtClean="0">
                <a:latin typeface="+mj-lt"/>
              </a:rPr>
              <a:t>set</a:t>
            </a:r>
            <a:r>
              <a:rPr lang="en-US" sz="2400" dirty="0" smtClean="0">
                <a:latin typeface="+mj-lt"/>
              </a:rPr>
              <a:t> of tuples all conforming to the same </a:t>
            </a:r>
            <a:r>
              <a:rPr lang="en-US" sz="2400" i="1" dirty="0" smtClean="0">
                <a:latin typeface="+mj-lt"/>
              </a:rPr>
              <a:t>schema</a:t>
            </a:r>
            <a:endParaRPr lang="en-US" sz="2400" i="1" dirty="0"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214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2" grpId="0" animBg="1"/>
      <p:bldP spid="23" grpId="0" animBg="1"/>
      <p:bldP spid="4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10515600" cy="44196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u="sng" dirty="0"/>
              <a:t>Five </a:t>
            </a:r>
            <a:r>
              <a:rPr lang="en-US" sz="2400" b="1" u="sng" dirty="0" smtClean="0"/>
              <a:t>basic </a:t>
            </a:r>
            <a:r>
              <a:rPr lang="en-US" sz="2400" u="sng" dirty="0" smtClean="0"/>
              <a:t>operators</a:t>
            </a:r>
            <a:r>
              <a:rPr lang="en-US" sz="2400" u="sng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Selection:</a:t>
            </a:r>
            <a:r>
              <a:rPr lang="en-US" dirty="0">
                <a:latin typeface="Symbol" pitchFamily="-111" charset="2"/>
              </a:rPr>
              <a:t> 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Projection: </a:t>
            </a:r>
            <a:r>
              <a:rPr lang="en-US" dirty="0">
                <a:latin typeface="Symbol" pitchFamily="-111" charset="2"/>
              </a:rPr>
              <a:t>P</a:t>
            </a:r>
            <a:r>
              <a:rPr lang="en-US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Cartesian Product: </a:t>
            </a:r>
            <a:r>
              <a:rPr lang="en-US" dirty="0" smtClean="0">
                <a:sym typeface="Symbol" pitchFamily="-111" charset="2"/>
              </a:rPr>
              <a:t></a:t>
            </a:r>
            <a:endParaRPr lang="en-US" dirty="0" smtClean="0"/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/>
              <a:t>Union</a:t>
            </a:r>
            <a:r>
              <a:rPr lang="en-US" dirty="0"/>
              <a:t>: </a:t>
            </a:r>
            <a:r>
              <a:rPr lang="en-US" dirty="0">
                <a:sym typeface="Symbol" pitchFamily="-111" charset="2"/>
              </a:rPr>
              <a:t></a:t>
            </a:r>
            <a:endParaRPr lang="en-US" dirty="0"/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Difference: </a:t>
            </a:r>
            <a:r>
              <a:rPr lang="en-US" dirty="0" smtClean="0"/>
              <a:t>-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u="sng" dirty="0"/>
              <a:t>Derived or auxiliary operators:</a:t>
            </a:r>
          </a:p>
          <a:p>
            <a:pPr lvl="1"/>
            <a:r>
              <a:rPr lang="en-US" dirty="0"/>
              <a:t>Intersection, complement</a:t>
            </a:r>
          </a:p>
          <a:p>
            <a:pPr lvl="1"/>
            <a:r>
              <a:rPr lang="en-US" dirty="0"/>
              <a:t>Joins (</a:t>
            </a:r>
            <a:r>
              <a:rPr lang="en-US" dirty="0" err="1"/>
              <a:t>natural,equi</a:t>
            </a:r>
            <a:r>
              <a:rPr lang="en-US" dirty="0"/>
              <a:t>-join, theta join, semi-join)</a:t>
            </a:r>
          </a:p>
          <a:p>
            <a:pPr lvl="1"/>
            <a:r>
              <a:rPr lang="en-US" dirty="0"/>
              <a:t>Renaming:</a:t>
            </a:r>
            <a:r>
              <a:rPr lang="en-US" dirty="0">
                <a:latin typeface="Symbol" pitchFamily="-111" charset="2"/>
              </a:rPr>
              <a:t> </a:t>
            </a:r>
            <a:r>
              <a:rPr lang="en-US" dirty="0" err="1">
                <a:latin typeface="Symbol" pitchFamily="-111" charset="2"/>
              </a:rPr>
              <a:t>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Division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Relational Algebra (RA)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967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5395914" cy="4419600"/>
          </a:xfrm>
        </p:spPr>
        <p:txBody>
          <a:bodyPr>
            <a:normAutofit/>
          </a:bodyPr>
          <a:lstStyle/>
          <a:p>
            <a:r>
              <a:rPr lang="en-US" dirty="0"/>
              <a:t>Returns all tuples which satisfy a condition</a:t>
            </a:r>
          </a:p>
          <a:p>
            <a:r>
              <a:rPr lang="en-US" dirty="0" smtClean="0"/>
              <a:t>Notation</a:t>
            </a:r>
            <a:r>
              <a:rPr lang="en-US" dirty="0"/>
              <a:t>: </a:t>
            </a:r>
            <a:r>
              <a:rPr lang="en-US" dirty="0">
                <a:latin typeface="Symbol" pitchFamily="-111" charset="2"/>
              </a:rPr>
              <a:t> </a:t>
            </a:r>
            <a:r>
              <a:rPr lang="en-US" dirty="0" err="1">
                <a:latin typeface="Symbol" pitchFamily="-111" charset="2"/>
              </a:rPr>
              <a:t>s</a:t>
            </a:r>
            <a:r>
              <a:rPr lang="en-US" baseline="-25000" dirty="0" err="1"/>
              <a:t>c</a:t>
            </a:r>
            <a:r>
              <a:rPr lang="en-US" dirty="0"/>
              <a:t>(R)</a:t>
            </a:r>
          </a:p>
          <a:p>
            <a:r>
              <a:rPr lang="en-US" dirty="0" smtClean="0"/>
              <a:t>The </a:t>
            </a:r>
            <a:r>
              <a:rPr lang="en-US" dirty="0"/>
              <a:t>condition c can be =, &lt;, </a:t>
            </a:r>
            <a:r>
              <a:rPr lang="en-US" dirty="0">
                <a:ea typeface="Times New Roman" pitchFamily="-111" charset="0"/>
                <a:cs typeface="Times New Roman" pitchFamily="-111" charset="0"/>
                <a:sym typeface="Symbol" pitchFamily="-111" charset="2"/>
              </a:rPr>
              <a:t>, &gt;,</a:t>
            </a:r>
            <a:r>
              <a:rPr lang="en-US" dirty="0">
                <a:ea typeface="Times New Roman" pitchFamily="-111" charset="0"/>
                <a:cs typeface="Times New Roman" pitchFamily="-111" charset="0"/>
              </a:rPr>
              <a:t> </a:t>
            </a:r>
            <a:r>
              <a:rPr lang="en-US" dirty="0">
                <a:ea typeface="Times New Roman" pitchFamily="-111" charset="0"/>
                <a:cs typeface="Times New Roman" pitchFamily="-111" charset="0"/>
                <a:sym typeface="Symbol" pitchFamily="-111" charset="2"/>
              </a:rPr>
              <a:t>, &lt;&gt;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1. Selection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6" y="2214563"/>
            <a:ext cx="3776662" cy="12557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*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FROM Students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&gt; 3.5;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6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5" y="4424363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5" y="4831792"/>
                <a:ext cx="4018729" cy="5990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</a:rPr>
                            <m:t>𝑔𝑝𝑎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 &gt;3.5</m:t>
                          </m:r>
                        </m:sub>
                      </m:sSub>
                      <m:r>
                        <a:rPr lang="en-US" sz="3600" b="0" i="1" smtClean="0">
                          <a:latin typeface="Cambria Math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5" y="4831792"/>
                <a:ext cx="4018729" cy="5990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8889207" y="3861816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5" y="737271"/>
            <a:ext cx="3360110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609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1" grpId="0"/>
      <p:bldP spid="14" grpId="0" animBg="1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5395914" cy="4419600"/>
          </a:xfrm>
        </p:spPr>
        <p:txBody>
          <a:bodyPr>
            <a:normAutofit/>
          </a:bodyPr>
          <a:lstStyle/>
          <a:p>
            <a:r>
              <a:rPr lang="en-US" dirty="0"/>
              <a:t>Eliminates columns, then removes duplicates</a:t>
            </a:r>
          </a:p>
          <a:p>
            <a:r>
              <a:rPr lang="en-US" dirty="0"/>
              <a:t>Notation:   </a:t>
            </a:r>
            <a:r>
              <a:rPr lang="en-US" dirty="0">
                <a:latin typeface="Symbol" pitchFamily="-111" charset="2"/>
              </a:rPr>
              <a:t>P </a:t>
            </a:r>
            <a:r>
              <a:rPr lang="en-US" sz="2400" baseline="-25000" dirty="0"/>
              <a:t>A1,…,An</a:t>
            </a:r>
            <a:r>
              <a:rPr lang="en-US" sz="1200" dirty="0"/>
              <a:t> </a:t>
            </a:r>
            <a:r>
              <a:rPr lang="en-US" dirty="0"/>
              <a:t>(R)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2</a:t>
                </a:r>
                <a:r>
                  <a:rPr lang="en-US" dirty="0" smtClean="0"/>
                  <a:t>. Projection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Π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5" y="2214563"/>
            <a:ext cx="3776662" cy="16435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sname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endParaRPr lang="en-US" sz="2800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FROM Students;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4" y="4424363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4" y="4831792"/>
                <a:ext cx="4500206" cy="5990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𝑛𝑎𝑚𝑒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𝑔𝑝𝑎</m:t>
                          </m:r>
                        </m:sub>
                      </m:sSub>
                      <m:r>
                        <a:rPr lang="en-US" sz="3600" b="0" i="1" smtClean="0">
                          <a:latin typeface="Cambria Math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4" y="4831792"/>
                <a:ext cx="4500206" cy="5990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8889206" y="4109627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4" y="737271"/>
            <a:ext cx="338846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730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1" grpId="0"/>
      <p:bldP spid="14" grpId="0" animBg="1"/>
      <p:bldP spid="1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5395914" cy="4419600"/>
          </a:xfrm>
        </p:spPr>
        <p:txBody>
          <a:bodyPr>
            <a:normAutofit/>
          </a:bodyPr>
          <a:lstStyle/>
          <a:p>
            <a:r>
              <a:rPr lang="en-US" dirty="0"/>
              <a:t>Each tuple in R1 with each tuple in R2</a:t>
            </a:r>
          </a:p>
          <a:p>
            <a:r>
              <a:rPr lang="en-US" dirty="0"/>
              <a:t>Notation: R1 </a:t>
            </a:r>
            <a:r>
              <a:rPr lang="en-US" dirty="0">
                <a:sym typeface="Symbol" pitchFamily="-111" charset="2"/>
              </a:rPr>
              <a:t></a:t>
            </a:r>
            <a:r>
              <a:rPr lang="en-US" dirty="0"/>
              <a:t> R2</a:t>
            </a:r>
          </a:p>
          <a:p>
            <a:r>
              <a:rPr lang="en-US" dirty="0" smtClean="0"/>
              <a:t>Rare in </a:t>
            </a:r>
            <a:r>
              <a:rPr lang="en-US" dirty="0"/>
              <a:t>practice; mainly used to express joins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3. Cross-Product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4" y="2214563"/>
            <a:ext cx="4410437" cy="7571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*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Students, People;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4" y="3997027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4" y="4404456"/>
                <a:ext cx="389888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 × 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𝑃𝑒𝑜𝑝𝑙𝑒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4" y="4404456"/>
                <a:ext cx="3898888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9206092" y="3366148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3" y="823413"/>
            <a:ext cx="3785413" cy="5909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People(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ssn,pname,address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821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1" grpId="0"/>
      <p:bldP spid="14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Buffer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8418787" y="3227871"/>
            <a:ext cx="3259873" cy="234147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Disk</a:t>
            </a:r>
            <a:endParaRPr lang="en-US" sz="2800"/>
          </a:p>
        </p:txBody>
      </p:sp>
      <p:grpSp>
        <p:nvGrpSpPr>
          <p:cNvPr id="21" name="Group 20"/>
          <p:cNvGrpSpPr/>
          <p:nvPr/>
        </p:nvGrpSpPr>
        <p:grpSpPr>
          <a:xfrm>
            <a:off x="8418787" y="595605"/>
            <a:ext cx="3265417" cy="1882841"/>
            <a:chOff x="7466322" y="1027906"/>
            <a:chExt cx="4259923" cy="2456273"/>
          </a:xfrm>
        </p:grpSpPr>
        <p:sp>
          <p:nvSpPr>
            <p:cNvPr id="11" name="Rectangle 10"/>
            <p:cNvSpPr/>
            <p:nvPr/>
          </p:nvSpPr>
          <p:spPr>
            <a:xfrm>
              <a:off x="7466322" y="1027906"/>
              <a:ext cx="4252691" cy="244050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30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9459310" y="1986455"/>
              <a:ext cx="2266935" cy="149772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24243" y="1210562"/>
              <a:ext cx="1968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Main Memory</a:t>
              </a:r>
              <a:endParaRPr lang="en-US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115979" y="2048829"/>
              <a:ext cx="9535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/>
                <a:t>Buffer</a:t>
              </a:r>
              <a:endParaRPr lang="en-US" sz="2400"/>
            </a:p>
          </p:txBody>
        </p:sp>
        <p:sp>
          <p:nvSpPr>
            <p:cNvPr id="13" name="Left-Right Arrow 12"/>
            <p:cNvSpPr/>
            <p:nvPr/>
          </p:nvSpPr>
          <p:spPr>
            <a:xfrm>
              <a:off x="8960172" y="2197429"/>
              <a:ext cx="930166" cy="362607"/>
            </a:xfrm>
            <a:prstGeom prst="left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09599" y="1600201"/>
            <a:ext cx="7552529" cy="49656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</a:t>
            </a:r>
            <a:r>
              <a:rPr lang="en-US" b="1" u="sng" dirty="0" smtClean="0"/>
              <a:t>buffer</a:t>
            </a:r>
            <a:r>
              <a:rPr lang="en-US" dirty="0" smtClean="0"/>
              <a:t> is a region of physical memory used to store </a:t>
            </a:r>
            <a:r>
              <a:rPr lang="en-US" i="1" dirty="0" smtClean="0"/>
              <a:t>temporary data</a:t>
            </a:r>
          </a:p>
          <a:p>
            <a:pPr lvl="1"/>
            <a:r>
              <a:rPr lang="en-US" i="1" dirty="0" smtClean="0"/>
              <a:t>Key Idea: </a:t>
            </a:r>
            <a:r>
              <a:rPr lang="en-US" dirty="0" smtClean="0"/>
              <a:t>Reading / writing to disk is SLOW, need to cache data in main memory</a:t>
            </a:r>
          </a:p>
          <a:p>
            <a:pPr lvl="1"/>
            <a:r>
              <a:rPr lang="en-US" dirty="0" smtClean="0"/>
              <a:t>Can </a:t>
            </a:r>
            <a:r>
              <a:rPr lang="en-US" b="1" dirty="0" smtClean="0"/>
              <a:t>read</a:t>
            </a:r>
            <a:r>
              <a:rPr lang="en-US" dirty="0" smtClean="0"/>
              <a:t> into buffer, </a:t>
            </a:r>
            <a:r>
              <a:rPr lang="en-US" b="1" dirty="0" smtClean="0"/>
              <a:t>flush</a:t>
            </a:r>
            <a:r>
              <a:rPr lang="en-US" dirty="0" smtClean="0"/>
              <a:t> back to disk, </a:t>
            </a:r>
            <a:r>
              <a:rPr lang="en-US" b="1" dirty="0" smtClean="0"/>
              <a:t>release</a:t>
            </a:r>
            <a:r>
              <a:rPr lang="en-US" dirty="0" smtClean="0"/>
              <a:t> from buffer</a:t>
            </a:r>
          </a:p>
          <a:p>
            <a:pPr lvl="1"/>
            <a:endParaRPr lang="en-US" sz="2800" dirty="0" smtClean="0"/>
          </a:p>
          <a:p>
            <a:r>
              <a:rPr lang="en-US" dirty="0" smtClean="0"/>
              <a:t>DBMS manages its own buffer for various reasons (better control of eviction policy, force-write log, etc.)</a:t>
            </a:r>
          </a:p>
          <a:p>
            <a:endParaRPr lang="en-US" dirty="0"/>
          </a:p>
          <a:p>
            <a:r>
              <a:rPr lang="en-US" dirty="0" smtClean="0"/>
              <a:t>We use a simplified model:</a:t>
            </a:r>
          </a:p>
          <a:p>
            <a:pPr lvl="1"/>
            <a:r>
              <a:rPr lang="en-US" dirty="0" smtClean="0"/>
              <a:t>A </a:t>
            </a:r>
            <a:r>
              <a:rPr lang="en-US" b="1" i="1" dirty="0" smtClean="0"/>
              <a:t>page</a:t>
            </a:r>
            <a:r>
              <a:rPr lang="en-US" dirty="0" smtClean="0"/>
              <a:t> is a fixed-length array of memory; </a:t>
            </a:r>
            <a:r>
              <a:rPr lang="en-US" b="1" dirty="0" smtClean="0"/>
              <a:t>pages are the unit that is read from / written to disk</a:t>
            </a:r>
          </a:p>
          <a:p>
            <a:pPr lvl="1"/>
            <a:r>
              <a:rPr lang="en-US" dirty="0" smtClean="0"/>
              <a:t>A </a:t>
            </a:r>
            <a:r>
              <a:rPr lang="en-US" b="1" i="1" dirty="0" smtClean="0"/>
              <a:t>file </a:t>
            </a:r>
            <a:r>
              <a:rPr lang="en-US" dirty="0" smtClean="0"/>
              <a:t>is a variable-length list of pages on disk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9096019" y="4790895"/>
            <a:ext cx="2361763" cy="583324"/>
            <a:chOff x="9133292" y="4430111"/>
            <a:chExt cx="2361763" cy="583324"/>
          </a:xfrm>
        </p:grpSpPr>
        <p:sp>
          <p:nvSpPr>
            <p:cNvPr id="15" name="Rounded Rectangle 14"/>
            <p:cNvSpPr/>
            <p:nvPr/>
          </p:nvSpPr>
          <p:spPr>
            <a:xfrm>
              <a:off x="9133292" y="4430111"/>
              <a:ext cx="2361763" cy="58332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243651" y="4521718"/>
              <a:ext cx="954107" cy="40011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1,0,3</a:t>
              </a:r>
              <a:endParaRPr lang="en-US" sz="200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354043" y="4521718"/>
              <a:ext cx="954107" cy="40011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1,0,3</a:t>
              </a:r>
              <a:endParaRPr lang="en-US" sz="200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8425293" y="4790895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+mj-lt"/>
              </a:rPr>
              <a:t>File</a:t>
            </a:r>
            <a:endParaRPr lang="en-US" sz="2800" b="1"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452051" y="5270528"/>
            <a:ext cx="871905" cy="1295372"/>
            <a:chOff x="9284751" y="4921828"/>
            <a:chExt cx="871905" cy="1295372"/>
          </a:xfrm>
        </p:grpSpPr>
        <p:sp>
          <p:nvSpPr>
            <p:cNvPr id="23" name="TextBox 22"/>
            <p:cNvSpPr txBox="1"/>
            <p:nvPr/>
          </p:nvSpPr>
          <p:spPr>
            <a:xfrm>
              <a:off x="9284751" y="5693980"/>
              <a:ext cx="8719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atin typeface="+mj-lt"/>
                </a:rPr>
                <a:t>Page</a:t>
              </a:r>
              <a:endParaRPr lang="en-US" sz="2800" b="1" dirty="0">
                <a:latin typeface="+mj-lt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9720704" y="4921828"/>
              <a:ext cx="1" cy="772152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Up-Down Arrow 11"/>
          <p:cNvSpPr/>
          <p:nvPr/>
        </p:nvSpPr>
        <p:spPr>
          <a:xfrm>
            <a:off x="10592777" y="2327929"/>
            <a:ext cx="551793" cy="2371359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0391619" y="1852213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1,0,3</a:t>
            </a:r>
            <a:endParaRPr lang="en-US" sz="200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50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599" y="1843088"/>
            <a:ext cx="5967413" cy="4419600"/>
          </a:xfrm>
        </p:spPr>
        <p:txBody>
          <a:bodyPr>
            <a:normAutofit/>
          </a:bodyPr>
          <a:lstStyle/>
          <a:p>
            <a:r>
              <a:rPr lang="en-US" dirty="0"/>
              <a:t>Changes the schema, not the instance</a:t>
            </a:r>
          </a:p>
          <a:p>
            <a:r>
              <a:rPr lang="en-US" dirty="0" smtClean="0"/>
              <a:t>A ‘special’ operator- neither basic nor derived</a:t>
            </a:r>
          </a:p>
          <a:p>
            <a:r>
              <a:rPr lang="en-US" dirty="0" smtClean="0"/>
              <a:t>Notation</a:t>
            </a:r>
            <a:r>
              <a:rPr lang="en-US" dirty="0"/>
              <a:t>: </a:t>
            </a:r>
            <a:r>
              <a:rPr lang="en-US" dirty="0">
                <a:latin typeface="Symbol" pitchFamily="-111" charset="2"/>
              </a:rPr>
              <a:t>r</a:t>
            </a:r>
            <a:r>
              <a:rPr lang="en-US" dirty="0"/>
              <a:t> </a:t>
            </a:r>
            <a:r>
              <a:rPr lang="en-US" baseline="-25000" dirty="0"/>
              <a:t>B1,…,</a:t>
            </a:r>
            <a:r>
              <a:rPr lang="en-US" baseline="-25000" dirty="0" err="1"/>
              <a:t>Bn</a:t>
            </a:r>
            <a:r>
              <a:rPr lang="en-US" dirty="0"/>
              <a:t> (R)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Note: this is shorthand for the proper form (since names, not order matters!):</a:t>
            </a:r>
          </a:p>
          <a:p>
            <a:pPr lvl="1"/>
            <a:r>
              <a:rPr lang="en-US" dirty="0" smtClean="0">
                <a:latin typeface="Symbol" pitchFamily="-111" charset="2"/>
              </a:rPr>
              <a:t>r</a:t>
            </a:r>
            <a:r>
              <a:rPr lang="en-US" dirty="0" smtClean="0"/>
              <a:t> </a:t>
            </a:r>
            <a:r>
              <a:rPr lang="en-US" baseline="-25000" dirty="0" smtClean="0"/>
              <a:t>A1</a:t>
            </a:r>
            <a:r>
              <a:rPr lang="en-US" baseline="-25000" dirty="0" smtClean="0">
                <a:sym typeface="Wingdings"/>
              </a:rPr>
              <a:t></a:t>
            </a:r>
            <a:r>
              <a:rPr lang="en-US" baseline="-25000" dirty="0" smtClean="0"/>
              <a:t>B1,…,</a:t>
            </a:r>
            <a:r>
              <a:rPr lang="en-US" baseline="-25000" dirty="0" err="1" smtClean="0"/>
              <a:t>An</a:t>
            </a:r>
            <a:r>
              <a:rPr lang="en-US" baseline="-25000" dirty="0" err="1" smtClean="0">
                <a:sym typeface="Wingdings"/>
              </a:rPr>
              <a:t></a:t>
            </a:r>
            <a:r>
              <a:rPr lang="en-US" baseline="-25000" dirty="0" err="1" smtClean="0"/>
              <a:t>Bn</a:t>
            </a:r>
            <a:r>
              <a:rPr lang="en-US" dirty="0" smtClean="0"/>
              <a:t> </a:t>
            </a:r>
            <a:r>
              <a:rPr lang="en-US" dirty="0"/>
              <a:t>(R)</a:t>
            </a:r>
          </a:p>
          <a:p>
            <a:pPr lvl="1"/>
            <a:endParaRPr lang="en-US" b="1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Renaming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𝜌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4" y="2214563"/>
            <a:ext cx="4410437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AS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studId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AS name,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AS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gradePtAvg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Students;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4" y="4473353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4" y="4880782"/>
                <a:ext cx="4545924" cy="3994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𝑠𝑡𝑢𝑑𝐼𝑑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𝑛𝑎𝑚𝑒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𝑔𝑟𝑎𝑑𝑒𝑃𝑡𝐴𝑣𝑔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4" y="4880782"/>
                <a:ext cx="4545924" cy="399405"/>
              </a:xfrm>
              <a:prstGeom prst="rect">
                <a:avLst/>
              </a:prstGeom>
              <a:blipFill rotWithShape="0">
                <a:blip r:embed="rId3"/>
                <a:stretch>
                  <a:fillRect l="-1072" r="-201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9206092" y="4158617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4" y="823413"/>
            <a:ext cx="358616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20152" y="5680056"/>
            <a:ext cx="6410327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care about this operator </a:t>
            </a:r>
            <a:r>
              <a:rPr lang="en-US" sz="2800" i="1" dirty="0" smtClean="0">
                <a:latin typeface="+mj-lt"/>
              </a:rPr>
              <a:t>because</a:t>
            </a:r>
            <a:r>
              <a:rPr lang="en-US" sz="2800" dirty="0" smtClean="0">
                <a:latin typeface="+mj-lt"/>
              </a:rPr>
              <a:t> we are working in a </a:t>
            </a:r>
            <a:r>
              <a:rPr lang="en-US" sz="2800" i="1" dirty="0" smtClean="0">
                <a:latin typeface="+mj-lt"/>
              </a:rPr>
              <a:t>named perspective</a:t>
            </a:r>
            <a:endParaRPr lang="en-US" sz="2800" i="1" dirty="0">
              <a:latin typeface="+mj-l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0" name="Rectangle 1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44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1" grpId="0"/>
      <p:bldP spid="14" grpId="0" animBg="1"/>
      <p:bldP spid="17" grpId="0" animBg="1"/>
      <p:bldP spid="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990599" y="1843088"/>
                <a:ext cx="5967413" cy="4835504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Notation: R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⋈ </m:t>
                    </m:r>
                  </m:oMath>
                </a14:m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2</a:t>
                </a:r>
              </a:p>
              <a:p>
                <a:endParaRPr lang="en-US" dirty="0" smtClean="0">
                  <a:ea typeface="Arial Unicode MS" pitchFamily="-111" charset="0"/>
                  <a:cs typeface="Arial Unicode MS" pitchFamily="-111" charset="0"/>
                </a:endParaRPr>
              </a:p>
              <a:p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Joins 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1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and 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2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on </a:t>
                </a:r>
                <a:r>
                  <a:rPr lang="en-US" i="1" dirty="0">
                    <a:ea typeface="Arial Unicode MS" pitchFamily="-111" charset="0"/>
                    <a:cs typeface="Arial Unicode MS" pitchFamily="-111" charset="0"/>
                  </a:rPr>
                  <a:t>equality of all shared attributes</a:t>
                </a:r>
              </a:p>
              <a:p>
                <a:pPr lvl="1"/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If 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1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has attribute set A, and 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2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has attribute set B, and they share attributes A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⋂</m:t>
                    </m:r>
                  </m:oMath>
                </a14:m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B = C, can also be written: </a:t>
                </a:r>
                <a:r>
                  <a:rPr lang="en-US" dirty="0"/>
                  <a:t>R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i="1" baseline="-25000">
                        <a:latin typeface="Cambria Math" charset="0"/>
                        <a:ea typeface="Cambria Math" charset="0"/>
                        <a:cs typeface="Cambria Math" charset="0"/>
                      </a:rPr>
                      <m:t>𝐶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R</a:t>
                </a:r>
                <a:r>
                  <a:rPr lang="en-US" baseline="-25000" dirty="0" smtClean="0">
                    <a:ea typeface="Arial Unicode MS" pitchFamily="-111" charset="0"/>
                    <a:cs typeface="Arial Unicode MS" pitchFamily="-111" charset="0"/>
                  </a:rPr>
                  <a:t>2</a:t>
                </a:r>
                <a:endParaRPr lang="en-US" dirty="0">
                  <a:ea typeface="Arial Unicode MS" pitchFamily="-111" charset="0"/>
                  <a:cs typeface="Arial Unicode MS" pitchFamily="-111" charset="0"/>
                </a:endParaRPr>
              </a:p>
              <a:p>
                <a:endParaRPr lang="en-US" dirty="0">
                  <a:ea typeface="Arial Unicode MS" pitchFamily="-111" charset="0"/>
                  <a:cs typeface="Arial Unicode MS" pitchFamily="-111" charset="0"/>
                </a:endParaRPr>
              </a:p>
              <a:p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Our first example of a </a:t>
                </a:r>
                <a:r>
                  <a:rPr lang="en-US" i="1" dirty="0">
                    <a:ea typeface="Arial Unicode MS" pitchFamily="-111" charset="0"/>
                    <a:cs typeface="Arial Unicode MS" pitchFamily="-111" charset="0"/>
                  </a:rPr>
                  <a:t>derived 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RA</a:t>
                </a:r>
                <a:r>
                  <a:rPr lang="en-US" i="1" dirty="0">
                    <a:ea typeface="Arial Unicode MS" pitchFamily="-111" charset="0"/>
                    <a:cs typeface="Arial Unicode MS" pitchFamily="-111" charset="0"/>
                  </a:rPr>
                  <a:t> 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operator:</a:t>
                </a:r>
              </a:p>
              <a:p>
                <a:pPr lvl="1"/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Meaning:  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1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2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= </a:t>
                </a:r>
                <a:r>
                  <a:rPr lang="en-US" dirty="0">
                    <a:latin typeface="Symbol" pitchFamily="-111" charset="2"/>
                    <a:ea typeface="Arial Unicode MS" pitchFamily="-111" charset="0"/>
                    <a:cs typeface="Arial Unicode MS" pitchFamily="-111" charset="0"/>
                  </a:rPr>
                  <a:t>P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A U B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(</a:t>
                </a:r>
                <a:r>
                  <a:rPr lang="en-US" dirty="0" err="1">
                    <a:latin typeface="Symbol" pitchFamily="-111" charset="2"/>
                    <a:ea typeface="Arial Unicode MS" pitchFamily="-111" charset="0"/>
                    <a:cs typeface="Arial Unicode MS" pitchFamily="-111" charset="0"/>
                  </a:rPr>
                  <a:t>s</a:t>
                </a:r>
                <a:r>
                  <a:rPr lang="en-US" baseline="-25000" dirty="0" err="1">
                    <a:ea typeface="Arial Unicode MS" pitchFamily="-111" charset="0"/>
                    <a:cs typeface="Arial Unicode MS" pitchFamily="-111" charset="0"/>
                  </a:rPr>
                  <a:t>C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=D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Arial Unicode MS" pitchFamily="-111" charset="0"/>
                            <a:cs typeface="Arial Unicode MS" pitchFamily="-111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Arial Unicode MS" pitchFamily="-111" charset="0"/>
                            <a:cs typeface="Arial Unicode MS" pitchFamily="-111" charset="0"/>
                          </a:rPr>
                          <m:t>𝐶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→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Arial Unicode MS" pitchFamily="-111" charset="0"/>
                        <a:cs typeface="Arial Unicode MS" pitchFamily="-111" charset="0"/>
                      </a:rPr>
                      <m:t>(</m:t>
                    </m:r>
                  </m:oMath>
                </a14:m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1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) </a:t>
                </a:r>
                <a:r>
                  <a:rPr lang="en-US" dirty="0">
                    <a:sym typeface="Symbol" pitchFamily="-111" charset="2"/>
                  </a:rPr>
                  <a:t> R</a:t>
                </a:r>
                <a:r>
                  <a:rPr lang="en-US" baseline="-25000" dirty="0">
                    <a:sym typeface="Symbol" pitchFamily="-111" charset="2"/>
                  </a:rPr>
                  <a:t>2</a:t>
                </a:r>
                <a:r>
                  <a:rPr lang="en-US" dirty="0">
                    <a:sym typeface="Symbol" pitchFamily="-111" charset="2"/>
                  </a:rPr>
                  <a:t>))</a:t>
                </a:r>
                <a:endParaRPr lang="en-US" dirty="0">
                  <a:ea typeface="Arial Unicode MS" pitchFamily="-111" charset="0"/>
                  <a:cs typeface="Arial Unicode MS" pitchFamily="-111" charset="0"/>
                </a:endParaRPr>
              </a:p>
              <a:p>
                <a:pPr lvl="1"/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Where:</a:t>
                </a:r>
              </a:p>
              <a:p>
                <a:pPr lvl="2"/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The rename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Arial Unicode MS" pitchFamily="-111" charset="0"/>
                            <a:cs typeface="Arial Unicode MS" pitchFamily="-111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Arial Unicode MS" pitchFamily="-111" charset="0"/>
                            <a:cs typeface="Arial Unicode MS" pitchFamily="-111" charset="0"/>
                          </a:rPr>
                          <m:t>𝐶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→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renames the shared attributes in one </a:t>
                </a:r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of 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the relations</a:t>
                </a:r>
              </a:p>
              <a:p>
                <a:pPr lvl="2"/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The selection </a:t>
                </a:r>
                <a:r>
                  <a:rPr lang="en-US" dirty="0" err="1">
                    <a:latin typeface="Symbol" pitchFamily="-111" charset="2"/>
                    <a:ea typeface="Arial Unicode MS" pitchFamily="-111" charset="0"/>
                    <a:cs typeface="Arial Unicode MS" pitchFamily="-111" charset="0"/>
                  </a:rPr>
                  <a:t>s</a:t>
                </a:r>
                <a:r>
                  <a:rPr lang="en-US" baseline="-25000" dirty="0" err="1">
                    <a:ea typeface="Arial Unicode MS" pitchFamily="-111" charset="0"/>
                    <a:cs typeface="Arial Unicode MS" pitchFamily="-111" charset="0"/>
                  </a:rPr>
                  <a:t>C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=D 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checks equality of the shared attributes</a:t>
                </a:r>
              </a:p>
              <a:p>
                <a:pPr lvl="2"/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The projection </a:t>
                </a:r>
                <a:r>
                  <a:rPr lang="en-US" dirty="0">
                    <a:latin typeface="Symbol" pitchFamily="-111" charset="2"/>
                    <a:ea typeface="Arial Unicode MS" pitchFamily="-111" charset="0"/>
                    <a:cs typeface="Arial Unicode MS" pitchFamily="-111" charset="0"/>
                  </a:rPr>
                  <a:t>P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A U B 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eliminates the duplicate common attributes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90599" y="1843088"/>
                <a:ext cx="5967413" cy="4835504"/>
              </a:xfrm>
              <a:blipFill rotWithShape="0">
                <a:blip r:embed="rId2"/>
                <a:stretch>
                  <a:fillRect l="-1328" t="-11713" r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Natural Join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4" y="2214563"/>
            <a:ext cx="4410437" cy="24191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ssid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ssn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 address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Students S,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People 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4" y="5601423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4" y="5985689"/>
                <a:ext cx="420826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 ⋈ 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𝑃𝑒𝑜𝑝𝑙𝑒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4" y="5985689"/>
                <a:ext cx="4208268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9206092" y="5233562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3" y="823413"/>
            <a:ext cx="3664911" cy="5909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People(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ssn,name,address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375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1" grpId="0"/>
      <p:bldP spid="14" grpId="0" animBg="1"/>
      <p:bldP spid="1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SFW Query -&gt; RA</a:t>
            </a:r>
            <a:endParaRPr lang="en-US" dirty="0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838199" y="1690688"/>
            <a:ext cx="7219014" cy="12557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A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,…,A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n</a:t>
            </a:r>
            <a:endParaRPr lang="en-US" sz="2800" baseline="-25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          R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,…,R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       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AND … AND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800" baseline="-25000" dirty="0" err="1" smtClean="0">
                <a:latin typeface="Menlo" charset="0"/>
                <a:ea typeface="Menlo" charset="0"/>
                <a:cs typeface="Menlo" charset="0"/>
              </a:rPr>
              <a:t>k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;</a:t>
            </a:r>
            <a:endParaRPr lang="en-US" sz="2800" dirty="0" smtClean="0">
              <a:latin typeface="Menlo" charset="0"/>
              <a:ea typeface="Menlo" charset="0"/>
              <a:cs typeface="Menlo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57938" y="3739377"/>
                <a:ext cx="7366760" cy="642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0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4000" b="0" i="1" baseline="-25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  <m:r>
                            <a:rPr lang="en-US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,…,</m:t>
                          </m:r>
                          <m:r>
                            <a:rPr lang="en-US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𝐴𝑛</m:t>
                          </m:r>
                        </m:sub>
                      </m:sSub>
                      <m:r>
                        <a:rPr lang="en-US" sz="40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</m:t>
                          </m:r>
                          <m:r>
                            <a:rPr lang="en-US" sz="4000" b="0" i="1" baseline="-25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4000" b="0" i="1" smtClean="0">
                          <a:latin typeface="Cambria Math" charset="0"/>
                        </a:rPr>
                        <m:t>…</m:t>
                      </m:r>
                      <m:sSub>
                        <m:sSubPr>
                          <m:ctrlPr>
                            <a:rPr lang="en-US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</m:t>
                          </m:r>
                          <m:r>
                            <a:rPr lang="en-US" sz="4000" b="0" i="1" baseline="-25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sz="4000" b="0" i="1" smtClean="0">
                          <a:latin typeface="Cambria Math" charset="0"/>
                        </a:rPr>
                        <m:t>(</m:t>
                      </m:r>
                      <m:r>
                        <a:rPr lang="en-US" sz="4000" b="0" i="1" smtClean="0">
                          <a:latin typeface="Cambria Math" charset="0"/>
                        </a:rPr>
                        <m:t>𝑅</m:t>
                      </m:r>
                      <m:r>
                        <a:rPr lang="en-US" sz="4000" b="0" i="1" baseline="-25000" smtClean="0">
                          <a:latin typeface="Cambria Math" charset="0"/>
                        </a:rPr>
                        <m:t>1</m:t>
                      </m:r>
                      <m:r>
                        <a:rPr lang="en-US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⋈</m:t>
                      </m:r>
                      <m:r>
                        <a:rPr lang="en-US" sz="4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…⋈</m:t>
                      </m:r>
                      <m:r>
                        <a:rPr lang="en-US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𝑅</m:t>
                      </m:r>
                      <m:r>
                        <a:rPr lang="en-US" sz="4000" b="0" i="1" baseline="-2500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𝑚</m:t>
                      </m:r>
                      <m:r>
                        <a:rPr lang="en-US" sz="4000" b="0" i="1" smtClean="0">
                          <a:latin typeface="Cambria Math" charset="0"/>
                        </a:rPr>
                        <m:t>))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938" y="3739377"/>
                <a:ext cx="7366760" cy="642612"/>
              </a:xfrm>
              <a:prstGeom prst="rect">
                <a:avLst/>
              </a:prstGeom>
              <a:blipFill rotWithShape="0">
                <a:blip r:embed="rId2"/>
                <a:stretch>
                  <a:fillRect b="-10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>
            <a:off x="838199" y="3864415"/>
            <a:ext cx="642938" cy="39253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405810" y="4913340"/>
            <a:ext cx="5369423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Why must the selections “happen before” </a:t>
            </a:r>
            <a:r>
              <a:rPr lang="en-US" sz="2800" smtClean="0">
                <a:latin typeface="+mj-lt"/>
              </a:rPr>
              <a:t>the projections?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2613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High-Level: Lecture 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Logical optimization</a:t>
            </a:r>
          </a:p>
          <a:p>
            <a:endParaRPr lang="en-US" dirty="0"/>
          </a:p>
          <a:p>
            <a:r>
              <a:rPr lang="en-US" dirty="0" smtClean="0"/>
              <a:t>Physical optimization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Index selections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IO cost estimation</a:t>
            </a:r>
          </a:p>
          <a:p>
            <a:pPr lvl="1"/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870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vs. Physical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853855" cy="4351338"/>
          </a:xfrm>
        </p:spPr>
        <p:txBody>
          <a:bodyPr/>
          <a:lstStyle/>
          <a:p>
            <a:r>
              <a:rPr lang="en-US" b="1" u="sng" dirty="0" smtClean="0"/>
              <a:t>Logical optimization:</a:t>
            </a:r>
          </a:p>
          <a:p>
            <a:pPr lvl="1"/>
            <a:r>
              <a:rPr lang="en-US" sz="2800" dirty="0" smtClean="0"/>
              <a:t>Find equivalent plans that are more efficient</a:t>
            </a:r>
            <a:endParaRPr lang="en-US" sz="2800" dirty="0"/>
          </a:p>
          <a:p>
            <a:pPr lvl="1"/>
            <a:r>
              <a:rPr lang="en-US" i="1" dirty="0" smtClean="0"/>
              <a:t>Intuition: Minimize # of tuples at each step by changing the order of RA operators</a:t>
            </a:r>
          </a:p>
          <a:p>
            <a:pPr lvl="1"/>
            <a:endParaRPr lang="en-US" dirty="0"/>
          </a:p>
          <a:p>
            <a:r>
              <a:rPr lang="en-US" b="1" u="sng" dirty="0" smtClean="0"/>
              <a:t>Physical optimization:</a:t>
            </a:r>
          </a:p>
          <a:p>
            <a:pPr lvl="1"/>
            <a:r>
              <a:rPr lang="en-US" sz="2800" dirty="0" smtClean="0"/>
              <a:t>Find algorithm with lowest IO cost to execute our plan</a:t>
            </a:r>
          </a:p>
          <a:p>
            <a:pPr lvl="1"/>
            <a:r>
              <a:rPr lang="en-US" i="1" dirty="0" smtClean="0"/>
              <a:t>Intuition: Calculate based on physical parameters (buffer size, etc.) and estimates of data size (histograms)</a:t>
            </a:r>
            <a:endParaRPr lang="en-US" i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9225539" y="3755794"/>
            <a:ext cx="2143125" cy="2026344"/>
            <a:chOff x="9225539" y="3755794"/>
            <a:chExt cx="2143125" cy="2026344"/>
          </a:xfrm>
        </p:grpSpPr>
        <p:sp>
          <p:nvSpPr>
            <p:cNvPr id="8" name="Right Arrow 7"/>
            <p:cNvSpPr/>
            <p:nvPr/>
          </p:nvSpPr>
          <p:spPr>
            <a:xfrm rot="5400000">
              <a:off x="10008969" y="3803860"/>
              <a:ext cx="576263" cy="48013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9225539" y="4419743"/>
              <a:ext cx="2143125" cy="136239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smtClean="0">
                  <a:latin typeface="+mj-lt"/>
                </a:rPr>
                <a:t>Execution</a:t>
              </a:r>
              <a:endParaRPr lang="en-US" sz="2800" dirty="0">
                <a:latin typeface="+mj-lt"/>
              </a:endParaRPr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9494086" y="584577"/>
            <a:ext cx="1606025" cy="2979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SQL Query</a:t>
            </a:r>
            <a:endParaRPr lang="en-US" sz="16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468741" y="1292063"/>
            <a:ext cx="1656717" cy="51791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Relational Algebra (RA) Plan</a:t>
            </a:r>
            <a:endParaRPr lang="en-US" sz="1600" dirty="0"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9210675" y="1878713"/>
            <a:ext cx="2143125" cy="1737991"/>
            <a:chOff x="9210675" y="1878713"/>
            <a:chExt cx="2143125" cy="1737991"/>
          </a:xfrm>
        </p:grpSpPr>
        <p:sp>
          <p:nvSpPr>
            <p:cNvPr id="7" name="Rounded Rectangle 6"/>
            <p:cNvSpPr/>
            <p:nvPr/>
          </p:nvSpPr>
          <p:spPr>
            <a:xfrm>
              <a:off x="9210675" y="2254309"/>
              <a:ext cx="2143125" cy="136239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i="1" dirty="0" smtClean="0">
                  <a:latin typeface="+mj-lt"/>
                </a:rPr>
                <a:t>Optimized</a:t>
              </a:r>
              <a:r>
                <a:rPr lang="en-US" sz="2800" dirty="0" smtClean="0">
                  <a:latin typeface="+mj-lt"/>
                </a:rPr>
                <a:t> RA Plan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11" name="Right Arrow 10"/>
            <p:cNvSpPr/>
            <p:nvPr/>
          </p:nvSpPr>
          <p:spPr>
            <a:xfrm rot="5400000">
              <a:off x="10166174" y="1892911"/>
              <a:ext cx="285154" cy="25675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2" name="Right Arrow 11"/>
          <p:cNvSpPr/>
          <p:nvPr/>
        </p:nvSpPr>
        <p:spPr>
          <a:xfrm rot="5400000">
            <a:off x="10154522" y="966591"/>
            <a:ext cx="285154" cy="256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19" name="Group 1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0" name="Rectangle 1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149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Optimization: “Pushing down” projection</a:t>
            </a:r>
            <a:endParaRPr lang="en-US" dirty="0"/>
          </a:p>
        </p:txBody>
      </p:sp>
      <p:sp>
        <p:nvSpPr>
          <p:cNvPr id="6" name="AutoShape 9"/>
          <p:cNvSpPr>
            <a:spLocks noChangeAspect="1" noChangeArrowheads="1"/>
          </p:cNvSpPr>
          <p:nvPr/>
        </p:nvSpPr>
        <p:spPr bwMode="auto">
          <a:xfrm rot="16200000">
            <a:off x="3431671" y="2936876"/>
            <a:ext cx="427948" cy="852389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13061" y="1740803"/>
                <a:ext cx="15081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l-GR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3600" dirty="0" smtClean="0"/>
                  <a:t> </a:t>
                </a:r>
                <a:endParaRPr lang="en-US" sz="3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061" y="1740803"/>
                <a:ext cx="1508125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981200" y="4318001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R(A,B)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17438" y="4318001"/>
            <a:ext cx="1492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S(B,C)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5400000" flipH="1" flipV="1">
            <a:off x="2777024" y="3725273"/>
            <a:ext cx="693331" cy="4921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V="1">
            <a:off x="3810315" y="3802475"/>
            <a:ext cx="693331" cy="3377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V="1">
            <a:off x="3320457" y="2733800"/>
            <a:ext cx="693334" cy="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6825838" y="2015215"/>
            <a:ext cx="3390886" cy="3251456"/>
            <a:chOff x="6825838" y="2015215"/>
            <a:chExt cx="3390886" cy="3251456"/>
          </a:xfrm>
        </p:grpSpPr>
        <p:sp>
          <p:nvSpPr>
            <p:cNvPr id="11" name="AutoShape 9"/>
            <p:cNvSpPr>
              <a:spLocks noChangeAspect="1" noChangeArrowheads="1"/>
            </p:cNvSpPr>
            <p:nvPr/>
          </p:nvSpPr>
          <p:spPr bwMode="auto">
            <a:xfrm rot="16200000">
              <a:off x="8168026" y="1802994"/>
              <a:ext cx="427948" cy="852389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847731" y="3205659"/>
                  <a:ext cx="150812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</m:sub>
                      </m:sSub>
                    </m:oMath>
                  </a14:m>
                  <a:r>
                    <a:rPr lang="en-US" sz="3600" dirty="0" smtClean="0"/>
                    <a:t> </a:t>
                  </a:r>
                  <a:endParaRPr lang="en-US" sz="36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7731" y="3205659"/>
                  <a:ext cx="1508125" cy="64633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6825838" y="4620340"/>
              <a:ext cx="15561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R(A,B)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18551" y="4620340"/>
              <a:ext cx="14922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S(B,C)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5400000" flipH="1" flipV="1">
              <a:off x="7513379" y="2591391"/>
              <a:ext cx="693331" cy="49212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V="1">
              <a:off x="8546670" y="2668593"/>
              <a:ext cx="693331" cy="3377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6200000" flipV="1">
              <a:off x="7177670" y="4366338"/>
              <a:ext cx="693334" cy="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8708599" y="3221533"/>
                  <a:ext cx="150812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3600" baseline="-250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8599" y="3221533"/>
                  <a:ext cx="1508125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Connector 23"/>
            <p:cNvCxnSpPr/>
            <p:nvPr/>
          </p:nvCxnSpPr>
          <p:spPr>
            <a:xfrm rot="16200000" flipV="1">
              <a:off x="9056513" y="4317250"/>
              <a:ext cx="693334" cy="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6450254" y="5867340"/>
            <a:ext cx="470687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Why might we prefer this plan?</a:t>
            </a:r>
            <a:endParaRPr lang="en-US" sz="2800" b="1" dirty="0">
              <a:latin typeface="+mj-lt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4200525" y="2015214"/>
            <a:ext cx="328613" cy="132806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5614988" y="3221533"/>
            <a:ext cx="835266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0" name="Rectangle 2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858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" grpId="0" animBg="1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Optimization: “Pushing down” selection</a:t>
            </a:r>
            <a:endParaRPr lang="en-US" dirty="0"/>
          </a:p>
        </p:txBody>
      </p:sp>
      <p:sp>
        <p:nvSpPr>
          <p:cNvPr id="6" name="AutoShape 9"/>
          <p:cNvSpPr>
            <a:spLocks noChangeAspect="1" noChangeArrowheads="1"/>
          </p:cNvSpPr>
          <p:nvPr/>
        </p:nvSpPr>
        <p:spPr bwMode="auto">
          <a:xfrm rot="16200000">
            <a:off x="3431671" y="2936876"/>
            <a:ext cx="427948" cy="852389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13061" y="1740803"/>
                <a:ext cx="15081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l-GR" sz="36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l-GR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  <m:r>
                          <a:rPr lang="en-US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&lt;2</m:t>
                        </m:r>
                      </m:sub>
                    </m:sSub>
                  </m:oMath>
                </a14:m>
                <a:r>
                  <a:rPr lang="en-US" sz="3600" dirty="0" smtClean="0"/>
                  <a:t> </a:t>
                </a:r>
                <a:endParaRPr lang="en-US" sz="3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061" y="1740803"/>
                <a:ext cx="1508125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981200" y="4318001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R(A,B)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17438" y="4318001"/>
            <a:ext cx="1492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S(B,C)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5400000" flipH="1" flipV="1">
            <a:off x="2777024" y="3725273"/>
            <a:ext cx="693331" cy="4921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V="1">
            <a:off x="3810315" y="3802475"/>
            <a:ext cx="693331" cy="3377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V="1">
            <a:off x="3320457" y="2733800"/>
            <a:ext cx="693334" cy="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6825838" y="2015215"/>
            <a:ext cx="3390886" cy="3251456"/>
            <a:chOff x="6825838" y="2015215"/>
            <a:chExt cx="3390886" cy="3251456"/>
          </a:xfrm>
        </p:grpSpPr>
        <p:sp>
          <p:nvSpPr>
            <p:cNvPr id="11" name="AutoShape 9"/>
            <p:cNvSpPr>
              <a:spLocks noChangeAspect="1" noChangeArrowheads="1"/>
            </p:cNvSpPr>
            <p:nvPr/>
          </p:nvSpPr>
          <p:spPr bwMode="auto">
            <a:xfrm rot="16200000">
              <a:off x="8168026" y="1802994"/>
              <a:ext cx="427948" cy="852389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847731" y="3205659"/>
                  <a:ext cx="150812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l-GR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  <m: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&lt;2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7731" y="3205659"/>
                  <a:ext cx="1508125" cy="64633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6825838" y="4620340"/>
              <a:ext cx="15561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R(A,B)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18551" y="4620340"/>
              <a:ext cx="14922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S(B,C)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5400000" flipH="1" flipV="1">
              <a:off x="7513379" y="2591391"/>
              <a:ext cx="693331" cy="49212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V="1">
              <a:off x="8546670" y="2668593"/>
              <a:ext cx="693331" cy="3377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6200000" flipV="1">
              <a:off x="7177670" y="4366338"/>
              <a:ext cx="693334" cy="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8708599" y="3221533"/>
                  <a:ext cx="150812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l-GR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  <m: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&lt;2</m:t>
                            </m:r>
                          </m:sub>
                        </m:sSub>
                      </m:oMath>
                    </m:oMathPara>
                  </a14:m>
                  <a:endParaRPr lang="en-US" sz="3600" baseline="-250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8599" y="3221533"/>
                  <a:ext cx="1508125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Connector 23"/>
            <p:cNvCxnSpPr/>
            <p:nvPr/>
          </p:nvCxnSpPr>
          <p:spPr>
            <a:xfrm rot="16200000" flipV="1">
              <a:off x="9056513" y="4317250"/>
              <a:ext cx="693334" cy="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6450254" y="5867340"/>
            <a:ext cx="470687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Why might we prefer this plan?</a:t>
            </a:r>
            <a:endParaRPr lang="en-US" sz="2800" b="1" dirty="0">
              <a:latin typeface="+mj-lt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4200525" y="2015214"/>
            <a:ext cx="328613" cy="132806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5614988" y="3221533"/>
            <a:ext cx="835266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0" name="Rectangle 2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034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" grpId="0" animBg="1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 commutators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basic commutators:</a:t>
            </a:r>
          </a:p>
          <a:p>
            <a:pPr lvl="1"/>
            <a:r>
              <a:rPr lang="en-US" dirty="0" smtClean="0"/>
              <a:t>Push </a:t>
            </a:r>
            <a:r>
              <a:rPr lang="en-US" b="1" dirty="0" smtClean="0"/>
              <a:t>projection</a:t>
            </a:r>
            <a:r>
              <a:rPr lang="en-US" dirty="0" smtClean="0"/>
              <a:t> through </a:t>
            </a:r>
            <a:r>
              <a:rPr lang="en-US" b="1" dirty="0" smtClean="0"/>
              <a:t>(1) selection</a:t>
            </a:r>
            <a:r>
              <a:rPr lang="en-US" dirty="0" smtClean="0"/>
              <a:t>, </a:t>
            </a:r>
            <a:r>
              <a:rPr lang="en-US" b="1" dirty="0" smtClean="0"/>
              <a:t>(2) join</a:t>
            </a:r>
          </a:p>
          <a:p>
            <a:pPr lvl="1"/>
            <a:r>
              <a:rPr lang="en-US" dirty="0" smtClean="0"/>
              <a:t>Push </a:t>
            </a:r>
            <a:r>
              <a:rPr lang="en-US" b="1" dirty="0" smtClean="0"/>
              <a:t>selection </a:t>
            </a:r>
            <a:r>
              <a:rPr lang="en-US" dirty="0" smtClean="0"/>
              <a:t>through </a:t>
            </a:r>
            <a:r>
              <a:rPr lang="en-US" b="1" dirty="0" smtClean="0"/>
              <a:t>(3) selection, (4) projection, (5) join</a:t>
            </a:r>
          </a:p>
          <a:p>
            <a:pPr lvl="1"/>
            <a:r>
              <a:rPr lang="en-US" i="1" dirty="0" smtClean="0"/>
              <a:t>Also: </a:t>
            </a:r>
            <a:r>
              <a:rPr lang="en-US" dirty="0" smtClean="0"/>
              <a:t>Joins can be re-ordered!</a:t>
            </a:r>
          </a:p>
          <a:p>
            <a:pPr lvl="1"/>
            <a:endParaRPr lang="en-US" b="1" i="1" dirty="0"/>
          </a:p>
          <a:p>
            <a:r>
              <a:rPr lang="en-US" dirty="0" smtClean="0"/>
              <a:t>Note that this is not an exhaustive set of operations</a:t>
            </a:r>
          </a:p>
          <a:p>
            <a:pPr lvl="1"/>
            <a:r>
              <a:rPr lang="en-US" dirty="0" smtClean="0"/>
              <a:t>This covers </a:t>
            </a:r>
            <a:r>
              <a:rPr lang="en-US" i="1" dirty="0" smtClean="0"/>
              <a:t>local re-writes; global re-writes possible but much harder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76400" y="5357793"/>
            <a:ext cx="8839200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This simple set of tools allows us to greatly improve the execution time of queries </a:t>
            </a:r>
            <a:r>
              <a:rPr lang="en-US" sz="2800" smtClean="0">
                <a:solidFill>
                  <a:prstClr val="black"/>
                </a:solidFill>
                <a:latin typeface="+mj-lt"/>
              </a:rPr>
              <a:t>by optimizing RA plans!</a:t>
            </a:r>
            <a:endParaRPr lang="en-US" sz="2800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184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000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Input:</a:t>
            </a:r>
            <a:r>
              <a:rPr lang="en-US" dirty="0" smtClean="0"/>
              <a:t> </a:t>
            </a:r>
          </a:p>
          <a:p>
            <a:pPr lvl="1"/>
            <a:r>
              <a:rPr lang="en-US" sz="2800" dirty="0"/>
              <a:t>S</a:t>
            </a:r>
            <a:r>
              <a:rPr lang="en-US" sz="2800" dirty="0" smtClean="0"/>
              <a:t>chema of the database</a:t>
            </a:r>
          </a:p>
          <a:p>
            <a:pPr lvl="1"/>
            <a:r>
              <a:rPr lang="en-US" sz="2800" b="1" dirty="0"/>
              <a:t>W</a:t>
            </a:r>
            <a:r>
              <a:rPr lang="en-US" sz="2800" b="1" dirty="0" smtClean="0"/>
              <a:t>orkload description:</a:t>
            </a:r>
            <a:r>
              <a:rPr lang="en-US" sz="2800" dirty="0" smtClean="0"/>
              <a:t> set of (query template, frequency) pairs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Goal</a:t>
            </a:r>
            <a:r>
              <a:rPr lang="en-US" dirty="0" smtClean="0"/>
              <a:t>: Select a set of indexes that minimize execution time of the workload.</a:t>
            </a:r>
          </a:p>
          <a:p>
            <a:pPr lvl="1"/>
            <a:r>
              <a:rPr lang="en-US" sz="2800" dirty="0" smtClean="0"/>
              <a:t>Cost / benefit balance: Each additional index may help with some queries, but requires updating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72127" y="5794831"/>
            <a:ext cx="5447746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This is an </a:t>
            </a:r>
            <a:r>
              <a:rPr lang="en-US" sz="2800" smtClean="0">
                <a:latin typeface="+mj-lt"/>
              </a:rPr>
              <a:t>optimization problem!</a:t>
            </a:r>
            <a:endParaRPr lang="en-US" sz="2800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765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 Cost Estimation via Histograms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3907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For </a:t>
                </a:r>
                <a:r>
                  <a:rPr lang="en-US" b="1" dirty="0" smtClean="0"/>
                  <a:t>index selection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What is the cost of an index lookup?</a:t>
                </a:r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Also for </a:t>
                </a:r>
                <a:r>
                  <a:rPr lang="en-US" b="1" dirty="0" smtClean="0"/>
                  <a:t>deciding which algorithm to use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Ex: To execute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</m:oMath>
                </a14:m>
                <a:r>
                  <a:rPr lang="en-US" dirty="0" smtClean="0"/>
                  <a:t>, which join algorithm should DBMS use?</a:t>
                </a:r>
                <a:endParaRPr lang="en-US" dirty="0"/>
              </a:p>
              <a:p>
                <a:pPr lvl="2"/>
                <a:endParaRPr lang="en-US" b="1" dirty="0" smtClean="0"/>
              </a:p>
              <a:p>
                <a:pPr lvl="1"/>
                <a:r>
                  <a:rPr lang="en-US" b="1" dirty="0" smtClean="0"/>
                  <a:t>What if we want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𝝈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𝑨</m:t>
                        </m:r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&gt;</m:t>
                        </m:r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𝟏𝟎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𝐑</m:t>
                    </m:r>
                    <m:r>
                      <a:rPr lang="en-US" b="1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sSub>
                      <m:sSubPr>
                        <m:ctrlPr>
                          <a:rPr lang="el-GR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𝝈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𝑩</m:t>
                        </m:r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𝑺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b="1" dirty="0" smtClean="0"/>
                  <a:t>?</a:t>
                </a:r>
                <a:endParaRPr lang="en-US" b="1" dirty="0"/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In general, we will need some way to </a:t>
                </a:r>
                <a:r>
                  <a:rPr lang="en-US" b="1" i="1" dirty="0" smtClean="0"/>
                  <a:t>estimate</a:t>
                </a:r>
                <a:r>
                  <a:rPr lang="en-US" dirty="0" smtClean="0"/>
                  <a:t> </a:t>
                </a:r>
                <a:r>
                  <a:rPr lang="en-US" b="1" i="1" dirty="0" smtClean="0"/>
                  <a:t>intermediate result set sizes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3907"/>
              </a:xfrm>
              <a:blipFill rotWithShape="0">
                <a:blip r:embed="rId2"/>
                <a:stretch>
                  <a:fillRect l="-928" t="-2467" r="-870" b="-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970245" y="5664469"/>
            <a:ext cx="6251510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+mj-lt"/>
              </a:rPr>
              <a:t>Histograms provide a way to efficiently store estimates of these quantities</a:t>
            </a:r>
            <a:endParaRPr lang="en-US" sz="3000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188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 Aware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05244"/>
          </a:xfrm>
        </p:spPr>
        <p:txBody>
          <a:bodyPr/>
          <a:lstStyle/>
          <a:p>
            <a:r>
              <a:rPr lang="en-US" dirty="0" smtClean="0"/>
              <a:t>Key idea: Reading from / writing to disk- e.g. </a:t>
            </a:r>
            <a:r>
              <a:rPr lang="en-US" b="1" i="1" dirty="0" smtClean="0"/>
              <a:t>IO operations-</a:t>
            </a:r>
            <a:r>
              <a:rPr lang="en-US" dirty="0" smtClean="0"/>
              <a:t> is </a:t>
            </a:r>
            <a:r>
              <a:rPr lang="en-US" b="1" i="1" dirty="0" smtClean="0"/>
              <a:t>thousands </a:t>
            </a:r>
            <a:r>
              <a:rPr lang="en-US" dirty="0" smtClean="0"/>
              <a:t>of times slower than any operation in memory</a:t>
            </a:r>
          </a:p>
          <a:p>
            <a:pPr lvl="1"/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 We consider a class of algorithms which try to minimize IO, and </a:t>
            </a:r>
            <a:r>
              <a:rPr lang="en-US" i="1" dirty="0" smtClean="0">
                <a:sym typeface="Wingdings"/>
              </a:rPr>
              <a:t>effectively ignore cost of operations in main memory</a:t>
            </a:r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3854040" y="4936501"/>
            <a:ext cx="448392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3600" b="1" i="1" smtClean="0">
                <a:latin typeface="+mj-lt"/>
                <a:sym typeface="Wingdings"/>
              </a:rPr>
              <a:t>“IO aware” algorithms!</a:t>
            </a:r>
            <a:endParaRPr lang="en-US" sz="3600" b="1" dirty="0" smtClean="0">
              <a:latin typeface="+mj-lt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81423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types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844" y="1818070"/>
            <a:ext cx="4970956" cy="23017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531" y="4448721"/>
            <a:ext cx="4973270" cy="22253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2750" y="5299785"/>
            <a:ext cx="568325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All buckets roughly the </a:t>
            </a:r>
            <a:r>
              <a:rPr lang="en-US" sz="2800" smtClean="0">
                <a:latin typeface="+mj-lt"/>
              </a:rPr>
              <a:t>same width</a:t>
            </a:r>
            <a:endParaRPr lang="en-US" sz="2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2750" y="2817732"/>
            <a:ext cx="5683250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All buckets contain roughly the same number of items (total frequency)</a:t>
            </a:r>
            <a:endParaRPr lang="en-US" sz="28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2750" y="2126378"/>
            <a:ext cx="1768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+mj-lt"/>
              </a:rPr>
              <a:t>Equi</a:t>
            </a:r>
            <a:r>
              <a:rPr lang="en-US" sz="2800" dirty="0" smtClean="0">
                <a:latin typeface="+mj-lt"/>
              </a:rPr>
              <a:t>-depth</a:t>
            </a:r>
            <a:endParaRPr lang="en-US" sz="2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2750" y="4637273"/>
            <a:ext cx="173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+mj-lt"/>
              </a:rPr>
              <a:t>Equi</a:t>
            </a:r>
            <a:r>
              <a:rPr lang="en-US" sz="2800" dirty="0" smtClean="0">
                <a:latin typeface="+mj-lt"/>
              </a:rPr>
              <a:t>-width</a:t>
            </a:r>
            <a:endParaRPr lang="en-US" sz="2800" dirty="0"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043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Merge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Goal: </a:t>
            </a:r>
            <a:r>
              <a:rPr lang="en-US" dirty="0" smtClean="0"/>
              <a:t>Merge sorted files that are much bigger than buffer</a:t>
            </a:r>
          </a:p>
          <a:p>
            <a:endParaRPr lang="en-US" b="1" i="1" dirty="0"/>
          </a:p>
          <a:p>
            <a:r>
              <a:rPr lang="en-US" b="1" i="1" dirty="0" smtClean="0"/>
              <a:t>Key idea: </a:t>
            </a:r>
            <a:r>
              <a:rPr lang="en-US" dirty="0" smtClean="0"/>
              <a:t>Since the input files are sorted, we always know which file to read from next!</a:t>
            </a:r>
          </a:p>
          <a:p>
            <a:endParaRPr lang="en-US" b="1" i="1" dirty="0"/>
          </a:p>
          <a:p>
            <a:r>
              <a:rPr lang="en-US" b="1" i="1" dirty="0" smtClean="0"/>
              <a:t>Details:</a:t>
            </a:r>
            <a:endParaRPr lang="en-US" b="1" i="1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652613"/>
                  </p:ext>
                </p:extLst>
              </p:nvPr>
            </p:nvGraphicFramePr>
            <p:xfrm>
              <a:off x="2623207" y="4323525"/>
              <a:ext cx="8730593" cy="1853438"/>
            </p:xfrm>
            <a:graphic>
              <a:graphicData uri="http://schemas.openxmlformats.org/drawingml/2006/table">
                <a:tbl>
                  <a:tblPr bandRow="1">
                    <a:tableStyleId>{ED083AE6-46FA-4A59-8FB0-9F97EB10719F}</a:tableStyleId>
                  </a:tblPr>
                  <a:tblGrid>
                    <a:gridCol w="1509986"/>
                    <a:gridCol w="7220607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Given: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i="1" dirty="0" smtClean="0"/>
                            <a:t>B+1</a:t>
                          </a:r>
                          <a:r>
                            <a:rPr lang="en-US" sz="2400" dirty="0" smtClean="0"/>
                            <a:t> buffer pages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Input: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i="1" dirty="0" smtClean="0"/>
                            <a:t>B</a:t>
                          </a:r>
                          <a:r>
                            <a:rPr lang="en-US" sz="2400" baseline="0" dirty="0" smtClean="0"/>
                            <a:t> sorted files, </a:t>
                          </a:r>
                          <a:r>
                            <a:rPr lang="en-US" sz="2400" b="1" i="1" baseline="0" dirty="0" smtClean="0"/>
                            <a:t>F</a:t>
                          </a:r>
                          <a:r>
                            <a:rPr lang="en-US" sz="2400" b="1" i="1" baseline="-25000" dirty="0" smtClean="0"/>
                            <a:t>1</a:t>
                          </a:r>
                          <a:r>
                            <a:rPr lang="en-US" sz="2400" b="1" i="1" baseline="0" dirty="0" smtClean="0"/>
                            <a:t>,…,F</a:t>
                          </a:r>
                          <a:r>
                            <a:rPr lang="en-US" sz="2400" b="1" i="1" baseline="-25000" dirty="0" smtClean="0"/>
                            <a:t>B</a:t>
                          </a:r>
                          <a:r>
                            <a:rPr lang="en-US" sz="2400" baseline="0" dirty="0" smtClean="0"/>
                            <a:t>, where F</a:t>
                          </a:r>
                          <a:r>
                            <a:rPr lang="en-US" sz="2400" baseline="-25000" dirty="0" smtClean="0"/>
                            <a:t>i</a:t>
                          </a:r>
                          <a:r>
                            <a:rPr lang="en-US" sz="2400" baseline="0" dirty="0" smtClean="0"/>
                            <a:t> has P(F</a:t>
                          </a:r>
                          <a:r>
                            <a:rPr lang="en-US" sz="2400" baseline="-25000" dirty="0" smtClean="0"/>
                            <a:t>i</a:t>
                          </a:r>
                          <a:r>
                            <a:rPr lang="en-US" sz="2400" baseline="0" dirty="0" smtClean="0"/>
                            <a:t>) pages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Output: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One merged sorted file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IO COST: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smtClean="0">
                                  <a:latin typeface="Cambria Math" charset="0"/>
                                </a:rPr>
                                <m:t>𝟐</m:t>
                              </m:r>
                              <m:r>
                                <a:rPr lang="en-US" sz="2400" smtClean="0">
                                  <a:latin typeface="Cambria Math" charset="0"/>
                                </a:rPr>
                                <m:t>∗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4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smtClean="0">
                                      <a:latin typeface="Cambria Math" charset="0"/>
                                    </a:rPr>
                                    <m:t>𝒊</m:t>
                                  </m:r>
                                  <m:r>
                                    <a:rPr lang="en-US" sz="2400" smtClean="0">
                                      <a:latin typeface="Cambria Math" charset="0"/>
                                    </a:rPr>
                                    <m:t>=</m:t>
                                  </m:r>
                                  <m:r>
                                    <a:rPr lang="en-US" sz="2400" smtClean="0">
                                      <a:latin typeface="Cambria Math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sz="2400" smtClean="0">
                                      <a:latin typeface="Cambria Math" charset="0"/>
                                    </a:rPr>
                                    <m:t>𝑩</m:t>
                                  </m:r>
                                </m:sup>
                                <m:e>
                                  <m:r>
                                    <a:rPr lang="en-US" sz="2400" smtClean="0">
                                      <a:latin typeface="Cambria Math" charset="0"/>
                                    </a:rPr>
                                    <m:t>𝑷</m:t>
                                  </m:r>
                                  <m:r>
                                    <a:rPr lang="en-US" sz="2400" smtClean="0">
                                      <a:latin typeface="Cambria Math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smtClean="0">
                                          <a:latin typeface="Cambria Math" charset="0"/>
                                        </a:rPr>
                                        <m:t>𝑭</m:t>
                                      </m:r>
                                    </m:e>
                                    <m:sub>
                                      <m:r>
                                        <a:rPr lang="en-US" sz="2400" smtClean="0">
                                          <a:latin typeface="Cambria Math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sz="2400" smtClean="0">
                                      <a:latin typeface="Cambria Math" charset="0"/>
                                    </a:rPr>
                                    <m:t>)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sz="2400" dirty="0" smtClean="0"/>
                            <a:t> </a:t>
                          </a:r>
                          <a:r>
                            <a:rPr lang="en-US" sz="2400" baseline="0" dirty="0" smtClean="0"/>
                            <a:t> </a:t>
                          </a:r>
                          <a:r>
                            <a:rPr lang="en-US" sz="2400" i="1" baseline="0" dirty="0" smtClean="0"/>
                            <a:t>(Each page is read &amp; written once)</a:t>
                          </a:r>
                          <a:endParaRPr lang="en-US" sz="2400" i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652613"/>
                  </p:ext>
                </p:extLst>
              </p:nvPr>
            </p:nvGraphicFramePr>
            <p:xfrm>
              <a:off x="2623207" y="4323525"/>
              <a:ext cx="8730593" cy="1853438"/>
            </p:xfrm>
            <a:graphic>
              <a:graphicData uri="http://schemas.openxmlformats.org/drawingml/2006/table">
                <a:tbl>
                  <a:tblPr bandRow="1">
                    <a:tableStyleId>{ED083AE6-46FA-4A59-8FB0-9F97EB10719F}</a:tableStyleId>
                  </a:tblPr>
                  <a:tblGrid>
                    <a:gridCol w="1509986"/>
                    <a:gridCol w="7220607"/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Given: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i="1" dirty="0" smtClean="0"/>
                            <a:t>B+1</a:t>
                          </a:r>
                          <a:r>
                            <a:rPr lang="en-US" sz="2400" dirty="0" smtClean="0"/>
                            <a:t> buffer pages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Input: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i="1" dirty="0" smtClean="0"/>
                            <a:t>B</a:t>
                          </a:r>
                          <a:r>
                            <a:rPr lang="en-US" sz="2400" baseline="0" dirty="0" smtClean="0"/>
                            <a:t> sorted files, </a:t>
                          </a:r>
                          <a:r>
                            <a:rPr lang="en-US" sz="2400" b="1" i="1" baseline="0" dirty="0" smtClean="0"/>
                            <a:t>F</a:t>
                          </a:r>
                          <a:r>
                            <a:rPr lang="en-US" sz="2400" b="1" i="1" baseline="-25000" dirty="0" smtClean="0"/>
                            <a:t>1</a:t>
                          </a:r>
                          <a:r>
                            <a:rPr lang="en-US" sz="2400" b="1" i="1" baseline="0" dirty="0" smtClean="0"/>
                            <a:t>,…,F</a:t>
                          </a:r>
                          <a:r>
                            <a:rPr lang="en-US" sz="2400" b="1" i="1" baseline="-25000" dirty="0" smtClean="0"/>
                            <a:t>B</a:t>
                          </a:r>
                          <a:r>
                            <a:rPr lang="en-US" sz="2400" baseline="0" dirty="0" smtClean="0"/>
                            <a:t>, where F</a:t>
                          </a:r>
                          <a:r>
                            <a:rPr lang="en-US" sz="2400" baseline="-25000" dirty="0" smtClean="0"/>
                            <a:t>i</a:t>
                          </a:r>
                          <a:r>
                            <a:rPr lang="en-US" sz="2400" baseline="0" dirty="0" smtClean="0"/>
                            <a:t> has P(F</a:t>
                          </a:r>
                          <a:r>
                            <a:rPr lang="en-US" sz="2400" baseline="-25000" dirty="0" smtClean="0"/>
                            <a:t>i</a:t>
                          </a:r>
                          <a:r>
                            <a:rPr lang="en-US" sz="2400" baseline="0" dirty="0" smtClean="0"/>
                            <a:t>) pages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Output: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One merged sorted file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481838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IO COST: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1013" t="-296203" r="-169" b="-2784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TextBox 7"/>
          <p:cNvSpPr txBox="1"/>
          <p:nvPr/>
        </p:nvSpPr>
        <p:spPr>
          <a:xfrm>
            <a:off x="9702541" y="374456"/>
            <a:ext cx="2403581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smtClean="0">
                <a:latin typeface="+mj-lt"/>
              </a:rPr>
              <a:t>See L12:54-66!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540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High-Level: Lecture 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External Merge Sort Algorithm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Basic algorithm (including (B+1)-length initial runs &amp; B-way merging)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Repacking optimization for longer initial runs</a:t>
            </a:r>
          </a:p>
          <a:p>
            <a:pPr lvl="1"/>
            <a:endParaRPr lang="en-US" dirty="0"/>
          </a:p>
          <a:p>
            <a:r>
              <a:rPr lang="en-US" dirty="0" smtClean="0"/>
              <a:t>Indexes Part I: Basics</a:t>
            </a:r>
          </a:p>
          <a:p>
            <a:pPr lvl="1"/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364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Merge Sort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77607" cy="4351338"/>
          </a:xfrm>
        </p:spPr>
        <p:txBody>
          <a:bodyPr>
            <a:normAutofit lnSpcReduction="10000"/>
          </a:bodyPr>
          <a:lstStyle/>
          <a:p>
            <a:r>
              <a:rPr lang="en-US" b="1" i="1" dirty="0" smtClean="0"/>
              <a:t>Goal: </a:t>
            </a:r>
            <a:r>
              <a:rPr lang="en-US" dirty="0" smtClean="0"/>
              <a:t>Sort a file that is much bigger than the buffer</a:t>
            </a:r>
          </a:p>
          <a:p>
            <a:pPr marL="0" indent="0">
              <a:buNone/>
            </a:pPr>
            <a:endParaRPr lang="en-US" b="1" i="1" dirty="0"/>
          </a:p>
          <a:p>
            <a:r>
              <a:rPr lang="en-US" b="1" i="1" dirty="0" smtClean="0"/>
              <a:t>Key idea:</a:t>
            </a:r>
          </a:p>
          <a:p>
            <a:pPr lvl="1"/>
            <a:endParaRPr lang="en-US" i="1" dirty="0" smtClean="0"/>
          </a:p>
          <a:p>
            <a:pPr lvl="1"/>
            <a:r>
              <a:rPr lang="en-US" i="1" dirty="0" smtClean="0"/>
              <a:t>Phase 1: </a:t>
            </a:r>
            <a:r>
              <a:rPr lang="en-US" dirty="0" smtClean="0"/>
              <a:t>Split file into smaller chunks (“initial runs”) which can be sorted in memory</a:t>
            </a:r>
          </a:p>
          <a:p>
            <a:pPr lvl="1"/>
            <a:endParaRPr lang="en-US" i="1" dirty="0" smtClean="0"/>
          </a:p>
          <a:p>
            <a:pPr lvl="1"/>
            <a:r>
              <a:rPr lang="en-US" i="1" dirty="0" smtClean="0"/>
              <a:t>Phase 2: </a:t>
            </a:r>
            <a:r>
              <a:rPr lang="en-US" dirty="0" smtClean="0"/>
              <a:t>Keep merging (do “passes”) using external merge algorithm until one sorted file!</a:t>
            </a:r>
            <a:endParaRPr lang="en-US" i="1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915807" y="2575895"/>
            <a:ext cx="4954097" cy="1911843"/>
            <a:chOff x="6915807" y="2575895"/>
            <a:chExt cx="4954097" cy="1911843"/>
          </a:xfrm>
        </p:grpSpPr>
        <p:sp>
          <p:nvSpPr>
            <p:cNvPr id="8" name="Rounded Rectangle 7"/>
            <p:cNvSpPr/>
            <p:nvPr/>
          </p:nvSpPr>
          <p:spPr>
            <a:xfrm>
              <a:off x="8133810" y="3086866"/>
              <a:ext cx="2046530" cy="26322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335108" y="2575895"/>
              <a:ext cx="25347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</a:rPr>
                <a:t>Unsorted input file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133810" y="4224512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8678262" y="4224512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9222714" y="4224512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9767166" y="4224512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8937871" y="3485029"/>
              <a:ext cx="397869" cy="51941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29300" y="3736474"/>
              <a:ext cx="23587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</a:rPr>
                <a:t>Sorted </a:t>
              </a:r>
              <a:r>
                <a:rPr lang="en-US" sz="2400" b="1" i="1" dirty="0" smtClean="0">
                  <a:latin typeface="+mj-lt"/>
                </a:rPr>
                <a:t>initial runs</a:t>
              </a:r>
              <a:endParaRPr lang="en-US" sz="2400" b="1" i="1" dirty="0">
                <a:latin typeface="+mj-lt"/>
              </a:endParaRPr>
            </a:p>
          </p:txBody>
        </p:sp>
        <p:sp>
          <p:nvSpPr>
            <p:cNvPr id="31" name="Left Brace 30"/>
            <p:cNvSpPr/>
            <p:nvPr/>
          </p:nvSpPr>
          <p:spPr>
            <a:xfrm>
              <a:off x="7826634" y="2975166"/>
              <a:ext cx="170310" cy="140764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915807" y="3485029"/>
              <a:ext cx="91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smtClean="0">
                  <a:latin typeface="+mj-lt"/>
                </a:rPr>
                <a:t>Phase 1</a:t>
              </a:r>
              <a:endParaRPr lang="en-US" i="1">
                <a:latin typeface="+mj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5807" y="4461365"/>
            <a:ext cx="4916949" cy="1994503"/>
            <a:chOff x="6915807" y="4461365"/>
            <a:chExt cx="4916949" cy="1994503"/>
          </a:xfrm>
        </p:grpSpPr>
        <p:sp>
          <p:nvSpPr>
            <p:cNvPr id="18" name="Rounded Rectangle 17"/>
            <p:cNvSpPr/>
            <p:nvPr/>
          </p:nvSpPr>
          <p:spPr>
            <a:xfrm>
              <a:off x="8133808" y="4901587"/>
              <a:ext cx="957627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9222712" y="4909577"/>
              <a:ext cx="957627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endCxn id="23" idx="0"/>
            </p:cNvCxnSpPr>
            <p:nvPr/>
          </p:nvCxnSpPr>
          <p:spPr>
            <a:xfrm>
              <a:off x="8340397" y="4487738"/>
              <a:ext cx="272225" cy="4138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8" idx="2"/>
              <a:endCxn id="23" idx="0"/>
            </p:cNvCxnSpPr>
            <p:nvPr/>
          </p:nvCxnSpPr>
          <p:spPr>
            <a:xfrm flipH="1">
              <a:off x="8612622" y="4487738"/>
              <a:ext cx="272227" cy="4138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9" idx="2"/>
              <a:endCxn id="24" idx="0"/>
            </p:cNvCxnSpPr>
            <p:nvPr/>
          </p:nvCxnSpPr>
          <p:spPr>
            <a:xfrm>
              <a:off x="9429301" y="4487738"/>
              <a:ext cx="272225" cy="4218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20" idx="2"/>
              <a:endCxn id="24" idx="0"/>
            </p:cNvCxnSpPr>
            <p:nvPr/>
          </p:nvCxnSpPr>
          <p:spPr>
            <a:xfrm flipH="1">
              <a:off x="9701526" y="4487738"/>
              <a:ext cx="272227" cy="4218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0226292" y="4461365"/>
              <a:ext cx="16032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</a:rPr>
                <a:t>Merge </a:t>
              </a:r>
              <a:r>
                <a:rPr lang="en-US" sz="2400" b="1" i="1" dirty="0" smtClean="0">
                  <a:latin typeface="+mj-lt"/>
                </a:rPr>
                <a:t>pass</a:t>
              </a:r>
              <a:endParaRPr lang="en-US" sz="2400" b="1" i="1" dirty="0">
                <a:latin typeface="+mj-lt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133809" y="5583503"/>
              <a:ext cx="2046530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3" idx="2"/>
              <a:endCxn id="26" idx="0"/>
            </p:cNvCxnSpPr>
            <p:nvPr/>
          </p:nvCxnSpPr>
          <p:spPr>
            <a:xfrm>
              <a:off x="8612622" y="5164813"/>
              <a:ext cx="544452" cy="41869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4" idx="2"/>
              <a:endCxn id="26" idx="0"/>
            </p:cNvCxnSpPr>
            <p:nvPr/>
          </p:nvCxnSpPr>
          <p:spPr>
            <a:xfrm flipH="1">
              <a:off x="9157074" y="5172803"/>
              <a:ext cx="544452" cy="4107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0223085" y="5143325"/>
              <a:ext cx="16096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</a:rPr>
                <a:t>Merge </a:t>
              </a:r>
              <a:r>
                <a:rPr lang="en-US" sz="2400" b="1" i="1" dirty="0" smtClean="0">
                  <a:latin typeface="+mj-lt"/>
                </a:rPr>
                <a:t>pass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429300" y="5994203"/>
              <a:ext cx="11020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</a:rPr>
                <a:t>Sorted!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2" name="Left Brace 31"/>
            <p:cNvSpPr/>
            <p:nvPr/>
          </p:nvSpPr>
          <p:spPr>
            <a:xfrm>
              <a:off x="7826634" y="4487738"/>
              <a:ext cx="170310" cy="140764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915807" y="4997686"/>
              <a:ext cx="91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+mj-lt"/>
                </a:rPr>
                <a:t>Phase 2</a:t>
              </a:r>
              <a:endParaRPr lang="en-US" i="1" dirty="0">
                <a:latin typeface="+mj-lt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9702541" y="374456"/>
            <a:ext cx="2403581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latin typeface="+mj-lt"/>
              </a:rPr>
              <a:t>See L13:11-27!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210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Merge Sort Algorithm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4036986"/>
                  </p:ext>
                </p:extLst>
              </p:nvPr>
            </p:nvGraphicFramePr>
            <p:xfrm>
              <a:off x="838200" y="1690688"/>
              <a:ext cx="10515600" cy="4961436"/>
            </p:xfrm>
            <a:graphic>
              <a:graphicData uri="http://schemas.openxmlformats.org/drawingml/2006/table">
                <a:tbl>
                  <a:tblPr bandRow="1">
                    <a:tableStyleId>{ED083AE6-46FA-4A59-8FB0-9F97EB10719F}</a:tableStyleId>
                  </a:tblPr>
                  <a:tblGrid>
                    <a:gridCol w="1263869"/>
                    <a:gridCol w="3363310"/>
                    <a:gridCol w="5888421"/>
                  </a:tblGrid>
                  <a:tr h="428781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Given: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i="1" dirty="0" smtClean="0"/>
                            <a:t>B+1</a:t>
                          </a:r>
                          <a:r>
                            <a:rPr lang="en-US" sz="2400" dirty="0" smtClean="0"/>
                            <a:t> buffer pages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</a:tr>
                  <a:tr h="428781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Input: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Unsorted </a:t>
                          </a:r>
                          <a:r>
                            <a:rPr lang="en-US" sz="2400" baseline="0" dirty="0" smtClean="0"/>
                            <a:t>file of length </a:t>
                          </a:r>
                          <a:r>
                            <a:rPr lang="en-US" sz="2400" b="1" i="1" baseline="0" dirty="0" smtClean="0"/>
                            <a:t>N</a:t>
                          </a:r>
                          <a:r>
                            <a:rPr lang="en-US" sz="2400" baseline="0" dirty="0" smtClean="0"/>
                            <a:t> pages</a:t>
                          </a:r>
                          <a:endParaRPr lang="en-US" sz="2400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b="0" i="0" dirty="0"/>
                        </a:p>
                      </a:txBody>
                      <a:tcPr/>
                    </a:tc>
                  </a:tr>
                  <a:tr h="428781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Output: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The sorted file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</a:tr>
                  <a:tr h="3224076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IO COST: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charset="0"/>
                                  </a:rPr>
                                  <m:t>𝟐</m:t>
                                </m:r>
                                <m:r>
                                  <a:rPr lang="en-US" sz="2400" smtClean="0">
                                    <a:latin typeface="Cambria Math" charset="0"/>
                                  </a:rPr>
                                  <m:t>𝑵</m:t>
                                </m:r>
                                <m:r>
                                  <a:rPr lang="en-US" sz="2400" smtClean="0">
                                    <a:latin typeface="Cambria Math" charset="0"/>
                                  </a:rPr>
                                  <m:t>(</m:t>
                                </m:r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240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24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en-US" sz="2400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400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charset="0"/>
                                              </a:rPr>
                                              <m:t>log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charset="0"/>
                                              </a:rPr>
                                              <m:t>𝑩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d>
                                          <m:dPr>
                                            <m:begChr m:val="⌈"/>
                                            <m:endChr m:val="⌉"/>
                                            <m:ctrlPr>
                                              <a:rPr lang="en-US" sz="2400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2400" i="1" smtClean="0">
                                                    <a:solidFill>
                                                      <a:srgbClr val="0070C0"/>
                                                    </a:solidFill>
                                                    <a:latin typeface="Cambria Math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2400" smtClean="0">
                                                    <a:solidFill>
                                                      <a:srgbClr val="0070C0"/>
                                                    </a:solidFill>
                                                    <a:latin typeface="Cambria Math" charset="0"/>
                                                  </a:rPr>
                                                  <m:t>𝑵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sz="2400" smtClean="0">
                                                    <a:solidFill>
                                                      <a:srgbClr val="0070C0"/>
                                                    </a:solidFill>
                                                    <a:latin typeface="Cambria Math" charset="0"/>
                                                  </a:rPr>
                                                  <m:t>𝑩</m:t>
                                                </m:r>
                                                <m:r>
                                                  <a:rPr lang="en-US" sz="2400" smtClean="0">
                                                    <a:solidFill>
                                                      <a:srgbClr val="0070C0"/>
                                                    </a:solidFill>
                                                    <a:latin typeface="Cambria Math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sz="2400" smtClean="0">
                                                    <a:solidFill>
                                                      <a:srgbClr val="0070C0"/>
                                                    </a:solidFill>
                                                    <a:latin typeface="Cambria Math" charset="0"/>
                                                  </a:rPr>
                                                  <m:t>𝟏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  <m:r>
                                  <a:rPr lang="en-US" sz="2400" smtClean="0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a:rPr lang="en-US" sz="2400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𝟏</m:t>
                                </m:r>
                                <m:r>
                                  <a:rPr lang="en-US" sz="2400" smtClean="0"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en-US" sz="2400" b="1" i="1" dirty="0" smtClean="0">
                              <a:solidFill>
                                <a:srgbClr val="C00000"/>
                              </a:solidFill>
                            </a:rPr>
                            <a:t>Phase</a:t>
                          </a:r>
                          <a:r>
                            <a:rPr lang="en-US" sz="2400" b="1" i="1" baseline="0" dirty="0" smtClean="0">
                              <a:solidFill>
                                <a:srgbClr val="C00000"/>
                              </a:solidFill>
                            </a:rPr>
                            <a:t> 1:</a:t>
                          </a:r>
                          <a:r>
                            <a:rPr lang="en-US" sz="2400" baseline="0" dirty="0" smtClean="0"/>
                            <a:t> Initial runs of length B+1 are created</a:t>
                          </a:r>
                        </a:p>
                        <a:p>
                          <a:pPr marL="914400" lvl="1" indent="-457200">
                            <a:buFont typeface="Arial" charset="0"/>
                            <a:buChar char="•"/>
                          </a:pPr>
                          <a:r>
                            <a:rPr lang="en-US" sz="2000" baseline="0" dirty="0" smtClean="0"/>
                            <a:t>There are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n-US" sz="200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 smtClean="0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smtClean="0">
                                          <a:latin typeface="Cambria Math" charset="0"/>
                                        </a:rPr>
                                        <m:t>𝑵</m:t>
                                      </m:r>
                                    </m:num>
                                    <m:den>
                                      <m:r>
                                        <a:rPr lang="en-US" sz="2000" smtClean="0">
                                          <a:latin typeface="Cambria Math" charset="0"/>
                                        </a:rPr>
                                        <m:t>𝑩</m:t>
                                      </m:r>
                                      <m:r>
                                        <a:rPr lang="en-US" sz="2000" smtClean="0">
                                          <a:latin typeface="Cambria Math" charset="0"/>
                                        </a:rPr>
                                        <m:t>+</m:t>
                                      </m:r>
                                      <m:r>
                                        <a:rPr lang="en-US" sz="2000" smtClean="0">
                                          <a:latin typeface="Cambria Math" charset="0"/>
                                        </a:rPr>
                                        <m:t>𝟏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2000" baseline="0" dirty="0" smtClean="0"/>
                            <a:t> of these</a:t>
                          </a:r>
                        </a:p>
                        <a:p>
                          <a:pPr marL="914400" lvl="1" indent="-457200">
                            <a:buFont typeface="Arial" charset="0"/>
                            <a:buChar char="•"/>
                          </a:pPr>
                          <a:r>
                            <a:rPr lang="en-US" sz="2000" baseline="0" dirty="0" smtClean="0"/>
                            <a:t>The IO cost is 2N</a:t>
                          </a:r>
                        </a:p>
                        <a:p>
                          <a:pPr marL="0" lvl="0" indent="0">
                            <a:buFont typeface="Arial" charset="0"/>
                            <a:buNone/>
                          </a:pPr>
                          <a:endParaRPr lang="en-US" sz="2400" dirty="0" smtClean="0"/>
                        </a:p>
                        <a:p>
                          <a:pPr marL="0" lvl="0" indent="0">
                            <a:buFont typeface="Arial" charset="0"/>
                            <a:buNone/>
                          </a:pPr>
                          <a:r>
                            <a:rPr lang="en-US" sz="2400" b="1" i="1" dirty="0" smtClean="0">
                              <a:solidFill>
                                <a:srgbClr val="0070C0"/>
                              </a:solidFill>
                            </a:rPr>
                            <a:t>Phase 2:</a:t>
                          </a:r>
                          <a:r>
                            <a:rPr lang="en-US" sz="2400" dirty="0" smtClean="0"/>
                            <a:t> We</a:t>
                          </a:r>
                          <a:r>
                            <a:rPr lang="en-US" sz="2400" baseline="0" dirty="0" smtClean="0"/>
                            <a:t> do passes of B-way merge until fully merged</a:t>
                          </a:r>
                        </a:p>
                        <a:p>
                          <a:pPr marL="914400" lvl="1" indent="-457200">
                            <a:buFont typeface="Arial" charset="0"/>
                            <a:buChar char="•"/>
                          </a:pPr>
                          <a:r>
                            <a:rPr lang="en-US" sz="2000" baseline="0" dirty="0" smtClean="0"/>
                            <a:t>Need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n-US" sz="200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i="1" smtClean="0">
                                          <a:latin typeface="Cambria Math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smtClean="0">
                                              <a:latin typeface="Cambria Math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sz="2000" smtClean="0">
                                              <a:latin typeface="Cambria Math" charset="0"/>
                                            </a:rPr>
                                            <m:t>𝑩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d>
                                        <m:dPr>
                                          <m:begChr m:val="⌈"/>
                                          <m:endChr m:val="⌉"/>
                                          <m:ctrlPr>
                                            <a:rPr lang="en-US" sz="2000" i="1" smtClean="0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sz="200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2000" smtClean="0">
                                                  <a:latin typeface="Cambria Math" charset="0"/>
                                                </a:rPr>
                                                <m:t>𝑵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2000" smtClean="0">
                                                  <a:latin typeface="Cambria Math" charset="0"/>
                                                </a:rPr>
                                                <m:t>𝑩</m:t>
                                              </m:r>
                                              <m:r>
                                                <a:rPr lang="en-US" sz="2000" smtClean="0">
                                                  <a:latin typeface="Cambria Math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sz="2000" smtClean="0">
                                                  <a:latin typeface="Cambria Math" charset="0"/>
                                                </a:rPr>
                                                <m:t>𝟏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baseline="0" dirty="0" smtClean="0"/>
                            <a:t> passes</a:t>
                          </a:r>
                        </a:p>
                        <a:p>
                          <a:pPr marL="914400" lvl="1" indent="-457200">
                            <a:buFont typeface="Arial" charset="0"/>
                            <a:buChar char="•"/>
                          </a:pPr>
                          <a:r>
                            <a:rPr lang="en-US" sz="2000" baseline="0" dirty="0" smtClean="0"/>
                            <a:t>The IO cost is 2N per pass</a:t>
                          </a:r>
                          <a:endParaRPr lang="en-US" sz="2000" i="1" baseline="0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4036986"/>
                  </p:ext>
                </p:extLst>
              </p:nvPr>
            </p:nvGraphicFramePr>
            <p:xfrm>
              <a:off x="838200" y="1690688"/>
              <a:ext cx="10515600" cy="4961436"/>
            </p:xfrm>
            <a:graphic>
              <a:graphicData uri="http://schemas.openxmlformats.org/drawingml/2006/table">
                <a:tbl>
                  <a:tblPr bandRow="1">
                    <a:tableStyleId>{ED083AE6-46FA-4A59-8FB0-9F97EB10719F}</a:tableStyleId>
                  </a:tblPr>
                  <a:tblGrid>
                    <a:gridCol w="1263869"/>
                    <a:gridCol w="3363310"/>
                    <a:gridCol w="5888421"/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Given: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i="1" dirty="0" smtClean="0"/>
                            <a:t>B+1</a:t>
                          </a:r>
                          <a:r>
                            <a:rPr lang="en-US" sz="2400" dirty="0" smtClean="0"/>
                            <a:t> buffer pages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Input: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Unsorted </a:t>
                          </a:r>
                          <a:r>
                            <a:rPr lang="en-US" sz="2400" baseline="0" dirty="0" smtClean="0"/>
                            <a:t>file of length </a:t>
                          </a:r>
                          <a:r>
                            <a:rPr lang="en-US" sz="2400" b="1" i="1" baseline="0" dirty="0" smtClean="0"/>
                            <a:t>N</a:t>
                          </a:r>
                          <a:r>
                            <a:rPr lang="en-US" sz="2400" baseline="0" dirty="0" smtClean="0"/>
                            <a:t> pages</a:t>
                          </a:r>
                          <a:endParaRPr lang="en-US" sz="2400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b="0" i="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Output: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The sorted file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</a:tr>
                  <a:tr h="3224076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IO COST: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7681" t="-55283" r="-175543" b="-3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8594" t="-55283" r="-207" b="-37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TextBox 7"/>
          <p:cNvSpPr txBox="1"/>
          <p:nvPr/>
        </p:nvSpPr>
        <p:spPr>
          <a:xfrm>
            <a:off x="9702541" y="374456"/>
            <a:ext cx="2403581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latin typeface="+mj-lt"/>
              </a:rPr>
              <a:t>See L13:11-27!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44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5640</TotalTime>
  <Words>4004</Words>
  <Application>Microsoft Macintosh PowerPoint</Application>
  <PresentationFormat>Widescreen</PresentationFormat>
  <Paragraphs>955</Paragraphs>
  <Slides>50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1" baseType="lpstr">
      <vt:lpstr>Arial Unicode MS</vt:lpstr>
      <vt:lpstr>Book Antiqua</vt:lpstr>
      <vt:lpstr>Calibri</vt:lpstr>
      <vt:lpstr>Calibri Light</vt:lpstr>
      <vt:lpstr>Cambria Math</vt:lpstr>
      <vt:lpstr>Menlo</vt:lpstr>
      <vt:lpstr>Symbol</vt:lpstr>
      <vt:lpstr>Times New Roman</vt:lpstr>
      <vt:lpstr>Wingdings</vt:lpstr>
      <vt:lpstr>Arial</vt:lpstr>
      <vt:lpstr>Office Theme</vt:lpstr>
      <vt:lpstr>CS 145 Final Review</vt:lpstr>
      <vt:lpstr>High-Level: Lecture 12</vt:lpstr>
      <vt:lpstr>High-level: Disk vs. Main Memory</vt:lpstr>
      <vt:lpstr>The Buffer</vt:lpstr>
      <vt:lpstr>IO Aware</vt:lpstr>
      <vt:lpstr>External Merge Algorithm</vt:lpstr>
      <vt:lpstr>High-Level: Lecture 13</vt:lpstr>
      <vt:lpstr>External Merge Sort Algorithm</vt:lpstr>
      <vt:lpstr>External Merge Sort Algorithm</vt:lpstr>
      <vt:lpstr>Repacking Optimization for Ext. Merge Sort</vt:lpstr>
      <vt:lpstr>Indexes</vt:lpstr>
      <vt:lpstr>High-Level: Lectures 14-15</vt:lpstr>
      <vt:lpstr>B+ Tree Basics</vt:lpstr>
      <vt:lpstr>B+ Tree Basics</vt:lpstr>
      <vt:lpstr>Searching a B+ Tree</vt:lpstr>
      <vt:lpstr>B+ Tree Range Search</vt:lpstr>
      <vt:lpstr>B+ Tree Range Search</vt:lpstr>
      <vt:lpstr>Clustered vs. Unclustered Index</vt:lpstr>
      <vt:lpstr>Joins: Example</vt:lpstr>
      <vt:lpstr>Join Algorithms: Overview</vt:lpstr>
      <vt:lpstr>Nested Loop Join (NLJ)</vt:lpstr>
      <vt:lpstr>Block Nested Loop Join (BNLJ)</vt:lpstr>
      <vt:lpstr>Sort Merge Join (SMJ)</vt:lpstr>
      <vt:lpstr>SMJ: Backup</vt:lpstr>
      <vt:lpstr>Simple SMJ Optimization</vt:lpstr>
      <vt:lpstr>Hash Join</vt:lpstr>
      <vt:lpstr>HJ: Skew</vt:lpstr>
      <vt:lpstr>Overview: SMJ vs. HJ</vt:lpstr>
      <vt:lpstr>How many passes do we need?</vt:lpstr>
      <vt:lpstr>How many passes do we need?</vt:lpstr>
      <vt:lpstr>How many buffer pages for nice behavior?</vt:lpstr>
      <vt:lpstr>Overview: SMJ vs. HJ</vt:lpstr>
      <vt:lpstr>High-Level: Lecture 16</vt:lpstr>
      <vt:lpstr>RDBMS Architecture</vt:lpstr>
      <vt:lpstr>The Relational Model: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Converting SFW Query -&gt; RA</vt:lpstr>
      <vt:lpstr>High-Level: Lecture 17</vt:lpstr>
      <vt:lpstr>Logical vs. Physical Optimization</vt:lpstr>
      <vt:lpstr>Logical Optimization: “Pushing down” projection</vt:lpstr>
      <vt:lpstr>Logical Optimization: “Pushing down” selection</vt:lpstr>
      <vt:lpstr>RA commutators</vt:lpstr>
      <vt:lpstr>Index Selection</vt:lpstr>
      <vt:lpstr>IO Cost Estimation via Histograms</vt:lpstr>
      <vt:lpstr>Histogram types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145 Final Review</dc:title>
  <dc:creator>Alex Ratner</dc:creator>
  <cp:lastModifiedBy>Alex Ratner</cp:lastModifiedBy>
  <cp:revision>142</cp:revision>
  <dcterms:created xsi:type="dcterms:W3CDTF">2015-11-24T02:58:47Z</dcterms:created>
  <dcterms:modified xsi:type="dcterms:W3CDTF">2015-12-08T07:04:18Z</dcterms:modified>
</cp:coreProperties>
</file>