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2"/>
  </p:notesMasterIdLst>
  <p:sldIdLst>
    <p:sldId id="257" r:id="rId2"/>
    <p:sldId id="324" r:id="rId3"/>
    <p:sldId id="325" r:id="rId4"/>
    <p:sldId id="373" r:id="rId5"/>
    <p:sldId id="374" r:id="rId6"/>
    <p:sldId id="350" r:id="rId7"/>
    <p:sldId id="349" r:id="rId8"/>
    <p:sldId id="372" r:id="rId9"/>
    <p:sldId id="351" r:id="rId10"/>
    <p:sldId id="352" r:id="rId11"/>
    <p:sldId id="354" r:id="rId12"/>
    <p:sldId id="355" r:id="rId13"/>
    <p:sldId id="356" r:id="rId14"/>
    <p:sldId id="357" r:id="rId15"/>
    <p:sldId id="358" r:id="rId16"/>
    <p:sldId id="359" r:id="rId17"/>
    <p:sldId id="360" r:id="rId18"/>
    <p:sldId id="361" r:id="rId19"/>
    <p:sldId id="363" r:id="rId20"/>
    <p:sldId id="364" r:id="rId21"/>
    <p:sldId id="365" r:id="rId22"/>
    <p:sldId id="366" r:id="rId23"/>
    <p:sldId id="367" r:id="rId24"/>
    <p:sldId id="368" r:id="rId25"/>
    <p:sldId id="369" r:id="rId26"/>
    <p:sldId id="370" r:id="rId27"/>
    <p:sldId id="385" r:id="rId28"/>
    <p:sldId id="387" r:id="rId29"/>
    <p:sldId id="386" r:id="rId30"/>
    <p:sldId id="382" r:id="rId31"/>
    <p:sldId id="388" r:id="rId32"/>
    <p:sldId id="389" r:id="rId33"/>
    <p:sldId id="391" r:id="rId34"/>
    <p:sldId id="390" r:id="rId35"/>
    <p:sldId id="392" r:id="rId36"/>
    <p:sldId id="393" r:id="rId37"/>
    <p:sldId id="394" r:id="rId38"/>
    <p:sldId id="395" r:id="rId39"/>
    <p:sldId id="396" r:id="rId40"/>
    <p:sldId id="397" r:id="rId41"/>
    <p:sldId id="371" r:id="rId42"/>
    <p:sldId id="326" r:id="rId43"/>
    <p:sldId id="327" r:id="rId44"/>
    <p:sldId id="260" r:id="rId45"/>
    <p:sldId id="378" r:id="rId46"/>
    <p:sldId id="379" r:id="rId47"/>
    <p:sldId id="400" r:id="rId48"/>
    <p:sldId id="261" r:id="rId49"/>
    <p:sldId id="328" r:id="rId50"/>
    <p:sldId id="264" r:id="rId51"/>
    <p:sldId id="329" r:id="rId52"/>
    <p:sldId id="331" r:id="rId53"/>
    <p:sldId id="332" r:id="rId54"/>
    <p:sldId id="398" r:id="rId55"/>
    <p:sldId id="268" r:id="rId56"/>
    <p:sldId id="399" r:id="rId57"/>
    <p:sldId id="375" r:id="rId58"/>
    <p:sldId id="376" r:id="rId59"/>
    <p:sldId id="269" r:id="rId60"/>
    <p:sldId id="270" r:id="rId61"/>
    <p:sldId id="271" r:id="rId62"/>
    <p:sldId id="272" r:id="rId63"/>
    <p:sldId id="273" r:id="rId64"/>
    <p:sldId id="337" r:id="rId65"/>
    <p:sldId id="339" r:id="rId66"/>
    <p:sldId id="340" r:id="rId67"/>
    <p:sldId id="276" r:id="rId68"/>
    <p:sldId id="277" r:id="rId69"/>
    <p:sldId id="278" r:id="rId70"/>
    <p:sldId id="341" r:id="rId71"/>
    <p:sldId id="280" r:id="rId72"/>
    <p:sldId id="343" r:id="rId73"/>
    <p:sldId id="281" r:id="rId74"/>
    <p:sldId id="344" r:id="rId75"/>
    <p:sldId id="345" r:id="rId76"/>
    <p:sldId id="380" r:id="rId77"/>
    <p:sldId id="296" r:id="rId78"/>
    <p:sldId id="347" r:id="rId79"/>
    <p:sldId id="348" r:id="rId80"/>
    <p:sldId id="40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969212-CF96-6045-941F-1C902CB7F40E}">
          <p14:sldIdLst>
            <p14:sldId id="257"/>
            <p14:sldId id="324"/>
            <p14:sldId id="325"/>
          </p14:sldIdLst>
        </p14:section>
        <p14:section name="Sorting" id="{4D0FB611-342E-6E44-A5EC-146450F0DBAF}">
          <p14:sldIdLst>
            <p14:sldId id="373"/>
            <p14:sldId id="374"/>
            <p14:sldId id="350"/>
            <p14:sldId id="349"/>
            <p14:sldId id="372"/>
            <p14:sldId id="351"/>
            <p14:sldId id="352"/>
          </p14:sldIdLst>
        </p14:section>
        <p14:section name="External Merge Sort" id="{1595317F-088C-E34D-8343-4E2486E7D74E}">
          <p14:sldIdLst>
            <p14:sldId id="354"/>
            <p14:sldId id="355"/>
            <p14:sldId id="356"/>
            <p14:sldId id="357"/>
            <p14:sldId id="358"/>
            <p14:sldId id="359"/>
            <p14:sldId id="360"/>
            <p14:sldId id="361"/>
            <p14:sldId id="363"/>
            <p14:sldId id="364"/>
            <p14:sldId id="365"/>
            <p14:sldId id="366"/>
            <p14:sldId id="367"/>
            <p14:sldId id="368"/>
            <p14:sldId id="369"/>
          </p14:sldIdLst>
        </p14:section>
        <p14:section name="Sorting optimizations" id="{C6DD8866-D073-8342-A871-D61EFC648410}">
          <p14:sldIdLst>
            <p14:sldId id="370"/>
            <p14:sldId id="385"/>
            <p14:sldId id="387"/>
            <p14:sldId id="386"/>
            <p14:sldId id="382"/>
            <p14:sldId id="388"/>
            <p14:sldId id="389"/>
            <p14:sldId id="391"/>
            <p14:sldId id="390"/>
            <p14:sldId id="392"/>
            <p14:sldId id="393"/>
            <p14:sldId id="394"/>
            <p14:sldId id="395"/>
            <p14:sldId id="396"/>
            <p14:sldId id="397"/>
            <p14:sldId id="371"/>
          </p14:sldIdLst>
        </p14:section>
        <p14:section name="Indexes" id="{7BD8EB78-DBBD-9F45-BA4F-9C6BBD0C1F70}">
          <p14:sldIdLst>
            <p14:sldId id="326"/>
            <p14:sldId id="327"/>
            <p14:sldId id="260"/>
            <p14:sldId id="378"/>
            <p14:sldId id="379"/>
            <p14:sldId id="400"/>
            <p14:sldId id="261"/>
            <p14:sldId id="328"/>
            <p14:sldId id="264"/>
            <p14:sldId id="329"/>
            <p14:sldId id="331"/>
            <p14:sldId id="332"/>
            <p14:sldId id="398"/>
            <p14:sldId id="268"/>
            <p14:sldId id="399"/>
          </p14:sldIdLst>
        </p14:section>
        <p14:section name="B+ Trees" id="{14A91B58-E3AE-0343-816F-BDB216E4E03C}">
          <p14:sldIdLst>
            <p14:sldId id="375"/>
            <p14:sldId id="376"/>
            <p14:sldId id="269"/>
            <p14:sldId id="270"/>
            <p14:sldId id="271"/>
            <p14:sldId id="272"/>
            <p14:sldId id="273"/>
            <p14:sldId id="337"/>
            <p14:sldId id="339"/>
            <p14:sldId id="340"/>
            <p14:sldId id="276"/>
            <p14:sldId id="277"/>
            <p14:sldId id="278"/>
            <p14:sldId id="341"/>
            <p14:sldId id="280"/>
            <p14:sldId id="343"/>
            <p14:sldId id="281"/>
            <p14:sldId id="344"/>
            <p14:sldId id="345"/>
            <p14:sldId id="380"/>
            <p14:sldId id="296"/>
            <p14:sldId id="347"/>
            <p14:sldId id="348"/>
            <p14:sldId id="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1"/>
    <p:restoredTop sz="93958"/>
  </p:normalViewPr>
  <p:slideViewPr>
    <p:cSldViewPr snapToGrid="0" snapToObjects="1">
      <p:cViewPr>
        <p:scale>
          <a:sx n="150" d="100"/>
          <a:sy n="150" d="100"/>
        </p:scale>
        <p:origin x="2344"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esProps" Target="presProps.xml"/><Relationship Id="rId84" Type="http://schemas.openxmlformats.org/officeDocument/2006/relationships/viewProps" Target="viewProps.xml"/><Relationship Id="rId85" Type="http://schemas.openxmlformats.org/officeDocument/2006/relationships/theme" Target="theme/theme1.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3E919-4CE5-C94C-93A5-A34AB78B083C}" type="datetimeFigureOut">
              <a:rPr lang="en-US" smtClean="0"/>
              <a:t>11/2/15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55F1F-B6B4-804E-84D7-1B711087A275}" type="slidenum">
              <a:rPr lang="en-US" smtClean="0"/>
              <a:t>‹#›</a:t>
            </a:fld>
            <a:endParaRPr lang="en-US"/>
          </a:p>
        </p:txBody>
      </p:sp>
    </p:spTree>
    <p:extLst>
      <p:ext uri="{BB962C8B-B14F-4D97-AF65-F5344CB8AC3E}">
        <p14:creationId xmlns:p14="http://schemas.microsoft.com/office/powerpoint/2010/main" val="114350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38465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81000" y="685800"/>
            <a:ext cx="6096000" cy="3429000"/>
          </a:xfrm>
          <a:ln/>
        </p:spPr>
      </p:sp>
      <p:sp>
        <p:nvSpPr>
          <p:cNvPr id="74755"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488984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63</a:t>
            </a:fld>
            <a:endParaRPr lang="en-US"/>
          </a:p>
        </p:txBody>
      </p:sp>
    </p:spTree>
    <p:extLst>
      <p:ext uri="{BB962C8B-B14F-4D97-AF65-F5344CB8AC3E}">
        <p14:creationId xmlns:p14="http://schemas.microsoft.com/office/powerpoint/2010/main" val="61596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64</a:t>
            </a:fld>
            <a:endParaRPr lang="en-US"/>
          </a:p>
        </p:txBody>
      </p:sp>
    </p:spTree>
    <p:extLst>
      <p:ext uri="{BB962C8B-B14F-4D97-AF65-F5344CB8AC3E}">
        <p14:creationId xmlns:p14="http://schemas.microsoft.com/office/powerpoint/2010/main" val="187734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65</a:t>
            </a:fld>
            <a:endParaRPr lang="en-US"/>
          </a:p>
        </p:txBody>
      </p:sp>
    </p:spTree>
    <p:extLst>
      <p:ext uri="{BB962C8B-B14F-4D97-AF65-F5344CB8AC3E}">
        <p14:creationId xmlns:p14="http://schemas.microsoft.com/office/powerpoint/2010/main" val="2116432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66</a:t>
            </a:fld>
            <a:endParaRPr lang="en-US"/>
          </a:p>
        </p:txBody>
      </p:sp>
    </p:spTree>
    <p:extLst>
      <p:ext uri="{BB962C8B-B14F-4D97-AF65-F5344CB8AC3E}">
        <p14:creationId xmlns:p14="http://schemas.microsoft.com/office/powerpoint/2010/main" val="125124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a:xfrm>
            <a:off x="912813" y="4343400"/>
            <a:ext cx="5032375" cy="4114800"/>
          </a:xfrm>
        </p:spPr>
        <p:txBody>
          <a:bodyPr/>
          <a:lstStyle/>
          <a:p>
            <a:r>
              <a:rPr lang="en-US" dirty="0" smtClean="0"/>
              <a:t>FOR</a:t>
            </a:r>
            <a:endParaRPr lang="en-US" dirty="0"/>
          </a:p>
        </p:txBody>
      </p:sp>
    </p:spTree>
    <p:extLst>
      <p:ext uri="{BB962C8B-B14F-4D97-AF65-F5344CB8AC3E}">
        <p14:creationId xmlns:p14="http://schemas.microsoft.com/office/powerpoint/2010/main" val="155036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805380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491170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749647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81000" y="685800"/>
            <a:ext cx="6096000" cy="3429000"/>
          </a:xfrm>
          <a:ln/>
        </p:spPr>
      </p:sp>
      <p:sp>
        <p:nvSpPr>
          <p:cNvPr id="80899" name="Rectangle 3"/>
          <p:cNvSpPr>
            <a:spLocks noGrp="1" noChangeArrowheads="1"/>
          </p:cNvSpPr>
          <p:nvPr>
            <p:ph type="body" idx="1"/>
          </p:nvPr>
        </p:nvSpPr>
        <p:spPr>
          <a:xfrm>
            <a:off x="912813" y="4343400"/>
            <a:ext cx="5032375" cy="4114800"/>
          </a:xfrm>
        </p:spPr>
        <p:txBody>
          <a:bodyPr/>
          <a:lstStyle/>
          <a:p>
            <a:endParaRPr lang="en-US"/>
          </a:p>
        </p:txBody>
      </p:sp>
    </p:spTree>
    <p:extLst>
      <p:ext uri="{BB962C8B-B14F-4D97-AF65-F5344CB8AC3E}">
        <p14:creationId xmlns:p14="http://schemas.microsoft.com/office/powerpoint/2010/main" val="198239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a:t>
            </a:fld>
            <a:endParaRPr lang="en-US"/>
          </a:p>
        </p:txBody>
      </p:sp>
    </p:spTree>
    <p:extLst>
      <p:ext uri="{BB962C8B-B14F-4D97-AF65-F5344CB8AC3E}">
        <p14:creationId xmlns:p14="http://schemas.microsoft.com/office/powerpoint/2010/main" val="1508100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836307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136673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054127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94635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79"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11</a:t>
            </a:r>
          </a:p>
        </p:txBody>
      </p:sp>
      <p:sp>
        <p:nvSpPr>
          <p:cNvPr id="24580"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1"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4582" name="Rectangle 6"/>
          <p:cNvSpPr>
            <a:spLocks noGrp="1" noRot="1" noChangeAspect="1" noChangeArrowheads="1" noTextEdit="1"/>
          </p:cNvSpPr>
          <p:nvPr>
            <p:ph type="sldImg"/>
          </p:nvPr>
        </p:nvSpPr>
        <p:spPr>
          <a:xfrm>
            <a:off x="393700" y="692150"/>
            <a:ext cx="6070600" cy="3416300"/>
          </a:xfrm>
          <a:ln cap="flat"/>
        </p:spPr>
      </p:sp>
      <p:sp>
        <p:nvSpPr>
          <p:cNvPr id="24583" name="Rectangle 7"/>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532724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579821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914400" y="4343400"/>
            <a:ext cx="5029200" cy="4114800"/>
          </a:xfrm>
          <a:ln/>
        </p:spPr>
        <p:txBody>
          <a:bodyPr lIns="92145" tIns="46073" rIns="92145" bIns="46073"/>
          <a:lstStyle/>
          <a:p>
            <a:endParaRPr lang="en-US" dirty="0"/>
          </a:p>
        </p:txBody>
      </p:sp>
      <p:sp>
        <p:nvSpPr>
          <p:cNvPr id="8499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925669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6121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88620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7" name="Rectangle 3"/>
          <p:cNvSpPr>
            <a:spLocks noChangeArrowheads="1"/>
          </p:cNvSpPr>
          <p:nvPr/>
        </p:nvSpPr>
        <p:spPr bwMode="auto">
          <a:xfrm>
            <a:off x="3886200" y="8686800"/>
            <a:ext cx="2971800"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sz="1000" i="1">
                <a:solidFill>
                  <a:prstClr val="black"/>
                </a:solidFill>
                <a:latin typeface="Calibri"/>
              </a:rPr>
              <a:t>4</a:t>
            </a:r>
          </a:p>
        </p:txBody>
      </p:sp>
      <p:sp>
        <p:nvSpPr>
          <p:cNvPr id="6148"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49"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6150" name="Rectangle 6"/>
          <p:cNvSpPr>
            <a:spLocks noGrp="1" noRot="1" noChangeAspect="1" noChangeArrowheads="1" noTextEdit="1"/>
          </p:cNvSpPr>
          <p:nvPr>
            <p:ph type="sldImg"/>
          </p:nvPr>
        </p:nvSpPr>
        <p:spPr>
          <a:xfrm>
            <a:off x="393700" y="692150"/>
            <a:ext cx="6070600" cy="3416300"/>
          </a:xfrm>
          <a:ln cap="flat"/>
        </p:spPr>
      </p:sp>
      <p:sp>
        <p:nvSpPr>
          <p:cNvPr id="6151"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60133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43</a:t>
            </a:fld>
            <a:endParaRPr lang="en-US"/>
          </a:p>
        </p:txBody>
      </p:sp>
    </p:spTree>
    <p:extLst>
      <p:ext uri="{BB962C8B-B14F-4D97-AF65-F5344CB8AC3E}">
        <p14:creationId xmlns:p14="http://schemas.microsoft.com/office/powerpoint/2010/main" val="2018196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82454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84613" y="-1588"/>
            <a:ext cx="2973387"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3" name="Rectangle 3"/>
          <p:cNvSpPr>
            <a:spLocks noChangeArrowheads="1"/>
          </p:cNvSpPr>
          <p:nvPr/>
        </p:nvSpPr>
        <p:spPr bwMode="auto">
          <a:xfrm>
            <a:off x="3884613" y="8685213"/>
            <a:ext cx="2973387" cy="458787"/>
          </a:xfrm>
          <a:prstGeom prst="rect">
            <a:avLst/>
          </a:prstGeom>
          <a:noFill/>
          <a:ln w="9525">
            <a:noFill/>
            <a:miter lim="800000"/>
            <a:headEnd/>
            <a:tailEnd/>
          </a:ln>
          <a:effectLst/>
        </p:spPr>
        <p:txBody>
          <a:bodyPr lIns="19050" tIns="0" rIns="19050" bIns="0" anchor="b"/>
          <a:lstStyle/>
          <a:p>
            <a:pPr algn="r" defTabSz="908050"/>
            <a:r>
              <a:rPr lang="en-US" sz="1000" i="1">
                <a:solidFill>
                  <a:prstClr val="black"/>
                </a:solidFill>
                <a:latin typeface="Calibri"/>
              </a:rPr>
              <a:t>7</a:t>
            </a:r>
          </a:p>
        </p:txBody>
      </p:sp>
      <p:sp>
        <p:nvSpPr>
          <p:cNvPr id="10244" name="Rectangle 4"/>
          <p:cNvSpPr>
            <a:spLocks noChangeArrowheads="1"/>
          </p:cNvSpPr>
          <p:nvPr/>
        </p:nvSpPr>
        <p:spPr bwMode="auto">
          <a:xfrm>
            <a:off x="-1588" y="8685213"/>
            <a:ext cx="2971801" cy="458787"/>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5" name="Rectangle 5"/>
          <p:cNvSpPr>
            <a:spLocks noChangeArrowheads="1"/>
          </p:cNvSpPr>
          <p:nvPr/>
        </p:nvSpPr>
        <p:spPr bwMode="auto">
          <a:xfrm>
            <a:off x="-1588" y="-1588"/>
            <a:ext cx="2971801" cy="457201"/>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10246" name="Rectangle 6"/>
          <p:cNvSpPr>
            <a:spLocks noGrp="1" noRot="1" noChangeAspect="1" noChangeArrowheads="1" noTextEdit="1"/>
          </p:cNvSpPr>
          <p:nvPr>
            <p:ph type="sldImg"/>
          </p:nvPr>
        </p:nvSpPr>
        <p:spPr>
          <a:xfrm>
            <a:off x="393700" y="692150"/>
            <a:ext cx="6070600" cy="3416300"/>
          </a:xfrm>
          <a:ln cap="flat"/>
        </p:spPr>
      </p:sp>
      <p:sp>
        <p:nvSpPr>
          <p:cNvPr id="10247" name="Rectangle 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49419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55F1F-B6B4-804E-84D7-1B711087A275}" type="slidenum">
              <a:rPr lang="en-US" smtClean="0"/>
              <a:t>53</a:t>
            </a:fld>
            <a:endParaRPr lang="en-US"/>
          </a:p>
        </p:txBody>
      </p:sp>
    </p:spTree>
    <p:extLst>
      <p:ext uri="{BB962C8B-B14F-4D97-AF65-F5344CB8AC3E}">
        <p14:creationId xmlns:p14="http://schemas.microsoft.com/office/powerpoint/2010/main" val="714919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807C9EC-6344-46D0-ADA9-294A7D3D533F}" type="slidenum">
              <a:rPr lang="en-US" smtClean="0"/>
              <a:pPr/>
              <a:t>58</a:t>
            </a:fld>
            <a:endParaRPr lang="en-US"/>
          </a:p>
        </p:txBody>
      </p:sp>
    </p:spTree>
    <p:extLst>
      <p:ext uri="{BB962C8B-B14F-4D97-AF65-F5344CB8AC3E}">
        <p14:creationId xmlns:p14="http://schemas.microsoft.com/office/powerpoint/2010/main" val="98345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5291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5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03294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679733-3C74-104F-9E50-DF58623F54E4}" type="datetimeFigureOut">
              <a:rPr lang="en-US" smtClean="0"/>
              <a:t>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3286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679733-3C74-104F-9E50-DF58623F54E4}" type="datetimeFigureOut">
              <a:rPr lang="en-US" smtClean="0"/>
              <a:t>11/2/15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79884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679733-3C74-104F-9E50-DF58623F54E4}" type="datetimeFigureOut">
              <a:rPr lang="en-US" smtClean="0"/>
              <a:t>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6071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679733-3C74-104F-9E50-DF58623F54E4}" type="datetimeFigureOut">
              <a:rPr lang="en-US" smtClean="0"/>
              <a:t>11/2/15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2387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679733-3C74-104F-9E50-DF58623F54E4}" type="datetimeFigureOut">
              <a:rPr lang="en-US" smtClean="0"/>
              <a:t>11/2/15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198125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79733-3C74-104F-9E50-DF58623F54E4}" type="datetimeFigureOut">
              <a:rPr lang="en-US" smtClean="0"/>
              <a:t>11/2/15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214396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95937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679733-3C74-104F-9E50-DF58623F54E4}" type="datetimeFigureOut">
              <a:rPr lang="en-US" smtClean="0"/>
              <a:t>11/2/15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D5841-52A6-E146-B423-55E4C838AEB6}" type="slidenum">
              <a:rPr lang="en-US" smtClean="0"/>
              <a:t>‹#›</a:t>
            </a:fld>
            <a:endParaRPr lang="en-US"/>
          </a:p>
        </p:txBody>
      </p:sp>
    </p:spTree>
    <p:extLst>
      <p:ext uri="{BB962C8B-B14F-4D97-AF65-F5344CB8AC3E}">
        <p14:creationId xmlns:p14="http://schemas.microsoft.com/office/powerpoint/2010/main" val="8671757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9733-3C74-104F-9E50-DF58623F54E4}" type="datetimeFigureOut">
              <a:rPr lang="en-US" smtClean="0"/>
              <a:t>11/2/15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5841-52A6-E146-B423-55E4C838AEB6}" type="slidenum">
              <a:rPr lang="en-US" smtClean="0"/>
              <a:t>‹#›</a:t>
            </a:fld>
            <a:endParaRPr lang="en-US"/>
          </a:p>
        </p:txBody>
      </p:sp>
    </p:spTree>
    <p:extLst>
      <p:ext uri="{BB962C8B-B14F-4D97-AF65-F5344CB8AC3E}">
        <p14:creationId xmlns:p14="http://schemas.microsoft.com/office/powerpoint/2010/main" val="57738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ortbenchmark.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Lecture_1_1.ipynb"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3763"/>
            <a:ext cx="9144000" cy="2387600"/>
          </a:xfrm>
        </p:spPr>
        <p:txBody>
          <a:bodyPr/>
          <a:lstStyle/>
          <a:p>
            <a:r>
              <a:rPr lang="en-US" dirty="0" smtClean="0"/>
              <a:t>B+ Trees: </a:t>
            </a:r>
            <a:br>
              <a:rPr lang="en-US" dirty="0" smtClean="0"/>
            </a:br>
            <a:r>
              <a:rPr lang="en-US" dirty="0" smtClean="0"/>
              <a:t>An IO-Aware Index Structure</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99575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people care?</a:t>
            </a:r>
            <a:endParaRPr lang="en-US" dirty="0"/>
          </a:p>
        </p:txBody>
      </p:sp>
      <p:pic>
        <p:nvPicPr>
          <p:cNvPr id="5" name="Picture 4"/>
          <p:cNvPicPr>
            <a:picLocks noChangeAspect="1"/>
          </p:cNvPicPr>
          <p:nvPr/>
        </p:nvPicPr>
        <p:blipFill>
          <a:blip r:embed="rId2"/>
          <a:stretch>
            <a:fillRect/>
          </a:stretch>
        </p:blipFill>
        <p:spPr>
          <a:xfrm>
            <a:off x="5023601" y="2391087"/>
            <a:ext cx="2032000" cy="3403600"/>
          </a:xfrm>
          <a:prstGeom prst="rect">
            <a:avLst/>
          </a:prstGeom>
        </p:spPr>
      </p:pic>
      <p:sp>
        <p:nvSpPr>
          <p:cNvPr id="6" name="TextBox 5"/>
          <p:cNvSpPr txBox="1"/>
          <p:nvPr/>
        </p:nvSpPr>
        <p:spPr>
          <a:xfrm>
            <a:off x="3561743" y="6126163"/>
            <a:ext cx="4784265" cy="523220"/>
          </a:xfrm>
          <a:prstGeom prst="rect">
            <a:avLst/>
          </a:prstGeom>
          <a:solidFill>
            <a:schemeClr val="accent1">
              <a:lumMod val="20000"/>
              <a:lumOff val="80000"/>
            </a:schemeClr>
          </a:solidFill>
        </p:spPr>
        <p:txBody>
          <a:bodyPr wrap="square" rtlCol="0">
            <a:spAutoFit/>
          </a:bodyPr>
          <a:lstStyle/>
          <a:p>
            <a:pPr algn="ctr"/>
            <a:r>
              <a:rPr lang="en-US" sz="2800" dirty="0">
                <a:solidFill>
                  <a:prstClr val="black"/>
                </a:solidFill>
                <a:latin typeface="Calibri"/>
              </a:rPr>
              <a:t>Sort benchmark </a:t>
            </a:r>
            <a:r>
              <a:rPr lang="en-US" sz="2800" dirty="0" smtClean="0">
                <a:solidFill>
                  <a:prstClr val="black"/>
                </a:solidFill>
                <a:latin typeface="Calibri"/>
              </a:rPr>
              <a:t>bears </a:t>
            </a:r>
            <a:r>
              <a:rPr lang="en-US" sz="2800" dirty="0">
                <a:solidFill>
                  <a:prstClr val="black"/>
                </a:solidFill>
                <a:latin typeface="Calibri"/>
              </a:rPr>
              <a:t>his name</a:t>
            </a:r>
          </a:p>
        </p:txBody>
      </p:sp>
      <p:sp>
        <p:nvSpPr>
          <p:cNvPr id="7" name="TextBox 6"/>
          <p:cNvSpPr txBox="1"/>
          <p:nvPr/>
        </p:nvSpPr>
        <p:spPr>
          <a:xfrm>
            <a:off x="2809876" y="1417639"/>
            <a:ext cx="6365874" cy="1384995"/>
          </a:xfrm>
          <a:prstGeom prst="rect">
            <a:avLst/>
          </a:prstGeom>
          <a:noFill/>
        </p:spPr>
        <p:txBody>
          <a:bodyPr wrap="square" rtlCol="0">
            <a:spAutoFit/>
          </a:bodyPr>
          <a:lstStyle/>
          <a:p>
            <a:pPr algn="ctr"/>
            <a:r>
              <a:rPr lang="en-US" sz="2800" dirty="0">
                <a:solidFill>
                  <a:prstClr val="black"/>
                </a:solidFill>
                <a:latin typeface="Calibri"/>
                <a:hlinkClick r:id="rId3"/>
              </a:rPr>
              <a:t>http://sortbenchmark.org</a:t>
            </a:r>
            <a:endParaRPr lang="en-US" sz="2800" dirty="0">
              <a:solidFill>
                <a:prstClr val="black"/>
              </a:solidFill>
              <a:latin typeface="Calibri"/>
            </a:endParaRPr>
          </a:p>
          <a:p>
            <a:pPr algn="ctr"/>
            <a:endParaRPr lang="en-US" sz="2800" dirty="0">
              <a:solidFill>
                <a:prstClr val="black"/>
              </a:solidFill>
              <a:latin typeface="Calibri"/>
            </a:endParaRPr>
          </a:p>
          <a:p>
            <a:pPr algn="ctr"/>
            <a:endParaRPr lang="en-US" sz="2800" dirty="0">
              <a:solidFill>
                <a:prstClr val="black"/>
              </a:solidFill>
              <a:latin typeface="Calibri"/>
            </a:endParaRPr>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12326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do we sort big files?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Split into chunks small enough to </a:t>
            </a:r>
            <a:r>
              <a:rPr lang="en-US" b="1" dirty="0" smtClean="0"/>
              <a:t>sort in </a:t>
            </a:r>
            <a:r>
              <a:rPr lang="en-US" b="1" dirty="0" smtClean="0"/>
              <a:t>memory </a:t>
            </a:r>
            <a:r>
              <a:rPr lang="en-US" b="1" i="1" dirty="0" smtClean="0"/>
              <a:t>(“runs”)</a:t>
            </a:r>
            <a:endParaRPr lang="en-US" b="1" i="1" dirty="0" smtClean="0"/>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a:t>
            </a:r>
            <a:r>
              <a:rPr lang="en-US" dirty="0" smtClean="0"/>
              <a:t>pairs (or groups) of runs </a:t>
            </a:r>
            <a:r>
              <a:rPr lang="en-US" b="1" i="1" dirty="0" smtClean="0"/>
              <a:t>using the external merge algorithm</a:t>
            </a:r>
          </a:p>
          <a:p>
            <a:pPr marL="514350" indent="-514350">
              <a:buFont typeface="+mj-lt"/>
              <a:buAutoNum type="arabicPeriod"/>
            </a:pPr>
            <a:endParaRPr lang="en-US" b="1" i="1" dirty="0"/>
          </a:p>
          <a:p>
            <a:pPr marL="514350" indent="-514350">
              <a:buFont typeface="+mj-lt"/>
              <a:buAutoNum type="arabicPeriod"/>
            </a:pPr>
            <a:r>
              <a:rPr lang="en-US" b="1" dirty="0" smtClean="0"/>
              <a:t>Keep merging</a:t>
            </a:r>
            <a:r>
              <a:rPr lang="en-US" dirty="0" smtClean="0"/>
              <a:t> the resulting runs </a:t>
            </a:r>
            <a:r>
              <a:rPr lang="en-US" b="1" i="1" dirty="0" smtClean="0"/>
              <a:t>(each time = a “pass”) </a:t>
            </a:r>
            <a:r>
              <a:rPr lang="en-US" dirty="0" smtClean="0"/>
              <a:t>until left with one sorted file!</a:t>
            </a:r>
            <a:endParaRPr lang="en-US" b="1" i="1" dirty="0" smtClean="0"/>
          </a:p>
          <a:p>
            <a:pPr marL="0" indent="0">
              <a:buNone/>
            </a:pPr>
            <a:endParaRPr lang="en-US"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602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129594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3" name="TextBox 42"/>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grpSp>
        <p:nvGrpSpPr>
          <p:cNvPr id="33" name="Group 32"/>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9" name="TextBox 3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5" name="TextBox 4"/>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1133474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gr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212059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5.55112E-17 L 0.44245 0.0713 " pathEditMode="relative" rAng="0" ptsTypes="AA">
                                      <p:cBhvr>
                                        <p:cTn id="6" dur="2000" fill="hold"/>
                                        <p:tgtEl>
                                          <p:spTgt spid="3"/>
                                        </p:tgtEl>
                                        <p:attrNameLst>
                                          <p:attrName>ppt_x</p:attrName>
                                          <p:attrName>ppt_y</p:attrName>
                                        </p:attrNameLst>
                                      </p:cBhvr>
                                      <p:rCtr x="22122"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33,12</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55,31</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44,10</a:t>
            </a:r>
            <a:endParaRPr lang="en-US" sz="2000" dirty="0">
              <a:solidFill>
                <a:srgbClr val="FFC000"/>
              </a:solidFill>
              <a:latin typeface="Menlo" charset="0"/>
              <a:ea typeface="Menlo" charset="0"/>
              <a:cs typeface="Menlo" charset="0"/>
            </a:endParaRPr>
          </a:p>
        </p:txBody>
      </p:sp>
      <p:sp>
        <p:nvSpPr>
          <p:cNvPr id="38"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sp>
        <p:nvSpPr>
          <p:cNvPr id="39" name="TextBox 38"/>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42" name="TextBox 41"/>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1190970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1" name="TextBox 30"/>
          <p:cNvSpPr txBox="1"/>
          <p:nvPr/>
        </p:nvSpPr>
        <p:spPr>
          <a:xfrm>
            <a:off x="9230969" y="338690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10434256" y="339860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8010634" y="338690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sp>
        <p:nvSpPr>
          <p:cNvPr id="39" name="Content Placeholder 2"/>
          <p:cNvSpPr>
            <a:spLocks noGrp="1"/>
          </p:cNvSpPr>
          <p:nvPr>
            <p:ph idx="1"/>
          </p:nvPr>
        </p:nvSpPr>
        <p:spPr>
          <a:xfrm>
            <a:off x="1218460" y="5217877"/>
            <a:ext cx="10515600" cy="541450"/>
          </a:xfrm>
        </p:spPr>
        <p:txBody>
          <a:bodyPr>
            <a:normAutofit/>
          </a:bodyPr>
          <a:lstStyle/>
          <a:p>
            <a:pPr marL="514350" indent="-514350">
              <a:buFont typeface="+mj-lt"/>
              <a:buAutoNum type="arabicPeriod"/>
            </a:pPr>
            <a:r>
              <a:rPr lang="en-US" sz="3200" dirty="0" smtClean="0"/>
              <a:t>Split into chunks small enough to </a:t>
            </a:r>
            <a:r>
              <a:rPr lang="en-US" sz="3200" b="1" dirty="0" smtClean="0"/>
              <a:t>sort </a:t>
            </a:r>
            <a:r>
              <a:rPr lang="en-US" sz="3200" b="1" smtClean="0"/>
              <a:t>in memory</a:t>
            </a:r>
            <a:endParaRPr lang="en-US" sz="3200" b="1" dirty="0" smtClean="0"/>
          </a:p>
        </p:txBody>
      </p:sp>
      <p:grpSp>
        <p:nvGrpSpPr>
          <p:cNvPr id="37" name="Group 36"/>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74" name="TextBox 73"/>
          <p:cNvSpPr txBox="1"/>
          <p:nvPr/>
        </p:nvSpPr>
        <p:spPr>
          <a:xfrm>
            <a:off x="182898" y="3603573"/>
            <a:ext cx="1631615" cy="83099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smtClean="0">
                <a:latin typeface="+mj-lt"/>
              </a:rPr>
              <a:t>Orange file = unsorted</a:t>
            </a:r>
            <a:endParaRPr lang="en-US" sz="2400">
              <a:latin typeface="+mj-lt"/>
            </a:endParaRPr>
          </a:p>
        </p:txBody>
      </p:sp>
    </p:spTree>
    <p:extLst>
      <p:ext uri="{BB962C8B-B14F-4D97-AF65-F5344CB8AC3E}">
        <p14:creationId xmlns:p14="http://schemas.microsoft.com/office/powerpoint/2010/main" val="210163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75E-6 3.33333E-6 L -0.42929 -0.06598 " pathEditMode="relative" rAng="0" ptsTypes="AA">
                                      <p:cBhvr>
                                        <p:cTn id="6" dur="2000" fill="hold"/>
                                        <p:tgtEl>
                                          <p:spTgt spid="30"/>
                                        </p:tgtEl>
                                        <p:attrNameLst>
                                          <p:attrName>ppt_x</p:attrName>
                                          <p:attrName>ppt_y</p:attrName>
                                        </p:attrNameLst>
                                      </p:cBhvr>
                                      <p:rCtr x="-21471" y="-3310"/>
                                    </p:animMotion>
                                  </p:childTnLst>
                                </p:cTn>
                              </p:par>
                              <p:par>
                                <p:cTn id="7" presetID="42" presetClass="path" presetSubtype="0" accel="50000" decel="50000" fill="hold" grpId="0" nodeType="withEffect">
                                  <p:stCondLst>
                                    <p:cond delay="0"/>
                                  </p:stCondLst>
                                  <p:childTnLst>
                                    <p:animMotion origin="layout" path="M -3.95833E-6 3.33333E-6 L -0.44309 -0.06598 " pathEditMode="relative" rAng="0" ptsTypes="AA">
                                      <p:cBhvr>
                                        <p:cTn id="8" dur="2000" fill="hold"/>
                                        <p:tgtEl>
                                          <p:spTgt spid="31"/>
                                        </p:tgtEl>
                                        <p:attrNameLst>
                                          <p:attrName>ppt_x</p:attrName>
                                          <p:attrName>ppt_y</p:attrName>
                                        </p:attrNameLst>
                                      </p:cBhvr>
                                      <p:rCtr x="-22161" y="-3310"/>
                                    </p:animMotion>
                                  </p:childTnLst>
                                </p:cTn>
                              </p:par>
                              <p:par>
                                <p:cTn id="9" presetID="42" presetClass="path" presetSubtype="0" accel="50000" decel="50000" fill="hold" grpId="0" nodeType="withEffect">
                                  <p:stCondLst>
                                    <p:cond delay="0"/>
                                  </p:stCondLst>
                                  <p:childTnLst>
                                    <p:animMotion origin="layout" path="M -1.875E-6 1.48148E-6 L -0.45403 -0.0706 " pathEditMode="relative" rAng="0" ptsTypes="AA">
                                      <p:cBhvr>
                                        <p:cTn id="10" dur="2000" fill="hold"/>
                                        <p:tgtEl>
                                          <p:spTgt spid="32"/>
                                        </p:tgtEl>
                                        <p:attrNameLst>
                                          <p:attrName>ppt_x</p:attrName>
                                          <p:attrName>ppt_y</p:attrName>
                                        </p:attrNameLst>
                                      </p:cBhvr>
                                      <p:rCtr x="-22708" y="-3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4" name="TextBox 3"/>
          <p:cNvSpPr txBox="1"/>
          <p:nvPr/>
        </p:nvSpPr>
        <p:spPr>
          <a:xfrm>
            <a:off x="7914078" y="4502340"/>
            <a:ext cx="2538131" cy="461665"/>
          </a:xfrm>
          <a:prstGeom prst="rect">
            <a:avLst/>
          </a:prstGeom>
          <a:noFill/>
        </p:spPr>
        <p:txBody>
          <a:bodyPr wrap="none" rtlCol="0">
            <a:spAutoFit/>
          </a:bodyPr>
          <a:lstStyle/>
          <a:p>
            <a:r>
              <a:rPr lang="en-US" sz="2400" dirty="0" smtClean="0"/>
              <a:t>And similarly for F</a:t>
            </a:r>
            <a:r>
              <a:rPr lang="en-US" sz="2400" baseline="-25000" dirty="0" smtClean="0"/>
              <a:t>2</a:t>
            </a:r>
            <a:endParaRPr lang="en-US" sz="2400" baseline="-25000" dirty="0"/>
          </a:p>
        </p:txBody>
      </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27,24</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9212043" y="338801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426986" y="3399792"/>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40" name="TextBox 39"/>
          <p:cNvSpPr txBox="1"/>
          <p:nvPr/>
        </p:nvSpPr>
        <p:spPr>
          <a:xfrm>
            <a:off x="8004877" y="338690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Content Placeholder 2"/>
          <p:cNvSpPr txBox="1">
            <a:spLocks/>
          </p:cNvSpPr>
          <p:nvPr/>
        </p:nvSpPr>
        <p:spPr>
          <a:xfrm>
            <a:off x="1218460" y="5217877"/>
            <a:ext cx="10515600" cy="541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514350" indent="-514350">
              <a:buFont typeface="+mj-lt"/>
              <a:buAutoNum type="arabicPeriod"/>
            </a:pPr>
            <a:r>
              <a:rPr lang="en-US" sz="3200" smtClean="0"/>
              <a:t>Split into chunks small enough to </a:t>
            </a:r>
            <a:r>
              <a:rPr lang="en-US" sz="3200" b="1" smtClean="0"/>
              <a:t>sort in memory</a:t>
            </a:r>
            <a:endParaRPr lang="en-US" sz="3200" b="1" dirty="0" smtClean="0"/>
          </a:p>
        </p:txBody>
      </p:sp>
      <p:sp>
        <p:nvSpPr>
          <p:cNvPr id="42" name="TextBox 41"/>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7" name="Group 36"/>
          <p:cNvGrpSpPr/>
          <p:nvPr/>
        </p:nvGrpSpPr>
        <p:grpSpPr>
          <a:xfrm>
            <a:off x="0" y="-22510"/>
            <a:ext cx="12192000" cy="307777"/>
            <a:chOff x="0" y="-22510"/>
            <a:chExt cx="12192000" cy="307777"/>
          </a:xfrm>
        </p:grpSpPr>
        <p:sp>
          <p:nvSpPr>
            <p:cNvPr id="43" name="Rectangle 4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4" name="TextBox 43"/>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
        <p:nvSpPr>
          <p:cNvPr id="48" name="TextBox 47"/>
          <p:cNvSpPr txBox="1"/>
          <p:nvPr/>
        </p:nvSpPr>
        <p:spPr>
          <a:xfrm>
            <a:off x="260590" y="3175092"/>
            <a:ext cx="1631615" cy="120032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Each sorted </a:t>
            </a:r>
            <a:r>
              <a:rPr lang="en-US" sz="2400" dirty="0" smtClean="0">
                <a:latin typeface="+mj-lt"/>
              </a:rPr>
              <a:t>file is </a:t>
            </a:r>
            <a:r>
              <a:rPr lang="en-US" sz="2400" dirty="0" smtClean="0">
                <a:latin typeface="+mj-lt"/>
              </a:rPr>
              <a:t>a called a </a:t>
            </a:r>
            <a:r>
              <a:rPr lang="en-US" sz="2400" b="1" i="1" dirty="0" smtClean="0">
                <a:latin typeface="+mj-lt"/>
              </a:rPr>
              <a:t>run</a:t>
            </a:r>
            <a:endParaRPr lang="en-US" sz="2400" i="1" dirty="0">
              <a:latin typeface="+mj-lt"/>
            </a:endParaRPr>
          </a:p>
        </p:txBody>
      </p:sp>
    </p:spTree>
    <p:extLst>
      <p:ext uri="{BB962C8B-B14F-4D97-AF65-F5344CB8AC3E}">
        <p14:creationId xmlns:p14="http://schemas.microsoft.com/office/powerpoint/2010/main" val="40549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1.48148E-6 L 0.42187 -0.03912 " pathEditMode="relative" rAng="0" ptsTypes="AA">
                                      <p:cBhvr>
                                        <p:cTn id="6" dur="2000" fill="hold"/>
                                        <p:tgtEl>
                                          <p:spTgt spid="34"/>
                                        </p:tgtEl>
                                        <p:attrNameLst>
                                          <p:attrName>ppt_x</p:attrName>
                                          <p:attrName>ppt_y</p:attrName>
                                        </p:attrNameLst>
                                      </p:cBhvr>
                                      <p:rCtr x="21094" y="-1968"/>
                                    </p:animMotion>
                                  </p:childTnLst>
                                </p:cTn>
                              </p:par>
                              <p:par>
                                <p:cTn id="7" presetID="42" presetClass="path" presetSubtype="0" accel="50000" decel="50000" fill="hold" grpId="0" nodeType="withEffect">
                                  <p:stCondLst>
                                    <p:cond delay="0"/>
                                  </p:stCondLst>
                                  <p:childTnLst>
                                    <p:animMotion origin="layout" path="M -8.33333E-7 1.48148E-6 L 0.43828 -0.03912 " pathEditMode="relative" rAng="0" ptsTypes="AA">
                                      <p:cBhvr>
                                        <p:cTn id="8" dur="2000" fill="hold"/>
                                        <p:tgtEl>
                                          <p:spTgt spid="35"/>
                                        </p:tgtEl>
                                        <p:attrNameLst>
                                          <p:attrName>ppt_x</p:attrName>
                                          <p:attrName>ppt_y</p:attrName>
                                        </p:attrNameLst>
                                      </p:cBhvr>
                                      <p:rCtr x="21914" y="-1968"/>
                                    </p:animMotion>
                                  </p:childTnLst>
                                </p:cTn>
                              </p:par>
                              <p:par>
                                <p:cTn id="9" presetID="42" presetClass="path" presetSubtype="0" accel="50000" decel="50000" fill="hold" grpId="0" nodeType="withEffect">
                                  <p:stCondLst>
                                    <p:cond delay="0"/>
                                  </p:stCondLst>
                                  <p:childTnLst>
                                    <p:animMotion origin="layout" path="M 3.95833E-6 1.48148E-6 L 0.45338 -0.03472 " pathEditMode="relative" rAng="0" ptsTypes="AA">
                                      <p:cBhvr>
                                        <p:cTn id="10" dur="2000" fill="hold"/>
                                        <p:tgtEl>
                                          <p:spTgt spid="36"/>
                                        </p:tgtEl>
                                        <p:attrNameLst>
                                          <p:attrName>ppt_x</p:attrName>
                                          <p:attrName>ppt_y</p:attrName>
                                        </p:attrNameLst>
                                      </p:cBhvr>
                                      <p:rCtr x="22669" y="-1736"/>
                                    </p:animMotion>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34"/>
                                        </p:tgtEl>
                                      </p:cBhvr>
                                    </p:animEffect>
                                    <p:set>
                                      <p:cBhvr>
                                        <p:cTn id="15" dur="1" fill="hold">
                                          <p:stCondLst>
                                            <p:cond delay="499"/>
                                          </p:stCondLst>
                                        </p:cTn>
                                        <p:tgtEl>
                                          <p:spTgt spid="34"/>
                                        </p:tgtEl>
                                        <p:attrNameLst>
                                          <p:attrName>style.visibility</p:attrName>
                                        </p:attrNameLst>
                                      </p:cBhvr>
                                      <p:to>
                                        <p:strVal val="hidden"/>
                                      </p:to>
                                    </p:set>
                                  </p:childTnLst>
                                </p:cTn>
                              </p:par>
                              <p:par>
                                <p:cTn id="16" presetID="9" presetClass="exit" presetSubtype="0" fill="hold" grpId="1" nodeType="withEffect">
                                  <p:stCondLst>
                                    <p:cond delay="0"/>
                                  </p:stCondLst>
                                  <p:childTnLst>
                                    <p:animEffect transition="out" filter="dissolve">
                                      <p:cBhvr>
                                        <p:cTn id="17" dur="500"/>
                                        <p:tgtEl>
                                          <p:spTgt spid="35"/>
                                        </p:tgtEl>
                                      </p:cBhvr>
                                    </p:animEffect>
                                    <p:set>
                                      <p:cBhvr>
                                        <p:cTn id="18" dur="1" fill="hold">
                                          <p:stCondLst>
                                            <p:cond delay="499"/>
                                          </p:stCondLst>
                                        </p:cTn>
                                        <p:tgtEl>
                                          <p:spTgt spid="35"/>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1"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dissolve">
                                      <p:cBhvr>
                                        <p:cTn id="29" dur="500"/>
                                        <p:tgtEl>
                                          <p:spTgt spid="3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dissolv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2.91667E-6 3.33333E-6 L -0.42317 0.03912 " pathEditMode="relative" rAng="0" ptsTypes="AA">
                                      <p:cBhvr>
                                        <p:cTn id="36" dur="2000" fill="hold"/>
                                        <p:tgtEl>
                                          <p:spTgt spid="40"/>
                                        </p:tgtEl>
                                        <p:attrNameLst>
                                          <p:attrName>ppt_x</p:attrName>
                                          <p:attrName>ppt_y</p:attrName>
                                        </p:attrNameLst>
                                      </p:cBhvr>
                                      <p:rCtr x="-21159" y="1944"/>
                                    </p:animMotion>
                                  </p:childTnLst>
                                </p:cTn>
                              </p:par>
                              <p:par>
                                <p:cTn id="37" presetID="42" presetClass="path" presetSubtype="0" accel="50000" decel="50000" fill="hold" grpId="1" nodeType="withEffect">
                                  <p:stCondLst>
                                    <p:cond delay="0"/>
                                  </p:stCondLst>
                                  <p:childTnLst>
                                    <p:animMotion origin="layout" path="M -1.45833E-6 1.85185E-6 L -0.43789 0.03912 " pathEditMode="relative" rAng="0" ptsTypes="AA">
                                      <p:cBhvr>
                                        <p:cTn id="38" dur="2000" fill="hold"/>
                                        <p:tgtEl>
                                          <p:spTgt spid="38"/>
                                        </p:tgtEl>
                                        <p:attrNameLst>
                                          <p:attrName>ppt_x</p:attrName>
                                          <p:attrName>ppt_y</p:attrName>
                                        </p:attrNameLst>
                                      </p:cBhvr>
                                      <p:rCtr x="-21901" y="1944"/>
                                    </p:animMotion>
                                  </p:childTnLst>
                                </p:cTn>
                              </p:par>
                              <p:par>
                                <p:cTn id="39" presetID="42" presetClass="path" presetSubtype="0" accel="50000" decel="50000" fill="hold" grpId="1" nodeType="withEffect">
                                  <p:stCondLst>
                                    <p:cond delay="0"/>
                                  </p:stCondLst>
                                  <p:childTnLst>
                                    <p:animMotion origin="layout" path="M -8.33333E-7 0 L -0.45299 0.03727 " pathEditMode="relative" rAng="0" ptsTypes="AA">
                                      <p:cBhvr>
                                        <p:cTn id="40" dur="2000" fill="hold"/>
                                        <p:tgtEl>
                                          <p:spTgt spid="39"/>
                                        </p:tgtEl>
                                        <p:attrNameLst>
                                          <p:attrName>ppt_x</p:attrName>
                                          <p:attrName>ppt_y</p:attrName>
                                        </p:attrNameLst>
                                      </p:cBhvr>
                                      <p:rCtr x="-22656" y="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4" grpId="0" animBg="1"/>
      <p:bldP spid="34" grpId="1" animBg="1"/>
      <p:bldP spid="38" grpId="0" animBg="1"/>
      <p:bldP spid="38" grpId="1" animBg="1"/>
      <p:bldP spid="39" grpId="0" animBg="1"/>
      <p:bldP spid="39" grpId="1" animBg="1"/>
      <p:bldP spid="40" grpId="0" animBg="1"/>
      <p:bldP spid="4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n 24"/>
          <p:cNvSpPr/>
          <p:nvPr/>
        </p:nvSpPr>
        <p:spPr>
          <a:xfrm>
            <a:off x="2600324" y="2086678"/>
            <a:ext cx="3457575" cy="2556877"/>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2697350" y="356791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External Merge Sort Algorithm</a:t>
            </a:r>
            <a:endParaRPr lang="en-US" dirty="0"/>
          </a:p>
        </p:txBody>
      </p:sp>
      <p:sp>
        <p:nvSpPr>
          <p:cNvPr id="29" name="Rounded Rectangle 28"/>
          <p:cNvSpPr/>
          <p:nvPr/>
        </p:nvSpPr>
        <p:spPr>
          <a:xfrm>
            <a:off x="2699249" y="2851021"/>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799034" y="1691924"/>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52" name="Group 51"/>
          <p:cNvGrpSpPr/>
          <p:nvPr/>
        </p:nvGrpSpPr>
        <p:grpSpPr>
          <a:xfrm>
            <a:off x="7474137" y="1690688"/>
            <a:ext cx="4259923" cy="2456273"/>
            <a:chOff x="7403799" y="1406844"/>
            <a:chExt cx="4259923" cy="2456273"/>
          </a:xfrm>
        </p:grpSpPr>
        <p:grpSp>
          <p:nvGrpSpPr>
            <p:cNvPr id="19" name="Group 18"/>
            <p:cNvGrpSpPr/>
            <p:nvPr/>
          </p:nvGrpSpPr>
          <p:grpSpPr>
            <a:xfrm>
              <a:off x="7403799" y="1406844"/>
              <a:ext cx="4259923" cy="2456273"/>
              <a:chOff x="7466322" y="1027906"/>
              <a:chExt cx="4259923" cy="2456273"/>
            </a:xfrm>
          </p:grpSpPr>
          <p:sp>
            <p:nvSpPr>
              <p:cNvPr id="20" name="Rectangle 19"/>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21" name="Rectangle 20"/>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TextBox 21"/>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23" name="TextBox 22"/>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46" name="Rounded Rectangle 45"/>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ight Arrow 52"/>
          <p:cNvSpPr/>
          <p:nvPr/>
        </p:nvSpPr>
        <p:spPr>
          <a:xfrm>
            <a:off x="6187074" y="320589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4" name="Right Arrow 53"/>
          <p:cNvSpPr/>
          <p:nvPr/>
        </p:nvSpPr>
        <p:spPr>
          <a:xfrm rot="10800000">
            <a:off x="6187073" y="365705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5" name="TextBox 54"/>
          <p:cNvSpPr txBox="1"/>
          <p:nvPr/>
        </p:nvSpPr>
        <p:spPr>
          <a:xfrm>
            <a:off x="2216639" y="2966228"/>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56" name="TextBox 55"/>
          <p:cNvSpPr txBox="1"/>
          <p:nvPr/>
        </p:nvSpPr>
        <p:spPr>
          <a:xfrm>
            <a:off x="2216226" y="365536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Content Placeholder 2"/>
          <p:cNvSpPr>
            <a:spLocks noGrp="1"/>
          </p:cNvSpPr>
          <p:nvPr>
            <p:ph idx="1"/>
          </p:nvPr>
        </p:nvSpPr>
        <p:spPr>
          <a:xfrm>
            <a:off x="1218460" y="5214528"/>
            <a:ext cx="10515600" cy="541450"/>
          </a:xfrm>
        </p:spPr>
        <p:txBody>
          <a:bodyPr>
            <a:normAutofit/>
          </a:bodyPr>
          <a:lstStyle/>
          <a:p>
            <a:pPr marL="0" indent="0">
              <a:buNone/>
            </a:pPr>
            <a:r>
              <a:rPr lang="en-US" sz="3200" dirty="0" smtClean="0"/>
              <a:t>2.  Now just run the </a:t>
            </a:r>
            <a:r>
              <a:rPr lang="en-US" sz="3200" b="1" dirty="0" smtClean="0"/>
              <a:t>external merge</a:t>
            </a:r>
            <a:r>
              <a:rPr lang="en-US" sz="3200" dirty="0" smtClean="0"/>
              <a:t> algorithm &amp; we’re done!</a:t>
            </a:r>
            <a:endParaRPr lang="en-US" sz="3200" b="1" dirty="0" smtClean="0"/>
          </a:p>
        </p:txBody>
      </p:sp>
      <p:grpSp>
        <p:nvGrpSpPr>
          <p:cNvPr id="3" name="Group 2"/>
          <p:cNvGrpSpPr/>
          <p:nvPr/>
        </p:nvGrpSpPr>
        <p:grpSpPr>
          <a:xfrm>
            <a:off x="2844928" y="2929564"/>
            <a:ext cx="3012421" cy="400110"/>
            <a:chOff x="2844928" y="2635940"/>
            <a:chExt cx="3012421" cy="400110"/>
          </a:xfrm>
        </p:grpSpPr>
        <p:sp>
          <p:nvSpPr>
            <p:cNvPr id="31" name="TextBox 30"/>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2" name="TextBox 31"/>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grpSp>
      <p:sp>
        <p:nvSpPr>
          <p:cNvPr id="35" name="TextBox 34"/>
          <p:cNvSpPr txBox="1"/>
          <p:nvPr/>
        </p:nvSpPr>
        <p:spPr>
          <a:xfrm>
            <a:off x="3874072" y="3655364"/>
            <a:ext cx="954107" cy="400110"/>
          </a:xfrm>
          <a:prstGeom prst="rect">
            <a:avLst/>
          </a:prstGeom>
          <a:solidFill>
            <a:schemeClr val="tx1">
              <a:lumMod val="50000"/>
              <a:lumOff val="50000"/>
            </a:schemeClr>
          </a:solidFill>
        </p:spPr>
        <p:txBody>
          <a:bodyPr wrap="non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6" name="TextBox 35"/>
          <p:cNvSpPr txBox="1"/>
          <p:nvPr/>
        </p:nvSpPr>
        <p:spPr>
          <a:xfrm>
            <a:off x="4903217" y="3655364"/>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24,27</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2844927" y="365536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82898" y="1734844"/>
            <a:ext cx="2295585" cy="1200329"/>
          </a:xfrm>
          <a:prstGeom prst="rect">
            <a:avLst/>
          </a:prstGeom>
          <a:noFill/>
        </p:spPr>
        <p:txBody>
          <a:bodyPr wrap="square" rtlCol="0">
            <a:spAutoFit/>
          </a:bodyPr>
          <a:lstStyle/>
          <a:p>
            <a:r>
              <a:rPr lang="en-US" sz="2400" b="1" dirty="0" smtClean="0">
                <a:latin typeface="+mj-lt"/>
              </a:rPr>
              <a:t>Example:</a:t>
            </a:r>
          </a:p>
          <a:p>
            <a:pPr marL="342900" indent="-342900">
              <a:buFont typeface="Arial" charset="0"/>
              <a:buChar char="•"/>
            </a:pPr>
            <a:r>
              <a:rPr lang="en-US" sz="2400" b="1" dirty="0" smtClean="0">
                <a:latin typeface="+mj-lt"/>
              </a:rPr>
              <a:t>3 Buffer pages</a:t>
            </a:r>
          </a:p>
          <a:p>
            <a:pPr marL="342900" indent="-342900">
              <a:buFont typeface="Arial" charset="0"/>
              <a:buChar char="•"/>
            </a:pPr>
            <a:r>
              <a:rPr lang="en-US" sz="2400" b="1" dirty="0" smtClean="0">
                <a:latin typeface="+mj-lt"/>
              </a:rPr>
              <a:t>6-page file</a:t>
            </a:r>
            <a:endParaRPr lang="en-US" sz="2400" b="1" dirty="0">
              <a:latin typeface="+mj-lt"/>
            </a:endParaRPr>
          </a:p>
        </p:txBody>
      </p:sp>
      <p:grpSp>
        <p:nvGrpSpPr>
          <p:cNvPr id="38" name="Group 37"/>
          <p:cNvGrpSpPr/>
          <p:nvPr/>
        </p:nvGrpSpPr>
        <p:grpSpPr>
          <a:xfrm>
            <a:off x="0" y="-22510"/>
            <a:ext cx="12192000" cy="307777"/>
            <a:chOff x="0" y="-22510"/>
            <a:chExt cx="12192000" cy="307777"/>
          </a:xfrm>
        </p:grpSpPr>
        <p:sp>
          <p:nvSpPr>
            <p:cNvPr id="39" name="Rectangle 3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0" name="TextBox 39"/>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5340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IO Cost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For 3 buffer pages, 6 page file:</a:t>
            </a:r>
          </a:p>
          <a:p>
            <a:pPr marL="514350" indent="-514350">
              <a:buFont typeface="+mj-lt"/>
              <a:buAutoNum type="arabicPeriod"/>
            </a:pPr>
            <a:endParaRPr lang="en-US" dirty="0" smtClean="0"/>
          </a:p>
          <a:p>
            <a:pPr marL="514350" indent="-514350">
              <a:buFont typeface="+mj-lt"/>
              <a:buAutoNum type="arabicPeriod"/>
            </a:pPr>
            <a:r>
              <a:rPr lang="en-US" dirty="0" smtClean="0"/>
              <a:t>Split into </a:t>
            </a:r>
            <a:r>
              <a:rPr lang="en-US" b="1" u="sng" dirty="0" smtClean="0"/>
              <a:t>two 3-page files</a:t>
            </a:r>
            <a:r>
              <a:rPr lang="en-US" dirty="0" smtClean="0"/>
              <a:t> and </a:t>
            </a:r>
            <a:r>
              <a:rPr lang="en-US" b="1" dirty="0" smtClean="0"/>
              <a:t>sort in memory </a:t>
            </a:r>
          </a:p>
          <a:p>
            <a:pPr marL="971550" lvl="1" indent="-514350">
              <a:buFont typeface="+mj-lt"/>
              <a:buAutoNum type="arabicPeriod"/>
            </a:pPr>
            <a:r>
              <a:rPr lang="en-US" b="1" dirty="0" smtClean="0"/>
              <a:t>= 1 R + 1 W for each file = 2*2 = 4 IO operations</a:t>
            </a:r>
          </a:p>
          <a:p>
            <a:pPr marL="514350" indent="-514350">
              <a:buFont typeface="+mj-lt"/>
              <a:buAutoNum type="arabicPeriod"/>
            </a:pPr>
            <a:endParaRPr lang="en-US" dirty="0"/>
          </a:p>
          <a:p>
            <a:pPr marL="514350" indent="-514350">
              <a:buFont typeface="+mj-lt"/>
              <a:buAutoNum type="arabicPeriod"/>
            </a:pPr>
            <a:r>
              <a:rPr lang="en-US" b="1" dirty="0" smtClean="0"/>
              <a:t>Merge</a:t>
            </a:r>
            <a:r>
              <a:rPr lang="en-US" dirty="0" smtClean="0"/>
              <a:t> each pair of sorted chunks </a:t>
            </a:r>
            <a:r>
              <a:rPr lang="en-US" b="1" i="1" dirty="0" smtClean="0"/>
              <a:t>using the external merge algorithm </a:t>
            </a:r>
          </a:p>
          <a:p>
            <a:pPr marL="971550" lvl="1" indent="-514350">
              <a:buFont typeface="+mj-lt"/>
              <a:buAutoNum type="arabicPeriod"/>
            </a:pPr>
            <a:r>
              <a:rPr lang="en-US" b="1" dirty="0" smtClean="0"/>
              <a:t>= 2*(3 + 3) = 12 IO operations</a:t>
            </a:r>
          </a:p>
          <a:p>
            <a:pPr marL="0" indent="0">
              <a:buNone/>
            </a:pPr>
            <a:endParaRPr lang="en-US" b="1" i="1" dirty="0"/>
          </a:p>
        </p:txBody>
      </p:sp>
      <p:grpSp>
        <p:nvGrpSpPr>
          <p:cNvPr id="7" name="Group 6"/>
          <p:cNvGrpSpPr/>
          <p:nvPr/>
        </p:nvGrpSpPr>
        <p:grpSpPr>
          <a:xfrm>
            <a:off x="0" y="-22510"/>
            <a:ext cx="12192000" cy="307777"/>
            <a:chOff x="0" y="-22510"/>
            <a:chExt cx="12192000" cy="307777"/>
          </a:xfrm>
        </p:grpSpPr>
        <p:sp>
          <p:nvSpPr>
            <p:cNvPr id="8" name="Rectangle 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7945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29" name="Rounded Rectangle 28"/>
          <p:cNvSpPr/>
          <p:nvPr/>
        </p:nvSpPr>
        <p:spPr>
          <a:xfrm>
            <a:off x="500657" y="2470975"/>
            <a:ext cx="2128680" cy="36994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8" name="TextBox 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1" name="TextBox 40"/>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1</a:t>
              </a:r>
              <a:r>
                <a:rPr lang="en-US" sz="1400" b="1" i="1" dirty="0" smtClean="0">
                  <a:solidFill>
                    <a:schemeClr val="tx1">
                      <a:lumMod val="65000"/>
                      <a:lumOff val="35000"/>
                    </a:schemeClr>
                  </a:solidFill>
                  <a:latin typeface="+mj-lt"/>
                </a:rPr>
                <a:t>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08274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don’t find it in the index, look very carefully through the entire catalog”</a:t>
            </a:r>
            <a:endParaRPr lang="en-US" dirty="0"/>
          </a:p>
        </p:txBody>
      </p:sp>
      <p:sp>
        <p:nvSpPr>
          <p:cNvPr id="3" name="Text Placeholder 2"/>
          <p:cNvSpPr>
            <a:spLocks noGrp="1"/>
          </p:cNvSpPr>
          <p:nvPr>
            <p:ph type="body" idx="1"/>
          </p:nvPr>
        </p:nvSpPr>
        <p:spPr/>
        <p:txBody>
          <a:bodyPr/>
          <a:lstStyle/>
          <a:p>
            <a:pPr algn="r"/>
            <a:r>
              <a:rPr lang="en-US" dirty="0" smtClean="0"/>
              <a:t>- Sears, Roebuck and Co., Consumers Guide, 1897</a:t>
            </a:r>
            <a:endParaRPr lang="en-US" dirty="0"/>
          </a:p>
        </p:txBody>
      </p:sp>
      <p:sp>
        <p:nvSpPr>
          <p:cNvPr id="6" name="Slide Number Placeholder 5"/>
          <p:cNvSpPr>
            <a:spLocks noGrp="1"/>
          </p:cNvSpPr>
          <p:nvPr>
            <p:ph type="sldNum" sz="quarter" idx="12"/>
          </p:nvPr>
        </p:nvSpPr>
        <p:spPr/>
        <p:txBody>
          <a:bodyPr/>
          <a:lstStyle/>
          <a:p>
            <a:fld id="{40A01959-B587-3B45-A9B3-C17F42F09305}" type="slidenum">
              <a:rPr lang="en-US" smtClean="0"/>
              <a:t>2</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69785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18,43</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45,38</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23,20</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41,3</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42,46</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48,33</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44,40</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16,31</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53" name="Group 52"/>
          <p:cNvGrpSpPr/>
          <p:nvPr/>
        </p:nvGrpSpPr>
        <p:grpSpPr>
          <a:xfrm>
            <a:off x="0" y="-22510"/>
            <a:ext cx="12192000" cy="307777"/>
            <a:chOff x="0" y="-22510"/>
            <a:chExt cx="12192000" cy="307777"/>
          </a:xfrm>
        </p:grpSpPr>
        <p:sp>
          <p:nvSpPr>
            <p:cNvPr id="54" name="Rectangle 5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126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3238791" y="2198748"/>
            <a:ext cx="4983829" cy="954107"/>
          </a:xfrm>
          <a:prstGeom prst="rect">
            <a:avLst/>
          </a:prstGeom>
          <a:noFill/>
        </p:spPr>
        <p:txBody>
          <a:bodyPr wrap="square" rtlCol="0">
            <a:spAutoFit/>
          </a:bodyPr>
          <a:lstStyle/>
          <a:p>
            <a:r>
              <a:rPr lang="en-US" sz="2800" dirty="0" smtClean="0"/>
              <a:t>1. Split into files small enough to sort in buffer… and sort</a:t>
            </a:r>
            <a:endParaRPr lang="en-US" sz="2800" dirty="0"/>
          </a:p>
        </p:txBody>
      </p:sp>
      <p:sp>
        <p:nvSpPr>
          <p:cNvPr id="46" name="TextBox 45"/>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53" name="Group 52"/>
          <p:cNvGrpSpPr/>
          <p:nvPr/>
        </p:nvGrpSpPr>
        <p:grpSpPr>
          <a:xfrm>
            <a:off x="0" y="-22510"/>
            <a:ext cx="12192000" cy="307777"/>
            <a:chOff x="0" y="-22510"/>
            <a:chExt cx="12192000" cy="307777"/>
          </a:xfrm>
        </p:grpSpPr>
        <p:sp>
          <p:nvSpPr>
            <p:cNvPr id="54" name="Rectangle 5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5" name="TextBox 54"/>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
        <p:nvSpPr>
          <p:cNvPr id="5" name="Rounded Rectangle 4"/>
          <p:cNvSpPr/>
          <p:nvPr/>
        </p:nvSpPr>
        <p:spPr>
          <a:xfrm>
            <a:off x="389763" y="5687677"/>
            <a:ext cx="2354926" cy="462882"/>
          </a:xfrm>
          <a:prstGeom prst="roundRect">
            <a:avLst/>
          </a:prstGeom>
          <a:solidFill>
            <a:schemeClr val="accent2">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144307" y="5491427"/>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sorted files a </a:t>
            </a:r>
            <a:r>
              <a:rPr lang="en-US" sz="2400" b="1" i="1" dirty="0" smtClean="0">
                <a:latin typeface="+mj-lt"/>
              </a:rPr>
              <a:t>run</a:t>
            </a:r>
            <a:endParaRPr lang="en-US" sz="2400" i="1" dirty="0">
              <a:latin typeface="+mj-lt"/>
            </a:endParaRPr>
          </a:p>
        </p:txBody>
      </p:sp>
    </p:spTree>
    <p:extLst>
      <p:ext uri="{BB962C8B-B14F-4D97-AF65-F5344CB8AC3E}">
        <p14:creationId xmlns:p14="http://schemas.microsoft.com/office/powerpoint/2010/main" val="167150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8874100" y="3360218"/>
            <a:ext cx="2601271" cy="2246769"/>
          </a:xfrm>
          <a:prstGeom prst="rect">
            <a:avLst/>
          </a:prstGeom>
          <a:noFill/>
        </p:spPr>
        <p:txBody>
          <a:bodyPr wrap="square" rtlCol="0">
            <a:spAutoFit/>
          </a:bodyPr>
          <a:lstStyle/>
          <a:p>
            <a:r>
              <a:rPr lang="en-US" sz="2800" dirty="0"/>
              <a:t>2</a:t>
            </a:r>
            <a:r>
              <a:rPr lang="en-US" sz="2800" dirty="0" smtClean="0"/>
              <a:t>. Now merge pairs of (sorted) files… </a:t>
            </a:r>
            <a:r>
              <a:rPr lang="en-US" sz="2800" b="1" dirty="0" smtClean="0"/>
              <a:t>the resulting files will be sorted!</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8" name="TextBox 137"/>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107" name="Group 106"/>
          <p:cNvGrpSpPr/>
          <p:nvPr/>
        </p:nvGrpSpPr>
        <p:grpSpPr>
          <a:xfrm>
            <a:off x="0" y="-22510"/>
            <a:ext cx="12192000" cy="307777"/>
            <a:chOff x="0" y="-22510"/>
            <a:chExt cx="12192000" cy="307777"/>
          </a:xfrm>
        </p:grpSpPr>
        <p:sp>
          <p:nvSpPr>
            <p:cNvPr id="108" name="Rectangle 10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9" name="TextBox 108"/>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41856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027664" y="3790659"/>
            <a:ext cx="2601271" cy="523220"/>
          </a:xfrm>
          <a:prstGeom prst="rect">
            <a:avLst/>
          </a:prstGeom>
          <a:noFill/>
        </p:spPr>
        <p:txBody>
          <a:bodyPr wrap="square" rtlCol="0">
            <a:spAutoFit/>
          </a:bodyPr>
          <a:lstStyle/>
          <a:p>
            <a:r>
              <a:rPr lang="en-US" sz="2800" dirty="0" smtClean="0"/>
              <a:t>3.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9" name="TextBox 168"/>
          <p:cNvSpPr txBox="1"/>
          <p:nvPr/>
        </p:nvSpPr>
        <p:spPr>
          <a:xfrm>
            <a:off x="9251940" y="1597070"/>
            <a:ext cx="2586398"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Assume we still only have </a:t>
            </a:r>
            <a:r>
              <a:rPr lang="en-US" sz="2400" i="1" dirty="0" smtClean="0">
                <a:latin typeface="+mj-lt"/>
              </a:rPr>
              <a:t>3</a:t>
            </a:r>
            <a:r>
              <a:rPr lang="en-US" sz="2400" dirty="0" smtClean="0">
                <a:latin typeface="+mj-lt"/>
              </a:rPr>
              <a:t> buffer pages </a:t>
            </a:r>
            <a:r>
              <a:rPr lang="en-US" sz="2400" i="1" dirty="0" smtClean="0">
                <a:latin typeface="+mj-lt"/>
              </a:rPr>
              <a:t>(Buffer not pictured)</a:t>
            </a:r>
            <a:endParaRPr lang="en-US" sz="2400" i="1" dirty="0">
              <a:latin typeface="+mj-lt"/>
            </a:endParaRPr>
          </a:p>
        </p:txBody>
      </p:sp>
      <p:grpSp>
        <p:nvGrpSpPr>
          <p:cNvPr id="140" name="Group 139"/>
          <p:cNvGrpSpPr/>
          <p:nvPr/>
        </p:nvGrpSpPr>
        <p:grpSpPr>
          <a:xfrm>
            <a:off x="0" y="-22510"/>
            <a:ext cx="12192000" cy="307777"/>
            <a:chOff x="0" y="-22510"/>
            <a:chExt cx="12192000" cy="307777"/>
          </a:xfrm>
        </p:grpSpPr>
        <p:sp>
          <p:nvSpPr>
            <p:cNvPr id="141" name="Rectangle 14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2" name="TextBox 141"/>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
        <p:nvSpPr>
          <p:cNvPr id="143" name="TextBox 142"/>
          <p:cNvSpPr txBox="1"/>
          <p:nvPr/>
        </p:nvSpPr>
        <p:spPr>
          <a:xfrm>
            <a:off x="9027664" y="5127240"/>
            <a:ext cx="2586398" cy="83099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Call each of these steps a </a:t>
            </a:r>
            <a:r>
              <a:rPr lang="en-US" sz="2400" b="1" i="1" dirty="0" smtClean="0">
                <a:latin typeface="+mj-lt"/>
              </a:rPr>
              <a:t>pass</a:t>
            </a:r>
            <a:endParaRPr lang="en-US" sz="2400" i="1" dirty="0">
              <a:latin typeface="+mj-lt"/>
            </a:endParaRPr>
          </a:p>
        </p:txBody>
      </p:sp>
    </p:spTree>
    <p:extLst>
      <p:ext uri="{BB962C8B-B14F-4D97-AF65-F5344CB8AC3E}">
        <p14:creationId xmlns:p14="http://schemas.microsoft.com/office/powerpoint/2010/main" val="8768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Running External Merge Sort on Larger Files</a:t>
            </a:r>
            <a:endParaRPr lang="en-US" dirty="0"/>
          </a:p>
        </p:txBody>
      </p:sp>
      <p:sp>
        <p:nvSpPr>
          <p:cNvPr id="25" name="Can 24"/>
          <p:cNvSpPr/>
          <p:nvPr/>
        </p:nvSpPr>
        <p:spPr>
          <a:xfrm>
            <a:off x="436783"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33" name="Rounded Rectangle 32"/>
          <p:cNvSpPr/>
          <p:nvPr/>
        </p:nvSpPr>
        <p:spPr>
          <a:xfrm>
            <a:off x="499430" y="3042146"/>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00657" y="257926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93923"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3" name="Group 2"/>
          <p:cNvGrpSpPr/>
          <p:nvPr/>
        </p:nvGrpSpPr>
        <p:grpSpPr>
          <a:xfrm>
            <a:off x="594718" y="2629977"/>
            <a:ext cx="1945043" cy="261610"/>
            <a:chOff x="2844928" y="2635940"/>
            <a:chExt cx="3012421" cy="405173"/>
          </a:xfrm>
        </p:grpSpPr>
        <p:sp>
          <p:nvSpPr>
            <p:cNvPr id="31" name="TextBox 3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32" name="TextBox 3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44,55</a:t>
              </a:r>
              <a:endParaRPr lang="en-US" sz="1100" dirty="0">
                <a:solidFill>
                  <a:srgbClr val="FFC000"/>
                </a:solidFill>
                <a:latin typeface="Menlo" charset="0"/>
                <a:ea typeface="Menlo" charset="0"/>
                <a:cs typeface="Menlo" charset="0"/>
              </a:endParaRPr>
            </a:p>
          </p:txBody>
        </p:sp>
        <p:sp>
          <p:nvSpPr>
            <p:cNvPr id="30" name="TextBox 2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35" name="TextBox 34"/>
          <p:cNvSpPr txBox="1"/>
          <p:nvPr/>
        </p:nvSpPr>
        <p:spPr>
          <a:xfrm>
            <a:off x="1262495"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27,38</a:t>
            </a:r>
            <a:endParaRPr lang="en-US" sz="1100" dirty="0">
              <a:solidFill>
                <a:srgbClr val="FFC000"/>
              </a:solidFill>
              <a:latin typeface="Menlo" charset="0"/>
              <a:ea typeface="Menlo" charset="0"/>
              <a:cs typeface="Menlo" charset="0"/>
            </a:endParaRPr>
          </a:p>
        </p:txBody>
      </p:sp>
      <p:sp>
        <p:nvSpPr>
          <p:cNvPr id="36" name="TextBox 35"/>
          <p:cNvSpPr txBox="1"/>
          <p:nvPr/>
        </p:nvSpPr>
        <p:spPr>
          <a:xfrm>
            <a:off x="1923702"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43,45</a:t>
            </a:r>
            <a:endParaRPr lang="en-US" sz="1100" dirty="0">
              <a:solidFill>
                <a:srgbClr val="FFC000"/>
              </a:solidFill>
              <a:latin typeface="Menlo" charset="0"/>
              <a:ea typeface="Menlo" charset="0"/>
              <a:cs typeface="Menlo" charset="0"/>
            </a:endParaRPr>
          </a:p>
        </p:txBody>
      </p:sp>
      <p:sp>
        <p:nvSpPr>
          <p:cNvPr id="34" name="TextBox 33"/>
          <p:cNvSpPr txBox="1"/>
          <p:nvPr/>
        </p:nvSpPr>
        <p:spPr>
          <a:xfrm>
            <a:off x="594717"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39" name="Rounded Rectangle 38"/>
          <p:cNvSpPr/>
          <p:nvPr/>
        </p:nvSpPr>
        <p:spPr>
          <a:xfrm>
            <a:off x="499430" y="394100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500657" y="347811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594718" y="3528831"/>
            <a:ext cx="1945043" cy="261610"/>
            <a:chOff x="2844928" y="2635940"/>
            <a:chExt cx="3012421" cy="405173"/>
          </a:xfrm>
        </p:grpSpPr>
        <p:sp>
          <p:nvSpPr>
            <p:cNvPr id="43" name="TextBox 4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44" name="TextBox 4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47" name="TextBox 46"/>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48" name="TextBox 47"/>
          <p:cNvSpPr txBox="1"/>
          <p:nvPr/>
        </p:nvSpPr>
        <p:spPr>
          <a:xfrm>
            <a:off x="1262496"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49" name="TextBox 48"/>
          <p:cNvSpPr txBox="1"/>
          <p:nvPr/>
        </p:nvSpPr>
        <p:spPr>
          <a:xfrm>
            <a:off x="1923702"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23,41</a:t>
            </a:r>
            <a:endParaRPr lang="en-US" sz="1100" dirty="0">
              <a:solidFill>
                <a:srgbClr val="FFC000"/>
              </a:solidFill>
              <a:latin typeface="Menlo" charset="0"/>
              <a:ea typeface="Menlo" charset="0"/>
              <a:cs typeface="Menlo" charset="0"/>
            </a:endParaRPr>
          </a:p>
        </p:txBody>
      </p:sp>
      <p:sp>
        <p:nvSpPr>
          <p:cNvPr id="57" name="TextBox 56"/>
          <p:cNvSpPr txBox="1"/>
          <p:nvPr/>
        </p:nvSpPr>
        <p:spPr>
          <a:xfrm>
            <a:off x="594717"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3,18</a:t>
            </a:r>
            <a:endParaRPr lang="en-US" sz="1100" dirty="0">
              <a:solidFill>
                <a:srgbClr val="FFC000"/>
              </a:solidFill>
              <a:latin typeface="Menlo" charset="0"/>
              <a:ea typeface="Menlo" charset="0"/>
              <a:cs typeface="Menlo" charset="0"/>
            </a:endParaRPr>
          </a:p>
        </p:txBody>
      </p:sp>
      <p:sp>
        <p:nvSpPr>
          <p:cNvPr id="58" name="Rounded Rectangle 57"/>
          <p:cNvSpPr/>
          <p:nvPr/>
        </p:nvSpPr>
        <p:spPr>
          <a:xfrm>
            <a:off x="496157" y="4833984"/>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497384" y="4371102"/>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p:cNvGrpSpPr/>
          <p:nvPr/>
        </p:nvGrpSpPr>
        <p:grpSpPr>
          <a:xfrm>
            <a:off x="591445" y="4421815"/>
            <a:ext cx="1945043" cy="261610"/>
            <a:chOff x="2844928" y="2635940"/>
            <a:chExt cx="3012421" cy="405173"/>
          </a:xfrm>
        </p:grpSpPr>
        <p:sp>
          <p:nvSpPr>
            <p:cNvPr id="61" name="TextBox 6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62" name="TextBox 6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63" name="TextBox 6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grpSp>
      <p:sp>
        <p:nvSpPr>
          <p:cNvPr id="64" name="TextBox 63"/>
          <p:cNvSpPr txBox="1"/>
          <p:nvPr/>
        </p:nvSpPr>
        <p:spPr>
          <a:xfrm>
            <a:off x="1259226"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65" name="TextBox 64"/>
          <p:cNvSpPr txBox="1"/>
          <p:nvPr/>
        </p:nvSpPr>
        <p:spPr>
          <a:xfrm>
            <a:off x="1920429"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66" name="TextBox 65"/>
          <p:cNvSpPr txBox="1"/>
          <p:nvPr/>
        </p:nvSpPr>
        <p:spPr>
          <a:xfrm>
            <a:off x="591444"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sp>
        <p:nvSpPr>
          <p:cNvPr id="67" name="Rounded Rectangle 66"/>
          <p:cNvSpPr/>
          <p:nvPr/>
        </p:nvSpPr>
        <p:spPr>
          <a:xfrm>
            <a:off x="492884" y="5737430"/>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p:cNvSpPr/>
          <p:nvPr/>
        </p:nvSpPr>
        <p:spPr>
          <a:xfrm>
            <a:off x="494111" y="5274548"/>
            <a:ext cx="2128680" cy="3389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588172" y="5325261"/>
            <a:ext cx="1945043" cy="261610"/>
            <a:chOff x="2844928" y="2635940"/>
            <a:chExt cx="3012421" cy="405173"/>
          </a:xfrm>
        </p:grpSpPr>
        <p:sp>
          <p:nvSpPr>
            <p:cNvPr id="70" name="TextBox 6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71" name="TextBox 7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72" name="TextBox 7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3" name="TextBox 72"/>
          <p:cNvSpPr txBox="1"/>
          <p:nvPr/>
        </p:nvSpPr>
        <p:spPr>
          <a:xfrm>
            <a:off x="1255952"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74" name="TextBox 73"/>
          <p:cNvSpPr txBox="1"/>
          <p:nvPr/>
        </p:nvSpPr>
        <p:spPr>
          <a:xfrm>
            <a:off x="1917156"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75" name="TextBox 74"/>
          <p:cNvSpPr txBox="1"/>
          <p:nvPr/>
        </p:nvSpPr>
        <p:spPr>
          <a:xfrm>
            <a:off x="588171"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4" name="TextBox 3"/>
          <p:cNvSpPr txBox="1"/>
          <p:nvPr/>
        </p:nvSpPr>
        <p:spPr>
          <a:xfrm>
            <a:off x="9167267" y="6248819"/>
            <a:ext cx="2601271" cy="523220"/>
          </a:xfrm>
          <a:prstGeom prst="rect">
            <a:avLst/>
          </a:prstGeom>
          <a:noFill/>
        </p:spPr>
        <p:txBody>
          <a:bodyPr wrap="square" rtlCol="0">
            <a:spAutoFit/>
          </a:bodyPr>
          <a:lstStyle/>
          <a:p>
            <a:r>
              <a:rPr lang="en-US" sz="2800" dirty="0"/>
              <a:t>4</a:t>
            </a:r>
            <a:r>
              <a:rPr lang="en-US" sz="2800" dirty="0" smtClean="0"/>
              <a:t>. And repeat!</a:t>
            </a:r>
            <a:endParaRPr lang="en-US" sz="2800" b="1" dirty="0"/>
          </a:p>
        </p:txBody>
      </p:sp>
      <p:sp>
        <p:nvSpPr>
          <p:cNvPr id="46" name="Can 45"/>
          <p:cNvSpPr/>
          <p:nvPr/>
        </p:nvSpPr>
        <p:spPr>
          <a:xfrm>
            <a:off x="3375999" y="2063241"/>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51" name="Rounded Rectangle 50"/>
          <p:cNvSpPr/>
          <p:nvPr/>
        </p:nvSpPr>
        <p:spPr>
          <a:xfrm>
            <a:off x="3439873" y="2556756"/>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033139" y="1770546"/>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53" name="Group 52"/>
          <p:cNvGrpSpPr/>
          <p:nvPr/>
        </p:nvGrpSpPr>
        <p:grpSpPr>
          <a:xfrm>
            <a:off x="3533934" y="2607469"/>
            <a:ext cx="1945043" cy="261610"/>
            <a:chOff x="2844928" y="2635940"/>
            <a:chExt cx="3012421" cy="405173"/>
          </a:xfrm>
        </p:grpSpPr>
        <p:sp>
          <p:nvSpPr>
            <p:cNvPr id="54" name="TextBox 5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18,24</a:t>
              </a:r>
              <a:endParaRPr lang="en-US" sz="1100" dirty="0">
                <a:solidFill>
                  <a:srgbClr val="FFC000"/>
                </a:solidFill>
                <a:latin typeface="Menlo" charset="0"/>
                <a:ea typeface="Menlo" charset="0"/>
                <a:cs typeface="Menlo" charset="0"/>
              </a:endParaRPr>
            </a:p>
          </p:txBody>
        </p:sp>
        <p:sp>
          <p:nvSpPr>
            <p:cNvPr id="55" name="TextBox 5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6" name="TextBox 5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76" name="TextBox 75"/>
          <p:cNvSpPr txBox="1"/>
          <p:nvPr/>
        </p:nvSpPr>
        <p:spPr>
          <a:xfrm>
            <a:off x="4201711" y="3076100"/>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77" name="TextBox 76"/>
          <p:cNvSpPr txBox="1"/>
          <p:nvPr/>
        </p:nvSpPr>
        <p:spPr>
          <a:xfrm>
            <a:off x="4862918" y="3076100"/>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45,55</a:t>
            </a:r>
            <a:endParaRPr lang="en-US" sz="1100" dirty="0">
              <a:solidFill>
                <a:srgbClr val="FFC000"/>
              </a:solidFill>
              <a:latin typeface="Menlo" charset="0"/>
              <a:ea typeface="Menlo" charset="0"/>
              <a:cs typeface="Menlo" charset="0"/>
            </a:endParaRPr>
          </a:p>
        </p:txBody>
      </p:sp>
      <p:sp>
        <p:nvSpPr>
          <p:cNvPr id="78" name="TextBox 77"/>
          <p:cNvSpPr txBox="1"/>
          <p:nvPr/>
        </p:nvSpPr>
        <p:spPr>
          <a:xfrm>
            <a:off x="3533933" y="3076100"/>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80" name="Rounded Rectangle 79"/>
          <p:cNvSpPr/>
          <p:nvPr/>
        </p:nvSpPr>
        <p:spPr>
          <a:xfrm>
            <a:off x="3439873" y="3455609"/>
            <a:ext cx="2128680" cy="819807"/>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3533934" y="3506323"/>
            <a:ext cx="1945043" cy="261610"/>
            <a:chOff x="2844928" y="2635940"/>
            <a:chExt cx="3012421" cy="405173"/>
          </a:xfrm>
        </p:grpSpPr>
        <p:sp>
          <p:nvSpPr>
            <p:cNvPr id="82" name="TextBox 8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83" name="TextBox 8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84" name="TextBox 8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85" name="TextBox 84"/>
          <p:cNvSpPr txBox="1"/>
          <p:nvPr/>
        </p:nvSpPr>
        <p:spPr>
          <a:xfrm>
            <a:off x="4201712" y="397495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33,41</a:t>
            </a:r>
            <a:endParaRPr lang="en-US" sz="1100" dirty="0">
              <a:solidFill>
                <a:srgbClr val="FFC000"/>
              </a:solidFill>
              <a:latin typeface="Menlo" charset="0"/>
              <a:ea typeface="Menlo" charset="0"/>
              <a:cs typeface="Menlo" charset="0"/>
            </a:endParaRPr>
          </a:p>
        </p:txBody>
      </p:sp>
      <p:sp>
        <p:nvSpPr>
          <p:cNvPr id="86" name="TextBox 85"/>
          <p:cNvSpPr txBox="1"/>
          <p:nvPr/>
        </p:nvSpPr>
        <p:spPr>
          <a:xfrm>
            <a:off x="4862918" y="397495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47,55</a:t>
            </a:r>
            <a:endParaRPr lang="en-US" sz="1100" dirty="0">
              <a:solidFill>
                <a:srgbClr val="FFC000"/>
              </a:solidFill>
              <a:latin typeface="Menlo" charset="0"/>
              <a:ea typeface="Menlo" charset="0"/>
              <a:cs typeface="Menlo" charset="0"/>
            </a:endParaRPr>
          </a:p>
        </p:txBody>
      </p:sp>
      <p:sp>
        <p:nvSpPr>
          <p:cNvPr id="87" name="TextBox 86"/>
          <p:cNvSpPr txBox="1"/>
          <p:nvPr/>
        </p:nvSpPr>
        <p:spPr>
          <a:xfrm>
            <a:off x="3533933" y="397495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23,31</a:t>
            </a:r>
            <a:endParaRPr lang="en-US" sz="1100" dirty="0">
              <a:solidFill>
                <a:srgbClr val="FFC000"/>
              </a:solidFill>
              <a:latin typeface="Menlo" charset="0"/>
              <a:ea typeface="Menlo" charset="0"/>
              <a:cs typeface="Menlo" charset="0"/>
            </a:endParaRPr>
          </a:p>
        </p:txBody>
      </p:sp>
      <p:sp>
        <p:nvSpPr>
          <p:cNvPr id="89" name="Rounded Rectangle 88"/>
          <p:cNvSpPr/>
          <p:nvPr/>
        </p:nvSpPr>
        <p:spPr>
          <a:xfrm>
            <a:off x="3436600" y="4348594"/>
            <a:ext cx="2128680" cy="82438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3530661" y="4399307"/>
            <a:ext cx="1945043" cy="261610"/>
            <a:chOff x="2844928" y="2635940"/>
            <a:chExt cx="3012421" cy="405173"/>
          </a:xfrm>
        </p:grpSpPr>
        <p:sp>
          <p:nvSpPr>
            <p:cNvPr id="91" name="TextBox 9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18,23</a:t>
              </a:r>
              <a:endParaRPr lang="en-US" sz="1100" dirty="0">
                <a:solidFill>
                  <a:srgbClr val="FFC000"/>
                </a:solidFill>
                <a:latin typeface="Menlo" charset="0"/>
                <a:ea typeface="Menlo" charset="0"/>
                <a:cs typeface="Menlo" charset="0"/>
              </a:endParaRPr>
            </a:p>
          </p:txBody>
        </p:sp>
        <p:sp>
          <p:nvSpPr>
            <p:cNvPr id="92" name="TextBox 9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93" name="TextBox 9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94" name="TextBox 93"/>
          <p:cNvSpPr txBox="1"/>
          <p:nvPr/>
        </p:nvSpPr>
        <p:spPr>
          <a:xfrm>
            <a:off x="4198442" y="486793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39,42</a:t>
            </a:r>
            <a:endParaRPr lang="en-US" sz="1100" dirty="0">
              <a:solidFill>
                <a:srgbClr val="FFC000"/>
              </a:solidFill>
              <a:latin typeface="Menlo" charset="0"/>
              <a:ea typeface="Menlo" charset="0"/>
              <a:cs typeface="Menlo" charset="0"/>
            </a:endParaRPr>
          </a:p>
        </p:txBody>
      </p:sp>
      <p:sp>
        <p:nvSpPr>
          <p:cNvPr id="95" name="TextBox 94"/>
          <p:cNvSpPr txBox="1"/>
          <p:nvPr/>
        </p:nvSpPr>
        <p:spPr>
          <a:xfrm>
            <a:off x="4859645" y="486793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46,55</a:t>
            </a:r>
            <a:endParaRPr lang="en-US" sz="1100" dirty="0">
              <a:solidFill>
                <a:srgbClr val="FFC000"/>
              </a:solidFill>
              <a:latin typeface="Menlo" charset="0"/>
              <a:ea typeface="Menlo" charset="0"/>
              <a:cs typeface="Menlo" charset="0"/>
            </a:endParaRPr>
          </a:p>
        </p:txBody>
      </p:sp>
      <p:sp>
        <p:nvSpPr>
          <p:cNvPr id="96" name="TextBox 95"/>
          <p:cNvSpPr txBox="1"/>
          <p:nvPr/>
        </p:nvSpPr>
        <p:spPr>
          <a:xfrm>
            <a:off x="3530660" y="486793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98" name="Rounded Rectangle 97"/>
          <p:cNvSpPr/>
          <p:nvPr/>
        </p:nvSpPr>
        <p:spPr>
          <a:xfrm>
            <a:off x="3433327" y="5252040"/>
            <a:ext cx="2128680" cy="8012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p:cNvGrpSpPr/>
          <p:nvPr/>
        </p:nvGrpSpPr>
        <p:grpSpPr>
          <a:xfrm>
            <a:off x="3527388" y="5302753"/>
            <a:ext cx="1945043" cy="261610"/>
            <a:chOff x="2844928" y="2635940"/>
            <a:chExt cx="3012421" cy="405173"/>
          </a:xfrm>
        </p:grpSpPr>
        <p:sp>
          <p:nvSpPr>
            <p:cNvPr id="100" name="TextBox 99"/>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01" name="TextBox 100"/>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22,24</a:t>
              </a:r>
              <a:endParaRPr lang="en-US" sz="1100" dirty="0">
                <a:solidFill>
                  <a:srgbClr val="FFC000"/>
                </a:solidFill>
                <a:latin typeface="Menlo" charset="0"/>
                <a:ea typeface="Menlo" charset="0"/>
                <a:cs typeface="Menlo" charset="0"/>
              </a:endParaRPr>
            </a:p>
          </p:txBody>
        </p:sp>
        <p:sp>
          <p:nvSpPr>
            <p:cNvPr id="102" name="TextBox 101"/>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grpSp>
      <p:sp>
        <p:nvSpPr>
          <p:cNvPr id="103" name="TextBox 102"/>
          <p:cNvSpPr txBox="1"/>
          <p:nvPr/>
        </p:nvSpPr>
        <p:spPr>
          <a:xfrm>
            <a:off x="4195168" y="5771384"/>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33,40</a:t>
            </a:r>
            <a:endParaRPr lang="en-US" sz="1100" dirty="0">
              <a:solidFill>
                <a:srgbClr val="FFC000"/>
              </a:solidFill>
              <a:latin typeface="Menlo" charset="0"/>
              <a:ea typeface="Menlo" charset="0"/>
              <a:cs typeface="Menlo" charset="0"/>
            </a:endParaRPr>
          </a:p>
        </p:txBody>
      </p:sp>
      <p:sp>
        <p:nvSpPr>
          <p:cNvPr id="104" name="TextBox 103"/>
          <p:cNvSpPr txBox="1"/>
          <p:nvPr/>
        </p:nvSpPr>
        <p:spPr>
          <a:xfrm>
            <a:off x="4856372" y="5771384"/>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44,48</a:t>
            </a:r>
            <a:endParaRPr lang="en-US" sz="1100" dirty="0">
              <a:solidFill>
                <a:srgbClr val="FFC000"/>
              </a:solidFill>
              <a:latin typeface="Menlo" charset="0"/>
              <a:ea typeface="Menlo" charset="0"/>
              <a:cs typeface="Menlo" charset="0"/>
            </a:endParaRPr>
          </a:p>
        </p:txBody>
      </p:sp>
      <p:sp>
        <p:nvSpPr>
          <p:cNvPr id="105" name="TextBox 104"/>
          <p:cNvSpPr txBox="1"/>
          <p:nvPr/>
        </p:nvSpPr>
        <p:spPr>
          <a:xfrm>
            <a:off x="3527387" y="5771384"/>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sp>
        <p:nvSpPr>
          <p:cNvPr id="5" name="Right Arrow 4"/>
          <p:cNvSpPr/>
          <p:nvPr/>
        </p:nvSpPr>
        <p:spPr>
          <a:xfrm>
            <a:off x="2763311" y="3941001"/>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Can 87"/>
          <p:cNvSpPr/>
          <p:nvPr/>
        </p:nvSpPr>
        <p:spPr>
          <a:xfrm>
            <a:off x="6299374"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97" name="Rounded Rectangle 96"/>
          <p:cNvSpPr/>
          <p:nvPr/>
        </p:nvSpPr>
        <p:spPr>
          <a:xfrm>
            <a:off x="6363248" y="2579264"/>
            <a:ext cx="2128680" cy="171277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6956514"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07" name="Group 106"/>
          <p:cNvGrpSpPr/>
          <p:nvPr/>
        </p:nvGrpSpPr>
        <p:grpSpPr>
          <a:xfrm>
            <a:off x="6457309" y="2629977"/>
            <a:ext cx="1945043" cy="261610"/>
            <a:chOff x="2844928" y="2635940"/>
            <a:chExt cx="3012421" cy="405173"/>
          </a:xfrm>
        </p:grpSpPr>
        <p:sp>
          <p:nvSpPr>
            <p:cNvPr id="108" name="TextBox 10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09" name="TextBox 10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12,18</a:t>
              </a:r>
              <a:endParaRPr lang="en-US" sz="1100" dirty="0">
                <a:solidFill>
                  <a:srgbClr val="FFC000"/>
                </a:solidFill>
                <a:latin typeface="Menlo" charset="0"/>
                <a:ea typeface="Menlo" charset="0"/>
                <a:cs typeface="Menlo" charset="0"/>
              </a:endParaRPr>
            </a:p>
          </p:txBody>
        </p:sp>
        <p:sp>
          <p:nvSpPr>
            <p:cNvPr id="110" name="TextBox 10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grpSp>
      <p:sp>
        <p:nvSpPr>
          <p:cNvPr id="111" name="TextBox 110"/>
          <p:cNvSpPr txBox="1"/>
          <p:nvPr/>
        </p:nvSpPr>
        <p:spPr>
          <a:xfrm>
            <a:off x="7125086"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12" name="TextBox 111"/>
          <p:cNvSpPr txBox="1"/>
          <p:nvPr/>
        </p:nvSpPr>
        <p:spPr>
          <a:xfrm>
            <a:off x="7786293"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13" name="TextBox 112"/>
          <p:cNvSpPr txBox="1"/>
          <p:nvPr/>
        </p:nvSpPr>
        <p:spPr>
          <a:xfrm>
            <a:off x="6457308"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18,20</a:t>
            </a:r>
            <a:endParaRPr lang="en-US" sz="1100" dirty="0">
              <a:solidFill>
                <a:srgbClr val="FFC000"/>
              </a:solidFill>
              <a:latin typeface="Menlo" charset="0"/>
              <a:ea typeface="Menlo" charset="0"/>
              <a:cs typeface="Menlo" charset="0"/>
            </a:endParaRPr>
          </a:p>
        </p:txBody>
      </p:sp>
      <p:grpSp>
        <p:nvGrpSpPr>
          <p:cNvPr id="115" name="Group 114"/>
          <p:cNvGrpSpPr/>
          <p:nvPr/>
        </p:nvGrpSpPr>
        <p:grpSpPr>
          <a:xfrm>
            <a:off x="6457309" y="3528831"/>
            <a:ext cx="1945043" cy="261610"/>
            <a:chOff x="2844928" y="2635940"/>
            <a:chExt cx="3012421" cy="405173"/>
          </a:xfrm>
        </p:grpSpPr>
        <p:sp>
          <p:nvSpPr>
            <p:cNvPr id="116" name="TextBox 11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sp>
          <p:nvSpPr>
            <p:cNvPr id="117" name="TextBox 11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a:solidFill>
                    <a:srgbClr val="FFC000"/>
                  </a:solidFill>
                  <a:latin typeface="Menlo" charset="0"/>
                  <a:ea typeface="Menlo" charset="0"/>
                  <a:cs typeface="Menlo" charset="0"/>
                </a:rPr>
                <a:t>38,41</a:t>
              </a:r>
            </a:p>
          </p:txBody>
        </p:sp>
        <p:sp>
          <p:nvSpPr>
            <p:cNvPr id="118" name="TextBox 11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grpSp>
      <p:sp>
        <p:nvSpPr>
          <p:cNvPr id="119" name="TextBox 118"/>
          <p:cNvSpPr txBox="1"/>
          <p:nvPr/>
        </p:nvSpPr>
        <p:spPr>
          <a:xfrm>
            <a:off x="7125087" y="3997462"/>
            <a:ext cx="609462" cy="261610"/>
          </a:xfrm>
          <a:prstGeom prst="rect">
            <a:avLst/>
          </a:prstGeom>
          <a:solidFill>
            <a:schemeClr val="tx1">
              <a:lumMod val="50000"/>
              <a:lumOff val="50000"/>
            </a:schemeClr>
          </a:solidFill>
        </p:spPr>
        <p:txBody>
          <a:bodyPr wrap="none" rtlCol="0">
            <a:spAutoFit/>
          </a:bodyPr>
          <a:lstStyle/>
          <a:p>
            <a:pPr algn="ctr"/>
            <a:r>
              <a:rPr lang="en-US" sz="1100" dirty="0">
                <a:solidFill>
                  <a:srgbClr val="FFC000"/>
                </a:solidFill>
                <a:latin typeface="Menlo" charset="0"/>
                <a:ea typeface="Menlo" charset="0"/>
                <a:cs typeface="Menlo" charset="0"/>
              </a:rPr>
              <a:t>45,47</a:t>
            </a:r>
          </a:p>
        </p:txBody>
      </p:sp>
      <p:sp>
        <p:nvSpPr>
          <p:cNvPr id="120" name="TextBox 119"/>
          <p:cNvSpPr txBox="1"/>
          <p:nvPr/>
        </p:nvSpPr>
        <p:spPr>
          <a:xfrm>
            <a:off x="7786293"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21" name="TextBox 120"/>
          <p:cNvSpPr txBox="1"/>
          <p:nvPr/>
        </p:nvSpPr>
        <p:spPr>
          <a:xfrm>
            <a:off x="6457308"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22" name="Rounded Rectangle 121"/>
          <p:cNvSpPr/>
          <p:nvPr/>
        </p:nvSpPr>
        <p:spPr>
          <a:xfrm>
            <a:off x="6359975" y="4371101"/>
            <a:ext cx="2128680" cy="1785393"/>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p:cNvGrpSpPr/>
          <p:nvPr/>
        </p:nvGrpSpPr>
        <p:grpSpPr>
          <a:xfrm>
            <a:off x="6454036" y="4421815"/>
            <a:ext cx="1945043" cy="261610"/>
            <a:chOff x="2844928" y="2635940"/>
            <a:chExt cx="3012421" cy="405173"/>
          </a:xfrm>
        </p:grpSpPr>
        <p:sp>
          <p:nvSpPr>
            <p:cNvPr id="124" name="TextBox 123"/>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10,12</a:t>
              </a:r>
              <a:endParaRPr lang="en-US" sz="1100" dirty="0">
                <a:solidFill>
                  <a:srgbClr val="FFC000"/>
                </a:solidFill>
                <a:latin typeface="Menlo" charset="0"/>
                <a:ea typeface="Menlo" charset="0"/>
                <a:cs typeface="Menlo" charset="0"/>
              </a:endParaRPr>
            </a:p>
          </p:txBody>
        </p:sp>
        <p:sp>
          <p:nvSpPr>
            <p:cNvPr id="125" name="TextBox 124"/>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16,18</a:t>
              </a:r>
              <a:endParaRPr lang="en-US" sz="1100" dirty="0">
                <a:solidFill>
                  <a:srgbClr val="FFC000"/>
                </a:solidFill>
                <a:latin typeface="Menlo" charset="0"/>
                <a:ea typeface="Menlo" charset="0"/>
                <a:cs typeface="Menlo" charset="0"/>
              </a:endParaRPr>
            </a:p>
          </p:txBody>
        </p:sp>
        <p:sp>
          <p:nvSpPr>
            <p:cNvPr id="126" name="TextBox 125"/>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27" name="TextBox 126"/>
          <p:cNvSpPr txBox="1"/>
          <p:nvPr/>
        </p:nvSpPr>
        <p:spPr>
          <a:xfrm>
            <a:off x="7121817"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sp>
        <p:nvSpPr>
          <p:cNvPr id="128" name="TextBox 127"/>
          <p:cNvSpPr txBox="1"/>
          <p:nvPr/>
        </p:nvSpPr>
        <p:spPr>
          <a:xfrm>
            <a:off x="7783020"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24,27</a:t>
            </a:r>
            <a:endParaRPr lang="en-US" sz="1100" dirty="0">
              <a:solidFill>
                <a:srgbClr val="FFC000"/>
              </a:solidFill>
              <a:latin typeface="Menlo" charset="0"/>
              <a:ea typeface="Menlo" charset="0"/>
              <a:cs typeface="Menlo" charset="0"/>
            </a:endParaRPr>
          </a:p>
        </p:txBody>
      </p:sp>
      <p:sp>
        <p:nvSpPr>
          <p:cNvPr id="129" name="TextBox 128"/>
          <p:cNvSpPr txBox="1"/>
          <p:nvPr/>
        </p:nvSpPr>
        <p:spPr>
          <a:xfrm>
            <a:off x="6454035"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18,22</a:t>
            </a:r>
            <a:endParaRPr lang="en-US" sz="1100" dirty="0">
              <a:solidFill>
                <a:srgbClr val="FFC000"/>
              </a:solidFill>
              <a:latin typeface="Menlo" charset="0"/>
              <a:ea typeface="Menlo" charset="0"/>
              <a:cs typeface="Menlo" charset="0"/>
            </a:endParaRPr>
          </a:p>
        </p:txBody>
      </p:sp>
      <p:grpSp>
        <p:nvGrpSpPr>
          <p:cNvPr id="131" name="Group 130"/>
          <p:cNvGrpSpPr/>
          <p:nvPr/>
        </p:nvGrpSpPr>
        <p:grpSpPr>
          <a:xfrm>
            <a:off x="6450763" y="5325261"/>
            <a:ext cx="1945043" cy="261610"/>
            <a:chOff x="2844928" y="2635940"/>
            <a:chExt cx="3012421" cy="405173"/>
          </a:xfrm>
        </p:grpSpPr>
        <p:sp>
          <p:nvSpPr>
            <p:cNvPr id="132" name="TextBox 131"/>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33" name="TextBox 132"/>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33,39</a:t>
              </a:r>
              <a:endParaRPr lang="en-US" sz="1100" dirty="0">
                <a:solidFill>
                  <a:srgbClr val="FFC000"/>
                </a:solidFill>
                <a:latin typeface="Menlo" charset="0"/>
                <a:ea typeface="Menlo" charset="0"/>
                <a:cs typeface="Menlo" charset="0"/>
              </a:endParaRPr>
            </a:p>
          </p:txBody>
        </p:sp>
        <p:sp>
          <p:nvSpPr>
            <p:cNvPr id="134" name="TextBox 133"/>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35" name="TextBox 134"/>
          <p:cNvSpPr txBox="1"/>
          <p:nvPr/>
        </p:nvSpPr>
        <p:spPr>
          <a:xfrm>
            <a:off x="7118543"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44,46</a:t>
            </a:r>
            <a:endParaRPr lang="en-US" sz="1100" dirty="0">
              <a:solidFill>
                <a:srgbClr val="FFC000"/>
              </a:solidFill>
              <a:latin typeface="Menlo" charset="0"/>
              <a:ea typeface="Menlo" charset="0"/>
              <a:cs typeface="Menlo" charset="0"/>
            </a:endParaRPr>
          </a:p>
        </p:txBody>
      </p:sp>
      <p:sp>
        <p:nvSpPr>
          <p:cNvPr id="136" name="TextBox 135"/>
          <p:cNvSpPr txBox="1"/>
          <p:nvPr/>
        </p:nvSpPr>
        <p:spPr>
          <a:xfrm>
            <a:off x="7779747"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37" name="TextBox 136"/>
          <p:cNvSpPr txBox="1"/>
          <p:nvPr/>
        </p:nvSpPr>
        <p:spPr>
          <a:xfrm>
            <a:off x="6450762"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40,42</a:t>
            </a:r>
            <a:endParaRPr lang="en-US" sz="1100" dirty="0">
              <a:solidFill>
                <a:srgbClr val="FFC000"/>
              </a:solidFill>
              <a:latin typeface="Menlo" charset="0"/>
              <a:ea typeface="Menlo" charset="0"/>
              <a:cs typeface="Menlo" charset="0"/>
            </a:endParaRPr>
          </a:p>
        </p:txBody>
      </p:sp>
      <p:sp>
        <p:nvSpPr>
          <p:cNvPr id="138" name="Right Arrow 137"/>
          <p:cNvSpPr/>
          <p:nvPr/>
        </p:nvSpPr>
        <p:spPr>
          <a:xfrm>
            <a:off x="5686686"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4" name="Can 113"/>
          <p:cNvSpPr/>
          <p:nvPr/>
        </p:nvSpPr>
        <p:spPr>
          <a:xfrm>
            <a:off x="9232726" y="2085749"/>
            <a:ext cx="2232468" cy="4162852"/>
          </a:xfrm>
          <a:prstGeom prst="can">
            <a:avLst>
              <a:gd name="adj" fmla="val 9229"/>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130" name="Rounded Rectangle 129"/>
          <p:cNvSpPr/>
          <p:nvPr/>
        </p:nvSpPr>
        <p:spPr>
          <a:xfrm>
            <a:off x="9296600" y="2579264"/>
            <a:ext cx="2128680" cy="357723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9889866" y="1793054"/>
            <a:ext cx="918187" cy="461665"/>
          </a:xfrm>
          <a:prstGeom prst="rect">
            <a:avLst/>
          </a:prstGeom>
          <a:noFill/>
        </p:spPr>
        <p:txBody>
          <a:bodyPr wrap="square" rtlCol="0">
            <a:spAutoFit/>
          </a:bodyPr>
          <a:lstStyle/>
          <a:p>
            <a:pPr algn="ctr"/>
            <a:r>
              <a:rPr lang="en-US" sz="2400" dirty="0" smtClean="0">
                <a:latin typeface="+mj-lt"/>
              </a:rPr>
              <a:t>Disk</a:t>
            </a:r>
            <a:endParaRPr lang="en-US" sz="2400" dirty="0">
              <a:latin typeface="+mj-lt"/>
            </a:endParaRPr>
          </a:p>
        </p:txBody>
      </p:sp>
      <p:grpSp>
        <p:nvGrpSpPr>
          <p:cNvPr id="140" name="Group 139"/>
          <p:cNvGrpSpPr/>
          <p:nvPr/>
        </p:nvGrpSpPr>
        <p:grpSpPr>
          <a:xfrm>
            <a:off x="9390661" y="2629977"/>
            <a:ext cx="1945043" cy="261610"/>
            <a:chOff x="2844928" y="2635940"/>
            <a:chExt cx="3012421" cy="405173"/>
          </a:xfrm>
        </p:grpSpPr>
        <p:sp>
          <p:nvSpPr>
            <p:cNvPr id="141" name="TextBox 140"/>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3,10</a:t>
              </a:r>
              <a:endParaRPr lang="en-US" sz="1100" dirty="0">
                <a:solidFill>
                  <a:srgbClr val="FFC000"/>
                </a:solidFill>
                <a:latin typeface="Menlo" charset="0"/>
                <a:ea typeface="Menlo" charset="0"/>
                <a:cs typeface="Menlo" charset="0"/>
              </a:endParaRPr>
            </a:p>
          </p:txBody>
        </p:sp>
        <p:sp>
          <p:nvSpPr>
            <p:cNvPr id="142" name="TextBox 141"/>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10,10</a:t>
              </a:r>
              <a:endParaRPr lang="en-US" sz="1100" dirty="0">
                <a:solidFill>
                  <a:srgbClr val="FFC000"/>
                </a:solidFill>
                <a:latin typeface="Menlo" charset="0"/>
                <a:ea typeface="Menlo" charset="0"/>
                <a:cs typeface="Menlo" charset="0"/>
              </a:endParaRPr>
            </a:p>
          </p:txBody>
        </p:sp>
        <p:sp>
          <p:nvSpPr>
            <p:cNvPr id="143" name="TextBox 142"/>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1,3</a:t>
              </a:r>
              <a:endParaRPr lang="en-US" sz="1100" dirty="0">
                <a:solidFill>
                  <a:srgbClr val="FFC000"/>
                </a:solidFill>
                <a:latin typeface="Menlo" charset="0"/>
                <a:ea typeface="Menlo" charset="0"/>
                <a:cs typeface="Menlo" charset="0"/>
              </a:endParaRPr>
            </a:p>
          </p:txBody>
        </p:sp>
      </p:grpSp>
      <p:sp>
        <p:nvSpPr>
          <p:cNvPr id="144" name="TextBox 143"/>
          <p:cNvSpPr txBox="1"/>
          <p:nvPr/>
        </p:nvSpPr>
        <p:spPr>
          <a:xfrm>
            <a:off x="10058438" y="3098608"/>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12,16</a:t>
            </a:r>
            <a:endParaRPr lang="en-US" sz="1100" dirty="0">
              <a:solidFill>
                <a:srgbClr val="FFC000"/>
              </a:solidFill>
              <a:latin typeface="Menlo" charset="0"/>
              <a:ea typeface="Menlo" charset="0"/>
              <a:cs typeface="Menlo" charset="0"/>
            </a:endParaRPr>
          </a:p>
        </p:txBody>
      </p:sp>
      <p:sp>
        <p:nvSpPr>
          <p:cNvPr id="145" name="TextBox 144"/>
          <p:cNvSpPr txBox="1"/>
          <p:nvPr/>
        </p:nvSpPr>
        <p:spPr>
          <a:xfrm>
            <a:off x="10719645" y="3098608"/>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sp>
        <p:nvSpPr>
          <p:cNvPr id="146" name="TextBox 145"/>
          <p:cNvSpPr txBox="1"/>
          <p:nvPr/>
        </p:nvSpPr>
        <p:spPr>
          <a:xfrm>
            <a:off x="9390660" y="3098608"/>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12,12</a:t>
            </a:r>
            <a:endParaRPr lang="en-US" sz="1100" dirty="0">
              <a:solidFill>
                <a:srgbClr val="FFC000"/>
              </a:solidFill>
              <a:latin typeface="Menlo" charset="0"/>
              <a:ea typeface="Menlo" charset="0"/>
              <a:cs typeface="Menlo" charset="0"/>
            </a:endParaRPr>
          </a:p>
        </p:txBody>
      </p:sp>
      <p:grpSp>
        <p:nvGrpSpPr>
          <p:cNvPr id="147" name="Group 146"/>
          <p:cNvGrpSpPr/>
          <p:nvPr/>
        </p:nvGrpSpPr>
        <p:grpSpPr>
          <a:xfrm>
            <a:off x="9390661" y="3528831"/>
            <a:ext cx="1945043" cy="261610"/>
            <a:chOff x="2844928" y="2635940"/>
            <a:chExt cx="3012421" cy="405173"/>
          </a:xfrm>
        </p:grpSpPr>
        <p:sp>
          <p:nvSpPr>
            <p:cNvPr id="148" name="TextBox 147"/>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20,22</a:t>
              </a:r>
              <a:endParaRPr lang="en-US" sz="1100" dirty="0">
                <a:solidFill>
                  <a:srgbClr val="FFC000"/>
                </a:solidFill>
                <a:latin typeface="Menlo" charset="0"/>
                <a:ea typeface="Menlo" charset="0"/>
                <a:cs typeface="Menlo" charset="0"/>
              </a:endParaRPr>
            </a:p>
          </p:txBody>
        </p:sp>
        <p:sp>
          <p:nvSpPr>
            <p:cNvPr id="149" name="TextBox 148"/>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22,23</a:t>
              </a:r>
              <a:endParaRPr lang="en-US" sz="1100" dirty="0">
                <a:solidFill>
                  <a:srgbClr val="FFC000"/>
                </a:solidFill>
                <a:latin typeface="Menlo" charset="0"/>
                <a:ea typeface="Menlo" charset="0"/>
                <a:cs typeface="Menlo" charset="0"/>
              </a:endParaRPr>
            </a:p>
          </p:txBody>
        </p:sp>
        <p:sp>
          <p:nvSpPr>
            <p:cNvPr id="150" name="TextBox 149"/>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18,18</a:t>
              </a:r>
              <a:endParaRPr lang="en-US" sz="1100" dirty="0">
                <a:solidFill>
                  <a:srgbClr val="FFC000"/>
                </a:solidFill>
                <a:latin typeface="Menlo" charset="0"/>
                <a:ea typeface="Menlo" charset="0"/>
                <a:cs typeface="Menlo" charset="0"/>
              </a:endParaRPr>
            </a:p>
          </p:txBody>
        </p:sp>
      </p:grpSp>
      <p:sp>
        <p:nvSpPr>
          <p:cNvPr id="151" name="TextBox 150"/>
          <p:cNvSpPr txBox="1"/>
          <p:nvPr/>
        </p:nvSpPr>
        <p:spPr>
          <a:xfrm>
            <a:off x="10058439" y="399746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24,24</a:t>
            </a:r>
            <a:endParaRPr lang="en-US" sz="1100" dirty="0">
              <a:solidFill>
                <a:srgbClr val="FFC000"/>
              </a:solidFill>
              <a:latin typeface="Menlo" charset="0"/>
              <a:ea typeface="Menlo" charset="0"/>
              <a:cs typeface="Menlo" charset="0"/>
            </a:endParaRPr>
          </a:p>
        </p:txBody>
      </p:sp>
      <p:sp>
        <p:nvSpPr>
          <p:cNvPr id="152" name="TextBox 151"/>
          <p:cNvSpPr txBox="1"/>
          <p:nvPr/>
        </p:nvSpPr>
        <p:spPr>
          <a:xfrm>
            <a:off x="10719645" y="399746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27,27</a:t>
            </a:r>
            <a:endParaRPr lang="en-US" sz="1100" dirty="0">
              <a:solidFill>
                <a:srgbClr val="FFC000"/>
              </a:solidFill>
              <a:latin typeface="Menlo" charset="0"/>
              <a:ea typeface="Menlo" charset="0"/>
              <a:cs typeface="Menlo" charset="0"/>
            </a:endParaRPr>
          </a:p>
        </p:txBody>
      </p:sp>
      <p:sp>
        <p:nvSpPr>
          <p:cNvPr id="153" name="TextBox 152"/>
          <p:cNvSpPr txBox="1"/>
          <p:nvPr/>
        </p:nvSpPr>
        <p:spPr>
          <a:xfrm>
            <a:off x="9390660" y="399746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23,24</a:t>
            </a:r>
            <a:endParaRPr lang="en-US" sz="1100" dirty="0">
              <a:solidFill>
                <a:srgbClr val="FFC000"/>
              </a:solidFill>
              <a:latin typeface="Menlo" charset="0"/>
              <a:ea typeface="Menlo" charset="0"/>
              <a:cs typeface="Menlo" charset="0"/>
            </a:endParaRPr>
          </a:p>
        </p:txBody>
      </p:sp>
      <p:grpSp>
        <p:nvGrpSpPr>
          <p:cNvPr id="155" name="Group 154"/>
          <p:cNvGrpSpPr/>
          <p:nvPr/>
        </p:nvGrpSpPr>
        <p:grpSpPr>
          <a:xfrm>
            <a:off x="9387388" y="4421815"/>
            <a:ext cx="1945043" cy="261610"/>
            <a:chOff x="2844928" y="2635940"/>
            <a:chExt cx="3012421" cy="405173"/>
          </a:xfrm>
        </p:grpSpPr>
        <p:sp>
          <p:nvSpPr>
            <p:cNvPr id="156" name="TextBox 155"/>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31,31</a:t>
              </a:r>
              <a:endParaRPr lang="en-US" sz="1100" dirty="0">
                <a:solidFill>
                  <a:srgbClr val="FFC000"/>
                </a:solidFill>
                <a:latin typeface="Menlo" charset="0"/>
                <a:ea typeface="Menlo" charset="0"/>
                <a:cs typeface="Menlo" charset="0"/>
              </a:endParaRPr>
            </a:p>
          </p:txBody>
        </p:sp>
        <p:sp>
          <p:nvSpPr>
            <p:cNvPr id="157" name="TextBox 156"/>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31,33</a:t>
              </a:r>
              <a:endParaRPr lang="en-US" sz="1100" dirty="0">
                <a:solidFill>
                  <a:srgbClr val="FFC000"/>
                </a:solidFill>
                <a:latin typeface="Menlo" charset="0"/>
                <a:ea typeface="Menlo" charset="0"/>
                <a:cs typeface="Menlo" charset="0"/>
              </a:endParaRPr>
            </a:p>
          </p:txBody>
        </p:sp>
        <p:sp>
          <p:nvSpPr>
            <p:cNvPr id="158" name="TextBox 157"/>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27,31</a:t>
              </a:r>
              <a:endParaRPr lang="en-US" sz="1100" dirty="0">
                <a:solidFill>
                  <a:srgbClr val="FFC000"/>
                </a:solidFill>
                <a:latin typeface="Menlo" charset="0"/>
                <a:ea typeface="Menlo" charset="0"/>
                <a:cs typeface="Menlo" charset="0"/>
              </a:endParaRPr>
            </a:p>
          </p:txBody>
        </p:sp>
      </p:grpSp>
      <p:sp>
        <p:nvSpPr>
          <p:cNvPr id="159" name="TextBox 158"/>
          <p:cNvSpPr txBox="1"/>
          <p:nvPr/>
        </p:nvSpPr>
        <p:spPr>
          <a:xfrm>
            <a:off x="10055169" y="4890446"/>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33,38</a:t>
            </a:r>
            <a:endParaRPr lang="en-US" sz="1100" dirty="0">
              <a:solidFill>
                <a:srgbClr val="FFC000"/>
              </a:solidFill>
              <a:latin typeface="Menlo" charset="0"/>
              <a:ea typeface="Menlo" charset="0"/>
              <a:cs typeface="Menlo" charset="0"/>
            </a:endParaRPr>
          </a:p>
        </p:txBody>
      </p:sp>
      <p:sp>
        <p:nvSpPr>
          <p:cNvPr id="160" name="TextBox 159"/>
          <p:cNvSpPr txBox="1"/>
          <p:nvPr/>
        </p:nvSpPr>
        <p:spPr>
          <a:xfrm>
            <a:off x="10716372" y="4890446"/>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39,40</a:t>
            </a:r>
            <a:endParaRPr lang="en-US" sz="1100" dirty="0">
              <a:solidFill>
                <a:srgbClr val="FFC000"/>
              </a:solidFill>
              <a:latin typeface="Menlo" charset="0"/>
              <a:ea typeface="Menlo" charset="0"/>
              <a:cs typeface="Menlo" charset="0"/>
            </a:endParaRPr>
          </a:p>
        </p:txBody>
      </p:sp>
      <p:sp>
        <p:nvSpPr>
          <p:cNvPr id="161" name="TextBox 160"/>
          <p:cNvSpPr txBox="1"/>
          <p:nvPr/>
        </p:nvSpPr>
        <p:spPr>
          <a:xfrm>
            <a:off x="9387387" y="4890446"/>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33,33</a:t>
            </a:r>
            <a:endParaRPr lang="en-US" sz="1100" dirty="0">
              <a:solidFill>
                <a:srgbClr val="FFC000"/>
              </a:solidFill>
              <a:latin typeface="Menlo" charset="0"/>
              <a:ea typeface="Menlo" charset="0"/>
              <a:cs typeface="Menlo" charset="0"/>
            </a:endParaRPr>
          </a:p>
        </p:txBody>
      </p:sp>
      <p:grpSp>
        <p:nvGrpSpPr>
          <p:cNvPr id="162" name="Group 161"/>
          <p:cNvGrpSpPr/>
          <p:nvPr/>
        </p:nvGrpSpPr>
        <p:grpSpPr>
          <a:xfrm>
            <a:off x="9384115" y="5325261"/>
            <a:ext cx="1945043" cy="261610"/>
            <a:chOff x="2844928" y="2635940"/>
            <a:chExt cx="3012421" cy="405173"/>
          </a:xfrm>
        </p:grpSpPr>
        <p:sp>
          <p:nvSpPr>
            <p:cNvPr id="163" name="TextBox 162"/>
            <p:cNvSpPr txBox="1"/>
            <p:nvPr/>
          </p:nvSpPr>
          <p:spPr>
            <a:xfrm>
              <a:off x="3874097" y="2635940"/>
              <a:ext cx="954082"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43,44</a:t>
              </a:r>
              <a:endParaRPr lang="en-US" sz="1100" dirty="0">
                <a:solidFill>
                  <a:srgbClr val="FFC000"/>
                </a:solidFill>
                <a:latin typeface="Menlo" charset="0"/>
                <a:ea typeface="Menlo" charset="0"/>
                <a:cs typeface="Menlo" charset="0"/>
              </a:endParaRPr>
            </a:p>
          </p:txBody>
        </p:sp>
        <p:sp>
          <p:nvSpPr>
            <p:cNvPr id="164" name="TextBox 163"/>
            <p:cNvSpPr txBox="1"/>
            <p:nvPr/>
          </p:nvSpPr>
          <p:spPr>
            <a:xfrm>
              <a:off x="4903243"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44,45</a:t>
              </a:r>
              <a:endParaRPr lang="en-US" sz="1100" dirty="0">
                <a:solidFill>
                  <a:srgbClr val="FFC000"/>
                </a:solidFill>
                <a:latin typeface="Menlo" charset="0"/>
                <a:ea typeface="Menlo" charset="0"/>
                <a:cs typeface="Menlo" charset="0"/>
              </a:endParaRPr>
            </a:p>
          </p:txBody>
        </p:sp>
        <p:sp>
          <p:nvSpPr>
            <p:cNvPr id="165" name="TextBox 164"/>
            <p:cNvSpPr txBox="1"/>
            <p:nvPr/>
          </p:nvSpPr>
          <p:spPr>
            <a:xfrm>
              <a:off x="2844928" y="2635940"/>
              <a:ext cx="954106" cy="405173"/>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41,42</a:t>
              </a:r>
              <a:endParaRPr lang="en-US" sz="1100" dirty="0">
                <a:solidFill>
                  <a:srgbClr val="FFC000"/>
                </a:solidFill>
                <a:latin typeface="Menlo" charset="0"/>
                <a:ea typeface="Menlo" charset="0"/>
                <a:cs typeface="Menlo" charset="0"/>
              </a:endParaRPr>
            </a:p>
          </p:txBody>
        </p:sp>
      </p:grpSp>
      <p:sp>
        <p:nvSpPr>
          <p:cNvPr id="166" name="TextBox 165"/>
          <p:cNvSpPr txBox="1"/>
          <p:nvPr/>
        </p:nvSpPr>
        <p:spPr>
          <a:xfrm>
            <a:off x="10051895" y="5793892"/>
            <a:ext cx="609462" cy="261610"/>
          </a:xfrm>
          <a:prstGeom prst="rect">
            <a:avLst/>
          </a:prstGeom>
          <a:solidFill>
            <a:schemeClr val="tx1">
              <a:lumMod val="50000"/>
              <a:lumOff val="50000"/>
            </a:schemeClr>
          </a:solidFill>
        </p:spPr>
        <p:txBody>
          <a:bodyPr wrap="none" rtlCol="0">
            <a:spAutoFit/>
          </a:bodyPr>
          <a:lstStyle/>
          <a:p>
            <a:pPr algn="ctr"/>
            <a:r>
              <a:rPr lang="en-US" sz="1100" dirty="0" smtClean="0">
                <a:solidFill>
                  <a:srgbClr val="FFC000"/>
                </a:solidFill>
                <a:latin typeface="Menlo" charset="0"/>
                <a:ea typeface="Menlo" charset="0"/>
                <a:cs typeface="Menlo" charset="0"/>
              </a:rPr>
              <a:t>48,55</a:t>
            </a:r>
            <a:endParaRPr lang="en-US" sz="1100" dirty="0">
              <a:solidFill>
                <a:srgbClr val="FFC000"/>
              </a:solidFill>
              <a:latin typeface="Menlo" charset="0"/>
              <a:ea typeface="Menlo" charset="0"/>
              <a:cs typeface="Menlo" charset="0"/>
            </a:endParaRPr>
          </a:p>
        </p:txBody>
      </p:sp>
      <p:sp>
        <p:nvSpPr>
          <p:cNvPr id="167" name="TextBox 166"/>
          <p:cNvSpPr txBox="1"/>
          <p:nvPr/>
        </p:nvSpPr>
        <p:spPr>
          <a:xfrm>
            <a:off x="10713099" y="5793892"/>
            <a:ext cx="616059"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55,55</a:t>
            </a:r>
            <a:endParaRPr lang="en-US" sz="1100" dirty="0">
              <a:solidFill>
                <a:srgbClr val="FFC000"/>
              </a:solidFill>
              <a:latin typeface="Menlo" charset="0"/>
              <a:ea typeface="Menlo" charset="0"/>
              <a:cs typeface="Menlo" charset="0"/>
            </a:endParaRPr>
          </a:p>
        </p:txBody>
      </p:sp>
      <p:sp>
        <p:nvSpPr>
          <p:cNvPr id="168" name="TextBox 167"/>
          <p:cNvSpPr txBox="1"/>
          <p:nvPr/>
        </p:nvSpPr>
        <p:spPr>
          <a:xfrm>
            <a:off x="9384114" y="5793892"/>
            <a:ext cx="616042" cy="261610"/>
          </a:xfrm>
          <a:prstGeom prst="rect">
            <a:avLst/>
          </a:prstGeom>
          <a:solidFill>
            <a:schemeClr val="tx1">
              <a:lumMod val="50000"/>
              <a:lumOff val="50000"/>
            </a:schemeClr>
          </a:solidFill>
        </p:spPr>
        <p:txBody>
          <a:bodyPr wrap="square" rtlCol="0">
            <a:spAutoFit/>
          </a:bodyPr>
          <a:lstStyle/>
          <a:p>
            <a:pPr algn="ctr"/>
            <a:r>
              <a:rPr lang="en-US" sz="1100" dirty="0" smtClean="0">
                <a:solidFill>
                  <a:srgbClr val="FFC000"/>
                </a:solidFill>
                <a:latin typeface="Menlo" charset="0"/>
                <a:ea typeface="Menlo" charset="0"/>
                <a:cs typeface="Menlo" charset="0"/>
              </a:rPr>
              <a:t>46,47</a:t>
            </a:r>
            <a:endParaRPr lang="en-US" sz="1100" dirty="0">
              <a:solidFill>
                <a:srgbClr val="FFC000"/>
              </a:solidFill>
              <a:latin typeface="Menlo" charset="0"/>
              <a:ea typeface="Menlo" charset="0"/>
              <a:cs typeface="Menlo" charset="0"/>
            </a:endParaRPr>
          </a:p>
        </p:txBody>
      </p:sp>
      <p:sp>
        <p:nvSpPr>
          <p:cNvPr id="169" name="Right Arrow 168"/>
          <p:cNvSpPr/>
          <p:nvPr/>
        </p:nvSpPr>
        <p:spPr>
          <a:xfrm>
            <a:off x="8620038" y="3963509"/>
            <a:ext cx="516532" cy="45830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72" name="Group 171"/>
          <p:cNvGrpSpPr/>
          <p:nvPr/>
        </p:nvGrpSpPr>
        <p:grpSpPr>
          <a:xfrm>
            <a:off x="0" y="-22510"/>
            <a:ext cx="12192000" cy="307777"/>
            <a:chOff x="0" y="-22510"/>
            <a:chExt cx="12192000" cy="307777"/>
          </a:xfrm>
        </p:grpSpPr>
        <p:sp>
          <p:nvSpPr>
            <p:cNvPr id="173" name="Rectangle 17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4" name="TextBox 173"/>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9491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3-page Buffer Version</a:t>
            </a:r>
            <a:endParaRPr lang="en-US" dirty="0"/>
          </a:p>
        </p:txBody>
      </p:sp>
      <p:sp>
        <p:nvSpPr>
          <p:cNvPr id="5" name="Content Placeholder 4"/>
          <p:cNvSpPr>
            <a:spLocks noGrp="1"/>
          </p:cNvSpPr>
          <p:nvPr>
            <p:ph idx="1"/>
          </p:nvPr>
        </p:nvSpPr>
        <p:spPr>
          <a:xfrm>
            <a:off x="838200" y="1825624"/>
            <a:ext cx="6965611" cy="3389445"/>
          </a:xfrm>
        </p:spPr>
        <p:txBody>
          <a:bodyPr>
            <a:normAutofit fontScale="85000" lnSpcReduction="20000"/>
          </a:bodyPr>
          <a:lstStyle/>
          <a:p>
            <a:pPr marL="0" indent="0">
              <a:buNone/>
            </a:pPr>
            <a:r>
              <a:rPr lang="en-US" dirty="0" smtClean="0"/>
              <a:t>Assume for simplicity that </a:t>
            </a:r>
            <a:r>
              <a:rPr lang="en-US" dirty="0"/>
              <a:t>w</a:t>
            </a:r>
            <a:r>
              <a:rPr lang="en-US" dirty="0" smtClean="0"/>
              <a:t>e split an N-page file into N single-page </a:t>
            </a:r>
            <a:r>
              <a:rPr lang="en-US" b="1" i="1" dirty="0" smtClean="0"/>
              <a:t>runs </a:t>
            </a:r>
            <a:r>
              <a:rPr lang="en-US" dirty="0" smtClean="0"/>
              <a:t>and sort these; then:</a:t>
            </a:r>
          </a:p>
          <a:p>
            <a:pPr marL="0" indent="0">
              <a:buNone/>
            </a:pPr>
            <a:endParaRPr lang="en-US" dirty="0" smtClean="0"/>
          </a:p>
          <a:p>
            <a:r>
              <a:rPr lang="en-US" dirty="0" smtClean="0"/>
              <a:t>We merge </a:t>
            </a:r>
            <a:r>
              <a:rPr lang="en-US" b="1" dirty="0" smtClean="0"/>
              <a:t>N/2 runs </a:t>
            </a:r>
            <a:r>
              <a:rPr lang="en-US" dirty="0" smtClean="0"/>
              <a:t>of length </a:t>
            </a:r>
            <a:r>
              <a:rPr lang="en-US" b="1" dirty="0" smtClean="0"/>
              <a:t>1 page</a:t>
            </a:r>
          </a:p>
          <a:p>
            <a:pPr lvl="1"/>
            <a:r>
              <a:rPr lang="en-US" dirty="0" smtClean="0"/>
              <a:t>Each one takes 2*(1+1) = </a:t>
            </a:r>
            <a:r>
              <a:rPr lang="en-US" b="1" dirty="0" smtClean="0"/>
              <a:t>4 IO</a:t>
            </a:r>
          </a:p>
          <a:p>
            <a:pPr lvl="1"/>
            <a:endParaRPr lang="en-US" dirty="0"/>
          </a:p>
          <a:p>
            <a:r>
              <a:rPr lang="en-US" dirty="0" smtClean="0"/>
              <a:t>Then we merge </a:t>
            </a:r>
            <a:r>
              <a:rPr lang="en-US" b="1" dirty="0" smtClean="0"/>
              <a:t>N/4 runs </a:t>
            </a:r>
            <a:r>
              <a:rPr lang="en-US" dirty="0" smtClean="0"/>
              <a:t>of length </a:t>
            </a:r>
            <a:r>
              <a:rPr lang="en-US" b="1" dirty="0" smtClean="0"/>
              <a:t>2 pages</a:t>
            </a:r>
          </a:p>
          <a:p>
            <a:pPr lvl="1"/>
            <a:r>
              <a:rPr lang="en-US" dirty="0" smtClean="0"/>
              <a:t>Each one takes 2*(2+2) = </a:t>
            </a:r>
            <a:r>
              <a:rPr lang="en-US" b="1" dirty="0" smtClean="0"/>
              <a:t>8 IO</a:t>
            </a:r>
          </a:p>
          <a:p>
            <a:pPr lvl="1"/>
            <a:endParaRPr lang="en-US" dirty="0"/>
          </a:p>
          <a:p>
            <a:r>
              <a:rPr lang="en-US" dirty="0" smtClean="0"/>
              <a:t>… In general, each pass will take </a:t>
            </a:r>
            <a:r>
              <a:rPr lang="en-US" b="1" i="1" dirty="0" smtClean="0"/>
              <a:t>2N</a:t>
            </a:r>
            <a:r>
              <a:rPr lang="en-US" dirty="0" smtClean="0"/>
              <a:t> IO!</a:t>
            </a:r>
            <a:endParaRPr lang="en-US" dirty="0"/>
          </a:p>
        </p:txBody>
      </p:sp>
      <p:sp>
        <p:nvSpPr>
          <p:cNvPr id="9" name="Rounded Rectangle 8"/>
          <p:cNvSpPr/>
          <p:nvPr/>
        </p:nvSpPr>
        <p:spPr>
          <a:xfrm>
            <a:off x="8381820" y="1825625"/>
            <a:ext cx="2046530" cy="263226"/>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137686" y="1252260"/>
            <a:ext cx="2534796" cy="461665"/>
          </a:xfrm>
          <a:prstGeom prst="rect">
            <a:avLst/>
          </a:prstGeom>
          <a:noFill/>
        </p:spPr>
        <p:txBody>
          <a:bodyPr wrap="none" rtlCol="0">
            <a:spAutoFit/>
          </a:bodyPr>
          <a:lstStyle/>
          <a:p>
            <a:pPr algn="ctr"/>
            <a:r>
              <a:rPr lang="en-US" sz="2400" smtClean="0">
                <a:latin typeface="+mj-lt"/>
              </a:rPr>
              <a:t>Unsorted input file</a:t>
            </a:r>
            <a:endParaRPr lang="en-US" sz="2400">
              <a:latin typeface="+mj-lt"/>
            </a:endParaRPr>
          </a:p>
        </p:txBody>
      </p:sp>
      <p:grpSp>
        <p:nvGrpSpPr>
          <p:cNvPr id="51" name="Group 50"/>
          <p:cNvGrpSpPr/>
          <p:nvPr/>
        </p:nvGrpSpPr>
        <p:grpSpPr>
          <a:xfrm>
            <a:off x="8381820" y="2223788"/>
            <a:ext cx="3390368" cy="1002709"/>
            <a:chOff x="8381820" y="2223788"/>
            <a:chExt cx="3390368" cy="1002709"/>
          </a:xfrm>
        </p:grpSpPr>
        <p:sp>
          <p:nvSpPr>
            <p:cNvPr id="11" name="Rounded Rectangle 10"/>
            <p:cNvSpPr/>
            <p:nvPr/>
          </p:nvSpPr>
          <p:spPr>
            <a:xfrm>
              <a:off x="8381820"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926272"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470724"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015176" y="2963271"/>
              <a:ext cx="413174"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9185881" y="2223788"/>
              <a:ext cx="397869" cy="519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0221763" y="2255118"/>
              <a:ext cx="1550425" cy="461665"/>
            </a:xfrm>
            <a:prstGeom prst="rect">
              <a:avLst/>
            </a:prstGeom>
            <a:noFill/>
          </p:spPr>
          <p:txBody>
            <a:bodyPr wrap="none" rtlCol="0">
              <a:spAutoFit/>
            </a:bodyPr>
            <a:lstStyle/>
            <a:p>
              <a:pPr algn="ctr"/>
              <a:r>
                <a:rPr lang="en-US" sz="2400" smtClean="0">
                  <a:latin typeface="+mj-lt"/>
                </a:rPr>
                <a:t>Split &amp; sort</a:t>
              </a:r>
              <a:endParaRPr lang="en-US" sz="2400">
                <a:latin typeface="+mj-lt"/>
              </a:endParaRPr>
            </a:p>
          </p:txBody>
        </p:sp>
      </p:grpSp>
      <p:grpSp>
        <p:nvGrpSpPr>
          <p:cNvPr id="52" name="Group 51"/>
          <p:cNvGrpSpPr/>
          <p:nvPr/>
        </p:nvGrpSpPr>
        <p:grpSpPr>
          <a:xfrm>
            <a:off x="8381818" y="3200124"/>
            <a:ext cx="3390370" cy="711438"/>
            <a:chOff x="8381818" y="3200124"/>
            <a:chExt cx="3390370" cy="711438"/>
          </a:xfrm>
        </p:grpSpPr>
        <p:sp>
          <p:nvSpPr>
            <p:cNvPr id="17" name="Rounded Rectangle 16"/>
            <p:cNvSpPr/>
            <p:nvPr/>
          </p:nvSpPr>
          <p:spPr>
            <a:xfrm>
              <a:off x="8381818" y="364034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470722" y="3648336"/>
              <a:ext cx="957627"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1" idx="2"/>
              <a:endCxn id="17" idx="0"/>
            </p:cNvCxnSpPr>
            <p:nvPr/>
          </p:nvCxnSpPr>
          <p:spPr>
            <a:xfrm>
              <a:off x="8588407" y="3226497"/>
              <a:ext cx="272225"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2"/>
              <a:endCxn id="17" idx="0"/>
            </p:cNvCxnSpPr>
            <p:nvPr/>
          </p:nvCxnSpPr>
          <p:spPr>
            <a:xfrm flipH="1">
              <a:off x="8860632" y="3226497"/>
              <a:ext cx="272227" cy="4138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a:endCxn id="18" idx="0"/>
            </p:cNvCxnSpPr>
            <p:nvPr/>
          </p:nvCxnSpPr>
          <p:spPr>
            <a:xfrm>
              <a:off x="9677311" y="3226497"/>
              <a:ext cx="272225"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18" idx="0"/>
            </p:cNvCxnSpPr>
            <p:nvPr/>
          </p:nvCxnSpPr>
          <p:spPr>
            <a:xfrm flipH="1">
              <a:off x="9949536" y="3226497"/>
              <a:ext cx="272227" cy="42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779672" y="3200124"/>
              <a:ext cx="992516" cy="461665"/>
            </a:xfrm>
            <a:prstGeom prst="rect">
              <a:avLst/>
            </a:prstGeom>
            <a:noFill/>
          </p:spPr>
          <p:txBody>
            <a:bodyPr wrap="none" rtlCol="0">
              <a:spAutoFit/>
            </a:bodyPr>
            <a:lstStyle/>
            <a:p>
              <a:pPr algn="ctr"/>
              <a:r>
                <a:rPr lang="en-US" sz="2400" dirty="0" smtClean="0">
                  <a:latin typeface="+mj-lt"/>
                </a:rPr>
                <a:t>Merge</a:t>
              </a:r>
              <a:endParaRPr lang="en-US" sz="2400" dirty="0">
                <a:latin typeface="+mj-lt"/>
              </a:endParaRPr>
            </a:p>
          </p:txBody>
        </p:sp>
      </p:grpSp>
      <p:grpSp>
        <p:nvGrpSpPr>
          <p:cNvPr id="53" name="Group 52"/>
          <p:cNvGrpSpPr/>
          <p:nvPr/>
        </p:nvGrpSpPr>
        <p:grpSpPr>
          <a:xfrm>
            <a:off x="8381819" y="3882084"/>
            <a:ext cx="3390369" cy="1332985"/>
            <a:chOff x="8381819" y="3882084"/>
            <a:chExt cx="3390369" cy="1332985"/>
          </a:xfrm>
        </p:grpSpPr>
        <p:sp>
          <p:nvSpPr>
            <p:cNvPr id="20" name="Rounded Rectangle 19"/>
            <p:cNvSpPr/>
            <p:nvPr/>
          </p:nvSpPr>
          <p:spPr>
            <a:xfrm>
              <a:off x="8381819" y="4322262"/>
              <a:ext cx="2046530" cy="26322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7" idx="2"/>
              <a:endCxn id="20" idx="0"/>
            </p:cNvCxnSpPr>
            <p:nvPr/>
          </p:nvCxnSpPr>
          <p:spPr>
            <a:xfrm>
              <a:off x="8860632" y="3903572"/>
              <a:ext cx="544452" cy="4186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2"/>
              <a:endCxn id="20" idx="0"/>
            </p:cNvCxnSpPr>
            <p:nvPr/>
          </p:nvCxnSpPr>
          <p:spPr>
            <a:xfrm flipH="1">
              <a:off x="9405084" y="3911562"/>
              <a:ext cx="544452" cy="4107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779672" y="3882084"/>
              <a:ext cx="992516" cy="461665"/>
            </a:xfrm>
            <a:prstGeom prst="rect">
              <a:avLst/>
            </a:prstGeom>
            <a:noFill/>
          </p:spPr>
          <p:txBody>
            <a:bodyPr wrap="none" rtlCol="0">
              <a:spAutoFit/>
            </a:bodyPr>
            <a:lstStyle/>
            <a:p>
              <a:pPr algn="ctr"/>
              <a:r>
                <a:rPr lang="en-US" sz="2400" smtClean="0">
                  <a:latin typeface="+mj-lt"/>
                </a:rPr>
                <a:t>Merge</a:t>
              </a:r>
              <a:endParaRPr lang="en-US" sz="2400" dirty="0">
                <a:latin typeface="+mj-lt"/>
              </a:endParaRPr>
            </a:p>
          </p:txBody>
        </p:sp>
        <p:sp>
          <p:nvSpPr>
            <p:cNvPr id="46" name="TextBox 45"/>
            <p:cNvSpPr txBox="1"/>
            <p:nvPr/>
          </p:nvSpPr>
          <p:spPr>
            <a:xfrm>
              <a:off x="8919707" y="4753404"/>
              <a:ext cx="1102033" cy="461665"/>
            </a:xfrm>
            <a:prstGeom prst="rect">
              <a:avLst/>
            </a:prstGeom>
            <a:noFill/>
          </p:spPr>
          <p:txBody>
            <a:bodyPr wrap="none" rtlCol="0">
              <a:spAutoFit/>
            </a:bodyPr>
            <a:lstStyle/>
            <a:p>
              <a:pPr algn="ctr"/>
              <a:r>
                <a:rPr lang="en-US" sz="2400" dirty="0" smtClean="0">
                  <a:latin typeface="+mj-lt"/>
                </a:rPr>
                <a:t>Sorted!</a:t>
              </a:r>
              <a:endParaRPr lang="en-US" sz="2400" dirty="0">
                <a:latin typeface="+mj-lt"/>
              </a:endParaRPr>
            </a:p>
          </p:txBody>
        </p:sp>
      </p:grpSp>
      <mc:AlternateContent xmlns:mc="http://schemas.openxmlformats.org/markup-compatibility/2006" xmlns:a14="http://schemas.microsoft.com/office/drawing/2010/main">
        <mc:Choice Requires="a14">
          <p:sp>
            <p:nvSpPr>
              <p:cNvPr id="50" name="TextBox 49"/>
              <p:cNvSpPr txBox="1"/>
              <p:nvPr/>
            </p:nvSpPr>
            <p:spPr>
              <a:xfrm>
                <a:off x="2748487" y="5490624"/>
                <a:ext cx="6695026" cy="954107"/>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For N pages, there will be </a:t>
                </a:r>
                <a14:m>
                  <m:oMath xmlns:m="http://schemas.openxmlformats.org/officeDocument/2006/math">
                    <m:d>
                      <m:dPr>
                        <m:begChr m:val="⌈"/>
                        <m:endChr m:val="⌉"/>
                        <m:ctrlPr>
                          <a:rPr lang="en-US" sz="2800" i="1" smtClean="0">
                            <a:latin typeface="Cambria Math" charset="0"/>
                          </a:rPr>
                        </m:ctrlPr>
                      </m:dPr>
                      <m:e>
                        <m:func>
                          <m:funcPr>
                            <m:ctrlPr>
                              <a:rPr lang="en-US" sz="2800" i="1" smtClean="0">
                                <a:latin typeface="Cambria Math" charset="0"/>
                              </a:rPr>
                            </m:ctrlPr>
                          </m:funcPr>
                          <m:fName>
                            <m:sSub>
                              <m:sSubPr>
                                <m:ctrlPr>
                                  <a:rPr lang="en-US" sz="2800" i="1" smtClean="0">
                                    <a:latin typeface="Cambria Math" charset="0"/>
                                  </a:rPr>
                                </m:ctrlPr>
                              </m:sSubPr>
                              <m:e>
                                <m:r>
                                  <m:rPr>
                                    <m:sty m:val="p"/>
                                  </m:rPr>
                                  <a:rPr lang="en-US" sz="2800" i="0" smtClean="0">
                                    <a:latin typeface="Cambria Math" charset="0"/>
                                  </a:rPr>
                                  <m:t>log</m:t>
                                </m:r>
                              </m:e>
                              <m:sub>
                                <m:r>
                                  <a:rPr lang="en-US" sz="2800" b="0" i="1" smtClean="0">
                                    <a:latin typeface="Cambria Math" charset="0"/>
                                  </a:rPr>
                                  <m:t>2</m:t>
                                </m:r>
                              </m:sub>
                            </m:sSub>
                          </m:fName>
                          <m:e>
                            <m:r>
                              <a:rPr lang="en-US" sz="2800" b="0" i="1" smtClean="0">
                                <a:latin typeface="Cambria Math" charset="0"/>
                              </a:rPr>
                              <m:t>𝑁</m:t>
                            </m:r>
                          </m:e>
                        </m:func>
                      </m:e>
                    </m:d>
                  </m:oMath>
                </a14:m>
                <a:r>
                  <a:rPr lang="en-US" sz="2800" dirty="0" smtClean="0">
                    <a:latin typeface="+mj-lt"/>
                  </a:rPr>
                  <a:t>+1 passes </a:t>
                </a:r>
                <a:r>
                  <a:rPr lang="en-US" sz="2800" dirty="0" smtClean="0">
                    <a:latin typeface="+mj-lt"/>
                    <a:sym typeface="Wingdings"/>
                  </a:rPr>
                  <a:t> </a:t>
                </a:r>
                <a:r>
                  <a:rPr lang="en-US" sz="2800" b="1" dirty="0" smtClean="0">
                    <a:latin typeface="+mj-lt"/>
                    <a:sym typeface="Wingdings"/>
                  </a:rPr>
                  <a:t>2N*(</a:t>
                </a:r>
                <a14:m>
                  <m:oMath xmlns:m="http://schemas.openxmlformats.org/officeDocument/2006/math">
                    <m:d>
                      <m:dPr>
                        <m:begChr m:val="⌈"/>
                        <m:endChr m:val="⌉"/>
                        <m:ctrlPr>
                          <a:rPr lang="en-US" sz="2800" b="1" i="1">
                            <a:latin typeface="Cambria Math" charset="0"/>
                          </a:rPr>
                        </m:ctrlPr>
                      </m:dPr>
                      <m:e>
                        <m:func>
                          <m:funcPr>
                            <m:ctrlPr>
                              <a:rPr lang="en-US" sz="2800" b="1" i="1">
                                <a:latin typeface="Cambria Math" charset="0"/>
                              </a:rPr>
                            </m:ctrlPr>
                          </m:funcPr>
                          <m:fName>
                            <m:sSub>
                              <m:sSubPr>
                                <m:ctrlPr>
                                  <a:rPr lang="en-US" sz="2800" b="1" i="1">
                                    <a:latin typeface="Cambria Math" charset="0"/>
                                  </a:rPr>
                                </m:ctrlPr>
                              </m:sSubPr>
                              <m:e>
                                <m:r>
                                  <a:rPr lang="en-US" sz="2800" b="1" i="1">
                                    <a:latin typeface="Cambria Math" charset="0"/>
                                  </a:rPr>
                                  <m:t>𝒍𝒐𝒈</m:t>
                                </m:r>
                              </m:e>
                              <m:sub>
                                <m:r>
                                  <a:rPr lang="en-US" sz="2800" b="1" i="1">
                                    <a:latin typeface="Cambria Math" charset="0"/>
                                  </a:rPr>
                                  <m:t>𝟐</m:t>
                                </m:r>
                              </m:sub>
                            </m:sSub>
                          </m:fName>
                          <m:e>
                            <m:r>
                              <a:rPr lang="en-US" sz="2800" b="1" i="1">
                                <a:latin typeface="Cambria Math" charset="0"/>
                              </a:rPr>
                              <m:t>𝑵</m:t>
                            </m:r>
                          </m:e>
                        </m:func>
                      </m:e>
                    </m:d>
                  </m:oMath>
                </a14:m>
                <a:r>
                  <a:rPr lang="en-US" sz="2800" b="1" dirty="0">
                    <a:latin typeface="+mj-lt"/>
                  </a:rPr>
                  <a:t>+</a:t>
                </a:r>
                <a:r>
                  <a:rPr lang="en-US" sz="2800" b="1" dirty="0" smtClean="0">
                    <a:latin typeface="+mj-lt"/>
                  </a:rPr>
                  <a:t>1) </a:t>
                </a:r>
                <a:r>
                  <a:rPr lang="en-US" sz="2800" dirty="0" smtClean="0">
                    <a:latin typeface="+mj-lt"/>
                  </a:rPr>
                  <a:t>total IO cost!  </a:t>
                </a:r>
                <a:endParaRPr lang="en-US" sz="2800" dirty="0">
                  <a:latin typeface="+mj-lt"/>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2748487" y="5490624"/>
                <a:ext cx="6695026" cy="954107"/>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35" name="Group 34"/>
          <p:cNvGrpSpPr/>
          <p:nvPr/>
        </p:nvGrpSpPr>
        <p:grpSpPr>
          <a:xfrm>
            <a:off x="0" y="-22510"/>
            <a:ext cx="12192000" cy="307777"/>
            <a:chOff x="0" y="-22510"/>
            <a:chExt cx="12192000" cy="307777"/>
          </a:xfrm>
        </p:grpSpPr>
        <p:sp>
          <p:nvSpPr>
            <p:cNvPr id="37" name="Rectangle 3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8" name="TextBox 37"/>
            <p:cNvSpPr txBox="1"/>
            <p:nvPr/>
          </p:nvSpPr>
          <p:spPr>
            <a:xfrm>
              <a:off x="188780" y="-22510"/>
              <a:ext cx="440870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 Larger files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5502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514350" indent="-514350">
              <a:buAutoNum type="arabicPeriod"/>
            </a:pPr>
            <a:r>
              <a:rPr lang="en-US" b="1" dirty="0" smtClean="0"/>
              <a:t>Increase length of initial runs</a:t>
            </a:r>
            <a:r>
              <a:rPr lang="en-US" dirty="0" smtClean="0"/>
              <a:t>. Sort B+1 at a time!</a:t>
            </a:r>
          </a:p>
          <a:p>
            <a:pPr marL="0" indent="0">
              <a:buNone/>
            </a:pPr>
            <a:r>
              <a:rPr lang="en-US" dirty="0" smtClean="0"/>
              <a:t>At the beginning, we can split the N pages into runs of length B+1 and sort these in memory</a:t>
            </a: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grpSp>
        <p:nvGrpSpPr>
          <p:cNvPr id="4" name="Group 3"/>
          <p:cNvGrpSpPr/>
          <p:nvPr/>
        </p:nvGrpSpPr>
        <p:grpSpPr>
          <a:xfrm>
            <a:off x="791942" y="4129089"/>
            <a:ext cx="2622276" cy="2337878"/>
            <a:chOff x="791942" y="4129089"/>
            <a:chExt cx="2622276" cy="2337878"/>
          </a:xfrm>
        </p:grpSpPr>
        <mc:AlternateContent xmlns:mc="http://schemas.openxmlformats.org/markup-compatibility/2006" xmlns:a14="http://schemas.microsoft.com/office/drawing/2010/main">
          <mc:Choice Requires="a14">
            <p:sp>
              <p:nvSpPr>
                <p:cNvPr id="8" name="TextBox 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5" name="TextBox 4"/>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sp>
          <p:nvSpPr>
            <p:cNvPr id="26" name="TextBox 25"/>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grpSp>
      <p:grpSp>
        <p:nvGrpSpPr>
          <p:cNvPr id="6" name="Group 5"/>
          <p:cNvGrpSpPr/>
          <p:nvPr/>
        </p:nvGrpSpPr>
        <p:grpSpPr>
          <a:xfrm>
            <a:off x="3599546" y="4758084"/>
            <a:ext cx="3813302" cy="1708883"/>
            <a:chOff x="3599546" y="4758084"/>
            <a:chExt cx="3813302" cy="1708883"/>
          </a:xfrm>
        </p:grpSpPr>
        <p:sp>
          <p:nvSpPr>
            <p:cNvPr id="10" name="Down Arrow 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5" name="TextBox 14"/>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27" name="TextBox 26"/>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spTree>
    <p:extLst>
      <p:ext uri="{BB962C8B-B14F-4D97-AF65-F5344CB8AC3E}">
        <p14:creationId xmlns:p14="http://schemas.microsoft.com/office/powerpoint/2010/main" val="202626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B+1 buffer pages to reduce # of passes</a:t>
            </a:r>
            <a:endParaRPr lang="en-US" dirty="0"/>
          </a:p>
        </p:txBody>
      </p:sp>
      <p:sp>
        <p:nvSpPr>
          <p:cNvPr id="3" name="Content Placeholder 2"/>
          <p:cNvSpPr>
            <a:spLocks noGrp="1"/>
          </p:cNvSpPr>
          <p:nvPr>
            <p:ph idx="1"/>
          </p:nvPr>
        </p:nvSpPr>
        <p:spPr>
          <a:xfrm>
            <a:off x="838199" y="1825625"/>
            <a:ext cx="11020425" cy="2303464"/>
          </a:xfrm>
        </p:spPr>
        <p:txBody>
          <a:bodyPr>
            <a:normAutofit lnSpcReduction="10000"/>
          </a:bodyPr>
          <a:lstStyle/>
          <a:p>
            <a:pPr marL="0" indent="0">
              <a:buNone/>
            </a:pPr>
            <a:r>
              <a:rPr lang="en-US" dirty="0" smtClean="0"/>
              <a:t>Suppose we have B+1 buffer pages now; we can:</a:t>
            </a:r>
          </a:p>
          <a:p>
            <a:pPr marL="0" indent="0">
              <a:buNone/>
            </a:pPr>
            <a:endParaRPr lang="en-US" dirty="0" smtClean="0"/>
          </a:p>
          <a:p>
            <a:pPr marL="0" indent="0">
              <a:buNone/>
            </a:pPr>
            <a:r>
              <a:rPr lang="en-US" b="1" dirty="0" smtClean="0"/>
              <a:t>2. Perform a B-way merge</a:t>
            </a:r>
            <a:r>
              <a:rPr lang="en-US" dirty="0" smtClean="0"/>
              <a:t>. </a:t>
            </a:r>
          </a:p>
          <a:p>
            <a:pPr marL="0" indent="0">
              <a:buNone/>
            </a:pPr>
            <a:r>
              <a:rPr lang="en-US" dirty="0" smtClean="0"/>
              <a:t>On each pass, we can merge groups of </a:t>
            </a:r>
            <a:r>
              <a:rPr lang="en-US" b="1" i="1" dirty="0" smtClean="0"/>
              <a:t>B </a:t>
            </a:r>
            <a:r>
              <a:rPr lang="en-US" dirty="0" smtClean="0"/>
              <a:t>runs at a time (vs. merging pairs of runs)!</a:t>
            </a:r>
          </a:p>
        </p:txBody>
      </p: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29" name="TextBox 28"/>
          <p:cNvSpPr txBox="1"/>
          <p:nvPr/>
        </p:nvSpPr>
        <p:spPr>
          <a:xfrm>
            <a:off x="791942" y="4129089"/>
            <a:ext cx="1160702" cy="461665"/>
          </a:xfrm>
          <a:prstGeom prst="rect">
            <a:avLst/>
          </a:prstGeom>
          <a:noFill/>
        </p:spPr>
        <p:txBody>
          <a:bodyPr wrap="none" rtlCol="0">
            <a:spAutoFit/>
          </a:bodyPr>
          <a:lstStyle/>
          <a:p>
            <a:r>
              <a:rPr lang="en-US" sz="2400" u="sng" dirty="0" smtClean="0">
                <a:latin typeface="+mj-lt"/>
              </a:rPr>
              <a:t>IO Cost:</a:t>
            </a:r>
            <a:endParaRPr lang="en-US" sz="2400" u="sng" dirty="0">
              <a:latin typeface="+mj-lt"/>
            </a:endParaRPr>
          </a:p>
        </p:txBody>
      </p:sp>
      <p:grpSp>
        <p:nvGrpSpPr>
          <p:cNvPr id="4" name="Group 3"/>
          <p:cNvGrpSpPr/>
          <p:nvPr/>
        </p:nvGrpSpPr>
        <p:grpSpPr>
          <a:xfrm>
            <a:off x="838199" y="4758084"/>
            <a:ext cx="6574649" cy="1708883"/>
            <a:chOff x="838199" y="4758084"/>
            <a:chExt cx="6574649" cy="1708883"/>
          </a:xfrm>
        </p:grpSpPr>
        <mc:AlternateContent xmlns:mc="http://schemas.openxmlformats.org/markup-compatibility/2006" xmlns:a14="http://schemas.microsoft.com/office/drawing/2010/main">
          <mc:Choice Requires="a14">
            <p:sp>
              <p:nvSpPr>
                <p:cNvPr id="28" name="TextBox 27"/>
                <p:cNvSpPr txBox="1"/>
                <p:nvPr/>
              </p:nvSpPr>
              <p:spPr>
                <a:xfrm>
                  <a:off x="839529" y="4924094"/>
                  <a:ext cx="2574689" cy="461665"/>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r>
                                  <a:rPr lang="en-US" sz="2400" i="1" dirty="0">
                                    <a:latin typeface="Cambria Math" charset="0"/>
                                  </a:rPr>
                                  <m:t>𝑁</m:t>
                                </m:r>
                              </m:e>
                            </m:func>
                          </m:e>
                        </m:d>
                        <m:r>
                          <a:rPr lang="en-US" sz="2400" b="0" i="1" dirty="0" smtClean="0">
                            <a:latin typeface="Cambria Math" charset="0"/>
                          </a:rPr>
                          <m:t>+1)</m:t>
                        </m:r>
                      </m:oMath>
                    </m:oMathPara>
                  </a14:m>
                  <a:endParaRPr lang="en-US" sz="2400" dirty="0">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839529" y="4924094"/>
                  <a:ext cx="2574689" cy="461665"/>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0" name="Down Arrow 29"/>
            <p:cNvSpPr/>
            <p:nvPr/>
          </p:nvSpPr>
          <p:spPr>
            <a:xfrm rot="16200000">
              <a:off x="366730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1" name="TextBox 30"/>
                <p:cNvSpPr txBox="1"/>
                <p:nvPr/>
              </p:nvSpPr>
              <p:spPr>
                <a:xfrm>
                  <a:off x="424267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i="1" dirty="0">
                                        <a:latin typeface="Cambria Math" charset="0"/>
                                      </a:rPr>
                                      <m:t>2</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𝑩</m:t>
                                    </m:r>
                                    <m:r>
                                      <a:rPr lang="en-US" sz="2400" b="1" i="1" dirty="0" smtClean="0">
                                        <a:solidFill>
                                          <a:srgbClr val="FF0000"/>
                                        </a:solidFill>
                                        <a:latin typeface="Cambria Math" charset="0"/>
                                      </a:rPr>
                                      <m:t>+</m:t>
                                    </m:r>
                                    <m:r>
                                      <a:rPr lang="en-US" sz="2400" b="1" i="1" dirty="0" smtClean="0">
                                        <a:solidFill>
                                          <a:srgbClr val="FF0000"/>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4242678" y="4758084"/>
                  <a:ext cx="3170170" cy="793679"/>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2" name="TextBox 31"/>
            <p:cNvSpPr txBox="1"/>
            <p:nvPr/>
          </p:nvSpPr>
          <p:spPr>
            <a:xfrm>
              <a:off x="838199" y="5635970"/>
              <a:ext cx="2576019" cy="830997"/>
            </a:xfrm>
            <a:prstGeom prst="rect">
              <a:avLst/>
            </a:prstGeom>
            <a:noFill/>
          </p:spPr>
          <p:txBody>
            <a:bodyPr wrap="square" rtlCol="0">
              <a:spAutoFit/>
            </a:bodyPr>
            <a:lstStyle/>
            <a:p>
              <a:r>
                <a:rPr lang="en-US" sz="2400" dirty="0" smtClean="0">
                  <a:latin typeface="+mj-lt"/>
                </a:rPr>
                <a:t>Starting with runs of length 1</a:t>
              </a:r>
              <a:endParaRPr lang="en-US" sz="2400" dirty="0">
                <a:latin typeface="+mj-lt"/>
              </a:endParaRPr>
            </a:p>
          </p:txBody>
        </p:sp>
        <p:sp>
          <p:nvSpPr>
            <p:cNvPr id="33" name="TextBox 32"/>
            <p:cNvSpPr txBox="1"/>
            <p:nvPr/>
          </p:nvSpPr>
          <p:spPr>
            <a:xfrm>
              <a:off x="4242678" y="5635970"/>
              <a:ext cx="3170170" cy="830997"/>
            </a:xfrm>
            <a:prstGeom prst="rect">
              <a:avLst/>
            </a:prstGeom>
            <a:noFill/>
          </p:spPr>
          <p:txBody>
            <a:bodyPr wrap="square" rtlCol="0">
              <a:spAutoFit/>
            </a:bodyPr>
            <a:lstStyle/>
            <a:p>
              <a:r>
                <a:rPr lang="en-US" sz="2400" dirty="0" smtClean="0">
                  <a:latin typeface="+mj-lt"/>
                </a:rPr>
                <a:t>Starting with runs of length </a:t>
              </a:r>
              <a:r>
                <a:rPr lang="en-US" sz="2400" b="1" i="1" dirty="0" smtClean="0">
                  <a:latin typeface="+mj-lt"/>
                </a:rPr>
                <a:t>B+1</a:t>
              </a:r>
              <a:endParaRPr lang="en-US" sz="2400" dirty="0">
                <a:latin typeface="+mj-lt"/>
              </a:endParaRPr>
            </a:p>
          </p:txBody>
        </p:sp>
      </p:grpSp>
      <p:grpSp>
        <p:nvGrpSpPr>
          <p:cNvPr id="5" name="Group 4"/>
          <p:cNvGrpSpPr/>
          <p:nvPr/>
        </p:nvGrpSpPr>
        <p:grpSpPr>
          <a:xfrm>
            <a:off x="7598176" y="4758084"/>
            <a:ext cx="3813302" cy="1708883"/>
            <a:chOff x="7598176" y="4758084"/>
            <a:chExt cx="3813302" cy="1708883"/>
          </a:xfrm>
        </p:grpSpPr>
        <p:sp>
          <p:nvSpPr>
            <p:cNvPr id="34" name="Down Arrow 33"/>
            <p:cNvSpPr/>
            <p:nvPr/>
          </p:nvSpPr>
          <p:spPr>
            <a:xfrm rot="16200000">
              <a:off x="7665932" y="4926023"/>
              <a:ext cx="322292" cy="4578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35" name="TextBox 34"/>
                <p:cNvSpPr txBox="1"/>
                <p:nvPr/>
              </p:nvSpPr>
              <p:spPr>
                <a:xfrm>
                  <a:off x="8241308" y="4758084"/>
                  <a:ext cx="3170170" cy="793679"/>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rgbClr val="FF0000"/>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den>
                                </m:f>
                              </m:e>
                            </m:func>
                          </m:e>
                        </m:d>
                        <m:r>
                          <a:rPr lang="en-US" sz="2400" b="0" i="1" dirty="0" smtClean="0">
                            <a:latin typeface="Cambria Math" charset="0"/>
                          </a:rPr>
                          <m:t>+1)</m:t>
                        </m:r>
                      </m:oMath>
                    </m:oMathPara>
                  </a14:m>
                  <a:endParaRPr lang="en-US" sz="2400" dirty="0">
                    <a:latin typeface="+mj-lt"/>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8241308" y="4758084"/>
                  <a:ext cx="3170170" cy="793679"/>
                </a:xfrm>
                <a:prstGeom prst="rect">
                  <a:avLst/>
                </a:prstGeom>
                <a:blipFill rotWithShape="0">
                  <a:blip r:embed="rId4"/>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6" name="TextBox 35"/>
            <p:cNvSpPr txBox="1"/>
            <p:nvPr/>
          </p:nvSpPr>
          <p:spPr>
            <a:xfrm>
              <a:off x="8241308" y="5635970"/>
              <a:ext cx="3170170" cy="830997"/>
            </a:xfrm>
            <a:prstGeom prst="rect">
              <a:avLst/>
            </a:prstGeom>
            <a:noFill/>
          </p:spPr>
          <p:txBody>
            <a:bodyPr wrap="square" rtlCol="0">
              <a:spAutoFit/>
            </a:bodyPr>
            <a:lstStyle/>
            <a:p>
              <a:r>
                <a:rPr lang="en-US" sz="2400" dirty="0" smtClean="0">
                  <a:latin typeface="+mj-lt"/>
                </a:rPr>
                <a:t>Performing </a:t>
              </a:r>
              <a:r>
                <a:rPr lang="en-US" sz="2400" b="1" i="1" dirty="0" smtClean="0">
                  <a:latin typeface="+mj-lt"/>
                </a:rPr>
                <a:t>B-</a:t>
              </a:r>
              <a:r>
                <a:rPr lang="en-US" sz="2400" dirty="0" smtClean="0">
                  <a:latin typeface="+mj-lt"/>
                </a:rPr>
                <a:t>way merges</a:t>
              </a:r>
              <a:endParaRPr lang="en-US" sz="2400" dirty="0">
                <a:latin typeface="+mj-lt"/>
              </a:endParaRPr>
            </a:p>
          </p:txBody>
        </p:sp>
      </p:grpSp>
    </p:spTree>
    <p:extLst>
      <p:ext uri="{BB962C8B-B14F-4D97-AF65-F5344CB8AC3E}">
        <p14:creationId xmlns:p14="http://schemas.microsoft.com/office/powerpoint/2010/main" val="163211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79750"/>
            <a:ext cx="8229600" cy="1143000"/>
          </a:xfrm>
        </p:spPr>
        <p:txBody>
          <a:bodyPr/>
          <a:lstStyle/>
          <a:p>
            <a:r>
              <a:rPr lang="en-US" dirty="0" smtClean="0"/>
              <a:t>Repacking</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72807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 for even longer initial runs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With B+1 buffer pages, we can now start with </a:t>
                </a:r>
                <a:r>
                  <a:rPr lang="en-US" b="1" i="1" dirty="0" smtClean="0"/>
                  <a:t>B+1-length initial runs</a:t>
                </a:r>
                <a:r>
                  <a:rPr lang="en-US" dirty="0" smtClean="0"/>
                  <a:t> (and use </a:t>
                </a:r>
                <a:r>
                  <a:rPr lang="en-US" b="1" i="1" dirty="0" smtClean="0"/>
                  <a:t>B-way merges</a:t>
                </a:r>
                <a:r>
                  <a:rPr lang="en-US" dirty="0" smtClean="0"/>
                  <a:t>) to get </a:t>
                </a:r>
                <a14:m>
                  <m:oMath xmlns:m="http://schemas.openxmlformats.org/officeDocument/2006/math">
                    <m:r>
                      <a:rPr lang="en-US" i="1" dirty="0">
                        <a:latin typeface="Cambria Math" charset="0"/>
                      </a:rPr>
                      <m:t>2</m:t>
                    </m:r>
                    <m:r>
                      <a:rPr lang="en-US" i="1" dirty="0">
                        <a:latin typeface="Cambria Math" charset="0"/>
                      </a:rPr>
                      <m:t>𝑁</m:t>
                    </m:r>
                    <m:r>
                      <a:rPr lang="en-US" i="1" dirty="0">
                        <a:latin typeface="Cambria Math" charset="0"/>
                      </a:rPr>
                      <m:t>(</m:t>
                    </m:r>
                    <m:d>
                      <m:dPr>
                        <m:begChr m:val="⌈"/>
                        <m:endChr m:val="⌉"/>
                        <m:ctrlPr>
                          <a:rPr lang="en-US" i="1" dirty="0">
                            <a:latin typeface="Cambria Math" charset="0"/>
                          </a:rPr>
                        </m:ctrlPr>
                      </m:dPr>
                      <m:e>
                        <m:func>
                          <m:funcPr>
                            <m:ctrlPr>
                              <a:rPr lang="en-US" i="1" dirty="0">
                                <a:latin typeface="Cambria Math" charset="0"/>
                              </a:rPr>
                            </m:ctrlPr>
                          </m:funcPr>
                          <m:fName>
                            <m:sSub>
                              <m:sSubPr>
                                <m:ctrlPr>
                                  <a:rPr lang="en-US" i="1" dirty="0">
                                    <a:latin typeface="Cambria Math" charset="0"/>
                                  </a:rPr>
                                </m:ctrlPr>
                              </m:sSubPr>
                              <m:e>
                                <m:r>
                                  <m:rPr>
                                    <m:sty m:val="p"/>
                                  </m:rPr>
                                  <a:rPr lang="en-US" dirty="0">
                                    <a:latin typeface="Cambria Math" charset="0"/>
                                  </a:rPr>
                                  <m:t>log</m:t>
                                </m:r>
                              </m:e>
                              <m:sub>
                                <m:r>
                                  <a:rPr lang="en-US" i="1" dirty="0" smtClean="0">
                                    <a:solidFill>
                                      <a:schemeClr val="tx1"/>
                                    </a:solidFill>
                                    <a:latin typeface="Cambria Math" charset="0"/>
                                  </a:rPr>
                                  <m:t>𝐵</m:t>
                                </m:r>
                              </m:sub>
                            </m:sSub>
                          </m:fName>
                          <m:e>
                            <m:f>
                              <m:fPr>
                                <m:ctrlPr>
                                  <a:rPr lang="en-US" i="1" dirty="0">
                                    <a:latin typeface="Cambria Math" charset="0"/>
                                  </a:rPr>
                                </m:ctrlPr>
                              </m:fPr>
                              <m:num>
                                <m:r>
                                  <a:rPr lang="en-US" b="1" i="1" dirty="0">
                                    <a:latin typeface="Cambria Math" charset="0"/>
                                  </a:rPr>
                                  <m:t>𝑵</m:t>
                                </m:r>
                              </m:num>
                              <m:den>
                                <m:r>
                                  <a:rPr lang="en-US" b="1" i="1" dirty="0">
                                    <a:latin typeface="Cambria Math" charset="0"/>
                                  </a:rPr>
                                  <m:t>𝑩</m:t>
                                </m:r>
                                <m:r>
                                  <a:rPr lang="en-US" b="1" i="1" dirty="0">
                                    <a:latin typeface="Cambria Math" charset="0"/>
                                  </a:rPr>
                                  <m:t>+</m:t>
                                </m:r>
                                <m:r>
                                  <a:rPr lang="en-US" b="1" i="1" dirty="0">
                                    <a:latin typeface="Cambria Math" charset="0"/>
                                  </a:rPr>
                                  <m:t>𝟏</m:t>
                                </m:r>
                              </m:den>
                            </m:f>
                          </m:e>
                        </m:func>
                      </m:e>
                    </m:d>
                    <m:r>
                      <a:rPr lang="en-US" i="1" dirty="0">
                        <a:latin typeface="Cambria Math" charset="0"/>
                      </a:rPr>
                      <m:t>+1)</m:t>
                    </m:r>
                  </m:oMath>
                </a14:m>
                <a:r>
                  <a:rPr lang="en-US" dirty="0" smtClean="0"/>
                  <a:t> IO cost…</a:t>
                </a:r>
              </a:p>
              <a:p>
                <a:endParaRPr lang="en-US" dirty="0"/>
              </a:p>
              <a:p>
                <a:r>
                  <a:rPr lang="en-US" dirty="0" smtClean="0"/>
                  <a:t>Can we reduce this cost more by getting even longer initial runs?</a:t>
                </a:r>
              </a:p>
              <a:p>
                <a:endParaRPr lang="en-US" dirty="0"/>
              </a:p>
              <a:p>
                <a:r>
                  <a:rPr lang="en-US" dirty="0" smtClean="0"/>
                  <a:t>Use </a:t>
                </a:r>
                <a:r>
                  <a:rPr lang="en-US" b="1" u="sng" dirty="0" smtClean="0"/>
                  <a:t>repacking</a:t>
                </a:r>
                <a:r>
                  <a:rPr lang="en-US" dirty="0" smtClean="0"/>
                  <a:t>- produce longer initial runs by “merging” in buffer as we sort at initial stage</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393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endParaRPr lang="en-US" dirty="0" smtClean="0">
              <a:latin typeface="+mj-lt"/>
            </a:endParaRPr>
          </a:p>
          <a:p>
            <a:pPr marL="514350" indent="-514350">
              <a:buFont typeface="+mj-lt"/>
              <a:buAutoNum type="arabicPeriod"/>
            </a:pPr>
            <a:r>
              <a:rPr lang="en-US" i="1" dirty="0" smtClean="0">
                <a:latin typeface="+mj-lt"/>
              </a:rPr>
              <a:t>[Moved from 12-3]: External Merge </a:t>
            </a:r>
            <a:r>
              <a:rPr lang="en-US" i="1" dirty="0" smtClean="0">
                <a:latin typeface="+mj-lt"/>
              </a:rPr>
              <a:t>Sort &amp; Sorting Optimizations</a:t>
            </a:r>
            <a:endParaRPr lang="en-US" i="1" dirty="0" smtClean="0">
              <a:latin typeface="+mj-lt"/>
            </a:endParaRPr>
          </a:p>
          <a:p>
            <a:pPr marL="514350" indent="-514350">
              <a:buFont typeface="+mj-lt"/>
              <a:buAutoNum type="arabicPeriod"/>
            </a:pPr>
            <a:endParaRPr lang="en-US" dirty="0" smtClean="0">
              <a:latin typeface="+mj-lt"/>
            </a:endParaRPr>
          </a:p>
          <a:p>
            <a:pPr marL="514350" indent="-514350">
              <a:buFont typeface="+mj-lt"/>
              <a:buAutoNum type="arabicPeriod"/>
            </a:pPr>
            <a:r>
              <a:rPr lang="en-US" dirty="0" smtClean="0">
                <a:latin typeface="+mj-lt"/>
              </a:rPr>
              <a:t>Indexes: </a:t>
            </a:r>
            <a:r>
              <a:rPr lang="en-US" dirty="0" smtClean="0">
                <a:latin typeface="+mj-lt"/>
              </a:rPr>
              <a:t>Motivations &amp; Basics</a:t>
            </a:r>
          </a:p>
          <a:p>
            <a:pPr marL="514350" indent="-514350">
              <a:buFont typeface="+mj-lt"/>
              <a:buAutoNum type="arabicPeriod"/>
            </a:pPr>
            <a:endParaRPr lang="en-US" dirty="0">
              <a:latin typeface="+mj-lt"/>
            </a:endParaRPr>
          </a:p>
          <a:p>
            <a:pPr marL="514350" indent="-514350">
              <a:buFont typeface="+mj-lt"/>
              <a:buAutoNum type="arabicPeriod"/>
            </a:pPr>
            <a:r>
              <a:rPr lang="en-US" dirty="0" smtClean="0">
                <a:latin typeface="+mj-lt"/>
              </a:rPr>
              <a:t>B</a:t>
            </a:r>
            <a:r>
              <a:rPr lang="en-US" dirty="0" smtClean="0">
                <a:latin typeface="+mj-lt"/>
              </a:rPr>
              <a:t>+ Trees</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9" name="TextBox 8"/>
            <p:cNvSpPr txBox="1"/>
            <p:nvPr/>
          </p:nvSpPr>
          <p:spPr>
            <a:xfrm>
              <a:off x="188780" y="-22510"/>
              <a:ext cx="93968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6494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Start with unsorted single input file, and load 2 pages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3479589" y="3598573"/>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2455258" y="3601801"/>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Tree>
    <p:extLst>
      <p:ext uri="{BB962C8B-B14F-4D97-AF65-F5344CB8AC3E}">
        <p14:creationId xmlns:p14="http://schemas.microsoft.com/office/powerpoint/2010/main" val="65644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1.85185E-6 L 0.42279 0.1493 " pathEditMode="relative" rAng="0" ptsTypes="AA">
                                      <p:cBhvr>
                                        <p:cTn id="6" dur="2000" fill="hold"/>
                                        <p:tgtEl>
                                          <p:spTgt spid="26"/>
                                        </p:tgtEl>
                                        <p:attrNameLst>
                                          <p:attrName>ppt_x</p:attrName>
                                          <p:attrName>ppt_y</p:attrName>
                                        </p:attrNameLst>
                                      </p:cBhvr>
                                      <p:rCtr x="21133" y="7454"/>
                                    </p:animMotion>
                                  </p:childTnLst>
                                </p:cTn>
                              </p:par>
                              <p:par>
                                <p:cTn id="7" presetID="42" presetClass="path" presetSubtype="0" accel="50000" decel="50000" fill="hold" grpId="0" nodeType="withEffect">
                                  <p:stCondLst>
                                    <p:cond delay="0"/>
                                  </p:stCondLst>
                                  <p:childTnLst>
                                    <p:animMotion origin="layout" path="M 8.33333E-7 4.81481E-6 L 0.44075 0.14976 " pathEditMode="relative" rAng="0" ptsTypes="AA">
                                      <p:cBhvr>
                                        <p:cTn id="8" dur="2000" fill="hold"/>
                                        <p:tgtEl>
                                          <p:spTgt spid="24"/>
                                        </p:tgtEl>
                                        <p:attrNameLst>
                                          <p:attrName>ppt_x</p:attrName>
                                          <p:attrName>ppt_y</p:attrName>
                                        </p:attrNameLst>
                                      </p:cBhvr>
                                      <p:rCtr x="22031" y="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Take the minimum two values, and put in output page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10,33</a:t>
            </a:r>
            <a:endParaRPr lang="en-US" sz="2000" dirty="0">
              <a:solidFill>
                <a:srgbClr val="FFC00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6" name="TextBox 25"/>
          <p:cNvSpPr txBox="1"/>
          <p:nvPr/>
        </p:nvSpPr>
        <p:spPr>
          <a:xfrm>
            <a:off x="7620400" y="4625156"/>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31,12</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17797"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50017" y="4633039"/>
            <a:ext cx="954082"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10043179" y="4630150"/>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40" name="TextBox 39"/>
          <p:cNvSpPr txBox="1"/>
          <p:nvPr/>
        </p:nvSpPr>
        <p:spPr>
          <a:xfrm>
            <a:off x="9418026" y="1486400"/>
            <a:ext cx="2586398"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Also keep track of max (last) value </a:t>
            </a:r>
            <a:r>
              <a:rPr lang="en-US" sz="2400" smtClean="0">
                <a:latin typeface="+mj-lt"/>
              </a:rPr>
              <a:t>in current run…</a:t>
            </a:r>
            <a:endParaRPr lang="en-US" sz="2400" i="1" dirty="0">
              <a:latin typeface="+mj-lt"/>
            </a:endParaRPr>
          </a:p>
        </p:txBody>
      </p:sp>
    </p:spTree>
    <p:extLst>
      <p:ext uri="{BB962C8B-B14F-4D97-AF65-F5344CB8AC3E}">
        <p14:creationId xmlns:p14="http://schemas.microsoft.com/office/powerpoint/2010/main" val="156055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4.16667E-7 1.85185E-6 L -0.62253 0.00833 " pathEditMode="relative" rAng="0" ptsTypes="AA">
                                      <p:cBhvr>
                                        <p:cTn id="17" dur="2000" fill="hold"/>
                                        <p:tgtEl>
                                          <p:spTgt spid="39"/>
                                        </p:tgtEl>
                                        <p:attrNameLst>
                                          <p:attrName>ppt_x</p:attrName>
                                          <p:attrName>ppt_y</p:attrName>
                                        </p:attrNameLst>
                                      </p:cBhvr>
                                      <p:rCtr x="-31133" y="417"/>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39" grpId="1" animBg="1"/>
      <p:bldP spid="5"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sp>
        <p:nvSpPr>
          <p:cNvPr id="24" name="TextBox 23"/>
          <p:cNvSpPr txBox="1"/>
          <p:nvPr/>
        </p:nvSpPr>
        <p:spPr>
          <a:xfrm>
            <a:off x="8836013" y="4625156"/>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33</a:t>
            </a:r>
            <a:endParaRPr lang="en-US" sz="2000" dirty="0">
              <a:solidFill>
                <a:srgbClr val="FFC000"/>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7" name="TextBox 36"/>
          <p:cNvSpPr txBox="1"/>
          <p:nvPr/>
        </p:nvSpPr>
        <p:spPr>
          <a:xfrm>
            <a:off x="7620400" y="4633039"/>
            <a:ext cx="954106" cy="400110"/>
          </a:xfrm>
          <a:prstGeom prst="rect">
            <a:avLst/>
          </a:prstGeom>
          <a:solidFill>
            <a:schemeClr val="tx1">
              <a:lumMod val="50000"/>
              <a:lumOff val="50000"/>
            </a:schemeClr>
          </a:solidFill>
        </p:spPr>
        <p:txBody>
          <a:bodyPr wrap="square" rtlCol="0">
            <a:spAutoFit/>
          </a:bodyPr>
          <a:lstStyle/>
          <a:p>
            <a:pPr algn="ctr"/>
            <a:r>
              <a:rPr lang="en-US" sz="2000" smtClean="0">
                <a:solidFill>
                  <a:srgbClr val="FFC000"/>
                </a:solidFill>
                <a:latin typeface="Menlo" charset="0"/>
                <a:ea typeface="Menlo" charset="0"/>
                <a:cs typeface="Menlo" charset="0"/>
              </a:rPr>
              <a:t>31</a:t>
            </a:r>
            <a:endParaRPr lang="en-US" sz="2000" dirty="0">
              <a:solidFill>
                <a:srgbClr val="FFC000"/>
              </a:solidFill>
              <a:latin typeface="Menlo" charset="0"/>
              <a:ea typeface="Menlo" charset="0"/>
              <a:cs typeface="Menlo" charset="0"/>
            </a:endParaRPr>
          </a:p>
        </p:txBody>
      </p:sp>
      <p:sp>
        <p:nvSpPr>
          <p:cNvPr id="38" name="TextBox 37"/>
          <p:cNvSpPr txBox="1"/>
          <p:nvPr/>
        </p:nvSpPr>
        <p:spPr>
          <a:xfrm>
            <a:off x="8836013" y="463303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2643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7" grpId="0"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Next, </a:t>
            </a:r>
            <a:r>
              <a:rPr lang="en-US" b="1" i="1" dirty="0" smtClean="0"/>
              <a:t>repack</a:t>
            </a:r>
            <a:r>
              <a:rPr lang="en-US" dirty="0" smtClean="0"/>
              <a:t>, then load another page and continue!</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8836013" y="464080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smtClean="0">
                <a:solidFill>
                  <a:srgbClr val="00B050"/>
                </a:solidFill>
                <a:latin typeface="Menlo" charset="0"/>
                <a:ea typeface="Menlo" charset="0"/>
                <a:cs typeface="Menlo" charset="0"/>
              </a:rPr>
              <a:t>m=12</a:t>
            </a:r>
            <a:endParaRPr lang="en-US" b="1">
              <a:solidFill>
                <a:srgbClr val="00B050"/>
              </a:solidFill>
              <a:latin typeface="Menlo" charset="0"/>
              <a:ea typeface="Menlo" charset="0"/>
              <a:cs typeface="Menlo" charset="0"/>
            </a:endParaRPr>
          </a:p>
        </p:txBody>
      </p:sp>
      <p:sp>
        <p:nvSpPr>
          <p:cNvPr id="25" name="TextBox 24"/>
          <p:cNvSpPr txBox="1"/>
          <p:nvPr/>
        </p:nvSpPr>
        <p:spPr>
          <a:xfrm>
            <a:off x="4542988" y="3597304"/>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41" name="TextBox 40"/>
          <p:cNvSpPr txBox="1"/>
          <p:nvPr/>
        </p:nvSpPr>
        <p:spPr>
          <a:xfrm>
            <a:off x="10172354" y="3194773"/>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2455258" y="4068337"/>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5804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25273 0.14977 " pathEditMode="relative" rAng="0" ptsTypes="AA">
                                      <p:cBhvr>
                                        <p:cTn id="6" dur="2000" fill="hold"/>
                                        <p:tgtEl>
                                          <p:spTgt spid="25"/>
                                        </p:tgtEl>
                                        <p:attrNameLst>
                                          <p:attrName>ppt_x</p:attrName>
                                          <p:attrName>ppt_y</p:attrName>
                                        </p:attrNameLst>
                                      </p:cBhvr>
                                      <p:rCtr x="12630" y="747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375E-6 -2.59259E-6 L -0.43971 0.00625 " pathEditMode="relative" rAng="0" ptsTypes="AA">
                                      <p:cBhvr>
                                        <p:cTn id="10" dur="2000" fill="hold"/>
                                        <p:tgtEl>
                                          <p:spTgt spid="38"/>
                                        </p:tgtEl>
                                        <p:attrNameLst>
                                          <p:attrName>ppt_x</p:attrName>
                                          <p:attrName>ppt_y</p:attrName>
                                        </p:attrNameLst>
                                      </p:cBhvr>
                                      <p:rCtr x="-22057" y="347"/>
                                    </p:animMotion>
                                  </p:childTnLst>
                                </p:cTn>
                              </p:par>
                            </p:childTnLst>
                          </p:cTn>
                        </p:par>
                        <p:par>
                          <p:cTn id="11" fill="hold">
                            <p:stCondLst>
                              <p:cond delay="2000"/>
                            </p:stCondLst>
                            <p:childTnLst>
                              <p:par>
                                <p:cTn id="12" presetID="9"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dissolv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4.79167E-6 -3.7037E-6 L 0.52331 0.08217 " pathEditMode="relative" rAng="0" ptsTypes="AA">
                                      <p:cBhvr>
                                        <p:cTn id="18" dur="2000" fill="hold"/>
                                        <p:tgtEl>
                                          <p:spTgt spid="21"/>
                                        </p:tgtEl>
                                        <p:attrNameLst>
                                          <p:attrName>ppt_x</p:attrName>
                                          <p:attrName>ppt_y</p:attrName>
                                        </p:attrNameLst>
                                      </p:cBhvr>
                                      <p:rCtr x="26289"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5" grpId="0" animBg="1"/>
      <p:bldP spid="41"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4846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m=33</a:t>
            </a:r>
            <a:endParaRPr lang="en-US" b="1" dirty="0">
              <a:solidFill>
                <a:srgbClr val="00B050"/>
              </a:solidFill>
              <a:latin typeface="Menlo" charset="0"/>
              <a:ea typeface="Menlo" charset="0"/>
              <a:cs typeface="Menlo" charset="0"/>
            </a:endParaRPr>
          </a:p>
        </p:txBody>
      </p:sp>
      <p:sp>
        <p:nvSpPr>
          <p:cNvPr id="21" name="TextBox 20"/>
          <p:cNvSpPr txBox="1"/>
          <p:nvPr/>
        </p:nvSpPr>
        <p:spPr>
          <a:xfrm>
            <a:off x="8831783" y="4625888"/>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18,22</a:t>
            </a:r>
            <a:endParaRPr lang="en-US" sz="2000" dirty="0">
              <a:solidFill>
                <a:srgbClr val="FFC000"/>
              </a:solidFill>
              <a:latin typeface="Menlo" charset="0"/>
              <a:ea typeface="Menlo" charset="0"/>
              <a:cs typeface="Menlo" charset="0"/>
            </a:endParaRPr>
          </a:p>
        </p:txBody>
      </p:sp>
      <p:sp>
        <p:nvSpPr>
          <p:cNvPr id="34" name="TextBox 33"/>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35" name="TextBox 34"/>
          <p:cNvSpPr txBox="1"/>
          <p:nvPr/>
        </p:nvSpPr>
        <p:spPr>
          <a:xfrm>
            <a:off x="6777060" y="5641762"/>
            <a:ext cx="488632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We call these values </a:t>
            </a:r>
            <a:r>
              <a:rPr lang="en-US" sz="2400" b="1" i="1" dirty="0" smtClean="0">
                <a:solidFill>
                  <a:srgbClr val="C00000"/>
                </a:solidFill>
                <a:latin typeface="+mj-lt"/>
              </a:rPr>
              <a:t>frozen</a:t>
            </a:r>
            <a:r>
              <a:rPr lang="en-US" sz="2400" dirty="0" smtClean="0">
                <a:solidFill>
                  <a:srgbClr val="C00000"/>
                </a:solidFill>
                <a:latin typeface="+mj-lt"/>
              </a:rPr>
              <a:t> </a:t>
            </a:r>
            <a:r>
              <a:rPr lang="en-US" sz="2400" dirty="0" smtClean="0">
                <a:latin typeface="+mj-lt"/>
              </a:rPr>
              <a:t>because we can’t add them to this run…</a:t>
            </a:r>
            <a:endParaRPr lang="en-US" sz="2400" i="1" dirty="0">
              <a:latin typeface="+mj-lt"/>
            </a:endParaRPr>
          </a:p>
        </p:txBody>
      </p:sp>
      <p:sp>
        <p:nvSpPr>
          <p:cNvPr id="25" name="TextBox 24"/>
          <p:cNvSpPr txBox="1"/>
          <p:nvPr/>
        </p:nvSpPr>
        <p:spPr>
          <a:xfrm>
            <a:off x="7620399" y="4613676"/>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3479589" y="4068337"/>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57,24</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2287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2.5E-6 -1.85185E-6 L -0.2539 0.00972 " pathEditMode="relative" rAng="0" ptsTypes="AA">
                                      <p:cBhvr>
                                        <p:cTn id="13" dur="2000" fill="hold"/>
                                        <p:tgtEl>
                                          <p:spTgt spid="25"/>
                                        </p:tgtEl>
                                        <p:attrNameLst>
                                          <p:attrName>ppt_x</p:attrName>
                                          <p:attrName>ppt_y</p:attrName>
                                        </p:attrNameLst>
                                      </p:cBhvr>
                                      <p:rCtr x="-12695" y="486"/>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4.16667E-7 -3.7037E-6 L 0.33932 0.07939 " pathEditMode="relative" rAng="0" ptsTypes="AA">
                                      <p:cBhvr>
                                        <p:cTn id="17" dur="2000" fill="hold"/>
                                        <p:tgtEl>
                                          <p:spTgt spid="7"/>
                                        </p:tgtEl>
                                        <p:attrNameLst>
                                          <p:attrName>ppt_x</p:attrName>
                                          <p:attrName>ppt_y</p:attrName>
                                        </p:attrNameLst>
                                      </p:cBhvr>
                                      <p:rCtr x="16927"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25"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4542963" y="4068337"/>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8545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3.7037E-6 L 0.45195 0.08125 " pathEditMode="relative" rAng="0" ptsTypes="AA">
                                      <p:cBhvr>
                                        <p:cTn id="6" dur="2000" fill="hold"/>
                                        <p:tgtEl>
                                          <p:spTgt spid="8"/>
                                        </p:tgtEl>
                                        <p:attrNameLst>
                                          <p:attrName>ppt_x</p:attrName>
                                          <p:attrName>ppt_y</p:attrName>
                                        </p:attrNameLst>
                                      </p:cBhvr>
                                      <p:rCtr x="22591" y="40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a:t>
            </a:r>
            <a:r>
              <a:rPr lang="en-US" sz="2000" dirty="0" smtClean="0">
                <a:solidFill>
                  <a:srgbClr val="C00000"/>
                </a:solidFill>
                <a:latin typeface="Menlo" charset="0"/>
                <a:ea typeface="Menlo" charset="0"/>
                <a:cs typeface="Menlo" charset="0"/>
              </a:rPr>
              <a:t>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a:t>
            </a:r>
            <a:r>
              <a:rPr lang="en-US" sz="2000" dirty="0" smtClean="0">
                <a:solidFill>
                  <a:srgbClr val="FFC000"/>
                </a:solidFill>
                <a:latin typeface="Menlo" charset="0"/>
                <a:ea typeface="Menlo" charset="0"/>
                <a:cs typeface="Menlo" charset="0"/>
              </a:rPr>
              <a:t>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4689443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p:txBody>
          <a:bodyPr/>
          <a:lstStyle/>
          <a:p>
            <a:r>
              <a:rPr lang="en-US" dirty="0" smtClean="0"/>
              <a:t>Now, however, </a:t>
            </a:r>
            <a:r>
              <a:rPr lang="en-US" b="1" i="1" dirty="0" smtClean="0"/>
              <a:t>the smallest values are less than the largest (last) in the sorted run…</a:t>
            </a:r>
            <a:endParaRPr lang="en-US" dirty="0" smtClean="0"/>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742511"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m=55</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10043155" y="4625848"/>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91690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3.7037E-6 L -0.62253 0.07917 " pathEditMode="relative" rAng="0" ptsTypes="AA">
                                      <p:cBhvr>
                                        <p:cTn id="6" dur="2000" fill="hold"/>
                                        <p:tgtEl>
                                          <p:spTgt spid="8"/>
                                        </p:tgtEl>
                                        <p:attrNameLst>
                                          <p:attrName>ppt_x</p:attrName>
                                          <p:attrName>ppt_y</p:attrName>
                                        </p:attrNameLst>
                                      </p:cBhvr>
                                      <p:rCtr x="-31133" y="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3,24</a:t>
            </a:r>
            <a:endParaRPr lang="en-US" sz="2000" dirty="0">
              <a:solidFill>
                <a:srgbClr val="C00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C00000"/>
                </a:solidFill>
                <a:latin typeface="Menlo" charset="0"/>
                <a:ea typeface="Menlo" charset="0"/>
                <a:cs typeface="Menlo" charset="0"/>
              </a:rPr>
              <a:t>18,22</a:t>
            </a:r>
            <a:endParaRPr lang="en-US" sz="2000" dirty="0">
              <a:solidFill>
                <a:srgbClr val="C00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spTree>
    <p:extLst>
      <p:ext uri="{BB962C8B-B14F-4D97-AF65-F5344CB8AC3E}">
        <p14:creationId xmlns:p14="http://schemas.microsoft.com/office/powerpoint/2010/main" val="1696303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r>
              <a:rPr lang="en-US" dirty="0"/>
              <a:t> </a:t>
            </a:r>
            <a:r>
              <a:rPr lang="en-US" dirty="0" smtClean="0"/>
              <a:t>Example: 3 page buffer</a:t>
            </a:r>
            <a:endParaRPr lang="en-US" dirty="0"/>
          </a:p>
        </p:txBody>
      </p:sp>
      <p:sp>
        <p:nvSpPr>
          <p:cNvPr id="3" name="Content Placeholder 2"/>
          <p:cNvSpPr>
            <a:spLocks noGrp="1"/>
          </p:cNvSpPr>
          <p:nvPr>
            <p:ph idx="1"/>
          </p:nvPr>
        </p:nvSpPr>
        <p:spPr>
          <a:xfrm>
            <a:off x="838200" y="1523517"/>
            <a:ext cx="10515600" cy="4653446"/>
          </a:xfrm>
        </p:spPr>
        <p:txBody>
          <a:bodyPr/>
          <a:lstStyle/>
          <a:p>
            <a:r>
              <a:rPr lang="en-US" dirty="0" smtClean="0"/>
              <a:t>Once </a:t>
            </a:r>
            <a:r>
              <a:rPr lang="en-US" b="1" i="1" dirty="0" smtClean="0"/>
              <a:t>all buffer pages have a frozen value, </a:t>
            </a:r>
            <a:r>
              <a:rPr lang="en-US" dirty="0" smtClean="0"/>
              <a:t>or input file is empty, start new run with the frozen values</a:t>
            </a:r>
          </a:p>
        </p:txBody>
      </p:sp>
      <p:sp>
        <p:nvSpPr>
          <p:cNvPr id="4" name="Can 3"/>
          <p:cNvSpPr/>
          <p:nvPr/>
        </p:nvSpPr>
        <p:spPr>
          <a:xfrm>
            <a:off x="2210655" y="2928938"/>
            <a:ext cx="3457575" cy="3568500"/>
          </a:xfrm>
          <a:prstGeom prst="can">
            <a:avLst>
              <a:gd name="adj" fmla="val 13065"/>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6" name="Rounded Rectangle 5"/>
          <p:cNvSpPr/>
          <p:nvPr/>
        </p:nvSpPr>
        <p:spPr>
          <a:xfrm>
            <a:off x="2308214" y="3513713"/>
            <a:ext cx="3296832" cy="10153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13542" y="2400008"/>
            <a:ext cx="886176" cy="584775"/>
          </a:xfrm>
          <a:prstGeom prst="rect">
            <a:avLst/>
          </a:prstGeom>
          <a:noFill/>
        </p:spPr>
        <p:txBody>
          <a:bodyPr wrap="square" rtlCol="0">
            <a:spAutoFit/>
          </a:bodyPr>
          <a:lstStyle/>
          <a:p>
            <a:pPr algn="ctr"/>
            <a:r>
              <a:rPr lang="en-US" sz="3200" smtClean="0">
                <a:latin typeface="+mj-lt"/>
              </a:rPr>
              <a:t>Disk</a:t>
            </a:r>
            <a:endParaRPr lang="en-US" sz="3200" dirty="0">
              <a:latin typeface="+mj-lt"/>
            </a:endParaRPr>
          </a:p>
        </p:txBody>
      </p:sp>
      <p:grpSp>
        <p:nvGrpSpPr>
          <p:cNvPr id="10" name="Group 9"/>
          <p:cNvGrpSpPr/>
          <p:nvPr/>
        </p:nvGrpSpPr>
        <p:grpSpPr>
          <a:xfrm>
            <a:off x="7093877" y="2928938"/>
            <a:ext cx="4259923" cy="2456273"/>
            <a:chOff x="7403799" y="1406844"/>
            <a:chExt cx="4259923" cy="2456273"/>
          </a:xfrm>
        </p:grpSpPr>
        <p:grpSp>
          <p:nvGrpSpPr>
            <p:cNvPr id="11" name="Group 10"/>
            <p:cNvGrpSpPr/>
            <p:nvPr/>
          </p:nvGrpSpPr>
          <p:grpSpPr>
            <a:xfrm>
              <a:off x="7403799" y="1406844"/>
              <a:ext cx="4259923" cy="2456273"/>
              <a:chOff x="7466322" y="1027906"/>
              <a:chExt cx="4259923" cy="2456273"/>
            </a:xfrm>
          </p:grpSpPr>
          <p:sp>
            <p:nvSpPr>
              <p:cNvPr id="15" name="Rectangle 14"/>
              <p:cNvSpPr/>
              <p:nvPr/>
            </p:nvSpPr>
            <p:spPr>
              <a:xfrm>
                <a:off x="7466322" y="1027906"/>
                <a:ext cx="4252691" cy="2440508"/>
              </a:xfrm>
              <a:prstGeom prst="rect">
                <a:avLst/>
              </a:prstGeom>
              <a:solidFill>
                <a:schemeClr val="accent4">
                  <a:lumMod val="20000"/>
                  <a:lumOff val="80000"/>
                </a:schemeClr>
              </a:solidFill>
              <a:ln>
                <a:solidFill>
                  <a:schemeClr val="tx1">
                    <a:lumMod val="50000"/>
                    <a:lumOff val="50000"/>
                  </a:schemeClr>
                </a:solidFill>
              </a:ln>
              <a:effectLst>
                <a:outerShdw blurRad="50800" dist="12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3000" dirty="0">
                  <a:solidFill>
                    <a:schemeClr val="tx1"/>
                  </a:solidFill>
                </a:endParaRPr>
              </a:p>
            </p:txBody>
          </p:sp>
          <p:sp>
            <p:nvSpPr>
              <p:cNvPr id="16" name="Rectangle 15"/>
              <p:cNvSpPr/>
              <p:nvPr/>
            </p:nvSpPr>
            <p:spPr>
              <a:xfrm>
                <a:off x="7769912" y="1969081"/>
                <a:ext cx="3956333" cy="151509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TextBox 16"/>
              <p:cNvSpPr txBox="1"/>
              <p:nvPr/>
            </p:nvSpPr>
            <p:spPr>
              <a:xfrm>
                <a:off x="7624243" y="1210562"/>
                <a:ext cx="1968424" cy="461665"/>
              </a:xfrm>
              <a:prstGeom prst="rect">
                <a:avLst/>
              </a:prstGeom>
              <a:noFill/>
            </p:spPr>
            <p:txBody>
              <a:bodyPr wrap="none" rtlCol="0">
                <a:spAutoFit/>
              </a:bodyPr>
              <a:lstStyle/>
              <a:p>
                <a:r>
                  <a:rPr lang="en-US" sz="2400" dirty="0" smtClean="0"/>
                  <a:t>Main Memory</a:t>
                </a:r>
                <a:endParaRPr lang="en-US" sz="2400" dirty="0"/>
              </a:p>
            </p:txBody>
          </p:sp>
          <p:sp>
            <p:nvSpPr>
              <p:cNvPr id="18" name="TextBox 17"/>
              <p:cNvSpPr txBox="1"/>
              <p:nvPr/>
            </p:nvSpPr>
            <p:spPr>
              <a:xfrm>
                <a:off x="7836450" y="1989610"/>
                <a:ext cx="953594" cy="461665"/>
              </a:xfrm>
              <a:prstGeom prst="rect">
                <a:avLst/>
              </a:prstGeom>
              <a:noFill/>
            </p:spPr>
            <p:txBody>
              <a:bodyPr wrap="none" rtlCol="0">
                <a:spAutoFit/>
              </a:bodyPr>
              <a:lstStyle/>
              <a:p>
                <a:r>
                  <a:rPr lang="en-US" sz="2400" smtClean="0"/>
                  <a:t>Buffer</a:t>
                </a:r>
                <a:endParaRPr lang="en-US" sz="2400"/>
              </a:p>
            </p:txBody>
          </p:sp>
        </p:grpSp>
        <p:sp>
          <p:nvSpPr>
            <p:cNvPr id="12" name="Rounded Rectangle 11"/>
            <p:cNvSpPr/>
            <p:nvPr/>
          </p:nvSpPr>
          <p:spPr>
            <a:xfrm>
              <a:off x="7843740"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055124"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266508" y="3009498"/>
              <a:ext cx="1127270" cy="57299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p:cNvSpPr/>
          <p:nvPr/>
        </p:nvSpPr>
        <p:spPr>
          <a:xfrm>
            <a:off x="5806814" y="4444145"/>
            <a:ext cx="1461477"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Right Arrow 19"/>
          <p:cNvSpPr/>
          <p:nvPr/>
        </p:nvSpPr>
        <p:spPr>
          <a:xfrm rot="10800000">
            <a:off x="5806813" y="4895300"/>
            <a:ext cx="1461478" cy="3620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p:cNvSpPr txBox="1"/>
          <p:nvPr/>
        </p:nvSpPr>
        <p:spPr>
          <a:xfrm>
            <a:off x="1808684" y="3883671"/>
            <a:ext cx="369012" cy="369332"/>
          </a:xfrm>
          <a:prstGeom prst="rect">
            <a:avLst/>
          </a:prstGeom>
          <a:noFill/>
        </p:spPr>
        <p:txBody>
          <a:bodyPr wrap="none" rtlCol="0">
            <a:spAutoFit/>
          </a:bodyPr>
          <a:lstStyle/>
          <a:p>
            <a:r>
              <a:rPr lang="en-US" b="1" dirty="0" smtClean="0">
                <a:latin typeface="+mj-lt"/>
              </a:rPr>
              <a:t>F</a:t>
            </a:r>
            <a:r>
              <a:rPr lang="en-US" b="1" baseline="-25000" dirty="0" smtClean="0">
                <a:latin typeface="+mj-lt"/>
              </a:rPr>
              <a:t>1</a:t>
            </a:r>
            <a:endParaRPr lang="en-US" b="1" baseline="-25000" dirty="0">
              <a:latin typeface="+mj-lt"/>
            </a:endParaRPr>
          </a:p>
        </p:txBody>
      </p:sp>
      <p:grpSp>
        <p:nvGrpSpPr>
          <p:cNvPr id="28" name="Group 27"/>
          <p:cNvGrpSpPr/>
          <p:nvPr/>
        </p:nvGrpSpPr>
        <p:grpSpPr>
          <a:xfrm>
            <a:off x="0" y="-22510"/>
            <a:ext cx="12192000" cy="307777"/>
            <a:chOff x="0" y="-22510"/>
            <a:chExt cx="12192000" cy="307777"/>
          </a:xfrm>
        </p:grpSpPr>
        <p:sp>
          <p:nvSpPr>
            <p:cNvPr id="29" name="Rectangle 2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0" name="TextBox 29"/>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
        <p:nvSpPr>
          <p:cNvPr id="31" name="Rounded Rectangle 30"/>
          <p:cNvSpPr/>
          <p:nvPr/>
        </p:nvSpPr>
        <p:spPr>
          <a:xfrm>
            <a:off x="2287339" y="4629154"/>
            <a:ext cx="3296832" cy="100319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787809" y="4670498"/>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2</a:t>
            </a:r>
          </a:p>
        </p:txBody>
      </p:sp>
      <p:sp>
        <p:nvSpPr>
          <p:cNvPr id="38" name="TextBox 37"/>
          <p:cNvSpPr txBox="1"/>
          <p:nvPr/>
        </p:nvSpPr>
        <p:spPr>
          <a:xfrm>
            <a:off x="3493454" y="4688609"/>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31,33</a:t>
            </a:r>
            <a:endParaRPr lang="en-US" sz="2000" dirty="0">
              <a:solidFill>
                <a:srgbClr val="FFC000"/>
              </a:solidFill>
              <a:latin typeface="Menlo" charset="0"/>
              <a:ea typeface="Menlo" charset="0"/>
              <a:cs typeface="Menlo" charset="0"/>
            </a:endParaRPr>
          </a:p>
        </p:txBody>
      </p:sp>
      <p:sp>
        <p:nvSpPr>
          <p:cNvPr id="39" name="TextBox 38"/>
          <p:cNvSpPr txBox="1"/>
          <p:nvPr/>
        </p:nvSpPr>
        <p:spPr>
          <a:xfrm>
            <a:off x="2455258" y="4683545"/>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10,12</a:t>
            </a:r>
            <a:endParaRPr lang="en-US" sz="2000" dirty="0">
              <a:solidFill>
                <a:srgbClr val="FFC000"/>
              </a:solidFill>
              <a:latin typeface="Menlo" charset="0"/>
              <a:ea typeface="Menlo" charset="0"/>
              <a:cs typeface="Menlo" charset="0"/>
            </a:endParaRPr>
          </a:p>
        </p:txBody>
      </p:sp>
      <p:sp>
        <p:nvSpPr>
          <p:cNvPr id="5" name="TextBox 4"/>
          <p:cNvSpPr txBox="1"/>
          <p:nvPr/>
        </p:nvSpPr>
        <p:spPr>
          <a:xfrm>
            <a:off x="10172354" y="3227972"/>
            <a:ext cx="603050" cy="369332"/>
          </a:xfrm>
          <a:prstGeom prst="rect">
            <a:avLst/>
          </a:prstGeom>
          <a:solidFill>
            <a:schemeClr val="accent4">
              <a:lumMod val="20000"/>
              <a:lumOff val="80000"/>
            </a:schemeClr>
          </a:solidFill>
        </p:spPr>
        <p:txBody>
          <a:bodyPr wrap="none" rtlCol="0">
            <a:spAutoFit/>
          </a:bodyPr>
          <a:lstStyle/>
          <a:p>
            <a:r>
              <a:rPr lang="en-US" b="1" dirty="0" smtClean="0">
                <a:solidFill>
                  <a:srgbClr val="00B050"/>
                </a:solidFill>
                <a:latin typeface="Menlo" charset="0"/>
                <a:ea typeface="Menlo" charset="0"/>
                <a:cs typeface="Menlo" charset="0"/>
              </a:rPr>
              <a:t>m=0</a:t>
            </a:r>
            <a:endParaRPr lang="en-US" b="1" dirty="0">
              <a:solidFill>
                <a:srgbClr val="00B050"/>
              </a:solidFill>
              <a:latin typeface="Menlo" charset="0"/>
              <a:ea typeface="Menlo" charset="0"/>
              <a:cs typeface="Menlo" charset="0"/>
            </a:endParaRPr>
          </a:p>
        </p:txBody>
      </p:sp>
      <p:sp>
        <p:nvSpPr>
          <p:cNvPr id="25" name="TextBox 24"/>
          <p:cNvSpPr txBox="1"/>
          <p:nvPr/>
        </p:nvSpPr>
        <p:spPr>
          <a:xfrm>
            <a:off x="4553018" y="4683545"/>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44,55</a:t>
            </a:r>
            <a:endParaRPr lang="en-US" sz="2000" dirty="0">
              <a:solidFill>
                <a:srgbClr val="FFC000"/>
              </a:solidFill>
              <a:latin typeface="Menlo" charset="0"/>
              <a:ea typeface="Menlo" charset="0"/>
              <a:cs typeface="Menlo" charset="0"/>
            </a:endParaRPr>
          </a:p>
        </p:txBody>
      </p:sp>
      <p:sp>
        <p:nvSpPr>
          <p:cNvPr id="8" name="TextBox 7"/>
          <p:cNvSpPr txBox="1"/>
          <p:nvPr/>
        </p:nvSpPr>
        <p:spPr>
          <a:xfrm>
            <a:off x="2455208" y="5155350"/>
            <a:ext cx="95413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57,98</a:t>
            </a:r>
            <a:endParaRPr lang="en-US" sz="2000" dirty="0">
              <a:solidFill>
                <a:srgbClr val="FFC000"/>
              </a:solidFill>
              <a:latin typeface="Menlo" charset="0"/>
              <a:ea typeface="Menlo" charset="0"/>
              <a:cs typeface="Menlo" charset="0"/>
            </a:endParaRPr>
          </a:p>
        </p:txBody>
      </p:sp>
      <p:sp>
        <p:nvSpPr>
          <p:cNvPr id="34" name="Rounded Rectangle 33"/>
          <p:cNvSpPr/>
          <p:nvPr/>
        </p:nvSpPr>
        <p:spPr>
          <a:xfrm>
            <a:off x="2287339" y="5725430"/>
            <a:ext cx="3296832" cy="52322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787809" y="5766774"/>
            <a:ext cx="369012" cy="369332"/>
          </a:xfrm>
          <a:prstGeom prst="rect">
            <a:avLst/>
          </a:prstGeom>
          <a:noFill/>
        </p:spPr>
        <p:txBody>
          <a:bodyPr wrap="none" rtlCol="0">
            <a:spAutoFit/>
          </a:bodyPr>
          <a:lstStyle/>
          <a:p>
            <a:r>
              <a:rPr lang="en-US" b="1" dirty="0" smtClean="0">
                <a:latin typeface="+mj-lt"/>
              </a:rPr>
              <a:t>F</a:t>
            </a:r>
            <a:r>
              <a:rPr lang="en-US" b="1" baseline="-25000" dirty="0">
                <a:latin typeface="+mj-lt"/>
              </a:rPr>
              <a:t>3</a:t>
            </a:r>
          </a:p>
        </p:txBody>
      </p:sp>
      <p:sp>
        <p:nvSpPr>
          <p:cNvPr id="7" name="TextBox 6"/>
          <p:cNvSpPr txBox="1"/>
          <p:nvPr/>
        </p:nvSpPr>
        <p:spPr>
          <a:xfrm>
            <a:off x="7605785" y="4625116"/>
            <a:ext cx="958921"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3,18</a:t>
            </a:r>
            <a:endParaRPr lang="en-US" sz="2000" dirty="0">
              <a:solidFill>
                <a:srgbClr val="FFC000"/>
              </a:solidFill>
              <a:latin typeface="Menlo" charset="0"/>
              <a:ea typeface="Menlo" charset="0"/>
              <a:cs typeface="Menlo" charset="0"/>
            </a:endParaRPr>
          </a:p>
        </p:txBody>
      </p:sp>
      <p:sp>
        <p:nvSpPr>
          <p:cNvPr id="33" name="TextBox 32"/>
          <p:cNvSpPr txBox="1"/>
          <p:nvPr/>
        </p:nvSpPr>
        <p:spPr>
          <a:xfrm>
            <a:off x="8850684" y="463685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22,24</a:t>
            </a:r>
            <a:endParaRPr lang="en-US" sz="2000" dirty="0">
              <a:solidFill>
                <a:srgbClr val="FFC000"/>
              </a:solidFill>
              <a:latin typeface="Menlo" charset="0"/>
              <a:ea typeface="Menlo" charset="0"/>
              <a:cs typeface="Menlo" charset="0"/>
            </a:endParaRPr>
          </a:p>
        </p:txBody>
      </p:sp>
    </p:spTree>
    <p:extLst>
      <p:ext uri="{BB962C8B-B14F-4D97-AF65-F5344CB8AC3E}">
        <p14:creationId xmlns:p14="http://schemas.microsoft.com/office/powerpoint/2010/main" val="185594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2.22222E-6 L -0.42174 0.17593 " pathEditMode="relative" rAng="0" ptsTypes="AA">
                                      <p:cBhvr>
                                        <p:cTn id="6" dur="2000" fill="hold"/>
                                        <p:tgtEl>
                                          <p:spTgt spid="7"/>
                                        </p:tgtEl>
                                        <p:attrNameLst>
                                          <p:attrName>ppt_x</p:attrName>
                                          <p:attrName>ppt_y</p:attrName>
                                        </p:attrNameLst>
                                      </p:cBhvr>
                                      <p:rCtr x="-21094" y="8796"/>
                                    </p:animMotion>
                                  </p:childTnLst>
                                </p:cTn>
                              </p:par>
                              <p:par>
                                <p:cTn id="7" presetID="42" presetClass="path" presetSubtype="0" accel="50000" decel="50000" fill="hold" grpId="0" nodeType="withEffect">
                                  <p:stCondLst>
                                    <p:cond delay="0"/>
                                  </p:stCondLst>
                                  <p:childTnLst>
                                    <p:animMotion origin="layout" path="M -4.375E-6 -3.7037E-6 L -0.44153 0.17199 " pathEditMode="relative" rAng="0" ptsTypes="AA">
                                      <p:cBhvr>
                                        <p:cTn id="8" dur="2000" fill="hold"/>
                                        <p:tgtEl>
                                          <p:spTgt spid="33"/>
                                        </p:tgtEl>
                                        <p:attrNameLst>
                                          <p:attrName>ppt_x</p:attrName>
                                          <p:attrName>ppt_y</p:attrName>
                                        </p:attrNameLst>
                                      </p:cBhvr>
                                      <p:rCtr x="-22096" y="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External Merge Sort</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4</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034525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Repacking</a:t>
            </a:r>
            <a:endParaRPr lang="en-US" dirty="0"/>
          </a:p>
        </p:txBody>
      </p:sp>
      <p:sp>
        <p:nvSpPr>
          <p:cNvPr id="3" name="Content Placeholder 2"/>
          <p:cNvSpPr>
            <a:spLocks noGrp="1"/>
          </p:cNvSpPr>
          <p:nvPr>
            <p:ph idx="1"/>
          </p:nvPr>
        </p:nvSpPr>
        <p:spPr>
          <a:xfrm>
            <a:off x="838200" y="1825625"/>
            <a:ext cx="10515600" cy="3932238"/>
          </a:xfrm>
        </p:spPr>
        <p:txBody>
          <a:bodyPr>
            <a:normAutofit fontScale="92500" lnSpcReduction="10000"/>
          </a:bodyPr>
          <a:lstStyle/>
          <a:p>
            <a:r>
              <a:rPr lang="en-US" dirty="0" smtClean="0"/>
              <a:t>Note that, for buffer with B+1 pages:</a:t>
            </a:r>
          </a:p>
          <a:p>
            <a:pPr lvl="1"/>
            <a:r>
              <a:rPr lang="en-US" dirty="0" smtClean="0"/>
              <a:t>If input file is sorted </a:t>
            </a:r>
            <a:r>
              <a:rPr lang="en-US" dirty="0" smtClean="0">
                <a:sym typeface="Wingdings"/>
              </a:rPr>
              <a:t> nothing is frozen  we get </a:t>
            </a:r>
            <a:r>
              <a:rPr lang="en-US" b="1" dirty="0" smtClean="0">
                <a:sym typeface="Wingdings"/>
              </a:rPr>
              <a:t>a single</a:t>
            </a:r>
            <a:r>
              <a:rPr lang="en-US" dirty="0" smtClean="0">
                <a:sym typeface="Wingdings"/>
              </a:rPr>
              <a:t> run!</a:t>
            </a:r>
          </a:p>
          <a:p>
            <a:pPr lvl="1"/>
            <a:r>
              <a:rPr lang="en-US" dirty="0" smtClean="0">
                <a:sym typeface="Wingdings"/>
              </a:rPr>
              <a:t>If input file is reverse sorted (worst case)  everything is frozen  we get runs of length </a:t>
            </a:r>
            <a:r>
              <a:rPr lang="en-US" b="1" dirty="0" smtClean="0">
                <a:sym typeface="Wingdings"/>
              </a:rPr>
              <a:t>B+1</a:t>
            </a:r>
          </a:p>
          <a:p>
            <a:pPr lvl="1"/>
            <a:endParaRPr lang="en-US" b="1" dirty="0">
              <a:sym typeface="Wingdings"/>
            </a:endParaRPr>
          </a:p>
          <a:p>
            <a:r>
              <a:rPr lang="en-US" dirty="0" smtClean="0">
                <a:sym typeface="Wingdings"/>
              </a:rPr>
              <a:t>In general, with repacking we do </a:t>
            </a:r>
            <a:r>
              <a:rPr lang="en-US" b="1" u="sng" dirty="0" smtClean="0">
                <a:sym typeface="Wingdings"/>
              </a:rPr>
              <a:t>no worse</a:t>
            </a:r>
            <a:r>
              <a:rPr lang="en-US" dirty="0" smtClean="0">
                <a:sym typeface="Wingdings"/>
              </a:rPr>
              <a:t> than without it! </a:t>
            </a:r>
          </a:p>
          <a:p>
            <a:endParaRPr lang="en-US" dirty="0">
              <a:sym typeface="Wingdings"/>
            </a:endParaRPr>
          </a:p>
          <a:p>
            <a:r>
              <a:rPr lang="en-US" dirty="0" smtClean="0">
                <a:sym typeface="Wingdings"/>
              </a:rPr>
              <a:t>What if the file is already sorted?</a:t>
            </a:r>
          </a:p>
          <a:p>
            <a:endParaRPr lang="en-US" dirty="0">
              <a:sym typeface="Wingdings"/>
            </a:endParaRPr>
          </a:p>
          <a:p>
            <a:r>
              <a:rPr lang="en-US" dirty="0" smtClean="0">
                <a:sym typeface="Wingdings"/>
              </a:rPr>
              <a:t>Engineer’s approximation: runs will have </a:t>
            </a:r>
            <a:r>
              <a:rPr lang="en-US" b="1" dirty="0" smtClean="0">
                <a:sym typeface="Wingdings"/>
              </a:rPr>
              <a:t>~2(B+1) </a:t>
            </a:r>
            <a:r>
              <a:rPr lang="en-US" dirty="0" smtClean="0">
                <a:sym typeface="Wingdings"/>
              </a:rPr>
              <a:t>length</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7386110" y="5649912"/>
                <a:ext cx="3967690" cy="849271"/>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charset="0"/>
                        </a:rPr>
                        <m:t>~</m:t>
                      </m:r>
                      <m:r>
                        <a:rPr lang="en-US" sz="2400" i="1" dirty="0" smtClean="0">
                          <a:latin typeface="Cambria Math" charset="0"/>
                        </a:rPr>
                        <m:t>2</m:t>
                      </m:r>
                      <m:r>
                        <a:rPr lang="en-US" sz="2400" b="0" i="1" dirty="0" smtClean="0">
                          <a:latin typeface="Cambria Math" charset="0"/>
                        </a:rPr>
                        <m:t>𝑁</m:t>
                      </m:r>
                      <m:r>
                        <a:rPr lang="en-US" sz="2400" b="0" i="1" dirty="0" smtClean="0">
                          <a:latin typeface="Cambria Math" charset="0"/>
                        </a:rPr>
                        <m:t>(</m:t>
                      </m:r>
                      <m:d>
                        <m:dPr>
                          <m:begChr m:val="⌈"/>
                          <m:endChr m:val="⌉"/>
                          <m:ctrlPr>
                            <a:rPr lang="en-US" sz="2400" b="0" i="1" dirty="0" smtClean="0">
                              <a:latin typeface="Cambria Math" charset="0"/>
                            </a:rPr>
                          </m:ctrlPr>
                        </m:dPr>
                        <m:e>
                          <m:func>
                            <m:funcPr>
                              <m:ctrlPr>
                                <a:rPr lang="en-US" sz="2400" i="1" dirty="0">
                                  <a:latin typeface="Cambria Math" charset="0"/>
                                </a:rPr>
                              </m:ctrlPr>
                            </m:funcPr>
                            <m:fName>
                              <m:sSub>
                                <m:sSubPr>
                                  <m:ctrlPr>
                                    <a:rPr lang="en-US" sz="2400" i="1" dirty="0">
                                      <a:latin typeface="Cambria Math" charset="0"/>
                                    </a:rPr>
                                  </m:ctrlPr>
                                </m:sSubPr>
                                <m:e>
                                  <m:r>
                                    <m:rPr>
                                      <m:sty m:val="p"/>
                                    </m:rPr>
                                    <a:rPr lang="en-US" sz="2400" dirty="0">
                                      <a:latin typeface="Cambria Math" charset="0"/>
                                    </a:rPr>
                                    <m:t>log</m:t>
                                  </m:r>
                                </m:e>
                                <m:sub>
                                  <m:r>
                                    <a:rPr lang="en-US" sz="2400" b="0" i="1" dirty="0" smtClean="0">
                                      <a:solidFill>
                                        <a:schemeClr val="tx1"/>
                                      </a:solidFill>
                                      <a:latin typeface="Cambria Math" charset="0"/>
                                    </a:rPr>
                                    <m:t>𝐵</m:t>
                                  </m:r>
                                </m:sub>
                              </m:sSub>
                            </m:fName>
                            <m:e>
                              <m:f>
                                <m:fPr>
                                  <m:ctrlPr>
                                    <a:rPr lang="en-US" sz="2400" i="1" dirty="0" smtClean="0">
                                      <a:latin typeface="Cambria Math" charset="0"/>
                                    </a:rPr>
                                  </m:ctrlPr>
                                </m:fPr>
                                <m:num>
                                  <m:r>
                                    <a:rPr lang="en-US" sz="2400" b="1" i="1" dirty="0" smtClean="0">
                                      <a:solidFill>
                                        <a:schemeClr val="tx1"/>
                                      </a:solidFill>
                                      <a:latin typeface="Cambria Math" charset="0"/>
                                    </a:rPr>
                                    <m:t>𝑵</m:t>
                                  </m:r>
                                </m:num>
                                <m:den>
                                  <m:r>
                                    <a:rPr lang="en-US" sz="2400" b="1" i="1" dirty="0" smtClean="0">
                                      <a:solidFill>
                                        <a:srgbClr val="FF0000"/>
                                      </a:solidFill>
                                      <a:latin typeface="Cambria Math" charset="0"/>
                                    </a:rPr>
                                    <m:t>𝟐</m:t>
                                  </m:r>
                                  <m:r>
                                    <a:rPr lang="en-US" sz="2400" b="1" i="1" dirty="0" smtClean="0">
                                      <a:solidFill>
                                        <a:schemeClr val="tx1"/>
                                      </a:solidFill>
                                      <a:latin typeface="Cambria Math" charset="0"/>
                                    </a:rPr>
                                    <m:t>(</m:t>
                                  </m:r>
                                  <m:r>
                                    <a:rPr lang="en-US" sz="2400" b="1" i="1" dirty="0" smtClean="0">
                                      <a:solidFill>
                                        <a:schemeClr val="tx1"/>
                                      </a:solidFill>
                                      <a:latin typeface="Cambria Math" charset="0"/>
                                    </a:rPr>
                                    <m:t>𝑩</m:t>
                                  </m:r>
                                  <m:r>
                                    <a:rPr lang="en-US" sz="2400" b="1" i="1" dirty="0" smtClean="0">
                                      <a:solidFill>
                                        <a:schemeClr val="tx1"/>
                                      </a:solidFill>
                                      <a:latin typeface="Cambria Math" charset="0"/>
                                    </a:rPr>
                                    <m:t>+</m:t>
                                  </m:r>
                                  <m:r>
                                    <a:rPr lang="en-US" sz="2400" b="1" i="1" dirty="0" smtClean="0">
                                      <a:solidFill>
                                        <a:schemeClr val="tx1"/>
                                      </a:solidFill>
                                      <a:latin typeface="Cambria Math" charset="0"/>
                                    </a:rPr>
                                    <m:t>𝟏</m:t>
                                  </m:r>
                                  <m:r>
                                    <a:rPr lang="en-US" sz="2400" b="1" i="1" dirty="0" smtClean="0">
                                      <a:solidFill>
                                        <a:schemeClr val="tx1"/>
                                      </a:solidFill>
                                      <a:latin typeface="Cambria Math" charset="0"/>
                                    </a:rPr>
                                    <m:t>)</m:t>
                                  </m:r>
                                </m:den>
                              </m:f>
                            </m:e>
                          </m:func>
                        </m:e>
                      </m:d>
                      <m:r>
                        <a:rPr lang="en-US" sz="2400" b="0" i="1" dirty="0" smtClean="0">
                          <a:latin typeface="Cambria Math" charset="0"/>
                        </a:rPr>
                        <m:t>+1)</m:t>
                      </m:r>
                    </m:oMath>
                  </m:oMathPara>
                </a14:m>
                <a:endParaRPr lang="en-US" sz="24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386110" y="5649912"/>
                <a:ext cx="3967690" cy="849271"/>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876189"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Optimizations for sorting</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4587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Basics of IO and buffer management.</a:t>
            </a:r>
          </a:p>
          <a:p>
            <a:pPr lvl="1"/>
            <a:r>
              <a:rPr lang="en-US" dirty="0" smtClean="0"/>
              <a:t>See notebook for more fun! (Learn about </a:t>
            </a:r>
            <a:r>
              <a:rPr lang="en-US" i="1" dirty="0" smtClean="0"/>
              <a:t>sequential flooding</a:t>
            </a:r>
            <a:r>
              <a:rPr lang="en-US" dirty="0" smtClean="0"/>
              <a:t>)</a:t>
            </a:r>
          </a:p>
          <a:p>
            <a:pPr lvl="1"/>
            <a:endParaRPr lang="en-US" dirty="0" smtClean="0"/>
          </a:p>
          <a:p>
            <a:r>
              <a:rPr lang="en-US" dirty="0" smtClean="0"/>
              <a:t>We introduced the IO cost model using </a:t>
            </a:r>
            <a:r>
              <a:rPr lang="en-US" b="1" dirty="0" smtClean="0"/>
              <a:t>sorting</a:t>
            </a:r>
            <a:r>
              <a:rPr lang="en-US" dirty="0" smtClean="0"/>
              <a:t>.</a:t>
            </a:r>
          </a:p>
          <a:p>
            <a:pPr lvl="1"/>
            <a:r>
              <a:rPr lang="en-US" dirty="0" smtClean="0"/>
              <a:t>Saw how to do merges with few IOs, </a:t>
            </a:r>
          </a:p>
          <a:p>
            <a:pPr lvl="1"/>
            <a:r>
              <a:rPr lang="en-US" dirty="0" smtClean="0"/>
              <a:t>Works better than main-memory sort algorithms. </a:t>
            </a:r>
          </a:p>
          <a:p>
            <a:pPr lvl="1"/>
            <a:endParaRPr lang="en-US" dirty="0"/>
          </a:p>
          <a:p>
            <a:r>
              <a:rPr lang="en-US" dirty="0" smtClean="0"/>
              <a:t>Described a few optimizations for sorting</a:t>
            </a:r>
            <a:endParaRPr lang="en-US" dirty="0"/>
          </a:p>
        </p:txBody>
      </p:sp>
      <p:grpSp>
        <p:nvGrpSpPr>
          <p:cNvPr id="4" name="Group 3"/>
          <p:cNvGrpSpPr/>
          <p:nvPr/>
        </p:nvGrpSpPr>
        <p:grpSpPr>
          <a:xfrm>
            <a:off x="0" y="-22510"/>
            <a:ext cx="12192000" cy="307777"/>
            <a:chOff x="0" y="-22510"/>
            <a:chExt cx="12192000" cy="307777"/>
          </a:xfrm>
        </p:grpSpPr>
        <p:sp>
          <p:nvSpPr>
            <p:cNvPr id="5" name="Rectangle 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 name="TextBox 5"/>
            <p:cNvSpPr txBox="1"/>
            <p:nvPr/>
          </p:nvSpPr>
          <p:spPr>
            <a:xfrm>
              <a:off x="188780" y="-22510"/>
              <a:ext cx="2871427"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SUMMARY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1507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Indexes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42</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924885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3632638"/>
            <a:ext cx="8610600" cy="882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Indexes: Motivation</a:t>
            </a:r>
          </a:p>
          <a:p>
            <a:pPr marL="514350" indent="-514350">
              <a:buAutoNum type="arabicPeriod"/>
            </a:pPr>
            <a:endParaRPr lang="en-US" dirty="0" smtClean="0">
              <a:latin typeface="+mj-lt"/>
            </a:endParaRPr>
          </a:p>
          <a:p>
            <a:pPr marL="514350" indent="-514350">
              <a:buAutoNum type="arabicPeriod"/>
            </a:pPr>
            <a:r>
              <a:rPr lang="en-US" dirty="0" smtClean="0">
                <a:latin typeface="+mj-lt"/>
              </a:rPr>
              <a:t>Indexes: Basics</a:t>
            </a:r>
          </a:p>
          <a:p>
            <a:pPr marL="514350" indent="-514350">
              <a:buAutoNum type="arabicPeriod"/>
            </a:pPr>
            <a:endParaRPr lang="en-US" dirty="0">
              <a:latin typeface="+mj-lt"/>
            </a:endParaRPr>
          </a:p>
          <a:p>
            <a:pPr marL="514350" indent="-514350">
              <a:buAutoNum type="arabicPeriod"/>
            </a:pPr>
            <a:r>
              <a:rPr lang="en-US" dirty="0" smtClean="0">
                <a:latin typeface="+mj-lt"/>
              </a:rPr>
              <a:t>ACTIVITY: Creating indexes</a:t>
            </a:r>
          </a:p>
        </p:txBody>
      </p:sp>
      <p:sp>
        <p:nvSpPr>
          <p:cNvPr id="4" name="Slide Number Placeholder 3"/>
          <p:cNvSpPr>
            <a:spLocks noGrp="1"/>
          </p:cNvSpPr>
          <p:nvPr>
            <p:ph type="sldNum" sz="quarter" idx="12"/>
          </p:nvPr>
        </p:nvSpPr>
        <p:spPr/>
        <p:txBody>
          <a:bodyPr/>
          <a:lstStyle/>
          <a:p>
            <a:fld id="{DF92A6B5-0D7C-48A8-B49A-953CF10F77E3}" type="slidenum">
              <a:rPr lang="en-US" smtClean="0"/>
              <a:pPr/>
              <a:t>43</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97416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00200"/>
                <a:ext cx="10515601" cy="3914775"/>
              </a:xfrm>
            </p:spPr>
            <p:txBody>
              <a:bodyPr>
                <a:normAutofit/>
              </a:bodyPr>
              <a:lstStyle/>
              <a:p>
                <a:r>
                  <a:rPr lang="en-US" dirty="0" smtClean="0"/>
                  <a:t>Suppose we want to search for people of a specific age</a:t>
                </a:r>
              </a:p>
              <a:p>
                <a:endParaRPr lang="en-US" b="1" i="1" dirty="0" smtClean="0"/>
              </a:p>
              <a:p>
                <a:r>
                  <a:rPr lang="en-US" b="1" i="1" dirty="0" smtClean="0"/>
                  <a:t>First idea:</a:t>
                </a:r>
                <a:r>
                  <a:rPr lang="en-US" dirty="0" smtClean="0"/>
                  <a:t> Sort the records by age… we know how to do this fast!</a:t>
                </a:r>
              </a:p>
              <a:p>
                <a:endParaRPr lang="en-US" dirty="0"/>
              </a:p>
              <a:p>
                <a:r>
                  <a:rPr lang="en-US" dirty="0" smtClean="0"/>
                  <a:t>How many IO operations to search over </a:t>
                </a:r>
                <a:r>
                  <a:rPr lang="en-US" b="1" i="1" dirty="0" smtClean="0"/>
                  <a:t>N sorted</a:t>
                </a:r>
                <a:r>
                  <a:rPr lang="en-US" dirty="0" smtClean="0"/>
                  <a:t> records?</a:t>
                </a:r>
              </a:p>
              <a:p>
                <a:pPr lvl="1"/>
                <a:r>
                  <a:rPr lang="en-US" sz="2800" dirty="0" smtClean="0"/>
                  <a:t>Simple scan: </a:t>
                </a:r>
                <a:r>
                  <a:rPr lang="en-US" sz="2800" b="1" i="1" dirty="0" smtClean="0"/>
                  <a:t>O(N)</a:t>
                </a:r>
                <a:endParaRPr lang="en-US" sz="2800" dirty="0"/>
              </a:p>
              <a:p>
                <a:pPr lvl="1"/>
                <a:r>
                  <a:rPr lang="en-US" sz="2800" dirty="0" smtClean="0"/>
                  <a:t>Binary search: </a:t>
                </a:r>
                <a:r>
                  <a:rPr lang="en-US" sz="2800" b="1" i="1" dirty="0" smtClean="0"/>
                  <a:t>O(</a:t>
                </a:r>
                <a14:m>
                  <m:oMath xmlns:m="http://schemas.openxmlformats.org/officeDocument/2006/math">
                    <m:func>
                      <m:funcPr>
                        <m:ctrlPr>
                          <a:rPr lang="en-US" b="1" i="1">
                            <a:latin typeface="Cambria Math" charset="0"/>
                          </a:rPr>
                        </m:ctrlPr>
                      </m:funcPr>
                      <m:fName>
                        <m:sSub>
                          <m:sSubPr>
                            <m:ctrlPr>
                              <a:rPr lang="en-US" b="1" i="1">
                                <a:latin typeface="Cambria Math" charset="0"/>
                              </a:rPr>
                            </m:ctrlPr>
                          </m:sSubPr>
                          <m:e>
                            <m:r>
                              <a:rPr lang="en-US" b="1">
                                <a:latin typeface="Cambria Math" charset="0"/>
                              </a:rPr>
                              <m:t>𝐥𝐨𝐠</m:t>
                            </m:r>
                          </m:e>
                          <m:sub>
                            <m:r>
                              <a:rPr lang="en-US" b="1" i="1">
                                <a:latin typeface="Cambria Math" charset="0"/>
                              </a:rPr>
                              <m:t>𝟐</m:t>
                            </m:r>
                          </m:sub>
                        </m:sSub>
                      </m:fName>
                      <m:e>
                        <m:r>
                          <a:rPr lang="en-US" b="1" i="1">
                            <a:latin typeface="Cambria Math" charset="0"/>
                          </a:rPr>
                          <m:t>𝑵</m:t>
                        </m:r>
                      </m:e>
                    </m:func>
                  </m:oMath>
                </a14:m>
                <a:r>
                  <a:rPr lang="en-US" b="1" i="1" dirty="0" smtClean="0"/>
                  <a:t>)</a:t>
                </a:r>
                <a:endParaRPr lang="en-US" b="1" i="1" dirty="0"/>
              </a:p>
              <a:p>
                <a:endParaRPr lang="en-US"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00200"/>
                <a:ext cx="10515601" cy="3914775"/>
              </a:xfrm>
              <a:blipFill rotWithShape="0">
                <a:blip r:embed="rId2"/>
                <a:stretch>
                  <a:fillRect l="-985" t="-2648"/>
                </a:stretch>
              </a:blipFill>
            </p:spPr>
            <p:txBody>
              <a:bodyPr/>
              <a:lstStyle/>
              <a:p>
                <a:r>
                  <a:rPr lang="en-US">
                    <a:noFill/>
                  </a:rPr>
                  <a:t> </a:t>
                </a:r>
              </a:p>
            </p:txBody>
          </p:sp>
        </mc:Fallback>
      </mc:AlternateContent>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sp>
        <p:nvSpPr>
          <p:cNvPr id="8" name="Rectangle 3"/>
          <p:cNvSpPr>
            <a:spLocks noChangeArrowheads="1"/>
          </p:cNvSpPr>
          <p:nvPr/>
        </p:nvSpPr>
        <p:spPr bwMode="auto">
          <a:xfrm>
            <a:off x="8008012" y="797073"/>
            <a:ext cx="3345788"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Person(</a:t>
            </a:r>
            <a:r>
              <a:rPr lang="en-US" sz="2400" u="sng" smtClean="0">
                <a:solidFill>
                  <a:schemeClr val="accent2"/>
                </a:solidFill>
                <a:latin typeface="Menlo" charset="0"/>
                <a:ea typeface="Menlo" charset="0"/>
                <a:cs typeface="Menlo" charset="0"/>
              </a:rPr>
              <a:t>name</a:t>
            </a:r>
            <a:r>
              <a:rPr lang="en-US" sz="2400" smtClean="0">
                <a:solidFill>
                  <a:schemeClr val="accent2"/>
                </a:solidFill>
                <a:latin typeface="Menlo" charset="0"/>
                <a:ea typeface="Menlo" charset="0"/>
                <a:cs typeface="Menlo" charset="0"/>
              </a:rPr>
              <a:t>, age)</a:t>
            </a:r>
            <a:endParaRPr lang="en-US" sz="2400" dirty="0">
              <a:latin typeface="Menlo" charset="0"/>
              <a:ea typeface="Menlo" charset="0"/>
              <a:cs typeface="Menlo" charset="0"/>
            </a:endParaRPr>
          </a:p>
        </p:txBody>
      </p:sp>
      <mc:AlternateContent xmlns:mc="http://schemas.openxmlformats.org/markup-compatibility/2006" xmlns:a14="http://schemas.microsoft.com/office/drawing/2010/main">
        <mc:Choice Requires="a14">
          <p:sp>
            <p:nvSpPr>
              <p:cNvPr id="10" name="TextBox 9"/>
              <p:cNvSpPr txBox="1"/>
              <p:nvPr/>
            </p:nvSpPr>
            <p:spPr>
              <a:xfrm>
                <a:off x="1942241" y="5623302"/>
                <a:ext cx="8301037" cy="954107"/>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Could we get even cheaper search?  E.g. go from </a:t>
                </a:r>
                <a14:m>
                  <m:oMath xmlns:m="http://schemas.openxmlformats.org/officeDocument/2006/math">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a:latin typeface="Cambria Math" charset="0"/>
                              </a:rPr>
                              <m:t>𝟐</m:t>
                            </m:r>
                          </m:sub>
                        </m:sSub>
                      </m:fName>
                      <m:e>
                        <m:r>
                          <a:rPr lang="en-US" sz="2800" b="1" i="1">
                            <a:latin typeface="Cambria Math" charset="0"/>
                          </a:rPr>
                          <m:t>𝑵</m:t>
                        </m:r>
                      </m:e>
                    </m:func>
                  </m:oMath>
                </a14:m>
                <a:r>
                  <a:rPr lang="en-US" sz="2800" i="1" dirty="0" smtClean="0">
                    <a:latin typeface="+mj-lt"/>
                  </a:rPr>
                  <a:t> </a:t>
                </a:r>
                <a:r>
                  <a:rPr lang="en-US" sz="2800" i="1" dirty="0" smtClean="0">
                    <a:latin typeface="+mj-lt"/>
                    <a:sym typeface="Wingdings"/>
                  </a:rPr>
                  <a:t> </a:t>
                </a:r>
                <a14:m>
                  <m:oMath xmlns:m="http://schemas.openxmlformats.org/officeDocument/2006/math">
                    <m:func>
                      <m:funcPr>
                        <m:ctrlPr>
                          <a:rPr lang="en-US" sz="2800" b="1" i="1">
                            <a:latin typeface="Cambria Math" charset="0"/>
                          </a:rPr>
                        </m:ctrlPr>
                      </m:funcPr>
                      <m:fName>
                        <m:sSub>
                          <m:sSubPr>
                            <m:ctrlPr>
                              <a:rPr lang="en-US" sz="2800" b="1" i="1">
                                <a:latin typeface="Cambria Math" charset="0"/>
                              </a:rPr>
                            </m:ctrlPr>
                          </m:sSubPr>
                          <m:e>
                            <m:r>
                              <a:rPr lang="en-US" sz="2800" b="1">
                                <a:latin typeface="Cambria Math" charset="0"/>
                              </a:rPr>
                              <m:t>𝐥𝐨𝐠</m:t>
                            </m:r>
                          </m:e>
                          <m:sub>
                            <m:r>
                              <a:rPr lang="en-US" sz="2800" b="1" i="1" smtClean="0">
                                <a:solidFill>
                                  <a:srgbClr val="FF0000"/>
                                </a:solidFill>
                                <a:latin typeface="Cambria Math" charset="0"/>
                              </a:rPr>
                              <m:t>𝟐𝟎𝟎</m:t>
                            </m:r>
                          </m:sub>
                        </m:sSub>
                      </m:fName>
                      <m:e>
                        <m:r>
                          <a:rPr lang="en-US" sz="2800" b="1" i="1">
                            <a:latin typeface="Cambria Math" charset="0"/>
                          </a:rPr>
                          <m:t>𝑵</m:t>
                        </m:r>
                      </m:e>
                    </m:func>
                  </m:oMath>
                </a14:m>
                <a:r>
                  <a:rPr lang="en-US" sz="2800" dirty="0" smtClean="0">
                    <a:latin typeface="+mj-lt"/>
                  </a:rPr>
                  <a:t>?</a:t>
                </a:r>
                <a:endParaRPr lang="en-US" sz="2800" dirty="0">
                  <a:latin typeface="+mj-lt"/>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942241" y="5623302"/>
                <a:ext cx="8301037" cy="954107"/>
              </a:xfrm>
              <a:prstGeom prst="rect">
                <a:avLst/>
              </a:prstGeom>
              <a:blipFill rotWithShape="0">
                <a:blip r:embed="rId3"/>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61381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a:t>
            </a:r>
            <a:r>
              <a:rPr lang="en-US" b="1" dirty="0" smtClean="0"/>
              <a:t>insert</a:t>
            </a:r>
            <a:r>
              <a:rPr lang="en-US" dirty="0" smtClean="0"/>
              <a:t> a new person, but keep the list sorted?</a:t>
            </a:r>
          </a:p>
          <a:p>
            <a:endParaRPr lang="en-US" dirty="0" smtClean="0"/>
          </a:p>
          <a:p>
            <a:pPr marL="0" indent="0">
              <a:buNone/>
            </a:pPr>
            <a:endParaRPr lang="en-US" b="1" i="1" dirty="0" smtClean="0"/>
          </a:p>
          <a:p>
            <a:endParaRPr lang="en-US" b="1" i="1" dirty="0"/>
          </a:p>
          <a:p>
            <a:r>
              <a:rPr lang="en-US" dirty="0" smtClean="0"/>
              <a:t>We would have to potentially shift </a:t>
            </a:r>
            <a:r>
              <a:rPr lang="en-US" b="1" i="1" dirty="0" smtClean="0"/>
              <a:t>N</a:t>
            </a:r>
            <a:r>
              <a:rPr lang="en-US" dirty="0" smtClean="0"/>
              <a:t> records, requiring up to </a:t>
            </a:r>
            <a:r>
              <a:rPr lang="en-US" b="1" dirty="0" smtClean="0"/>
              <a:t>~ 2*N/P </a:t>
            </a:r>
            <a:r>
              <a:rPr lang="en-US" dirty="0" smtClean="0"/>
              <a:t>IO operations (where P = # of records per page)!</a:t>
            </a:r>
          </a:p>
          <a:p>
            <a:pPr lvl="1"/>
            <a:r>
              <a:rPr lang="en-US" dirty="0" smtClean="0"/>
              <a:t>We could leave some “slack” in the pages…</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grpSp>
        <p:nvGrpSpPr>
          <p:cNvPr id="8" name="Group 7"/>
          <p:cNvGrpSpPr/>
          <p:nvPr/>
        </p:nvGrpSpPr>
        <p:grpSpPr>
          <a:xfrm>
            <a:off x="1416847" y="2591696"/>
            <a:ext cx="9184478" cy="1139531"/>
            <a:chOff x="1416847" y="2591696"/>
            <a:chExt cx="9184478" cy="1139531"/>
          </a:xfrm>
        </p:grpSpPr>
        <p:sp>
          <p:nvSpPr>
            <p:cNvPr id="10" name="Rounded Rectangle 9"/>
            <p:cNvSpPr/>
            <p:nvPr/>
          </p:nvSpPr>
          <p:spPr>
            <a:xfrm>
              <a:off x="1416847" y="3206207"/>
              <a:ext cx="3296832"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559053" y="3268662"/>
              <a:ext cx="3012421" cy="400110"/>
              <a:chOff x="2844928" y="2635940"/>
              <a:chExt cx="3012421" cy="400110"/>
            </a:xfrm>
          </p:grpSpPr>
          <p:sp>
            <p:nvSpPr>
              <p:cNvPr id="12" name="TextBox 11"/>
              <p:cNvSpPr txBox="1"/>
              <p:nvPr/>
            </p:nvSpPr>
            <p:spPr>
              <a:xfrm>
                <a:off x="3874097" y="2635940"/>
                <a:ext cx="954082" cy="400110"/>
              </a:xfrm>
              <a:prstGeom prst="rect">
                <a:avLst/>
              </a:prstGeom>
              <a:solidFill>
                <a:schemeClr val="tx1">
                  <a:lumMod val="50000"/>
                  <a:lumOff val="50000"/>
                </a:schemeClr>
              </a:solidFill>
            </p:spPr>
            <p:txBody>
              <a:bodyPr wrap="square" rtlCol="0">
                <a:spAutoFit/>
              </a:bodyPr>
              <a:lstStyle/>
              <a:p>
                <a:pPr algn="ctr"/>
                <a:r>
                  <a:rPr lang="en-US" sz="2000" dirty="0">
                    <a:solidFill>
                      <a:srgbClr val="FFC000"/>
                    </a:solidFill>
                    <a:latin typeface="Menlo" charset="0"/>
                    <a:ea typeface="Menlo" charset="0"/>
                    <a:cs typeface="Menlo" charset="0"/>
                  </a:rPr>
                  <a:t>4</a:t>
                </a:r>
                <a:r>
                  <a:rPr lang="en-US" sz="2000" dirty="0" smtClean="0">
                    <a:solidFill>
                      <a:srgbClr val="FFC000"/>
                    </a:solidFill>
                    <a:latin typeface="Menlo" charset="0"/>
                    <a:ea typeface="Menlo" charset="0"/>
                    <a:cs typeface="Menlo" charset="0"/>
                  </a:rPr>
                  <a:t>,5</a:t>
                </a:r>
                <a:endParaRPr lang="en-US" sz="2000" dirty="0">
                  <a:solidFill>
                    <a:srgbClr val="FFC000"/>
                  </a:solidFill>
                  <a:latin typeface="Menlo" charset="0"/>
                  <a:ea typeface="Menlo" charset="0"/>
                  <a:cs typeface="Menlo" charset="0"/>
                </a:endParaRPr>
              </a:p>
            </p:txBody>
          </p:sp>
          <p:sp>
            <p:nvSpPr>
              <p:cNvPr id="13" name="TextBox 12"/>
              <p:cNvSpPr txBox="1"/>
              <p:nvPr/>
            </p:nvSpPr>
            <p:spPr>
              <a:xfrm>
                <a:off x="4903242" y="2635940"/>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6,7</a:t>
                </a:r>
                <a:endParaRPr lang="en-US" sz="2000" dirty="0">
                  <a:solidFill>
                    <a:srgbClr val="FFC000"/>
                  </a:solidFill>
                  <a:latin typeface="Menlo" charset="0"/>
                  <a:ea typeface="Menlo" charset="0"/>
                  <a:cs typeface="Menlo" charset="0"/>
                </a:endParaRPr>
              </a:p>
            </p:txBody>
          </p:sp>
          <p:sp>
            <p:nvSpPr>
              <p:cNvPr id="14" name="TextBox 13"/>
              <p:cNvSpPr txBox="1"/>
              <p:nvPr/>
            </p:nvSpPr>
            <p:spPr>
              <a:xfrm>
                <a:off x="2844928" y="2635940"/>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1,3</a:t>
                </a:r>
                <a:endParaRPr lang="en-US" sz="2000" dirty="0">
                  <a:solidFill>
                    <a:srgbClr val="FFC000"/>
                  </a:solidFill>
                  <a:latin typeface="Menlo" charset="0"/>
                  <a:ea typeface="Menlo" charset="0"/>
                  <a:cs typeface="Menlo" charset="0"/>
                </a:endParaRPr>
              </a:p>
            </p:txBody>
          </p:sp>
        </p:grpSp>
        <p:sp>
          <p:nvSpPr>
            <p:cNvPr id="4" name="Right Arrow 3"/>
            <p:cNvSpPr/>
            <p:nvPr/>
          </p:nvSpPr>
          <p:spPr>
            <a:xfrm>
              <a:off x="5026293" y="3296187"/>
              <a:ext cx="971550" cy="345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310456" y="3206207"/>
              <a:ext cx="4290869" cy="5250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81832" y="3268662"/>
              <a:ext cx="954082"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3,4</a:t>
              </a:r>
              <a:endParaRPr lang="en-US" sz="2000" dirty="0">
                <a:solidFill>
                  <a:srgbClr val="FFC000"/>
                </a:solidFill>
                <a:latin typeface="Menlo" charset="0"/>
                <a:ea typeface="Menlo" charset="0"/>
                <a:cs typeface="Menlo" charset="0"/>
              </a:endParaRPr>
            </a:p>
          </p:txBody>
        </p:sp>
        <p:sp>
          <p:nvSpPr>
            <p:cNvPr id="18" name="TextBox 17"/>
            <p:cNvSpPr txBox="1"/>
            <p:nvPr/>
          </p:nvSpPr>
          <p:spPr>
            <a:xfrm>
              <a:off x="851097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5,6</a:t>
              </a:r>
              <a:endParaRPr lang="en-US" sz="2000" dirty="0">
                <a:solidFill>
                  <a:srgbClr val="FFC000"/>
                </a:solidFill>
                <a:latin typeface="Menlo" charset="0"/>
                <a:ea typeface="Menlo" charset="0"/>
                <a:cs typeface="Menlo" charset="0"/>
              </a:endParaRPr>
            </a:p>
          </p:txBody>
        </p:sp>
        <p:sp>
          <p:nvSpPr>
            <p:cNvPr id="19" name="TextBox 18"/>
            <p:cNvSpPr txBox="1"/>
            <p:nvPr/>
          </p:nvSpPr>
          <p:spPr>
            <a:xfrm>
              <a:off x="6452663" y="3268662"/>
              <a:ext cx="954106"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1,2</a:t>
              </a:r>
              <a:endParaRPr lang="en-US" sz="2000" dirty="0">
                <a:solidFill>
                  <a:srgbClr val="FFC000"/>
                </a:solidFill>
                <a:latin typeface="Menlo" charset="0"/>
                <a:ea typeface="Menlo" charset="0"/>
                <a:cs typeface="Menlo" charset="0"/>
              </a:endParaRPr>
            </a:p>
          </p:txBody>
        </p:sp>
        <p:sp>
          <p:nvSpPr>
            <p:cNvPr id="20" name="Down Arrow 19"/>
            <p:cNvSpPr/>
            <p:nvPr/>
          </p:nvSpPr>
          <p:spPr>
            <a:xfrm>
              <a:off x="1957525" y="3056962"/>
              <a:ext cx="157162" cy="29155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TextBox 20"/>
            <p:cNvSpPr txBox="1"/>
            <p:nvPr/>
          </p:nvSpPr>
          <p:spPr>
            <a:xfrm>
              <a:off x="1866829" y="2591696"/>
              <a:ext cx="338554" cy="400110"/>
            </a:xfrm>
            <a:prstGeom prst="rect">
              <a:avLst/>
            </a:prstGeom>
            <a:solidFill>
              <a:schemeClr val="tx1">
                <a:lumMod val="50000"/>
                <a:lumOff val="50000"/>
              </a:schemeClr>
            </a:solidFill>
            <a:ln w="25400">
              <a:solidFill>
                <a:srgbClr val="00B050"/>
              </a:solidFill>
            </a:ln>
          </p:spPr>
          <p:txBody>
            <a:bodyPr wrap="none" rtlCol="0">
              <a:spAutoFit/>
            </a:bodyPr>
            <a:lstStyle/>
            <a:p>
              <a:r>
                <a:rPr lang="en-US" sz="2000" dirty="0">
                  <a:solidFill>
                    <a:srgbClr val="FFC000"/>
                  </a:solidFill>
                  <a:latin typeface="Menlo" charset="0"/>
                  <a:ea typeface="Menlo" charset="0"/>
                  <a:cs typeface="Menlo" charset="0"/>
                </a:rPr>
                <a:t>2</a:t>
              </a:r>
            </a:p>
          </p:txBody>
        </p:sp>
        <p:sp>
          <p:nvSpPr>
            <p:cNvPr id="22" name="TextBox 21"/>
            <p:cNvSpPr txBox="1"/>
            <p:nvPr/>
          </p:nvSpPr>
          <p:spPr>
            <a:xfrm>
              <a:off x="9540147" y="3268662"/>
              <a:ext cx="954107" cy="400110"/>
            </a:xfrm>
            <a:prstGeom prst="rect">
              <a:avLst/>
            </a:prstGeom>
            <a:solidFill>
              <a:schemeClr val="tx1">
                <a:lumMod val="50000"/>
                <a:lumOff val="50000"/>
              </a:schemeClr>
            </a:solidFill>
          </p:spPr>
          <p:txBody>
            <a:bodyPr wrap="square" rtlCol="0">
              <a:spAutoFit/>
            </a:bodyPr>
            <a:lstStyle/>
            <a:p>
              <a:pPr algn="ctr"/>
              <a:r>
                <a:rPr lang="en-US" sz="2000" dirty="0" smtClean="0">
                  <a:solidFill>
                    <a:srgbClr val="FFC000"/>
                  </a:solidFill>
                  <a:latin typeface="Menlo" charset="0"/>
                  <a:ea typeface="Menlo" charset="0"/>
                  <a:cs typeface="Menlo" charset="0"/>
                </a:rPr>
                <a:t>7,</a:t>
              </a:r>
              <a:endParaRPr lang="en-US" sz="2000" dirty="0">
                <a:solidFill>
                  <a:srgbClr val="FFC000"/>
                </a:solidFill>
                <a:latin typeface="Menlo" charset="0"/>
                <a:ea typeface="Menlo" charset="0"/>
                <a:cs typeface="Menlo" charset="0"/>
              </a:endParaRPr>
            </a:p>
          </p:txBody>
        </p:sp>
      </p:grpSp>
      <p:sp>
        <p:nvSpPr>
          <p:cNvPr id="23" name="TextBox 22"/>
          <p:cNvSpPr txBox="1"/>
          <p:nvPr/>
        </p:nvSpPr>
        <p:spPr>
          <a:xfrm>
            <a:off x="3363735" y="5695613"/>
            <a:ext cx="5464528" cy="584775"/>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Could we get </a:t>
            </a:r>
            <a:r>
              <a:rPr lang="en-US" sz="3200" smtClean="0">
                <a:latin typeface="+mj-lt"/>
              </a:rPr>
              <a:t>faster insertions?</a:t>
            </a:r>
            <a:endParaRPr lang="en-US" sz="3200" dirty="0">
              <a:latin typeface="+mj-lt"/>
            </a:endParaRPr>
          </a:p>
        </p:txBody>
      </p:sp>
    </p:spTree>
    <p:extLst>
      <p:ext uri="{BB962C8B-B14F-4D97-AF65-F5344CB8AC3E}">
        <p14:creationId xmlns:p14="http://schemas.microsoft.com/office/powerpoint/2010/main" val="168944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Motivation</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What about if we want to be able to search quickly along multiple attributes (e.g. not just age)?</a:t>
            </a:r>
          </a:p>
          <a:p>
            <a:pPr lvl="1"/>
            <a:r>
              <a:rPr lang="en-US" dirty="0" smtClean="0"/>
              <a:t>We could keep multiple copies of the records, each sorted by one attribute set… this would take a lot of space</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sp>
        <p:nvSpPr>
          <p:cNvPr id="23" name="TextBox 22"/>
          <p:cNvSpPr txBox="1"/>
          <p:nvPr/>
        </p:nvSpPr>
        <p:spPr>
          <a:xfrm>
            <a:off x="2100966" y="3500437"/>
            <a:ext cx="7990065" cy="1077218"/>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Can we get fast search over multiple attribute (sets) without taking too much space?</a:t>
            </a:r>
            <a:endParaRPr lang="en-US" sz="3200" dirty="0">
              <a:latin typeface="+mj-lt"/>
            </a:endParaRPr>
          </a:p>
        </p:txBody>
      </p:sp>
      <p:sp>
        <p:nvSpPr>
          <p:cNvPr id="24" name="TextBox 23"/>
          <p:cNvSpPr txBox="1"/>
          <p:nvPr/>
        </p:nvSpPr>
        <p:spPr>
          <a:xfrm>
            <a:off x="2100966" y="5310186"/>
            <a:ext cx="7990065"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We’ll create separate data structures called </a:t>
            </a:r>
            <a:r>
              <a:rPr lang="en-US" sz="3200" b="1" i="1" dirty="0" smtClean="0">
                <a:latin typeface="+mj-lt"/>
              </a:rPr>
              <a:t>indexes</a:t>
            </a:r>
            <a:r>
              <a:rPr lang="en-US" sz="3200" dirty="0">
                <a:latin typeface="+mj-lt"/>
              </a:rPr>
              <a:t> </a:t>
            </a:r>
            <a:r>
              <a:rPr lang="en-US" sz="3200" dirty="0" smtClean="0">
                <a:latin typeface="+mj-lt"/>
              </a:rPr>
              <a:t>to address </a:t>
            </a:r>
            <a:r>
              <a:rPr lang="en-US" sz="3200" smtClean="0">
                <a:latin typeface="+mj-lt"/>
              </a:rPr>
              <a:t>all these points</a:t>
            </a:r>
            <a:endParaRPr lang="en-US" sz="3200" dirty="0">
              <a:latin typeface="+mj-lt"/>
            </a:endParaRPr>
          </a:p>
        </p:txBody>
      </p:sp>
    </p:spTree>
    <p:extLst>
      <p:ext uri="{BB962C8B-B14F-4D97-AF65-F5344CB8AC3E}">
        <p14:creationId xmlns:p14="http://schemas.microsoft.com/office/powerpoint/2010/main" val="205166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Motivation for Indexes: NoSQL!</a:t>
            </a:r>
            <a:endParaRPr lang="en-US" dirty="0"/>
          </a:p>
        </p:txBody>
      </p:sp>
      <p:sp>
        <p:nvSpPr>
          <p:cNvPr id="3" name="Content Placeholder 2"/>
          <p:cNvSpPr>
            <a:spLocks noGrp="1"/>
          </p:cNvSpPr>
          <p:nvPr>
            <p:ph idx="1"/>
          </p:nvPr>
        </p:nvSpPr>
        <p:spPr>
          <a:xfrm>
            <a:off x="838199" y="1600200"/>
            <a:ext cx="10515601" cy="3800475"/>
          </a:xfrm>
        </p:spPr>
        <p:txBody>
          <a:bodyPr>
            <a:normAutofit/>
          </a:bodyPr>
          <a:lstStyle/>
          <a:p>
            <a:r>
              <a:rPr lang="en-US" dirty="0" smtClean="0"/>
              <a:t>NoSQL engines are (basically) </a:t>
            </a:r>
            <a:r>
              <a:rPr lang="en-US" b="1" i="1" dirty="0" smtClean="0"/>
              <a:t>just indexes!</a:t>
            </a:r>
            <a:endParaRPr lang="en-US" dirty="0"/>
          </a:p>
          <a:p>
            <a:pPr lvl="1"/>
            <a:endParaRPr lang="en-US" dirty="0" smtClean="0"/>
          </a:p>
          <a:p>
            <a:pPr lvl="1"/>
            <a:r>
              <a:rPr lang="en-US" dirty="0" smtClean="0"/>
              <a:t>A lot more is left to the user in NoSQL… one of the primary remaining functions of the DBMS is still to provide index over the data records, for the reasons we just saw!</a:t>
            </a:r>
          </a:p>
          <a:p>
            <a:pPr lvl="1"/>
            <a:endParaRPr lang="en-US" dirty="0"/>
          </a:p>
          <a:p>
            <a:pPr lvl="1"/>
            <a:r>
              <a:rPr lang="en-US" dirty="0" smtClean="0"/>
              <a:t>Sometimes use B+ Trees (covered next), sometimes hash indexes (not covered here)</a:t>
            </a:r>
            <a:endParaRPr lang="en-US" dirty="0"/>
          </a:p>
          <a:p>
            <a:pPr marL="0" indent="0">
              <a:buNone/>
            </a:pPr>
            <a:endParaRPr lang="en-US" b="1" i="1" dirty="0"/>
          </a:p>
          <a:p>
            <a:endParaRPr lang="en-US" b="1" i="1" dirty="0"/>
          </a:p>
        </p:txBody>
      </p:sp>
      <p:grpSp>
        <p:nvGrpSpPr>
          <p:cNvPr id="5" name="Group 4"/>
          <p:cNvGrpSpPr/>
          <p:nvPr/>
        </p:nvGrpSpPr>
        <p:grpSpPr>
          <a:xfrm>
            <a:off x="0" y="-22510"/>
            <a:ext cx="12192000" cy="307777"/>
            <a:chOff x="0" y="-22510"/>
            <a:chExt cx="12192000" cy="307777"/>
          </a:xfrm>
        </p:grpSpPr>
        <p:sp>
          <p:nvSpPr>
            <p:cNvPr id="6" name="Rectangle 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7" name="TextBox 6"/>
            <p:cNvSpPr txBox="1"/>
            <p:nvPr/>
          </p:nvSpPr>
          <p:spPr>
            <a:xfrm>
              <a:off x="188780" y="-22510"/>
              <a:ext cx="350692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Motivation</a:t>
              </a:r>
              <a:endParaRPr lang="en-US" sz="1400" b="1" i="1" dirty="0">
                <a:solidFill>
                  <a:schemeClr val="tx1">
                    <a:lumMod val="65000"/>
                    <a:lumOff val="35000"/>
                  </a:schemeClr>
                </a:solidFill>
                <a:latin typeface="+mj-lt"/>
              </a:endParaRPr>
            </a:p>
          </p:txBody>
        </p:sp>
      </p:grpSp>
      <p:sp>
        <p:nvSpPr>
          <p:cNvPr id="24" name="TextBox 23"/>
          <p:cNvSpPr txBox="1"/>
          <p:nvPr/>
        </p:nvSpPr>
        <p:spPr>
          <a:xfrm>
            <a:off x="2100966" y="5310186"/>
            <a:ext cx="7990065"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latin typeface="+mj-lt"/>
              </a:rPr>
              <a:t>Indexes are critical across all DBMS types</a:t>
            </a:r>
            <a:endParaRPr lang="en-US" sz="3200" dirty="0">
              <a:latin typeface="+mj-lt"/>
            </a:endParaRPr>
          </a:p>
        </p:txBody>
      </p:sp>
    </p:spTree>
    <p:extLst>
      <p:ext uri="{BB962C8B-B14F-4D97-AF65-F5344CB8AC3E}">
        <p14:creationId xmlns:p14="http://schemas.microsoft.com/office/powerpoint/2010/main" val="171962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Indexes: High-level</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a:t>on a file speeds up selections on the </a:t>
            </a:r>
            <a:r>
              <a:rPr lang="en-US" i="1" u="sng" dirty="0"/>
              <a:t>search key</a:t>
            </a:r>
            <a:r>
              <a:rPr lang="en-US" i="1" dirty="0"/>
              <a:t> fields </a:t>
            </a:r>
            <a:r>
              <a:rPr lang="en-US" dirty="0"/>
              <a:t>for the index.</a:t>
            </a:r>
          </a:p>
          <a:p>
            <a:pPr lvl="1">
              <a:lnSpc>
                <a:spcPct val="90000"/>
              </a:lnSpc>
              <a:buSzPct val="75000"/>
            </a:pPr>
            <a:r>
              <a:rPr lang="en-US" dirty="0" smtClean="0"/>
              <a:t>Search key properties</a:t>
            </a:r>
          </a:p>
          <a:p>
            <a:pPr lvl="2">
              <a:lnSpc>
                <a:spcPct val="90000"/>
              </a:lnSpc>
              <a:buSzPct val="75000"/>
            </a:pPr>
            <a:r>
              <a:rPr lang="en-US" dirty="0" smtClean="0"/>
              <a:t>Any subset of fields</a:t>
            </a:r>
            <a:endParaRPr lang="en-US" dirty="0"/>
          </a:p>
          <a:p>
            <a:pPr lvl="2">
              <a:lnSpc>
                <a:spcPct val="90000"/>
              </a:lnSpc>
              <a:buSzPct val="75000"/>
            </a:pPr>
            <a:r>
              <a:rPr lang="en-US" dirty="0" smtClean="0"/>
              <a:t>is</a:t>
            </a:r>
            <a:r>
              <a:rPr lang="en-US" b="1" dirty="0" smtClean="0"/>
              <a:t> </a:t>
            </a:r>
            <a:r>
              <a:rPr lang="en-US" b="1" u="sng" dirty="0"/>
              <a:t>not</a:t>
            </a:r>
            <a:r>
              <a:rPr lang="en-US" b="1" dirty="0"/>
              <a:t> </a:t>
            </a:r>
            <a:r>
              <a:rPr lang="en-US" dirty="0"/>
              <a:t>the same as </a:t>
            </a:r>
            <a:r>
              <a:rPr lang="en-US" i="1" dirty="0" smtClean="0"/>
              <a:t>key of a relation</a:t>
            </a:r>
          </a:p>
          <a:p>
            <a:pPr lvl="2">
              <a:lnSpc>
                <a:spcPct val="90000"/>
              </a:lnSpc>
              <a:buSzPct val="75000"/>
            </a:pPr>
            <a:endParaRPr lang="en-US" i="1" dirty="0"/>
          </a:p>
          <a:p>
            <a:pPr>
              <a:buSzPct val="75000"/>
            </a:pPr>
            <a:r>
              <a:rPr lang="en-US" i="1" dirty="0" smtClean="0"/>
              <a:t>Example:</a:t>
            </a:r>
            <a:endParaRPr lang="en-US" dirty="0"/>
          </a:p>
        </p:txBody>
      </p:sp>
      <p:sp>
        <p:nvSpPr>
          <p:cNvPr id="7" name="TextBox 6"/>
          <p:cNvSpPr txBox="1"/>
          <p:nvPr/>
        </p:nvSpPr>
        <p:spPr>
          <a:xfrm>
            <a:off x="7543800" y="4259570"/>
            <a:ext cx="3048000" cy="1200329"/>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a:solidFill>
                  <a:prstClr val="black"/>
                </a:solidFill>
                <a:latin typeface="+mj-lt"/>
              </a:rPr>
              <a:t>On which attributes would you build indexes?</a:t>
            </a:r>
          </a:p>
        </p:txBody>
      </p:sp>
      <p:sp>
        <p:nvSpPr>
          <p:cNvPr id="8" name="Rectangle 3"/>
          <p:cNvSpPr>
            <a:spLocks noChangeArrowheads="1"/>
          </p:cNvSpPr>
          <p:nvPr/>
        </p:nvSpPr>
        <p:spPr bwMode="auto">
          <a:xfrm>
            <a:off x="1233629" y="4628903"/>
            <a:ext cx="5205271" cy="461665"/>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Product(</a:t>
            </a:r>
            <a:r>
              <a:rPr lang="en-US" sz="2400" u="sng" dirty="0" smtClean="0">
                <a:solidFill>
                  <a:schemeClr val="accent2"/>
                </a:solidFill>
                <a:latin typeface="Menlo" charset="0"/>
                <a:ea typeface="Menlo" charset="0"/>
                <a:cs typeface="Menlo" charset="0"/>
              </a:rPr>
              <a:t>name</a:t>
            </a:r>
            <a:r>
              <a:rPr lang="en-US" sz="2400" dirty="0" smtClean="0">
                <a:solidFill>
                  <a:schemeClr val="accent2"/>
                </a:solidFill>
                <a:latin typeface="Menlo" charset="0"/>
                <a:ea typeface="Menlo" charset="0"/>
                <a:cs typeface="Menlo" charset="0"/>
              </a:rPr>
              <a:t>, maker, price)</a:t>
            </a:r>
            <a:endParaRPr lang="en-US" sz="2400" dirty="0">
              <a:latin typeface="Menlo" charset="0"/>
              <a:ea typeface="Menlo" charset="0"/>
              <a:cs typeface="Menlo" charset="0"/>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30538164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2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5" end="5"/>
                                            </p:txEl>
                                          </p:spTgt>
                                        </p:tgtEl>
                                        <p:attrNameLst>
                                          <p:attrName>style.visibility</p:attrName>
                                        </p:attrNameLst>
                                      </p:cBhvr>
                                      <p:to>
                                        <p:strVal val="visible"/>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19"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9220" name="Rectangle 4"/>
          <p:cNvSpPr>
            <a:spLocks noGrp="1" noChangeArrowheads="1"/>
          </p:cNvSpPr>
          <p:nvPr>
            <p:ph type="title"/>
          </p:nvPr>
        </p:nvSpPr>
        <p:spPr>
          <a:noFill/>
          <a:ln/>
        </p:spPr>
        <p:txBody>
          <a:bodyPr/>
          <a:lstStyle/>
          <a:p>
            <a:r>
              <a:rPr lang="en-US" dirty="0" smtClean="0"/>
              <a:t>More precisely</a:t>
            </a:r>
            <a:endParaRPr lang="en-US" dirty="0"/>
          </a:p>
        </p:txBody>
      </p:sp>
      <p:sp>
        <p:nvSpPr>
          <p:cNvPr id="9221" name="Rectangle 5"/>
          <p:cNvSpPr>
            <a:spLocks noGrp="1" noChangeArrowheads="1"/>
          </p:cNvSpPr>
          <p:nvPr>
            <p:ph type="body" idx="1"/>
          </p:nvPr>
        </p:nvSpPr>
        <p:spPr>
          <a:xfrm>
            <a:off x="838200" y="1524000"/>
            <a:ext cx="10515600" cy="4610100"/>
          </a:xfrm>
          <a:noFill/>
          <a:ln/>
        </p:spPr>
        <p:txBody>
          <a:bodyPr>
            <a:normAutofit/>
          </a:bodyPr>
          <a:lstStyle/>
          <a:p>
            <a:pPr>
              <a:lnSpc>
                <a:spcPct val="90000"/>
              </a:lnSpc>
            </a:pPr>
            <a:r>
              <a:rPr lang="en-US" dirty="0"/>
              <a:t>An </a:t>
            </a:r>
            <a:r>
              <a:rPr lang="en-US" i="1" u="sng" dirty="0"/>
              <a:t>index</a:t>
            </a:r>
            <a:r>
              <a:rPr lang="en-US" dirty="0">
                <a:solidFill>
                  <a:schemeClr val="accent2"/>
                </a:solidFill>
              </a:rPr>
              <a:t> </a:t>
            </a:r>
            <a:r>
              <a:rPr lang="en-US" dirty="0" smtClean="0"/>
              <a:t>is a </a:t>
            </a:r>
            <a:r>
              <a:rPr lang="en-US" b="1" dirty="0" smtClean="0"/>
              <a:t>data structure</a:t>
            </a:r>
            <a:r>
              <a:rPr lang="en-US" dirty="0" smtClean="0"/>
              <a:t> mapping </a:t>
            </a:r>
            <a:r>
              <a:rPr lang="en-US" u="sng" dirty="0" smtClean="0"/>
              <a:t>search keys</a:t>
            </a:r>
            <a:r>
              <a:rPr lang="en-US" dirty="0" smtClean="0"/>
              <a:t> to </a:t>
            </a:r>
            <a:r>
              <a:rPr lang="en-US" u="sng" dirty="0" smtClean="0"/>
              <a:t>sets of rows in a database table</a:t>
            </a:r>
            <a:endParaRPr lang="en-US" dirty="0" smtClean="0"/>
          </a:p>
          <a:p>
            <a:pPr lvl="1">
              <a:lnSpc>
                <a:spcPct val="90000"/>
              </a:lnSpc>
              <a:buSzPct val="75000"/>
            </a:pPr>
            <a:endParaRPr lang="en-US" dirty="0" smtClean="0"/>
          </a:p>
          <a:p>
            <a:pPr lvl="1">
              <a:lnSpc>
                <a:spcPct val="90000"/>
              </a:lnSpc>
              <a:buSzPct val="75000"/>
            </a:pPr>
            <a:r>
              <a:rPr lang="en-US" dirty="0" smtClean="0"/>
              <a:t>Provides efficient lookup &amp; retrieval by search key value- usually much faster than searching through all the rows of the database table</a:t>
            </a:r>
          </a:p>
          <a:p>
            <a:pPr lvl="2">
              <a:lnSpc>
                <a:spcPct val="90000"/>
              </a:lnSpc>
              <a:buSzPct val="75000"/>
            </a:pPr>
            <a:endParaRPr lang="en-US" i="1" dirty="0"/>
          </a:p>
          <a:p>
            <a:pPr>
              <a:buSzPct val="75000"/>
            </a:pPr>
            <a:r>
              <a:rPr lang="en-US" dirty="0" smtClean="0"/>
              <a:t>An index can store the full rows it points to (</a:t>
            </a:r>
            <a:r>
              <a:rPr lang="en-US" i="1" dirty="0" smtClean="0"/>
              <a:t>primary index</a:t>
            </a:r>
            <a:r>
              <a:rPr lang="en-US" dirty="0" smtClean="0"/>
              <a:t>) or pointers to those rows (</a:t>
            </a:r>
            <a:r>
              <a:rPr lang="en-US" i="1" dirty="0" smtClean="0"/>
              <a:t>secondary index</a:t>
            </a:r>
            <a:r>
              <a:rPr lang="en-US" dirty="0" smtClean="0"/>
              <a:t>)</a:t>
            </a:r>
          </a:p>
          <a:p>
            <a:pPr lvl="1">
              <a:buSzPct val="75000"/>
            </a:pPr>
            <a:endParaRPr lang="en-US" dirty="0" smtClean="0"/>
          </a:p>
          <a:p>
            <a:pPr lvl="1">
              <a:buSzPct val="75000"/>
            </a:pPr>
            <a:r>
              <a:rPr lang="en-US" dirty="0" smtClean="0"/>
              <a:t>We’ll mainly consider secondary indexes</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8542839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Font typeface="+mj-lt"/>
              <a:buAutoNum type="arabicPeriod"/>
            </a:pPr>
            <a:r>
              <a:rPr lang="en-US" dirty="0" smtClean="0">
                <a:latin typeface="+mj-lt"/>
              </a:rPr>
              <a:t>External merge sort</a:t>
            </a:r>
          </a:p>
          <a:p>
            <a:pPr marL="514350" indent="-514350">
              <a:buAutoNum type="arabicPeriod"/>
            </a:pPr>
            <a:endParaRPr lang="en-US" dirty="0">
              <a:latin typeface="+mj-lt"/>
            </a:endParaRPr>
          </a:p>
          <a:p>
            <a:pPr marL="514350" indent="-514350">
              <a:buAutoNum type="arabicPeriod"/>
            </a:pPr>
            <a:r>
              <a:rPr lang="en-US" dirty="0" smtClean="0">
                <a:latin typeface="+mj-lt"/>
              </a:rPr>
              <a:t>External merge sort on larger files</a:t>
            </a:r>
          </a:p>
          <a:p>
            <a:pPr marL="514350" indent="-514350">
              <a:buAutoNum type="arabicPeriod"/>
            </a:pPr>
            <a:endParaRPr lang="en-US" dirty="0">
              <a:latin typeface="+mj-lt"/>
            </a:endParaRPr>
          </a:p>
          <a:p>
            <a:pPr marL="514350" indent="-514350">
              <a:buAutoNum type="arabicPeriod"/>
            </a:pPr>
            <a:r>
              <a:rPr lang="en-US" dirty="0" smtClean="0">
                <a:latin typeface="+mj-lt"/>
              </a:rPr>
              <a:t>Optimizations for sorting</a:t>
            </a:r>
          </a:p>
          <a:p>
            <a:pPr marL="0" indent="0">
              <a:buNone/>
            </a:pP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43833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an Index</a:t>
            </a:r>
            <a:endParaRPr lang="en-US" dirty="0"/>
          </a:p>
        </p:txBody>
      </p:sp>
      <p:sp>
        <p:nvSpPr>
          <p:cNvPr id="3" name="Content Placeholder 2"/>
          <p:cNvSpPr>
            <a:spLocks noGrp="1"/>
          </p:cNvSpPr>
          <p:nvPr>
            <p:ph idx="1"/>
          </p:nvPr>
        </p:nvSpPr>
        <p:spPr/>
        <p:txBody>
          <a:bodyPr>
            <a:normAutofit/>
          </a:bodyPr>
          <a:lstStyle/>
          <a:p>
            <a:r>
              <a:rPr lang="en-US" u="sng" dirty="0" smtClean="0"/>
              <a:t>Search</a:t>
            </a:r>
            <a:r>
              <a:rPr lang="en-US" dirty="0" smtClean="0"/>
              <a:t>: Quickly find all records which meet some </a:t>
            </a:r>
            <a:r>
              <a:rPr lang="en-US" i="1" dirty="0" smtClean="0"/>
              <a:t>condition on the search key attributes</a:t>
            </a:r>
            <a:endParaRPr lang="en-US" dirty="0" smtClean="0"/>
          </a:p>
          <a:p>
            <a:pPr lvl="1"/>
            <a:r>
              <a:rPr lang="en-US" sz="2800" dirty="0" smtClean="0"/>
              <a:t>More sophisticated variants as well. Why?</a:t>
            </a:r>
          </a:p>
          <a:p>
            <a:pPr lvl="1"/>
            <a:endParaRPr lang="en-US" sz="2800" dirty="0" smtClean="0"/>
          </a:p>
          <a:p>
            <a:r>
              <a:rPr lang="en-US" u="sng" dirty="0" smtClean="0"/>
              <a:t>Insert / Remove</a:t>
            </a:r>
            <a:r>
              <a:rPr lang="en-US" dirty="0" smtClean="0"/>
              <a:t> entries</a:t>
            </a:r>
          </a:p>
          <a:p>
            <a:pPr lvl="1"/>
            <a:r>
              <a:rPr lang="en-US" sz="2800" dirty="0" smtClean="0"/>
              <a:t>Bulk Load / Delete. Why?</a:t>
            </a:r>
          </a:p>
          <a:p>
            <a:pPr lvl="1"/>
            <a:endParaRPr lang="en-US" sz="2800" dirty="0" smtClean="0"/>
          </a:p>
          <a:p>
            <a:endParaRPr lang="en-US" dirty="0" smtClean="0"/>
          </a:p>
          <a:p>
            <a:endParaRPr lang="en-US" dirty="0" smtClean="0"/>
          </a:p>
          <a:p>
            <a:endParaRPr lang="en-US" dirty="0" smtClean="0"/>
          </a:p>
        </p:txBody>
      </p:sp>
      <p:sp>
        <p:nvSpPr>
          <p:cNvPr id="7" name="TextBox 6"/>
          <p:cNvSpPr txBox="1"/>
          <p:nvPr/>
        </p:nvSpPr>
        <p:spPr>
          <a:xfrm>
            <a:off x="1890272" y="5234682"/>
            <a:ext cx="841145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Indexing is one the most </a:t>
            </a:r>
            <a:r>
              <a:rPr lang="en-US" sz="3200">
                <a:solidFill>
                  <a:prstClr val="black"/>
                </a:solidFill>
                <a:latin typeface="+mj-lt"/>
              </a:rPr>
              <a:t>important features provided </a:t>
            </a:r>
            <a:r>
              <a:rPr lang="en-US" sz="3200" dirty="0">
                <a:solidFill>
                  <a:prstClr val="black"/>
                </a:solidFill>
                <a:latin typeface="+mj-lt"/>
              </a:rPr>
              <a:t>by a database for performance</a:t>
            </a:r>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4024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sp>
        <p:nvSpPr>
          <p:cNvPr id="9" name="Content Placeholder 2"/>
          <p:cNvSpPr>
            <a:spLocks noGrp="1"/>
          </p:cNvSpPr>
          <p:nvPr>
            <p:ph idx="1"/>
          </p:nvPr>
        </p:nvSpPr>
        <p:spPr>
          <a:xfrm>
            <a:off x="838200" y="4383741"/>
            <a:ext cx="10515600" cy="1793222"/>
          </a:xfrm>
        </p:spPr>
        <p:txBody>
          <a:bodyPr>
            <a:normAutofit/>
          </a:bodyPr>
          <a:lstStyle/>
          <a:p>
            <a:pPr marL="457200" lvl="1" indent="0">
              <a:buNone/>
            </a:pPr>
            <a:endParaRPr lang="en-US" sz="2800" dirty="0" smtClean="0"/>
          </a:p>
          <a:p>
            <a:endParaRPr lang="en-US" dirty="0" smtClean="0"/>
          </a:p>
          <a:p>
            <a:endParaRPr lang="en-US" dirty="0" smtClean="0"/>
          </a:p>
          <a:p>
            <a:endParaRPr lang="en-US" dirty="0" smtClean="0"/>
          </a:p>
        </p:txBody>
      </p:sp>
      <p:sp>
        <p:nvSpPr>
          <p:cNvPr id="10" name="TextBox 9"/>
          <p:cNvSpPr txBox="1"/>
          <p:nvPr/>
        </p:nvSpPr>
        <p:spPr>
          <a:xfrm>
            <a:off x="838200" y="1914263"/>
            <a:ext cx="3801035" cy="2677656"/>
          </a:xfrm>
          <a:prstGeom prst="rect">
            <a:avLst/>
          </a:prstGeom>
          <a:noFill/>
        </p:spPr>
        <p:txBody>
          <a:bodyPr wrap="square" rtlCol="0">
            <a:spAutoFit/>
          </a:bodyPr>
          <a:lstStyle/>
          <a:p>
            <a:r>
              <a:rPr lang="en-US" sz="2800" dirty="0" smtClean="0">
                <a:latin typeface="+mj-lt"/>
              </a:rPr>
              <a:t>What if we want to return all books published after 1867?  The above table might be very expensive to search over row-by-row…</a:t>
            </a:r>
          </a:p>
        </p:txBody>
      </p:sp>
      <p:sp>
        <p:nvSpPr>
          <p:cNvPr id="13" name="Rectangle 3"/>
          <p:cNvSpPr>
            <a:spLocks noChangeArrowheads="1"/>
          </p:cNvSpPr>
          <p:nvPr/>
        </p:nvSpPr>
        <p:spPr bwMode="auto">
          <a:xfrm>
            <a:off x="3958235" y="5023407"/>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dirty="0" smtClean="0">
                <a:solidFill>
                  <a:schemeClr val="accent2"/>
                </a:solidFill>
                <a:latin typeface="Menlo" charset="0"/>
                <a:ea typeface="Menlo" charset="0"/>
                <a:cs typeface="Menlo" charset="0"/>
              </a:rPr>
              <a:t>SELECT </a:t>
            </a:r>
            <a:r>
              <a:rPr lang="en-US" sz="2400" dirty="0" smtClean="0">
                <a:latin typeface="Menlo" charset="0"/>
                <a:ea typeface="Menlo" charset="0"/>
                <a:cs typeface="Menlo" charset="0"/>
              </a:rPr>
              <a:t>*</a:t>
            </a: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88361423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sp>
        <p:nvSpPr>
          <p:cNvPr id="15" name="TextBox 14"/>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grpSp>
        <p:nvGrpSpPr>
          <p:cNvPr id="17" name="Group 16"/>
          <p:cNvGrpSpPr/>
          <p:nvPr/>
        </p:nvGrpSpPr>
        <p:grpSpPr>
          <a:xfrm>
            <a:off x="0" y="-22510"/>
            <a:ext cx="12192000" cy="307777"/>
            <a:chOff x="0" y="-22510"/>
            <a:chExt cx="12192000" cy="307777"/>
          </a:xfrm>
        </p:grpSpPr>
        <p:sp>
          <p:nvSpPr>
            <p:cNvPr id="18" name="Rectangle 1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9" name="TextBox 18"/>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51803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19890550"/>
              </p:ext>
            </p:extLst>
          </p:nvPr>
        </p:nvGraphicFramePr>
        <p:xfrm>
          <a:off x="5106895" y="2122176"/>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45782958"/>
              </p:ext>
            </p:extLst>
          </p:nvPr>
        </p:nvGraphicFramePr>
        <p:xfrm>
          <a:off x="838200" y="2183962"/>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1" i="1" dirty="0" smtClean="0"/>
                        <a:t>1869</a:t>
                      </a:r>
                      <a:endParaRPr lang="en-US" b="1" i="1" dirty="0"/>
                    </a:p>
                  </a:txBody>
                  <a:tcPr/>
                </a:tc>
                <a:tc>
                  <a:txBody>
                    <a:bodyPr/>
                    <a:lstStyle/>
                    <a:p>
                      <a:r>
                        <a:rPr lang="en-US" b="1" i="1" dirty="0" smtClean="0"/>
                        <a:t>001</a:t>
                      </a:r>
                      <a:endParaRPr lang="en-US" b="1" i="1" dirty="0"/>
                    </a:p>
                  </a:txBody>
                  <a:tcPr/>
                </a:tc>
              </a:tr>
              <a:tr h="516508">
                <a:tc>
                  <a:txBody>
                    <a:bodyPr/>
                    <a:lstStyle/>
                    <a:p>
                      <a:r>
                        <a:rPr lang="en-US" b="1" i="1" dirty="0" smtClean="0"/>
                        <a:t>1877</a:t>
                      </a:r>
                      <a:endParaRPr lang="en-US" b="1" i="1" dirty="0"/>
                    </a:p>
                  </a:txBody>
                  <a:tcPr/>
                </a:tc>
                <a:tc>
                  <a:txBody>
                    <a:bodyPr/>
                    <a:lstStyle/>
                    <a:p>
                      <a:r>
                        <a:rPr lang="en-US" b="1" i="1" dirty="0" smtClean="0"/>
                        <a:t>003</a:t>
                      </a:r>
                      <a:endParaRPr lang="en-US" b="1" i="1" dirty="0"/>
                    </a:p>
                  </a:txBody>
                  <a:tcPr/>
                </a:tc>
              </a:tr>
            </a:tbl>
          </a:graphicData>
        </a:graphic>
      </p:graphicFrame>
      <p:cxnSp>
        <p:nvCxnSpPr>
          <p:cNvPr id="9" name="Straight Arrow Connector 8"/>
          <p:cNvCxnSpPr/>
          <p:nvPr/>
        </p:nvCxnSpPr>
        <p:spPr>
          <a:xfrm>
            <a:off x="3086846" y="2757829"/>
            <a:ext cx="2020049" cy="578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757829"/>
            <a:ext cx="2020049" cy="5782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806700"/>
            <a:ext cx="202004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32554" y="4552597"/>
            <a:ext cx="8130988" cy="584775"/>
          </a:xfrm>
          <a:prstGeom prst="rect">
            <a:avLst/>
          </a:prstGeom>
          <a:noFill/>
        </p:spPr>
        <p:txBody>
          <a:bodyPr wrap="square" rtlCol="0">
            <a:spAutoFit/>
          </a:bodyPr>
          <a:lstStyle/>
          <a:p>
            <a:r>
              <a:rPr lang="en-US" sz="3200" dirty="0" smtClean="0">
                <a:latin typeface="+mj-lt"/>
              </a:rPr>
              <a:t>Maintain </a:t>
            </a:r>
            <a:r>
              <a:rPr lang="en-US" sz="3200" smtClean="0">
                <a:latin typeface="+mj-lt"/>
              </a:rPr>
              <a:t>an index for this, and search over that!</a:t>
            </a:r>
            <a:endParaRPr lang="en-US" sz="3200" dirty="0" smtClean="0">
              <a:latin typeface="+mj-lt"/>
            </a:endParaRPr>
          </a:p>
        </p:txBody>
      </p:sp>
      <p:sp>
        <p:nvSpPr>
          <p:cNvPr id="20" name="TextBox 19"/>
          <p:cNvSpPr txBox="1"/>
          <p:nvPr/>
        </p:nvSpPr>
        <p:spPr>
          <a:xfrm>
            <a:off x="5106895" y="1612211"/>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679697"/>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sp>
        <p:nvSpPr>
          <p:cNvPr id="22" name="TextBox 21"/>
          <p:cNvSpPr txBox="1"/>
          <p:nvPr/>
        </p:nvSpPr>
        <p:spPr>
          <a:xfrm>
            <a:off x="6723529" y="5646278"/>
            <a:ext cx="4894730"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Why might just keeping the table sorted by year not be good enough?</a:t>
            </a:r>
            <a:endParaRPr lang="en-US" sz="2400" dirty="0">
              <a:solidFill>
                <a:prstClr val="black"/>
              </a:solidFill>
              <a:latin typeface="+mj-lt"/>
            </a:endParaRPr>
          </a:p>
        </p:txBody>
      </p:sp>
      <p:grpSp>
        <p:nvGrpSpPr>
          <p:cNvPr id="23" name="Group 22"/>
          <p:cNvGrpSpPr/>
          <p:nvPr/>
        </p:nvGrpSpPr>
        <p:grpSpPr>
          <a:xfrm>
            <a:off x="0" y="-22510"/>
            <a:ext cx="12192000" cy="307777"/>
            <a:chOff x="0" y="-22510"/>
            <a:chExt cx="12192000" cy="307777"/>
          </a:xfrm>
        </p:grpSpPr>
        <p:sp>
          <p:nvSpPr>
            <p:cNvPr id="24" name="Rectangle 2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5" name="TextBox 24"/>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1257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10830863"/>
              </p:ext>
            </p:extLst>
          </p:nvPr>
        </p:nvGraphicFramePr>
        <p:xfrm>
          <a:off x="5658225" y="1836075"/>
          <a:ext cx="6246905" cy="2038856"/>
        </p:xfrm>
        <a:graphic>
          <a:graphicData uri="http://schemas.openxmlformats.org/drawingml/2006/table">
            <a:tbl>
              <a:tblPr firstRow="1" bandRow="1">
                <a:tableStyleId>{69012ECD-51FC-41F1-AA8D-1B2483CD663E}</a:tableStyleId>
              </a:tblPr>
              <a:tblGrid>
                <a:gridCol w="634999"/>
                <a:gridCol w="1613647"/>
                <a:gridCol w="1499497"/>
                <a:gridCol w="1249381"/>
                <a:gridCol w="1249381"/>
              </a:tblGrid>
              <a:tr h="299199">
                <a:tc>
                  <a:txBody>
                    <a:bodyPr/>
                    <a:lstStyle/>
                    <a:p>
                      <a:r>
                        <a:rPr lang="en-US" dirty="0" smtClean="0"/>
                        <a:t>BID</a:t>
                      </a:r>
                      <a:endParaRPr lang="en-US" dirty="0"/>
                    </a:p>
                  </a:txBody>
                  <a:tcPr/>
                </a:tc>
                <a:tc>
                  <a:txBody>
                    <a:bodyPr/>
                    <a:lstStyle/>
                    <a:p>
                      <a:r>
                        <a:rPr lang="en-US" dirty="0" smtClean="0"/>
                        <a:t>Title</a:t>
                      </a:r>
                      <a:endParaRPr lang="en-US" dirty="0"/>
                    </a:p>
                  </a:txBody>
                  <a:tcPr/>
                </a:tc>
                <a:tc>
                  <a:txBody>
                    <a:bodyPr/>
                    <a:lstStyle/>
                    <a:p>
                      <a:r>
                        <a:rPr lang="en-US" dirty="0" smtClean="0"/>
                        <a:t>Author</a:t>
                      </a:r>
                      <a:endParaRPr lang="en-US" dirty="0"/>
                    </a:p>
                  </a:txBody>
                  <a:tcPr/>
                </a:tc>
                <a:tc>
                  <a:txBody>
                    <a:bodyPr/>
                    <a:lstStyle/>
                    <a:p>
                      <a:r>
                        <a:rPr lang="en-US" dirty="0" smtClean="0"/>
                        <a:t>Published</a:t>
                      </a:r>
                      <a:endParaRPr lang="en-US" dirty="0"/>
                    </a:p>
                  </a:txBody>
                  <a:tcPr/>
                </a:tc>
                <a:tc>
                  <a:txBody>
                    <a:bodyPr/>
                    <a:lstStyle/>
                    <a:p>
                      <a:r>
                        <a:rPr lang="en-US" dirty="0" err="1" smtClean="0"/>
                        <a:t>Full_text</a:t>
                      </a:r>
                      <a:endParaRPr lang="en-US" dirty="0"/>
                    </a:p>
                  </a:txBody>
                  <a:tcPr/>
                </a:tc>
              </a:tr>
              <a:tr h="516508">
                <a:tc>
                  <a:txBody>
                    <a:bodyPr/>
                    <a:lstStyle/>
                    <a:p>
                      <a:r>
                        <a:rPr lang="en-US" dirty="0" smtClean="0"/>
                        <a:t>001</a:t>
                      </a:r>
                      <a:endParaRPr lang="en-US" dirty="0"/>
                    </a:p>
                  </a:txBody>
                  <a:tcPr/>
                </a:tc>
                <a:tc>
                  <a:txBody>
                    <a:bodyPr/>
                    <a:lstStyle/>
                    <a:p>
                      <a:r>
                        <a:rPr lang="en-US" i="1" dirty="0" smtClean="0"/>
                        <a:t>War and Peace</a:t>
                      </a:r>
                      <a:endParaRPr lang="en-US" i="1" dirty="0"/>
                    </a:p>
                  </a:txBody>
                  <a:tcPr/>
                </a:tc>
                <a:tc>
                  <a:txBody>
                    <a:bodyPr/>
                    <a:lstStyle/>
                    <a:p>
                      <a:r>
                        <a:rPr lang="en-US" dirty="0" smtClean="0"/>
                        <a:t>Tolstoy</a:t>
                      </a:r>
                      <a:endParaRPr lang="en-US" dirty="0"/>
                    </a:p>
                  </a:txBody>
                  <a:tcPr/>
                </a:tc>
                <a:tc>
                  <a:txBody>
                    <a:bodyPr/>
                    <a:lstStyle/>
                    <a:p>
                      <a:r>
                        <a:rPr lang="en-US" dirty="0" smtClean="0"/>
                        <a:t>1869</a:t>
                      </a:r>
                      <a:endParaRPr lang="en-US" dirty="0"/>
                    </a:p>
                  </a:txBody>
                  <a:tcPr/>
                </a:tc>
                <a:tc>
                  <a:txBody>
                    <a:bodyPr/>
                    <a:lstStyle/>
                    <a:p>
                      <a:r>
                        <a:rPr lang="en-US" dirty="0" smtClean="0"/>
                        <a:t>…</a:t>
                      </a:r>
                      <a:endParaRPr lang="en-US" dirty="0"/>
                    </a:p>
                  </a:txBody>
                  <a:tcPr/>
                </a:tc>
              </a:tr>
              <a:tr h="516508">
                <a:tc>
                  <a:txBody>
                    <a:bodyPr/>
                    <a:lstStyle/>
                    <a:p>
                      <a:r>
                        <a:rPr lang="en-US" dirty="0" smtClean="0"/>
                        <a:t>002</a:t>
                      </a:r>
                      <a:endParaRPr lang="en-US" dirty="0"/>
                    </a:p>
                  </a:txBody>
                  <a:tcPr/>
                </a:tc>
                <a:tc>
                  <a:txBody>
                    <a:bodyPr/>
                    <a:lstStyle/>
                    <a:p>
                      <a:r>
                        <a:rPr lang="en-US" i="1" dirty="0" smtClean="0"/>
                        <a:t>Crime and Punishment</a:t>
                      </a:r>
                      <a:endParaRPr lang="en-US" i="1" dirty="0"/>
                    </a:p>
                  </a:txBody>
                  <a:tcPr/>
                </a:tc>
                <a:tc>
                  <a:txBody>
                    <a:bodyPr/>
                    <a:lstStyle/>
                    <a:p>
                      <a:r>
                        <a:rPr lang="en-US" dirty="0" smtClean="0"/>
                        <a:t>Dostoyevsky</a:t>
                      </a:r>
                      <a:endParaRPr lang="en-US" dirty="0"/>
                    </a:p>
                  </a:txBody>
                  <a:tcPr/>
                </a:tc>
                <a:tc>
                  <a:txBody>
                    <a:bodyPr/>
                    <a:lstStyle/>
                    <a:p>
                      <a:r>
                        <a:rPr lang="en-US" dirty="0" smtClean="0"/>
                        <a:t>1866</a:t>
                      </a:r>
                      <a:endParaRPr lang="en-US" dirty="0"/>
                    </a:p>
                  </a:txBody>
                  <a:tcPr/>
                </a:tc>
                <a:tc>
                  <a:txBody>
                    <a:bodyPr/>
                    <a:lstStyle/>
                    <a:p>
                      <a:r>
                        <a:rPr lang="en-US" dirty="0" smtClean="0"/>
                        <a:t>…</a:t>
                      </a:r>
                      <a:endParaRPr lang="en-US" dirty="0"/>
                    </a:p>
                  </a:txBody>
                  <a:tcPr/>
                </a:tc>
              </a:tr>
              <a:tr h="516508">
                <a:tc>
                  <a:txBody>
                    <a:bodyPr/>
                    <a:lstStyle/>
                    <a:p>
                      <a:r>
                        <a:rPr lang="en-US" dirty="0" smtClean="0"/>
                        <a:t>003</a:t>
                      </a:r>
                      <a:endParaRPr lang="en-US" dirty="0"/>
                    </a:p>
                  </a:txBody>
                  <a:tcPr/>
                </a:tc>
                <a:tc>
                  <a:txBody>
                    <a:bodyPr/>
                    <a:lstStyle/>
                    <a:p>
                      <a:r>
                        <a:rPr lang="en-US" i="1" dirty="0" smtClean="0"/>
                        <a:t>Anna Karenina</a:t>
                      </a:r>
                      <a:endParaRPr lang="en-US" i="1" dirty="0"/>
                    </a:p>
                  </a:txBody>
                  <a:tcPr/>
                </a:tc>
                <a:tc>
                  <a:txBody>
                    <a:bodyPr/>
                    <a:lstStyle/>
                    <a:p>
                      <a:r>
                        <a:rPr lang="en-US" dirty="0" smtClean="0"/>
                        <a:t>Tolstoy</a:t>
                      </a:r>
                      <a:endParaRPr lang="en-US" dirty="0"/>
                    </a:p>
                  </a:txBody>
                  <a:tcPr/>
                </a:tc>
                <a:tc>
                  <a:txBody>
                    <a:bodyPr/>
                    <a:lstStyle/>
                    <a:p>
                      <a:r>
                        <a:rPr lang="en-US" dirty="0" smtClean="0"/>
                        <a:t>1877</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47721997"/>
              </p:ext>
            </p:extLst>
          </p:nvPr>
        </p:nvGraphicFramePr>
        <p:xfrm>
          <a:off x="838200" y="1897861"/>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cxnSp>
        <p:nvCxnSpPr>
          <p:cNvPr id="9" name="Straight Arrow Connector 8"/>
          <p:cNvCxnSpPr/>
          <p:nvPr/>
        </p:nvCxnSpPr>
        <p:spPr>
          <a:xfrm>
            <a:off x="3086846" y="2471728"/>
            <a:ext cx="2571379" cy="57822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86846" y="2442940"/>
            <a:ext cx="2589927" cy="60701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086846" y="3520600"/>
            <a:ext cx="2571379" cy="1"/>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76773" y="5579376"/>
            <a:ext cx="5677027"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400" dirty="0" smtClean="0">
                <a:solidFill>
                  <a:prstClr val="black"/>
                </a:solidFill>
                <a:latin typeface="+mj-lt"/>
              </a:rPr>
              <a:t>Indexes shown here as tables, but in reality we will use more efficient data structures…</a:t>
            </a:r>
            <a:endParaRPr lang="en-US" sz="2400" dirty="0">
              <a:solidFill>
                <a:prstClr val="black"/>
              </a:solidFill>
              <a:latin typeface="+mj-lt"/>
            </a:endParaRPr>
          </a:p>
        </p:txBody>
      </p:sp>
      <p:sp>
        <p:nvSpPr>
          <p:cNvPr id="20" name="TextBox 19"/>
          <p:cNvSpPr txBox="1"/>
          <p:nvPr/>
        </p:nvSpPr>
        <p:spPr>
          <a:xfrm>
            <a:off x="5658225" y="1326110"/>
            <a:ext cx="2787943" cy="461665"/>
          </a:xfrm>
          <a:prstGeom prst="rect">
            <a:avLst/>
          </a:prstGeom>
          <a:noFill/>
        </p:spPr>
        <p:txBody>
          <a:bodyPr wrap="none" rtlCol="0">
            <a:spAutoFit/>
          </a:bodyPr>
          <a:lstStyle/>
          <a:p>
            <a:r>
              <a:rPr lang="en-US" sz="2400" b="1" smtClean="0">
                <a:solidFill>
                  <a:schemeClr val="accent2"/>
                </a:solidFill>
                <a:latin typeface="Menlo" charset="0"/>
                <a:ea typeface="Menlo" charset="0"/>
                <a:cs typeface="Menlo" charset="0"/>
              </a:rPr>
              <a:t>Russian_Novels</a:t>
            </a:r>
            <a:endParaRPr lang="en-US" sz="2400" b="1" dirty="0">
              <a:solidFill>
                <a:schemeClr val="accent2"/>
              </a:solidFill>
              <a:latin typeface="Menlo" charset="0"/>
              <a:ea typeface="Menlo" charset="0"/>
              <a:cs typeface="Menlo" charset="0"/>
            </a:endParaRPr>
          </a:p>
        </p:txBody>
      </p:sp>
      <p:sp>
        <p:nvSpPr>
          <p:cNvPr id="21" name="TextBox 20"/>
          <p:cNvSpPr txBox="1"/>
          <p:nvPr/>
        </p:nvSpPr>
        <p:spPr>
          <a:xfrm>
            <a:off x="838200" y="1393596"/>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854655223"/>
              </p:ext>
            </p:extLst>
          </p:nvPr>
        </p:nvGraphicFramePr>
        <p:xfrm>
          <a:off x="838200" y="4498162"/>
          <a:ext cx="3706906" cy="2162428"/>
        </p:xfrm>
        <a:graphic>
          <a:graphicData uri="http://schemas.openxmlformats.org/drawingml/2006/table">
            <a:tbl>
              <a:tblPr firstRow="1" bandRow="1">
                <a:tableStyleId>{17292A2E-F333-43FB-9621-5CBBE7FDCDCB}</a:tableStyleId>
              </a:tblPr>
              <a:tblGrid>
                <a:gridCol w="1461248"/>
                <a:gridCol w="1546412"/>
                <a:gridCol w="699246"/>
              </a:tblGrid>
              <a:tr h="299199">
                <a:tc>
                  <a:txBody>
                    <a:bodyPr/>
                    <a:lstStyle/>
                    <a:p>
                      <a:r>
                        <a:rPr lang="en-US" dirty="0" smtClean="0"/>
                        <a:t>Author</a:t>
                      </a:r>
                      <a:endParaRPr lang="en-US" dirty="0"/>
                    </a:p>
                  </a:txBody>
                  <a:tcPr/>
                </a:tc>
                <a:tc>
                  <a:txBody>
                    <a:bodyPr/>
                    <a:lstStyle/>
                    <a:p>
                      <a:r>
                        <a:rPr lang="en-US" dirty="0" smtClean="0"/>
                        <a:t>Title</a:t>
                      </a:r>
                      <a:endParaRPr lang="en-US" dirty="0"/>
                    </a:p>
                  </a:txBody>
                  <a:tcPr/>
                </a:tc>
                <a:tc>
                  <a:txBody>
                    <a:bodyPr/>
                    <a:lstStyle/>
                    <a:p>
                      <a:r>
                        <a:rPr lang="en-US" dirty="0" smtClean="0"/>
                        <a:t>BID</a:t>
                      </a:r>
                      <a:endParaRPr lang="en-US" dirty="0"/>
                    </a:p>
                  </a:txBody>
                  <a:tcPr/>
                </a:tc>
              </a:tr>
              <a:tr h="516508">
                <a:tc>
                  <a:txBody>
                    <a:bodyPr/>
                    <a:lstStyle/>
                    <a:p>
                      <a:r>
                        <a:rPr lang="en-US" b="0" i="0" dirty="0" smtClean="0"/>
                        <a:t>Dostoyevsky</a:t>
                      </a:r>
                      <a:endParaRPr lang="en-US" b="0" i="0" dirty="0"/>
                    </a:p>
                  </a:txBody>
                  <a:tcPr/>
                </a:tc>
                <a:tc>
                  <a:txBody>
                    <a:bodyPr/>
                    <a:lstStyle/>
                    <a:p>
                      <a:r>
                        <a:rPr lang="en-US" b="0" i="0" dirty="0" smtClean="0"/>
                        <a:t>Crime</a:t>
                      </a:r>
                      <a:r>
                        <a:rPr lang="en-US" b="0" i="0" baseline="0" dirty="0" smtClean="0"/>
                        <a:t> and Punishment</a:t>
                      </a:r>
                      <a:endParaRPr lang="en-US" b="0" i="0" dirty="0"/>
                    </a:p>
                  </a:txBody>
                  <a:tcPr/>
                </a:tc>
                <a:tc>
                  <a:txBody>
                    <a:bodyPr/>
                    <a:lstStyle/>
                    <a:p>
                      <a:r>
                        <a:rPr lang="en-US" b="0" i="0" dirty="0" smtClean="0"/>
                        <a:t>002</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Anna Karenina</a:t>
                      </a:r>
                      <a:endParaRPr lang="en-US" b="0" i="0" dirty="0"/>
                    </a:p>
                  </a:txBody>
                  <a:tcPr/>
                </a:tc>
                <a:tc>
                  <a:txBody>
                    <a:bodyPr/>
                    <a:lstStyle/>
                    <a:p>
                      <a:r>
                        <a:rPr lang="en-US" b="0" i="0" dirty="0" smtClean="0"/>
                        <a:t>003</a:t>
                      </a:r>
                      <a:endParaRPr lang="en-US" b="0" i="0" dirty="0"/>
                    </a:p>
                  </a:txBody>
                  <a:tcPr/>
                </a:tc>
              </a:tr>
              <a:tr h="516508">
                <a:tc>
                  <a:txBody>
                    <a:bodyPr/>
                    <a:lstStyle/>
                    <a:p>
                      <a:r>
                        <a:rPr lang="en-US" b="0" i="0" dirty="0" smtClean="0"/>
                        <a:t>Tolstoy</a:t>
                      </a:r>
                      <a:endParaRPr lang="en-US" b="0" i="0" dirty="0"/>
                    </a:p>
                  </a:txBody>
                  <a:tcPr/>
                </a:tc>
                <a:tc>
                  <a:txBody>
                    <a:bodyPr/>
                    <a:lstStyle/>
                    <a:p>
                      <a:r>
                        <a:rPr lang="en-US" b="0" i="0" dirty="0" smtClean="0"/>
                        <a:t>War</a:t>
                      </a:r>
                      <a:r>
                        <a:rPr lang="en-US" b="0" i="0" baseline="0" dirty="0" smtClean="0"/>
                        <a:t> and Peace</a:t>
                      </a:r>
                      <a:endParaRPr lang="en-US" b="0" i="0" dirty="0"/>
                    </a:p>
                  </a:txBody>
                  <a:tcPr/>
                </a:tc>
                <a:tc>
                  <a:txBody>
                    <a:bodyPr/>
                    <a:lstStyle/>
                    <a:p>
                      <a:r>
                        <a:rPr lang="en-US" b="0" i="0" dirty="0" smtClean="0"/>
                        <a:t>001</a:t>
                      </a:r>
                      <a:endParaRPr lang="en-US" b="0" i="0" dirty="0"/>
                    </a:p>
                  </a:txBody>
                  <a:tcPr/>
                </a:tc>
              </a:tr>
            </a:tbl>
          </a:graphicData>
        </a:graphic>
      </p:graphicFrame>
      <p:sp>
        <p:nvSpPr>
          <p:cNvPr id="24" name="TextBox 23"/>
          <p:cNvSpPr txBox="1"/>
          <p:nvPr/>
        </p:nvSpPr>
        <p:spPr>
          <a:xfrm>
            <a:off x="838201" y="4053010"/>
            <a:ext cx="3113353" cy="369332"/>
          </a:xfrm>
          <a:prstGeom prst="rect">
            <a:avLst/>
          </a:prstGeom>
          <a:noFill/>
        </p:spPr>
        <p:txBody>
          <a:bodyPr wrap="none" rtlCol="0">
            <a:spAutoFit/>
          </a:bodyPr>
          <a:lstStyle/>
          <a:p>
            <a:r>
              <a:rPr lang="en-US" b="1" smtClean="0">
                <a:solidFill>
                  <a:schemeClr val="accent2"/>
                </a:solidFill>
                <a:latin typeface="Menlo" charset="0"/>
                <a:ea typeface="Menlo" charset="0"/>
                <a:cs typeface="Menlo" charset="0"/>
              </a:rPr>
              <a:t>By_Author_Title_Index</a:t>
            </a:r>
            <a:endParaRPr lang="en-US" b="1" dirty="0">
              <a:solidFill>
                <a:schemeClr val="accent2"/>
              </a:solidFill>
              <a:latin typeface="Menlo" charset="0"/>
              <a:ea typeface="Menlo" charset="0"/>
              <a:cs typeface="Menlo" charset="0"/>
            </a:endParaRPr>
          </a:p>
        </p:txBody>
      </p:sp>
      <p:cxnSp>
        <p:nvCxnSpPr>
          <p:cNvPr id="25" name="Straight Arrow Connector 24"/>
          <p:cNvCxnSpPr/>
          <p:nvPr/>
        </p:nvCxnSpPr>
        <p:spPr>
          <a:xfrm flipV="1">
            <a:off x="4545106" y="3049952"/>
            <a:ext cx="1113119" cy="2100272"/>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45106" y="3520600"/>
            <a:ext cx="1113119" cy="22078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554380" y="2442939"/>
            <a:ext cx="1103845" cy="392329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76773" y="4122980"/>
            <a:ext cx="6228357" cy="1077218"/>
          </a:xfrm>
          <a:prstGeom prst="rect">
            <a:avLst/>
          </a:prstGeom>
          <a:noFill/>
        </p:spPr>
        <p:txBody>
          <a:bodyPr wrap="square" rtlCol="0">
            <a:spAutoFit/>
          </a:bodyPr>
          <a:lstStyle/>
          <a:p>
            <a:r>
              <a:rPr lang="en-US" sz="3200" dirty="0" smtClean="0">
                <a:latin typeface="+mj-lt"/>
              </a:rPr>
              <a:t>Can have multiple indexes </a:t>
            </a:r>
            <a:r>
              <a:rPr lang="en-US" sz="3200" smtClean="0">
                <a:latin typeface="+mj-lt"/>
              </a:rPr>
              <a:t>to support multiple search keys</a:t>
            </a:r>
            <a:endParaRPr lang="en-US" sz="3200" dirty="0" smtClean="0">
              <a:latin typeface="+mj-lt"/>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4895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Covering Indexes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936481046"/>
              </p:ext>
            </p:extLst>
          </p:nvPr>
        </p:nvGraphicFramePr>
        <p:xfrm>
          <a:off x="1366838" y="3069436"/>
          <a:ext cx="2248646" cy="1915284"/>
        </p:xfrm>
        <a:graphic>
          <a:graphicData uri="http://schemas.openxmlformats.org/drawingml/2006/table">
            <a:tbl>
              <a:tblPr firstRow="1" bandRow="1">
                <a:tableStyleId>{17292A2E-F333-43FB-9621-5CBBE7FDCDCB}</a:tableStyleId>
              </a:tblPr>
              <a:tblGrid>
                <a:gridCol w="1226669"/>
                <a:gridCol w="1021977"/>
              </a:tblGrid>
              <a:tr h="299199">
                <a:tc>
                  <a:txBody>
                    <a:bodyPr/>
                    <a:lstStyle/>
                    <a:p>
                      <a:r>
                        <a:rPr lang="en-US" dirty="0" smtClean="0"/>
                        <a:t>Published</a:t>
                      </a:r>
                      <a:endParaRPr lang="en-US" dirty="0"/>
                    </a:p>
                  </a:txBody>
                  <a:tcPr/>
                </a:tc>
                <a:tc>
                  <a:txBody>
                    <a:bodyPr/>
                    <a:lstStyle/>
                    <a:p>
                      <a:r>
                        <a:rPr lang="en-US" dirty="0" smtClean="0"/>
                        <a:t>BID</a:t>
                      </a:r>
                      <a:endParaRPr lang="en-US" dirty="0"/>
                    </a:p>
                  </a:txBody>
                  <a:tcPr/>
                </a:tc>
              </a:tr>
              <a:tr h="516508">
                <a:tc>
                  <a:txBody>
                    <a:bodyPr/>
                    <a:lstStyle/>
                    <a:p>
                      <a:r>
                        <a:rPr lang="en-US" dirty="0" smtClean="0"/>
                        <a:t>1866</a:t>
                      </a:r>
                      <a:endParaRPr lang="en-US" dirty="0"/>
                    </a:p>
                  </a:txBody>
                  <a:tcPr/>
                </a:tc>
                <a:tc>
                  <a:txBody>
                    <a:bodyPr/>
                    <a:lstStyle/>
                    <a:p>
                      <a:r>
                        <a:rPr lang="en-US" dirty="0" smtClean="0"/>
                        <a:t>002</a:t>
                      </a:r>
                      <a:endParaRPr lang="en-US" i="1" dirty="0"/>
                    </a:p>
                  </a:txBody>
                  <a:tcPr/>
                </a:tc>
              </a:tr>
              <a:tr h="516508">
                <a:tc>
                  <a:txBody>
                    <a:bodyPr/>
                    <a:lstStyle/>
                    <a:p>
                      <a:r>
                        <a:rPr lang="en-US" b="0" i="0" dirty="0" smtClean="0"/>
                        <a:t>1869</a:t>
                      </a:r>
                      <a:endParaRPr lang="en-US" b="0" i="0" dirty="0"/>
                    </a:p>
                  </a:txBody>
                  <a:tcPr/>
                </a:tc>
                <a:tc>
                  <a:txBody>
                    <a:bodyPr/>
                    <a:lstStyle/>
                    <a:p>
                      <a:r>
                        <a:rPr lang="en-US" b="0" i="0" dirty="0" smtClean="0"/>
                        <a:t>001</a:t>
                      </a:r>
                      <a:endParaRPr lang="en-US" b="0" i="0" dirty="0"/>
                    </a:p>
                  </a:txBody>
                  <a:tcPr/>
                </a:tc>
              </a:tr>
              <a:tr h="516508">
                <a:tc>
                  <a:txBody>
                    <a:bodyPr/>
                    <a:lstStyle/>
                    <a:p>
                      <a:r>
                        <a:rPr lang="en-US" b="0" i="0" dirty="0" smtClean="0"/>
                        <a:t>1877</a:t>
                      </a:r>
                      <a:endParaRPr lang="en-US" b="0" i="0" dirty="0"/>
                    </a:p>
                  </a:txBody>
                  <a:tcPr/>
                </a:tc>
                <a:tc>
                  <a:txBody>
                    <a:bodyPr/>
                    <a:lstStyle/>
                    <a:p>
                      <a:r>
                        <a:rPr lang="en-US" b="0" i="0" dirty="0" smtClean="0"/>
                        <a:t>003</a:t>
                      </a:r>
                      <a:endParaRPr lang="en-US" b="0" i="0" dirty="0"/>
                    </a:p>
                  </a:txBody>
                  <a:tcPr/>
                </a:tc>
              </a:tr>
            </a:tbl>
          </a:graphicData>
        </a:graphic>
      </p:graphicFrame>
      <p:sp>
        <p:nvSpPr>
          <p:cNvPr id="21" name="TextBox 20"/>
          <p:cNvSpPr txBox="1"/>
          <p:nvPr/>
        </p:nvSpPr>
        <p:spPr>
          <a:xfrm>
            <a:off x="1366838" y="2565171"/>
            <a:ext cx="2230098" cy="461665"/>
          </a:xfrm>
          <a:prstGeom prst="rect">
            <a:avLst/>
          </a:prstGeom>
          <a:noFill/>
        </p:spPr>
        <p:txBody>
          <a:bodyPr wrap="none" rtlCol="0">
            <a:spAutoFit/>
          </a:bodyPr>
          <a:lstStyle/>
          <a:p>
            <a:r>
              <a:rPr lang="en-US" sz="2400" b="1" dirty="0" err="1" smtClean="0">
                <a:solidFill>
                  <a:schemeClr val="accent2"/>
                </a:solidFill>
                <a:latin typeface="Menlo" charset="0"/>
                <a:ea typeface="Menlo" charset="0"/>
                <a:cs typeface="Menlo" charset="0"/>
              </a:rPr>
              <a:t>By_Yr_Index</a:t>
            </a:r>
            <a:endParaRPr lang="en-US" sz="2400" b="1" dirty="0">
              <a:solidFill>
                <a:schemeClr val="accent2"/>
              </a:solidFill>
              <a:latin typeface="Menlo" charset="0"/>
              <a:ea typeface="Menlo" charset="0"/>
              <a:cs typeface="Menlo" charset="0"/>
            </a:endParaRPr>
          </a:p>
        </p:txBody>
      </p:sp>
      <p:grpSp>
        <p:nvGrpSpPr>
          <p:cNvPr id="28" name="Group 27"/>
          <p:cNvGrpSpPr/>
          <p:nvPr/>
        </p:nvGrpSpPr>
        <p:grpSpPr>
          <a:xfrm>
            <a:off x="0" y="-22510"/>
            <a:ext cx="12192000" cy="307777"/>
            <a:chOff x="0" y="-22510"/>
            <a:chExt cx="12192000" cy="307777"/>
          </a:xfrm>
        </p:grpSpPr>
        <p:sp>
          <p:nvSpPr>
            <p:cNvPr id="30" name="Rectangle 2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32" name="TextBox 31"/>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
        <p:nvSpPr>
          <p:cNvPr id="23" name="TextBox 22"/>
          <p:cNvSpPr txBox="1"/>
          <p:nvPr/>
        </p:nvSpPr>
        <p:spPr>
          <a:xfrm>
            <a:off x="5094754" y="1770546"/>
            <a:ext cx="6463834" cy="156966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We say that an index is </a:t>
            </a:r>
            <a:r>
              <a:rPr lang="en-US" sz="2400" b="1" u="sng" dirty="0" smtClean="0">
                <a:solidFill>
                  <a:prstClr val="black"/>
                </a:solidFill>
                <a:latin typeface="+mj-lt"/>
              </a:rPr>
              <a:t>covering</a:t>
            </a:r>
            <a:r>
              <a:rPr lang="en-US" sz="2400" dirty="0" smtClean="0">
                <a:solidFill>
                  <a:prstClr val="black"/>
                </a:solidFill>
                <a:latin typeface="+mj-lt"/>
              </a:rPr>
              <a:t> </a:t>
            </a:r>
            <a:r>
              <a:rPr lang="en-US" sz="2400" i="1" dirty="0" smtClean="0">
                <a:solidFill>
                  <a:prstClr val="black"/>
                </a:solidFill>
                <a:latin typeface="+mj-lt"/>
              </a:rPr>
              <a:t>for a specific query</a:t>
            </a:r>
            <a:r>
              <a:rPr lang="en-US" sz="2400" dirty="0" smtClean="0">
                <a:solidFill>
                  <a:prstClr val="black"/>
                </a:solidFill>
                <a:latin typeface="+mj-lt"/>
              </a:rPr>
              <a:t> if the index contains all the needed attributes- </a:t>
            </a:r>
            <a:r>
              <a:rPr lang="en-US" sz="2400" b="1" i="1" dirty="0" smtClean="0">
                <a:solidFill>
                  <a:prstClr val="black"/>
                </a:solidFill>
                <a:latin typeface="+mj-lt"/>
              </a:rPr>
              <a:t>meaning the query can be answered using the index alone!</a:t>
            </a:r>
          </a:p>
        </p:txBody>
      </p:sp>
      <p:sp>
        <p:nvSpPr>
          <p:cNvPr id="27" name="TextBox 26"/>
          <p:cNvSpPr txBox="1"/>
          <p:nvPr/>
        </p:nvSpPr>
        <p:spPr>
          <a:xfrm>
            <a:off x="5094754" y="3667165"/>
            <a:ext cx="6463834"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solidFill>
                  <a:prstClr val="black"/>
                </a:solidFill>
                <a:latin typeface="+mj-lt"/>
              </a:rPr>
              <a:t>The “needed” attributes are </a:t>
            </a:r>
            <a:r>
              <a:rPr lang="en-US" sz="2400" smtClean="0">
                <a:solidFill>
                  <a:prstClr val="black"/>
                </a:solidFill>
                <a:latin typeface="+mj-lt"/>
              </a:rPr>
              <a:t>the union of those in the SELECT and WHERE clauses…</a:t>
            </a:r>
            <a:endParaRPr lang="en-US" sz="2400" b="1" i="1" dirty="0" smtClean="0">
              <a:solidFill>
                <a:prstClr val="black"/>
              </a:solidFill>
              <a:latin typeface="+mj-lt"/>
            </a:endParaRPr>
          </a:p>
        </p:txBody>
      </p:sp>
      <p:grpSp>
        <p:nvGrpSpPr>
          <p:cNvPr id="3" name="Group 2"/>
          <p:cNvGrpSpPr/>
          <p:nvPr/>
        </p:nvGrpSpPr>
        <p:grpSpPr>
          <a:xfrm>
            <a:off x="5576146" y="4984720"/>
            <a:ext cx="5982442" cy="1200329"/>
            <a:chOff x="5576146" y="4984720"/>
            <a:chExt cx="5982442" cy="1200329"/>
          </a:xfrm>
        </p:grpSpPr>
        <p:sp>
          <p:nvSpPr>
            <p:cNvPr id="34" name="Rectangle 3"/>
            <p:cNvSpPr>
              <a:spLocks noChangeArrowheads="1"/>
            </p:cNvSpPr>
            <p:nvPr/>
          </p:nvSpPr>
          <p:spPr bwMode="auto">
            <a:xfrm>
              <a:off x="7283059" y="4984720"/>
              <a:ext cx="4275529" cy="1200329"/>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pPr eaLnBrk="0" hangingPunct="0"/>
              <a:r>
                <a:rPr lang="en-US" sz="2400" smtClean="0">
                  <a:solidFill>
                    <a:schemeClr val="accent2"/>
                  </a:solidFill>
                  <a:latin typeface="Menlo" charset="0"/>
                  <a:ea typeface="Menlo" charset="0"/>
                  <a:cs typeface="Menlo" charset="0"/>
                </a:rPr>
                <a:t>SELECT </a:t>
              </a:r>
              <a:r>
                <a:rPr lang="en-US" sz="2400" smtClean="0">
                  <a:latin typeface="Menlo" charset="0"/>
                  <a:ea typeface="Menlo" charset="0"/>
                  <a:cs typeface="Menlo" charset="0"/>
                </a:rPr>
                <a:t>Published, BID</a:t>
              </a:r>
              <a:endParaRPr lang="en-US" sz="2400" dirty="0" smtClean="0">
                <a:latin typeface="Menlo" charset="0"/>
                <a:ea typeface="Menlo" charset="0"/>
                <a:cs typeface="Menlo" charset="0"/>
              </a:endParaRPr>
            </a:p>
            <a:p>
              <a:pPr eaLnBrk="0" hangingPunct="0"/>
              <a:r>
                <a:rPr lang="en-US" sz="2400" dirty="0" smtClean="0">
                  <a:solidFill>
                    <a:schemeClr val="accent2"/>
                  </a:solidFill>
                  <a:latin typeface="Menlo" charset="0"/>
                  <a:ea typeface="Menlo" charset="0"/>
                  <a:cs typeface="Menlo" charset="0"/>
                </a:rPr>
                <a:t>FROM </a:t>
              </a:r>
              <a:r>
                <a:rPr lang="en-US" sz="2400" dirty="0" err="1" smtClean="0">
                  <a:latin typeface="Menlo" charset="0"/>
                  <a:ea typeface="Menlo" charset="0"/>
                  <a:cs typeface="Menlo" charset="0"/>
                </a:rPr>
                <a:t>Russian_Novels</a:t>
              </a:r>
              <a:r>
                <a:rPr lang="en-US" sz="2400" dirty="0" smtClean="0">
                  <a:solidFill>
                    <a:schemeClr val="accent2"/>
                  </a:solidFill>
                  <a:latin typeface="Menlo" charset="0"/>
                  <a:ea typeface="Menlo" charset="0"/>
                  <a:cs typeface="Menlo" charset="0"/>
                </a:rPr>
                <a:t/>
              </a:r>
              <a:br>
                <a:rPr lang="en-US" sz="2400" dirty="0" smtClean="0">
                  <a:solidFill>
                    <a:schemeClr val="accent2"/>
                  </a:solidFill>
                  <a:latin typeface="Menlo" charset="0"/>
                  <a:ea typeface="Menlo" charset="0"/>
                  <a:cs typeface="Menlo" charset="0"/>
                </a:rPr>
              </a:br>
              <a:r>
                <a:rPr lang="en-US" sz="2400" dirty="0" smtClean="0">
                  <a:solidFill>
                    <a:schemeClr val="accent2"/>
                  </a:solidFill>
                  <a:latin typeface="Menlo" charset="0"/>
                  <a:ea typeface="Menlo" charset="0"/>
                  <a:cs typeface="Menlo" charset="0"/>
                </a:rPr>
                <a:t>WHERE </a:t>
              </a:r>
              <a:r>
                <a:rPr lang="en-US" sz="2400" dirty="0" smtClean="0">
                  <a:latin typeface="Menlo" charset="0"/>
                  <a:ea typeface="Menlo" charset="0"/>
                  <a:cs typeface="Menlo" charset="0"/>
                </a:rPr>
                <a:t>Published &gt; 1867</a:t>
              </a:r>
              <a:endParaRPr lang="en-US" sz="2400" dirty="0">
                <a:latin typeface="Menlo" charset="0"/>
                <a:ea typeface="Menlo" charset="0"/>
                <a:cs typeface="Menlo" charset="0"/>
              </a:endParaRPr>
            </a:p>
          </p:txBody>
        </p:sp>
        <p:sp>
          <p:nvSpPr>
            <p:cNvPr id="4" name="TextBox 3"/>
            <p:cNvSpPr txBox="1"/>
            <p:nvPr/>
          </p:nvSpPr>
          <p:spPr>
            <a:xfrm>
              <a:off x="5576146" y="4984720"/>
              <a:ext cx="1511889" cy="523220"/>
            </a:xfrm>
            <a:prstGeom prst="rect">
              <a:avLst/>
            </a:prstGeom>
            <a:noFill/>
          </p:spPr>
          <p:txBody>
            <a:bodyPr wrap="none" rtlCol="0">
              <a:spAutoFit/>
            </a:bodyPr>
            <a:lstStyle/>
            <a:p>
              <a:r>
                <a:rPr lang="en-US" sz="2800" dirty="0" smtClean="0">
                  <a:latin typeface="+mj-lt"/>
                </a:rPr>
                <a:t>Example:</a:t>
              </a:r>
              <a:endParaRPr lang="en-US" sz="2800" dirty="0">
                <a:latin typeface="+mj-lt"/>
              </a:endParaRPr>
            </a:p>
          </p:txBody>
        </p:sp>
      </p:grpSp>
    </p:spTree>
    <p:extLst>
      <p:ext uri="{BB962C8B-B14F-4D97-AF65-F5344CB8AC3E}">
        <p14:creationId xmlns:p14="http://schemas.microsoft.com/office/powerpoint/2010/main" val="28030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Categories of Index Types</a:t>
            </a:r>
            <a:endParaRPr lang="en-US" dirty="0"/>
          </a:p>
        </p:txBody>
      </p:sp>
      <p:sp>
        <p:nvSpPr>
          <p:cNvPr id="3" name="Content Placeholder 2"/>
          <p:cNvSpPr>
            <a:spLocks noGrp="1"/>
          </p:cNvSpPr>
          <p:nvPr>
            <p:ph idx="1"/>
          </p:nvPr>
        </p:nvSpPr>
        <p:spPr>
          <a:xfrm>
            <a:off x="838200" y="1600201"/>
            <a:ext cx="10515600" cy="2851574"/>
          </a:xfrm>
        </p:spPr>
        <p:txBody>
          <a:bodyPr>
            <a:noAutofit/>
          </a:bodyPr>
          <a:lstStyle/>
          <a:p>
            <a:r>
              <a:rPr lang="en-US" sz="2400" dirty="0" smtClean="0"/>
              <a:t>B-Trees </a:t>
            </a:r>
            <a:r>
              <a:rPr lang="en-US" sz="2400" i="1" dirty="0" smtClean="0"/>
              <a:t>(covered next)</a:t>
            </a:r>
            <a:endParaRPr lang="en-US" sz="2400" i="1" dirty="0" smtClean="0"/>
          </a:p>
          <a:p>
            <a:pPr lvl="1"/>
            <a:r>
              <a:rPr lang="en-US" dirty="0" smtClean="0"/>
              <a:t>Very good for range queries, sorted data</a:t>
            </a:r>
          </a:p>
          <a:p>
            <a:pPr lvl="1"/>
            <a:r>
              <a:rPr lang="en-US" dirty="0" smtClean="0"/>
              <a:t>Some old databases only implemented B-Trees</a:t>
            </a:r>
          </a:p>
          <a:p>
            <a:pPr lvl="1"/>
            <a:r>
              <a:rPr lang="en-US" i="1" dirty="0" smtClean="0"/>
              <a:t>We will look at a variant called </a:t>
            </a:r>
            <a:r>
              <a:rPr lang="en-US" b="1" i="1" dirty="0" smtClean="0"/>
              <a:t>B+ Trees</a:t>
            </a:r>
            <a:endParaRPr lang="en-US" i="1" dirty="0" smtClean="0"/>
          </a:p>
          <a:p>
            <a:endParaRPr lang="en-US" sz="2400" dirty="0" smtClean="0"/>
          </a:p>
          <a:p>
            <a:r>
              <a:rPr lang="en-US" sz="2400" dirty="0" smtClean="0"/>
              <a:t>Hash </a:t>
            </a:r>
            <a:r>
              <a:rPr lang="en-US" sz="2400" dirty="0" smtClean="0"/>
              <a:t>Tables </a:t>
            </a:r>
            <a:r>
              <a:rPr lang="en-US" sz="2400" i="1" dirty="0" smtClean="0"/>
              <a:t>(not covered)</a:t>
            </a:r>
            <a:endParaRPr lang="en-US" sz="2400" i="1" dirty="0" smtClean="0"/>
          </a:p>
          <a:p>
            <a:pPr lvl="1"/>
            <a:r>
              <a:rPr lang="en-US" dirty="0" smtClean="0"/>
              <a:t>There are variants of this basic structure to deal with </a:t>
            </a:r>
            <a:r>
              <a:rPr lang="en-US" dirty="0" smtClean="0"/>
              <a:t>IO</a:t>
            </a:r>
          </a:p>
          <a:p>
            <a:pPr lvl="1"/>
            <a:r>
              <a:rPr lang="en-US" dirty="0" smtClean="0"/>
              <a:t>Called </a:t>
            </a:r>
            <a:r>
              <a:rPr lang="en-US" b="1" i="1" dirty="0" smtClean="0"/>
              <a:t>linear </a:t>
            </a:r>
            <a:r>
              <a:rPr lang="en-US" dirty="0" smtClean="0"/>
              <a:t>or </a:t>
            </a:r>
            <a:r>
              <a:rPr lang="en-US" b="1" i="1" dirty="0" smtClean="0"/>
              <a:t>extendible hashing-</a:t>
            </a:r>
            <a:r>
              <a:rPr lang="en-US" dirty="0" smtClean="0"/>
              <a:t> IO aware!</a:t>
            </a:r>
            <a:endParaRPr lang="en-US" dirty="0"/>
          </a:p>
        </p:txBody>
      </p:sp>
      <p:sp>
        <p:nvSpPr>
          <p:cNvPr id="4" name="TextBox 3"/>
          <p:cNvSpPr txBox="1"/>
          <p:nvPr/>
        </p:nvSpPr>
        <p:spPr>
          <a:xfrm>
            <a:off x="8447132" y="2346574"/>
            <a:ext cx="3051419" cy="14339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a:solidFill>
                  <a:prstClr val="black"/>
                </a:solidFill>
                <a:latin typeface="+mj-lt"/>
              </a:rPr>
              <a:t>The data structures we present here are “IO aware”</a:t>
            </a:r>
          </a:p>
        </p:txBody>
      </p:sp>
      <p:sp>
        <p:nvSpPr>
          <p:cNvPr id="5" name="TextBox 4"/>
          <p:cNvSpPr txBox="1"/>
          <p:nvPr/>
        </p:nvSpPr>
        <p:spPr>
          <a:xfrm>
            <a:off x="2219157" y="5356517"/>
            <a:ext cx="7753684" cy="1015663"/>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000" b="1" dirty="0">
                <a:solidFill>
                  <a:prstClr val="black"/>
                </a:solidFill>
                <a:latin typeface="+mj-lt"/>
              </a:rPr>
              <a:t>Real difference between structures</a:t>
            </a:r>
            <a:r>
              <a:rPr lang="en-US" sz="3000" dirty="0">
                <a:solidFill>
                  <a:prstClr val="black"/>
                </a:solidFill>
                <a:latin typeface="+mj-lt"/>
              </a:rPr>
              <a:t>: costs of ops </a:t>
            </a:r>
            <a:r>
              <a:rPr lang="en-US" sz="3000" i="1" dirty="0">
                <a:solidFill>
                  <a:prstClr val="black"/>
                </a:solidFill>
                <a:latin typeface="+mj-lt"/>
              </a:rPr>
              <a:t>determines which index you pick and why</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15426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2  &gt;  Indexes: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335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Activity-13.ipynb</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56</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2729850"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2</a:t>
              </a:r>
              <a:r>
                <a:rPr lang="en-US" sz="1400" b="1" i="1" dirty="0" smtClean="0">
                  <a:solidFill>
                    <a:schemeClr val="tx1">
                      <a:lumMod val="65000"/>
                      <a:lumOff val="35000"/>
                    </a:schemeClr>
                  </a:solidFill>
                  <a:latin typeface="+mj-lt"/>
                </a:rPr>
                <a:t>  &gt;  ACTIVITY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5121331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 Trees</a:t>
            </a:r>
            <a:endParaRPr lang="en-US" dirty="0"/>
          </a:p>
        </p:txBody>
      </p:sp>
      <p:sp>
        <p:nvSpPr>
          <p:cNvPr id="4" name="Slide Number Placeholder 3"/>
          <p:cNvSpPr>
            <a:spLocks noGrp="1"/>
          </p:cNvSpPr>
          <p:nvPr>
            <p:ph type="sldNum" sz="quarter" idx="12"/>
          </p:nvPr>
        </p:nvSpPr>
        <p:spPr/>
        <p:txBody>
          <a:bodyPr/>
          <a:lstStyle/>
          <a:p>
            <a:fld id="{40A01959-B587-3B45-A9B3-C17F42F09305}" type="slidenum">
              <a:rPr lang="en-US" smtClean="0"/>
              <a:t>57</a:t>
            </a:fld>
            <a:endParaRPr lang="en-US"/>
          </a:p>
        </p:txBody>
      </p:sp>
      <p:grpSp>
        <p:nvGrpSpPr>
          <p:cNvPr id="8" name="Group 7"/>
          <p:cNvGrpSpPr/>
          <p:nvPr/>
        </p:nvGrpSpPr>
        <p:grpSpPr>
          <a:xfrm>
            <a:off x="0" y="-22510"/>
            <a:ext cx="12192000" cy="307777"/>
            <a:chOff x="0" y="-22510"/>
            <a:chExt cx="12192000" cy="307777"/>
          </a:xfrm>
        </p:grpSpPr>
        <p:sp>
          <p:nvSpPr>
            <p:cNvPr id="9" name="Rectangle 8"/>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0" name="TextBox 9"/>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3</a:t>
              </a:r>
            </a:p>
          </p:txBody>
        </p:sp>
      </p:grpSp>
    </p:spTree>
    <p:extLst>
      <p:ext uri="{BB962C8B-B14F-4D97-AF65-F5344CB8AC3E}">
        <p14:creationId xmlns:p14="http://schemas.microsoft.com/office/powerpoint/2010/main" val="8824187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will learn about in this section</a:t>
            </a:r>
            <a:endParaRPr lang="en-US" dirty="0"/>
          </a:p>
        </p:txBody>
      </p:sp>
      <p:sp>
        <p:nvSpPr>
          <p:cNvPr id="3" name="Content Placeholder 2"/>
          <p:cNvSpPr>
            <a:spLocks noGrp="1"/>
          </p:cNvSpPr>
          <p:nvPr>
            <p:ph idx="1"/>
          </p:nvPr>
        </p:nvSpPr>
        <p:spPr>
          <a:xfrm>
            <a:off x="838200" y="1825624"/>
            <a:ext cx="10515600" cy="4175783"/>
          </a:xfrm>
        </p:spPr>
        <p:txBody>
          <a:bodyPr>
            <a:normAutofit/>
          </a:bodyPr>
          <a:lstStyle/>
          <a:p>
            <a:pPr marL="514350" indent="-514350">
              <a:buAutoNum type="arabicPeriod"/>
            </a:pPr>
            <a:r>
              <a:rPr lang="en-US" dirty="0" smtClean="0">
                <a:latin typeface="+mj-lt"/>
              </a:rPr>
              <a:t>B+ Trees: Basics</a:t>
            </a:r>
          </a:p>
          <a:p>
            <a:pPr marL="514350" indent="-514350">
              <a:buAutoNum type="arabicPeriod"/>
            </a:pPr>
            <a:endParaRPr lang="en-US" dirty="0">
              <a:latin typeface="+mj-lt"/>
            </a:endParaRPr>
          </a:p>
          <a:p>
            <a:pPr marL="514350" indent="-514350">
              <a:buAutoNum type="arabicPeriod"/>
            </a:pPr>
            <a:r>
              <a:rPr lang="en-US" dirty="0" smtClean="0">
                <a:latin typeface="+mj-lt"/>
              </a:rPr>
              <a:t>B+ Trees: Design &amp; Cost</a:t>
            </a:r>
          </a:p>
          <a:p>
            <a:pPr marL="514350" indent="-514350">
              <a:buAutoNum type="arabicPeriod"/>
            </a:pPr>
            <a:endParaRPr lang="en-US" dirty="0">
              <a:latin typeface="+mj-lt"/>
            </a:endParaRPr>
          </a:p>
          <a:p>
            <a:pPr marL="514350" indent="-514350">
              <a:buAutoNum type="arabicPeriod"/>
            </a:pPr>
            <a:r>
              <a:rPr lang="en-US" dirty="0" smtClean="0">
                <a:latin typeface="+mj-lt"/>
              </a:rPr>
              <a:t>Clustered Indexes</a:t>
            </a:r>
            <a:endParaRPr lang="en-US" dirty="0">
              <a:latin typeface="+mj-lt"/>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58</a:t>
            </a:fld>
            <a:endParaRPr lang="en-US"/>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1843774"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a:t>
              </a:r>
              <a:r>
                <a:rPr lang="en-US" sz="1400" b="1" i="1" dirty="0">
                  <a:solidFill>
                    <a:schemeClr val="tx1">
                      <a:lumMod val="65000"/>
                      <a:lumOff val="35000"/>
                    </a:schemeClr>
                  </a:solidFill>
                  <a:latin typeface="+mj-lt"/>
                </a:rPr>
                <a:t>3</a:t>
              </a:r>
            </a:p>
          </p:txBody>
        </p:sp>
      </p:grpSp>
    </p:spTree>
    <p:extLst>
      <p:ext uri="{BB962C8B-B14F-4D97-AF65-F5344CB8AC3E}">
        <p14:creationId xmlns:p14="http://schemas.microsoft.com/office/powerpoint/2010/main" val="2904869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B+ Trees</a:t>
            </a:r>
          </a:p>
        </p:txBody>
      </p:sp>
      <p:sp>
        <p:nvSpPr>
          <p:cNvPr id="73731" name="Rectangle 3"/>
          <p:cNvSpPr>
            <a:spLocks noGrp="1" noChangeArrowheads="1"/>
          </p:cNvSpPr>
          <p:nvPr>
            <p:ph type="body" idx="1"/>
          </p:nvPr>
        </p:nvSpPr>
        <p:spPr/>
        <p:txBody>
          <a:bodyPr>
            <a:normAutofit/>
          </a:bodyPr>
          <a:lstStyle/>
          <a:p>
            <a:r>
              <a:rPr lang="en-US" dirty="0"/>
              <a:t>Search </a:t>
            </a:r>
            <a:r>
              <a:rPr lang="en-US" dirty="0" smtClean="0"/>
              <a:t>trees </a:t>
            </a:r>
          </a:p>
          <a:p>
            <a:pPr lvl="1"/>
            <a:r>
              <a:rPr lang="en-US" dirty="0" smtClean="0"/>
              <a:t>B does not mean binary!</a:t>
            </a:r>
          </a:p>
          <a:p>
            <a:pPr lvl="1"/>
            <a:endParaRPr lang="en-US" dirty="0"/>
          </a:p>
          <a:p>
            <a:r>
              <a:rPr lang="en-US" dirty="0"/>
              <a:t>Idea in B </a:t>
            </a:r>
            <a:r>
              <a:rPr lang="en-US" dirty="0" smtClean="0"/>
              <a:t>Trees</a:t>
            </a:r>
            <a:r>
              <a:rPr lang="en-US" dirty="0"/>
              <a:t>:</a:t>
            </a:r>
          </a:p>
          <a:p>
            <a:pPr lvl="1"/>
            <a:r>
              <a:rPr lang="en-US" dirty="0"/>
              <a:t>make 1 node = </a:t>
            </a:r>
            <a:r>
              <a:rPr lang="en-US" dirty="0" smtClean="0"/>
              <a:t>1 physical page</a:t>
            </a:r>
          </a:p>
          <a:p>
            <a:pPr lvl="1"/>
            <a:r>
              <a:rPr lang="en-US" dirty="0" smtClean="0"/>
              <a:t>Balanced, height adjusted tree (not the B either)</a:t>
            </a:r>
          </a:p>
          <a:p>
            <a:pPr lvl="1"/>
            <a:endParaRPr lang="en-US" dirty="0"/>
          </a:p>
          <a:p>
            <a:r>
              <a:rPr lang="en-US" dirty="0"/>
              <a:t>Idea in B+ Trees:</a:t>
            </a:r>
          </a:p>
          <a:p>
            <a:pPr lvl="1"/>
            <a:r>
              <a:rPr lang="en-US" dirty="0"/>
              <a:t>Make leaves into a linked list </a:t>
            </a:r>
            <a:r>
              <a:rPr lang="en-US" dirty="0" smtClean="0"/>
              <a:t>(for range queries)</a:t>
            </a:r>
            <a:endParaRPr lang="en-US" dirty="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48337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smtClean="0"/>
              <a:t>Recap: External Merge Algorithm</a:t>
            </a:r>
            <a:endParaRPr lang="en-US" dirty="0"/>
          </a:p>
        </p:txBody>
      </p:sp>
      <p:sp>
        <p:nvSpPr>
          <p:cNvPr id="5125" name="Rectangle 5"/>
          <p:cNvSpPr>
            <a:spLocks noGrp="1" noChangeArrowheads="1"/>
          </p:cNvSpPr>
          <p:nvPr>
            <p:ph type="body" idx="1"/>
          </p:nvPr>
        </p:nvSpPr>
        <p:spPr>
          <a:xfrm>
            <a:off x="838199" y="1828800"/>
            <a:ext cx="11077575" cy="4495800"/>
          </a:xfrm>
          <a:noFill/>
          <a:ln/>
        </p:spPr>
        <p:txBody>
          <a:bodyPr>
            <a:normAutofit/>
          </a:bodyPr>
          <a:lstStyle/>
          <a:p>
            <a:r>
              <a:rPr lang="en-US" sz="3200" dirty="0" smtClean="0"/>
              <a:t>Suppose we want to merge two </a:t>
            </a:r>
            <a:r>
              <a:rPr lang="en-US" sz="3200" b="1" dirty="0" smtClean="0"/>
              <a:t>sorted</a:t>
            </a:r>
            <a:r>
              <a:rPr lang="en-US" sz="3200" dirty="0" smtClean="0"/>
              <a:t> files both much larger than main memory (i.e. the buffer)</a:t>
            </a:r>
          </a:p>
          <a:p>
            <a:endParaRPr lang="en-US" sz="3200" dirty="0"/>
          </a:p>
          <a:p>
            <a:r>
              <a:rPr lang="en-US" sz="3200" dirty="0" smtClean="0"/>
              <a:t>We can use the </a:t>
            </a:r>
            <a:r>
              <a:rPr lang="en-US" sz="3200" b="1" dirty="0" smtClean="0"/>
              <a:t>external merge algorithm</a:t>
            </a:r>
            <a:r>
              <a:rPr lang="en-US" sz="3200" dirty="0" smtClean="0"/>
              <a:t> to merge files of </a:t>
            </a:r>
            <a:r>
              <a:rPr lang="en-US" sz="3200" b="1" i="1" dirty="0" smtClean="0"/>
              <a:t>arbitrary length</a:t>
            </a:r>
            <a:r>
              <a:rPr lang="en-US" sz="3200" dirty="0" smtClean="0"/>
              <a:t> in </a:t>
            </a:r>
            <a:r>
              <a:rPr lang="en-US" sz="3200" b="1" dirty="0" smtClean="0"/>
              <a:t>2*(N+M) IO </a:t>
            </a:r>
            <a:r>
              <a:rPr lang="en-US" sz="3200" dirty="0" smtClean="0"/>
              <a:t>operations with only </a:t>
            </a:r>
            <a:r>
              <a:rPr lang="en-US" sz="3200" b="1" dirty="0" smtClean="0"/>
              <a:t>3 buffer pages</a:t>
            </a:r>
            <a:r>
              <a:rPr lang="en-US" sz="3200" dirty="0" smtClean="0"/>
              <a:t>!</a:t>
            </a:r>
          </a:p>
        </p:txBody>
      </p:sp>
      <p:sp>
        <p:nvSpPr>
          <p:cNvPr id="6" name="TextBox 5"/>
          <p:cNvSpPr txBox="1"/>
          <p:nvPr/>
        </p:nvSpPr>
        <p:spPr>
          <a:xfrm>
            <a:off x="2540987" y="5247382"/>
            <a:ext cx="7110026" cy="1077218"/>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smtClean="0">
                <a:solidFill>
                  <a:prstClr val="black"/>
                </a:solidFill>
                <a:latin typeface="+mj-lt"/>
              </a:rPr>
              <a:t>Our first example of an “IO aware” algorithm / cost model</a:t>
            </a:r>
            <a:endParaRPr lang="en-US" sz="3200" dirty="0">
              <a:solidFill>
                <a:prstClr val="black"/>
              </a:solidFill>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65253568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105453296"/>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xmlns:a14="http://schemas.microsoft.com/office/drawing/2010/main">
        <mc:Choice Requires="a14">
          <p:sp>
            <p:nvSpPr>
              <p:cNvPr id="10" name="TextBox 9"/>
              <p:cNvSpPr txBox="1"/>
              <p:nvPr/>
            </p:nvSpPr>
            <p:spPr>
              <a:xfrm>
                <a:off x="5748602" y="2754486"/>
                <a:ext cx="4455572"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Each </a:t>
                </a:r>
                <a:r>
                  <a:rPr lang="en-US" sz="2800" i="1" dirty="0" smtClean="0">
                    <a:latin typeface="+mj-lt"/>
                  </a:rPr>
                  <a:t>non-leaf (“interior”) </a:t>
                </a:r>
                <a:r>
                  <a:rPr lang="en-US" sz="2800" b="1" i="1" dirty="0">
                    <a:latin typeface="+mj-lt"/>
                  </a:rPr>
                  <a:t>node</a:t>
                </a:r>
                <a:r>
                  <a:rPr lang="en-US" sz="2800" dirty="0">
                    <a:latin typeface="+mj-lt"/>
                  </a:rPr>
                  <a:t> </a:t>
                </a:r>
                <a:r>
                  <a:rPr lang="en-US" sz="2800" dirty="0" smtClean="0">
                    <a:latin typeface="+mj-lt"/>
                  </a:rPr>
                  <a:t>has </a:t>
                </a:r>
                <a14:m>
                  <m:oMath xmlns:m="http://schemas.openxmlformats.org/officeDocument/2006/math">
                    <m:r>
                      <a:rPr lang="en-US" sz="2800" i="1" dirty="0" smtClean="0">
                        <a:latin typeface="Cambria Math" charset="0"/>
                        <a:ea typeface="Cambria Math" charset="0"/>
                        <a:cs typeface="Cambria Math" charset="0"/>
                      </a:rPr>
                      <m:t>≥</m:t>
                    </m:r>
                  </m:oMath>
                </a14:m>
                <a:r>
                  <a:rPr lang="en-US" sz="2800" dirty="0" smtClean="0">
                    <a:latin typeface="+mj-lt"/>
                  </a:rPr>
                  <a:t> </a:t>
                </a:r>
                <a:r>
                  <a:rPr lang="en-US" sz="2800" dirty="0">
                    <a:latin typeface="+mj-lt"/>
                  </a:rPr>
                  <a:t>d and </a:t>
                </a:r>
                <a14:m>
                  <m:oMath xmlns:m="http://schemas.openxmlformats.org/officeDocument/2006/math">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 </m:t>
                    </m:r>
                  </m:oMath>
                </a14:m>
                <a:r>
                  <a:rPr lang="en-US" sz="2800" dirty="0" smtClean="0">
                    <a:latin typeface="+mj-lt"/>
                  </a:rPr>
                  <a:t>2d </a:t>
                </a:r>
                <a:r>
                  <a:rPr lang="en-US" sz="2800" b="1" i="1" dirty="0" smtClean="0">
                    <a:latin typeface="+mj-lt"/>
                  </a:rPr>
                  <a:t>keys*</a:t>
                </a:r>
              </a:p>
            </p:txBody>
          </p:sp>
        </mc:Choice>
        <mc:Fallback xmlns="">
          <p:sp>
            <p:nvSpPr>
              <p:cNvPr id="10" name="TextBox 9"/>
              <p:cNvSpPr txBox="1">
                <a:spLocks noRot="1" noChangeAspect="1" noMove="1" noResize="1" noEditPoints="1" noAdjustHandles="1" noChangeArrowheads="1" noChangeShapeType="1" noTextEdit="1"/>
              </p:cNvSpPr>
              <p:nvPr/>
            </p:nvSpPr>
            <p:spPr>
              <a:xfrm>
                <a:off x="5748602" y="2754486"/>
                <a:ext cx="4455572" cy="954107"/>
              </a:xfrm>
              <a:prstGeom prst="rect">
                <a:avLst/>
              </a:prstGeom>
              <a:blipFill rotWithShape="0">
                <a:blip r:embed="rId2"/>
                <a:stretch>
                  <a:fillRect/>
                </a:stretch>
              </a:blipFill>
              <a:effectLst>
                <a:outerShdw blurRad="50800" dist="12700" dir="2700000" algn="tl" rotWithShape="0">
                  <a:prstClr val="black">
                    <a:alpha val="40000"/>
                  </a:prstClr>
                </a:outerShdw>
              </a:effectLst>
            </p:spPr>
            <p:txBody>
              <a:bodyPr/>
              <a:lstStyle/>
              <a:p>
                <a:r>
                  <a:rPr lang="en-US">
                    <a:noFill/>
                  </a:rPr>
                  <a:t> </a:t>
                </a:r>
              </a:p>
            </p:txBody>
          </p:sp>
        </mc:Fallback>
      </mc:AlternateContent>
      <p:sp>
        <p:nvSpPr>
          <p:cNvPr id="3" name="Rounded Rectangle 2"/>
          <p:cNvSpPr/>
          <p:nvPr/>
        </p:nvSpPr>
        <p:spPr>
          <a:xfrm>
            <a:off x="2378765" y="208059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48602" y="4019586"/>
            <a:ext cx="4229129" cy="830997"/>
          </a:xfrm>
          <a:prstGeom prst="rect">
            <a:avLst/>
          </a:prstGeom>
        </p:spPr>
        <p:txBody>
          <a:bodyPr wrap="square">
            <a:spAutoFit/>
          </a:bodyPr>
          <a:lstStyle/>
          <a:p>
            <a:r>
              <a:rPr lang="en-US" sz="2400" i="1" dirty="0" smtClean="0">
                <a:latin typeface="+mj-lt"/>
              </a:rPr>
              <a:t>*except </a:t>
            </a:r>
            <a:r>
              <a:rPr lang="en-US" sz="2400" i="1" dirty="0">
                <a:latin typeface="+mj-lt"/>
              </a:rPr>
              <a:t>for root node, which can have between </a:t>
            </a:r>
            <a:r>
              <a:rPr lang="en-US" sz="2400" b="1" i="1" dirty="0">
                <a:latin typeface="+mj-lt"/>
              </a:rPr>
              <a:t>2 </a:t>
            </a:r>
            <a:r>
              <a:rPr lang="en-US" sz="2400" i="1" dirty="0">
                <a:latin typeface="+mj-lt"/>
              </a:rPr>
              <a:t>and 2d </a:t>
            </a:r>
            <a:r>
              <a:rPr lang="en-US" sz="2400" i="1" dirty="0" smtClean="0">
                <a:latin typeface="+mj-lt"/>
              </a:rPr>
              <a:t>keys</a:t>
            </a:r>
            <a:endParaRPr lang="en-US" sz="2400" dirty="0">
              <a:latin typeface="+mj-lt"/>
            </a:endParaRPr>
          </a:p>
        </p:txBody>
      </p:sp>
      <p:sp>
        <p:nvSpPr>
          <p:cNvPr id="14" name="TextBox 13"/>
          <p:cNvSpPr txBox="1"/>
          <p:nvPr/>
        </p:nvSpPr>
        <p:spPr>
          <a:xfrm>
            <a:off x="5748602" y="1999666"/>
            <a:ext cx="3886200" cy="52322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Parameter </a:t>
            </a:r>
            <a:r>
              <a:rPr lang="en-US" sz="2800" b="1" i="1" dirty="0" smtClean="0">
                <a:latin typeface="+mj-lt"/>
              </a:rPr>
              <a:t>d</a:t>
            </a:r>
            <a:r>
              <a:rPr lang="en-US" sz="2800" dirty="0" smtClean="0">
                <a:latin typeface="+mj-lt"/>
              </a:rPr>
              <a:t> </a:t>
            </a:r>
            <a:r>
              <a:rPr lang="en-US" sz="2800" smtClean="0">
                <a:latin typeface="+mj-lt"/>
              </a:rPr>
              <a:t>= the degree</a:t>
            </a:r>
            <a:endParaRPr lang="en-US" sz="2800" b="1" i="1" dirty="0" smtClean="0">
              <a:latin typeface="+mj-lt"/>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62174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4" grpId="0"/>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1547274854"/>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Straight Arrow Connector 3"/>
          <p:cNvCxnSpPr/>
          <p:nvPr/>
        </p:nvCxnSpPr>
        <p:spPr>
          <a:xfrm>
            <a:off x="3635829" y="2667001"/>
            <a:ext cx="119742"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2220686" y="2667001"/>
            <a:ext cx="391886" cy="6531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18" idx="0"/>
          </p:cNvCxnSpPr>
          <p:nvPr/>
        </p:nvCxnSpPr>
        <p:spPr>
          <a:xfrm>
            <a:off x="3128536" y="2666999"/>
            <a:ext cx="5232" cy="13841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22" idx="0"/>
          </p:cNvCxnSpPr>
          <p:nvPr/>
        </p:nvCxnSpPr>
        <p:spPr>
          <a:xfrm>
            <a:off x="4054644" y="2666999"/>
            <a:ext cx="1272976" cy="10331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747854" y="3350376"/>
            <a:ext cx="926857" cy="461665"/>
          </a:xfrm>
          <a:prstGeom prst="rect">
            <a:avLst/>
          </a:prstGeom>
          <a:noFill/>
        </p:spPr>
        <p:txBody>
          <a:bodyPr wrap="none" rtlCol="0">
            <a:spAutoFit/>
          </a:bodyPr>
          <a:lstStyle/>
          <a:p>
            <a:r>
              <a:rPr lang="en-US" sz="2400" dirty="0"/>
              <a:t>k &lt; 10</a:t>
            </a:r>
          </a:p>
        </p:txBody>
      </p:sp>
      <mc:AlternateContent xmlns:mc="http://schemas.openxmlformats.org/markup-compatibility/2006" xmlns:a14="http://schemas.microsoft.com/office/drawing/2010/main">
        <mc:Choice Requires="a14">
          <p:sp>
            <p:nvSpPr>
              <p:cNvPr id="18" name="TextBox 17"/>
              <p:cNvSpPr txBox="1"/>
              <p:nvPr/>
            </p:nvSpPr>
            <p:spPr>
              <a:xfrm>
                <a:off x="2303284" y="4051185"/>
                <a:ext cx="1660968" cy="461665"/>
              </a:xfrm>
              <a:prstGeom prst="rect">
                <a:avLst/>
              </a:prstGeom>
              <a:noFill/>
            </p:spPr>
            <p:txBody>
              <a:bodyPr wrap="none" rtlCol="0">
                <a:spAutoFit/>
              </a:bodyPr>
              <a:lstStyle/>
              <a:p>
                <a:r>
                  <a:rPr lang="en-US" sz="2400" dirty="0"/>
                  <a:t>10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20</a:t>
                </a:r>
              </a:p>
            </p:txBody>
          </p:sp>
        </mc:Choice>
        <mc:Fallback xmlns="">
          <p:sp>
            <p:nvSpPr>
              <p:cNvPr id="18" name="TextBox 17"/>
              <p:cNvSpPr txBox="1">
                <a:spLocks noRot="1" noChangeAspect="1" noMove="1" noResize="1" noEditPoints="1" noAdjustHandles="1" noChangeArrowheads="1" noChangeShapeType="1" noTextEdit="1"/>
              </p:cNvSpPr>
              <p:nvPr/>
            </p:nvSpPr>
            <p:spPr>
              <a:xfrm>
                <a:off x="2303284" y="4051185"/>
                <a:ext cx="1660968" cy="461665"/>
              </a:xfrm>
              <a:prstGeom prst="rect">
                <a:avLst/>
              </a:prstGeom>
              <a:blipFill rotWithShape="0">
                <a:blip r:embed="rId2"/>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24656" y="3339027"/>
                <a:ext cx="1660968" cy="461665"/>
              </a:xfrm>
              <a:prstGeom prst="rect">
                <a:avLst/>
              </a:prstGeom>
              <a:noFill/>
            </p:spPr>
            <p:txBody>
              <a:bodyPr wrap="none" rtlCol="0">
                <a:spAutoFit/>
              </a:bodyPr>
              <a:lstStyle/>
              <a:p>
                <a:r>
                  <a:rPr lang="en-US" sz="2400" dirty="0"/>
                  <a:t>20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r>
                      <a:rPr lang="en-US" sz="2400" i="1">
                        <a:latin typeface="Cambria Math" charset="0"/>
                        <a:ea typeface="Cambria Math" charset="0"/>
                        <a:cs typeface="Cambria Math" charset="0"/>
                      </a:rPr>
                      <m:t> </m:t>
                    </m:r>
                  </m:oMath>
                </a14:m>
                <a:r>
                  <a:rPr lang="en-US" sz="2400" dirty="0"/>
                  <a:t>&lt; 30</a:t>
                </a:r>
              </a:p>
            </p:txBody>
          </p:sp>
        </mc:Choice>
        <mc:Fallback xmlns="">
          <p:sp>
            <p:nvSpPr>
              <p:cNvPr id="20" name="TextBox 19"/>
              <p:cNvSpPr txBox="1">
                <a:spLocks noRot="1" noChangeAspect="1" noMove="1" noResize="1" noEditPoints="1" noAdjustHandles="1" noChangeArrowheads="1" noChangeShapeType="1" noTextEdit="1"/>
              </p:cNvSpPr>
              <p:nvPr/>
            </p:nvSpPr>
            <p:spPr>
              <a:xfrm>
                <a:off x="3224656" y="3339027"/>
                <a:ext cx="1660968" cy="461665"/>
              </a:xfrm>
              <a:prstGeom prst="rect">
                <a:avLst/>
              </a:prstGeom>
              <a:blipFill rotWithShape="0">
                <a:blip r:embed="rId3"/>
                <a:stretch>
                  <a:fillRect l="-5882" t="-105333" r="-4412" b="-1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797699" y="3700187"/>
                <a:ext cx="1059842" cy="461665"/>
              </a:xfrm>
              <a:prstGeom prst="rect">
                <a:avLst/>
              </a:prstGeom>
              <a:noFill/>
            </p:spPr>
            <p:txBody>
              <a:bodyPr wrap="none" rtlCol="0">
                <a:spAutoFit/>
              </a:bodyPr>
              <a:lstStyle/>
              <a:p>
                <a:r>
                  <a:rPr lang="en-US" sz="2400" dirty="0"/>
                  <a:t>30 </a:t>
                </a:r>
                <a14:m>
                  <m:oMath xmlns:m="http://schemas.openxmlformats.org/officeDocument/2006/math">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𝑘</m:t>
                    </m:r>
                  </m:oMath>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797699" y="3700187"/>
                <a:ext cx="1059842" cy="461665"/>
              </a:xfrm>
              <a:prstGeom prst="rect">
                <a:avLst/>
              </a:prstGeom>
              <a:blipFill rotWithShape="0">
                <a:blip r:embed="rId4"/>
                <a:stretch>
                  <a:fillRect l="-8621" t="-10526" b="-28947"/>
                </a:stretch>
              </a:blipFill>
            </p:spPr>
            <p:txBody>
              <a:bodyPr/>
              <a:lstStyle/>
              <a:p>
                <a:r>
                  <a:rPr lang="en-US">
                    <a:noFill/>
                  </a:rPr>
                  <a:t> </a:t>
                </a:r>
              </a:p>
            </p:txBody>
          </p:sp>
        </mc:Fallback>
      </mc:AlternateContent>
      <p:sp>
        <p:nvSpPr>
          <p:cNvPr id="21" name="Rounded Rectangle 20"/>
          <p:cNvSpPr/>
          <p:nvPr/>
        </p:nvSpPr>
        <p:spPr>
          <a:xfrm>
            <a:off x="2400538" y="2431371"/>
            <a:ext cx="19812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05194" y="2186230"/>
            <a:ext cx="3136980"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 </a:t>
            </a:r>
            <a:r>
              <a:rPr lang="en-US" sz="2800" i="1" dirty="0" smtClean="0">
                <a:latin typeface="+mj-lt"/>
              </a:rPr>
              <a:t>n </a:t>
            </a:r>
            <a:r>
              <a:rPr lang="en-US" sz="2800" dirty="0" smtClean="0">
                <a:latin typeface="+mj-lt"/>
              </a:rPr>
              <a:t>keys in a node define </a:t>
            </a:r>
            <a:r>
              <a:rPr lang="en-US" sz="2800" i="1" dirty="0" smtClean="0">
                <a:latin typeface="+mj-lt"/>
              </a:rPr>
              <a:t>n+1 </a:t>
            </a:r>
            <a:r>
              <a:rPr lang="en-US" sz="2800" dirty="0" smtClean="0">
                <a:latin typeface="+mj-lt"/>
              </a:rPr>
              <a:t>ranges </a:t>
            </a:r>
            <a:endParaRPr lang="en-US" sz="2800" dirty="0">
              <a:latin typeface="+mj-lt"/>
            </a:endParaRPr>
          </a:p>
        </p:txBody>
      </p:sp>
      <p:grpSp>
        <p:nvGrpSpPr>
          <p:cNvPr id="19" name="Group 18"/>
          <p:cNvGrpSpPr/>
          <p:nvPr/>
        </p:nvGrpSpPr>
        <p:grpSpPr>
          <a:xfrm>
            <a:off x="0" y="-22510"/>
            <a:ext cx="12192000" cy="307777"/>
            <a:chOff x="0" y="-22510"/>
            <a:chExt cx="12192000" cy="307777"/>
          </a:xfrm>
        </p:grpSpPr>
        <p:sp>
          <p:nvSpPr>
            <p:cNvPr id="27" name="Rectangle 2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8" name="TextBox 27"/>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7009282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943047478"/>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p:nvPr/>
        </p:nvCxnSpPr>
        <p:spPr>
          <a:xfrm>
            <a:off x="3570513" y="2680758"/>
            <a:ext cx="1012372" cy="659692"/>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sp>
        <p:nvSpPr>
          <p:cNvPr id="14" name="Rounded Rectangle 13"/>
          <p:cNvSpPr/>
          <p:nvPr/>
        </p:nvSpPr>
        <p:spPr>
          <a:xfrm>
            <a:off x="3346174" y="2431371"/>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Group 4"/>
          <p:cNvGraphicFramePr>
            <a:graphicFrameLocks noGrp="1"/>
          </p:cNvGraphicFramePr>
          <p:nvPr>
            <p:extLst>
              <p:ext uri="{D42A27DB-BD31-4B8C-83A1-F6EECF244321}">
                <p14:modId xmlns:p14="http://schemas.microsoft.com/office/powerpoint/2010/main" val="1650439185"/>
              </p:ext>
            </p:extLst>
          </p:nvPr>
        </p:nvGraphicFramePr>
        <p:xfrm>
          <a:off x="3668485" y="3442015"/>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Box 15"/>
          <p:cNvSpPr txBox="1"/>
          <p:nvPr/>
        </p:nvSpPr>
        <p:spPr>
          <a:xfrm>
            <a:off x="6305193" y="2186230"/>
            <a:ext cx="4435693"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For each range, in a </a:t>
            </a:r>
            <a:r>
              <a:rPr lang="en-US" sz="2800" i="1" dirty="0" smtClean="0">
                <a:latin typeface="+mj-lt"/>
              </a:rPr>
              <a:t>non-leaf </a:t>
            </a:r>
            <a:r>
              <a:rPr lang="en-US" sz="2800" dirty="0" smtClean="0">
                <a:latin typeface="+mj-lt"/>
              </a:rPr>
              <a:t>node, there is a </a:t>
            </a:r>
            <a:r>
              <a:rPr lang="en-US" sz="2800" b="1" dirty="0" smtClean="0">
                <a:latin typeface="+mj-lt"/>
              </a:rPr>
              <a:t>pointer</a:t>
            </a:r>
            <a:r>
              <a:rPr lang="en-US" sz="2800" dirty="0" smtClean="0">
                <a:latin typeface="+mj-lt"/>
              </a:rPr>
              <a:t> to another node with keys in that range</a:t>
            </a:r>
            <a:endParaRPr lang="en-US" sz="2800" dirty="0">
              <a:latin typeface="+mj-lt"/>
            </a:endParaRP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0" name="TextBox 19"/>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9519516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085821343"/>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ext uri="{D42A27DB-BD31-4B8C-83A1-F6EECF244321}">
                <p14:modId xmlns:p14="http://schemas.microsoft.com/office/powerpoint/2010/main" val="4465163"/>
              </p:ext>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ext uri="{D42A27DB-BD31-4B8C-83A1-F6EECF244321}">
                <p14:modId xmlns:p14="http://schemas.microsoft.com/office/powerpoint/2010/main" val="2031550543"/>
              </p:ext>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ext uri="{D42A27DB-BD31-4B8C-83A1-F6EECF244321}">
                <p14:modId xmlns:p14="http://schemas.microsoft.com/office/powerpoint/2010/main" val="1427472548"/>
              </p:ext>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1" name="Group 20"/>
          <p:cNvGrpSpPr/>
          <p:nvPr/>
        </p:nvGrpSpPr>
        <p:grpSpPr>
          <a:xfrm>
            <a:off x="0" y="-22510"/>
            <a:ext cx="12192000" cy="307777"/>
            <a:chOff x="0" y="-22510"/>
            <a:chExt cx="12192000" cy="307777"/>
          </a:xfrm>
        </p:grpSpPr>
        <p:sp>
          <p:nvSpPr>
            <p:cNvPr id="22" name="Rectangle 2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23" name="TextBox 22"/>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973915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085821343"/>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ext uri="{D42A27DB-BD31-4B8C-83A1-F6EECF244321}">
                <p14:modId xmlns:p14="http://schemas.microsoft.com/office/powerpoint/2010/main" val="4465163"/>
              </p:ext>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ext uri="{D42A27DB-BD31-4B8C-83A1-F6EECF244321}">
                <p14:modId xmlns:p14="http://schemas.microsoft.com/office/powerpoint/2010/main" val="2031550543"/>
              </p:ext>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ext uri="{D42A27DB-BD31-4B8C-83A1-F6EECF244321}">
                <p14:modId xmlns:p14="http://schemas.microsoft.com/office/powerpoint/2010/main" val="1427472548"/>
              </p:ext>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key slots contain pointers to data records</a:t>
            </a:r>
            <a:endParaRPr lang="en-US" sz="2800" dirty="0">
              <a:latin typeface="+mj-lt"/>
            </a:endParaRPr>
          </a:p>
        </p:txBody>
      </p:sp>
      <p:sp>
        <p:nvSpPr>
          <p:cNvPr id="43" name="Rounded Rectangle 42"/>
          <p:cNvSpPr/>
          <p:nvPr/>
        </p:nvSpPr>
        <p:spPr>
          <a:xfrm>
            <a:off x="6173633" y="4038046"/>
            <a:ext cx="609600"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sp>
        <p:nvSpPr>
          <p:cNvPr id="45" name="TextBox 44"/>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sp>
        <p:nvSpPr>
          <p:cNvPr id="46" name="TextBox 45"/>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sp>
        <p:nvSpPr>
          <p:cNvPr id="53" name="TextBox 52"/>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sp>
        <p:nvSpPr>
          <p:cNvPr id="56" name="TextBox 55"/>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sp>
        <p:nvSpPr>
          <p:cNvPr id="57" name="TextBox 56"/>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sp>
        <p:nvSpPr>
          <p:cNvPr id="58" name="TextBox 57"/>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sp>
        <p:nvSpPr>
          <p:cNvPr id="59" name="TextBox 58"/>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sp>
        <p:nvSpPr>
          <p:cNvPr id="60" name="TextBox 59"/>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sp>
        <p:nvSpPr>
          <p:cNvPr id="61" name="TextBox 60"/>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smtClean="0"/>
              <a:t>11</a:t>
            </a:r>
            <a:endParaRPr lang="en-US" dirty="0"/>
          </a:p>
        </p:txBody>
      </p:sp>
      <p:grpSp>
        <p:nvGrpSpPr>
          <p:cNvPr id="39" name="Group 38"/>
          <p:cNvGrpSpPr/>
          <p:nvPr/>
        </p:nvGrpSpPr>
        <p:grpSpPr>
          <a:xfrm>
            <a:off x="0" y="-22510"/>
            <a:ext cx="12192000" cy="307777"/>
            <a:chOff x="0" y="-22510"/>
            <a:chExt cx="12192000" cy="307777"/>
          </a:xfrm>
        </p:grpSpPr>
        <p:sp>
          <p:nvSpPr>
            <p:cNvPr id="40" name="Rectangle 3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7" name="TextBox 46"/>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852664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085821343"/>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ext uri="{D42A27DB-BD31-4B8C-83A1-F6EECF244321}">
                <p14:modId xmlns:p14="http://schemas.microsoft.com/office/powerpoint/2010/main" val="4465163"/>
              </p:ext>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ext uri="{D42A27DB-BD31-4B8C-83A1-F6EECF244321}">
                <p14:modId xmlns:p14="http://schemas.microsoft.com/office/powerpoint/2010/main" val="2031550543"/>
              </p:ext>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ext uri="{D42A27DB-BD31-4B8C-83A1-F6EECF244321}">
                <p14:modId xmlns:p14="http://schemas.microsoft.com/office/powerpoint/2010/main" val="1427472548"/>
              </p:ext>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1540346" y="4256838"/>
            <a:ext cx="587384"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302140" y="5089260"/>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72" name="Straight Arrow Connector 71"/>
          <p:cNvCxnSpPr/>
          <p:nvPr/>
        </p:nvCxnSpPr>
        <p:spPr>
          <a:xfrm flipH="1">
            <a:off x="2277786" y="4249876"/>
            <a:ext cx="322547"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068433" y="5082298"/>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74" name="Straight Arrow Connector 73"/>
          <p:cNvCxnSpPr/>
          <p:nvPr/>
        </p:nvCxnSpPr>
        <p:spPr>
          <a:xfrm flipH="1">
            <a:off x="3044079" y="4249876"/>
            <a:ext cx="16537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34726" y="5082298"/>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76" name="Straight Arrow Connector 75"/>
          <p:cNvCxnSpPr/>
          <p:nvPr/>
        </p:nvCxnSpPr>
        <p:spPr>
          <a:xfrm>
            <a:off x="3645845" y="4256838"/>
            <a:ext cx="164526"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601019" y="5082298"/>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78" name="Straight Arrow Connector 77"/>
          <p:cNvCxnSpPr/>
          <p:nvPr/>
        </p:nvCxnSpPr>
        <p:spPr>
          <a:xfrm flipH="1">
            <a:off x="4576665" y="4249876"/>
            <a:ext cx="37498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4367312" y="5082298"/>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80" name="Straight Arrow Connector 79"/>
          <p:cNvCxnSpPr/>
          <p:nvPr/>
        </p:nvCxnSpPr>
        <p:spPr>
          <a:xfrm flipH="1">
            <a:off x="5342958" y="4249876"/>
            <a:ext cx="52233"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5133605" y="5082298"/>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82" name="Straight Arrow Connector 81"/>
          <p:cNvCxnSpPr/>
          <p:nvPr/>
        </p:nvCxnSpPr>
        <p:spPr>
          <a:xfrm>
            <a:off x="5961832" y="4249876"/>
            <a:ext cx="147419" cy="83242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5899898" y="5082298"/>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84" name="Straight Arrow Connector 83"/>
          <p:cNvCxnSpPr/>
          <p:nvPr/>
        </p:nvCxnSpPr>
        <p:spPr>
          <a:xfrm>
            <a:off x="6456838" y="4256838"/>
            <a:ext cx="418704" cy="825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6666190" y="5082298"/>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86" name="Straight Arrow Connector 85"/>
          <p:cNvCxnSpPr>
            <a:endCxn id="87" idx="0"/>
          </p:cNvCxnSpPr>
          <p:nvPr/>
        </p:nvCxnSpPr>
        <p:spPr>
          <a:xfrm>
            <a:off x="898694" y="4279115"/>
            <a:ext cx="8122" cy="80318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68610" y="5082298"/>
            <a:ext cx="476412" cy="369332"/>
          </a:xfrm>
          <a:prstGeom prst="rect">
            <a:avLst/>
          </a:prstGeom>
          <a:solidFill>
            <a:schemeClr val="accent3">
              <a:lumMod val="20000"/>
              <a:lumOff val="80000"/>
            </a:schemeClr>
          </a:solidFill>
        </p:spPr>
        <p:txBody>
          <a:bodyPr wrap="square" rtlCol="0">
            <a:spAutoFit/>
          </a:bodyPr>
          <a:lstStyle/>
          <a:p>
            <a:r>
              <a:rPr lang="en-US" dirty="0" smtClean="0"/>
              <a:t>15</a:t>
            </a:r>
            <a:endParaRPr lang="en-US" dirty="0"/>
          </a:p>
        </p:txBody>
      </p:sp>
      <p:cxnSp>
        <p:nvCxnSpPr>
          <p:cNvPr id="89" name="Straight Arrow Connector 88"/>
          <p:cNvCxnSpPr/>
          <p:nvPr/>
        </p:nvCxnSpPr>
        <p:spPr>
          <a:xfrm flipH="1">
            <a:off x="301915" y="4286077"/>
            <a:ext cx="164912" cy="80318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63709" y="5089260"/>
            <a:ext cx="476412" cy="369332"/>
          </a:xfrm>
          <a:prstGeom prst="rect">
            <a:avLst/>
          </a:prstGeom>
          <a:solidFill>
            <a:schemeClr val="accent3">
              <a:lumMod val="20000"/>
              <a:lumOff val="80000"/>
            </a:schemeClr>
          </a:solidFill>
        </p:spPr>
        <p:txBody>
          <a:bodyPr wrap="square" rtlCol="0">
            <a:spAutoFit/>
          </a:bodyPr>
          <a:lstStyle/>
          <a:p>
            <a:r>
              <a:rPr lang="en-US" dirty="0" smtClean="0"/>
              <a:t>11</a:t>
            </a:r>
            <a:endParaRPr lang="en-US" dirty="0"/>
          </a:p>
        </p:txBody>
      </p:sp>
      <p:sp>
        <p:nvSpPr>
          <p:cNvPr id="41" name="TextBox 40"/>
          <p:cNvSpPr txBox="1"/>
          <p:nvPr/>
        </p:nvSpPr>
        <p:spPr>
          <a:xfrm>
            <a:off x="8103138" y="971975"/>
            <a:ext cx="3567541" cy="1200329"/>
          </a:xfrm>
          <a:prstGeom prst="rect">
            <a:avLst/>
          </a:prstGeom>
          <a:noFill/>
        </p:spPr>
        <p:txBody>
          <a:bodyPr wrap="square" rtlCol="0">
            <a:spAutoFit/>
          </a:bodyPr>
          <a:lstStyle/>
          <a:p>
            <a:r>
              <a:rPr lang="en-US" sz="2400" dirty="0"/>
              <a:t>Leaf nodes also have between </a:t>
            </a:r>
            <a:r>
              <a:rPr lang="en-US" sz="2400" i="1" dirty="0"/>
              <a:t>d </a:t>
            </a:r>
            <a:r>
              <a:rPr lang="en-US" sz="2400" dirty="0"/>
              <a:t>and </a:t>
            </a:r>
            <a:r>
              <a:rPr lang="en-US" sz="2400" i="1" dirty="0"/>
              <a:t>2d </a:t>
            </a:r>
            <a:r>
              <a:rPr lang="en-US" sz="2400" dirty="0"/>
              <a:t>keys, </a:t>
            </a:r>
            <a:r>
              <a:rPr lang="en-US" sz="2400" dirty="0" smtClean="0"/>
              <a:t>and are different in that:</a:t>
            </a:r>
            <a:endParaRPr lang="en-US" sz="2400" dirty="0"/>
          </a:p>
        </p:txBody>
      </p:sp>
      <p:sp>
        <p:nvSpPr>
          <p:cNvPr id="42" name="TextBox 41"/>
          <p:cNvSpPr txBox="1"/>
          <p:nvPr/>
        </p:nvSpPr>
        <p:spPr>
          <a:xfrm>
            <a:off x="8103138" y="2492828"/>
            <a:ext cx="3704549" cy="95410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Their key slots contain pointers to data records</a:t>
            </a:r>
            <a:endParaRPr lang="en-US" sz="2800" dirty="0">
              <a:latin typeface="+mj-lt"/>
            </a:endParaRPr>
          </a:p>
        </p:txBody>
      </p:sp>
      <p:sp>
        <p:nvSpPr>
          <p:cNvPr id="43" name="Rounded Rectangle 42"/>
          <p:cNvSpPr/>
          <p:nvPr/>
        </p:nvSpPr>
        <p:spPr>
          <a:xfrm>
            <a:off x="3986021" y="4038046"/>
            <a:ext cx="995504" cy="463826"/>
          </a:xfrm>
          <a:prstGeom prst="roundRect">
            <a:avLst/>
          </a:prstGeom>
          <a:solidFill>
            <a:schemeClr val="accent2">
              <a:alpha val="22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sp>
        <p:nvSpPr>
          <p:cNvPr id="46" name="TextBox 45"/>
          <p:cNvSpPr txBox="1"/>
          <p:nvPr/>
        </p:nvSpPr>
        <p:spPr>
          <a:xfrm>
            <a:off x="8103138" y="3739619"/>
            <a:ext cx="3704549" cy="1815882"/>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800" dirty="0" smtClean="0">
                <a:latin typeface="+mj-lt"/>
              </a:rPr>
              <a:t>They contain a pointer to the next leaf node as well, </a:t>
            </a:r>
            <a:r>
              <a:rPr lang="en-US" sz="2800" b="1" i="1" dirty="0" smtClean="0">
                <a:latin typeface="+mj-lt"/>
              </a:rPr>
              <a:t>for faster sequential traversal</a:t>
            </a:r>
            <a:endParaRPr lang="en-US" sz="2800" dirty="0">
              <a:latin typeface="+mj-lt"/>
            </a:endParaRPr>
          </a:p>
        </p:txBody>
      </p:sp>
      <p:grpSp>
        <p:nvGrpSpPr>
          <p:cNvPr id="47" name="Group 46"/>
          <p:cNvGrpSpPr/>
          <p:nvPr/>
        </p:nvGrpSpPr>
        <p:grpSpPr>
          <a:xfrm>
            <a:off x="0" y="-22510"/>
            <a:ext cx="12192000" cy="307777"/>
            <a:chOff x="0" y="-22510"/>
            <a:chExt cx="12192000" cy="307777"/>
          </a:xfrm>
        </p:grpSpPr>
        <p:sp>
          <p:nvSpPr>
            <p:cNvPr id="48" name="Rectangle 47"/>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6" name="TextBox 55"/>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3058399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Tree Basics</a:t>
            </a:r>
            <a:endParaRPr lang="en-US" dirty="0"/>
          </a:p>
        </p:txBody>
      </p:sp>
      <p:graphicFrame>
        <p:nvGraphicFramePr>
          <p:cNvPr id="9" name="Group 4"/>
          <p:cNvGraphicFramePr>
            <a:graphicFrameLocks noGrp="1"/>
          </p:cNvGraphicFramePr>
          <p:nvPr>
            <p:extLst>
              <p:ext uri="{D42A27DB-BD31-4B8C-83A1-F6EECF244321}">
                <p14:modId xmlns:p14="http://schemas.microsoft.com/office/powerpoint/2010/main" val="2085821343"/>
              </p:ext>
            </p:extLst>
          </p:nvPr>
        </p:nvGraphicFramePr>
        <p:xfrm>
          <a:off x="2449285" y="2149928"/>
          <a:ext cx="1828800" cy="685800"/>
        </p:xfrm>
        <a:graphic>
          <a:graphicData uri="http://schemas.openxmlformats.org/drawingml/2006/table">
            <a:tbl>
              <a:tblPr/>
              <a:tblGrid>
                <a:gridCol w="438150"/>
                <a:gridCol w="190500"/>
                <a:gridCol w="327025"/>
                <a:gridCol w="239713"/>
                <a:gridCol w="241300"/>
                <a:gridCol w="39211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Straight Arrow Connector 4"/>
          <p:cNvCxnSpPr>
            <a:endCxn id="19" idx="0"/>
          </p:cNvCxnSpPr>
          <p:nvPr/>
        </p:nvCxnSpPr>
        <p:spPr>
          <a:xfrm flipH="1">
            <a:off x="3091543" y="2680758"/>
            <a:ext cx="557248"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9" name="Group 113"/>
          <p:cNvGraphicFramePr>
            <a:graphicFrameLocks noGrp="1"/>
          </p:cNvGraphicFramePr>
          <p:nvPr>
            <p:extLst>
              <p:ext uri="{D42A27DB-BD31-4B8C-83A1-F6EECF244321}">
                <p14:modId xmlns:p14="http://schemas.microsoft.com/office/powerpoint/2010/main" val="4465163"/>
              </p:ext>
            </p:extLst>
          </p:nvPr>
        </p:nvGraphicFramePr>
        <p:xfrm>
          <a:off x="1915886" y="3739619"/>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TextBox 7"/>
          <p:cNvSpPr txBox="1"/>
          <p:nvPr/>
        </p:nvSpPr>
        <p:spPr>
          <a:xfrm>
            <a:off x="5836569" y="3174736"/>
            <a:ext cx="1201419" cy="369332"/>
          </a:xfrm>
          <a:prstGeom prst="rect">
            <a:avLst/>
          </a:prstGeom>
          <a:solidFill>
            <a:schemeClr val="accent1">
              <a:lumMod val="20000"/>
              <a:lumOff val="80000"/>
            </a:schemeClr>
          </a:solidFill>
        </p:spPr>
        <p:txBody>
          <a:bodyPr wrap="none" rtlCol="0">
            <a:spAutoFit/>
          </a:bodyPr>
          <a:lstStyle/>
          <a:p>
            <a:r>
              <a:rPr lang="en-US" dirty="0"/>
              <a:t>Leaf</a:t>
            </a:r>
            <a:r>
              <a:rPr lang="en-US" i="1" dirty="0"/>
              <a:t> </a:t>
            </a:r>
            <a:r>
              <a:rPr lang="en-US" dirty="0"/>
              <a:t>nodes</a:t>
            </a:r>
          </a:p>
        </p:txBody>
      </p:sp>
      <p:graphicFrame>
        <p:nvGraphicFramePr>
          <p:cNvPr id="11" name="Group 113"/>
          <p:cNvGraphicFramePr>
            <a:graphicFrameLocks noGrp="1"/>
          </p:cNvGraphicFramePr>
          <p:nvPr>
            <p:extLst>
              <p:ext uri="{D42A27DB-BD31-4B8C-83A1-F6EECF244321}">
                <p14:modId xmlns:p14="http://schemas.microsoft.com/office/powerpoint/2010/main" val="2031550543"/>
              </p:ext>
            </p:extLst>
          </p:nvPr>
        </p:nvGraphicFramePr>
        <p:xfrm>
          <a:off x="4738243" y="3728733"/>
          <a:ext cx="2351315" cy="718458"/>
        </p:xfrm>
        <a:graphic>
          <a:graphicData uri="http://schemas.openxmlformats.org/drawingml/2006/table">
            <a:tbl>
              <a:tblPr/>
              <a:tblGrid>
                <a:gridCol w="328905"/>
                <a:gridCol w="272920"/>
                <a:gridCol w="272921"/>
                <a:gridCol w="272920"/>
                <a:gridCol w="328905"/>
                <a:gridCol w="272920"/>
                <a:gridCol w="272921"/>
                <a:gridCol w="32890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12" name="Straight Arrow Connector 11"/>
          <p:cNvCxnSpPr>
            <a:endCxn id="11" idx="0"/>
          </p:cNvCxnSpPr>
          <p:nvPr/>
        </p:nvCxnSpPr>
        <p:spPr>
          <a:xfrm>
            <a:off x="4071258" y="2680758"/>
            <a:ext cx="1842642" cy="104797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716871" y="1592968"/>
            <a:ext cx="2561214" cy="369332"/>
          </a:xfrm>
          <a:prstGeom prst="rect">
            <a:avLst/>
          </a:prstGeom>
          <a:solidFill>
            <a:schemeClr val="accent1">
              <a:lumMod val="20000"/>
              <a:lumOff val="80000"/>
            </a:schemeClr>
          </a:solidFill>
        </p:spPr>
        <p:txBody>
          <a:bodyPr wrap="none" rtlCol="0">
            <a:spAutoFit/>
          </a:bodyPr>
          <a:lstStyle/>
          <a:p>
            <a:r>
              <a:rPr lang="en-US" dirty="0"/>
              <a:t>Non-leaf </a:t>
            </a:r>
            <a:r>
              <a:rPr lang="en-US"/>
              <a:t>or </a:t>
            </a:r>
            <a:r>
              <a:rPr lang="en-US" i="1"/>
              <a:t>internal </a:t>
            </a:r>
            <a:r>
              <a:rPr lang="en-US"/>
              <a:t>node</a:t>
            </a:r>
          </a:p>
        </p:txBody>
      </p:sp>
      <p:graphicFrame>
        <p:nvGraphicFramePr>
          <p:cNvPr id="49" name="Group 113"/>
          <p:cNvGraphicFramePr>
            <a:graphicFrameLocks noGrp="1"/>
          </p:cNvGraphicFramePr>
          <p:nvPr>
            <p:extLst>
              <p:ext uri="{D42A27DB-BD31-4B8C-83A1-F6EECF244321}">
                <p14:modId xmlns:p14="http://schemas.microsoft.com/office/powerpoint/2010/main" val="1427472548"/>
              </p:ext>
            </p:extLst>
          </p:nvPr>
        </p:nvGraphicFramePr>
        <p:xfrm>
          <a:off x="298102" y="3739619"/>
          <a:ext cx="1147666" cy="718458"/>
        </p:xfrm>
        <a:graphic>
          <a:graphicData uri="http://schemas.openxmlformats.org/drawingml/2006/table">
            <a:tbl>
              <a:tblPr/>
              <a:tblGrid>
                <a:gridCol w="328905"/>
                <a:gridCol w="272920"/>
                <a:gridCol w="272921"/>
                <a:gridCol w="272920"/>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17</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51" name="Straight Arrow Connector 50"/>
          <p:cNvCxnSpPr>
            <a:endCxn id="49" idx="0"/>
          </p:cNvCxnSpPr>
          <p:nvPr/>
        </p:nvCxnSpPr>
        <p:spPr>
          <a:xfrm flipH="1">
            <a:off x="871935" y="2680758"/>
            <a:ext cx="2315132" cy="10588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a:off x="-119270" y="2653921"/>
            <a:ext cx="2803778" cy="102119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8071718" y="1543520"/>
            <a:ext cx="3704549" cy="2308324"/>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Note that the pointers at the leaf level will be to the actual data records (rows).  </a:t>
            </a:r>
          </a:p>
          <a:p>
            <a:endParaRPr lang="en-US" sz="2400" i="1" dirty="0">
              <a:latin typeface="+mj-lt"/>
            </a:endParaRPr>
          </a:p>
          <a:p>
            <a:r>
              <a:rPr lang="en-US" sz="2400" i="1" dirty="0" smtClean="0">
                <a:latin typeface="+mj-lt"/>
              </a:rPr>
              <a:t>We might truncate these for simpler display (as before)…</a:t>
            </a:r>
            <a:endParaRPr lang="en-US" sz="2400" i="1" dirty="0">
              <a:latin typeface="+mj-lt"/>
            </a:endParaRPr>
          </a:p>
        </p:txBody>
      </p:sp>
      <p:cxnSp>
        <p:nvCxnSpPr>
          <p:cNvPr id="39" name="Straight Arrow Connector 38"/>
          <p:cNvCxnSpPr/>
          <p:nvPr/>
        </p:nvCxnSpPr>
        <p:spPr>
          <a:xfrm flipV="1">
            <a:off x="4071258" y="4245430"/>
            <a:ext cx="838200"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1279022" y="4245429"/>
            <a:ext cx="754906" cy="1"/>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p:nvPr/>
        </p:nvCxnSpPr>
        <p:spPr>
          <a:xfrm>
            <a:off x="0" y="4245428"/>
            <a:ext cx="462301" cy="0"/>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a:endCxn id="53" idx="0"/>
          </p:cNvCxnSpPr>
          <p:nvPr/>
        </p:nvCxnSpPr>
        <p:spPr>
          <a:xfrm flipH="1">
            <a:off x="1803365" y="4288192"/>
            <a:ext cx="306469" cy="12785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1279022" y="5566712"/>
            <a:ext cx="1048685" cy="523220"/>
          </a:xfrm>
          <a:prstGeom prst="rect">
            <a:avLst/>
          </a:prstGeom>
          <a:solidFill>
            <a:schemeClr val="accent3">
              <a:lumMod val="20000"/>
              <a:lumOff val="80000"/>
            </a:schemeClr>
          </a:solidFill>
        </p:spPr>
        <p:txBody>
          <a:bodyPr wrap="none" rtlCol="0">
            <a:spAutoFit/>
          </a:bodyPr>
          <a:lstStyle/>
          <a:p>
            <a:r>
              <a:rPr lang="en-US" sz="1400" dirty="0" smtClean="0"/>
              <a:t>Name: John</a:t>
            </a:r>
          </a:p>
          <a:p>
            <a:r>
              <a:rPr lang="en-US" sz="1400" dirty="0" smtClean="0">
                <a:solidFill>
                  <a:srgbClr val="C00000"/>
                </a:solidFill>
              </a:rPr>
              <a:t>Age: 19</a:t>
            </a:r>
          </a:p>
        </p:txBody>
      </p:sp>
      <p:cxnSp>
        <p:nvCxnSpPr>
          <p:cNvPr id="55" name="Straight Arrow Connector 54"/>
          <p:cNvCxnSpPr>
            <a:endCxn id="61" idx="0"/>
          </p:cNvCxnSpPr>
          <p:nvPr/>
        </p:nvCxnSpPr>
        <p:spPr>
          <a:xfrm>
            <a:off x="919365" y="4252392"/>
            <a:ext cx="127279" cy="6485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62" idx="0"/>
          </p:cNvCxnSpPr>
          <p:nvPr/>
        </p:nvCxnSpPr>
        <p:spPr>
          <a:xfrm>
            <a:off x="3072349" y="4270449"/>
            <a:ext cx="202507"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63" idx="0"/>
          </p:cNvCxnSpPr>
          <p:nvPr/>
        </p:nvCxnSpPr>
        <p:spPr>
          <a:xfrm>
            <a:off x="3664714" y="4330954"/>
            <a:ext cx="411888" cy="56732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4" idx="0"/>
          </p:cNvCxnSpPr>
          <p:nvPr/>
        </p:nvCxnSpPr>
        <p:spPr>
          <a:xfrm>
            <a:off x="5375642" y="4245430"/>
            <a:ext cx="137182" cy="652845"/>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942282" y="4245430"/>
            <a:ext cx="840247" cy="1059672"/>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6437288" y="4252392"/>
            <a:ext cx="1508001" cy="105271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38011" y="4900910"/>
            <a:ext cx="1017266" cy="523220"/>
          </a:xfrm>
          <a:prstGeom prst="rect">
            <a:avLst/>
          </a:prstGeom>
          <a:solidFill>
            <a:schemeClr val="accent3">
              <a:lumMod val="20000"/>
              <a:lumOff val="80000"/>
            </a:schemeClr>
          </a:solidFill>
        </p:spPr>
        <p:txBody>
          <a:bodyPr wrap="none" rtlCol="0">
            <a:spAutoFit/>
          </a:bodyPr>
          <a:lstStyle/>
          <a:p>
            <a:r>
              <a:rPr lang="en-US" sz="1400" dirty="0" smtClean="0"/>
              <a:t>Name: Jake</a:t>
            </a:r>
          </a:p>
          <a:p>
            <a:r>
              <a:rPr lang="en-US" sz="1400" dirty="0" smtClean="0">
                <a:solidFill>
                  <a:srgbClr val="C00000"/>
                </a:solidFill>
              </a:rPr>
              <a:t>Age: 15</a:t>
            </a:r>
          </a:p>
        </p:txBody>
      </p:sp>
      <p:sp>
        <p:nvSpPr>
          <p:cNvPr id="62" name="TextBox 61"/>
          <p:cNvSpPr txBox="1"/>
          <p:nvPr/>
        </p:nvSpPr>
        <p:spPr>
          <a:xfrm>
            <a:off x="2777764" y="5566712"/>
            <a:ext cx="994183" cy="523220"/>
          </a:xfrm>
          <a:prstGeom prst="rect">
            <a:avLst/>
          </a:prstGeom>
          <a:solidFill>
            <a:schemeClr val="accent3">
              <a:lumMod val="20000"/>
              <a:lumOff val="80000"/>
            </a:schemeClr>
          </a:solidFill>
        </p:spPr>
        <p:txBody>
          <a:bodyPr wrap="none" rtlCol="0">
            <a:spAutoFit/>
          </a:bodyPr>
          <a:lstStyle/>
          <a:p>
            <a:r>
              <a:rPr lang="en-US" sz="1400" dirty="0" smtClean="0"/>
              <a:t>Name: Bob</a:t>
            </a:r>
          </a:p>
          <a:p>
            <a:r>
              <a:rPr lang="en-US" sz="1400" dirty="0" smtClean="0">
                <a:solidFill>
                  <a:srgbClr val="C00000"/>
                </a:solidFill>
              </a:rPr>
              <a:t>Age: 27</a:t>
            </a:r>
          </a:p>
        </p:txBody>
      </p:sp>
      <p:sp>
        <p:nvSpPr>
          <p:cNvPr id="63" name="TextBox 62"/>
          <p:cNvSpPr txBox="1"/>
          <p:nvPr/>
        </p:nvSpPr>
        <p:spPr>
          <a:xfrm>
            <a:off x="3556267" y="4898275"/>
            <a:ext cx="1040670" cy="523220"/>
          </a:xfrm>
          <a:prstGeom prst="rect">
            <a:avLst/>
          </a:prstGeom>
          <a:solidFill>
            <a:schemeClr val="accent3">
              <a:lumMod val="20000"/>
              <a:lumOff val="80000"/>
            </a:schemeClr>
          </a:solidFill>
        </p:spPr>
        <p:txBody>
          <a:bodyPr wrap="none" rtlCol="0">
            <a:spAutoFit/>
          </a:bodyPr>
          <a:lstStyle/>
          <a:p>
            <a:r>
              <a:rPr lang="en-US" sz="1400" dirty="0" smtClean="0"/>
              <a:t>Name: Sally</a:t>
            </a:r>
          </a:p>
          <a:p>
            <a:r>
              <a:rPr lang="en-US" sz="1400" dirty="0" smtClean="0">
                <a:solidFill>
                  <a:srgbClr val="C00000"/>
                </a:solidFill>
              </a:rPr>
              <a:t>Age: 28</a:t>
            </a:r>
          </a:p>
        </p:txBody>
      </p:sp>
      <p:sp>
        <p:nvSpPr>
          <p:cNvPr id="64" name="TextBox 63"/>
          <p:cNvSpPr txBox="1"/>
          <p:nvPr/>
        </p:nvSpPr>
        <p:spPr>
          <a:xfrm>
            <a:off x="5026152" y="4898275"/>
            <a:ext cx="973343" cy="523220"/>
          </a:xfrm>
          <a:prstGeom prst="rect">
            <a:avLst/>
          </a:prstGeom>
          <a:solidFill>
            <a:schemeClr val="accent3">
              <a:lumMod val="20000"/>
              <a:lumOff val="80000"/>
            </a:schemeClr>
          </a:solidFill>
        </p:spPr>
        <p:txBody>
          <a:bodyPr wrap="none" rtlCol="0">
            <a:spAutoFit/>
          </a:bodyPr>
          <a:lstStyle/>
          <a:p>
            <a:r>
              <a:rPr lang="en-US" sz="1400" dirty="0" smtClean="0"/>
              <a:t>Name: Sue</a:t>
            </a:r>
          </a:p>
          <a:p>
            <a:r>
              <a:rPr lang="en-US" sz="1400" dirty="0" smtClean="0">
                <a:solidFill>
                  <a:srgbClr val="C00000"/>
                </a:solidFill>
              </a:rPr>
              <a:t>Age: 33</a:t>
            </a:r>
          </a:p>
        </p:txBody>
      </p:sp>
      <p:sp>
        <p:nvSpPr>
          <p:cNvPr id="65" name="TextBox 64"/>
          <p:cNvSpPr txBox="1"/>
          <p:nvPr/>
        </p:nvSpPr>
        <p:spPr>
          <a:xfrm>
            <a:off x="6246998" y="5305102"/>
            <a:ext cx="995785" cy="523220"/>
          </a:xfrm>
          <a:prstGeom prst="rect">
            <a:avLst/>
          </a:prstGeom>
          <a:solidFill>
            <a:schemeClr val="accent3">
              <a:lumMod val="20000"/>
              <a:lumOff val="80000"/>
            </a:schemeClr>
          </a:solidFill>
        </p:spPr>
        <p:txBody>
          <a:bodyPr wrap="none" rtlCol="0">
            <a:spAutoFit/>
          </a:bodyPr>
          <a:lstStyle/>
          <a:p>
            <a:r>
              <a:rPr lang="en-US" sz="1400" dirty="0" smtClean="0"/>
              <a:t>Name: Jess</a:t>
            </a:r>
          </a:p>
          <a:p>
            <a:r>
              <a:rPr lang="en-US" sz="1400" dirty="0" smtClean="0">
                <a:solidFill>
                  <a:srgbClr val="C00000"/>
                </a:solidFill>
              </a:rPr>
              <a:t>Age: 35</a:t>
            </a:r>
          </a:p>
        </p:txBody>
      </p:sp>
      <p:sp>
        <p:nvSpPr>
          <p:cNvPr id="66" name="TextBox 65"/>
          <p:cNvSpPr txBox="1"/>
          <p:nvPr/>
        </p:nvSpPr>
        <p:spPr>
          <a:xfrm>
            <a:off x="7409758" y="5305102"/>
            <a:ext cx="907621" cy="523220"/>
          </a:xfrm>
          <a:prstGeom prst="rect">
            <a:avLst/>
          </a:prstGeom>
          <a:solidFill>
            <a:schemeClr val="accent3">
              <a:lumMod val="20000"/>
              <a:lumOff val="80000"/>
            </a:schemeClr>
          </a:solidFill>
        </p:spPr>
        <p:txBody>
          <a:bodyPr wrap="none" rtlCol="0">
            <a:spAutoFit/>
          </a:bodyPr>
          <a:lstStyle/>
          <a:p>
            <a:r>
              <a:rPr lang="en-US" sz="1400" dirty="0" smtClean="0"/>
              <a:t>Name: Alf</a:t>
            </a:r>
          </a:p>
          <a:p>
            <a:r>
              <a:rPr lang="en-US" sz="1400" dirty="0" smtClean="0">
                <a:solidFill>
                  <a:srgbClr val="C00000"/>
                </a:solidFill>
              </a:rPr>
              <a:t>Age: 37</a:t>
            </a:r>
          </a:p>
        </p:txBody>
      </p:sp>
      <p:sp>
        <p:nvSpPr>
          <p:cNvPr id="67" name="TextBox 66"/>
          <p:cNvSpPr txBox="1"/>
          <p:nvPr/>
        </p:nvSpPr>
        <p:spPr>
          <a:xfrm>
            <a:off x="58463" y="5566712"/>
            <a:ext cx="949299" cy="523220"/>
          </a:xfrm>
          <a:prstGeom prst="rect">
            <a:avLst/>
          </a:prstGeom>
          <a:solidFill>
            <a:schemeClr val="accent3">
              <a:lumMod val="20000"/>
              <a:lumOff val="80000"/>
            </a:schemeClr>
          </a:solidFill>
        </p:spPr>
        <p:txBody>
          <a:bodyPr wrap="none" rtlCol="0">
            <a:spAutoFit/>
          </a:bodyPr>
          <a:lstStyle/>
          <a:p>
            <a:r>
              <a:rPr lang="en-US" sz="1400" dirty="0" smtClean="0"/>
              <a:t>Name: Joe</a:t>
            </a:r>
          </a:p>
          <a:p>
            <a:r>
              <a:rPr lang="en-US" sz="1400" dirty="0" smtClean="0">
                <a:solidFill>
                  <a:srgbClr val="C00000"/>
                </a:solidFill>
              </a:rPr>
              <a:t>Age: 11</a:t>
            </a:r>
          </a:p>
        </p:txBody>
      </p:sp>
      <p:cxnSp>
        <p:nvCxnSpPr>
          <p:cNvPr id="68" name="Straight Arrow Connector 67"/>
          <p:cNvCxnSpPr>
            <a:endCxn id="67" idx="0"/>
          </p:cNvCxnSpPr>
          <p:nvPr/>
        </p:nvCxnSpPr>
        <p:spPr>
          <a:xfrm>
            <a:off x="479842" y="4252392"/>
            <a:ext cx="53271" cy="131432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901644" y="4900910"/>
            <a:ext cx="1035861" cy="523220"/>
          </a:xfrm>
          <a:prstGeom prst="rect">
            <a:avLst/>
          </a:prstGeom>
          <a:solidFill>
            <a:schemeClr val="accent3">
              <a:lumMod val="20000"/>
              <a:lumOff val="80000"/>
            </a:schemeClr>
          </a:solidFill>
        </p:spPr>
        <p:txBody>
          <a:bodyPr wrap="none" rtlCol="0">
            <a:spAutoFit/>
          </a:bodyPr>
          <a:lstStyle/>
          <a:p>
            <a:r>
              <a:rPr lang="en-US" sz="1400" dirty="0" smtClean="0"/>
              <a:t>Name: Bess</a:t>
            </a:r>
          </a:p>
          <a:p>
            <a:r>
              <a:rPr lang="en-US" sz="1400" dirty="0" smtClean="0">
                <a:solidFill>
                  <a:srgbClr val="C00000"/>
                </a:solidFill>
              </a:rPr>
              <a:t>Age: 22</a:t>
            </a:r>
          </a:p>
        </p:txBody>
      </p:sp>
      <p:cxnSp>
        <p:nvCxnSpPr>
          <p:cNvPr id="88" name="Straight Arrow Connector 87"/>
          <p:cNvCxnSpPr>
            <a:endCxn id="69" idx="0"/>
          </p:cNvCxnSpPr>
          <p:nvPr/>
        </p:nvCxnSpPr>
        <p:spPr>
          <a:xfrm flipH="1">
            <a:off x="2419575" y="4270449"/>
            <a:ext cx="105735" cy="63046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4324802" y="5566712"/>
            <a:ext cx="917239" cy="523220"/>
          </a:xfrm>
          <a:prstGeom prst="rect">
            <a:avLst/>
          </a:prstGeom>
          <a:solidFill>
            <a:schemeClr val="accent3">
              <a:lumMod val="20000"/>
              <a:lumOff val="80000"/>
            </a:schemeClr>
          </a:solidFill>
        </p:spPr>
        <p:txBody>
          <a:bodyPr wrap="none" rtlCol="0">
            <a:spAutoFit/>
          </a:bodyPr>
          <a:lstStyle/>
          <a:p>
            <a:r>
              <a:rPr lang="en-US" sz="1400" dirty="0" smtClean="0"/>
              <a:t>Name: Sal</a:t>
            </a:r>
          </a:p>
          <a:p>
            <a:r>
              <a:rPr lang="en-US" sz="1400" dirty="0" smtClean="0">
                <a:solidFill>
                  <a:srgbClr val="C00000"/>
                </a:solidFill>
              </a:rPr>
              <a:t>Age: 30</a:t>
            </a:r>
          </a:p>
        </p:txBody>
      </p:sp>
      <p:cxnSp>
        <p:nvCxnSpPr>
          <p:cNvPr id="92" name="Straight Arrow Connector 91"/>
          <p:cNvCxnSpPr>
            <a:endCxn id="91" idx="0"/>
          </p:cNvCxnSpPr>
          <p:nvPr/>
        </p:nvCxnSpPr>
        <p:spPr>
          <a:xfrm flipH="1">
            <a:off x="4783422" y="4270449"/>
            <a:ext cx="142251" cy="1296263"/>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0" y="-22510"/>
            <a:ext cx="12192000" cy="307777"/>
            <a:chOff x="0" y="-22510"/>
            <a:chExt cx="12192000" cy="307777"/>
          </a:xfrm>
        </p:grpSpPr>
        <p:sp>
          <p:nvSpPr>
            <p:cNvPr id="47" name="Rectangle 4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48" name="TextBox 47"/>
            <p:cNvSpPr txBox="1"/>
            <p:nvPr/>
          </p:nvSpPr>
          <p:spPr>
            <a:xfrm>
              <a:off x="188780" y="-22510"/>
              <a:ext cx="3103285"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basics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56479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539" y="2943193"/>
            <a:ext cx="8229600" cy="1143000"/>
          </a:xfrm>
        </p:spPr>
        <p:txBody>
          <a:bodyPr/>
          <a:lstStyle/>
          <a:p>
            <a:r>
              <a:rPr lang="en-US" dirty="0" smtClean="0"/>
              <a:t>Some finer points of B+ Trees</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382835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Searching a B+ Tree</a:t>
            </a:r>
          </a:p>
        </p:txBody>
      </p:sp>
      <p:sp>
        <p:nvSpPr>
          <p:cNvPr id="81923" name="Rectangle 3"/>
          <p:cNvSpPr>
            <a:spLocks noGrp="1" noChangeArrowheads="1"/>
          </p:cNvSpPr>
          <p:nvPr>
            <p:ph type="body" idx="1"/>
          </p:nvPr>
        </p:nvSpPr>
        <p:spPr>
          <a:xfrm>
            <a:off x="838200" y="1825625"/>
            <a:ext cx="6477000" cy="4351338"/>
          </a:xfrm>
        </p:spPr>
        <p:txBody>
          <a:bodyPr>
            <a:normAutofit/>
          </a:bodyPr>
          <a:lstStyle/>
          <a:p>
            <a:r>
              <a:rPr lang="en-US" sz="3200" dirty="0" smtClean="0"/>
              <a:t>For exact </a:t>
            </a:r>
            <a:r>
              <a:rPr lang="en-US" sz="3200" dirty="0"/>
              <a:t>key values:</a:t>
            </a:r>
          </a:p>
          <a:p>
            <a:pPr lvl="1"/>
            <a:r>
              <a:rPr lang="en-US" sz="3200" dirty="0"/>
              <a:t>Start at the root</a:t>
            </a:r>
          </a:p>
          <a:p>
            <a:pPr lvl="1"/>
            <a:r>
              <a:rPr lang="en-US" sz="3200" dirty="0"/>
              <a:t>Proceed down, to the leaf</a:t>
            </a:r>
          </a:p>
          <a:p>
            <a:pPr lvl="1"/>
            <a:endParaRPr lang="en-US" sz="3200" dirty="0"/>
          </a:p>
          <a:p>
            <a:r>
              <a:rPr lang="en-US" sz="3200" dirty="0" smtClean="0"/>
              <a:t>For range </a:t>
            </a:r>
            <a:r>
              <a:rPr lang="en-US" sz="3200" dirty="0"/>
              <a:t>queries:</a:t>
            </a:r>
          </a:p>
          <a:p>
            <a:pPr lvl="1"/>
            <a:r>
              <a:rPr lang="en-US" sz="3200" dirty="0"/>
              <a:t>As above</a:t>
            </a:r>
          </a:p>
          <a:p>
            <a:pPr lvl="1"/>
            <a:r>
              <a:rPr lang="en-US" sz="3200" i="1" dirty="0"/>
              <a:t>Then sequential traversal</a:t>
            </a:r>
          </a:p>
        </p:txBody>
      </p:sp>
      <p:sp>
        <p:nvSpPr>
          <p:cNvPr id="81924" name="Text Box 4"/>
          <p:cNvSpPr txBox="1">
            <a:spLocks noChangeArrowheads="1"/>
          </p:cNvSpPr>
          <p:nvPr/>
        </p:nvSpPr>
        <p:spPr bwMode="auto">
          <a:xfrm>
            <a:off x="7706648" y="1770546"/>
            <a:ext cx="3647152" cy="1477328"/>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age </a:t>
            </a:r>
            <a:r>
              <a:rPr lang="en-US" sz="3000" dirty="0">
                <a:solidFill>
                  <a:prstClr val="black"/>
                </a:solidFill>
                <a:latin typeface="Menlo" charset="0"/>
                <a:ea typeface="Menlo" charset="0"/>
                <a:cs typeface="Menlo" charset="0"/>
              </a:rPr>
              <a:t>= 25</a:t>
            </a:r>
          </a:p>
        </p:txBody>
      </p:sp>
      <p:sp>
        <p:nvSpPr>
          <p:cNvPr id="81925" name="Text Box 5"/>
          <p:cNvSpPr txBox="1">
            <a:spLocks noChangeArrowheads="1"/>
          </p:cNvSpPr>
          <p:nvPr/>
        </p:nvSpPr>
        <p:spPr bwMode="auto">
          <a:xfrm>
            <a:off x="7706648" y="3773310"/>
            <a:ext cx="3877985" cy="193899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none">
            <a:spAutoFit/>
          </a:bodyPr>
          <a:lstStyle/>
          <a:p>
            <a:r>
              <a:rPr lang="en-US" sz="3000" dirty="0" smtClean="0">
                <a:solidFill>
                  <a:schemeClr val="accent2"/>
                </a:solidFill>
                <a:latin typeface="Menlo" charset="0"/>
                <a:ea typeface="Menlo" charset="0"/>
                <a:cs typeface="Menlo" charset="0"/>
              </a:rPr>
              <a:t>SELECT</a:t>
            </a:r>
            <a:r>
              <a:rPr lang="en-US" sz="3000" dirty="0" smtClean="0">
                <a:solidFill>
                  <a:prstClr val="black"/>
                </a:solidFill>
                <a:latin typeface="Menlo" charset="0"/>
                <a:ea typeface="Menlo" charset="0"/>
                <a:cs typeface="Menlo" charset="0"/>
              </a:rPr>
              <a:t> </a:t>
            </a:r>
            <a:r>
              <a:rPr lang="en-US" sz="3000" dirty="0">
                <a:solidFill>
                  <a:prstClr val="black"/>
                </a:solidFill>
                <a:latin typeface="Menlo" charset="0"/>
                <a:ea typeface="Menlo" charset="0"/>
                <a:cs typeface="Menlo" charset="0"/>
              </a:rPr>
              <a:t>name</a:t>
            </a:r>
          </a:p>
          <a:p>
            <a:r>
              <a:rPr lang="en-US" sz="3000" dirty="0" smtClean="0">
                <a:solidFill>
                  <a:schemeClr val="accent2"/>
                </a:solidFill>
                <a:latin typeface="Menlo" charset="0"/>
                <a:ea typeface="Menlo" charset="0"/>
                <a:cs typeface="Menlo" charset="0"/>
              </a:rPr>
              <a:t>FROM</a:t>
            </a:r>
            <a:r>
              <a:rPr lang="en-US" sz="3000" dirty="0" smtClean="0">
                <a:solidFill>
                  <a:prstClr val="black"/>
                </a:solidFill>
                <a:latin typeface="Menlo" charset="0"/>
                <a:ea typeface="Menlo" charset="0"/>
                <a:cs typeface="Menlo" charset="0"/>
              </a:rPr>
              <a:t>   people</a:t>
            </a:r>
            <a:endParaRPr lang="en-US" sz="3000" dirty="0">
              <a:solidFill>
                <a:prstClr val="black"/>
              </a:solidFill>
              <a:latin typeface="Menlo" charset="0"/>
              <a:ea typeface="Menlo" charset="0"/>
              <a:cs typeface="Menlo" charset="0"/>
            </a:endParaRPr>
          </a:p>
          <a:p>
            <a:r>
              <a:rPr lang="en-US" sz="3000" dirty="0" smtClean="0">
                <a:solidFill>
                  <a:schemeClr val="accent2"/>
                </a:solidFill>
                <a:latin typeface="Menlo" charset="0"/>
                <a:ea typeface="Menlo" charset="0"/>
                <a:cs typeface="Menlo" charset="0"/>
              </a:rPr>
              <a:t>WHERE</a:t>
            </a:r>
            <a:r>
              <a:rPr lang="en-US" sz="3000" dirty="0" smtClean="0">
                <a:solidFill>
                  <a:prstClr val="black"/>
                </a:solidFill>
                <a:latin typeface="Menlo" charset="0"/>
                <a:ea typeface="Menlo" charset="0"/>
                <a:cs typeface="Menlo" charset="0"/>
              </a:rPr>
              <a:t>  20 </a:t>
            </a:r>
            <a:r>
              <a:rPr lang="en-US" sz="3000" dirty="0">
                <a:solidFill>
                  <a:prstClr val="black"/>
                </a:solidFill>
                <a:latin typeface="Menlo" charset="0"/>
                <a:ea typeface="Menlo" charset="0"/>
                <a:cs typeface="Menlo" charset="0"/>
              </a:rPr>
              <a:t>&lt;= age</a:t>
            </a:r>
          </a:p>
          <a:p>
            <a:r>
              <a:rPr lang="en-US" sz="3000" dirty="0">
                <a:solidFill>
                  <a:prstClr val="black"/>
                </a:solidFill>
                <a:latin typeface="Menlo" charset="0"/>
                <a:ea typeface="Menlo" charset="0"/>
                <a:cs typeface="Menlo" charset="0"/>
              </a:rPr>
              <a:t>  </a:t>
            </a:r>
            <a:r>
              <a:rPr lang="en-US" sz="3000" dirty="0" smtClean="0">
                <a:solidFill>
                  <a:prstClr val="black"/>
                </a:solidFill>
                <a:latin typeface="Menlo" charset="0"/>
                <a:ea typeface="Menlo" charset="0"/>
                <a:cs typeface="Menlo" charset="0"/>
              </a:rPr>
              <a:t>AND  </a:t>
            </a:r>
            <a:r>
              <a:rPr lang="en-US" sz="3000" dirty="0">
                <a:solidFill>
                  <a:prstClr val="black"/>
                </a:solidFill>
                <a:latin typeface="Menlo" charset="0"/>
                <a:ea typeface="Menlo" charset="0"/>
                <a:cs typeface="Menlo" charset="0"/>
              </a:rPr>
              <a:t>age &lt;= 30</a:t>
            </a:r>
          </a:p>
        </p:txBody>
      </p:sp>
      <p:grpSp>
        <p:nvGrpSpPr>
          <p:cNvPr id="12" name="Group 11"/>
          <p:cNvGrpSpPr/>
          <p:nvPr/>
        </p:nvGrpSpPr>
        <p:grpSpPr>
          <a:xfrm>
            <a:off x="0" y="-22510"/>
            <a:ext cx="12192000" cy="307777"/>
            <a:chOff x="0" y="-22510"/>
            <a:chExt cx="12192000" cy="307777"/>
          </a:xfrm>
        </p:grpSpPr>
        <p:sp>
          <p:nvSpPr>
            <p:cNvPr id="13" name="Rectangle 12"/>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4" name="TextBox 13"/>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2867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p:bldP spid="81924" grpId="0" animBg="1"/>
      <p:bldP spid="8192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a:t>
            </a:r>
            <a:r>
              <a:rPr lang="en-US" dirty="0" smtClean="0"/>
              <a:t>Exact Search Animation</a:t>
            </a:r>
            <a:endParaRPr lang="en-US" dirty="0"/>
          </a:p>
        </p:txBody>
      </p:sp>
      <p:graphicFrame>
        <p:nvGraphicFramePr>
          <p:cNvPr id="77827" name="Group 3"/>
          <p:cNvGraphicFramePr>
            <a:graphicFrameLocks noGrp="1"/>
          </p:cNvGraphicFramePr>
          <p:nvPr>
            <p:extLst>
              <p:ext uri="{D42A27DB-BD31-4B8C-83A1-F6EECF244321}">
                <p14:modId xmlns:p14="http://schemas.microsoft.com/office/powerpoint/2010/main" val="1845801"/>
              </p:ext>
            </p:extLst>
          </p:nvPr>
        </p:nvGraphicFramePr>
        <p:xfrm>
          <a:off x="6096000" y="22590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49" name="Group 25"/>
          <p:cNvGraphicFramePr>
            <a:graphicFrameLocks noGrp="1"/>
          </p:cNvGraphicFramePr>
          <p:nvPr>
            <p:extLst>
              <p:ext uri="{D42A27DB-BD31-4B8C-83A1-F6EECF244321}">
                <p14:modId xmlns:p14="http://schemas.microsoft.com/office/powerpoint/2010/main" val="957606349"/>
              </p:ext>
            </p:extLst>
          </p:nvPr>
        </p:nvGraphicFramePr>
        <p:xfrm>
          <a:off x="4267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71" name="Group 47"/>
          <p:cNvGraphicFramePr>
            <a:graphicFrameLocks noGrp="1"/>
          </p:cNvGraphicFramePr>
          <p:nvPr>
            <p:extLst>
              <p:ext uri="{D42A27DB-BD31-4B8C-83A1-F6EECF244321}">
                <p14:modId xmlns:p14="http://schemas.microsoft.com/office/powerpoint/2010/main" val="1247457025"/>
              </p:ext>
            </p:extLst>
          </p:nvPr>
        </p:nvGraphicFramePr>
        <p:xfrm>
          <a:off x="7696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93" name="Group 69"/>
          <p:cNvGraphicFramePr>
            <a:graphicFrameLocks noGrp="1"/>
          </p:cNvGraphicFramePr>
          <p:nvPr>
            <p:extLst>
              <p:ext uri="{D42A27DB-BD31-4B8C-83A1-F6EECF244321}">
                <p14:modId xmlns:p14="http://schemas.microsoft.com/office/powerpoint/2010/main" val="127373514"/>
              </p:ext>
            </p:extLst>
          </p:nvPr>
        </p:nvGraphicFramePr>
        <p:xfrm>
          <a:off x="3352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15" name="Group 91"/>
          <p:cNvGraphicFramePr>
            <a:graphicFrameLocks noGrp="1"/>
          </p:cNvGraphicFramePr>
          <p:nvPr>
            <p:extLst>
              <p:ext uri="{D42A27DB-BD31-4B8C-83A1-F6EECF244321}">
                <p14:modId xmlns:p14="http://schemas.microsoft.com/office/powerpoint/2010/main" val="1872937386"/>
              </p:ext>
            </p:extLst>
          </p:nvPr>
        </p:nvGraphicFramePr>
        <p:xfrm>
          <a:off x="51816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37" name="Group 113"/>
          <p:cNvGraphicFramePr>
            <a:graphicFrameLocks noGrp="1"/>
          </p:cNvGraphicFramePr>
          <p:nvPr>
            <p:extLst>
              <p:ext uri="{D42A27DB-BD31-4B8C-83A1-F6EECF244321}">
                <p14:modId xmlns:p14="http://schemas.microsoft.com/office/powerpoint/2010/main" val="643348776"/>
              </p:ext>
            </p:extLst>
          </p:nvPr>
        </p:nvGraphicFramePr>
        <p:xfrm>
          <a:off x="69342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59" name="Group 135"/>
          <p:cNvGraphicFramePr>
            <a:graphicFrameLocks noGrp="1"/>
          </p:cNvGraphicFramePr>
          <p:nvPr>
            <p:extLst>
              <p:ext uri="{D42A27DB-BD31-4B8C-83A1-F6EECF244321}">
                <p14:modId xmlns:p14="http://schemas.microsoft.com/office/powerpoint/2010/main" val="182715587"/>
              </p:ext>
            </p:extLst>
          </p:nvPr>
        </p:nvGraphicFramePr>
        <p:xfrm>
          <a:off x="8686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400519" y="5996088"/>
            <a:ext cx="27603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9</a:t>
            </a:r>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19</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59</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78</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1417983"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K = 30? </a:t>
            </a:r>
          </a:p>
        </p:txBody>
      </p:sp>
      <p:sp>
        <p:nvSpPr>
          <p:cNvPr id="2" name="Smiley Face 1"/>
          <p:cNvSpPr/>
          <p:nvPr/>
        </p:nvSpPr>
        <p:spPr>
          <a:xfrm>
            <a:off x="6096000" y="1690688"/>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smtClean="0"/>
              <a:t>Not all nodes pictured</a:t>
            </a:r>
            <a:endParaRPr lang="en-US" i="1" dirty="0"/>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grpSp>
        <p:nvGrpSpPr>
          <p:cNvPr id="54" name="Group 53"/>
          <p:cNvGrpSpPr/>
          <p:nvPr/>
        </p:nvGrpSpPr>
        <p:grpSpPr>
          <a:xfrm>
            <a:off x="0" y="-22510"/>
            <a:ext cx="12192000" cy="307777"/>
            <a:chOff x="0" y="-22510"/>
            <a:chExt cx="12192000" cy="307777"/>
          </a:xfrm>
        </p:grpSpPr>
        <p:sp>
          <p:nvSpPr>
            <p:cNvPr id="55" name="Rectangle 5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0" name="TextBox 59"/>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135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7869E-17 -1.11111E-6 L 0.00326 0.09791 " pathEditMode="relative" rAng="0" ptsTypes="AA">
                                      <p:cBhvr>
                                        <p:cTn id="6" dur="2000" fill="hold"/>
                                        <p:tgtEl>
                                          <p:spTgt spid="2"/>
                                        </p:tgtEl>
                                        <p:attrNameLst>
                                          <p:attrName>ppt_x</p:attrName>
                                          <p:attrName>ppt_y</p:attrName>
                                        </p:attrNameLst>
                                      </p:cBhvr>
                                      <p:rCtr x="313" y="5162"/>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00326 0.09792 L -0.12891 0.15208 " pathEditMode="relative" rAng="0" ptsTypes="AA">
                                      <p:cBhvr>
                                        <p:cTn id="14" dur="2000" fill="hold"/>
                                        <p:tgtEl>
                                          <p:spTgt spid="2"/>
                                        </p:tgtEl>
                                        <p:attrNameLst>
                                          <p:attrName>ppt_x</p:attrName>
                                          <p:attrName>ppt_y</p:attrName>
                                        </p:attrNameLst>
                                      </p:cBhvr>
                                      <p:rCtr x="-6615" y="2708"/>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2891 0.15209 L -0.12891 0.25579 " pathEditMode="relative" rAng="0" ptsTypes="AA">
                                      <p:cBhvr>
                                        <p:cTn id="22" dur="2000" fill="hold"/>
                                        <p:tgtEl>
                                          <p:spTgt spid="2"/>
                                        </p:tgtEl>
                                        <p:attrNameLst>
                                          <p:attrName>ppt_x</p:attrName>
                                          <p:attrName>ppt_y</p:attrName>
                                        </p:attrNameLst>
                                      </p:cBhvr>
                                      <p:rCtr x="-39" y="506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4" nodeType="clickEffect">
                                  <p:stCondLst>
                                    <p:cond delay="0"/>
                                  </p:stCondLst>
                                  <p:childTnLst>
                                    <p:animMotion origin="layout" path="M -0.12891 0.25579 L -0.10118 0.35486 " pathEditMode="relative" rAng="0" ptsTypes="AA">
                                      <p:cBhvr>
                                        <p:cTn id="26" dur="2000" fill="hold"/>
                                        <p:tgtEl>
                                          <p:spTgt spid="2"/>
                                        </p:tgtEl>
                                        <p:attrNameLst>
                                          <p:attrName>ppt_x</p:attrName>
                                          <p:attrName>ppt_y</p:attrName>
                                        </p:attrNameLst>
                                      </p:cBhvr>
                                      <p:rCtr x="1432" y="495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5" nodeType="clickEffect">
                                  <p:stCondLst>
                                    <p:cond delay="0"/>
                                  </p:stCondLst>
                                  <p:childTnLst>
                                    <p:animMotion origin="layout" path="M -0.10118 0.35486 L -0.03685 0.44306 " pathEditMode="relative" rAng="0" ptsTypes="AA">
                                      <p:cBhvr>
                                        <p:cTn id="34" dur="2000" fill="hold"/>
                                        <p:tgtEl>
                                          <p:spTgt spid="2"/>
                                        </p:tgtEl>
                                        <p:attrNameLst>
                                          <p:attrName>ppt_x</p:attrName>
                                          <p:attrName>ppt_y</p:attrName>
                                        </p:attrNameLst>
                                      </p:cBhvr>
                                      <p:rCtr x="3333" y="4444"/>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3685 0.44305 L -0.00938 0.62176 " pathEditMode="relative" rAng="0" ptsTypes="AA">
                                      <p:cBhvr>
                                        <p:cTn id="42" dur="2000" fill="hold"/>
                                        <p:tgtEl>
                                          <p:spTgt spid="2"/>
                                        </p:tgtEl>
                                        <p:attrNameLst>
                                          <p:attrName>ppt_x</p:attrName>
                                          <p:attrName>ppt_y</p:attrName>
                                        </p:attrNameLst>
                                      </p:cBhvr>
                                      <p:rCtr x="1367" y="8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3" grpId="0" animBg="1"/>
      <p:bldP spid="51" grpId="0" animBg="1"/>
      <p:bldP spid="52"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79750"/>
            <a:ext cx="8229600" cy="1143000"/>
          </a:xfrm>
        </p:spPr>
        <p:txBody>
          <a:bodyPr/>
          <a:lstStyle/>
          <a:p>
            <a:r>
              <a:rPr lang="en-US" dirty="0" smtClean="0"/>
              <a:t>External Merge Sort</a:t>
            </a:r>
            <a:endParaRPr lang="en-US" dirty="0"/>
          </a:p>
        </p:txBody>
      </p:sp>
      <p:grpSp>
        <p:nvGrpSpPr>
          <p:cNvPr id="6" name="Group 5"/>
          <p:cNvGrpSpPr/>
          <p:nvPr/>
        </p:nvGrpSpPr>
        <p:grpSpPr>
          <a:xfrm>
            <a:off x="0" y="-22510"/>
            <a:ext cx="12192000" cy="307777"/>
            <a:chOff x="0" y="-22510"/>
            <a:chExt cx="12192000" cy="307777"/>
          </a:xfrm>
        </p:grpSpPr>
        <p:sp>
          <p:nvSpPr>
            <p:cNvPr id="7" name="Rectangle 6"/>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8" name="TextBox 7"/>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0088203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B+ Tree </a:t>
            </a:r>
            <a:r>
              <a:rPr lang="en-US" dirty="0" smtClean="0"/>
              <a:t>Range Search Animation</a:t>
            </a:r>
            <a:endParaRPr lang="en-US" dirty="0"/>
          </a:p>
        </p:txBody>
      </p:sp>
      <p:graphicFrame>
        <p:nvGraphicFramePr>
          <p:cNvPr id="77827" name="Group 3"/>
          <p:cNvGraphicFramePr>
            <a:graphicFrameLocks noGrp="1"/>
          </p:cNvGraphicFramePr>
          <p:nvPr>
            <p:extLst>
              <p:ext uri="{D42A27DB-BD31-4B8C-83A1-F6EECF244321}">
                <p14:modId xmlns:p14="http://schemas.microsoft.com/office/powerpoint/2010/main" val="1845801"/>
              </p:ext>
            </p:extLst>
          </p:nvPr>
        </p:nvGraphicFramePr>
        <p:xfrm>
          <a:off x="6096000" y="22590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49" name="Group 25"/>
          <p:cNvGraphicFramePr>
            <a:graphicFrameLocks noGrp="1"/>
          </p:cNvGraphicFramePr>
          <p:nvPr>
            <p:extLst>
              <p:ext uri="{D42A27DB-BD31-4B8C-83A1-F6EECF244321}">
                <p14:modId xmlns:p14="http://schemas.microsoft.com/office/powerpoint/2010/main" val="957606349"/>
              </p:ext>
            </p:extLst>
          </p:nvPr>
        </p:nvGraphicFramePr>
        <p:xfrm>
          <a:off x="4267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71" name="Group 47"/>
          <p:cNvGraphicFramePr>
            <a:graphicFrameLocks noGrp="1"/>
          </p:cNvGraphicFramePr>
          <p:nvPr>
            <p:extLst>
              <p:ext uri="{D42A27DB-BD31-4B8C-83A1-F6EECF244321}">
                <p14:modId xmlns:p14="http://schemas.microsoft.com/office/powerpoint/2010/main" val="1247457025"/>
              </p:ext>
            </p:extLst>
          </p:nvPr>
        </p:nvGraphicFramePr>
        <p:xfrm>
          <a:off x="7696200" y="3173413"/>
          <a:ext cx="2133600" cy="685800"/>
        </p:xfrm>
        <a:graphic>
          <a:graphicData uri="http://schemas.openxmlformats.org/drawingml/2006/table">
            <a:tbl>
              <a:tblPr/>
              <a:tblGrid>
                <a:gridCol w="298450"/>
                <a:gridCol w="246063"/>
                <a:gridCol w="249237"/>
                <a:gridCol w="247650"/>
                <a:gridCol w="298450"/>
                <a:gridCol w="249238"/>
                <a:gridCol w="246062"/>
                <a:gridCol w="298450"/>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0" i="0" u="none" strike="noStrike" cap="none" normalizeH="0" baseline="0" smtClean="0">
                          <a:ln>
                            <a:noFill/>
                          </a:ln>
                          <a:solidFill>
                            <a:schemeClr val="tx1"/>
                          </a:solidFill>
                          <a:effectLst/>
                          <a:latin typeface="Book Antiqua" pitchFamily="18" charset="0"/>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93" name="Group 69"/>
          <p:cNvGraphicFramePr>
            <a:graphicFrameLocks noGrp="1"/>
          </p:cNvGraphicFramePr>
          <p:nvPr>
            <p:extLst>
              <p:ext uri="{D42A27DB-BD31-4B8C-83A1-F6EECF244321}">
                <p14:modId xmlns:p14="http://schemas.microsoft.com/office/powerpoint/2010/main" val="127373514"/>
              </p:ext>
            </p:extLst>
          </p:nvPr>
        </p:nvGraphicFramePr>
        <p:xfrm>
          <a:off x="3352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15" name="Group 91"/>
          <p:cNvGraphicFramePr>
            <a:graphicFrameLocks noGrp="1"/>
          </p:cNvGraphicFramePr>
          <p:nvPr>
            <p:extLst>
              <p:ext uri="{D42A27DB-BD31-4B8C-83A1-F6EECF244321}">
                <p14:modId xmlns:p14="http://schemas.microsoft.com/office/powerpoint/2010/main" val="1872937386"/>
              </p:ext>
            </p:extLst>
          </p:nvPr>
        </p:nvGraphicFramePr>
        <p:xfrm>
          <a:off x="51816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37" name="Group 113"/>
          <p:cNvGraphicFramePr>
            <a:graphicFrameLocks noGrp="1"/>
          </p:cNvGraphicFramePr>
          <p:nvPr>
            <p:extLst>
              <p:ext uri="{D42A27DB-BD31-4B8C-83A1-F6EECF244321}">
                <p14:modId xmlns:p14="http://schemas.microsoft.com/office/powerpoint/2010/main" val="643348776"/>
              </p:ext>
            </p:extLst>
          </p:nvPr>
        </p:nvGraphicFramePr>
        <p:xfrm>
          <a:off x="69342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7959" name="Group 135"/>
          <p:cNvGraphicFramePr>
            <a:graphicFrameLocks noGrp="1"/>
          </p:cNvGraphicFramePr>
          <p:nvPr>
            <p:extLst>
              <p:ext uri="{D42A27DB-BD31-4B8C-83A1-F6EECF244321}">
                <p14:modId xmlns:p14="http://schemas.microsoft.com/office/powerpoint/2010/main" val="182715587"/>
              </p:ext>
            </p:extLst>
          </p:nvPr>
        </p:nvGraphicFramePr>
        <p:xfrm>
          <a:off x="8686800" y="4621213"/>
          <a:ext cx="1600200" cy="685800"/>
        </p:xfrm>
        <a:graphic>
          <a:graphicData uri="http://schemas.openxmlformats.org/drawingml/2006/table">
            <a:tbl>
              <a:tblPr/>
              <a:tblGrid>
                <a:gridCol w="223838"/>
                <a:gridCol w="185737"/>
                <a:gridCol w="185738"/>
                <a:gridCol w="185737"/>
                <a:gridCol w="223838"/>
                <a:gridCol w="185737"/>
                <a:gridCol w="185738"/>
                <a:gridCol w="223837"/>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smtClean="0">
                          <a:ln>
                            <a:noFill/>
                          </a:ln>
                          <a:solidFill>
                            <a:schemeClr val="tx1"/>
                          </a:solidFill>
                          <a:effectLst/>
                          <a:latin typeface="Book Antiqua" pitchFamily="18"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7981" name="Line 157"/>
          <p:cNvSpPr>
            <a:spLocks noChangeShapeType="1"/>
          </p:cNvSpPr>
          <p:nvPr/>
        </p:nvSpPr>
        <p:spPr bwMode="auto">
          <a:xfrm flipH="1">
            <a:off x="4267200" y="2792413"/>
            <a:ext cx="1981200" cy="381000"/>
          </a:xfrm>
          <a:prstGeom prst="line">
            <a:avLst/>
          </a:prstGeom>
          <a:noFill/>
          <a:ln w="25400">
            <a:solidFill>
              <a:schemeClr val="tx1"/>
            </a:solidFill>
            <a:round/>
            <a:headEnd/>
            <a:tailEnd type="triangle" w="med" len="med"/>
          </a:ln>
          <a:effectLst/>
        </p:spPr>
        <p:txBody>
          <a:bodyPr/>
          <a:lstStyle/>
          <a:p>
            <a:endParaRPr lang="en-US"/>
          </a:p>
        </p:txBody>
      </p:sp>
      <p:sp>
        <p:nvSpPr>
          <p:cNvPr id="77982" name="Line 158"/>
          <p:cNvSpPr>
            <a:spLocks noChangeShapeType="1"/>
          </p:cNvSpPr>
          <p:nvPr/>
        </p:nvSpPr>
        <p:spPr bwMode="auto">
          <a:xfrm>
            <a:off x="6629400" y="2792413"/>
            <a:ext cx="1066800" cy="381000"/>
          </a:xfrm>
          <a:prstGeom prst="line">
            <a:avLst/>
          </a:prstGeom>
          <a:noFill/>
          <a:ln w="25400">
            <a:solidFill>
              <a:schemeClr val="tx1"/>
            </a:solidFill>
            <a:round/>
            <a:headEnd/>
            <a:tailEnd type="triangle" w="med" len="med"/>
          </a:ln>
          <a:effectLst/>
        </p:spPr>
        <p:txBody>
          <a:bodyPr/>
          <a:lstStyle/>
          <a:p>
            <a:endParaRPr lang="en-US"/>
          </a:p>
        </p:txBody>
      </p:sp>
      <p:sp>
        <p:nvSpPr>
          <p:cNvPr id="77983" name="Line 159"/>
          <p:cNvSpPr>
            <a:spLocks noChangeShapeType="1"/>
          </p:cNvSpPr>
          <p:nvPr/>
        </p:nvSpPr>
        <p:spPr bwMode="auto">
          <a:xfrm flipH="1">
            <a:off x="3352800" y="3706813"/>
            <a:ext cx="1066800" cy="914400"/>
          </a:xfrm>
          <a:prstGeom prst="line">
            <a:avLst/>
          </a:prstGeom>
          <a:noFill/>
          <a:ln w="25400">
            <a:solidFill>
              <a:schemeClr val="tx1"/>
            </a:solidFill>
            <a:round/>
            <a:headEnd/>
            <a:tailEnd type="triangle" w="med" len="med"/>
          </a:ln>
          <a:effectLst/>
        </p:spPr>
        <p:txBody>
          <a:bodyPr/>
          <a:lstStyle/>
          <a:p>
            <a:endParaRPr lang="en-US"/>
          </a:p>
        </p:txBody>
      </p:sp>
      <p:sp>
        <p:nvSpPr>
          <p:cNvPr id="77984" name="Line 160"/>
          <p:cNvSpPr>
            <a:spLocks noChangeShapeType="1"/>
          </p:cNvSpPr>
          <p:nvPr/>
        </p:nvSpPr>
        <p:spPr bwMode="auto">
          <a:xfrm>
            <a:off x="4800600" y="3706813"/>
            <a:ext cx="381000" cy="914400"/>
          </a:xfrm>
          <a:prstGeom prst="line">
            <a:avLst/>
          </a:prstGeom>
          <a:noFill/>
          <a:ln w="25400">
            <a:solidFill>
              <a:schemeClr val="tx1"/>
            </a:solidFill>
            <a:round/>
            <a:headEnd/>
            <a:tailEnd type="triangle" w="med" len="med"/>
          </a:ln>
          <a:effectLst/>
        </p:spPr>
        <p:txBody>
          <a:bodyPr/>
          <a:lstStyle/>
          <a:p>
            <a:endParaRPr lang="en-US"/>
          </a:p>
        </p:txBody>
      </p:sp>
      <p:sp>
        <p:nvSpPr>
          <p:cNvPr id="77985" name="Line 161"/>
          <p:cNvSpPr>
            <a:spLocks noChangeShapeType="1"/>
          </p:cNvSpPr>
          <p:nvPr/>
        </p:nvSpPr>
        <p:spPr bwMode="auto">
          <a:xfrm>
            <a:off x="5257800" y="3706813"/>
            <a:ext cx="1676400" cy="914400"/>
          </a:xfrm>
          <a:prstGeom prst="line">
            <a:avLst/>
          </a:prstGeom>
          <a:noFill/>
          <a:ln w="25400">
            <a:solidFill>
              <a:schemeClr val="tx1"/>
            </a:solidFill>
            <a:round/>
            <a:headEnd/>
            <a:tailEnd type="triangle" w="med" len="med"/>
          </a:ln>
          <a:effectLst/>
        </p:spPr>
        <p:txBody>
          <a:bodyPr/>
          <a:lstStyle/>
          <a:p>
            <a:endParaRPr lang="en-US"/>
          </a:p>
        </p:txBody>
      </p:sp>
      <p:sp>
        <p:nvSpPr>
          <p:cNvPr id="77986" name="Line 162"/>
          <p:cNvSpPr>
            <a:spLocks noChangeShapeType="1"/>
          </p:cNvSpPr>
          <p:nvPr/>
        </p:nvSpPr>
        <p:spPr bwMode="auto">
          <a:xfrm>
            <a:off x="7848600" y="3706813"/>
            <a:ext cx="838200" cy="914400"/>
          </a:xfrm>
          <a:prstGeom prst="line">
            <a:avLst/>
          </a:prstGeom>
          <a:noFill/>
          <a:ln w="25400">
            <a:solidFill>
              <a:schemeClr val="tx1"/>
            </a:solidFill>
            <a:round/>
            <a:headEnd/>
            <a:tailEnd type="triangle" w="med" len="med"/>
          </a:ln>
          <a:effectLst/>
        </p:spPr>
        <p:txBody>
          <a:bodyPr/>
          <a:lstStyle/>
          <a:p>
            <a:endParaRPr lang="en-US"/>
          </a:p>
        </p:txBody>
      </p:sp>
      <p:sp>
        <p:nvSpPr>
          <p:cNvPr id="77990" name="Line 166"/>
          <p:cNvSpPr>
            <a:spLocks noChangeShapeType="1"/>
          </p:cNvSpPr>
          <p:nvPr/>
        </p:nvSpPr>
        <p:spPr bwMode="auto">
          <a:xfrm>
            <a:off x="4876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1" name="Line 167"/>
          <p:cNvSpPr>
            <a:spLocks noChangeShapeType="1"/>
          </p:cNvSpPr>
          <p:nvPr/>
        </p:nvSpPr>
        <p:spPr bwMode="auto">
          <a:xfrm>
            <a:off x="66294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77992" name="Line 168"/>
          <p:cNvSpPr>
            <a:spLocks noChangeShapeType="1"/>
          </p:cNvSpPr>
          <p:nvPr/>
        </p:nvSpPr>
        <p:spPr bwMode="auto">
          <a:xfrm>
            <a:off x="8458200" y="5154613"/>
            <a:ext cx="228600" cy="0"/>
          </a:xfrm>
          <a:prstGeom prst="line">
            <a:avLst/>
          </a:prstGeom>
          <a:noFill/>
          <a:ln w="25400">
            <a:solidFill>
              <a:schemeClr val="accent2"/>
            </a:solidFill>
            <a:round/>
            <a:headEnd/>
            <a:tailEnd type="triangle" w="med" len="med"/>
          </a:ln>
          <a:effectLst/>
        </p:spPr>
        <p:txBody>
          <a:bodyPr/>
          <a:lstStyle/>
          <a:p>
            <a:endParaRPr lang="en-US"/>
          </a:p>
        </p:txBody>
      </p:sp>
      <p:sp>
        <p:nvSpPr>
          <p:cNvPr id="77993" name="Rectangle 169"/>
          <p:cNvSpPr>
            <a:spLocks noChangeArrowheads="1"/>
          </p:cNvSpPr>
          <p:nvPr/>
        </p:nvSpPr>
        <p:spPr bwMode="auto">
          <a:xfrm>
            <a:off x="3400519" y="5996088"/>
            <a:ext cx="27603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a:t>9</a:t>
            </a:r>
          </a:p>
        </p:txBody>
      </p:sp>
      <p:sp>
        <p:nvSpPr>
          <p:cNvPr id="77994" name="Rectangle 170"/>
          <p:cNvSpPr>
            <a:spLocks noChangeArrowheads="1"/>
          </p:cNvSpPr>
          <p:nvPr/>
        </p:nvSpPr>
        <p:spPr bwMode="auto">
          <a:xfrm>
            <a:off x="3888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12</a:t>
            </a:r>
            <a:endParaRPr lang="en-US" sz="1400" dirty="0"/>
          </a:p>
        </p:txBody>
      </p:sp>
      <p:sp>
        <p:nvSpPr>
          <p:cNvPr id="77995" name="Rectangle 171"/>
          <p:cNvSpPr>
            <a:spLocks noChangeArrowheads="1"/>
          </p:cNvSpPr>
          <p:nvPr/>
        </p:nvSpPr>
        <p:spPr bwMode="auto">
          <a:xfrm>
            <a:off x="4421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15</a:t>
            </a:r>
            <a:endParaRPr lang="en-US" sz="1400" dirty="0"/>
          </a:p>
        </p:txBody>
      </p:sp>
      <p:sp>
        <p:nvSpPr>
          <p:cNvPr id="77996" name="Rectangle 172"/>
          <p:cNvSpPr>
            <a:spLocks noChangeArrowheads="1"/>
          </p:cNvSpPr>
          <p:nvPr/>
        </p:nvSpPr>
        <p:spPr bwMode="auto">
          <a:xfrm>
            <a:off x="50312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19</a:t>
            </a:r>
            <a:endParaRPr lang="en-US" sz="1400" dirty="0"/>
          </a:p>
        </p:txBody>
      </p:sp>
      <p:sp>
        <p:nvSpPr>
          <p:cNvPr id="77997" name="Rectangle 173"/>
          <p:cNvSpPr>
            <a:spLocks noChangeArrowheads="1"/>
          </p:cNvSpPr>
          <p:nvPr/>
        </p:nvSpPr>
        <p:spPr bwMode="auto">
          <a:xfrm>
            <a:off x="5640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28</a:t>
            </a:r>
            <a:endParaRPr lang="en-US" sz="1400" dirty="0"/>
          </a:p>
        </p:txBody>
      </p:sp>
      <p:sp>
        <p:nvSpPr>
          <p:cNvPr id="77998" name="Rectangle 174"/>
          <p:cNvSpPr>
            <a:spLocks noChangeArrowheads="1"/>
          </p:cNvSpPr>
          <p:nvPr/>
        </p:nvSpPr>
        <p:spPr bwMode="auto">
          <a:xfrm>
            <a:off x="6098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30</a:t>
            </a:r>
            <a:endParaRPr lang="en-US" sz="1400" dirty="0"/>
          </a:p>
        </p:txBody>
      </p:sp>
      <p:sp>
        <p:nvSpPr>
          <p:cNvPr id="77999" name="Rectangle 175"/>
          <p:cNvSpPr>
            <a:spLocks noChangeArrowheads="1"/>
          </p:cNvSpPr>
          <p:nvPr/>
        </p:nvSpPr>
        <p:spPr bwMode="auto">
          <a:xfrm>
            <a:off x="6631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40</a:t>
            </a:r>
            <a:endParaRPr lang="en-US" sz="1400" dirty="0"/>
          </a:p>
        </p:txBody>
      </p:sp>
      <p:sp>
        <p:nvSpPr>
          <p:cNvPr id="78000" name="Rectangle 176"/>
          <p:cNvSpPr>
            <a:spLocks noChangeArrowheads="1"/>
          </p:cNvSpPr>
          <p:nvPr/>
        </p:nvSpPr>
        <p:spPr bwMode="auto">
          <a:xfrm>
            <a:off x="70886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59</a:t>
            </a:r>
            <a:endParaRPr lang="en-US" sz="1400" dirty="0"/>
          </a:p>
        </p:txBody>
      </p:sp>
      <p:sp>
        <p:nvSpPr>
          <p:cNvPr id="78001" name="Rectangle 177"/>
          <p:cNvSpPr>
            <a:spLocks noChangeArrowheads="1"/>
          </p:cNvSpPr>
          <p:nvPr/>
        </p:nvSpPr>
        <p:spPr bwMode="auto">
          <a:xfrm>
            <a:off x="7545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63</a:t>
            </a:r>
            <a:endParaRPr lang="en-US" sz="1400" dirty="0"/>
          </a:p>
        </p:txBody>
      </p:sp>
      <p:sp>
        <p:nvSpPr>
          <p:cNvPr id="78002" name="Rectangle 178"/>
          <p:cNvSpPr>
            <a:spLocks noChangeArrowheads="1"/>
          </p:cNvSpPr>
          <p:nvPr/>
        </p:nvSpPr>
        <p:spPr bwMode="auto">
          <a:xfrm>
            <a:off x="80030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78</a:t>
            </a:r>
            <a:endParaRPr lang="en-US" sz="1400" dirty="0"/>
          </a:p>
        </p:txBody>
      </p:sp>
      <p:sp>
        <p:nvSpPr>
          <p:cNvPr id="78003" name="Rectangle 179"/>
          <p:cNvSpPr>
            <a:spLocks noChangeArrowheads="1"/>
          </p:cNvSpPr>
          <p:nvPr/>
        </p:nvSpPr>
        <p:spPr bwMode="auto">
          <a:xfrm>
            <a:off x="85364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84</a:t>
            </a:r>
            <a:endParaRPr lang="en-US" sz="1400" dirty="0"/>
          </a:p>
        </p:txBody>
      </p:sp>
      <p:sp>
        <p:nvSpPr>
          <p:cNvPr id="78004" name="Rectangle 180"/>
          <p:cNvSpPr>
            <a:spLocks noChangeArrowheads="1"/>
          </p:cNvSpPr>
          <p:nvPr/>
        </p:nvSpPr>
        <p:spPr bwMode="auto">
          <a:xfrm>
            <a:off x="9069834" y="5996088"/>
            <a:ext cx="367408" cy="307777"/>
          </a:xfrm>
          <a:prstGeom prst="rect">
            <a:avLst/>
          </a:prstGeom>
          <a:solidFill>
            <a:schemeClr val="bg2"/>
          </a:solidFill>
          <a:ln w="9525">
            <a:noFill/>
            <a:miter lim="800000"/>
            <a:headEnd/>
            <a:tailEnd/>
          </a:ln>
          <a:effectLst/>
        </p:spPr>
        <p:txBody>
          <a:bodyPr wrap="none" anchor="ctr">
            <a:spAutoFit/>
          </a:bodyPr>
          <a:lstStyle/>
          <a:p>
            <a:pPr algn="ctr" eaLnBrk="1" hangingPunct="1"/>
            <a:r>
              <a:rPr lang="en-US" sz="1400" dirty="0" smtClean="0"/>
              <a:t>89</a:t>
            </a:r>
            <a:endParaRPr lang="en-US" sz="1400" dirty="0"/>
          </a:p>
        </p:txBody>
      </p:sp>
      <p:sp>
        <p:nvSpPr>
          <p:cNvPr id="78005" name="Line 181"/>
          <p:cNvSpPr>
            <a:spLocks noChangeShapeType="1"/>
          </p:cNvSpPr>
          <p:nvPr/>
        </p:nvSpPr>
        <p:spPr bwMode="auto">
          <a:xfrm flipH="1">
            <a:off x="33528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06" name="Line 182"/>
          <p:cNvSpPr>
            <a:spLocks noChangeShapeType="1"/>
          </p:cNvSpPr>
          <p:nvPr/>
        </p:nvSpPr>
        <p:spPr bwMode="auto">
          <a:xfrm>
            <a:off x="3810000" y="5154613"/>
            <a:ext cx="76200" cy="838200"/>
          </a:xfrm>
          <a:prstGeom prst="line">
            <a:avLst/>
          </a:prstGeom>
          <a:noFill/>
          <a:ln w="25400">
            <a:solidFill>
              <a:schemeClr val="tx1"/>
            </a:solidFill>
            <a:round/>
            <a:headEnd/>
            <a:tailEnd type="triangle" w="med" len="med"/>
          </a:ln>
          <a:effectLst/>
        </p:spPr>
        <p:txBody>
          <a:bodyPr/>
          <a:lstStyle/>
          <a:p>
            <a:endParaRPr lang="en-US"/>
          </a:p>
        </p:txBody>
      </p:sp>
      <p:sp>
        <p:nvSpPr>
          <p:cNvPr id="78007" name="Line 183"/>
          <p:cNvSpPr>
            <a:spLocks noChangeShapeType="1"/>
          </p:cNvSpPr>
          <p:nvPr/>
        </p:nvSpPr>
        <p:spPr bwMode="auto">
          <a:xfrm>
            <a:off x="4191000" y="5154613"/>
            <a:ext cx="228600" cy="838200"/>
          </a:xfrm>
          <a:prstGeom prst="line">
            <a:avLst/>
          </a:prstGeom>
          <a:noFill/>
          <a:ln w="25400">
            <a:solidFill>
              <a:schemeClr val="tx1"/>
            </a:solidFill>
            <a:round/>
            <a:headEnd/>
            <a:tailEnd type="triangle" w="med" len="med"/>
          </a:ln>
          <a:effectLst/>
        </p:spPr>
        <p:txBody>
          <a:bodyPr/>
          <a:lstStyle/>
          <a:p>
            <a:endParaRPr lang="en-US"/>
          </a:p>
        </p:txBody>
      </p:sp>
      <p:sp>
        <p:nvSpPr>
          <p:cNvPr id="78008" name="Line 184"/>
          <p:cNvSpPr>
            <a:spLocks noChangeShapeType="1"/>
          </p:cNvSpPr>
          <p:nvPr/>
        </p:nvSpPr>
        <p:spPr bwMode="auto">
          <a:xfrm flipH="1">
            <a:off x="50292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09" name="Line 185"/>
          <p:cNvSpPr>
            <a:spLocks noChangeShapeType="1"/>
          </p:cNvSpPr>
          <p:nvPr/>
        </p:nvSpPr>
        <p:spPr bwMode="auto">
          <a:xfrm>
            <a:off x="5638799" y="5154613"/>
            <a:ext cx="152399" cy="838200"/>
          </a:xfrm>
          <a:prstGeom prst="line">
            <a:avLst/>
          </a:prstGeom>
          <a:noFill/>
          <a:ln w="25400">
            <a:solidFill>
              <a:schemeClr val="tx1"/>
            </a:solidFill>
            <a:round/>
            <a:headEnd/>
            <a:tailEnd type="triangle" w="med" len="med"/>
          </a:ln>
          <a:effectLst/>
        </p:spPr>
        <p:txBody>
          <a:bodyPr/>
          <a:lstStyle/>
          <a:p>
            <a:endParaRPr lang="en-US"/>
          </a:p>
        </p:txBody>
      </p:sp>
      <p:sp>
        <p:nvSpPr>
          <p:cNvPr id="78010" name="Line 186"/>
          <p:cNvSpPr>
            <a:spLocks noChangeShapeType="1"/>
          </p:cNvSpPr>
          <p:nvPr/>
        </p:nvSpPr>
        <p:spPr bwMode="auto">
          <a:xfrm>
            <a:off x="5943600" y="5154613"/>
            <a:ext cx="152400" cy="838200"/>
          </a:xfrm>
          <a:prstGeom prst="line">
            <a:avLst/>
          </a:prstGeom>
          <a:noFill/>
          <a:ln w="25400">
            <a:solidFill>
              <a:schemeClr val="tx1"/>
            </a:solidFill>
            <a:round/>
            <a:headEnd/>
            <a:tailEnd type="triangle" w="med" len="med"/>
          </a:ln>
          <a:effectLst/>
        </p:spPr>
        <p:txBody>
          <a:bodyPr/>
          <a:lstStyle/>
          <a:p>
            <a:endParaRPr lang="en-US"/>
          </a:p>
        </p:txBody>
      </p:sp>
      <p:sp>
        <p:nvSpPr>
          <p:cNvPr id="78011" name="Line 187"/>
          <p:cNvSpPr>
            <a:spLocks noChangeShapeType="1"/>
          </p:cNvSpPr>
          <p:nvPr/>
        </p:nvSpPr>
        <p:spPr bwMode="auto">
          <a:xfrm>
            <a:off x="6324600" y="5154613"/>
            <a:ext cx="304800" cy="838200"/>
          </a:xfrm>
          <a:prstGeom prst="line">
            <a:avLst/>
          </a:prstGeom>
          <a:noFill/>
          <a:ln w="25400">
            <a:solidFill>
              <a:schemeClr val="tx1"/>
            </a:solidFill>
            <a:round/>
            <a:headEnd/>
            <a:tailEnd type="triangle" w="med" len="med"/>
          </a:ln>
          <a:effectLst/>
        </p:spPr>
        <p:txBody>
          <a:bodyPr/>
          <a:lstStyle/>
          <a:p>
            <a:endParaRPr lang="en-US"/>
          </a:p>
        </p:txBody>
      </p:sp>
      <p:sp>
        <p:nvSpPr>
          <p:cNvPr id="78012" name="Line 188"/>
          <p:cNvSpPr>
            <a:spLocks noChangeShapeType="1"/>
          </p:cNvSpPr>
          <p:nvPr/>
        </p:nvSpPr>
        <p:spPr bwMode="auto">
          <a:xfrm>
            <a:off x="7086600" y="5154613"/>
            <a:ext cx="0" cy="838200"/>
          </a:xfrm>
          <a:prstGeom prst="line">
            <a:avLst/>
          </a:prstGeom>
          <a:noFill/>
          <a:ln w="25400">
            <a:solidFill>
              <a:schemeClr val="tx1"/>
            </a:solidFill>
            <a:round/>
            <a:headEnd/>
            <a:tailEnd type="triangle" w="med" len="med"/>
          </a:ln>
          <a:effectLst/>
        </p:spPr>
        <p:txBody>
          <a:bodyPr/>
          <a:lstStyle/>
          <a:p>
            <a:endParaRPr lang="en-US"/>
          </a:p>
        </p:txBody>
      </p:sp>
      <p:sp>
        <p:nvSpPr>
          <p:cNvPr id="78013" name="Line 189"/>
          <p:cNvSpPr>
            <a:spLocks noChangeShapeType="1"/>
          </p:cNvSpPr>
          <p:nvPr/>
        </p:nvSpPr>
        <p:spPr bwMode="auto">
          <a:xfrm>
            <a:off x="7315200" y="5078413"/>
            <a:ext cx="228600" cy="914400"/>
          </a:xfrm>
          <a:prstGeom prst="line">
            <a:avLst/>
          </a:prstGeom>
          <a:noFill/>
          <a:ln w="25400">
            <a:solidFill>
              <a:schemeClr val="tx1"/>
            </a:solidFill>
            <a:round/>
            <a:headEnd/>
            <a:tailEnd type="triangle" w="med" len="med"/>
          </a:ln>
          <a:effectLst/>
        </p:spPr>
        <p:txBody>
          <a:bodyPr/>
          <a:lstStyle/>
          <a:p>
            <a:endParaRPr lang="en-US"/>
          </a:p>
        </p:txBody>
      </p:sp>
      <p:sp>
        <p:nvSpPr>
          <p:cNvPr id="78014" name="Line 190"/>
          <p:cNvSpPr>
            <a:spLocks noChangeShapeType="1"/>
          </p:cNvSpPr>
          <p:nvPr/>
        </p:nvSpPr>
        <p:spPr bwMode="auto">
          <a:xfrm flipH="1">
            <a:off x="8001000" y="5154613"/>
            <a:ext cx="838200" cy="838200"/>
          </a:xfrm>
          <a:prstGeom prst="line">
            <a:avLst/>
          </a:prstGeom>
          <a:noFill/>
          <a:ln w="25400">
            <a:solidFill>
              <a:schemeClr val="tx1"/>
            </a:solidFill>
            <a:round/>
            <a:headEnd/>
            <a:tailEnd type="triangle" w="med" len="med"/>
          </a:ln>
          <a:effectLst/>
        </p:spPr>
        <p:txBody>
          <a:bodyPr/>
          <a:lstStyle/>
          <a:p>
            <a:endParaRPr lang="en-US"/>
          </a:p>
        </p:txBody>
      </p:sp>
      <p:sp>
        <p:nvSpPr>
          <p:cNvPr id="78015" name="Line 191"/>
          <p:cNvSpPr>
            <a:spLocks noChangeShapeType="1"/>
          </p:cNvSpPr>
          <p:nvPr/>
        </p:nvSpPr>
        <p:spPr bwMode="auto">
          <a:xfrm flipH="1">
            <a:off x="8534400" y="5154613"/>
            <a:ext cx="609600" cy="838200"/>
          </a:xfrm>
          <a:prstGeom prst="line">
            <a:avLst/>
          </a:prstGeom>
          <a:noFill/>
          <a:ln w="25400">
            <a:solidFill>
              <a:schemeClr val="tx1"/>
            </a:solidFill>
            <a:round/>
            <a:headEnd/>
            <a:tailEnd type="triangle" w="med" len="med"/>
          </a:ln>
          <a:effectLst/>
        </p:spPr>
        <p:txBody>
          <a:bodyPr/>
          <a:lstStyle/>
          <a:p>
            <a:endParaRPr lang="en-US"/>
          </a:p>
        </p:txBody>
      </p:sp>
      <p:sp>
        <p:nvSpPr>
          <p:cNvPr id="78016" name="Line 192"/>
          <p:cNvSpPr>
            <a:spLocks noChangeShapeType="1"/>
          </p:cNvSpPr>
          <p:nvPr/>
        </p:nvSpPr>
        <p:spPr bwMode="auto">
          <a:xfrm flipH="1">
            <a:off x="9067800" y="5154613"/>
            <a:ext cx="457200" cy="838200"/>
          </a:xfrm>
          <a:prstGeom prst="line">
            <a:avLst/>
          </a:prstGeom>
          <a:noFill/>
          <a:ln w="25400">
            <a:solidFill>
              <a:schemeClr val="tx1"/>
            </a:solidFill>
            <a:round/>
            <a:headEnd/>
            <a:tailEnd type="triangle" w="med" len="med"/>
          </a:ln>
          <a:effectLst/>
        </p:spPr>
        <p:txBody>
          <a:bodyPr/>
          <a:lstStyle/>
          <a:p>
            <a:endParaRPr lang="en-US"/>
          </a:p>
        </p:txBody>
      </p:sp>
      <p:sp>
        <p:nvSpPr>
          <p:cNvPr id="78017" name="Line 193"/>
          <p:cNvSpPr>
            <a:spLocks noChangeShapeType="1"/>
          </p:cNvSpPr>
          <p:nvPr/>
        </p:nvSpPr>
        <p:spPr bwMode="auto">
          <a:xfrm>
            <a:off x="10210800" y="5154613"/>
            <a:ext cx="304800" cy="0"/>
          </a:xfrm>
          <a:prstGeom prst="line">
            <a:avLst/>
          </a:prstGeom>
          <a:noFill/>
          <a:ln w="25400">
            <a:solidFill>
              <a:schemeClr val="accent2"/>
            </a:solidFill>
            <a:round/>
            <a:headEnd/>
            <a:tailEnd type="triangle" w="med" len="med"/>
          </a:ln>
          <a:effectLst/>
        </p:spPr>
        <p:txBody>
          <a:bodyPr/>
          <a:lstStyle/>
          <a:p>
            <a:endParaRPr lang="en-US"/>
          </a:p>
        </p:txBody>
      </p:sp>
      <p:sp>
        <p:nvSpPr>
          <p:cNvPr id="48" name="TextBox 47"/>
          <p:cNvSpPr txBox="1"/>
          <p:nvPr/>
        </p:nvSpPr>
        <p:spPr>
          <a:xfrm>
            <a:off x="9067800" y="1302051"/>
            <a:ext cx="2286000"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a:latin typeface="+mj-lt"/>
              </a:rPr>
              <a:t>K </a:t>
            </a:r>
            <a:r>
              <a:rPr lang="en-US" sz="2800" smtClean="0">
                <a:latin typeface="+mj-lt"/>
              </a:rPr>
              <a:t>in [30,85]? </a:t>
            </a:r>
            <a:endParaRPr lang="en-US" sz="2800" dirty="0">
              <a:latin typeface="+mj-lt"/>
            </a:endParaRPr>
          </a:p>
        </p:txBody>
      </p:sp>
      <p:sp>
        <p:nvSpPr>
          <p:cNvPr id="3" name="TextBox 2"/>
          <p:cNvSpPr txBox="1"/>
          <p:nvPr/>
        </p:nvSpPr>
        <p:spPr>
          <a:xfrm>
            <a:off x="491157" y="2081086"/>
            <a:ext cx="1441589"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a:t>
            </a:r>
            <a:r>
              <a:rPr lang="en-US" sz="3000">
                <a:latin typeface="+mj-lt"/>
              </a:rPr>
              <a:t>&lt; </a:t>
            </a:r>
            <a:r>
              <a:rPr lang="en-US" sz="3000" smtClean="0">
                <a:latin typeface="+mj-lt"/>
              </a:rPr>
              <a:t>80</a:t>
            </a:r>
            <a:endParaRPr lang="en-US" sz="3000" dirty="0">
              <a:latin typeface="+mj-lt"/>
            </a:endParaRPr>
          </a:p>
        </p:txBody>
      </p:sp>
      <p:sp>
        <p:nvSpPr>
          <p:cNvPr id="51" name="TextBox 50"/>
          <p:cNvSpPr txBox="1"/>
          <p:nvPr/>
        </p:nvSpPr>
        <p:spPr>
          <a:xfrm>
            <a:off x="491157" y="3025482"/>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[20,60)</a:t>
            </a:r>
          </a:p>
        </p:txBody>
      </p:sp>
      <p:sp>
        <p:nvSpPr>
          <p:cNvPr id="52" name="TextBox 51"/>
          <p:cNvSpPr txBox="1"/>
          <p:nvPr/>
        </p:nvSpPr>
        <p:spPr>
          <a:xfrm>
            <a:off x="491157" y="5899152"/>
            <a:ext cx="2065683"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To the data!</a:t>
            </a:r>
          </a:p>
        </p:txBody>
      </p:sp>
      <p:sp>
        <p:nvSpPr>
          <p:cNvPr id="4" name="TextBox 3"/>
          <p:cNvSpPr txBox="1"/>
          <p:nvPr/>
        </p:nvSpPr>
        <p:spPr>
          <a:xfrm>
            <a:off x="9639300" y="5664705"/>
            <a:ext cx="2239716" cy="369332"/>
          </a:xfrm>
          <a:prstGeom prst="rect">
            <a:avLst/>
          </a:prstGeom>
          <a:noFill/>
        </p:spPr>
        <p:txBody>
          <a:bodyPr wrap="none" rtlCol="0">
            <a:spAutoFit/>
          </a:bodyPr>
          <a:lstStyle/>
          <a:p>
            <a:r>
              <a:rPr lang="en-US" i="1" dirty="0" smtClean="0"/>
              <a:t>Not all nodes pictured</a:t>
            </a:r>
            <a:endParaRPr lang="en-US" i="1" dirty="0"/>
          </a:p>
        </p:txBody>
      </p:sp>
      <p:sp>
        <p:nvSpPr>
          <p:cNvPr id="56" name="TextBox 55"/>
          <p:cNvSpPr txBox="1"/>
          <p:nvPr/>
        </p:nvSpPr>
        <p:spPr>
          <a:xfrm>
            <a:off x="491157" y="4441224"/>
            <a:ext cx="2362200" cy="553998"/>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3000" dirty="0">
                <a:latin typeface="+mj-lt"/>
              </a:rPr>
              <a:t>30 in </a:t>
            </a:r>
            <a:r>
              <a:rPr lang="en-US" sz="3000" dirty="0" smtClean="0">
                <a:latin typeface="+mj-lt"/>
              </a:rPr>
              <a:t>[30,40)</a:t>
            </a:r>
            <a:endParaRPr lang="en-US" sz="3000" dirty="0">
              <a:latin typeface="+mj-lt"/>
            </a:endParaRPr>
          </a:p>
        </p:txBody>
      </p:sp>
      <p:sp>
        <p:nvSpPr>
          <p:cNvPr id="57" name="Smiley Face 56"/>
          <p:cNvSpPr/>
          <p:nvPr/>
        </p:nvSpPr>
        <p:spPr>
          <a:xfrm>
            <a:off x="6134100" y="1636042"/>
            <a:ext cx="533400" cy="533400"/>
          </a:xfrm>
          <a:prstGeom prst="smileyFac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4" name="Group 53"/>
          <p:cNvGrpSpPr/>
          <p:nvPr/>
        </p:nvGrpSpPr>
        <p:grpSpPr>
          <a:xfrm>
            <a:off x="0" y="-22510"/>
            <a:ext cx="12192000" cy="307777"/>
            <a:chOff x="0" y="-22510"/>
            <a:chExt cx="12192000" cy="307777"/>
          </a:xfrm>
        </p:grpSpPr>
        <p:sp>
          <p:nvSpPr>
            <p:cNvPr id="55" name="Rectangle 54"/>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61" name="TextBox 6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1932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326 0.03958 L -0.025 0.11666 " pathEditMode="relative" rAng="0" ptsTypes="AA">
                                      <p:cBhvr>
                                        <p:cTn id="10" dur="2000" fill="hold"/>
                                        <p:tgtEl>
                                          <p:spTgt spid="57"/>
                                        </p:tgtEl>
                                        <p:attrNameLst>
                                          <p:attrName>ppt_x</p:attrName>
                                          <p:attrName>ppt_y</p:attrName>
                                        </p:attrNameLst>
                                      </p:cBhvr>
                                      <p:rCtr x="-1419" y="384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025 0.11666 L -0.175 0.14027 " pathEditMode="relative" rAng="0" ptsTypes="AA">
                                      <p:cBhvr>
                                        <p:cTn id="14" dur="2000" fill="hold"/>
                                        <p:tgtEl>
                                          <p:spTgt spid="57"/>
                                        </p:tgtEl>
                                        <p:attrNameLst>
                                          <p:attrName>ppt_x</p:attrName>
                                          <p:attrName>ppt_y</p:attrName>
                                        </p:attrNameLst>
                                      </p:cBhvr>
                                      <p:rCtr x="-7656" y="118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175 0.14028 L -0.13216 0.2625 " pathEditMode="relative" rAng="0" ptsTypes="AA">
                                      <p:cBhvr>
                                        <p:cTn id="22" dur="2000" fill="hold"/>
                                        <p:tgtEl>
                                          <p:spTgt spid="57"/>
                                        </p:tgtEl>
                                        <p:attrNameLst>
                                          <p:attrName>ppt_x</p:attrName>
                                          <p:attrName>ppt_y</p:attrName>
                                        </p:attrNameLst>
                                      </p:cBhvr>
                                      <p:rCtr x="2135" y="664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4" nodeType="clickEffect">
                                  <p:stCondLst>
                                    <p:cond delay="0"/>
                                  </p:stCondLst>
                                  <p:childTnLst>
                                    <p:animMotion origin="layout" path="M -0.13216 0.2625 L -0.0875 0.35139 " pathEditMode="relative" rAng="0" ptsTypes="AA">
                                      <p:cBhvr>
                                        <p:cTn id="26" dur="2000" fill="hold"/>
                                        <p:tgtEl>
                                          <p:spTgt spid="57"/>
                                        </p:tgtEl>
                                        <p:attrNameLst>
                                          <p:attrName>ppt_x</p:attrName>
                                          <p:attrName>ppt_y</p:attrName>
                                        </p:attrNameLst>
                                      </p:cBhvr>
                                      <p:rCtr x="2227" y="444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5" nodeType="clickEffect">
                                  <p:stCondLst>
                                    <p:cond delay="0"/>
                                  </p:stCondLst>
                                  <p:childTnLst>
                                    <p:animMotion origin="layout" path="M -0.0875 0.35139 L -0.03229 0.50625 " pathEditMode="relative" rAng="0" ptsTypes="AA">
                                      <p:cBhvr>
                                        <p:cTn id="34" dur="2000" fill="hold"/>
                                        <p:tgtEl>
                                          <p:spTgt spid="57"/>
                                        </p:tgtEl>
                                        <p:attrNameLst>
                                          <p:attrName>ppt_x</p:attrName>
                                          <p:attrName>ppt_y</p:attrName>
                                        </p:attrNameLst>
                                      </p:cBhvr>
                                      <p:rCtr x="2799" y="7245"/>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6" nodeType="clickEffect">
                                  <p:stCondLst>
                                    <p:cond delay="0"/>
                                  </p:stCondLst>
                                  <p:childTnLst>
                                    <p:animMotion origin="layout" path="M -0.03229 0.50625 C -0.03177 0.48958 -0.03646 0.45717 -0.02201 0.44791 C -0.00898 0.46064 -0.0069 0.48194 0 0.50046 C 0.00091 0.51273 0.00143 0.51898 0.00443 0.52963 C 0.00651 0.60115 0.00599 0.57801 0 0.55301 C 0.00143 0.52291 -0.00052 0.47963 0.02188 0.45949 C 0.02552 0.44953 0.02331 0.45231 0.0306 0.44583 C 0.03333 0.44305 0.03945 0.43796 0.03945 0.43819 C 0.04219 0.43912 0.04557 0.43958 0.04818 0.44189 C 0.05143 0.4449 0.05299 0.45046 0.05404 0.45555 C 0.05703 0.47245 0.05781 0.49213 0.06289 0.50833 C 0.06328 0.52523 0.06354 0.54213 0.06432 0.55902 C 0.06445 0.56666 0.06563 0.59004 0.06563 0.5824 C 0.06563 0.5699 0.06458 0.55764 0.06432 0.54537 C 0.06497 0.50439 0.05924 0.44189 0.09792 0.42824 C 0.10417 0.42893 0.11341 0.42314 0.11693 0.43032 C 0.12266 0.44236 0.11602 0.47014 0.10964 0.48287 C 0.10664 0.50347 0.10677 0.52523 0.10234 0.54537 C 0.1013 0.55625 0.09883 0.58935 0.09935 0.57847 C 0.09987 0.56551 0.09479 0.49421 0.11393 0.47708 C 0.11914 0.46666 0.12591 0.45532 0.13438 0.44976 C 0.13828 0.45023 0.14245 0.44953 0.14622 0.45162 C 0.14987 0.45347 0.15143 0.47476 0.15195 0.47893 C 0.15247 0.49699 0.15156 0.51527 0.15352 0.53356 C 0.15365 0.53634 0.15599 0.52847 0.15651 0.52569 C 0.15729 0.51851 0.15703 0.51134 0.15781 0.50439 C 0.1599 0.48379 0.17174 0.46389 0.18698 0.45764 C 0.19427 0.45092 0.20339 0.44907 0.21198 0.44583 C 0.2207 0.44236 0.22904 0.43819 0.23828 0.43611 C 0.24844 0.43657 0.25872 0.43564 0.26901 0.43796 C 0.27396 0.43889 0.27904 0.44189 0.28359 0.44583 C 0.28646 0.44838 0.29245 0.4537 0.29245 0.45393 C 0.29323 0.45555 0.29531 0.45694 0.29531 0.45949 C 0.29531 0.47083 0.28151 0.48426 0.27487 0.48865 C 0.26797 0.50069 0.25781 0.51666 0.24714 0.52199 C 0.24193 0.53055 0.23672 0.53356 0.23099 0.54143 C 0.22604 0.54768 0.22344 0.5537 0.21771 0.55902 C 0.20938 0.5743 0.21432 0.57083 0.20612 0.57453 C 0.2056 0.57639 0.20313 0.58125 0.20456 0.58032 C 0.21497 0.57199 0.21927 0.55509 0.22656 0.54328 C 0.22865 0.53958 0.23164 0.53703 0.23385 0.53356 C 0.23568 0.53055 0.23633 0.52662 0.23828 0.52384 C 0.24167 0.51805 0.24674 0.51412 0.25 0.50833 C 0.25339 0.50185 0.2556 0.49398 0.26016 0.48865 C 0.26354 0.48426 0.26914 0.4824 0.27188 0.47708 C 0.28529 0.45023 0.2707 0.47639 0.28359 0.45949 C 0.28789 0.45347 0.29141 0.44282 0.29818 0.44004 C 0.30182 0.43819 0.30599 0.43865 0.3099 0.43796 C 0.3276 0.44074 0.32786 0.43472 0.32161 0.46921 C 0.31953 0.48032 0.30938 0.48726 0.30404 0.49467 C 0.29635 0.50463 0.29922 0.50439 0.29245 0.51597 C 0.27682 0.54166 0.29323 0.51041 0.28359 0.52963 C 0.28073 0.54097 0.28411 0.53032 0.27786 0.54143 C 0.27604 0.54444 0.27474 0.54768 0.27331 0.55115 C 0.27214 0.5537 0.27161 0.55648 0.27031 0.55902 C 0.26602 0.56713 0.26185 0.57291 0.25872 0.5824 " pathEditMode="relative" rAng="0" ptsTypes="AAAAAAAAAAAAAAAAAAAAAAAAAAAAAAAAAAAAAAAAAAAAAAAAAAAAAAAA">
                                      <p:cBhvr>
                                        <p:cTn id="42" dur="5000" fill="hold"/>
                                        <p:tgtEl>
                                          <p:spTgt spid="57"/>
                                        </p:tgtEl>
                                        <p:attrNameLst>
                                          <p:attrName>ppt_x</p:attrName>
                                          <p:attrName>ppt_y</p:attrName>
                                        </p:attrNameLst>
                                      </p:cBhvr>
                                      <p:rCtr x="17852"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1" grpId="0" animBg="1"/>
      <p:bldP spid="52" grpId="0" animBg="1"/>
      <p:bldP spid="56" grpId="0" animBg="1"/>
      <p:bldP spid="57" grpId="0" animBg="1"/>
      <p:bldP spid="57" grpId="1" animBg="1"/>
      <p:bldP spid="57" grpId="3" animBg="1"/>
      <p:bldP spid="57" grpId="4" animBg="1"/>
      <p:bldP spid="57" grpId="5" animBg="1"/>
      <p:bldP spid="57" grpId="6"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 Tree Design</a:t>
            </a:r>
          </a:p>
        </p:txBody>
      </p:sp>
      <p:sp>
        <p:nvSpPr>
          <p:cNvPr id="79875" name="Rectangle 3"/>
          <p:cNvSpPr>
            <a:spLocks noGrp="1" noChangeArrowheads="1"/>
          </p:cNvSpPr>
          <p:nvPr>
            <p:ph type="body" idx="1"/>
          </p:nvPr>
        </p:nvSpPr>
        <p:spPr/>
        <p:txBody>
          <a:bodyPr>
            <a:normAutofit/>
          </a:bodyPr>
          <a:lstStyle/>
          <a:p>
            <a:r>
              <a:rPr lang="en-US" dirty="0"/>
              <a:t>How large</a:t>
            </a:r>
            <a:r>
              <a:rPr lang="en-US" dirty="0" smtClean="0"/>
              <a:t> is </a:t>
            </a:r>
            <a:r>
              <a:rPr lang="en-US" b="1" i="1" dirty="0" smtClean="0"/>
              <a:t>d</a:t>
            </a:r>
            <a:r>
              <a:rPr lang="en-US" dirty="0" smtClean="0"/>
              <a:t>?</a:t>
            </a:r>
            <a:endParaRPr lang="en-US" dirty="0"/>
          </a:p>
          <a:p>
            <a:endParaRPr lang="en-US" dirty="0" smtClean="0"/>
          </a:p>
          <a:p>
            <a:r>
              <a:rPr lang="en-US" dirty="0" smtClean="0"/>
              <a:t>Example</a:t>
            </a:r>
            <a:r>
              <a:rPr lang="en-US" dirty="0"/>
              <a:t>:</a:t>
            </a:r>
          </a:p>
          <a:p>
            <a:pPr lvl="1"/>
            <a:r>
              <a:rPr lang="en-US" dirty="0"/>
              <a:t>Key size = 4 bytes</a:t>
            </a:r>
          </a:p>
          <a:p>
            <a:pPr lvl="1"/>
            <a:r>
              <a:rPr lang="en-US" dirty="0"/>
              <a:t>Pointer size = 8 bytes</a:t>
            </a:r>
          </a:p>
          <a:p>
            <a:pPr lvl="1"/>
            <a:r>
              <a:rPr lang="en-US" dirty="0"/>
              <a:t>Block size = 4096 byes</a:t>
            </a:r>
          </a:p>
          <a:p>
            <a:endParaRPr lang="en-US" dirty="0" smtClean="0"/>
          </a:p>
          <a:p>
            <a:r>
              <a:rPr lang="en-US" dirty="0" smtClean="0"/>
              <a:t>We </a:t>
            </a:r>
            <a:r>
              <a:rPr lang="en-US" dirty="0"/>
              <a:t>want each </a:t>
            </a:r>
            <a:r>
              <a:rPr lang="en-US" i="1" dirty="0"/>
              <a:t>node</a:t>
            </a:r>
            <a:r>
              <a:rPr lang="en-US" dirty="0"/>
              <a:t> to fit on a single </a:t>
            </a:r>
            <a:r>
              <a:rPr lang="en-US" i="1" dirty="0" smtClean="0"/>
              <a:t>block/page</a:t>
            </a:r>
            <a:endParaRPr lang="en-US" dirty="0" smtClean="0"/>
          </a:p>
          <a:p>
            <a:pPr lvl="1"/>
            <a:r>
              <a:rPr lang="en-US" dirty="0" smtClean="0"/>
              <a:t>2d </a:t>
            </a:r>
            <a:r>
              <a:rPr lang="en-US" dirty="0"/>
              <a:t>x 4  + (2d+1) x 8  &lt;=  </a:t>
            </a:r>
            <a:r>
              <a:rPr lang="en-US" dirty="0" smtClean="0"/>
              <a:t>4096 </a:t>
            </a:r>
            <a:r>
              <a:rPr lang="en-US" dirty="0" smtClean="0">
                <a:sym typeface="Wingdings"/>
              </a:rPr>
              <a:t> </a:t>
            </a:r>
            <a:r>
              <a:rPr lang="en-US" b="1" i="1" dirty="0" smtClean="0">
                <a:sym typeface="Wingdings"/>
              </a:rPr>
              <a:t>d &lt;= 170</a:t>
            </a:r>
            <a:endParaRPr lang="en-US" b="1" i="1" dirty="0"/>
          </a:p>
        </p:txBody>
      </p:sp>
      <p:sp>
        <p:nvSpPr>
          <p:cNvPr id="13" name="TextBox 12"/>
          <p:cNvSpPr txBox="1"/>
          <p:nvPr/>
        </p:nvSpPr>
        <p:spPr>
          <a:xfrm>
            <a:off x="8046318" y="3435820"/>
            <a:ext cx="3704549" cy="830997"/>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NB: Oracle allows 64K blocks</a:t>
            </a:r>
            <a:endParaRPr lang="en-US" sz="2400" i="1" dirty="0">
              <a:latin typeface="+mj-lt"/>
            </a:endParaRPr>
          </a:p>
          <a:p>
            <a:r>
              <a:rPr lang="en-US" sz="2400" dirty="0" smtClean="0">
                <a:latin typeface="+mj-lt"/>
                <a:sym typeface="Wingdings"/>
              </a:rPr>
              <a:t> d &lt;= 2666</a:t>
            </a:r>
            <a:endParaRPr lang="en-US" sz="2400" dirty="0">
              <a:latin typeface="+mj-lt"/>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5287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8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8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1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B+ </a:t>
            </a:r>
            <a:r>
              <a:rPr lang="en-US" dirty="0" smtClean="0"/>
              <a:t>Tree: High </a:t>
            </a:r>
            <a:r>
              <a:rPr lang="en-US" dirty="0" err="1" smtClean="0"/>
              <a:t>Fanout</a:t>
            </a:r>
            <a:r>
              <a:rPr lang="en-US" dirty="0" smtClean="0"/>
              <a:t> = Smaller &amp; Lower IO</a:t>
            </a:r>
            <a:endParaRPr lang="en-US" dirty="0"/>
          </a:p>
        </p:txBody>
      </p:sp>
      <p:sp>
        <p:nvSpPr>
          <p:cNvPr id="79875" name="Rectangle 3"/>
          <p:cNvSpPr>
            <a:spLocks noGrp="1" noChangeArrowheads="1"/>
          </p:cNvSpPr>
          <p:nvPr>
            <p:ph type="body" idx="1"/>
          </p:nvPr>
        </p:nvSpPr>
        <p:spPr>
          <a:xfrm>
            <a:off x="838200" y="1825625"/>
            <a:ext cx="7315200" cy="4351338"/>
          </a:xfrm>
        </p:spPr>
        <p:txBody>
          <a:bodyPr>
            <a:normAutofit fontScale="92500" lnSpcReduction="20000"/>
          </a:bodyPr>
          <a:lstStyle/>
          <a:p>
            <a:r>
              <a:rPr lang="en-US" dirty="0" smtClean="0"/>
              <a:t>As compared to e.g. binary search trees, B+ Trees have </a:t>
            </a:r>
            <a:r>
              <a:rPr lang="en-US" b="1" dirty="0" smtClean="0"/>
              <a:t>high</a:t>
            </a:r>
            <a:r>
              <a:rPr lang="en-US" dirty="0" smtClean="0"/>
              <a:t> </a:t>
            </a:r>
            <a:r>
              <a:rPr lang="en-US" b="1" i="1" dirty="0" err="1" smtClean="0"/>
              <a:t>fanout</a:t>
            </a:r>
            <a:r>
              <a:rPr lang="en-US" b="1" i="1" dirty="0" smtClean="0"/>
              <a:t> </a:t>
            </a:r>
            <a:r>
              <a:rPr lang="en-US" dirty="0" smtClean="0"/>
              <a:t>(= </a:t>
            </a:r>
            <a:r>
              <a:rPr lang="en-US" b="1" i="1" dirty="0" smtClean="0"/>
              <a:t>2d</a:t>
            </a:r>
            <a:r>
              <a:rPr lang="en-US" dirty="0" smtClean="0"/>
              <a:t>)</a:t>
            </a:r>
            <a:endParaRPr lang="en-US" dirty="0"/>
          </a:p>
          <a:p>
            <a:endParaRPr lang="en-US" dirty="0" smtClean="0"/>
          </a:p>
          <a:p>
            <a:r>
              <a:rPr lang="en-US" dirty="0" smtClean="0"/>
              <a:t>This means that the </a:t>
            </a:r>
            <a:r>
              <a:rPr lang="en-US" b="1" dirty="0" smtClean="0"/>
              <a:t>depth of the tree is small </a:t>
            </a:r>
            <a:r>
              <a:rPr lang="en-US" dirty="0" smtClean="0">
                <a:sym typeface="Wingdings"/>
              </a:rPr>
              <a:t> getting to any element requires very few IO operations!</a:t>
            </a:r>
          </a:p>
          <a:p>
            <a:pPr lvl="1"/>
            <a:r>
              <a:rPr lang="en-US" dirty="0" smtClean="0">
                <a:sym typeface="Wingdings"/>
              </a:rPr>
              <a:t>Also can often store most or all of the B+ Tree in main memory!</a:t>
            </a:r>
            <a:endParaRPr lang="en-US" dirty="0"/>
          </a:p>
          <a:p>
            <a:endParaRPr lang="en-US" dirty="0" smtClean="0"/>
          </a:p>
          <a:p>
            <a:r>
              <a:rPr lang="en-US" dirty="0" smtClean="0"/>
              <a:t>A </a:t>
            </a:r>
            <a:r>
              <a:rPr lang="en-US" dirty="0" err="1" smtClean="0"/>
              <a:t>TiB</a:t>
            </a:r>
            <a:r>
              <a:rPr lang="en-US" dirty="0" smtClean="0"/>
              <a:t> = 2</a:t>
            </a:r>
            <a:r>
              <a:rPr lang="en-US" baseline="30000" dirty="0" smtClean="0"/>
              <a:t>40</a:t>
            </a:r>
            <a:r>
              <a:rPr lang="en-US" dirty="0" smtClean="0"/>
              <a:t> Bytes.  What is the height of a B+ Tree that indexes it (with 64K pages)?</a:t>
            </a:r>
          </a:p>
          <a:p>
            <a:pPr lvl="1"/>
            <a:r>
              <a:rPr lang="en-US" dirty="0" smtClean="0"/>
              <a:t>(2*2666)</a:t>
            </a:r>
            <a:r>
              <a:rPr lang="en-US" baseline="30000" dirty="0"/>
              <a:t>h</a:t>
            </a:r>
            <a:r>
              <a:rPr lang="en-US" dirty="0" smtClean="0"/>
              <a:t> = 2</a:t>
            </a:r>
            <a:r>
              <a:rPr lang="en-US" baseline="30000" dirty="0" smtClean="0"/>
              <a:t>40</a:t>
            </a:r>
            <a:r>
              <a:rPr lang="en-US" dirty="0" smtClean="0"/>
              <a:t> </a:t>
            </a:r>
            <a:r>
              <a:rPr lang="en-US" dirty="0" smtClean="0">
                <a:sym typeface="Wingdings"/>
              </a:rPr>
              <a:t> </a:t>
            </a:r>
            <a:r>
              <a:rPr lang="en-US" b="1" i="1" dirty="0">
                <a:sym typeface="Wingdings"/>
              </a:rPr>
              <a:t>h</a:t>
            </a:r>
            <a:r>
              <a:rPr lang="en-US" b="1" i="1" dirty="0" smtClean="0">
                <a:sym typeface="Wingdings"/>
              </a:rPr>
              <a:t> = 4 </a:t>
            </a:r>
            <a:endParaRPr lang="en-US" b="1" i="1" dirty="0" smtClean="0"/>
          </a:p>
          <a:p>
            <a:pPr lvl="1"/>
            <a:endParaRPr lang="en-US" b="1" i="1" dirty="0"/>
          </a:p>
        </p:txBody>
      </p:sp>
      <p:sp>
        <p:nvSpPr>
          <p:cNvPr id="13" name="TextBox 12"/>
          <p:cNvSpPr txBox="1"/>
          <p:nvPr/>
        </p:nvSpPr>
        <p:spPr>
          <a:xfrm>
            <a:off x="8046318" y="1825625"/>
            <a:ext cx="3704549" cy="1569660"/>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a:t>
            </a:r>
            <a:r>
              <a:rPr lang="en-US" sz="2400" b="1" u="sng" dirty="0" err="1" smtClean="0">
                <a:latin typeface="+mj-lt"/>
              </a:rPr>
              <a:t>fanout</a:t>
            </a:r>
            <a:r>
              <a:rPr lang="en-US" sz="2400" dirty="0" smtClean="0">
                <a:latin typeface="+mj-lt"/>
              </a:rPr>
              <a:t> is defined as the maximum number of pointers to child nodes per node</a:t>
            </a:r>
            <a:endParaRPr lang="en-US" sz="2400" dirty="0">
              <a:latin typeface="+mj-lt"/>
            </a:endParaRPr>
          </a:p>
        </p:txBody>
      </p:sp>
      <p:sp>
        <p:nvSpPr>
          <p:cNvPr id="8" name="TextBox 7"/>
          <p:cNvSpPr txBox="1"/>
          <p:nvPr/>
        </p:nvSpPr>
        <p:spPr>
          <a:xfrm>
            <a:off x="8046317" y="4607303"/>
            <a:ext cx="3704549"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The known universe contains ~10</a:t>
            </a:r>
            <a:r>
              <a:rPr lang="en-US" sz="2400" baseline="30000" dirty="0" smtClean="0">
                <a:latin typeface="+mj-lt"/>
              </a:rPr>
              <a:t>80</a:t>
            </a:r>
            <a:r>
              <a:rPr lang="en-US" sz="2400" dirty="0" smtClean="0">
                <a:latin typeface="+mj-lt"/>
              </a:rPr>
              <a:t> particles… what is </a:t>
            </a:r>
            <a:r>
              <a:rPr lang="en-US" sz="2400" smtClean="0">
                <a:latin typeface="+mj-lt"/>
              </a:rPr>
              <a:t>the height of a B+ Tree that indexes these?</a:t>
            </a:r>
            <a:endParaRPr lang="en-US" sz="2400" dirty="0">
              <a:latin typeface="+mj-lt"/>
            </a:endParaRP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5071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P spid="13"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a:t>B+ Trees in Practice</a:t>
            </a:r>
          </a:p>
        </p:txBody>
      </p:sp>
      <p:sp>
        <p:nvSpPr>
          <p:cNvPr id="83973" name="Rectangle 5"/>
          <p:cNvSpPr>
            <a:spLocks noGrp="1" noChangeArrowheads="1"/>
          </p:cNvSpPr>
          <p:nvPr>
            <p:ph type="body" idx="1"/>
          </p:nvPr>
        </p:nvSpPr>
        <p:spPr>
          <a:xfrm>
            <a:off x="850900" y="1866900"/>
            <a:ext cx="10502900" cy="4686300"/>
          </a:xfrm>
          <a:noFill/>
          <a:ln/>
        </p:spPr>
        <p:txBody>
          <a:bodyPr vert="horz" lIns="92075" tIns="46038" rIns="92075" bIns="46038" rtlCol="0">
            <a:normAutofit lnSpcReduction="10000"/>
          </a:bodyPr>
          <a:lstStyle/>
          <a:p>
            <a:pPr>
              <a:lnSpc>
                <a:spcPct val="90000"/>
              </a:lnSpc>
            </a:pPr>
            <a:r>
              <a:rPr lang="en-US" dirty="0"/>
              <a:t>Typical order: </a:t>
            </a:r>
            <a:r>
              <a:rPr lang="en-US" dirty="0" smtClean="0"/>
              <a:t>d=100</a:t>
            </a:r>
            <a:r>
              <a:rPr lang="en-US" dirty="0"/>
              <a:t>.  Typical fill-factor: 67%.</a:t>
            </a:r>
          </a:p>
          <a:p>
            <a:pPr lvl="1">
              <a:lnSpc>
                <a:spcPct val="90000"/>
              </a:lnSpc>
            </a:pPr>
            <a:r>
              <a:rPr lang="en-US" dirty="0"/>
              <a:t>average </a:t>
            </a:r>
            <a:r>
              <a:rPr lang="en-US" dirty="0" err="1"/>
              <a:t>fanout</a:t>
            </a:r>
            <a:r>
              <a:rPr lang="en-US" dirty="0"/>
              <a:t> = 133</a:t>
            </a:r>
          </a:p>
          <a:p>
            <a:pPr>
              <a:lnSpc>
                <a:spcPct val="90000"/>
              </a:lnSpc>
            </a:pPr>
            <a:endParaRPr lang="en-US" dirty="0" smtClean="0"/>
          </a:p>
          <a:p>
            <a:pPr>
              <a:lnSpc>
                <a:spcPct val="90000"/>
              </a:lnSpc>
            </a:pPr>
            <a:r>
              <a:rPr lang="en-US" dirty="0" smtClean="0"/>
              <a:t>Typical </a:t>
            </a:r>
            <a:r>
              <a:rPr lang="en-US" dirty="0"/>
              <a:t>capacities:</a:t>
            </a:r>
          </a:p>
          <a:p>
            <a:pPr lvl="1">
              <a:lnSpc>
                <a:spcPct val="90000"/>
              </a:lnSpc>
            </a:pPr>
            <a:r>
              <a:rPr lang="en-US" dirty="0"/>
              <a:t>Height 4: 133</a:t>
            </a:r>
            <a:r>
              <a:rPr lang="en-US" baseline="30000" dirty="0"/>
              <a:t>4</a:t>
            </a:r>
            <a:r>
              <a:rPr lang="en-US" dirty="0"/>
              <a:t> = 312,900,700 records</a:t>
            </a:r>
          </a:p>
          <a:p>
            <a:pPr lvl="1">
              <a:lnSpc>
                <a:spcPct val="90000"/>
              </a:lnSpc>
            </a:pPr>
            <a:r>
              <a:rPr lang="en-US" dirty="0"/>
              <a:t>Height 3: 133</a:t>
            </a:r>
            <a:r>
              <a:rPr lang="en-US" baseline="30000" dirty="0"/>
              <a:t>3</a:t>
            </a:r>
            <a:r>
              <a:rPr lang="en-US" dirty="0"/>
              <a:t> =     2,352,637 records</a:t>
            </a:r>
          </a:p>
          <a:p>
            <a:pPr>
              <a:lnSpc>
                <a:spcPct val="90000"/>
              </a:lnSpc>
            </a:pPr>
            <a:endParaRPr lang="en-US" dirty="0" smtClean="0"/>
          </a:p>
          <a:p>
            <a:pPr>
              <a:lnSpc>
                <a:spcPct val="90000"/>
              </a:lnSpc>
            </a:pPr>
            <a:r>
              <a:rPr lang="en-US" dirty="0" smtClean="0"/>
              <a:t>Top </a:t>
            </a:r>
            <a:r>
              <a:rPr lang="en-US" dirty="0"/>
              <a:t>levels of tree sit </a:t>
            </a:r>
            <a:r>
              <a:rPr lang="en-US" i="1" dirty="0"/>
              <a:t>in the buffer pool</a:t>
            </a:r>
            <a:r>
              <a:rPr lang="en-US" dirty="0"/>
              <a:t>:</a:t>
            </a:r>
          </a:p>
          <a:p>
            <a:pPr lvl="1">
              <a:lnSpc>
                <a:spcPct val="90000"/>
              </a:lnSpc>
            </a:pPr>
            <a:r>
              <a:rPr lang="en-US" dirty="0"/>
              <a:t>Level 1 =           1 page  =     8 Kbytes</a:t>
            </a:r>
          </a:p>
          <a:p>
            <a:pPr lvl="1">
              <a:lnSpc>
                <a:spcPct val="90000"/>
              </a:lnSpc>
            </a:pPr>
            <a:r>
              <a:rPr lang="en-US" dirty="0"/>
              <a:t>Level 2 =      133 pages =     1 </a:t>
            </a:r>
            <a:r>
              <a:rPr lang="en-US" dirty="0" err="1"/>
              <a:t>Mbyte</a:t>
            </a:r>
            <a:endParaRPr lang="en-US" dirty="0"/>
          </a:p>
          <a:p>
            <a:pPr lvl="1">
              <a:lnSpc>
                <a:spcPct val="90000"/>
              </a:lnSpc>
            </a:pPr>
            <a:r>
              <a:rPr lang="en-US" dirty="0"/>
              <a:t>Level 3 = 17,689 pages = 133 </a:t>
            </a:r>
            <a:r>
              <a:rPr lang="en-US" dirty="0" err="1"/>
              <a:t>MBytes</a:t>
            </a:r>
            <a:r>
              <a:rPr lang="en-US" dirty="0"/>
              <a:t>    </a:t>
            </a:r>
            <a:r>
              <a:rPr lang="en-US" sz="2000" dirty="0"/>
              <a:t>  </a:t>
            </a:r>
          </a:p>
        </p:txBody>
      </p:sp>
      <p:sp>
        <p:nvSpPr>
          <p:cNvPr id="6" name="TextBox 5"/>
          <p:cNvSpPr txBox="1"/>
          <p:nvPr/>
        </p:nvSpPr>
        <p:spPr>
          <a:xfrm>
            <a:off x="7327900" y="5294293"/>
            <a:ext cx="2590800" cy="954107"/>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a:latin typeface="+mj-lt"/>
              </a:rPr>
              <a:t>Typically</a:t>
            </a:r>
            <a:r>
              <a:rPr lang="en-US" sz="2800">
                <a:latin typeface="+mj-lt"/>
              </a:rPr>
              <a:t>, </a:t>
            </a:r>
            <a:r>
              <a:rPr lang="en-US" sz="2800" smtClean="0">
                <a:latin typeface="+mj-lt"/>
              </a:rPr>
              <a:t>only pay </a:t>
            </a:r>
            <a:r>
              <a:rPr lang="en-US" sz="2800" dirty="0">
                <a:latin typeface="+mj-lt"/>
              </a:rPr>
              <a:t>for one IO!</a:t>
            </a:r>
          </a:p>
        </p:txBody>
      </p:sp>
      <p:sp>
        <p:nvSpPr>
          <p:cNvPr id="11" name="TextBox 10"/>
          <p:cNvSpPr txBox="1"/>
          <p:nvPr/>
        </p:nvSpPr>
        <p:spPr>
          <a:xfrm>
            <a:off x="8293100" y="1892300"/>
            <a:ext cx="3505200" cy="1938992"/>
          </a:xfrm>
          <a:prstGeom prst="rect">
            <a:avLst/>
          </a:prstGeom>
          <a:solidFill>
            <a:schemeClr val="accent1">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b="1" u="sng" dirty="0" smtClean="0">
                <a:latin typeface="+mj-lt"/>
              </a:rPr>
              <a:t>Fill-factor</a:t>
            </a:r>
            <a:r>
              <a:rPr lang="en-US" sz="2400" dirty="0" smtClean="0">
                <a:latin typeface="+mj-lt"/>
              </a:rPr>
              <a:t> is the percent of available slots in the B+ Tree that are filled; is usually &lt; 1 to leave slack for (quicker) insertions</a:t>
            </a:r>
            <a:endParaRPr lang="en-US" sz="2400" dirty="0">
              <a:latin typeface="+mj-lt"/>
            </a:endParaRPr>
          </a:p>
        </p:txBody>
      </p:sp>
      <p:grpSp>
        <p:nvGrpSpPr>
          <p:cNvPr id="15" name="Group 14"/>
          <p:cNvGrpSpPr/>
          <p:nvPr/>
        </p:nvGrpSpPr>
        <p:grpSpPr>
          <a:xfrm>
            <a:off x="0" y="-22510"/>
            <a:ext cx="12192000" cy="307777"/>
            <a:chOff x="0" y="-22510"/>
            <a:chExt cx="12192000" cy="307777"/>
          </a:xfrm>
        </p:grpSpPr>
        <p:sp>
          <p:nvSpPr>
            <p:cNvPr id="16" name="Rectangle 1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7" name="TextBox 16"/>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484487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3973">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397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973">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3973">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973">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3973">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slide(fromBottom)">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uiExpand="1" build="p"/>
      <p:bldP spid="6" grpId="0" animBg="1"/>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mc:AlternateContent xmlns:mc="http://schemas.openxmlformats.org/markup-compatibility/2006" xmlns:a14="http://schemas.microsoft.com/office/drawing/2010/main">
        <mc:Choice Requires="a14">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Let:</a:t>
                </a:r>
              </a:p>
              <a:p>
                <a:pPr lvl="1"/>
                <a:r>
                  <a:rPr lang="en-US" dirty="0" smtClean="0"/>
                  <a:t>F = </a:t>
                </a:r>
                <a:r>
                  <a:rPr lang="en-US" dirty="0" err="1" smtClean="0"/>
                  <a:t>fanout</a:t>
                </a:r>
                <a:endParaRPr lang="en-US" dirty="0" smtClean="0"/>
              </a:p>
              <a:p>
                <a:pPr lvl="1"/>
                <a:r>
                  <a:rPr lang="en-US" dirty="0"/>
                  <a:t>N = the total number of </a:t>
                </a:r>
                <a:r>
                  <a:rPr lang="en-US" dirty="0" smtClean="0"/>
                  <a:t>records</a:t>
                </a:r>
              </a:p>
              <a:p>
                <a:pPr lvl="1"/>
                <a:r>
                  <a:rPr lang="en-US" dirty="0" smtClean="0"/>
                  <a:t>fill-factor = 2/3</a:t>
                </a:r>
              </a:p>
              <a:p>
                <a:pPr lvl="2"/>
                <a:r>
                  <a:rPr lang="en-US" dirty="0" smtClean="0">
                    <a:sym typeface="Wingdings"/>
                  </a:rPr>
                  <a:t> 1.5N is effective # of records B+ Tree needs to have room for</a:t>
                </a:r>
              </a:p>
              <a:p>
                <a:pPr lvl="1"/>
                <a:r>
                  <a:rPr lang="en-US" dirty="0" smtClean="0">
                    <a:sym typeface="Wingdings"/>
                  </a:rPr>
                  <a:t>L</a:t>
                </a:r>
                <a:r>
                  <a:rPr lang="en-US" baseline="-25000" dirty="0" smtClean="0">
                    <a:sym typeface="Wingdings"/>
                  </a:rPr>
                  <a:t>B</a:t>
                </a:r>
                <a:r>
                  <a:rPr lang="en-US" dirty="0" smtClean="0">
                    <a:sym typeface="Wingdings"/>
                  </a:rPr>
                  <a:t> = # of levels of the B+ Tree in main memory</a:t>
                </a:r>
                <a:endParaRPr lang="en-US" dirty="0" smtClean="0"/>
              </a:p>
              <a:p>
                <a:pPr>
                  <a:lnSpc>
                    <a:spcPct val="90000"/>
                  </a:lnSpc>
                </a:pPr>
                <a:endParaRPr lang="en-US" dirty="0" smtClean="0"/>
              </a:p>
              <a:p>
                <a:pPr>
                  <a:lnSpc>
                    <a:spcPct val="90000"/>
                  </a:lnSpc>
                </a:pPr>
                <a:r>
                  <a:rPr lang="en-US" dirty="0" smtClean="0"/>
                  <a:t>For exact search:  </a:t>
                </a:r>
                <a14:m>
                  <m:oMath xmlns:m="http://schemas.openxmlformats.org/officeDocument/2006/math">
                    <m:func>
                      <m:funcPr>
                        <m:ctrlPr>
                          <a:rPr lang="en-US" sz="3200" b="1" i="1" smtClean="0">
                            <a:latin typeface="Cambria Math" charset="0"/>
                          </a:rPr>
                        </m:ctrlPr>
                      </m:funcPr>
                      <m:fName>
                        <m:sSub>
                          <m:sSubPr>
                            <m:ctrlPr>
                              <a:rPr lang="en-US" sz="3200" b="1" i="1" smtClean="0">
                                <a:latin typeface="Cambria Math" charset="0"/>
                              </a:rPr>
                            </m:ctrlPr>
                          </m:sSubPr>
                          <m:e>
                            <m:r>
                              <a:rPr lang="en-US" sz="3200" b="1" i="0" smtClean="0">
                                <a:latin typeface="Cambria Math" charset="0"/>
                              </a:rPr>
                              <m:t>𝐥𝐨𝐠</m:t>
                            </m:r>
                          </m:e>
                          <m:sub>
                            <m:r>
                              <a:rPr lang="en-US" sz="3200" b="1" i="1" smtClean="0">
                                <a:latin typeface="Cambria Math" charset="0"/>
                              </a:rPr>
                              <m:t>𝑭</m:t>
                            </m:r>
                          </m:sub>
                        </m:sSub>
                      </m:fName>
                      <m:e>
                        <m:r>
                          <a:rPr lang="en-US" sz="3200" b="1" i="1" smtClean="0">
                            <a:latin typeface="Cambria Math" charset="0"/>
                          </a:rPr>
                          <m:t>𝟏</m:t>
                        </m:r>
                        <m:r>
                          <a:rPr lang="en-US" sz="3200" b="1" i="1" smtClean="0">
                            <a:latin typeface="Cambria Math" charset="0"/>
                          </a:rPr>
                          <m:t>.</m:t>
                        </m:r>
                        <m:r>
                          <a:rPr lang="en-US" sz="3200" b="1" i="1" smtClean="0">
                            <a:latin typeface="Cambria Math" charset="0"/>
                          </a:rPr>
                          <m:t>𝟓</m:t>
                        </m:r>
                        <m:r>
                          <a:rPr lang="en-US" sz="3200" b="1" i="1" smtClean="0">
                            <a:latin typeface="Cambria Math" charset="0"/>
                          </a:rPr>
                          <m:t>𝑵</m:t>
                        </m:r>
                      </m:e>
                    </m:func>
                  </m:oMath>
                </a14:m>
                <a:r>
                  <a:rPr lang="en-US" sz="3200" b="1" dirty="0" smtClean="0"/>
                  <a:t> - L</a:t>
                </a:r>
                <a:r>
                  <a:rPr lang="en-US" sz="3200" b="1" baseline="-25000" dirty="0" smtClean="0"/>
                  <a:t>B</a:t>
                </a:r>
                <a:r>
                  <a:rPr lang="en-US" sz="3200" b="1" dirty="0" smtClean="0"/>
                  <a:t> + 1</a:t>
                </a:r>
                <a:endParaRPr lang="en-US" sz="3200" dirty="0" smtClean="0"/>
              </a:p>
            </p:txBody>
          </p:sp>
        </mc:Choice>
        <mc:Fallback xmlns="">
          <p:sp>
            <p:nvSpPr>
              <p:cNvPr id="83973" name="Rectangle 5"/>
              <p:cNvSpPr>
                <a:spLocks noGrp="1" noRot="1" noChangeAspect="1" noMove="1" noResize="1" noEditPoints="1" noAdjustHandles="1" noChangeArrowheads="1" noChangeShapeType="1" noTextEdit="1"/>
              </p:cNvSpPr>
              <p:nvPr>
                <p:ph type="body" idx="1"/>
              </p:nvPr>
            </p:nvSpPr>
            <p:spPr>
              <a:xfrm>
                <a:off x="850900" y="1866900"/>
                <a:ext cx="10502900" cy="3733800"/>
              </a:xfrm>
              <a:blipFill rotWithShape="0">
                <a:blip r:embed="rId3"/>
                <a:stretch>
                  <a:fillRect l="-1045" t="-2610"/>
                </a:stretch>
              </a:blipFill>
              <a:ln/>
            </p:spPr>
            <p:txBody>
              <a:bodyPr/>
              <a:lstStyle/>
              <a:p>
                <a:r>
                  <a:rPr lang="en-US">
                    <a:noFill/>
                  </a:rPr>
                  <a:t> </a:t>
                </a:r>
              </a:p>
            </p:txBody>
          </p:sp>
        </mc:Fallback>
      </mc:AlternateContent>
      <p:sp>
        <p:nvSpPr>
          <p:cNvPr id="6" name="TextBox 5"/>
          <p:cNvSpPr txBox="1"/>
          <p:nvPr/>
        </p:nvSpPr>
        <p:spPr>
          <a:xfrm>
            <a:off x="8623300" y="4240193"/>
            <a:ext cx="2832100" cy="1569660"/>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r>
              <a:rPr lang="en-US" sz="2400" dirty="0" smtClean="0">
                <a:latin typeface="+mj-lt"/>
              </a:rPr>
              <a:t>Only pay for reading from B+ Tree nodes on disk (plus reading the actual record)</a:t>
            </a:r>
            <a:endParaRPr lang="en-US" sz="2400" dirty="0">
              <a:latin typeface="+mj-lt"/>
            </a:endParaRPr>
          </a:p>
        </p:txBody>
      </p:sp>
      <p:grpSp>
        <p:nvGrpSpPr>
          <p:cNvPr id="10" name="Group 9"/>
          <p:cNvGrpSpPr/>
          <p:nvPr/>
        </p:nvGrpSpPr>
        <p:grpSpPr>
          <a:xfrm>
            <a:off x="0" y="-22510"/>
            <a:ext cx="12192000" cy="307777"/>
            <a:chOff x="0" y="-22510"/>
            <a:chExt cx="12192000" cy="307777"/>
          </a:xfrm>
        </p:grpSpPr>
        <p:sp>
          <p:nvSpPr>
            <p:cNvPr id="14" name="Rectangle 13"/>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5" name="TextBox 14"/>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194295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97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lide(fromBottom)">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uiExpand="1" build="p"/>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Simple Cost Model for Search</a:t>
            </a:r>
            <a:endParaRPr lang="en-US" dirty="0"/>
          </a:p>
        </p:txBody>
      </p:sp>
      <mc:AlternateContent xmlns:mc="http://schemas.openxmlformats.org/markup-compatibility/2006" xmlns:a14="http://schemas.microsoft.com/office/drawing/2010/main">
        <mc:Choice Requires="a14">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Let:</a:t>
                </a:r>
              </a:p>
              <a:p>
                <a:pPr lvl="1"/>
                <a:r>
                  <a:rPr lang="en-US" dirty="0" smtClean="0"/>
                  <a:t>F = </a:t>
                </a:r>
                <a:r>
                  <a:rPr lang="en-US" dirty="0" err="1" smtClean="0"/>
                  <a:t>fanout</a:t>
                </a:r>
                <a:endParaRPr lang="en-US" dirty="0" smtClean="0"/>
              </a:p>
              <a:p>
                <a:pPr lvl="1"/>
                <a:r>
                  <a:rPr lang="en-US" dirty="0"/>
                  <a:t>N = the total number of </a:t>
                </a:r>
                <a:r>
                  <a:rPr lang="en-US" dirty="0" smtClean="0"/>
                  <a:t>records</a:t>
                </a:r>
              </a:p>
              <a:p>
                <a:pPr lvl="1"/>
                <a:r>
                  <a:rPr lang="en-US" dirty="0" smtClean="0"/>
                  <a:t>fill-factor = 2/3</a:t>
                </a:r>
              </a:p>
              <a:p>
                <a:pPr lvl="2"/>
                <a:r>
                  <a:rPr lang="en-US" dirty="0" smtClean="0">
                    <a:sym typeface="Wingdings"/>
                  </a:rPr>
                  <a:t> 1.5N is effective # of records B+ Tree needs to have room for</a:t>
                </a:r>
              </a:p>
              <a:p>
                <a:pPr lvl="1"/>
                <a:r>
                  <a:rPr lang="en-US" dirty="0" smtClean="0">
                    <a:sym typeface="Wingdings"/>
                  </a:rPr>
                  <a:t>L</a:t>
                </a:r>
                <a:r>
                  <a:rPr lang="en-US" baseline="-25000" dirty="0" smtClean="0">
                    <a:sym typeface="Wingdings"/>
                  </a:rPr>
                  <a:t>B</a:t>
                </a:r>
                <a:r>
                  <a:rPr lang="en-US" dirty="0" smtClean="0">
                    <a:sym typeface="Wingdings"/>
                  </a:rPr>
                  <a:t> = # of levels of the B+ Tree in main memory</a:t>
                </a:r>
                <a:endParaRPr lang="en-US" dirty="0" smtClean="0"/>
              </a:p>
              <a:p>
                <a:pPr>
                  <a:lnSpc>
                    <a:spcPct val="90000"/>
                  </a:lnSpc>
                </a:pPr>
                <a:endParaRPr lang="en-US" dirty="0" smtClean="0"/>
              </a:p>
              <a:p>
                <a:pPr>
                  <a:lnSpc>
                    <a:spcPct val="90000"/>
                  </a:lnSpc>
                </a:pPr>
                <a:r>
                  <a:rPr lang="en-US" dirty="0" smtClean="0"/>
                  <a:t>For searching a range </a:t>
                </a:r>
                <a:r>
                  <a:rPr lang="en-US" dirty="0" smtClean="0">
                    <a:solidFill>
                      <a:srgbClr val="C00000"/>
                    </a:solidFill>
                  </a:rPr>
                  <a:t>R</a:t>
                </a:r>
                <a:r>
                  <a:rPr lang="en-US" dirty="0" smtClean="0"/>
                  <a:t>:  </a:t>
                </a:r>
                <a14:m>
                  <m:oMath xmlns:m="http://schemas.openxmlformats.org/officeDocument/2006/math">
                    <m:func>
                      <m:funcPr>
                        <m:ctrlPr>
                          <a:rPr lang="en-US" sz="3200" b="1" i="1" smtClean="0">
                            <a:latin typeface="Cambria Math" charset="0"/>
                          </a:rPr>
                        </m:ctrlPr>
                      </m:funcPr>
                      <m:fName>
                        <m:sSub>
                          <m:sSubPr>
                            <m:ctrlPr>
                              <a:rPr lang="en-US" sz="3200" b="1" i="1" smtClean="0">
                                <a:latin typeface="Cambria Math" charset="0"/>
                              </a:rPr>
                            </m:ctrlPr>
                          </m:sSubPr>
                          <m:e>
                            <m:r>
                              <a:rPr lang="en-US" sz="3200" b="1" i="0" smtClean="0">
                                <a:latin typeface="Cambria Math" charset="0"/>
                              </a:rPr>
                              <m:t>𝐥𝐨𝐠</m:t>
                            </m:r>
                          </m:e>
                          <m:sub>
                            <m:r>
                              <a:rPr lang="en-US" sz="3200" b="1" i="1" smtClean="0">
                                <a:latin typeface="Cambria Math" charset="0"/>
                              </a:rPr>
                              <m:t>𝑭</m:t>
                            </m:r>
                          </m:sub>
                        </m:sSub>
                      </m:fName>
                      <m:e>
                        <m:r>
                          <a:rPr lang="en-US" sz="3200" b="1" i="1" smtClean="0">
                            <a:latin typeface="Cambria Math" charset="0"/>
                          </a:rPr>
                          <m:t>𝟏</m:t>
                        </m:r>
                        <m:r>
                          <a:rPr lang="en-US" sz="3200" b="1" i="1" smtClean="0">
                            <a:latin typeface="Cambria Math" charset="0"/>
                          </a:rPr>
                          <m:t>.</m:t>
                        </m:r>
                        <m:r>
                          <a:rPr lang="en-US" sz="3200" b="1" i="1" smtClean="0">
                            <a:latin typeface="Cambria Math" charset="0"/>
                          </a:rPr>
                          <m:t>𝟓</m:t>
                        </m:r>
                        <m:r>
                          <a:rPr lang="en-US" sz="3200" b="1" i="1" smtClean="0">
                            <a:latin typeface="Cambria Math" charset="0"/>
                          </a:rPr>
                          <m:t>𝑵</m:t>
                        </m:r>
                      </m:e>
                    </m:func>
                  </m:oMath>
                </a14:m>
                <a:r>
                  <a:rPr lang="en-US" sz="3200" b="1" dirty="0" smtClean="0"/>
                  <a:t> - L</a:t>
                </a:r>
                <a:r>
                  <a:rPr lang="en-US" sz="3200" b="1" baseline="-25000" dirty="0" smtClean="0"/>
                  <a:t>B</a:t>
                </a:r>
                <a:r>
                  <a:rPr lang="en-US" sz="3200" b="1" dirty="0" smtClean="0"/>
                  <a:t> + </a:t>
                </a:r>
                <a:r>
                  <a:rPr lang="en-US" sz="3200" b="1" dirty="0" smtClean="0">
                    <a:solidFill>
                      <a:srgbClr val="C00000"/>
                    </a:solidFill>
                  </a:rPr>
                  <a:t>R</a:t>
                </a:r>
                <a:endParaRPr lang="en-US" sz="3200" dirty="0" smtClean="0">
                  <a:solidFill>
                    <a:srgbClr val="C00000"/>
                  </a:solidFill>
                </a:endParaRPr>
              </a:p>
            </p:txBody>
          </p:sp>
        </mc:Choice>
        <mc:Fallback xmlns="">
          <p:sp>
            <p:nvSpPr>
              <p:cNvPr id="83973" name="Rectangle 5"/>
              <p:cNvSpPr>
                <a:spLocks noGrp="1" noRot="1" noChangeAspect="1" noMove="1" noResize="1" noEditPoints="1" noAdjustHandles="1" noChangeArrowheads="1" noChangeShapeType="1" noTextEdit="1"/>
              </p:cNvSpPr>
              <p:nvPr>
                <p:ph type="body" idx="1"/>
              </p:nvPr>
            </p:nvSpPr>
            <p:spPr>
              <a:xfrm>
                <a:off x="850900" y="1866900"/>
                <a:ext cx="10502900" cy="3733800"/>
              </a:xfrm>
              <a:blipFill rotWithShape="0">
                <a:blip r:embed="rId3"/>
                <a:stretch>
                  <a:fillRect l="-1045" t="-2610"/>
                </a:stretch>
              </a:blipFill>
              <a:ln/>
            </p:spPr>
            <p:txBody>
              <a:bodyPr/>
              <a:lstStyle/>
              <a:p>
                <a:r>
                  <a:rPr lang="en-US">
                    <a:noFill/>
                  </a:rPr>
                  <a:t> </a:t>
                </a:r>
              </a:p>
            </p:txBody>
          </p:sp>
        </mc:Fallback>
      </mc:AlternateContent>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94998795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Fast Insertions &amp; Self-Balancing</a:t>
            </a:r>
            <a:endParaRPr lang="en-US" dirty="0"/>
          </a:p>
        </p:txBody>
      </p:sp>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We won’t go into specifics of B+ Tree insertion algorithm, but has several attractive qualities:</a:t>
            </a:r>
          </a:p>
          <a:p>
            <a:pPr>
              <a:lnSpc>
                <a:spcPct val="90000"/>
              </a:lnSpc>
            </a:pPr>
            <a:endParaRPr lang="en-US" dirty="0" smtClean="0"/>
          </a:p>
          <a:p>
            <a:pPr lvl="1"/>
            <a:r>
              <a:rPr lang="en-US" b="1" dirty="0" smtClean="0"/>
              <a:t>~ Same cost as exact search</a:t>
            </a:r>
          </a:p>
          <a:p>
            <a:pPr lvl="1"/>
            <a:endParaRPr lang="en-US" b="1" dirty="0"/>
          </a:p>
          <a:p>
            <a:pPr lvl="1"/>
            <a:r>
              <a:rPr lang="en-US" b="1" i="1" dirty="0" smtClean="0"/>
              <a:t>Self-balancing: </a:t>
            </a:r>
            <a:r>
              <a:rPr lang="en-US" dirty="0" smtClean="0"/>
              <a:t>B+ Tree remains </a:t>
            </a:r>
            <a:r>
              <a:rPr lang="en-US" b="1" dirty="0" smtClean="0"/>
              <a:t>balanced </a:t>
            </a:r>
            <a:r>
              <a:rPr lang="en-US" dirty="0" smtClean="0"/>
              <a:t>(with respect to height) even after insert</a:t>
            </a:r>
            <a:endParaRPr lang="en-US" i="1" dirty="0" smtClean="0"/>
          </a:p>
          <a:p>
            <a:pPr lvl="1"/>
            <a:endParaRPr lang="en-US" dirty="0" smtClean="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627211"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B+ Tree design &amp; cost</a:t>
              </a:r>
              <a:endParaRPr lang="en-US" sz="1400" b="1" i="1" dirty="0">
                <a:solidFill>
                  <a:schemeClr val="tx1">
                    <a:lumMod val="65000"/>
                    <a:lumOff val="35000"/>
                  </a:schemeClr>
                </a:solidFill>
                <a:latin typeface="+mj-lt"/>
              </a:endParaRPr>
            </a:p>
          </p:txBody>
        </p:sp>
      </p:grpSp>
      <p:sp>
        <p:nvSpPr>
          <p:cNvPr id="12" name="TextBox 11"/>
          <p:cNvSpPr txBox="1"/>
          <p:nvPr/>
        </p:nvSpPr>
        <p:spPr>
          <a:xfrm>
            <a:off x="2592916" y="5600700"/>
            <a:ext cx="7018867"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dirty="0" smtClean="0">
                <a:latin typeface="+mj-lt"/>
              </a:rPr>
              <a:t>B+ Trees also </a:t>
            </a:r>
            <a:r>
              <a:rPr lang="en-US" sz="2800" smtClean="0">
                <a:latin typeface="+mj-lt"/>
              </a:rPr>
              <a:t>(relatively) fast </a:t>
            </a:r>
            <a:r>
              <a:rPr lang="en-US" sz="2800" dirty="0" smtClean="0">
                <a:latin typeface="+mj-lt"/>
              </a:rPr>
              <a:t>for insertions!</a:t>
            </a:r>
            <a:endParaRPr lang="en-US" sz="2800" dirty="0">
              <a:latin typeface="+mj-lt"/>
            </a:endParaRPr>
          </a:p>
        </p:txBody>
      </p:sp>
    </p:spTree>
    <p:extLst>
      <p:ext uri="{BB962C8B-B14F-4D97-AF65-F5344CB8AC3E}">
        <p14:creationId xmlns:p14="http://schemas.microsoft.com/office/powerpoint/2010/main" val="1497813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5"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solidFill>
                <a:prstClr val="black"/>
              </a:solidFill>
              <a:latin typeface="Calibri"/>
            </a:endParaRPr>
          </a:p>
        </p:txBody>
      </p:sp>
      <p:sp>
        <p:nvSpPr>
          <p:cNvPr id="23556" name="Rectangle 4"/>
          <p:cNvSpPr>
            <a:spLocks noGrp="1" noChangeArrowheads="1"/>
          </p:cNvSpPr>
          <p:nvPr>
            <p:ph type="title"/>
          </p:nvPr>
        </p:nvSpPr>
        <p:spPr>
          <a:noFill/>
          <a:ln/>
        </p:spPr>
        <p:txBody>
          <a:bodyPr/>
          <a:lstStyle/>
          <a:p>
            <a:r>
              <a:rPr lang="en-US" dirty="0" smtClean="0"/>
              <a:t>Clustered Indexes</a:t>
            </a:r>
            <a:endParaRPr lang="en-US" dirty="0"/>
          </a:p>
        </p:txBody>
      </p:sp>
      <p:sp>
        <p:nvSpPr>
          <p:cNvPr id="2" name="Rectangle 1"/>
          <p:cNvSpPr/>
          <p:nvPr/>
        </p:nvSpPr>
        <p:spPr>
          <a:xfrm>
            <a:off x="1743618" y="2767281"/>
            <a:ext cx="8670150" cy="1938992"/>
          </a:xfrm>
          <a:prstGeom prst="rect">
            <a:avLst/>
          </a:prstGeom>
        </p:spPr>
        <p:txBody>
          <a:bodyPr wrap="square">
            <a:spAutoFit/>
          </a:bodyPr>
          <a:lstStyle/>
          <a:p>
            <a:pPr algn="ctr"/>
            <a:r>
              <a:rPr lang="en-US" sz="4000" dirty="0"/>
              <a:t>An index is </a:t>
            </a:r>
            <a:r>
              <a:rPr lang="en-US" sz="4000" b="1" i="1" u="sng" dirty="0"/>
              <a:t>clustered</a:t>
            </a:r>
            <a:r>
              <a:rPr lang="en-US" sz="4000" dirty="0"/>
              <a:t> if </a:t>
            </a:r>
            <a:r>
              <a:rPr lang="en-US" sz="4000" dirty="0" smtClean="0"/>
              <a:t>the underlying data is </a:t>
            </a:r>
            <a:r>
              <a:rPr lang="en-US" sz="4000" dirty="0"/>
              <a:t>ordered in the same way </a:t>
            </a:r>
            <a:r>
              <a:rPr lang="en-US" sz="4000" dirty="0" smtClean="0"/>
              <a:t>as the index’s data entries.</a:t>
            </a:r>
            <a:endParaRPr lang="en-US" sz="4000" dirty="0"/>
          </a:p>
        </p:txBody>
      </p:sp>
      <p:grpSp>
        <p:nvGrpSpPr>
          <p:cNvPr id="11" name="Group 10"/>
          <p:cNvGrpSpPr/>
          <p:nvPr/>
        </p:nvGrpSpPr>
        <p:grpSpPr>
          <a:xfrm>
            <a:off x="0" y="-22510"/>
            <a:ext cx="12192000" cy="307777"/>
            <a:chOff x="0" y="-22510"/>
            <a:chExt cx="12192000" cy="307777"/>
          </a:xfrm>
        </p:grpSpPr>
        <p:sp>
          <p:nvSpPr>
            <p:cNvPr id="12" name="Rectangle 11"/>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3" name="TextBox 12"/>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3  &gt;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304004065"/>
      </p:ext>
    </p:extLst>
  </p:cSld>
  <p:clrMapOvr>
    <a:masterClrMapping/>
  </p:clrMapOvr>
  <p:transition>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Clustered vs. </a:t>
            </a:r>
            <a:r>
              <a:rPr lang="en-US" dirty="0" err="1" smtClean="0"/>
              <a:t>Unclustered</a:t>
            </a:r>
            <a:r>
              <a:rPr lang="en-US" dirty="0" smtClean="0"/>
              <a:t> Index</a:t>
            </a:r>
            <a:endParaRPr lang="en-US" dirty="0"/>
          </a:p>
        </p:txBody>
      </p:sp>
      <p:graphicFrame>
        <p:nvGraphicFramePr>
          <p:cNvPr id="3" name="Group 4"/>
          <p:cNvGraphicFramePr>
            <a:graphicFrameLocks noGrp="1"/>
          </p:cNvGraphicFramePr>
          <p:nvPr>
            <p:extLst>
              <p:ext uri="{D42A27DB-BD31-4B8C-83A1-F6EECF244321}">
                <p14:modId xmlns:p14="http://schemas.microsoft.com/office/powerpoint/2010/main" val="1454448932"/>
              </p:ext>
            </p:extLst>
          </p:nvPr>
        </p:nvGraphicFramePr>
        <p:xfrm>
          <a:off x="2239669" y="1982175"/>
          <a:ext cx="1160215" cy="685800"/>
        </p:xfrm>
        <a:graphic>
          <a:graphicData uri="http://schemas.openxmlformats.org/drawingml/2006/table">
            <a:tbl>
              <a:tblPr/>
              <a:tblGrid>
                <a:gridCol w="587573"/>
                <a:gridCol w="57264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4" name="Straight Arrow Connector 3"/>
          <p:cNvCxnSpPr>
            <a:endCxn id="5" idx="0"/>
          </p:cNvCxnSpPr>
          <p:nvPr/>
        </p:nvCxnSpPr>
        <p:spPr>
          <a:xfrm flipH="1">
            <a:off x="1758474"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5" name="Group 113"/>
          <p:cNvGraphicFramePr>
            <a:graphicFrameLocks noGrp="1"/>
          </p:cNvGraphicFramePr>
          <p:nvPr>
            <p:extLst>
              <p:ext uri="{D42A27DB-BD31-4B8C-83A1-F6EECF244321}">
                <p14:modId xmlns:p14="http://schemas.microsoft.com/office/powerpoint/2010/main" val="116846323"/>
              </p:ext>
            </p:extLst>
          </p:nvPr>
        </p:nvGraphicFramePr>
        <p:xfrm>
          <a:off x="903697" y="3371319"/>
          <a:ext cx="1709555" cy="718458"/>
        </p:xfrm>
        <a:graphic>
          <a:graphicData uri="http://schemas.openxmlformats.org/drawingml/2006/table">
            <a:tbl>
              <a:tblPr/>
              <a:tblGrid>
                <a:gridCol w="239135"/>
                <a:gridCol w="198430"/>
                <a:gridCol w="198431"/>
                <a:gridCol w="198430"/>
                <a:gridCol w="239135"/>
                <a:gridCol w="198430"/>
                <a:gridCol w="198431"/>
                <a:gridCol w="23913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7" name="Group 113"/>
          <p:cNvGraphicFramePr>
            <a:graphicFrameLocks noGrp="1"/>
          </p:cNvGraphicFramePr>
          <p:nvPr>
            <p:extLst>
              <p:ext uri="{D42A27DB-BD31-4B8C-83A1-F6EECF244321}">
                <p14:modId xmlns:p14="http://schemas.microsoft.com/office/powerpoint/2010/main" val="1036097303"/>
              </p:ext>
            </p:extLst>
          </p:nvPr>
        </p:nvGraphicFramePr>
        <p:xfrm>
          <a:off x="3029482" y="3360433"/>
          <a:ext cx="1718593" cy="718458"/>
        </p:xfrm>
        <a:graphic>
          <a:graphicData uri="http://schemas.openxmlformats.org/drawingml/2006/table">
            <a:tbl>
              <a:tblPr/>
              <a:tblGrid>
                <a:gridCol w="240399"/>
                <a:gridCol w="199479"/>
                <a:gridCol w="199480"/>
                <a:gridCol w="199479"/>
                <a:gridCol w="240399"/>
                <a:gridCol w="199479"/>
                <a:gridCol w="199480"/>
                <a:gridCol w="240398"/>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8" name="Straight Arrow Connector 7"/>
          <p:cNvCxnSpPr>
            <a:endCxn id="7" idx="0"/>
          </p:cNvCxnSpPr>
          <p:nvPr/>
        </p:nvCxnSpPr>
        <p:spPr>
          <a:xfrm>
            <a:off x="3094447"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14" idx="0"/>
          </p:cNvCxnSpPr>
          <p:nvPr/>
        </p:nvCxnSpPr>
        <p:spPr>
          <a:xfrm flipH="1">
            <a:off x="827883" y="3888538"/>
            <a:ext cx="176009" cy="64079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18531"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15" name="Straight Arrow Connector 14"/>
          <p:cNvCxnSpPr>
            <a:endCxn id="16" idx="0"/>
          </p:cNvCxnSpPr>
          <p:nvPr/>
        </p:nvCxnSpPr>
        <p:spPr>
          <a:xfrm>
            <a:off x="1337373" y="3896825"/>
            <a:ext cx="58319" cy="632507"/>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86340"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17" name="Straight Arrow Connector 16"/>
          <p:cNvCxnSpPr>
            <a:endCxn id="18" idx="0"/>
          </p:cNvCxnSpPr>
          <p:nvPr/>
        </p:nvCxnSpPr>
        <p:spPr>
          <a:xfrm>
            <a:off x="1765896" y="3896825"/>
            <a:ext cx="197605" cy="6407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54149"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19" name="Straight Arrow Connector 18"/>
          <p:cNvCxnSpPr>
            <a:endCxn id="20" idx="0"/>
          </p:cNvCxnSpPr>
          <p:nvPr/>
        </p:nvCxnSpPr>
        <p:spPr>
          <a:xfrm>
            <a:off x="2178714" y="3896825"/>
            <a:ext cx="352596" cy="63947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321958" y="4536295"/>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21" name="Straight Arrow Connector 20"/>
          <p:cNvCxnSpPr>
            <a:endCxn id="22" idx="0"/>
          </p:cNvCxnSpPr>
          <p:nvPr/>
        </p:nvCxnSpPr>
        <p:spPr>
          <a:xfrm flipH="1">
            <a:off x="3099119" y="3984377"/>
            <a:ext cx="69637" cy="55191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89767"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23" name="Straight Arrow Connector 22"/>
          <p:cNvCxnSpPr>
            <a:endCxn id="24" idx="0"/>
          </p:cNvCxnSpPr>
          <p:nvPr/>
        </p:nvCxnSpPr>
        <p:spPr>
          <a:xfrm>
            <a:off x="3478167" y="3895856"/>
            <a:ext cx="188761"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457576" y="4536295"/>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25" name="Straight Arrow Connector 24"/>
          <p:cNvCxnSpPr>
            <a:endCxn id="26" idx="0"/>
          </p:cNvCxnSpPr>
          <p:nvPr/>
        </p:nvCxnSpPr>
        <p:spPr>
          <a:xfrm>
            <a:off x="3884260" y="3895856"/>
            <a:ext cx="350477" cy="640439"/>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025385"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27" name="Straight Arrow Connector 26"/>
          <p:cNvCxnSpPr>
            <a:endCxn id="28" idx="0"/>
          </p:cNvCxnSpPr>
          <p:nvPr/>
        </p:nvCxnSpPr>
        <p:spPr>
          <a:xfrm>
            <a:off x="4242717" y="3887901"/>
            <a:ext cx="559828" cy="641431"/>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593193" y="4529332"/>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34" name="Straight Arrow Connector 33"/>
          <p:cNvCxnSpPr/>
          <p:nvPr/>
        </p:nvCxnSpPr>
        <p:spPr>
          <a:xfrm flipV="1">
            <a:off x="2447323"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graphicFrame>
        <p:nvGraphicFramePr>
          <p:cNvPr id="86" name="Group 4"/>
          <p:cNvGraphicFramePr>
            <a:graphicFrameLocks noGrp="1"/>
          </p:cNvGraphicFramePr>
          <p:nvPr>
            <p:extLst>
              <p:ext uri="{D42A27DB-BD31-4B8C-83A1-F6EECF244321}">
                <p14:modId xmlns:p14="http://schemas.microsoft.com/office/powerpoint/2010/main" val="1889961645"/>
              </p:ext>
            </p:extLst>
          </p:nvPr>
        </p:nvGraphicFramePr>
        <p:xfrm>
          <a:off x="8610782" y="1982175"/>
          <a:ext cx="1160215" cy="685800"/>
        </p:xfrm>
        <a:graphic>
          <a:graphicData uri="http://schemas.openxmlformats.org/drawingml/2006/table">
            <a:tbl>
              <a:tblPr/>
              <a:tblGrid>
                <a:gridCol w="587573"/>
                <a:gridCol w="572642"/>
              </a:tblGrid>
              <a:tr h="342900">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400" b="1" i="0" u="none" strike="noStrike" cap="none" normalizeH="0" baseline="0" dirty="0" smtClean="0">
                          <a:ln>
                            <a:noFill/>
                          </a:ln>
                          <a:solidFill>
                            <a:schemeClr val="tx1"/>
                          </a:solidFill>
                          <a:effectLst/>
                          <a:latin typeface="Book Antiqua" pitchFamily="18" charset="0"/>
                        </a:rPr>
                        <a:t>30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42900">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87" name="Straight Arrow Connector 86"/>
          <p:cNvCxnSpPr>
            <a:endCxn id="89" idx="0"/>
          </p:cNvCxnSpPr>
          <p:nvPr/>
        </p:nvCxnSpPr>
        <p:spPr>
          <a:xfrm flipH="1">
            <a:off x="8129587" y="2478279"/>
            <a:ext cx="854778" cy="893040"/>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88" name="Group 113"/>
          <p:cNvGraphicFramePr>
            <a:graphicFrameLocks noGrp="1"/>
          </p:cNvGraphicFramePr>
          <p:nvPr>
            <p:extLst>
              <p:ext uri="{D42A27DB-BD31-4B8C-83A1-F6EECF244321}">
                <p14:modId xmlns:p14="http://schemas.microsoft.com/office/powerpoint/2010/main" val="1154744738"/>
              </p:ext>
            </p:extLst>
          </p:nvPr>
        </p:nvGraphicFramePr>
        <p:xfrm>
          <a:off x="7274810" y="3371319"/>
          <a:ext cx="1709555" cy="718458"/>
        </p:xfrm>
        <a:graphic>
          <a:graphicData uri="http://schemas.openxmlformats.org/drawingml/2006/table">
            <a:tbl>
              <a:tblPr/>
              <a:tblGrid>
                <a:gridCol w="239135"/>
                <a:gridCol w="198430"/>
                <a:gridCol w="198431"/>
                <a:gridCol w="198430"/>
                <a:gridCol w="239135"/>
                <a:gridCol w="198430"/>
                <a:gridCol w="198431"/>
                <a:gridCol w="239133"/>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graphicFrame>
        <p:nvGraphicFramePr>
          <p:cNvPr id="89" name="Group 113"/>
          <p:cNvGraphicFramePr>
            <a:graphicFrameLocks noGrp="1"/>
          </p:cNvGraphicFramePr>
          <p:nvPr>
            <p:extLst>
              <p:ext uri="{D42A27DB-BD31-4B8C-83A1-F6EECF244321}">
                <p14:modId xmlns:p14="http://schemas.microsoft.com/office/powerpoint/2010/main" val="985093627"/>
              </p:ext>
            </p:extLst>
          </p:nvPr>
        </p:nvGraphicFramePr>
        <p:xfrm>
          <a:off x="9400595" y="3360433"/>
          <a:ext cx="1718593" cy="718458"/>
        </p:xfrm>
        <a:graphic>
          <a:graphicData uri="http://schemas.openxmlformats.org/drawingml/2006/table">
            <a:tbl>
              <a:tblPr/>
              <a:tblGrid>
                <a:gridCol w="240399"/>
                <a:gridCol w="199479"/>
                <a:gridCol w="199480"/>
                <a:gridCol w="199479"/>
                <a:gridCol w="240399"/>
                <a:gridCol w="199479"/>
                <a:gridCol w="199480"/>
                <a:gridCol w="240398"/>
              </a:tblGrid>
              <a:tr h="359229">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Book Antiqua" pitchFamily="18"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9229">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Book Antiqua"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cxnSp>
        <p:nvCxnSpPr>
          <p:cNvPr id="90" name="Straight Arrow Connector 89"/>
          <p:cNvCxnSpPr>
            <a:endCxn id="96" idx="0"/>
          </p:cNvCxnSpPr>
          <p:nvPr/>
        </p:nvCxnSpPr>
        <p:spPr>
          <a:xfrm>
            <a:off x="8112178" y="3920167"/>
            <a:ext cx="222436" cy="617397"/>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989644" y="4529332"/>
            <a:ext cx="418704" cy="369332"/>
          </a:xfrm>
          <a:prstGeom prst="rect">
            <a:avLst/>
          </a:prstGeom>
          <a:solidFill>
            <a:schemeClr val="accent3">
              <a:lumMod val="20000"/>
              <a:lumOff val="80000"/>
            </a:schemeClr>
          </a:solidFill>
        </p:spPr>
        <p:txBody>
          <a:bodyPr wrap="none" rtlCol="0">
            <a:spAutoFit/>
          </a:bodyPr>
          <a:lstStyle/>
          <a:p>
            <a:r>
              <a:rPr lang="en-US" dirty="0" smtClean="0"/>
              <a:t>19</a:t>
            </a:r>
            <a:endParaRPr lang="en-US" dirty="0"/>
          </a:p>
        </p:txBody>
      </p:sp>
      <p:cxnSp>
        <p:nvCxnSpPr>
          <p:cNvPr id="93" name="Straight Arrow Connector 92"/>
          <p:cNvCxnSpPr>
            <a:endCxn id="106" idx="0"/>
          </p:cNvCxnSpPr>
          <p:nvPr/>
        </p:nvCxnSpPr>
        <p:spPr>
          <a:xfrm flipH="1">
            <a:off x="9455520" y="3920167"/>
            <a:ext cx="1225846" cy="60794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8701051" y="4529332"/>
            <a:ext cx="418704" cy="369332"/>
          </a:xfrm>
          <a:prstGeom prst="rect">
            <a:avLst/>
          </a:prstGeom>
          <a:solidFill>
            <a:schemeClr val="accent3">
              <a:lumMod val="20000"/>
              <a:lumOff val="80000"/>
            </a:schemeClr>
          </a:solidFill>
        </p:spPr>
        <p:txBody>
          <a:bodyPr wrap="none" rtlCol="0">
            <a:spAutoFit/>
          </a:bodyPr>
          <a:lstStyle/>
          <a:p>
            <a:r>
              <a:rPr lang="en-US" dirty="0" smtClean="0"/>
              <a:t>22</a:t>
            </a:r>
            <a:endParaRPr lang="en-US" dirty="0"/>
          </a:p>
        </p:txBody>
      </p:sp>
      <p:cxnSp>
        <p:nvCxnSpPr>
          <p:cNvPr id="95" name="Straight Arrow Connector 94"/>
          <p:cNvCxnSpPr>
            <a:endCxn id="92" idx="0"/>
          </p:cNvCxnSpPr>
          <p:nvPr/>
        </p:nvCxnSpPr>
        <p:spPr>
          <a:xfrm flipH="1">
            <a:off x="7198996" y="3903432"/>
            <a:ext cx="187763" cy="625900"/>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8125262" y="4537564"/>
            <a:ext cx="418704" cy="369332"/>
          </a:xfrm>
          <a:prstGeom prst="rect">
            <a:avLst/>
          </a:prstGeom>
          <a:solidFill>
            <a:schemeClr val="accent3">
              <a:lumMod val="20000"/>
              <a:lumOff val="80000"/>
            </a:schemeClr>
          </a:solidFill>
        </p:spPr>
        <p:txBody>
          <a:bodyPr wrap="none" rtlCol="0">
            <a:spAutoFit/>
          </a:bodyPr>
          <a:lstStyle/>
          <a:p>
            <a:r>
              <a:rPr lang="en-US" dirty="0" smtClean="0"/>
              <a:t>27</a:t>
            </a:r>
            <a:endParaRPr lang="en-US" dirty="0"/>
          </a:p>
        </p:txBody>
      </p:sp>
      <p:cxnSp>
        <p:nvCxnSpPr>
          <p:cNvPr id="97" name="Straight Arrow Connector 96"/>
          <p:cNvCxnSpPr>
            <a:endCxn id="98" idx="0"/>
          </p:cNvCxnSpPr>
          <p:nvPr/>
        </p:nvCxnSpPr>
        <p:spPr>
          <a:xfrm>
            <a:off x="8549827" y="3896825"/>
            <a:ext cx="1459326" cy="64515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9799801" y="4541980"/>
            <a:ext cx="418704" cy="369332"/>
          </a:xfrm>
          <a:prstGeom prst="rect">
            <a:avLst/>
          </a:prstGeom>
          <a:solidFill>
            <a:schemeClr val="accent3">
              <a:lumMod val="20000"/>
              <a:lumOff val="80000"/>
            </a:schemeClr>
          </a:solidFill>
        </p:spPr>
        <p:txBody>
          <a:bodyPr wrap="none" rtlCol="0">
            <a:spAutoFit/>
          </a:bodyPr>
          <a:lstStyle/>
          <a:p>
            <a:r>
              <a:rPr lang="en-US" dirty="0" smtClean="0"/>
              <a:t>28</a:t>
            </a:r>
            <a:endParaRPr lang="en-US" dirty="0"/>
          </a:p>
        </p:txBody>
      </p:sp>
      <p:cxnSp>
        <p:nvCxnSpPr>
          <p:cNvPr id="99" name="Straight Arrow Connector 98"/>
          <p:cNvCxnSpPr>
            <a:endCxn id="94" idx="0"/>
          </p:cNvCxnSpPr>
          <p:nvPr/>
        </p:nvCxnSpPr>
        <p:spPr>
          <a:xfrm>
            <a:off x="7697342" y="3920167"/>
            <a:ext cx="121306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10935096" y="4536295"/>
            <a:ext cx="418704" cy="369332"/>
          </a:xfrm>
          <a:prstGeom prst="rect">
            <a:avLst/>
          </a:prstGeom>
          <a:solidFill>
            <a:schemeClr val="accent3">
              <a:lumMod val="20000"/>
              <a:lumOff val="80000"/>
            </a:schemeClr>
          </a:solidFill>
        </p:spPr>
        <p:txBody>
          <a:bodyPr wrap="none" rtlCol="0">
            <a:spAutoFit/>
          </a:bodyPr>
          <a:lstStyle/>
          <a:p>
            <a:r>
              <a:rPr lang="en-US" dirty="0" smtClean="0"/>
              <a:t>30</a:t>
            </a:r>
            <a:endParaRPr lang="en-US" dirty="0"/>
          </a:p>
        </p:txBody>
      </p:sp>
      <p:cxnSp>
        <p:nvCxnSpPr>
          <p:cNvPr id="101" name="Straight Arrow Connector 100"/>
          <p:cNvCxnSpPr>
            <a:endCxn id="102" idx="0"/>
          </p:cNvCxnSpPr>
          <p:nvPr/>
        </p:nvCxnSpPr>
        <p:spPr>
          <a:xfrm flipH="1">
            <a:off x="7737917" y="3895856"/>
            <a:ext cx="2111363" cy="633476"/>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7528565" y="4529332"/>
            <a:ext cx="418704" cy="369332"/>
          </a:xfrm>
          <a:prstGeom prst="rect">
            <a:avLst/>
          </a:prstGeom>
          <a:solidFill>
            <a:schemeClr val="accent3">
              <a:lumMod val="20000"/>
              <a:lumOff val="80000"/>
            </a:schemeClr>
          </a:solidFill>
        </p:spPr>
        <p:txBody>
          <a:bodyPr wrap="none" rtlCol="0">
            <a:spAutoFit/>
          </a:bodyPr>
          <a:lstStyle/>
          <a:p>
            <a:r>
              <a:rPr lang="en-US" dirty="0" smtClean="0"/>
              <a:t>33</a:t>
            </a:r>
            <a:endParaRPr lang="en-US" dirty="0"/>
          </a:p>
        </p:txBody>
      </p:sp>
      <p:cxnSp>
        <p:nvCxnSpPr>
          <p:cNvPr id="103" name="Straight Arrow Connector 102"/>
          <p:cNvCxnSpPr/>
          <p:nvPr/>
        </p:nvCxnSpPr>
        <p:spPr>
          <a:xfrm>
            <a:off x="10255373" y="3895856"/>
            <a:ext cx="350477" cy="640439"/>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0396498" y="4536295"/>
            <a:ext cx="418704" cy="369332"/>
          </a:xfrm>
          <a:prstGeom prst="rect">
            <a:avLst/>
          </a:prstGeom>
          <a:solidFill>
            <a:schemeClr val="accent3">
              <a:lumMod val="20000"/>
              <a:lumOff val="80000"/>
            </a:schemeClr>
          </a:solidFill>
        </p:spPr>
        <p:txBody>
          <a:bodyPr wrap="none" rtlCol="0">
            <a:spAutoFit/>
          </a:bodyPr>
          <a:lstStyle/>
          <a:p>
            <a:r>
              <a:rPr lang="en-US" dirty="0" smtClean="0"/>
              <a:t>35</a:t>
            </a:r>
            <a:endParaRPr lang="en-US" dirty="0"/>
          </a:p>
        </p:txBody>
      </p:sp>
      <p:cxnSp>
        <p:nvCxnSpPr>
          <p:cNvPr id="105" name="Straight Arrow Connector 104"/>
          <p:cNvCxnSpPr/>
          <p:nvPr/>
        </p:nvCxnSpPr>
        <p:spPr>
          <a:xfrm>
            <a:off x="9564187" y="3920167"/>
            <a:ext cx="1609471" cy="609165"/>
          </a:xfrm>
          <a:prstGeom prst="straightConnector1">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9246168" y="4528107"/>
            <a:ext cx="418704" cy="369332"/>
          </a:xfrm>
          <a:prstGeom prst="rect">
            <a:avLst/>
          </a:prstGeom>
          <a:solidFill>
            <a:schemeClr val="accent3">
              <a:lumMod val="20000"/>
              <a:lumOff val="80000"/>
            </a:schemeClr>
          </a:solidFill>
        </p:spPr>
        <p:txBody>
          <a:bodyPr wrap="none" rtlCol="0">
            <a:spAutoFit/>
          </a:bodyPr>
          <a:lstStyle/>
          <a:p>
            <a:r>
              <a:rPr lang="en-US" dirty="0" smtClean="0"/>
              <a:t>37</a:t>
            </a:r>
            <a:endParaRPr lang="en-US" dirty="0"/>
          </a:p>
        </p:txBody>
      </p:sp>
      <p:cxnSp>
        <p:nvCxnSpPr>
          <p:cNvPr id="107" name="Straight Arrow Connector 106"/>
          <p:cNvCxnSpPr/>
          <p:nvPr/>
        </p:nvCxnSpPr>
        <p:spPr>
          <a:xfrm flipV="1">
            <a:off x="8818436" y="3888538"/>
            <a:ext cx="764586" cy="2"/>
          </a:xfrm>
          <a:prstGeom prst="straightConnector1">
            <a:avLst/>
          </a:prstGeom>
          <a:ln w="25400">
            <a:tailEnd type="triangle"/>
          </a:ln>
        </p:spPr>
        <p:style>
          <a:lnRef idx="3">
            <a:schemeClr val="accent2"/>
          </a:lnRef>
          <a:fillRef idx="0">
            <a:schemeClr val="accent2"/>
          </a:fillRef>
          <a:effectRef idx="2">
            <a:schemeClr val="accent2"/>
          </a:effectRef>
          <a:fontRef idx="minor">
            <a:schemeClr val="tx1"/>
          </a:fontRef>
        </p:style>
      </p:cxnSp>
      <p:cxnSp>
        <p:nvCxnSpPr>
          <p:cNvPr id="249" name="Straight Arrow Connector 248"/>
          <p:cNvCxnSpPr/>
          <p:nvPr/>
        </p:nvCxnSpPr>
        <p:spPr>
          <a:xfrm>
            <a:off x="9424174" y="2478279"/>
            <a:ext cx="794331" cy="882154"/>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1" name="TextBox 250"/>
          <p:cNvSpPr txBox="1"/>
          <p:nvPr/>
        </p:nvSpPr>
        <p:spPr>
          <a:xfrm>
            <a:off x="1893054" y="5363031"/>
            <a:ext cx="1873123" cy="523220"/>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Clustered</a:t>
            </a:r>
            <a:endParaRPr lang="en-US" sz="2800" dirty="0">
              <a:latin typeface="+mj-lt"/>
            </a:endParaRPr>
          </a:p>
        </p:txBody>
      </p:sp>
      <p:sp>
        <p:nvSpPr>
          <p:cNvPr id="252" name="TextBox 251"/>
          <p:cNvSpPr txBox="1"/>
          <p:nvPr/>
        </p:nvSpPr>
        <p:spPr>
          <a:xfrm>
            <a:off x="8190366" y="5363031"/>
            <a:ext cx="2001046" cy="523220"/>
          </a:xfrm>
          <a:prstGeom prst="rect">
            <a:avLst/>
          </a:prstGeom>
          <a:solidFill>
            <a:schemeClr val="accent2">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2800" smtClean="0">
                <a:latin typeface="+mj-lt"/>
              </a:rPr>
              <a:t>Unclustered</a:t>
            </a:r>
            <a:endParaRPr lang="en-US" sz="2800" dirty="0">
              <a:latin typeface="+mj-lt"/>
            </a:endParaRPr>
          </a:p>
        </p:txBody>
      </p:sp>
      <p:cxnSp>
        <p:nvCxnSpPr>
          <p:cNvPr id="254" name="Straight Connector 253"/>
          <p:cNvCxnSpPr/>
          <p:nvPr/>
        </p:nvCxnSpPr>
        <p:spPr>
          <a:xfrm>
            <a:off x="29210" y="4260336"/>
            <a:ext cx="1219200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108615" y="2729419"/>
            <a:ext cx="1801134" cy="461665"/>
          </a:xfrm>
          <a:prstGeom prst="rect">
            <a:avLst/>
          </a:prstGeom>
          <a:noFill/>
        </p:spPr>
        <p:txBody>
          <a:bodyPr wrap="none" rtlCol="0">
            <a:spAutoFit/>
          </a:bodyPr>
          <a:lstStyle/>
          <a:p>
            <a:pPr algn="ctr"/>
            <a:r>
              <a:rPr lang="en-US" sz="2400" smtClean="0">
                <a:latin typeface="+mj-lt"/>
              </a:rPr>
              <a:t>Index Entries</a:t>
            </a:r>
            <a:endParaRPr lang="en-US" sz="2400">
              <a:latin typeface="+mj-lt"/>
            </a:endParaRPr>
          </a:p>
        </p:txBody>
      </p:sp>
      <p:sp>
        <p:nvSpPr>
          <p:cNvPr id="256" name="TextBox 255"/>
          <p:cNvSpPr txBox="1"/>
          <p:nvPr/>
        </p:nvSpPr>
        <p:spPr>
          <a:xfrm>
            <a:off x="5106201" y="4897439"/>
            <a:ext cx="1802994" cy="461665"/>
          </a:xfrm>
          <a:prstGeom prst="rect">
            <a:avLst/>
          </a:prstGeom>
          <a:noFill/>
        </p:spPr>
        <p:txBody>
          <a:bodyPr wrap="none" rtlCol="0">
            <a:spAutoFit/>
          </a:bodyPr>
          <a:lstStyle/>
          <a:p>
            <a:pPr algn="ctr"/>
            <a:r>
              <a:rPr lang="en-US" sz="2400" dirty="0" smtClean="0">
                <a:latin typeface="+mj-lt"/>
              </a:rPr>
              <a:t>Data Records</a:t>
            </a:r>
            <a:endParaRPr lang="en-US" sz="2400" dirty="0">
              <a:latin typeface="+mj-lt"/>
            </a:endParaRPr>
          </a:p>
        </p:txBody>
      </p:sp>
      <p:grpSp>
        <p:nvGrpSpPr>
          <p:cNvPr id="55" name="Group 54"/>
          <p:cNvGrpSpPr/>
          <p:nvPr/>
        </p:nvGrpSpPr>
        <p:grpSpPr>
          <a:xfrm>
            <a:off x="0" y="-22510"/>
            <a:ext cx="12192000" cy="307777"/>
            <a:chOff x="0" y="-22510"/>
            <a:chExt cx="12192000" cy="307777"/>
          </a:xfrm>
        </p:grpSpPr>
        <p:sp>
          <p:nvSpPr>
            <p:cNvPr id="56" name="Rectangle 55"/>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57" name="TextBox 56"/>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a:t>
              </a:r>
              <a:r>
                <a:rPr lang="en-US" sz="1400" b="1" i="1" smtClean="0">
                  <a:solidFill>
                    <a:schemeClr val="tx1">
                      <a:lumMod val="65000"/>
                      <a:lumOff val="35000"/>
                    </a:schemeClr>
                  </a:solidFill>
                  <a:latin typeface="+mj-lt"/>
                </a:rPr>
                <a:t>Section 3  </a:t>
              </a:r>
              <a:r>
                <a:rPr lang="en-US" sz="1400" b="1" i="1" dirty="0" smtClean="0">
                  <a:solidFill>
                    <a:schemeClr val="tx1">
                      <a:lumMod val="65000"/>
                      <a:lumOff val="35000"/>
                    </a:schemeClr>
                  </a:solidFill>
                  <a:latin typeface="+mj-lt"/>
                </a:rPr>
                <a:t>&gt;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5770349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Clustered vs. </a:t>
            </a:r>
            <a:r>
              <a:rPr lang="en-US" dirty="0" err="1" smtClean="0"/>
              <a:t>Unclustered</a:t>
            </a:r>
            <a:r>
              <a:rPr lang="en-US" dirty="0" smtClean="0"/>
              <a:t> Index</a:t>
            </a:r>
            <a:endParaRPr lang="en-US" dirty="0"/>
          </a:p>
        </p:txBody>
      </p:sp>
      <p:sp>
        <p:nvSpPr>
          <p:cNvPr id="83973" name="Rectangle 5"/>
          <p:cNvSpPr>
            <a:spLocks noGrp="1" noChangeArrowheads="1"/>
          </p:cNvSpPr>
          <p:nvPr>
            <p:ph type="body" idx="1"/>
          </p:nvPr>
        </p:nvSpPr>
        <p:spPr>
          <a:xfrm>
            <a:off x="850900" y="1866900"/>
            <a:ext cx="10502900" cy="3733800"/>
          </a:xfrm>
          <a:noFill/>
          <a:ln/>
        </p:spPr>
        <p:txBody>
          <a:bodyPr vert="horz" lIns="92075" tIns="46038" rIns="92075" bIns="46038" rtlCol="0">
            <a:normAutofit/>
          </a:bodyPr>
          <a:lstStyle/>
          <a:p>
            <a:pPr>
              <a:lnSpc>
                <a:spcPct val="90000"/>
              </a:lnSpc>
            </a:pPr>
            <a:r>
              <a:rPr lang="en-US" dirty="0" smtClean="0"/>
              <a:t>Recall that for a disk with block access, </a:t>
            </a:r>
            <a:r>
              <a:rPr lang="en-US" b="1" dirty="0" smtClean="0"/>
              <a:t>sequential IO is much faster than random IO</a:t>
            </a:r>
          </a:p>
          <a:p>
            <a:pPr>
              <a:lnSpc>
                <a:spcPct val="90000"/>
              </a:lnSpc>
            </a:pPr>
            <a:endParaRPr lang="en-US" dirty="0">
              <a:solidFill>
                <a:srgbClr val="C00000"/>
              </a:solidFill>
            </a:endParaRPr>
          </a:p>
          <a:p>
            <a:pPr>
              <a:lnSpc>
                <a:spcPct val="90000"/>
              </a:lnSpc>
            </a:pPr>
            <a:r>
              <a:rPr lang="en-US" dirty="0" smtClean="0"/>
              <a:t>For exact search, no difference between clustered / </a:t>
            </a:r>
            <a:r>
              <a:rPr lang="en-US" dirty="0" err="1" smtClean="0"/>
              <a:t>unclustered</a:t>
            </a:r>
            <a:endParaRPr lang="en-US" dirty="0" smtClean="0"/>
          </a:p>
          <a:p>
            <a:pPr>
              <a:lnSpc>
                <a:spcPct val="90000"/>
              </a:lnSpc>
            </a:pPr>
            <a:endParaRPr lang="en-US" dirty="0"/>
          </a:p>
          <a:p>
            <a:pPr>
              <a:lnSpc>
                <a:spcPct val="90000"/>
              </a:lnSpc>
            </a:pPr>
            <a:r>
              <a:rPr lang="en-US" dirty="0" smtClean="0"/>
              <a:t>For range search over R values: difference between </a:t>
            </a:r>
            <a:r>
              <a:rPr lang="en-US" b="1" dirty="0" smtClean="0"/>
              <a:t>1 random IO + R sequential IO</a:t>
            </a:r>
            <a:r>
              <a:rPr lang="en-US" dirty="0" smtClean="0"/>
              <a:t>, and </a:t>
            </a:r>
            <a:r>
              <a:rPr lang="en-US" b="1" dirty="0" smtClean="0"/>
              <a:t>R random IO</a:t>
            </a:r>
            <a:r>
              <a:rPr lang="en-US" dirty="0" smtClean="0"/>
              <a:t>:</a:t>
            </a:r>
          </a:p>
          <a:p>
            <a:pPr lvl="1"/>
            <a:r>
              <a:rPr lang="en-US" dirty="0" smtClean="0"/>
              <a:t>For 100,000 records- difference between ~10ms and ~10min!</a:t>
            </a:r>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3339056"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a:t>
              </a:r>
              <a:r>
                <a:rPr lang="en-US" sz="1400" b="1" i="1" smtClean="0">
                  <a:solidFill>
                    <a:schemeClr val="tx1">
                      <a:lumMod val="65000"/>
                      <a:lumOff val="35000"/>
                    </a:schemeClr>
                  </a:solidFill>
                  <a:latin typeface="+mj-lt"/>
                </a:rPr>
                <a:t>Section 3  </a:t>
              </a:r>
              <a:r>
                <a:rPr lang="en-US" sz="1400" b="1" i="1" dirty="0" smtClean="0">
                  <a:solidFill>
                    <a:schemeClr val="tx1">
                      <a:lumMod val="65000"/>
                      <a:lumOff val="35000"/>
                    </a:schemeClr>
                  </a:solidFill>
                  <a:latin typeface="+mj-lt"/>
                </a:rPr>
                <a:t>&gt;  Clustered Indexes</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719525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3"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prstTxWarp prst="textNoShape">
              <a:avLst/>
            </a:prstTxWarp>
          </a:bodyPr>
          <a:lstStyle/>
          <a:p>
            <a:endParaRPr lang="en-US">
              <a:solidFill>
                <a:prstClr val="black"/>
              </a:solidFill>
              <a:latin typeface="Calibri"/>
            </a:endParaRPr>
          </a:p>
        </p:txBody>
      </p:sp>
      <p:sp>
        <p:nvSpPr>
          <p:cNvPr id="5124" name="Rectangle 4"/>
          <p:cNvSpPr>
            <a:spLocks noGrp="1" noChangeArrowheads="1"/>
          </p:cNvSpPr>
          <p:nvPr>
            <p:ph type="title"/>
          </p:nvPr>
        </p:nvSpPr>
        <p:spPr>
          <a:noFill/>
          <a:ln/>
        </p:spPr>
        <p:txBody>
          <a:bodyPr/>
          <a:lstStyle/>
          <a:p>
            <a:r>
              <a:rPr lang="en-US" dirty="0"/>
              <a:t>Why </a:t>
            </a:r>
            <a:r>
              <a:rPr lang="en-US" dirty="0" smtClean="0"/>
              <a:t>are Sort Algorithms Important?</a:t>
            </a:r>
            <a:endParaRPr lang="en-US" dirty="0"/>
          </a:p>
        </p:txBody>
      </p:sp>
      <p:sp>
        <p:nvSpPr>
          <p:cNvPr id="5125" name="Rectangle 5"/>
          <p:cNvSpPr>
            <a:spLocks noGrp="1" noChangeArrowheads="1"/>
          </p:cNvSpPr>
          <p:nvPr>
            <p:ph type="body" idx="1"/>
          </p:nvPr>
        </p:nvSpPr>
        <p:spPr>
          <a:xfrm>
            <a:off x="838200" y="1828800"/>
            <a:ext cx="10515600" cy="4495800"/>
          </a:xfrm>
          <a:noFill/>
          <a:ln/>
        </p:spPr>
        <p:txBody>
          <a:bodyPr>
            <a:normAutofit/>
          </a:bodyPr>
          <a:lstStyle/>
          <a:p>
            <a:r>
              <a:rPr lang="en-US" sz="3200" dirty="0" smtClean="0"/>
              <a:t>Data </a:t>
            </a:r>
            <a:r>
              <a:rPr lang="en-US" sz="3200" dirty="0"/>
              <a:t>requested </a:t>
            </a:r>
            <a:r>
              <a:rPr lang="en-US" sz="3200" dirty="0" smtClean="0"/>
              <a:t>from DB in </a:t>
            </a:r>
            <a:r>
              <a:rPr lang="en-US" sz="3200" dirty="0"/>
              <a:t>sorted order </a:t>
            </a:r>
            <a:r>
              <a:rPr lang="en-US" sz="3200" dirty="0" smtClean="0"/>
              <a:t>is </a:t>
            </a:r>
            <a:r>
              <a:rPr lang="en-US" sz="3200" b="1" dirty="0" smtClean="0"/>
              <a:t>extremely common</a:t>
            </a:r>
            <a:endParaRPr lang="en-US" sz="3200" dirty="0"/>
          </a:p>
          <a:p>
            <a:pPr lvl="1">
              <a:buSzPct val="75000"/>
            </a:pPr>
            <a:r>
              <a:rPr lang="en-US" sz="2800" dirty="0"/>
              <a:t>e.g., find students in increasing</a:t>
            </a:r>
            <a:r>
              <a:rPr lang="en-US" sz="2800" dirty="0" smtClean="0"/>
              <a:t> GPA</a:t>
            </a:r>
            <a:r>
              <a:rPr lang="en-US" sz="2800" i="1" dirty="0" smtClean="0"/>
              <a:t> </a:t>
            </a:r>
            <a:r>
              <a:rPr lang="en-US" sz="2800" dirty="0" smtClean="0"/>
              <a:t>order</a:t>
            </a:r>
          </a:p>
          <a:p>
            <a:pPr marL="0" indent="0">
              <a:buNone/>
            </a:pPr>
            <a:endParaRPr lang="en-US" sz="3200" dirty="0"/>
          </a:p>
          <a:p>
            <a:r>
              <a:rPr lang="en-US" sz="3200" b="1" dirty="0" smtClean="0"/>
              <a:t>Why not just use quicksort in main memory??</a:t>
            </a:r>
          </a:p>
          <a:p>
            <a:pPr lvl="1"/>
            <a:r>
              <a:rPr lang="en-US" sz="2800" dirty="0" smtClean="0"/>
              <a:t>What about if we need to sort 1TB of data with 1GB of RAM…</a:t>
            </a:r>
            <a:endParaRPr lang="en-US" sz="2800" dirty="0"/>
          </a:p>
        </p:txBody>
      </p:sp>
      <p:sp>
        <p:nvSpPr>
          <p:cNvPr id="6" name="TextBox 5"/>
          <p:cNvSpPr txBox="1"/>
          <p:nvPr/>
        </p:nvSpPr>
        <p:spPr>
          <a:xfrm>
            <a:off x="2540987" y="5525513"/>
            <a:ext cx="7110026" cy="584775"/>
          </a:xfrm>
          <a:prstGeom prst="rect">
            <a:avLst/>
          </a:prstGeom>
          <a:solidFill>
            <a:schemeClr val="accent6">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dirty="0">
                <a:solidFill>
                  <a:prstClr val="black"/>
                </a:solidFill>
                <a:latin typeface="+mj-lt"/>
              </a:rPr>
              <a:t>A classic problem in computer science!</a:t>
            </a: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21362559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209800" y="6248400"/>
            <a:ext cx="1905000" cy="457200"/>
          </a:xfrm>
          <a:prstGeom prst="rect">
            <a:avLst/>
          </a:prstGeom>
          <a:noFill/>
          <a:ln w="9525">
            <a:noFill/>
            <a:miter lim="800000"/>
            <a:headEnd/>
            <a:tailEnd/>
          </a:ln>
          <a:effectLst/>
        </p:spPr>
        <p:txBody>
          <a:bodyPr wrap="none" anchor="ctr"/>
          <a:lstStyle/>
          <a:p>
            <a:endParaRPr lang="en-US"/>
          </a:p>
        </p:txBody>
      </p:sp>
      <p:sp>
        <p:nvSpPr>
          <p:cNvPr id="83971" name="Rectangle 3"/>
          <p:cNvSpPr>
            <a:spLocks noChangeArrowheads="1"/>
          </p:cNvSpPr>
          <p:nvPr/>
        </p:nvSpPr>
        <p:spPr bwMode="auto">
          <a:xfrm>
            <a:off x="4648200" y="6248400"/>
            <a:ext cx="2895600" cy="457200"/>
          </a:xfrm>
          <a:prstGeom prst="rect">
            <a:avLst/>
          </a:prstGeom>
          <a:noFill/>
          <a:ln w="9525">
            <a:noFill/>
            <a:miter lim="800000"/>
            <a:headEnd/>
            <a:tailEnd/>
          </a:ln>
          <a:effectLst/>
        </p:spPr>
        <p:txBody>
          <a:bodyPr wrap="none" anchor="ctr"/>
          <a:lstStyle/>
          <a:p>
            <a:endParaRPr lang="en-US"/>
          </a:p>
        </p:txBody>
      </p:sp>
      <p:sp>
        <p:nvSpPr>
          <p:cNvPr id="83972" name="Rectangle 4"/>
          <p:cNvSpPr>
            <a:spLocks noGrp="1" noChangeArrowheads="1"/>
          </p:cNvSpPr>
          <p:nvPr>
            <p:ph type="title"/>
          </p:nvPr>
        </p:nvSpPr>
        <p:spPr>
          <a:xfrm>
            <a:off x="850900" y="611208"/>
            <a:ext cx="7772400" cy="1143000"/>
          </a:xfrm>
          <a:noFill/>
          <a:ln/>
        </p:spPr>
        <p:txBody>
          <a:bodyPr vert="horz" lIns="92075" tIns="46038" rIns="92075" bIns="46038" rtlCol="0" anchor="ctr">
            <a:normAutofit/>
          </a:bodyPr>
          <a:lstStyle/>
          <a:p>
            <a:r>
              <a:rPr lang="en-US" dirty="0" smtClean="0"/>
              <a:t>Summary</a:t>
            </a:r>
            <a:endParaRPr lang="en-US" dirty="0"/>
          </a:p>
        </p:txBody>
      </p:sp>
      <p:sp>
        <p:nvSpPr>
          <p:cNvPr id="83973" name="Rectangle 5"/>
          <p:cNvSpPr>
            <a:spLocks noGrp="1" noChangeArrowheads="1"/>
          </p:cNvSpPr>
          <p:nvPr>
            <p:ph type="body" idx="1"/>
          </p:nvPr>
        </p:nvSpPr>
        <p:spPr>
          <a:xfrm>
            <a:off x="850900" y="1866900"/>
            <a:ext cx="10502900" cy="4483100"/>
          </a:xfrm>
          <a:noFill/>
          <a:ln/>
        </p:spPr>
        <p:txBody>
          <a:bodyPr vert="horz" lIns="92075" tIns="46038" rIns="92075" bIns="46038" rtlCol="0">
            <a:normAutofit/>
          </a:bodyPr>
          <a:lstStyle/>
          <a:p>
            <a:pPr>
              <a:lnSpc>
                <a:spcPct val="90000"/>
              </a:lnSpc>
            </a:pPr>
            <a:r>
              <a:rPr lang="en-US" dirty="0" smtClean="0"/>
              <a:t>We covered an algorithm + some optimizations for sorting larger-than-memory files efficiently</a:t>
            </a:r>
          </a:p>
          <a:p>
            <a:pPr lvl="1"/>
            <a:r>
              <a:rPr lang="en-US" dirty="0" smtClean="0"/>
              <a:t>An </a:t>
            </a:r>
            <a:r>
              <a:rPr lang="en-US" b="1" i="1" dirty="0" smtClean="0"/>
              <a:t>IO aware</a:t>
            </a:r>
            <a:r>
              <a:rPr lang="en-US" dirty="0" smtClean="0"/>
              <a:t> algorithm!</a:t>
            </a:r>
          </a:p>
          <a:p>
            <a:pPr lvl="1"/>
            <a:endParaRPr lang="en-US" dirty="0"/>
          </a:p>
          <a:p>
            <a:r>
              <a:rPr lang="en-US" dirty="0" smtClean="0"/>
              <a:t>We create </a:t>
            </a:r>
            <a:r>
              <a:rPr lang="en-US" b="1" dirty="0" smtClean="0"/>
              <a:t>indexes</a:t>
            </a:r>
            <a:r>
              <a:rPr lang="en-US" dirty="0" smtClean="0"/>
              <a:t> over tables in order to support </a:t>
            </a:r>
            <a:r>
              <a:rPr lang="en-US" b="1" i="1" dirty="0" smtClean="0"/>
              <a:t>fast (exact and range) search</a:t>
            </a:r>
            <a:r>
              <a:rPr lang="en-US" dirty="0" smtClean="0"/>
              <a:t> and </a:t>
            </a:r>
            <a:r>
              <a:rPr lang="en-US" b="1" i="1" dirty="0" smtClean="0"/>
              <a:t>insertion</a:t>
            </a:r>
            <a:r>
              <a:rPr lang="en-US" dirty="0" smtClean="0"/>
              <a:t> over </a:t>
            </a:r>
            <a:r>
              <a:rPr lang="en-US" b="1" i="1" dirty="0" smtClean="0"/>
              <a:t>multiple search keys</a:t>
            </a:r>
          </a:p>
          <a:p>
            <a:endParaRPr lang="en-US" b="1" i="1" dirty="0"/>
          </a:p>
          <a:p>
            <a:r>
              <a:rPr lang="en-US" b="1" dirty="0" smtClean="0"/>
              <a:t>B+ Trees </a:t>
            </a:r>
            <a:r>
              <a:rPr lang="en-US" dirty="0" smtClean="0"/>
              <a:t>are one index data structure which support very fast exact and range search &amp; insertion via </a:t>
            </a:r>
            <a:r>
              <a:rPr lang="en-US" b="1" i="1" dirty="0" smtClean="0"/>
              <a:t>high </a:t>
            </a:r>
            <a:r>
              <a:rPr lang="en-US" b="1" i="1" dirty="0" err="1" smtClean="0"/>
              <a:t>fanout</a:t>
            </a:r>
            <a:endParaRPr lang="en-US" b="1" i="1" dirty="0"/>
          </a:p>
          <a:p>
            <a:pPr lvl="1"/>
            <a:r>
              <a:rPr lang="en-US" b="1" i="1" dirty="0" smtClean="0"/>
              <a:t>Clustered vs. </a:t>
            </a:r>
            <a:r>
              <a:rPr lang="en-US" b="1" i="1" dirty="0" err="1" smtClean="0"/>
              <a:t>unclustered</a:t>
            </a:r>
            <a:r>
              <a:rPr lang="en-US" dirty="0" smtClean="0"/>
              <a:t> makes a big difference for range queries too</a:t>
            </a:r>
            <a:endParaRPr lang="en-US" dirty="0" smtClean="0"/>
          </a:p>
        </p:txBody>
      </p:sp>
      <p:grpSp>
        <p:nvGrpSpPr>
          <p:cNvPr id="9" name="Group 8"/>
          <p:cNvGrpSpPr/>
          <p:nvPr/>
        </p:nvGrpSpPr>
        <p:grpSpPr>
          <a:xfrm>
            <a:off x="0" y="-22510"/>
            <a:ext cx="12192000" cy="307777"/>
            <a:chOff x="0" y="-22510"/>
            <a:chExt cx="12192000" cy="307777"/>
          </a:xfrm>
        </p:grpSpPr>
        <p:sp>
          <p:nvSpPr>
            <p:cNvPr id="10" name="Rectangle 9"/>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1" name="TextBox 10"/>
            <p:cNvSpPr txBox="1"/>
            <p:nvPr/>
          </p:nvSpPr>
          <p:spPr>
            <a:xfrm>
              <a:off x="188780" y="-22510"/>
              <a:ext cx="1967013"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a:t>
              </a:r>
              <a:r>
                <a:rPr lang="en-US" sz="1400" b="1" i="1" dirty="0" smtClean="0">
                  <a:solidFill>
                    <a:schemeClr val="tx1">
                      <a:lumMod val="65000"/>
                      <a:lumOff val="35000"/>
                    </a:schemeClr>
                  </a:solidFill>
                  <a:latin typeface="+mj-lt"/>
                </a:rPr>
                <a:t>13  &gt;  SUMMARY</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477602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97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reasons to sort…</a:t>
            </a:r>
            <a:endParaRPr lang="en-US" dirty="0"/>
          </a:p>
        </p:txBody>
      </p:sp>
      <p:sp>
        <p:nvSpPr>
          <p:cNvPr id="3" name="Content Placeholder 2"/>
          <p:cNvSpPr>
            <a:spLocks noGrp="1"/>
          </p:cNvSpPr>
          <p:nvPr>
            <p:ph idx="1"/>
          </p:nvPr>
        </p:nvSpPr>
        <p:spPr>
          <a:xfrm>
            <a:off x="838200" y="1825625"/>
            <a:ext cx="8083731" cy="4351338"/>
          </a:xfrm>
        </p:spPr>
        <p:txBody>
          <a:bodyPr>
            <a:normAutofit/>
          </a:bodyPr>
          <a:lstStyle/>
          <a:p>
            <a:r>
              <a:rPr lang="en-US" sz="3200" dirty="0" smtClean="0"/>
              <a:t>Sorting useful for eliminating </a:t>
            </a:r>
            <a:r>
              <a:rPr lang="en-US" sz="3200" i="1" dirty="0" smtClean="0"/>
              <a:t>duplicate copies </a:t>
            </a:r>
            <a:r>
              <a:rPr lang="en-US" sz="3200" dirty="0" smtClean="0"/>
              <a:t>in a collection of records (Why?)</a:t>
            </a:r>
          </a:p>
          <a:p>
            <a:endParaRPr lang="en-US" sz="3200" dirty="0"/>
          </a:p>
          <a:p>
            <a:r>
              <a:rPr lang="en-US" sz="3200" dirty="0" smtClean="0"/>
              <a:t>Sorting </a:t>
            </a:r>
            <a:r>
              <a:rPr lang="en-US" sz="3200" dirty="0"/>
              <a:t>is first step in </a:t>
            </a:r>
            <a:r>
              <a:rPr lang="en-US" sz="3200" i="1" dirty="0"/>
              <a:t>bulk loading </a:t>
            </a:r>
            <a:r>
              <a:rPr lang="en-US" sz="3200" dirty="0"/>
              <a:t>B+ tree index.</a:t>
            </a:r>
          </a:p>
          <a:p>
            <a:pPr marL="0" indent="0">
              <a:buNone/>
            </a:pPr>
            <a:endParaRPr lang="en-US" sz="3200" dirty="0" smtClean="0"/>
          </a:p>
          <a:p>
            <a:endParaRPr lang="en-US" sz="3200" i="1" dirty="0" smtClean="0"/>
          </a:p>
          <a:p>
            <a:r>
              <a:rPr lang="en-US" sz="3200" i="1" dirty="0" smtClean="0"/>
              <a:t>Sort-merge</a:t>
            </a:r>
            <a:r>
              <a:rPr lang="en-US" sz="3200" dirty="0" smtClean="0"/>
              <a:t> join algorithm involves sorting</a:t>
            </a:r>
          </a:p>
        </p:txBody>
      </p:sp>
      <p:sp>
        <p:nvSpPr>
          <p:cNvPr id="8" name="TextBox 7"/>
          <p:cNvSpPr txBox="1"/>
          <p:nvPr/>
        </p:nvSpPr>
        <p:spPr>
          <a:xfrm>
            <a:off x="8921931" y="3416519"/>
            <a:ext cx="273640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i="1" dirty="0" smtClean="0">
                <a:solidFill>
                  <a:prstClr val="black"/>
                </a:solidFill>
                <a:latin typeface="+mj-lt"/>
              </a:rPr>
              <a:t>Coming up…</a:t>
            </a:r>
            <a:endParaRPr lang="en-US" sz="3200" i="1" dirty="0">
              <a:solidFill>
                <a:prstClr val="black"/>
              </a:solidFill>
              <a:latin typeface="+mj-lt"/>
            </a:endParaRPr>
          </a:p>
        </p:txBody>
      </p:sp>
      <p:sp>
        <p:nvSpPr>
          <p:cNvPr id="9" name="TextBox 8"/>
          <p:cNvSpPr txBox="1"/>
          <p:nvPr/>
        </p:nvSpPr>
        <p:spPr>
          <a:xfrm>
            <a:off x="8921931" y="5234682"/>
            <a:ext cx="2736407" cy="584775"/>
          </a:xfrm>
          <a:prstGeom prst="rect">
            <a:avLst/>
          </a:prstGeom>
          <a:solidFill>
            <a:schemeClr val="accent4">
              <a:lumMod val="20000"/>
              <a:lumOff val="80000"/>
            </a:schemeClr>
          </a:solidFill>
          <a:effectLst>
            <a:outerShdw blurRad="50800" dist="12700" dir="2700000" algn="tl" rotWithShape="0">
              <a:prstClr val="black">
                <a:alpha val="40000"/>
              </a:prstClr>
            </a:outerShdw>
          </a:effectLst>
        </p:spPr>
        <p:txBody>
          <a:bodyPr wrap="square" rtlCol="0">
            <a:spAutoFit/>
          </a:bodyPr>
          <a:lstStyle/>
          <a:p>
            <a:pPr algn="ctr"/>
            <a:r>
              <a:rPr lang="en-US" sz="3200" i="1" dirty="0" smtClean="0">
                <a:solidFill>
                  <a:prstClr val="black"/>
                </a:solidFill>
                <a:latin typeface="+mj-lt"/>
              </a:rPr>
              <a:t>Next lecture</a:t>
            </a:r>
            <a:endParaRPr lang="en-US" sz="3200" i="1" dirty="0">
              <a:solidFill>
                <a:prstClr val="black"/>
              </a:solidFill>
              <a:latin typeface="+mj-lt"/>
            </a:endParaRPr>
          </a:p>
        </p:txBody>
      </p:sp>
      <p:grpSp>
        <p:nvGrpSpPr>
          <p:cNvPr id="10" name="Group 9"/>
          <p:cNvGrpSpPr/>
          <p:nvPr/>
        </p:nvGrpSpPr>
        <p:grpSpPr>
          <a:xfrm>
            <a:off x="0" y="-22510"/>
            <a:ext cx="12192000" cy="307777"/>
            <a:chOff x="0" y="-22510"/>
            <a:chExt cx="12192000" cy="307777"/>
          </a:xfrm>
        </p:grpSpPr>
        <p:sp>
          <p:nvSpPr>
            <p:cNvPr id="11" name="Rectangle 10"/>
            <p:cNvSpPr/>
            <p:nvPr/>
          </p:nvSpPr>
          <p:spPr>
            <a:xfrm>
              <a:off x="0" y="0"/>
              <a:ext cx="12192000" cy="2627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b="1" i="1" dirty="0">
                <a:solidFill>
                  <a:schemeClr val="tx1">
                    <a:lumMod val="65000"/>
                    <a:lumOff val="35000"/>
                  </a:schemeClr>
                </a:solidFill>
                <a:latin typeface="+mj-lt"/>
              </a:endParaRPr>
            </a:p>
          </p:txBody>
        </p:sp>
        <p:sp>
          <p:nvSpPr>
            <p:cNvPr id="12" name="TextBox 11"/>
            <p:cNvSpPr txBox="1"/>
            <p:nvPr/>
          </p:nvSpPr>
          <p:spPr>
            <a:xfrm>
              <a:off x="188780" y="-22510"/>
              <a:ext cx="3530262" cy="307777"/>
            </a:xfrm>
            <a:prstGeom prst="rect">
              <a:avLst/>
            </a:prstGeom>
            <a:noFill/>
          </p:spPr>
          <p:txBody>
            <a:bodyPr wrap="none" rtlCol="0">
              <a:spAutoFit/>
            </a:bodyPr>
            <a:lstStyle/>
            <a:p>
              <a:r>
                <a:rPr lang="en-US" sz="1400" b="1" i="1" dirty="0" smtClean="0">
                  <a:solidFill>
                    <a:schemeClr val="tx1">
                      <a:lumMod val="65000"/>
                      <a:lumOff val="35000"/>
                    </a:schemeClr>
                  </a:solidFill>
                  <a:latin typeface="+mj-lt"/>
                </a:rPr>
                <a:t>Lecture 13  &gt;  Section 1  &gt;  External Merge Sort</a:t>
              </a:r>
              <a:endParaRPr lang="en-US" sz="1400" b="1" i="1" dirty="0">
                <a:solidFill>
                  <a:schemeClr val="tx1">
                    <a:lumMod val="65000"/>
                    <a:lumOff val="35000"/>
                  </a:schemeClr>
                </a:solidFill>
                <a:latin typeface="+mj-lt"/>
              </a:endParaRPr>
            </a:p>
          </p:txBody>
        </p:sp>
      </p:grpSp>
    </p:spTree>
    <p:extLst>
      <p:ext uri="{BB962C8B-B14F-4D97-AF65-F5344CB8AC3E}">
        <p14:creationId xmlns:p14="http://schemas.microsoft.com/office/powerpoint/2010/main" val="12229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2144</TotalTime>
  <Words>4771</Words>
  <Application>Microsoft Macintosh PowerPoint</Application>
  <PresentationFormat>Widescreen</PresentationFormat>
  <Paragraphs>1365</Paragraphs>
  <Slides>80</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Book Antiqua</vt:lpstr>
      <vt:lpstr>Calibri</vt:lpstr>
      <vt:lpstr>Calibri Light</vt:lpstr>
      <vt:lpstr>Cambria Math</vt:lpstr>
      <vt:lpstr>Menlo</vt:lpstr>
      <vt:lpstr>Wingdings</vt:lpstr>
      <vt:lpstr>Arial</vt:lpstr>
      <vt:lpstr>Office Theme</vt:lpstr>
      <vt:lpstr>B+ Trees:  An IO-Aware Index Structure</vt:lpstr>
      <vt:lpstr>“If you don’t find it in the index, look very carefully through the entire catalog”</vt:lpstr>
      <vt:lpstr>Today’s Lecture</vt:lpstr>
      <vt:lpstr>1. External Merge Sort</vt:lpstr>
      <vt:lpstr>What you will learn about in this section</vt:lpstr>
      <vt:lpstr>Recap: External Merge Algorithm</vt:lpstr>
      <vt:lpstr>External Merge Sort</vt:lpstr>
      <vt:lpstr>Why are Sort Algorithms Important?</vt:lpstr>
      <vt:lpstr>More reasons to sort…</vt:lpstr>
      <vt:lpstr>Do people care?</vt:lpstr>
      <vt:lpstr>So how do we sort big files?</vt:lpstr>
      <vt:lpstr>External Merge Sort Algorithm</vt:lpstr>
      <vt:lpstr>External Merge Sort Algorithm</vt:lpstr>
      <vt:lpstr>External Merge Sort Algorithm</vt:lpstr>
      <vt:lpstr>External Merge Sort Algorithm</vt:lpstr>
      <vt:lpstr>External Merge Sort Algorithm</vt:lpstr>
      <vt:lpstr>External Merge Sort Algorithm</vt:lpstr>
      <vt:lpstr>Calculating IO Cost</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Running External Merge Sort on Larger Files</vt:lpstr>
      <vt:lpstr>Simplified 3-page Buffer Version</vt:lpstr>
      <vt:lpstr>Using B+1 buffer pages to reduce # of passes</vt:lpstr>
      <vt:lpstr>Using B+1 buffer pages to reduce # of passes</vt:lpstr>
      <vt:lpstr>Repacking</vt:lpstr>
      <vt:lpstr>Repacking for even longer initial runs</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 Example: 3 page buffer</vt:lpstr>
      <vt:lpstr>Repacking</vt:lpstr>
      <vt:lpstr>Summary</vt:lpstr>
      <vt:lpstr>2. Indexes</vt:lpstr>
      <vt:lpstr>What you will learn about in this section</vt:lpstr>
      <vt:lpstr>Index Motivation</vt:lpstr>
      <vt:lpstr>Index Motivation</vt:lpstr>
      <vt:lpstr>Index Motivation</vt:lpstr>
      <vt:lpstr>Further Motivation for Indexes: NoSQL!</vt:lpstr>
      <vt:lpstr>Indexes: High-level</vt:lpstr>
      <vt:lpstr>More precisely</vt:lpstr>
      <vt:lpstr>Operations on an Index</vt:lpstr>
      <vt:lpstr>Conceptual Example</vt:lpstr>
      <vt:lpstr>Conceptual Example</vt:lpstr>
      <vt:lpstr>Conceptual Example</vt:lpstr>
      <vt:lpstr>Covering Indexes</vt:lpstr>
      <vt:lpstr>High-level Categories of Index Types</vt:lpstr>
      <vt:lpstr>Activity-13.ipynb</vt:lpstr>
      <vt:lpstr>2. B+ Trees</vt:lpstr>
      <vt:lpstr>What you will learn about in this section</vt:lpstr>
      <vt:lpstr>B+ Trees</vt:lpstr>
      <vt:lpstr>B+ Tree Basics</vt:lpstr>
      <vt:lpstr>B+ Tree Basics</vt:lpstr>
      <vt:lpstr>B+ Tree Basics</vt:lpstr>
      <vt:lpstr>B+ Tree Basics</vt:lpstr>
      <vt:lpstr>B+ Tree Basics</vt:lpstr>
      <vt:lpstr>B+ Tree Basics</vt:lpstr>
      <vt:lpstr>B+ Tree Basics</vt:lpstr>
      <vt:lpstr>Some finer points of B+ Trees</vt:lpstr>
      <vt:lpstr>Searching a B+ Tree</vt:lpstr>
      <vt:lpstr>B+ Tree Exact Search Animation</vt:lpstr>
      <vt:lpstr>B+ Tree Range Search Animation</vt:lpstr>
      <vt:lpstr>B+ Tree Design</vt:lpstr>
      <vt:lpstr>B+ Tree: High Fanout = Smaller &amp; Lower IO</vt:lpstr>
      <vt:lpstr>B+ Trees in Practice</vt:lpstr>
      <vt:lpstr>Simple Cost Model for Search</vt:lpstr>
      <vt:lpstr>Simple Cost Model for Search</vt:lpstr>
      <vt:lpstr>Fast Insertions &amp; Self-Balancing</vt:lpstr>
      <vt:lpstr>Clustered Indexes</vt:lpstr>
      <vt:lpstr>Clustered vs. Unclustered Index</vt:lpstr>
      <vt:lpstr>Clustered vs. Unclustered Index</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  An IO-Aware Index Structure</dc:title>
  <dc:creator>Alex Ratner</dc:creator>
  <cp:lastModifiedBy>Alex Ratner</cp:lastModifiedBy>
  <cp:revision>124</cp:revision>
  <dcterms:created xsi:type="dcterms:W3CDTF">2015-10-30T14:38:29Z</dcterms:created>
  <dcterms:modified xsi:type="dcterms:W3CDTF">2015-11-02T22:40:30Z</dcterms:modified>
</cp:coreProperties>
</file>