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3" r:id="rId5"/>
    <p:sldId id="259" r:id="rId6"/>
    <p:sldId id="260" r:id="rId7"/>
    <p:sldId id="264" r:id="rId8"/>
    <p:sldId id="265" r:id="rId9"/>
    <p:sldId id="266" r:id="rId10"/>
    <p:sldId id="267" r:id="rId11"/>
    <p:sldId id="268" r:id="rId12"/>
    <p:sldId id="269"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Fig. 1 Signal Strength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637659212283666E-2"/>
          <c:y val="0.26571289420640054"/>
          <c:w val="0.84565720068521422"/>
          <c:h val="0.60179797994789153"/>
        </c:manualLayout>
      </c:layout>
      <c:lineChart>
        <c:grouping val="stacked"/>
        <c:varyColors val="0"/>
        <c:ser>
          <c:idx val="0"/>
          <c:order val="0"/>
          <c:tx>
            <c:strRef>
              <c:f>Sheet1!$B$1</c:f>
              <c:strCache>
                <c:ptCount val="1"/>
                <c:pt idx="0">
                  <c:v>signal strength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30</c:v>
                </c:pt>
                <c:pt idx="1">
                  <c:v>60</c:v>
                </c:pt>
                <c:pt idx="2">
                  <c:v>90</c:v>
                </c:pt>
              </c:numCache>
            </c:numRef>
          </c:cat>
          <c:val>
            <c:numRef>
              <c:f>Sheet1!$B$2:$B$4</c:f>
              <c:numCache>
                <c:formatCode>General</c:formatCode>
                <c:ptCount val="3"/>
                <c:pt idx="0">
                  <c:v>-50</c:v>
                </c:pt>
                <c:pt idx="1">
                  <c:v>-66</c:v>
                </c:pt>
                <c:pt idx="2">
                  <c:v>-76</c:v>
                </c:pt>
              </c:numCache>
            </c:numRef>
          </c:val>
          <c:smooth val="0"/>
          <c:extLst>
            <c:ext xmlns:c16="http://schemas.microsoft.com/office/drawing/2014/chart" uri="{C3380CC4-5D6E-409C-BE32-E72D297353CC}">
              <c16:uniqueId val="{00000000-97CC-4F1B-BB95-74150CE6DD04}"/>
            </c:ext>
          </c:extLst>
        </c:ser>
        <c:dLbls>
          <c:showLegendKey val="0"/>
          <c:showVal val="0"/>
          <c:showCatName val="0"/>
          <c:showSerName val="0"/>
          <c:showPercent val="0"/>
          <c:showBubbleSize val="0"/>
        </c:dLbls>
        <c:marker val="1"/>
        <c:smooth val="0"/>
        <c:axId val="240497344"/>
        <c:axId val="240499312"/>
      </c:lineChart>
      <c:catAx>
        <c:axId val="24049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499312"/>
        <c:crosses val="autoZero"/>
        <c:auto val="1"/>
        <c:lblAlgn val="ctr"/>
        <c:lblOffset val="100"/>
        <c:noMultiLvlLbl val="0"/>
      </c:catAx>
      <c:valAx>
        <c:axId val="240499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497344"/>
        <c:crosses val="autoZero"/>
        <c:crossBetween val="between"/>
      </c:valAx>
      <c:spPr>
        <a:noFill/>
        <a:ln>
          <a:noFill/>
        </a:ln>
        <a:effectLst/>
      </c:spPr>
    </c:plotArea>
    <c:legend>
      <c:legendPos val="b"/>
      <c:layout>
        <c:manualLayout>
          <c:xMode val="edge"/>
          <c:yMode val="edge"/>
          <c:x val="0.26865179459201577"/>
          <c:y val="0.87827394088024058"/>
          <c:w val="0.46269611559454055"/>
          <c:h val="0.1158628356580013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Fig.</a:t>
            </a:r>
            <a:r>
              <a:rPr lang="en-US" sz="1400" baseline="0" dirty="0"/>
              <a:t> 2 </a:t>
            </a:r>
            <a:r>
              <a:rPr lang="en-US" sz="1400" dirty="0"/>
              <a:t>SNR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SNR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30</c:v>
                </c:pt>
                <c:pt idx="1">
                  <c:v>60</c:v>
                </c:pt>
                <c:pt idx="2">
                  <c:v>90</c:v>
                </c:pt>
              </c:numCache>
            </c:numRef>
          </c:cat>
          <c:val>
            <c:numRef>
              <c:f>Sheet1!$B$2:$B$4</c:f>
              <c:numCache>
                <c:formatCode>General</c:formatCode>
                <c:ptCount val="3"/>
                <c:pt idx="0">
                  <c:v>33</c:v>
                </c:pt>
                <c:pt idx="1">
                  <c:v>16</c:v>
                </c:pt>
                <c:pt idx="2">
                  <c:v>11</c:v>
                </c:pt>
              </c:numCache>
            </c:numRef>
          </c:val>
          <c:smooth val="0"/>
          <c:extLst>
            <c:ext xmlns:c16="http://schemas.microsoft.com/office/drawing/2014/chart" uri="{C3380CC4-5D6E-409C-BE32-E72D297353CC}">
              <c16:uniqueId val="{00000000-7D8C-472D-ABBD-4C8C9D857530}"/>
            </c:ext>
          </c:extLst>
        </c:ser>
        <c:dLbls>
          <c:showLegendKey val="0"/>
          <c:showVal val="0"/>
          <c:showCatName val="0"/>
          <c:showSerName val="0"/>
          <c:showPercent val="0"/>
          <c:showBubbleSize val="0"/>
        </c:dLbls>
        <c:marker val="1"/>
        <c:smooth val="0"/>
        <c:axId val="581601136"/>
        <c:axId val="581604744"/>
      </c:lineChart>
      <c:catAx>
        <c:axId val="581601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604744"/>
        <c:crosses val="autoZero"/>
        <c:auto val="1"/>
        <c:lblAlgn val="ctr"/>
        <c:lblOffset val="100"/>
        <c:noMultiLvlLbl val="0"/>
      </c:catAx>
      <c:valAx>
        <c:axId val="581604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601136"/>
        <c:crosses val="autoZero"/>
        <c:crossBetween val="between"/>
      </c:valAx>
      <c:spPr>
        <a:noFill/>
        <a:ln>
          <a:noFill/>
        </a:ln>
        <a:effectLst/>
      </c:spPr>
    </c:plotArea>
    <c:legend>
      <c:legendPos val="b"/>
      <c:layout>
        <c:manualLayout>
          <c:xMode val="edge"/>
          <c:yMode val="edge"/>
          <c:x val="0.44894926234476146"/>
          <c:y val="0.84215665818136298"/>
          <c:w val="0.19958361957519397"/>
          <c:h val="9.520890160209109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3 UDP Rate</a:t>
            </a:r>
          </a:p>
        </c:rich>
      </c:tx>
      <c:layout>
        <c:manualLayout>
          <c:xMode val="edge"/>
          <c:yMode val="edge"/>
          <c:x val="0.2746849808562164"/>
          <c:y val="4.801754574511700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89513702570998"/>
          <c:y val="0.26380231443260949"/>
          <c:w val="0.79419287919472759"/>
          <c:h val="0.63394548753320801"/>
        </c:manualLayout>
      </c:layout>
      <c:lineChart>
        <c:grouping val="standard"/>
        <c:varyColors val="0"/>
        <c:ser>
          <c:idx val="0"/>
          <c:order val="0"/>
          <c:tx>
            <c:strRef>
              <c:f>Sheet1!$B$1</c:f>
              <c:strCache>
                <c:ptCount val="1"/>
                <c:pt idx="0">
                  <c:v>UDP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10</c:v>
                </c:pt>
                <c:pt idx="1">
                  <c:v>15</c:v>
                </c:pt>
                <c:pt idx="2">
                  <c:v>30</c:v>
                </c:pt>
              </c:numCache>
            </c:numRef>
          </c:cat>
          <c:val>
            <c:numRef>
              <c:f>Sheet1!$B$2:$B$4</c:f>
              <c:numCache>
                <c:formatCode>General</c:formatCode>
                <c:ptCount val="3"/>
                <c:pt idx="0">
                  <c:v>6350</c:v>
                </c:pt>
                <c:pt idx="1">
                  <c:v>15900</c:v>
                </c:pt>
                <c:pt idx="2">
                  <c:v>16500</c:v>
                </c:pt>
              </c:numCache>
            </c:numRef>
          </c:val>
          <c:smooth val="0"/>
          <c:extLst>
            <c:ext xmlns:c16="http://schemas.microsoft.com/office/drawing/2014/chart" uri="{C3380CC4-5D6E-409C-BE32-E72D297353CC}">
              <c16:uniqueId val="{00000000-CC21-425B-A302-AEFA5A2FE3CF}"/>
            </c:ext>
          </c:extLst>
        </c:ser>
        <c:dLbls>
          <c:showLegendKey val="0"/>
          <c:showVal val="0"/>
          <c:showCatName val="0"/>
          <c:showSerName val="0"/>
          <c:showPercent val="0"/>
          <c:showBubbleSize val="0"/>
        </c:dLbls>
        <c:marker val="1"/>
        <c:smooth val="0"/>
        <c:axId val="584553720"/>
        <c:axId val="584549784"/>
      </c:lineChart>
      <c:catAx>
        <c:axId val="584553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4549784"/>
        <c:crosses val="autoZero"/>
        <c:auto val="1"/>
        <c:lblAlgn val="ctr"/>
        <c:lblOffset val="100"/>
        <c:noMultiLvlLbl val="0"/>
      </c:catAx>
      <c:valAx>
        <c:axId val="584549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4553720"/>
        <c:crosses val="autoZero"/>
        <c:crossBetween val="between"/>
      </c:valAx>
      <c:spPr>
        <a:noFill/>
        <a:ln>
          <a:noFill/>
        </a:ln>
        <a:effectLst/>
      </c:spPr>
    </c:plotArea>
    <c:legend>
      <c:legendPos val="b"/>
      <c:layout>
        <c:manualLayout>
          <c:xMode val="edge"/>
          <c:yMode val="edge"/>
          <c:x val="0.67565288931691481"/>
          <c:y val="0.1626062277842128"/>
          <c:w val="0.29059182553603496"/>
          <c:h val="9.989451854682379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4 TCP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99251020655998"/>
          <c:y val="0.14811545116455296"/>
          <c:w val="0.79983421863825932"/>
          <c:h val="0.6486988703314609"/>
        </c:manualLayout>
      </c:layout>
      <c:lineChart>
        <c:grouping val="standard"/>
        <c:varyColors val="0"/>
        <c:ser>
          <c:idx val="0"/>
          <c:order val="0"/>
          <c:tx>
            <c:strRef>
              <c:f>Sheet1!$B$1</c:f>
              <c:strCache>
                <c:ptCount val="1"/>
                <c:pt idx="0">
                  <c:v>TCP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Sheet1!$A$2:$A$4</c:f>
              <c:numCache>
                <c:formatCode>General</c:formatCode>
                <c:ptCount val="3"/>
                <c:pt idx="0">
                  <c:v>10</c:v>
                </c:pt>
                <c:pt idx="1">
                  <c:v>15</c:v>
                </c:pt>
                <c:pt idx="2">
                  <c:v>30</c:v>
                </c:pt>
              </c:numCache>
            </c:numRef>
          </c:cat>
          <c:val>
            <c:numRef>
              <c:f>Sheet1!$B$2:$B$4</c:f>
              <c:numCache>
                <c:formatCode>General</c:formatCode>
                <c:ptCount val="3"/>
                <c:pt idx="0">
                  <c:v>113</c:v>
                </c:pt>
                <c:pt idx="1">
                  <c:v>5190</c:v>
                </c:pt>
                <c:pt idx="2">
                  <c:v>15700</c:v>
                </c:pt>
              </c:numCache>
            </c:numRef>
          </c:val>
          <c:smooth val="0"/>
          <c:extLst>
            <c:ext xmlns:c16="http://schemas.microsoft.com/office/drawing/2014/chart" uri="{C3380CC4-5D6E-409C-BE32-E72D297353CC}">
              <c16:uniqueId val="{00000000-6CEF-4231-A2CA-12EDFCE2900D}"/>
            </c:ext>
          </c:extLst>
        </c:ser>
        <c:dLbls>
          <c:showLegendKey val="0"/>
          <c:showVal val="0"/>
          <c:showCatName val="0"/>
          <c:showSerName val="0"/>
          <c:showPercent val="0"/>
          <c:showBubbleSize val="0"/>
        </c:dLbls>
        <c:marker val="1"/>
        <c:smooth val="0"/>
        <c:axId val="589807416"/>
        <c:axId val="589806760"/>
      </c:lineChart>
      <c:catAx>
        <c:axId val="589807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806760"/>
        <c:crosses val="autoZero"/>
        <c:auto val="1"/>
        <c:lblAlgn val="ctr"/>
        <c:lblOffset val="100"/>
        <c:noMultiLvlLbl val="0"/>
      </c:catAx>
      <c:valAx>
        <c:axId val="589806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807416"/>
        <c:crosses val="autoZero"/>
        <c:crossBetween val="between"/>
      </c:valAx>
      <c:spPr>
        <a:noFill/>
        <a:ln>
          <a:noFill/>
        </a:ln>
        <a:effectLst/>
      </c:spPr>
    </c:plotArea>
    <c:legend>
      <c:legendPos val="b"/>
      <c:layout>
        <c:manualLayout>
          <c:xMode val="edge"/>
          <c:yMode val="edge"/>
          <c:x val="0.66883678155567261"/>
          <c:y val="0.55887685713364921"/>
          <c:w val="0.29402062663026496"/>
          <c:h val="8.08804666602210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300" dirty="0"/>
              <a:t>Fig. 5 Throughput</a:t>
            </a:r>
            <a:r>
              <a:rPr lang="en-US" sz="1300" baseline="0" dirty="0"/>
              <a:t> vs. Microwave Power Level</a:t>
            </a:r>
            <a:endParaRPr lang="en-US" sz="13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UDP</c:v>
                </c:pt>
              </c:strCache>
            </c:strRef>
          </c:tx>
          <c:spPr>
            <a:ln w="28575" cap="rnd">
              <a:solidFill>
                <a:schemeClr val="accent1"/>
              </a:solidFill>
              <a:round/>
            </a:ln>
            <a:effectLst/>
          </c:spPr>
          <c:marker>
            <c:symbol val="none"/>
          </c:marker>
          <c:cat>
            <c:numRef>
              <c:f>Sheet1!$A$2:$A$7</c:f>
              <c:numCache>
                <c:formatCode>General</c:formatCode>
                <c:ptCount val="6"/>
                <c:pt idx="0">
                  <c:v>0</c:v>
                </c:pt>
                <c:pt idx="1">
                  <c:v>1</c:v>
                </c:pt>
                <c:pt idx="2">
                  <c:v>2</c:v>
                </c:pt>
                <c:pt idx="3">
                  <c:v>3</c:v>
                </c:pt>
                <c:pt idx="4">
                  <c:v>4</c:v>
                </c:pt>
                <c:pt idx="5">
                  <c:v>5</c:v>
                </c:pt>
              </c:numCache>
            </c:numRef>
          </c:cat>
          <c:val>
            <c:numRef>
              <c:f>Sheet1!$B$2:$B$7</c:f>
              <c:numCache>
                <c:formatCode>General</c:formatCode>
                <c:ptCount val="6"/>
                <c:pt idx="0">
                  <c:v>16500</c:v>
                </c:pt>
                <c:pt idx="1">
                  <c:v>24500</c:v>
                </c:pt>
                <c:pt idx="2">
                  <c:v>22600</c:v>
                </c:pt>
                <c:pt idx="3">
                  <c:v>24500</c:v>
                </c:pt>
                <c:pt idx="4">
                  <c:v>20900</c:v>
                </c:pt>
                <c:pt idx="5">
                  <c:v>17900</c:v>
                </c:pt>
              </c:numCache>
            </c:numRef>
          </c:val>
          <c:smooth val="0"/>
          <c:extLst>
            <c:ext xmlns:c16="http://schemas.microsoft.com/office/drawing/2014/chart" uri="{C3380CC4-5D6E-409C-BE32-E72D297353CC}">
              <c16:uniqueId val="{00000000-F6EC-4EF0-A1E1-040A6DC42684}"/>
            </c:ext>
          </c:extLst>
        </c:ser>
        <c:ser>
          <c:idx val="1"/>
          <c:order val="1"/>
          <c:tx>
            <c:strRef>
              <c:f>Sheet1!$C$1</c:f>
              <c:strCache>
                <c:ptCount val="1"/>
                <c:pt idx="0">
                  <c:v>TCP</c:v>
                </c:pt>
              </c:strCache>
            </c:strRef>
          </c:tx>
          <c:spPr>
            <a:ln w="28575" cap="rnd">
              <a:solidFill>
                <a:schemeClr val="accent2"/>
              </a:solidFill>
              <a:round/>
            </a:ln>
            <a:effectLst/>
          </c:spPr>
          <c:marker>
            <c:symbol val="none"/>
          </c:marker>
          <c:cat>
            <c:numRef>
              <c:f>Sheet1!$A$2:$A$7</c:f>
              <c:numCache>
                <c:formatCode>General</c:formatCode>
                <c:ptCount val="6"/>
                <c:pt idx="0">
                  <c:v>0</c:v>
                </c:pt>
                <c:pt idx="1">
                  <c:v>1</c:v>
                </c:pt>
                <c:pt idx="2">
                  <c:v>2</c:v>
                </c:pt>
                <c:pt idx="3">
                  <c:v>3</c:v>
                </c:pt>
                <c:pt idx="4">
                  <c:v>4</c:v>
                </c:pt>
                <c:pt idx="5">
                  <c:v>5</c:v>
                </c:pt>
              </c:numCache>
            </c:numRef>
          </c:cat>
          <c:val>
            <c:numRef>
              <c:f>Sheet1!$C$2:$C$7</c:f>
              <c:numCache>
                <c:formatCode>General</c:formatCode>
                <c:ptCount val="6"/>
                <c:pt idx="0">
                  <c:v>15700</c:v>
                </c:pt>
                <c:pt idx="1">
                  <c:v>22000</c:v>
                </c:pt>
                <c:pt idx="2">
                  <c:v>21400</c:v>
                </c:pt>
                <c:pt idx="3">
                  <c:v>21700</c:v>
                </c:pt>
                <c:pt idx="4">
                  <c:v>20900</c:v>
                </c:pt>
                <c:pt idx="5">
                  <c:v>20300</c:v>
                </c:pt>
              </c:numCache>
            </c:numRef>
          </c:val>
          <c:smooth val="0"/>
          <c:extLst>
            <c:ext xmlns:c16="http://schemas.microsoft.com/office/drawing/2014/chart" uri="{C3380CC4-5D6E-409C-BE32-E72D297353CC}">
              <c16:uniqueId val="{00000001-F6EC-4EF0-A1E1-040A6DC42684}"/>
            </c:ext>
          </c:extLst>
        </c:ser>
        <c:dLbls>
          <c:showLegendKey val="0"/>
          <c:showVal val="0"/>
          <c:showCatName val="0"/>
          <c:showSerName val="0"/>
          <c:showPercent val="0"/>
          <c:showBubbleSize val="0"/>
        </c:dLbls>
        <c:smooth val="0"/>
        <c:axId val="565030832"/>
        <c:axId val="565031488"/>
      </c:lineChart>
      <c:catAx>
        <c:axId val="56503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5031488"/>
        <c:crosses val="autoZero"/>
        <c:auto val="1"/>
        <c:lblAlgn val="ctr"/>
        <c:lblOffset val="100"/>
        <c:noMultiLvlLbl val="0"/>
      </c:catAx>
      <c:valAx>
        <c:axId val="565031488"/>
        <c:scaling>
          <c:orientation val="minMax"/>
          <c:min val="1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503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1 Data Throughput vs. Distance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DH1</c:v>
                </c:pt>
              </c:strCache>
            </c:strRef>
          </c:tx>
          <c:spPr>
            <a:ln w="28575" cap="rnd">
              <a:solidFill>
                <a:schemeClr val="accent1"/>
              </a:solidFill>
              <a:round/>
            </a:ln>
            <a:effectLst/>
          </c:spPr>
          <c:marker>
            <c:symbol val="none"/>
          </c:marker>
          <c:cat>
            <c:numRef>
              <c:f>Sheet1!$A$2:$A$4</c:f>
              <c:numCache>
                <c:formatCode>General</c:formatCode>
                <c:ptCount val="3"/>
                <c:pt idx="0">
                  <c:v>10</c:v>
                </c:pt>
                <c:pt idx="1">
                  <c:v>15</c:v>
                </c:pt>
                <c:pt idx="2">
                  <c:v>30</c:v>
                </c:pt>
              </c:numCache>
            </c:numRef>
          </c:cat>
          <c:val>
            <c:numRef>
              <c:f>Sheet1!$B$2:$B$4</c:f>
              <c:numCache>
                <c:formatCode>General</c:formatCode>
                <c:ptCount val="3"/>
                <c:pt idx="0">
                  <c:v>225.38</c:v>
                </c:pt>
                <c:pt idx="1">
                  <c:v>175.83</c:v>
                </c:pt>
                <c:pt idx="2">
                  <c:v>131.1</c:v>
                </c:pt>
              </c:numCache>
            </c:numRef>
          </c:val>
          <c:smooth val="0"/>
          <c:extLst>
            <c:ext xmlns:c16="http://schemas.microsoft.com/office/drawing/2014/chart" uri="{C3380CC4-5D6E-409C-BE32-E72D297353CC}">
              <c16:uniqueId val="{00000000-D2FD-45E1-8C15-75E28E9F50B8}"/>
            </c:ext>
          </c:extLst>
        </c:ser>
        <c:ser>
          <c:idx val="1"/>
          <c:order val="1"/>
          <c:tx>
            <c:strRef>
              <c:f>Sheet1!$C$1</c:f>
              <c:strCache>
                <c:ptCount val="1"/>
                <c:pt idx="0">
                  <c:v>DH3</c:v>
                </c:pt>
              </c:strCache>
            </c:strRef>
          </c:tx>
          <c:spPr>
            <a:ln w="28575" cap="rnd">
              <a:solidFill>
                <a:schemeClr val="accent2"/>
              </a:solidFill>
              <a:round/>
            </a:ln>
            <a:effectLst/>
          </c:spPr>
          <c:marker>
            <c:symbol val="none"/>
          </c:marker>
          <c:cat>
            <c:numRef>
              <c:f>Sheet1!$A$2:$A$4</c:f>
              <c:numCache>
                <c:formatCode>General</c:formatCode>
                <c:ptCount val="3"/>
                <c:pt idx="0">
                  <c:v>10</c:v>
                </c:pt>
                <c:pt idx="1">
                  <c:v>15</c:v>
                </c:pt>
                <c:pt idx="2">
                  <c:v>30</c:v>
                </c:pt>
              </c:numCache>
            </c:numRef>
          </c:cat>
          <c:val>
            <c:numRef>
              <c:f>Sheet1!$C$2:$C$4</c:f>
              <c:numCache>
                <c:formatCode>General</c:formatCode>
                <c:ptCount val="3"/>
                <c:pt idx="0">
                  <c:v>258.04000000000002</c:v>
                </c:pt>
                <c:pt idx="1">
                  <c:v>259.83</c:v>
                </c:pt>
                <c:pt idx="2">
                  <c:v>192.84</c:v>
                </c:pt>
              </c:numCache>
            </c:numRef>
          </c:val>
          <c:smooth val="0"/>
          <c:extLst>
            <c:ext xmlns:c16="http://schemas.microsoft.com/office/drawing/2014/chart" uri="{C3380CC4-5D6E-409C-BE32-E72D297353CC}">
              <c16:uniqueId val="{00000001-D2FD-45E1-8C15-75E28E9F50B8}"/>
            </c:ext>
          </c:extLst>
        </c:ser>
        <c:ser>
          <c:idx val="2"/>
          <c:order val="2"/>
          <c:tx>
            <c:strRef>
              <c:f>Sheet1!$D$1</c:f>
              <c:strCache>
                <c:ptCount val="1"/>
                <c:pt idx="0">
                  <c:v>DH5</c:v>
                </c:pt>
              </c:strCache>
            </c:strRef>
          </c:tx>
          <c:spPr>
            <a:ln w="28575" cap="rnd">
              <a:solidFill>
                <a:schemeClr val="accent3"/>
              </a:solidFill>
              <a:round/>
            </a:ln>
            <a:effectLst/>
          </c:spPr>
          <c:marker>
            <c:symbol val="none"/>
          </c:marker>
          <c:cat>
            <c:numRef>
              <c:f>Sheet1!$A$2:$A$4</c:f>
              <c:numCache>
                <c:formatCode>General</c:formatCode>
                <c:ptCount val="3"/>
                <c:pt idx="0">
                  <c:v>10</c:v>
                </c:pt>
                <c:pt idx="1">
                  <c:v>15</c:v>
                </c:pt>
                <c:pt idx="2">
                  <c:v>30</c:v>
                </c:pt>
              </c:numCache>
            </c:numRef>
          </c:cat>
          <c:val>
            <c:numRef>
              <c:f>Sheet1!$D$2:$D$4</c:f>
              <c:numCache>
                <c:formatCode>General</c:formatCode>
                <c:ptCount val="3"/>
                <c:pt idx="0">
                  <c:v>273.55</c:v>
                </c:pt>
                <c:pt idx="1">
                  <c:v>270.77999999999997</c:v>
                </c:pt>
                <c:pt idx="2">
                  <c:v>255.95</c:v>
                </c:pt>
              </c:numCache>
            </c:numRef>
          </c:val>
          <c:smooth val="0"/>
          <c:extLst>
            <c:ext xmlns:c16="http://schemas.microsoft.com/office/drawing/2014/chart" uri="{C3380CC4-5D6E-409C-BE32-E72D297353CC}">
              <c16:uniqueId val="{00000002-D2FD-45E1-8C15-75E28E9F50B8}"/>
            </c:ext>
          </c:extLst>
        </c:ser>
        <c:dLbls>
          <c:showLegendKey val="0"/>
          <c:showVal val="0"/>
          <c:showCatName val="0"/>
          <c:showSerName val="0"/>
          <c:showPercent val="0"/>
          <c:showBubbleSize val="0"/>
        </c:dLbls>
        <c:smooth val="0"/>
        <c:axId val="654488488"/>
        <c:axId val="654493736"/>
      </c:lineChart>
      <c:catAx>
        <c:axId val="654488488"/>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493736"/>
        <c:crosses val="autoZero"/>
        <c:auto val="1"/>
        <c:lblAlgn val="ctr"/>
        <c:lblOffset val="100"/>
        <c:noMultiLvlLbl val="0"/>
      </c:catAx>
      <c:valAx>
        <c:axId val="654493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488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Fig. 2</a:t>
            </a:r>
            <a:r>
              <a:rPr lang="en-US" baseline="0" dirty="0"/>
              <a:t> Data Throughput vs. Number of Slaves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DH1</c:v>
                </c:pt>
              </c:strCache>
            </c:strRef>
          </c:tx>
          <c:spPr>
            <a:ln w="28575" cap="rnd">
              <a:solidFill>
                <a:schemeClr val="accent1"/>
              </a:solidFill>
              <a:round/>
            </a:ln>
            <a:effectLst/>
          </c:spPr>
          <c:marker>
            <c:symbol val="none"/>
          </c:marker>
          <c:cat>
            <c:numRef>
              <c:f>Sheet1!$A$2:$A$4</c:f>
              <c:numCache>
                <c:formatCode>General</c:formatCode>
                <c:ptCount val="3"/>
                <c:pt idx="0">
                  <c:v>1</c:v>
                </c:pt>
                <c:pt idx="1">
                  <c:v>2</c:v>
                </c:pt>
                <c:pt idx="2">
                  <c:v>3</c:v>
                </c:pt>
              </c:numCache>
            </c:numRef>
          </c:cat>
          <c:val>
            <c:numRef>
              <c:f>Sheet1!$B$2:$B$4</c:f>
              <c:numCache>
                <c:formatCode>General</c:formatCode>
                <c:ptCount val="3"/>
                <c:pt idx="0">
                  <c:v>55.81</c:v>
                </c:pt>
                <c:pt idx="1">
                  <c:v>11.75</c:v>
                </c:pt>
                <c:pt idx="2">
                  <c:v>60.39</c:v>
                </c:pt>
              </c:numCache>
            </c:numRef>
          </c:val>
          <c:smooth val="0"/>
          <c:extLst>
            <c:ext xmlns:c16="http://schemas.microsoft.com/office/drawing/2014/chart" uri="{C3380CC4-5D6E-409C-BE32-E72D297353CC}">
              <c16:uniqueId val="{00000000-CB2D-4A4E-AEBA-DA95B7FD92FD}"/>
            </c:ext>
          </c:extLst>
        </c:ser>
        <c:ser>
          <c:idx val="1"/>
          <c:order val="1"/>
          <c:tx>
            <c:strRef>
              <c:f>Sheet1!$C$1</c:f>
              <c:strCache>
                <c:ptCount val="1"/>
                <c:pt idx="0">
                  <c:v>DH3</c:v>
                </c:pt>
              </c:strCache>
            </c:strRef>
          </c:tx>
          <c:spPr>
            <a:ln w="28575" cap="rnd">
              <a:solidFill>
                <a:schemeClr val="accent2"/>
              </a:solidFill>
              <a:round/>
            </a:ln>
            <a:effectLst/>
          </c:spPr>
          <c:marker>
            <c:symbol val="none"/>
          </c:marker>
          <c:cat>
            <c:numRef>
              <c:f>Sheet1!$A$2:$A$4</c:f>
              <c:numCache>
                <c:formatCode>General</c:formatCode>
                <c:ptCount val="3"/>
                <c:pt idx="0">
                  <c:v>1</c:v>
                </c:pt>
                <c:pt idx="1">
                  <c:v>2</c:v>
                </c:pt>
                <c:pt idx="2">
                  <c:v>3</c:v>
                </c:pt>
              </c:numCache>
            </c:numRef>
          </c:cat>
          <c:val>
            <c:numRef>
              <c:f>Sheet1!$C$2:$C$4</c:f>
              <c:numCache>
                <c:formatCode>General</c:formatCode>
                <c:ptCount val="3"/>
                <c:pt idx="0">
                  <c:v>197.36</c:v>
                </c:pt>
                <c:pt idx="1">
                  <c:v>44.75</c:v>
                </c:pt>
                <c:pt idx="2">
                  <c:v>45</c:v>
                </c:pt>
              </c:numCache>
            </c:numRef>
          </c:val>
          <c:smooth val="0"/>
          <c:extLst>
            <c:ext xmlns:c16="http://schemas.microsoft.com/office/drawing/2014/chart" uri="{C3380CC4-5D6E-409C-BE32-E72D297353CC}">
              <c16:uniqueId val="{00000001-CB2D-4A4E-AEBA-DA95B7FD92FD}"/>
            </c:ext>
          </c:extLst>
        </c:ser>
        <c:ser>
          <c:idx val="2"/>
          <c:order val="2"/>
          <c:tx>
            <c:strRef>
              <c:f>Sheet1!$D$1</c:f>
              <c:strCache>
                <c:ptCount val="1"/>
                <c:pt idx="0">
                  <c:v>DH5</c:v>
                </c:pt>
              </c:strCache>
            </c:strRef>
          </c:tx>
          <c:spPr>
            <a:ln w="28575" cap="rnd">
              <a:solidFill>
                <a:schemeClr val="accent3"/>
              </a:solidFill>
              <a:round/>
            </a:ln>
            <a:effectLst/>
          </c:spPr>
          <c:marker>
            <c:symbol val="none"/>
          </c:marker>
          <c:cat>
            <c:numRef>
              <c:f>Sheet1!$A$2:$A$4</c:f>
              <c:numCache>
                <c:formatCode>General</c:formatCode>
                <c:ptCount val="3"/>
                <c:pt idx="0">
                  <c:v>1</c:v>
                </c:pt>
                <c:pt idx="1">
                  <c:v>2</c:v>
                </c:pt>
                <c:pt idx="2">
                  <c:v>3</c:v>
                </c:pt>
              </c:numCache>
            </c:numRef>
          </c:cat>
          <c:val>
            <c:numRef>
              <c:f>Sheet1!$D$2:$D$4</c:f>
              <c:numCache>
                <c:formatCode>General</c:formatCode>
                <c:ptCount val="3"/>
                <c:pt idx="0">
                  <c:v>260.2</c:v>
                </c:pt>
                <c:pt idx="1">
                  <c:v>65.33</c:v>
                </c:pt>
                <c:pt idx="2">
                  <c:v>47</c:v>
                </c:pt>
              </c:numCache>
            </c:numRef>
          </c:val>
          <c:smooth val="0"/>
          <c:extLst>
            <c:ext xmlns:c16="http://schemas.microsoft.com/office/drawing/2014/chart" uri="{C3380CC4-5D6E-409C-BE32-E72D297353CC}">
              <c16:uniqueId val="{00000002-CB2D-4A4E-AEBA-DA95B7FD92FD}"/>
            </c:ext>
          </c:extLst>
        </c:ser>
        <c:dLbls>
          <c:showLegendKey val="0"/>
          <c:showVal val="0"/>
          <c:showCatName val="0"/>
          <c:showSerName val="0"/>
          <c:showPercent val="0"/>
          <c:showBubbleSize val="0"/>
        </c:dLbls>
        <c:smooth val="0"/>
        <c:axId val="654504232"/>
        <c:axId val="654500296"/>
      </c:lineChart>
      <c:catAx>
        <c:axId val="654504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500296"/>
        <c:crosses val="autoZero"/>
        <c:auto val="1"/>
        <c:lblAlgn val="ctr"/>
        <c:lblOffset val="100"/>
        <c:noMultiLvlLbl val="0"/>
      </c:catAx>
      <c:valAx>
        <c:axId val="654500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504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84801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62839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15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374121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1485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368682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79461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86007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20693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88153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6AA5E-6009-47FE-85F1-BAD59AA83F7D}"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30040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6AA5E-6009-47FE-85F1-BAD59AA83F7D}"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8669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6AA5E-6009-47FE-85F1-BAD59AA83F7D}"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88001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6AA5E-6009-47FE-85F1-BAD59AA83F7D}"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00169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56AA5E-6009-47FE-85F1-BAD59AA83F7D}"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46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56AA5E-6009-47FE-85F1-BAD59AA83F7D}"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411186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56AA5E-6009-47FE-85F1-BAD59AA83F7D}" type="datetimeFigureOut">
              <a:rPr lang="en-US" smtClean="0"/>
              <a:t>10/29/2018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27052D-94CE-41E5-9DF0-59DE0BB8100F}" type="slidenum">
              <a:rPr lang="en-US" smtClean="0"/>
              <a:t>‹#›</a:t>
            </a:fld>
            <a:endParaRPr lang="en-US"/>
          </a:p>
        </p:txBody>
      </p:sp>
    </p:spTree>
    <p:extLst>
      <p:ext uri="{BB962C8B-B14F-4D97-AF65-F5344CB8AC3E}">
        <p14:creationId xmlns:p14="http://schemas.microsoft.com/office/powerpoint/2010/main" val="187635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F2FF-2772-40DF-9FB9-27AAA3707823}"/>
              </a:ext>
            </a:extLst>
          </p:cNvPr>
          <p:cNvSpPr>
            <a:spLocks noGrp="1"/>
          </p:cNvSpPr>
          <p:nvPr>
            <p:ph type="ctrTitle"/>
          </p:nvPr>
        </p:nvSpPr>
        <p:spPr/>
        <p:txBody>
          <a:bodyPr/>
          <a:lstStyle/>
          <a:p>
            <a:r>
              <a:rPr lang="en-US" dirty="0"/>
              <a:t>WIRELESS DATA</a:t>
            </a:r>
            <a:br>
              <a:rPr lang="en-US" dirty="0"/>
            </a:br>
            <a:r>
              <a:rPr lang="en-US" dirty="0"/>
              <a:t>COMMUNICATION</a:t>
            </a:r>
          </a:p>
        </p:txBody>
      </p:sp>
      <p:sp>
        <p:nvSpPr>
          <p:cNvPr id="3" name="Subtitle 2">
            <a:extLst>
              <a:ext uri="{FF2B5EF4-FFF2-40B4-BE49-F238E27FC236}">
                <a16:creationId xmlns:a16="http://schemas.microsoft.com/office/drawing/2014/main" id="{27A779E5-3A86-4360-8984-EF5EB866969C}"/>
              </a:ext>
            </a:extLst>
          </p:cNvPr>
          <p:cNvSpPr>
            <a:spLocks noGrp="1"/>
          </p:cNvSpPr>
          <p:nvPr>
            <p:ph type="subTitle" idx="1"/>
          </p:nvPr>
        </p:nvSpPr>
        <p:spPr/>
        <p:txBody>
          <a:bodyPr>
            <a:normAutofit lnSpcReduction="10000"/>
          </a:bodyPr>
          <a:lstStyle/>
          <a:p>
            <a:pPr algn="l"/>
            <a:r>
              <a:rPr lang="en-US" dirty="0"/>
              <a:t>CS117 LAB REPORT</a:t>
            </a:r>
          </a:p>
          <a:p>
            <a:pPr algn="l"/>
            <a:r>
              <a:rPr lang="en-US" dirty="0"/>
              <a:t>JENNIFER (XINYANG) ZHANG</a:t>
            </a:r>
          </a:p>
          <a:p>
            <a:pPr algn="l"/>
            <a:r>
              <a:rPr lang="en-US" dirty="0"/>
              <a:t>UID: 004 611 860</a:t>
            </a:r>
          </a:p>
          <a:p>
            <a:pPr algn="l"/>
            <a:endParaRPr lang="en-US" dirty="0"/>
          </a:p>
        </p:txBody>
      </p:sp>
    </p:spTree>
    <p:extLst>
      <p:ext uri="{BB962C8B-B14F-4D97-AF65-F5344CB8AC3E}">
        <p14:creationId xmlns:p14="http://schemas.microsoft.com/office/powerpoint/2010/main" val="15594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4B87-2677-4BAB-A65D-6BC3C36DB460}"/>
              </a:ext>
            </a:extLst>
          </p:cNvPr>
          <p:cNvSpPr>
            <a:spLocks noGrp="1"/>
          </p:cNvSpPr>
          <p:nvPr>
            <p:ph type="title"/>
          </p:nvPr>
        </p:nvSpPr>
        <p:spPr/>
        <p:txBody>
          <a:bodyPr/>
          <a:lstStyle/>
          <a:p>
            <a:r>
              <a:rPr lang="en-US" dirty="0"/>
              <a:t>RESULTS-LAB2.A</a:t>
            </a:r>
          </a:p>
        </p:txBody>
      </p:sp>
      <p:graphicFrame>
        <p:nvGraphicFramePr>
          <p:cNvPr id="6" name="Content Placeholder 5">
            <a:extLst>
              <a:ext uri="{FF2B5EF4-FFF2-40B4-BE49-F238E27FC236}">
                <a16:creationId xmlns:a16="http://schemas.microsoft.com/office/drawing/2014/main" id="{B23CEA0C-2AAE-47EB-92F1-E643AE37CA82}"/>
              </a:ext>
            </a:extLst>
          </p:cNvPr>
          <p:cNvGraphicFramePr>
            <a:graphicFrameLocks noGrp="1"/>
          </p:cNvGraphicFramePr>
          <p:nvPr>
            <p:ph idx="1"/>
            <p:extLst>
              <p:ext uri="{D42A27DB-BD31-4B8C-83A1-F6EECF244321}">
                <p14:modId xmlns:p14="http://schemas.microsoft.com/office/powerpoint/2010/main" val="3515281362"/>
              </p:ext>
            </p:extLst>
          </p:nvPr>
        </p:nvGraphicFramePr>
        <p:xfrm>
          <a:off x="779463" y="1611025"/>
          <a:ext cx="5316537" cy="331657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27BCA8D-61FF-4DA3-975E-4BC4E67A774D}"/>
              </a:ext>
            </a:extLst>
          </p:cNvPr>
          <p:cNvSpPr txBox="1"/>
          <p:nvPr/>
        </p:nvSpPr>
        <p:spPr>
          <a:xfrm>
            <a:off x="6147146" y="1611025"/>
            <a:ext cx="3597218" cy="3416320"/>
          </a:xfrm>
          <a:prstGeom prst="rect">
            <a:avLst/>
          </a:prstGeom>
          <a:noFill/>
        </p:spPr>
        <p:txBody>
          <a:bodyPr wrap="square" rtlCol="0">
            <a:spAutoFit/>
          </a:bodyPr>
          <a:lstStyle/>
          <a:p>
            <a:r>
              <a:rPr lang="en-US" sz="1200" dirty="0"/>
              <a:t>Figure 1 demonstrates that as distance increases, throughput for Bluetooth transmission of DH1, DH3, DH5 datagram packets decreases. Generally, DH5 has higher throughput than DH3, and DH3 has higher throughput than DH1. From a distance of 10ft to a distance to 30ft, DH5 decreases the least, while DH1 decreases the most. </a:t>
            </a:r>
          </a:p>
          <a:p>
            <a:endParaRPr lang="en-US" sz="1200" dirty="0"/>
          </a:p>
          <a:p>
            <a:r>
              <a:rPr lang="en-US" sz="1200" dirty="0"/>
              <a:t>Although the data rate doesn’t fall into the range we expected, the overall trend still remains correct. One interesting thing to note is that the data throughput with Bluetooth are much lower than that of both UDP and TCP WLAN protocols. UDP and TCP data rate are approximately 3 orders of magnitude greater than Bluetooth rate. As a result, we could conclude that compared to UDP and TCP, Bluetooth is built for data transmission in smaller range. </a:t>
            </a:r>
          </a:p>
        </p:txBody>
      </p:sp>
    </p:spTree>
    <p:extLst>
      <p:ext uri="{BB962C8B-B14F-4D97-AF65-F5344CB8AC3E}">
        <p14:creationId xmlns:p14="http://schemas.microsoft.com/office/powerpoint/2010/main" val="223847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D553-5049-49C1-AFDC-23B3FFF085EE}"/>
              </a:ext>
            </a:extLst>
          </p:cNvPr>
          <p:cNvSpPr>
            <a:spLocks noGrp="1"/>
          </p:cNvSpPr>
          <p:nvPr>
            <p:ph type="title"/>
          </p:nvPr>
        </p:nvSpPr>
        <p:spPr/>
        <p:txBody>
          <a:bodyPr/>
          <a:lstStyle/>
          <a:p>
            <a:r>
              <a:rPr lang="en-US" dirty="0"/>
              <a:t>RESULTS-LAB2.B</a:t>
            </a:r>
          </a:p>
        </p:txBody>
      </p:sp>
      <p:graphicFrame>
        <p:nvGraphicFramePr>
          <p:cNvPr id="6" name="Content Placeholder 5">
            <a:extLst>
              <a:ext uri="{FF2B5EF4-FFF2-40B4-BE49-F238E27FC236}">
                <a16:creationId xmlns:a16="http://schemas.microsoft.com/office/drawing/2014/main" id="{3D6C59E6-5D4E-48CC-8756-D7D47A2CCB52}"/>
              </a:ext>
            </a:extLst>
          </p:cNvPr>
          <p:cNvGraphicFramePr>
            <a:graphicFrameLocks noGrp="1"/>
          </p:cNvGraphicFramePr>
          <p:nvPr>
            <p:ph idx="1"/>
            <p:extLst>
              <p:ext uri="{D42A27DB-BD31-4B8C-83A1-F6EECF244321}">
                <p14:modId xmlns:p14="http://schemas.microsoft.com/office/powerpoint/2010/main" val="2139907296"/>
              </p:ext>
            </p:extLst>
          </p:nvPr>
        </p:nvGraphicFramePr>
        <p:xfrm>
          <a:off x="677334" y="1532516"/>
          <a:ext cx="4984028" cy="347359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2DE8A50-268B-45DC-A846-61BB763FB52F}"/>
              </a:ext>
            </a:extLst>
          </p:cNvPr>
          <p:cNvSpPr txBox="1"/>
          <p:nvPr/>
        </p:nvSpPr>
        <p:spPr>
          <a:xfrm>
            <a:off x="5661363" y="1532516"/>
            <a:ext cx="3889038" cy="3600986"/>
          </a:xfrm>
          <a:prstGeom prst="rect">
            <a:avLst/>
          </a:prstGeom>
          <a:noFill/>
        </p:spPr>
        <p:txBody>
          <a:bodyPr wrap="square" rtlCol="0">
            <a:spAutoFit/>
          </a:bodyPr>
          <a:lstStyle/>
          <a:p>
            <a:r>
              <a:rPr lang="en-US" sz="1200" dirty="0"/>
              <a:t>Similar to what we found with WLAN experiment in Lab 1, as the number of slaves transmitted to increases, the date rate of transmission decreases. This is consistent with our intuition, in that the more clients a master share to, the less each client gets. </a:t>
            </a:r>
          </a:p>
          <a:p>
            <a:endParaRPr lang="en-US" sz="1200" dirty="0"/>
          </a:p>
          <a:p>
            <a:r>
              <a:rPr lang="en-US" sz="1200" dirty="0"/>
              <a:t>It is important to notice that, again, in this graph we can see generally DH5 has a higher data throughput than DH3, and DH3 higher than DH1. However, when number of slaves reach a certain level (in this case is 3), data throughput for all packets become very close to each other, which means their performance converges. </a:t>
            </a:r>
          </a:p>
          <a:p>
            <a:endParaRPr lang="en-US" sz="1200" dirty="0"/>
          </a:p>
          <a:p>
            <a:r>
              <a:rPr lang="en-US" sz="1200" dirty="0"/>
              <a:t>Again, we can also conclude that the data throughput for all types of Bluetooth packets are orders of magnitude lower than data rates for WLAN transmission.</a:t>
            </a:r>
          </a:p>
          <a:p>
            <a:endParaRPr lang="en-US" sz="1200" dirty="0"/>
          </a:p>
        </p:txBody>
      </p:sp>
    </p:spTree>
    <p:extLst>
      <p:ext uri="{BB962C8B-B14F-4D97-AF65-F5344CB8AC3E}">
        <p14:creationId xmlns:p14="http://schemas.microsoft.com/office/powerpoint/2010/main" val="154625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E9B0-2A72-45A1-8E70-8EC7E9FAEFAD}"/>
              </a:ext>
            </a:extLst>
          </p:cNvPr>
          <p:cNvSpPr>
            <a:spLocks noGrp="1"/>
          </p:cNvSpPr>
          <p:nvPr>
            <p:ph type="title"/>
          </p:nvPr>
        </p:nvSpPr>
        <p:spPr/>
        <p:txBody>
          <a:bodyPr/>
          <a:lstStyle/>
          <a:p>
            <a:r>
              <a:rPr lang="en-US" dirty="0"/>
              <a:t>RESULTS-LAB2.B</a:t>
            </a:r>
          </a:p>
        </p:txBody>
      </p:sp>
      <p:graphicFrame>
        <p:nvGraphicFramePr>
          <p:cNvPr id="4" name="Content Placeholder 3">
            <a:extLst>
              <a:ext uri="{FF2B5EF4-FFF2-40B4-BE49-F238E27FC236}">
                <a16:creationId xmlns:a16="http://schemas.microsoft.com/office/drawing/2014/main" id="{2282B65B-5DA1-4A85-A37A-602848C4DEAA}"/>
              </a:ext>
            </a:extLst>
          </p:cNvPr>
          <p:cNvGraphicFramePr>
            <a:graphicFrameLocks noGrp="1"/>
          </p:cNvGraphicFramePr>
          <p:nvPr>
            <p:ph idx="1"/>
            <p:extLst>
              <p:ext uri="{D42A27DB-BD31-4B8C-83A1-F6EECF244321}">
                <p14:modId xmlns:p14="http://schemas.microsoft.com/office/powerpoint/2010/main" val="1014890593"/>
              </p:ext>
            </p:extLst>
          </p:nvPr>
        </p:nvGraphicFramePr>
        <p:xfrm>
          <a:off x="743210" y="1610178"/>
          <a:ext cx="4679228" cy="2397760"/>
        </p:xfrm>
        <a:graphic>
          <a:graphicData uri="http://schemas.openxmlformats.org/drawingml/2006/table">
            <a:tbl>
              <a:tblPr firstRow="1" bandRow="1">
                <a:tableStyleId>{5C22544A-7EE6-4342-B048-85BDC9FD1C3A}</a:tableStyleId>
              </a:tblPr>
              <a:tblGrid>
                <a:gridCol w="2339614">
                  <a:extLst>
                    <a:ext uri="{9D8B030D-6E8A-4147-A177-3AD203B41FA5}">
                      <a16:colId xmlns:a16="http://schemas.microsoft.com/office/drawing/2014/main" val="3032880217"/>
                    </a:ext>
                  </a:extLst>
                </a:gridCol>
                <a:gridCol w="2339614">
                  <a:extLst>
                    <a:ext uri="{9D8B030D-6E8A-4147-A177-3AD203B41FA5}">
                      <a16:colId xmlns:a16="http://schemas.microsoft.com/office/drawing/2014/main" val="56351106"/>
                    </a:ext>
                  </a:extLst>
                </a:gridCol>
              </a:tblGrid>
              <a:tr h="370840">
                <a:tc>
                  <a:txBody>
                    <a:bodyPr/>
                    <a:lstStyle/>
                    <a:p>
                      <a:r>
                        <a:rPr lang="en-US" dirty="0"/>
                        <a:t>Measurement Case</a:t>
                      </a:r>
                    </a:p>
                  </a:txBody>
                  <a:tcPr/>
                </a:tc>
                <a:tc>
                  <a:txBody>
                    <a:bodyPr/>
                    <a:lstStyle/>
                    <a:p>
                      <a:r>
                        <a:rPr lang="en-US" dirty="0"/>
                        <a:t>Data Rate for each pair of connections (kB/s)</a:t>
                      </a:r>
                    </a:p>
                  </a:txBody>
                  <a:tcPr/>
                </a:tc>
                <a:extLst>
                  <a:ext uri="{0D108BD9-81ED-4DB2-BD59-A6C34878D82A}">
                    <a16:rowId xmlns:a16="http://schemas.microsoft.com/office/drawing/2014/main" val="430771086"/>
                  </a:ext>
                </a:extLst>
              </a:tr>
              <a:tr h="370840">
                <a:tc>
                  <a:txBody>
                    <a:bodyPr/>
                    <a:lstStyle/>
                    <a:p>
                      <a:r>
                        <a:rPr lang="en-US" dirty="0"/>
                        <a:t>Before interference</a:t>
                      </a:r>
                    </a:p>
                  </a:txBody>
                  <a:tcPr/>
                </a:tc>
                <a:tc>
                  <a:txBody>
                    <a:bodyPr/>
                    <a:lstStyle/>
                    <a:p>
                      <a:r>
                        <a:rPr lang="en-US" dirty="0"/>
                        <a:t>177.99</a:t>
                      </a:r>
                    </a:p>
                  </a:txBody>
                  <a:tcPr/>
                </a:tc>
                <a:extLst>
                  <a:ext uri="{0D108BD9-81ED-4DB2-BD59-A6C34878D82A}">
                    <a16:rowId xmlns:a16="http://schemas.microsoft.com/office/drawing/2014/main" val="1394050021"/>
                  </a:ext>
                </a:extLst>
              </a:tr>
              <a:tr h="370840">
                <a:tc rowSpan="3">
                  <a:txBody>
                    <a:bodyPr/>
                    <a:lstStyle/>
                    <a:p>
                      <a:endParaRPr lang="en-US" dirty="0"/>
                    </a:p>
                    <a:p>
                      <a:r>
                        <a:rPr lang="en-US" dirty="0"/>
                        <a:t>3 connections crossing</a:t>
                      </a:r>
                    </a:p>
                  </a:txBody>
                  <a:tcPr/>
                </a:tc>
                <a:tc>
                  <a:txBody>
                    <a:bodyPr/>
                    <a:lstStyle/>
                    <a:p>
                      <a:r>
                        <a:rPr lang="en-US" dirty="0"/>
                        <a:t>43.51</a:t>
                      </a:r>
                    </a:p>
                  </a:txBody>
                  <a:tcPr/>
                </a:tc>
                <a:extLst>
                  <a:ext uri="{0D108BD9-81ED-4DB2-BD59-A6C34878D82A}">
                    <a16:rowId xmlns:a16="http://schemas.microsoft.com/office/drawing/2014/main" val="1878260856"/>
                  </a:ext>
                </a:extLst>
              </a:tr>
              <a:tr h="370840">
                <a:tc vMerge="1">
                  <a:txBody>
                    <a:bodyPr/>
                    <a:lstStyle/>
                    <a:p>
                      <a:endParaRPr lang="en-US" dirty="0"/>
                    </a:p>
                  </a:txBody>
                  <a:tcPr/>
                </a:tc>
                <a:tc>
                  <a:txBody>
                    <a:bodyPr/>
                    <a:lstStyle/>
                    <a:p>
                      <a:r>
                        <a:rPr lang="en-US" dirty="0"/>
                        <a:t>175.74</a:t>
                      </a:r>
                    </a:p>
                  </a:txBody>
                  <a:tcPr/>
                </a:tc>
                <a:extLst>
                  <a:ext uri="{0D108BD9-81ED-4DB2-BD59-A6C34878D82A}">
                    <a16:rowId xmlns:a16="http://schemas.microsoft.com/office/drawing/2014/main" val="1377757093"/>
                  </a:ext>
                </a:extLst>
              </a:tr>
              <a:tr h="370840">
                <a:tc vMerge="1">
                  <a:txBody>
                    <a:bodyPr/>
                    <a:lstStyle/>
                    <a:p>
                      <a:endParaRPr lang="en-US" dirty="0"/>
                    </a:p>
                  </a:txBody>
                  <a:tcPr/>
                </a:tc>
                <a:tc>
                  <a:txBody>
                    <a:bodyPr/>
                    <a:lstStyle/>
                    <a:p>
                      <a:r>
                        <a:rPr lang="en-US" dirty="0"/>
                        <a:t>173.92</a:t>
                      </a:r>
                    </a:p>
                  </a:txBody>
                  <a:tcPr/>
                </a:tc>
                <a:extLst>
                  <a:ext uri="{0D108BD9-81ED-4DB2-BD59-A6C34878D82A}">
                    <a16:rowId xmlns:a16="http://schemas.microsoft.com/office/drawing/2014/main" val="1469482166"/>
                  </a:ext>
                </a:extLst>
              </a:tr>
            </a:tbl>
          </a:graphicData>
        </a:graphic>
      </p:graphicFrame>
      <p:sp>
        <p:nvSpPr>
          <p:cNvPr id="5" name="TextBox 4">
            <a:extLst>
              <a:ext uri="{FF2B5EF4-FFF2-40B4-BE49-F238E27FC236}">
                <a16:creationId xmlns:a16="http://schemas.microsoft.com/office/drawing/2014/main" id="{EB4C8BA0-03F7-4EA0-BE74-1EA20B0C9932}"/>
              </a:ext>
            </a:extLst>
          </p:cNvPr>
          <p:cNvSpPr txBox="1"/>
          <p:nvPr/>
        </p:nvSpPr>
        <p:spPr>
          <a:xfrm>
            <a:off x="743210" y="4292178"/>
            <a:ext cx="4679228" cy="523220"/>
          </a:xfrm>
          <a:prstGeom prst="rect">
            <a:avLst/>
          </a:prstGeom>
          <a:noFill/>
        </p:spPr>
        <p:txBody>
          <a:bodyPr wrap="square" rtlCol="0">
            <a:spAutoFit/>
          </a:bodyPr>
          <a:lstStyle/>
          <a:p>
            <a:r>
              <a:rPr lang="en-US" sz="1400" dirty="0"/>
              <a:t>Table for fairness among Bluetooth transmissions. All data are measured at a distance of 10ft from master.</a:t>
            </a:r>
          </a:p>
        </p:txBody>
      </p:sp>
      <p:sp>
        <p:nvSpPr>
          <p:cNvPr id="6" name="TextBox 5">
            <a:extLst>
              <a:ext uri="{FF2B5EF4-FFF2-40B4-BE49-F238E27FC236}">
                <a16:creationId xmlns:a16="http://schemas.microsoft.com/office/drawing/2014/main" id="{64F2374B-7849-48C2-91BE-F0DEB0E89E03}"/>
              </a:ext>
            </a:extLst>
          </p:cNvPr>
          <p:cNvSpPr txBox="1"/>
          <p:nvPr/>
        </p:nvSpPr>
        <p:spPr>
          <a:xfrm>
            <a:off x="5828146" y="1586736"/>
            <a:ext cx="3851564" cy="3600986"/>
          </a:xfrm>
          <a:prstGeom prst="rect">
            <a:avLst/>
          </a:prstGeom>
          <a:noFill/>
        </p:spPr>
        <p:txBody>
          <a:bodyPr wrap="square" rtlCol="0">
            <a:spAutoFit/>
          </a:bodyPr>
          <a:lstStyle/>
          <a:p>
            <a:r>
              <a:rPr lang="en-US" sz="1200" dirty="0"/>
              <a:t>The table to the left describes the relationship between number of crossing connections and data rate in Kbps. The average data rate for crossing transmission is lower than that without crossing. </a:t>
            </a:r>
          </a:p>
          <a:p>
            <a:endParaRPr lang="en-US" sz="1200" dirty="0"/>
          </a:p>
          <a:p>
            <a:r>
              <a:rPr lang="en-US" sz="1200" dirty="0"/>
              <a:t>Our first data for 3 connections crossing transmissions seems an error. A reasonable fix could be 143.51. Since there’s error in our data, we abandon it and uses the other two for analysis. The average rate for 3 connections transmission is (175.74 + 173.92)/2 = 174.83 Kbps, while the transmission rate for without crossing connections is 177.99. Crossing connections, in our case, does not affect data transmission rate too much. We cannot draw a conclusion from our observation, for we do not have enough data to come up with a robust claim. However, one of our hypotheses is that number of crossing transmissions is not a critical factor of data rate for Bluetooth transmission.</a:t>
            </a:r>
          </a:p>
        </p:txBody>
      </p:sp>
    </p:spTree>
    <p:extLst>
      <p:ext uri="{BB962C8B-B14F-4D97-AF65-F5344CB8AC3E}">
        <p14:creationId xmlns:p14="http://schemas.microsoft.com/office/powerpoint/2010/main" val="346661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A906-7D3F-4439-9D16-083110CAE7B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437887-952A-496B-B4B9-5A4F392A91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362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B60A-282F-4101-B3DD-610955F1A49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957536F-FB02-419D-9D4A-B3E3D82505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573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25A3-8509-4060-8D67-601641F68C0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1947822-D7E7-44A6-B3E6-282597F36271}"/>
              </a:ext>
            </a:extLst>
          </p:cNvPr>
          <p:cNvSpPr>
            <a:spLocks noGrp="1"/>
          </p:cNvSpPr>
          <p:nvPr>
            <p:ph idx="1"/>
          </p:nvPr>
        </p:nvSpPr>
        <p:spPr/>
        <p:txBody>
          <a:bodyPr>
            <a:normAutofit fontScale="92500"/>
          </a:bodyPr>
          <a:lstStyle/>
          <a:p>
            <a:pPr marL="0" indent="0">
              <a:buNone/>
            </a:pPr>
            <a:r>
              <a:rPr lang="en-US" dirty="0"/>
              <a:t>The goal of Lab 1 and Lab 2 were to familiarize with wireless data communication through IEEE 802.11n wireless LAN and Bluetooth. </a:t>
            </a:r>
            <a:r>
              <a:rPr lang="en-US" dirty="0" err="1"/>
              <a:t>WiFi</a:t>
            </a:r>
            <a:r>
              <a:rPr lang="en-US" dirty="0"/>
              <a:t> and Bluetooth share some common characteristics, we tested their overall throughput with distance, and the general noise strength both wireless communications. </a:t>
            </a:r>
          </a:p>
          <a:p>
            <a:pPr marL="0" indent="0">
              <a:buNone/>
            </a:pPr>
            <a:r>
              <a:rPr lang="en-US" dirty="0"/>
              <a:t>Lab 1 focused on noise and throughput. We measured the data rate of UDP and TCP protocols in 802.11n with increasing distance, with and without interference, to calculated signal-to-noise ratio. We also compared noise and throughput in presence of microwave noise at different levels.  </a:t>
            </a:r>
          </a:p>
          <a:p>
            <a:pPr marL="0" indent="0">
              <a:buNone/>
            </a:pPr>
            <a:r>
              <a:rPr lang="en-US" dirty="0"/>
              <a:t>Lab 2 focused on data transmission over Bluetooth. We measured the data rate of DH1, DH3, and DH5 of Bluetooth transmission with different distance, We also compared the data rate of these three packets with different number of slaves in the transmission. Finally, we investigated on fairness among Bluetooth transmissions and fairness between Bluetooth transmission and 802.11b TCP transmission.</a:t>
            </a:r>
          </a:p>
        </p:txBody>
      </p:sp>
    </p:spTree>
    <p:extLst>
      <p:ext uri="{BB962C8B-B14F-4D97-AF65-F5344CB8AC3E}">
        <p14:creationId xmlns:p14="http://schemas.microsoft.com/office/powerpoint/2010/main" val="88598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E360-3CA8-4FA3-9187-005BBFEDFC89}"/>
              </a:ext>
            </a:extLst>
          </p:cNvPr>
          <p:cNvSpPr>
            <a:spLocks noGrp="1"/>
          </p:cNvSpPr>
          <p:nvPr>
            <p:ph type="title"/>
          </p:nvPr>
        </p:nvSpPr>
        <p:spPr/>
        <p:txBody>
          <a:bodyPr/>
          <a:lstStyle/>
          <a:p>
            <a:r>
              <a:rPr lang="en-US" dirty="0"/>
              <a:t>THEORETICAL BACKGROUND</a:t>
            </a:r>
          </a:p>
        </p:txBody>
      </p:sp>
      <p:sp>
        <p:nvSpPr>
          <p:cNvPr id="3" name="Content Placeholder 2">
            <a:extLst>
              <a:ext uri="{FF2B5EF4-FFF2-40B4-BE49-F238E27FC236}">
                <a16:creationId xmlns:a16="http://schemas.microsoft.com/office/drawing/2014/main" id="{219E258F-AEFA-4135-BD8D-156606500B30}"/>
              </a:ext>
            </a:extLst>
          </p:cNvPr>
          <p:cNvSpPr>
            <a:spLocks noGrp="1"/>
          </p:cNvSpPr>
          <p:nvPr>
            <p:ph idx="1"/>
          </p:nvPr>
        </p:nvSpPr>
        <p:spPr/>
        <p:txBody>
          <a:bodyPr>
            <a:normAutofit lnSpcReduction="10000"/>
          </a:bodyPr>
          <a:lstStyle/>
          <a:p>
            <a:pPr marL="0" indent="0">
              <a:buNone/>
            </a:pPr>
            <a:r>
              <a:rPr lang="en-US" dirty="0"/>
              <a:t>IEEE 802.11n is a wireless-networking standard that uses multiple antennas to increase data rates. It uses Media Access Control (MAC) with two modes so that modes of operation can be enabled that are capable of much higher throughputs, with a maximum throughput of at least 100Mb/s. Which mode to use depends on whether a base station connected to a wired network is available. If it is, communication uses that base station. Otherwise, computer simply send packets in a mode called Ad Hoc Networking. Wireless data communication tries to reduce interference through the Carrier Sense Multiple Access/Collision Avoidance protocol which makes it slow down transmission on a busy channel. It operated under the Distributed Coordination Function (DCF), which indicates it is not reliable in all situations. Frames are sent in smaller packets that are fragmented with their own checksum so that they remain undamaged. One alternative of DCF is Point Coordinated Function (PCF), which is capable of avoiding collisions.</a:t>
            </a:r>
          </a:p>
        </p:txBody>
      </p:sp>
    </p:spTree>
    <p:extLst>
      <p:ext uri="{BB962C8B-B14F-4D97-AF65-F5344CB8AC3E}">
        <p14:creationId xmlns:p14="http://schemas.microsoft.com/office/powerpoint/2010/main" val="181514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D87B-BBF3-4239-A1E1-A62FBD6505B4}"/>
              </a:ext>
            </a:extLst>
          </p:cNvPr>
          <p:cNvSpPr>
            <a:spLocks noGrp="1"/>
          </p:cNvSpPr>
          <p:nvPr>
            <p:ph type="title"/>
          </p:nvPr>
        </p:nvSpPr>
        <p:spPr/>
        <p:txBody>
          <a:bodyPr/>
          <a:lstStyle/>
          <a:p>
            <a:r>
              <a:rPr lang="en-US" dirty="0"/>
              <a:t>THERETICAL BACKGROUND</a:t>
            </a:r>
          </a:p>
        </p:txBody>
      </p:sp>
      <p:sp>
        <p:nvSpPr>
          <p:cNvPr id="3" name="Content Placeholder 2">
            <a:extLst>
              <a:ext uri="{FF2B5EF4-FFF2-40B4-BE49-F238E27FC236}">
                <a16:creationId xmlns:a16="http://schemas.microsoft.com/office/drawing/2014/main" id="{638F620A-9CFB-4CF9-8AEC-930131A7DBA0}"/>
              </a:ext>
            </a:extLst>
          </p:cNvPr>
          <p:cNvSpPr>
            <a:spLocks noGrp="1"/>
          </p:cNvSpPr>
          <p:nvPr>
            <p:ph idx="1"/>
          </p:nvPr>
        </p:nvSpPr>
        <p:spPr/>
        <p:txBody>
          <a:bodyPr/>
          <a:lstStyle/>
          <a:p>
            <a:pPr marL="0" indent="0">
              <a:buNone/>
            </a:pPr>
            <a:r>
              <a:rPr lang="en-US" dirty="0"/>
              <a:t>Bluetooth is a wireless technology standard for exchanging data over short distances (using short-wavelength UHF radio waves in the ISM band from 2.400 to 2.485 GHz) from fixed and mobile devices. Contrast to WLAN, instead of using a carrier sense method for avoiding collisions, Bluetooth utilizes a MAC layer Adaptive Frequency Hopping Spread Spectrum (FHSS). It involves switching across 79 different frequency channels to transmit radio signals in data bursts at around 1600 hops/sec. </a:t>
            </a:r>
          </a:p>
          <a:p>
            <a:pPr marL="0" indent="0">
              <a:buNone/>
            </a:pPr>
            <a:r>
              <a:rPr lang="en-US" dirty="0"/>
              <a:t>Bluetooth is a packet-based protocol with a master-slave architecture. One master can communicate with multiple slaves, but not all slaves can reach its maximum. Slave devices synchronize to the master device’s frequency hopping pattern, so all slaves have the potential to read from or send to the master. The devices can switch roles, by agreement, and the slave can become the master. </a:t>
            </a:r>
          </a:p>
        </p:txBody>
      </p:sp>
    </p:spTree>
    <p:extLst>
      <p:ext uri="{BB962C8B-B14F-4D97-AF65-F5344CB8AC3E}">
        <p14:creationId xmlns:p14="http://schemas.microsoft.com/office/powerpoint/2010/main" val="87915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4109-BFEC-41EF-9587-DBC0CFCBD78A}"/>
              </a:ext>
            </a:extLst>
          </p:cNvPr>
          <p:cNvSpPr>
            <a:spLocks noGrp="1"/>
          </p:cNvSpPr>
          <p:nvPr>
            <p:ph type="title"/>
          </p:nvPr>
        </p:nvSpPr>
        <p:spPr/>
        <p:txBody>
          <a:bodyPr/>
          <a:lstStyle/>
          <a:p>
            <a:r>
              <a:rPr lang="en-US" dirty="0"/>
              <a:t>EXPERIMENTS-OVERVIEW</a:t>
            </a:r>
          </a:p>
        </p:txBody>
      </p:sp>
      <p:sp>
        <p:nvSpPr>
          <p:cNvPr id="3" name="Content Placeholder 2">
            <a:extLst>
              <a:ext uri="{FF2B5EF4-FFF2-40B4-BE49-F238E27FC236}">
                <a16:creationId xmlns:a16="http://schemas.microsoft.com/office/drawing/2014/main" id="{17ECF42C-5573-478F-9D96-182880792665}"/>
              </a:ext>
            </a:extLst>
          </p:cNvPr>
          <p:cNvSpPr>
            <a:spLocks noGrp="1"/>
          </p:cNvSpPr>
          <p:nvPr>
            <p:ph idx="1"/>
          </p:nvPr>
        </p:nvSpPr>
        <p:spPr/>
        <p:txBody>
          <a:bodyPr/>
          <a:lstStyle/>
          <a:p>
            <a:r>
              <a:rPr lang="en-US" dirty="0"/>
              <a:t>Lab 1 focuses on data transmission over 802.11b Wireless LAN. We measure UDP and TCP data throughput using </a:t>
            </a:r>
            <a:r>
              <a:rPr lang="en-US" dirty="0" err="1"/>
              <a:t>Iperf</a:t>
            </a:r>
            <a:r>
              <a:rPr lang="en-US" dirty="0"/>
              <a:t> measurement tool at locations at different distances from the host. We also measure UDP and TCP data throughput with and without interference. </a:t>
            </a:r>
          </a:p>
          <a:p>
            <a:r>
              <a:rPr lang="en-US" dirty="0"/>
              <a:t>Lab 2 focuses on data transmission over 802.15 Bluetooth PAN. The main goal of this lab is to investigate on effect of one-to-many connection on Bluetooth data transmission, interference among Bluetooth devices, and interference and fairness between Bluetooth and IEEE 802.11b devices. We measure data throughput using 12test utility on one-to-one at different distances for different packets. We also measure data throughput on one-to-two and one-to-three connections. </a:t>
            </a:r>
          </a:p>
        </p:txBody>
      </p:sp>
    </p:spTree>
    <p:extLst>
      <p:ext uri="{BB962C8B-B14F-4D97-AF65-F5344CB8AC3E}">
        <p14:creationId xmlns:p14="http://schemas.microsoft.com/office/powerpoint/2010/main" val="50611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2744-EB95-4B1D-8CC6-F0D4571F0FF7}"/>
              </a:ext>
            </a:extLst>
          </p:cNvPr>
          <p:cNvSpPr>
            <a:spLocks noGrp="1"/>
          </p:cNvSpPr>
          <p:nvPr>
            <p:ph type="title"/>
          </p:nvPr>
        </p:nvSpPr>
        <p:spPr/>
        <p:txBody>
          <a:bodyPr/>
          <a:lstStyle/>
          <a:p>
            <a:r>
              <a:rPr lang="en-US" dirty="0"/>
              <a:t>RESULTS-LAB1.A </a:t>
            </a:r>
          </a:p>
        </p:txBody>
      </p:sp>
      <p:sp>
        <p:nvSpPr>
          <p:cNvPr id="3" name="Content Placeholder 2">
            <a:extLst>
              <a:ext uri="{FF2B5EF4-FFF2-40B4-BE49-F238E27FC236}">
                <a16:creationId xmlns:a16="http://schemas.microsoft.com/office/drawing/2014/main" id="{5AD5AFD2-33B6-4FDC-B929-068FA56D6D7B}"/>
              </a:ext>
            </a:extLst>
          </p:cNvPr>
          <p:cNvSpPr>
            <a:spLocks noGrp="1"/>
          </p:cNvSpPr>
          <p:nvPr>
            <p:ph idx="1"/>
          </p:nvPr>
        </p:nvSpPr>
        <p:spPr>
          <a:xfrm>
            <a:off x="677334" y="1488613"/>
            <a:ext cx="8596668" cy="3880773"/>
          </a:xfrm>
        </p:spPr>
        <p:txBody>
          <a:bodyPr/>
          <a:lstStyle/>
          <a:p>
            <a:pPr marL="0" indent="0">
              <a:buNone/>
            </a:pPr>
            <a:r>
              <a:rPr lang="en-US" dirty="0"/>
              <a:t>WLAN: TCP and UDP Throughput vs. Signal Strength</a:t>
            </a:r>
          </a:p>
          <a:p>
            <a:pPr marL="0" indent="0">
              <a:buNone/>
            </a:pPr>
            <a:endParaRPr lang="en-US" dirty="0"/>
          </a:p>
        </p:txBody>
      </p:sp>
      <p:graphicFrame>
        <p:nvGraphicFramePr>
          <p:cNvPr id="4" name="Table 3">
            <a:extLst>
              <a:ext uri="{FF2B5EF4-FFF2-40B4-BE49-F238E27FC236}">
                <a16:creationId xmlns:a16="http://schemas.microsoft.com/office/drawing/2014/main" id="{6CB76C26-E82B-46A0-9017-DD83FED4C3B3}"/>
              </a:ext>
            </a:extLst>
          </p:cNvPr>
          <p:cNvGraphicFramePr>
            <a:graphicFrameLocks noGrp="1"/>
          </p:cNvGraphicFramePr>
          <p:nvPr>
            <p:extLst>
              <p:ext uri="{D42A27DB-BD31-4B8C-83A1-F6EECF244321}">
                <p14:modId xmlns:p14="http://schemas.microsoft.com/office/powerpoint/2010/main" val="1375610203"/>
              </p:ext>
            </p:extLst>
          </p:nvPr>
        </p:nvGraphicFramePr>
        <p:xfrm>
          <a:off x="780938" y="1930400"/>
          <a:ext cx="7531790" cy="2286000"/>
        </p:xfrm>
        <a:graphic>
          <a:graphicData uri="http://schemas.openxmlformats.org/drawingml/2006/table">
            <a:tbl>
              <a:tblPr firstRow="1" bandRow="1">
                <a:tableStyleId>{5C22544A-7EE6-4342-B048-85BDC9FD1C3A}</a:tableStyleId>
              </a:tblPr>
              <a:tblGrid>
                <a:gridCol w="1075970">
                  <a:extLst>
                    <a:ext uri="{9D8B030D-6E8A-4147-A177-3AD203B41FA5}">
                      <a16:colId xmlns:a16="http://schemas.microsoft.com/office/drawing/2014/main" val="1039244250"/>
                    </a:ext>
                  </a:extLst>
                </a:gridCol>
                <a:gridCol w="1075970">
                  <a:extLst>
                    <a:ext uri="{9D8B030D-6E8A-4147-A177-3AD203B41FA5}">
                      <a16:colId xmlns:a16="http://schemas.microsoft.com/office/drawing/2014/main" val="1722409443"/>
                    </a:ext>
                  </a:extLst>
                </a:gridCol>
                <a:gridCol w="1075970">
                  <a:extLst>
                    <a:ext uri="{9D8B030D-6E8A-4147-A177-3AD203B41FA5}">
                      <a16:colId xmlns:a16="http://schemas.microsoft.com/office/drawing/2014/main" val="2125623012"/>
                    </a:ext>
                  </a:extLst>
                </a:gridCol>
                <a:gridCol w="1075970">
                  <a:extLst>
                    <a:ext uri="{9D8B030D-6E8A-4147-A177-3AD203B41FA5}">
                      <a16:colId xmlns:a16="http://schemas.microsoft.com/office/drawing/2014/main" val="3235422668"/>
                    </a:ext>
                  </a:extLst>
                </a:gridCol>
                <a:gridCol w="1075970">
                  <a:extLst>
                    <a:ext uri="{9D8B030D-6E8A-4147-A177-3AD203B41FA5}">
                      <a16:colId xmlns:a16="http://schemas.microsoft.com/office/drawing/2014/main" val="2720147965"/>
                    </a:ext>
                  </a:extLst>
                </a:gridCol>
                <a:gridCol w="1075970">
                  <a:extLst>
                    <a:ext uri="{9D8B030D-6E8A-4147-A177-3AD203B41FA5}">
                      <a16:colId xmlns:a16="http://schemas.microsoft.com/office/drawing/2014/main" val="1324151100"/>
                    </a:ext>
                  </a:extLst>
                </a:gridCol>
                <a:gridCol w="1075970">
                  <a:extLst>
                    <a:ext uri="{9D8B030D-6E8A-4147-A177-3AD203B41FA5}">
                      <a16:colId xmlns:a16="http://schemas.microsoft.com/office/drawing/2014/main" val="3654576030"/>
                    </a:ext>
                  </a:extLst>
                </a:gridCol>
              </a:tblGrid>
              <a:tr h="1025152">
                <a:tc>
                  <a:txBody>
                    <a:bodyPr/>
                    <a:lstStyle/>
                    <a:p>
                      <a:r>
                        <a:rPr lang="en-US" dirty="0"/>
                        <a:t>Location</a:t>
                      </a:r>
                    </a:p>
                  </a:txBody>
                  <a:tcPr/>
                </a:tc>
                <a:tc>
                  <a:txBody>
                    <a:bodyPr/>
                    <a:lstStyle/>
                    <a:p>
                      <a:r>
                        <a:rPr lang="en-US" dirty="0"/>
                        <a:t>Approx. Distance (ft)</a:t>
                      </a:r>
                    </a:p>
                  </a:txBody>
                  <a:tcPr/>
                </a:tc>
                <a:tc>
                  <a:txBody>
                    <a:bodyPr/>
                    <a:lstStyle/>
                    <a:p>
                      <a:r>
                        <a:rPr lang="en-US" dirty="0"/>
                        <a:t>Signal Strength (dBm)</a:t>
                      </a:r>
                    </a:p>
                  </a:txBody>
                  <a:tcPr/>
                </a:tc>
                <a:tc>
                  <a:txBody>
                    <a:bodyPr/>
                    <a:lstStyle/>
                    <a:p>
                      <a:r>
                        <a:rPr lang="en-US" dirty="0"/>
                        <a:t>Noise Power (dBm)</a:t>
                      </a:r>
                    </a:p>
                  </a:txBody>
                  <a:tcPr/>
                </a:tc>
                <a:tc>
                  <a:txBody>
                    <a:bodyPr/>
                    <a:lstStyle/>
                    <a:p>
                      <a:r>
                        <a:rPr lang="en-US" dirty="0"/>
                        <a:t>SNR (dB)</a:t>
                      </a:r>
                    </a:p>
                  </a:txBody>
                  <a:tcPr/>
                </a:tc>
                <a:tc>
                  <a:txBody>
                    <a:bodyPr/>
                    <a:lstStyle/>
                    <a:p>
                      <a:r>
                        <a:rPr lang="en-US" dirty="0"/>
                        <a:t>UDP Data Rate (Kbps)</a:t>
                      </a:r>
                    </a:p>
                  </a:txBody>
                  <a:tcPr/>
                </a:tc>
                <a:tc>
                  <a:txBody>
                    <a:bodyPr/>
                    <a:lstStyle/>
                    <a:p>
                      <a:r>
                        <a:rPr lang="en-US" dirty="0"/>
                        <a:t>TCP Data Rate (Kbps)</a:t>
                      </a:r>
                    </a:p>
                  </a:txBody>
                  <a:tcPr/>
                </a:tc>
                <a:extLst>
                  <a:ext uri="{0D108BD9-81ED-4DB2-BD59-A6C34878D82A}">
                    <a16:rowId xmlns:a16="http://schemas.microsoft.com/office/drawing/2014/main" val="797451025"/>
                  </a:ext>
                </a:extLst>
              </a:tr>
              <a:tr h="315432">
                <a:tc>
                  <a:txBody>
                    <a:bodyPr/>
                    <a:lstStyle/>
                    <a:p>
                      <a:r>
                        <a:rPr lang="en-US" dirty="0"/>
                        <a:t>3704</a:t>
                      </a:r>
                    </a:p>
                  </a:txBody>
                  <a:tcPr/>
                </a:tc>
                <a:tc>
                  <a:txBody>
                    <a:bodyPr/>
                    <a:lstStyle/>
                    <a:p>
                      <a:r>
                        <a:rPr lang="en-US" dirty="0"/>
                        <a:t>30</a:t>
                      </a:r>
                    </a:p>
                  </a:txBody>
                  <a:tcPr/>
                </a:tc>
                <a:tc>
                  <a:txBody>
                    <a:bodyPr/>
                    <a:lstStyle/>
                    <a:p>
                      <a:r>
                        <a:rPr lang="en-US" dirty="0"/>
                        <a:t>-50</a:t>
                      </a:r>
                    </a:p>
                  </a:txBody>
                  <a:tcPr/>
                </a:tc>
                <a:tc>
                  <a:txBody>
                    <a:bodyPr/>
                    <a:lstStyle/>
                    <a:p>
                      <a:r>
                        <a:rPr lang="en-US" dirty="0"/>
                        <a:t>-83</a:t>
                      </a:r>
                    </a:p>
                  </a:txBody>
                  <a:tcPr/>
                </a:tc>
                <a:tc>
                  <a:txBody>
                    <a:bodyPr/>
                    <a:lstStyle/>
                    <a:p>
                      <a:r>
                        <a:rPr lang="en-US" dirty="0"/>
                        <a:t>33</a:t>
                      </a:r>
                    </a:p>
                  </a:txBody>
                  <a:tcPr/>
                </a:tc>
                <a:tc>
                  <a:txBody>
                    <a:bodyPr/>
                    <a:lstStyle/>
                    <a:p>
                      <a:r>
                        <a:rPr lang="en-US" dirty="0"/>
                        <a:t>16500</a:t>
                      </a:r>
                    </a:p>
                  </a:txBody>
                  <a:tcPr/>
                </a:tc>
                <a:tc>
                  <a:txBody>
                    <a:bodyPr/>
                    <a:lstStyle/>
                    <a:p>
                      <a:r>
                        <a:rPr lang="en-US" dirty="0"/>
                        <a:t>15700</a:t>
                      </a:r>
                    </a:p>
                  </a:txBody>
                  <a:tcPr/>
                </a:tc>
                <a:extLst>
                  <a:ext uri="{0D108BD9-81ED-4DB2-BD59-A6C34878D82A}">
                    <a16:rowId xmlns:a16="http://schemas.microsoft.com/office/drawing/2014/main" val="3084511457"/>
                  </a:ext>
                </a:extLst>
              </a:tr>
              <a:tr h="315432">
                <a:tc>
                  <a:txBody>
                    <a:bodyPr/>
                    <a:lstStyle/>
                    <a:p>
                      <a:r>
                        <a:rPr lang="en-US" dirty="0"/>
                        <a:t>3428</a:t>
                      </a:r>
                    </a:p>
                  </a:txBody>
                  <a:tcPr/>
                </a:tc>
                <a:tc>
                  <a:txBody>
                    <a:bodyPr/>
                    <a:lstStyle/>
                    <a:p>
                      <a:r>
                        <a:rPr lang="en-US" dirty="0"/>
                        <a:t>60</a:t>
                      </a:r>
                    </a:p>
                  </a:txBody>
                  <a:tcPr/>
                </a:tc>
                <a:tc>
                  <a:txBody>
                    <a:bodyPr/>
                    <a:lstStyle/>
                    <a:p>
                      <a:r>
                        <a:rPr lang="en-US" dirty="0"/>
                        <a:t>-66</a:t>
                      </a:r>
                    </a:p>
                  </a:txBody>
                  <a:tcPr/>
                </a:tc>
                <a:tc>
                  <a:txBody>
                    <a:bodyPr/>
                    <a:lstStyle/>
                    <a:p>
                      <a:r>
                        <a:rPr lang="en-US" dirty="0"/>
                        <a:t>-82</a:t>
                      </a:r>
                    </a:p>
                  </a:txBody>
                  <a:tcPr/>
                </a:tc>
                <a:tc>
                  <a:txBody>
                    <a:bodyPr/>
                    <a:lstStyle/>
                    <a:p>
                      <a:r>
                        <a:rPr lang="en-US" dirty="0"/>
                        <a:t>16</a:t>
                      </a:r>
                    </a:p>
                  </a:txBody>
                  <a:tcPr/>
                </a:tc>
                <a:tc>
                  <a:txBody>
                    <a:bodyPr/>
                    <a:lstStyle/>
                    <a:p>
                      <a:r>
                        <a:rPr lang="en-US" dirty="0"/>
                        <a:t>15900</a:t>
                      </a:r>
                    </a:p>
                  </a:txBody>
                  <a:tcPr/>
                </a:tc>
                <a:tc>
                  <a:txBody>
                    <a:bodyPr/>
                    <a:lstStyle/>
                    <a:p>
                      <a:r>
                        <a:rPr lang="en-US" dirty="0"/>
                        <a:t>5190</a:t>
                      </a:r>
                    </a:p>
                  </a:txBody>
                  <a:tcPr/>
                </a:tc>
                <a:extLst>
                  <a:ext uri="{0D108BD9-81ED-4DB2-BD59-A6C34878D82A}">
                    <a16:rowId xmlns:a16="http://schemas.microsoft.com/office/drawing/2014/main" val="1965808407"/>
                  </a:ext>
                </a:extLst>
              </a:tr>
              <a:tr h="315432">
                <a:tc>
                  <a:txBody>
                    <a:bodyPr/>
                    <a:lstStyle/>
                    <a:p>
                      <a:r>
                        <a:rPr lang="en-US" dirty="0"/>
                        <a:t>3424</a:t>
                      </a:r>
                    </a:p>
                  </a:txBody>
                  <a:tcPr/>
                </a:tc>
                <a:tc>
                  <a:txBody>
                    <a:bodyPr/>
                    <a:lstStyle/>
                    <a:p>
                      <a:r>
                        <a:rPr lang="en-US" dirty="0"/>
                        <a:t>90</a:t>
                      </a:r>
                    </a:p>
                  </a:txBody>
                  <a:tcPr/>
                </a:tc>
                <a:tc>
                  <a:txBody>
                    <a:bodyPr/>
                    <a:lstStyle/>
                    <a:p>
                      <a:r>
                        <a:rPr lang="en-US" dirty="0"/>
                        <a:t>-76</a:t>
                      </a:r>
                    </a:p>
                  </a:txBody>
                  <a:tcPr/>
                </a:tc>
                <a:tc>
                  <a:txBody>
                    <a:bodyPr/>
                    <a:lstStyle/>
                    <a:p>
                      <a:r>
                        <a:rPr lang="en-US" dirty="0"/>
                        <a:t>-87</a:t>
                      </a:r>
                    </a:p>
                  </a:txBody>
                  <a:tcPr/>
                </a:tc>
                <a:tc>
                  <a:txBody>
                    <a:bodyPr/>
                    <a:lstStyle/>
                    <a:p>
                      <a:r>
                        <a:rPr lang="en-US" dirty="0"/>
                        <a:t>11</a:t>
                      </a:r>
                    </a:p>
                  </a:txBody>
                  <a:tcPr/>
                </a:tc>
                <a:tc>
                  <a:txBody>
                    <a:bodyPr/>
                    <a:lstStyle/>
                    <a:p>
                      <a:r>
                        <a:rPr lang="en-US" dirty="0"/>
                        <a:t>5350</a:t>
                      </a:r>
                    </a:p>
                  </a:txBody>
                  <a:tcPr/>
                </a:tc>
                <a:tc>
                  <a:txBody>
                    <a:bodyPr/>
                    <a:lstStyle/>
                    <a:p>
                      <a:r>
                        <a:rPr lang="en-US" dirty="0"/>
                        <a:t>113</a:t>
                      </a:r>
                    </a:p>
                  </a:txBody>
                  <a:tcPr/>
                </a:tc>
                <a:extLst>
                  <a:ext uri="{0D108BD9-81ED-4DB2-BD59-A6C34878D82A}">
                    <a16:rowId xmlns:a16="http://schemas.microsoft.com/office/drawing/2014/main" val="3656532666"/>
                  </a:ext>
                </a:extLst>
              </a:tr>
            </a:tbl>
          </a:graphicData>
        </a:graphic>
      </p:graphicFrame>
      <p:graphicFrame>
        <p:nvGraphicFramePr>
          <p:cNvPr id="9" name="Chart 8">
            <a:extLst>
              <a:ext uri="{FF2B5EF4-FFF2-40B4-BE49-F238E27FC236}">
                <a16:creationId xmlns:a16="http://schemas.microsoft.com/office/drawing/2014/main" id="{5A043564-5945-4FC9-9340-982EDA213BD7}"/>
              </a:ext>
            </a:extLst>
          </p:cNvPr>
          <p:cNvGraphicFramePr/>
          <p:nvPr>
            <p:extLst>
              <p:ext uri="{D42A27DB-BD31-4B8C-83A1-F6EECF244321}">
                <p14:modId xmlns:p14="http://schemas.microsoft.com/office/powerpoint/2010/main" val="3973048951"/>
              </p:ext>
            </p:extLst>
          </p:nvPr>
        </p:nvGraphicFramePr>
        <p:xfrm>
          <a:off x="780938" y="4271701"/>
          <a:ext cx="3387288" cy="21660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DB2C3FC-09E2-41BB-8CA0-3B83582F05A3}"/>
              </a:ext>
            </a:extLst>
          </p:cNvPr>
          <p:cNvGraphicFramePr/>
          <p:nvPr>
            <p:extLst>
              <p:ext uri="{D42A27DB-BD31-4B8C-83A1-F6EECF244321}">
                <p14:modId xmlns:p14="http://schemas.microsoft.com/office/powerpoint/2010/main" val="184851967"/>
              </p:ext>
            </p:extLst>
          </p:nvPr>
        </p:nvGraphicFramePr>
        <p:xfrm>
          <a:off x="4925441" y="4271701"/>
          <a:ext cx="3387287" cy="263593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5C94051A-CC38-405E-860C-BD4FF42BB504}"/>
              </a:ext>
            </a:extLst>
          </p:cNvPr>
          <p:cNvSpPr txBox="1"/>
          <p:nvPr/>
        </p:nvSpPr>
        <p:spPr>
          <a:xfrm>
            <a:off x="8599057" y="1930400"/>
            <a:ext cx="3001818"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In Figure 1, we notice a decreasing trend in that the signal strength of any wireless LAN signal decreasing with the increase in distance. This result is consistent with our expectation, for as transmission distance increases, the relative strength of noise increases, and the attenuation of the signal increases. The relation could be linear if we do more experiment and collect more data.</a:t>
            </a:r>
          </a:p>
        </p:txBody>
      </p:sp>
      <p:sp>
        <p:nvSpPr>
          <p:cNvPr id="20" name="TextBox 19">
            <a:extLst>
              <a:ext uri="{FF2B5EF4-FFF2-40B4-BE49-F238E27FC236}">
                <a16:creationId xmlns:a16="http://schemas.microsoft.com/office/drawing/2014/main" id="{9D4F7F99-6D46-4184-AAFE-E8BBACD75AF9}"/>
              </a:ext>
            </a:extLst>
          </p:cNvPr>
          <p:cNvSpPr txBox="1"/>
          <p:nvPr/>
        </p:nvSpPr>
        <p:spPr>
          <a:xfrm>
            <a:off x="8599057" y="4216400"/>
            <a:ext cx="3001818"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In Figure 2, we notice an inverse relation between distance and SNR. This is also consistent with our expectation, for due to increasing external noise, the signal strength decreases as client moves further from the host. SNR level dropped by 17 dB from a distance of 30ft to 60ft, and dropped by 5 dB from a distance of 60ft to 90ft. One explanation to this phenomenon is that as we move further from the host, there are more interference due to other mobile devices connected to UCLA </a:t>
            </a:r>
            <a:r>
              <a:rPr lang="en-US" sz="1200" dirty="0" err="1"/>
              <a:t>wifi</a:t>
            </a:r>
            <a:r>
              <a:rPr lang="en-US" sz="1200" dirty="0"/>
              <a:t>.</a:t>
            </a:r>
          </a:p>
        </p:txBody>
      </p:sp>
    </p:spTree>
    <p:extLst>
      <p:ext uri="{BB962C8B-B14F-4D97-AF65-F5344CB8AC3E}">
        <p14:creationId xmlns:p14="http://schemas.microsoft.com/office/powerpoint/2010/main" val="28588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12D9-4819-4356-B557-2189CFF4B64E}"/>
              </a:ext>
            </a:extLst>
          </p:cNvPr>
          <p:cNvSpPr>
            <a:spLocks noGrp="1"/>
          </p:cNvSpPr>
          <p:nvPr>
            <p:ph type="title"/>
          </p:nvPr>
        </p:nvSpPr>
        <p:spPr/>
        <p:txBody>
          <a:bodyPr/>
          <a:lstStyle/>
          <a:p>
            <a:r>
              <a:rPr lang="en-US" dirty="0"/>
              <a:t>RESULTS-LAB1.A</a:t>
            </a:r>
          </a:p>
        </p:txBody>
      </p:sp>
      <p:graphicFrame>
        <p:nvGraphicFramePr>
          <p:cNvPr id="4" name="Chart 3">
            <a:extLst>
              <a:ext uri="{FF2B5EF4-FFF2-40B4-BE49-F238E27FC236}">
                <a16:creationId xmlns:a16="http://schemas.microsoft.com/office/drawing/2014/main" id="{39535F57-6ECA-4834-8689-153E929142CB}"/>
              </a:ext>
            </a:extLst>
          </p:cNvPr>
          <p:cNvGraphicFramePr/>
          <p:nvPr>
            <p:extLst>
              <p:ext uri="{D42A27DB-BD31-4B8C-83A1-F6EECF244321}">
                <p14:modId xmlns:p14="http://schemas.microsoft.com/office/powerpoint/2010/main" val="3679316279"/>
              </p:ext>
            </p:extLst>
          </p:nvPr>
        </p:nvGraphicFramePr>
        <p:xfrm>
          <a:off x="677334" y="1154546"/>
          <a:ext cx="3876193" cy="25122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BB4699F-DA04-47B4-A5A8-BC879D135A28}"/>
              </a:ext>
            </a:extLst>
          </p:cNvPr>
          <p:cNvGraphicFramePr/>
          <p:nvPr>
            <p:extLst>
              <p:ext uri="{D42A27DB-BD31-4B8C-83A1-F6EECF244321}">
                <p14:modId xmlns:p14="http://schemas.microsoft.com/office/powerpoint/2010/main" val="4161084631"/>
              </p:ext>
            </p:extLst>
          </p:nvPr>
        </p:nvGraphicFramePr>
        <p:xfrm>
          <a:off x="725591" y="3833609"/>
          <a:ext cx="3779677" cy="31029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DD15149-5124-4D2C-8035-09A73E81BFBC}"/>
              </a:ext>
            </a:extLst>
          </p:cNvPr>
          <p:cNvSpPr txBox="1"/>
          <p:nvPr/>
        </p:nvSpPr>
        <p:spPr>
          <a:xfrm>
            <a:off x="5209310" y="1607127"/>
            <a:ext cx="3602182" cy="50167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Figure 3 and 4 both show that data transmission rate depends on how effectively and how strongly data communication link is. The stronger it is, the faster the data throughput will be (for both UDP and TCP protocols). </a:t>
            </a:r>
          </a:p>
          <a:p>
            <a:endParaRPr lang="en-US" sz="1400" dirty="0"/>
          </a:p>
          <a:p>
            <a:r>
              <a:rPr lang="en-US" sz="1400" dirty="0"/>
              <a:t>One interesting finding slightly inconsistent with our expectation is that, we expected the increasement of data transmission rate from 10 dB to 15 dB larger than from 15dB to 30dB. Our experiment on TCP data demonstrates the trend. However, our UDP data slightly deviates from the trend. One possible explanation could be experimental errors. So we cannot draw conclusion on which of UDP or TCP throughput decrease faster. But one certain conclusion is that the less interference there is, the stronger the data throughput is.</a:t>
            </a:r>
          </a:p>
          <a:p>
            <a:endParaRPr lang="en-US" sz="1400" dirty="0"/>
          </a:p>
          <a:p>
            <a:endParaRPr lang="en-US" sz="1200" dirty="0"/>
          </a:p>
        </p:txBody>
      </p:sp>
    </p:spTree>
    <p:extLst>
      <p:ext uri="{BB962C8B-B14F-4D97-AF65-F5344CB8AC3E}">
        <p14:creationId xmlns:p14="http://schemas.microsoft.com/office/powerpoint/2010/main" val="85458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155F-B54B-4795-A76C-6786D1C46733}"/>
              </a:ext>
            </a:extLst>
          </p:cNvPr>
          <p:cNvSpPr>
            <a:spLocks noGrp="1"/>
          </p:cNvSpPr>
          <p:nvPr>
            <p:ph type="title"/>
          </p:nvPr>
        </p:nvSpPr>
        <p:spPr/>
        <p:txBody>
          <a:bodyPr/>
          <a:lstStyle/>
          <a:p>
            <a:r>
              <a:rPr lang="en-US" dirty="0"/>
              <a:t>RESULTS-LAB1.B</a:t>
            </a:r>
          </a:p>
        </p:txBody>
      </p:sp>
      <p:graphicFrame>
        <p:nvGraphicFramePr>
          <p:cNvPr id="8" name="Content Placeholder 7">
            <a:extLst>
              <a:ext uri="{FF2B5EF4-FFF2-40B4-BE49-F238E27FC236}">
                <a16:creationId xmlns:a16="http://schemas.microsoft.com/office/drawing/2014/main" id="{C8B10589-636A-4D7F-B8B3-87330684090A}"/>
              </a:ext>
            </a:extLst>
          </p:cNvPr>
          <p:cNvGraphicFramePr>
            <a:graphicFrameLocks noGrp="1"/>
          </p:cNvGraphicFramePr>
          <p:nvPr>
            <p:ph idx="1"/>
            <p:extLst>
              <p:ext uri="{D42A27DB-BD31-4B8C-83A1-F6EECF244321}">
                <p14:modId xmlns:p14="http://schemas.microsoft.com/office/powerpoint/2010/main" val="1275605934"/>
              </p:ext>
            </p:extLst>
          </p:nvPr>
        </p:nvGraphicFramePr>
        <p:xfrm>
          <a:off x="677692" y="2244223"/>
          <a:ext cx="7662745" cy="3218331"/>
        </p:xfrm>
        <a:graphic>
          <a:graphicData uri="http://schemas.openxmlformats.org/drawingml/2006/table">
            <a:tbl>
              <a:tblPr firstRow="1" bandRow="1">
                <a:tableStyleId>{5C22544A-7EE6-4342-B048-85BDC9FD1C3A}</a:tableStyleId>
              </a:tblPr>
              <a:tblGrid>
                <a:gridCol w="1532549">
                  <a:extLst>
                    <a:ext uri="{9D8B030D-6E8A-4147-A177-3AD203B41FA5}">
                      <a16:colId xmlns:a16="http://schemas.microsoft.com/office/drawing/2014/main" val="2710172390"/>
                    </a:ext>
                  </a:extLst>
                </a:gridCol>
                <a:gridCol w="1532549">
                  <a:extLst>
                    <a:ext uri="{9D8B030D-6E8A-4147-A177-3AD203B41FA5}">
                      <a16:colId xmlns:a16="http://schemas.microsoft.com/office/drawing/2014/main" val="1875981604"/>
                    </a:ext>
                  </a:extLst>
                </a:gridCol>
                <a:gridCol w="1532549">
                  <a:extLst>
                    <a:ext uri="{9D8B030D-6E8A-4147-A177-3AD203B41FA5}">
                      <a16:colId xmlns:a16="http://schemas.microsoft.com/office/drawing/2014/main" val="4231470048"/>
                    </a:ext>
                  </a:extLst>
                </a:gridCol>
                <a:gridCol w="1532549">
                  <a:extLst>
                    <a:ext uri="{9D8B030D-6E8A-4147-A177-3AD203B41FA5}">
                      <a16:colId xmlns:a16="http://schemas.microsoft.com/office/drawing/2014/main" val="2200694905"/>
                    </a:ext>
                  </a:extLst>
                </a:gridCol>
                <a:gridCol w="1532549">
                  <a:extLst>
                    <a:ext uri="{9D8B030D-6E8A-4147-A177-3AD203B41FA5}">
                      <a16:colId xmlns:a16="http://schemas.microsoft.com/office/drawing/2014/main" val="1770152674"/>
                    </a:ext>
                  </a:extLst>
                </a:gridCol>
              </a:tblGrid>
              <a:tr h="820749">
                <a:tc>
                  <a:txBody>
                    <a:bodyPr/>
                    <a:lstStyle/>
                    <a:p>
                      <a:r>
                        <a:rPr lang="en-US" dirty="0"/>
                        <a:t>Microwave Oven Level</a:t>
                      </a:r>
                    </a:p>
                  </a:txBody>
                  <a:tcPr/>
                </a:tc>
                <a:tc>
                  <a:txBody>
                    <a:bodyPr/>
                    <a:lstStyle/>
                    <a:p>
                      <a:r>
                        <a:rPr lang="en-US" dirty="0"/>
                        <a:t>Signal Strength (dBm)</a:t>
                      </a:r>
                    </a:p>
                  </a:txBody>
                  <a:tcPr/>
                </a:tc>
                <a:tc>
                  <a:txBody>
                    <a:bodyPr/>
                    <a:lstStyle/>
                    <a:p>
                      <a:r>
                        <a:rPr lang="en-US" dirty="0"/>
                        <a:t>Noise Power (dBm)</a:t>
                      </a:r>
                    </a:p>
                  </a:txBody>
                  <a:tcPr/>
                </a:tc>
                <a:tc>
                  <a:txBody>
                    <a:bodyPr/>
                    <a:lstStyle/>
                    <a:p>
                      <a:r>
                        <a:rPr lang="en-US" dirty="0"/>
                        <a:t>UDP Data Rate (Kbps)</a:t>
                      </a:r>
                    </a:p>
                  </a:txBody>
                  <a:tcPr/>
                </a:tc>
                <a:tc>
                  <a:txBody>
                    <a:bodyPr/>
                    <a:lstStyle/>
                    <a:p>
                      <a:r>
                        <a:rPr lang="en-US" dirty="0"/>
                        <a:t>TCP Data Rate (Kbps)</a:t>
                      </a:r>
                    </a:p>
                  </a:txBody>
                  <a:tcPr/>
                </a:tc>
                <a:extLst>
                  <a:ext uri="{0D108BD9-81ED-4DB2-BD59-A6C34878D82A}">
                    <a16:rowId xmlns:a16="http://schemas.microsoft.com/office/drawing/2014/main" val="657601928"/>
                  </a:ext>
                </a:extLst>
              </a:tr>
              <a:tr h="328299">
                <a:tc>
                  <a:txBody>
                    <a:bodyPr/>
                    <a:lstStyle/>
                    <a:p>
                      <a:r>
                        <a:rPr lang="en-US" dirty="0"/>
                        <a:t>Off</a:t>
                      </a:r>
                    </a:p>
                  </a:txBody>
                  <a:tcPr/>
                </a:tc>
                <a:tc>
                  <a:txBody>
                    <a:bodyPr/>
                    <a:lstStyle/>
                    <a:p>
                      <a:r>
                        <a:rPr lang="en-US" dirty="0"/>
                        <a:t>-50</a:t>
                      </a:r>
                    </a:p>
                  </a:txBody>
                  <a:tcPr/>
                </a:tc>
                <a:tc>
                  <a:txBody>
                    <a:bodyPr/>
                    <a:lstStyle/>
                    <a:p>
                      <a:r>
                        <a:rPr lang="en-US" dirty="0"/>
                        <a:t>-80</a:t>
                      </a:r>
                    </a:p>
                  </a:txBody>
                  <a:tcPr/>
                </a:tc>
                <a:tc>
                  <a:txBody>
                    <a:bodyPr/>
                    <a:lstStyle/>
                    <a:p>
                      <a:r>
                        <a:rPr lang="en-US" dirty="0"/>
                        <a:t>16500</a:t>
                      </a:r>
                    </a:p>
                  </a:txBody>
                  <a:tcPr/>
                </a:tc>
                <a:tc>
                  <a:txBody>
                    <a:bodyPr/>
                    <a:lstStyle/>
                    <a:p>
                      <a:r>
                        <a:rPr lang="en-US" dirty="0"/>
                        <a:t>15700</a:t>
                      </a:r>
                    </a:p>
                  </a:txBody>
                  <a:tcPr/>
                </a:tc>
                <a:extLst>
                  <a:ext uri="{0D108BD9-81ED-4DB2-BD59-A6C34878D82A}">
                    <a16:rowId xmlns:a16="http://schemas.microsoft.com/office/drawing/2014/main" val="2137564771"/>
                  </a:ext>
                </a:extLst>
              </a:tr>
              <a:tr h="328299">
                <a:tc>
                  <a:txBody>
                    <a:bodyPr/>
                    <a:lstStyle/>
                    <a:p>
                      <a:r>
                        <a:rPr lang="en-US" dirty="0"/>
                        <a:t>High </a:t>
                      </a:r>
                    </a:p>
                  </a:txBody>
                  <a:tcPr/>
                </a:tc>
                <a:tc>
                  <a:txBody>
                    <a:bodyPr/>
                    <a:lstStyle/>
                    <a:p>
                      <a:r>
                        <a:rPr lang="en-US" dirty="0"/>
                        <a:t>-31</a:t>
                      </a:r>
                    </a:p>
                  </a:txBody>
                  <a:tcPr/>
                </a:tc>
                <a:tc>
                  <a:txBody>
                    <a:bodyPr/>
                    <a:lstStyle/>
                    <a:p>
                      <a:r>
                        <a:rPr lang="en-US" dirty="0"/>
                        <a:t>-83</a:t>
                      </a:r>
                    </a:p>
                  </a:txBody>
                  <a:tcPr/>
                </a:tc>
                <a:tc>
                  <a:txBody>
                    <a:bodyPr/>
                    <a:lstStyle/>
                    <a:p>
                      <a:r>
                        <a:rPr lang="en-US" dirty="0"/>
                        <a:t>17900</a:t>
                      </a:r>
                    </a:p>
                  </a:txBody>
                  <a:tcPr/>
                </a:tc>
                <a:tc>
                  <a:txBody>
                    <a:bodyPr/>
                    <a:lstStyle/>
                    <a:p>
                      <a:r>
                        <a:rPr lang="en-US" dirty="0"/>
                        <a:t>20300</a:t>
                      </a:r>
                    </a:p>
                  </a:txBody>
                  <a:tcPr/>
                </a:tc>
                <a:extLst>
                  <a:ext uri="{0D108BD9-81ED-4DB2-BD59-A6C34878D82A}">
                    <a16:rowId xmlns:a16="http://schemas.microsoft.com/office/drawing/2014/main" val="1770100252"/>
                  </a:ext>
                </a:extLst>
              </a:tr>
              <a:tr h="475131">
                <a:tc>
                  <a:txBody>
                    <a:bodyPr/>
                    <a:lstStyle/>
                    <a:p>
                      <a:r>
                        <a:rPr lang="en-US" dirty="0"/>
                        <a:t>Medium High</a:t>
                      </a:r>
                    </a:p>
                  </a:txBody>
                  <a:tcPr/>
                </a:tc>
                <a:tc>
                  <a:txBody>
                    <a:bodyPr/>
                    <a:lstStyle/>
                    <a:p>
                      <a:r>
                        <a:rPr lang="en-US" dirty="0"/>
                        <a:t>-28</a:t>
                      </a:r>
                    </a:p>
                  </a:txBody>
                  <a:tcPr/>
                </a:tc>
                <a:tc>
                  <a:txBody>
                    <a:bodyPr/>
                    <a:lstStyle/>
                    <a:p>
                      <a:r>
                        <a:rPr lang="en-US" dirty="0"/>
                        <a:t>-80</a:t>
                      </a:r>
                    </a:p>
                  </a:txBody>
                  <a:tcPr/>
                </a:tc>
                <a:tc>
                  <a:txBody>
                    <a:bodyPr/>
                    <a:lstStyle/>
                    <a:p>
                      <a:r>
                        <a:rPr lang="en-US" dirty="0"/>
                        <a:t>20900</a:t>
                      </a:r>
                    </a:p>
                  </a:txBody>
                  <a:tcPr/>
                </a:tc>
                <a:tc>
                  <a:txBody>
                    <a:bodyPr/>
                    <a:lstStyle/>
                    <a:p>
                      <a:r>
                        <a:rPr lang="en-US" dirty="0"/>
                        <a:t>20900</a:t>
                      </a:r>
                    </a:p>
                  </a:txBody>
                  <a:tcPr/>
                </a:tc>
                <a:extLst>
                  <a:ext uri="{0D108BD9-81ED-4DB2-BD59-A6C34878D82A}">
                    <a16:rowId xmlns:a16="http://schemas.microsoft.com/office/drawing/2014/main" val="4185783954"/>
                  </a:ext>
                </a:extLst>
              </a:tr>
              <a:tr h="328299">
                <a:tc>
                  <a:txBody>
                    <a:bodyPr/>
                    <a:lstStyle/>
                    <a:p>
                      <a:r>
                        <a:rPr lang="en-US" dirty="0"/>
                        <a:t>Medium</a:t>
                      </a:r>
                    </a:p>
                  </a:txBody>
                  <a:tcPr/>
                </a:tc>
                <a:tc>
                  <a:txBody>
                    <a:bodyPr/>
                    <a:lstStyle/>
                    <a:p>
                      <a:r>
                        <a:rPr lang="en-US" dirty="0"/>
                        <a:t>-26</a:t>
                      </a:r>
                    </a:p>
                  </a:txBody>
                  <a:tcPr/>
                </a:tc>
                <a:tc>
                  <a:txBody>
                    <a:bodyPr/>
                    <a:lstStyle/>
                    <a:p>
                      <a:r>
                        <a:rPr lang="en-US" dirty="0"/>
                        <a:t>-80</a:t>
                      </a:r>
                    </a:p>
                  </a:txBody>
                  <a:tcPr/>
                </a:tc>
                <a:tc>
                  <a:txBody>
                    <a:bodyPr/>
                    <a:lstStyle/>
                    <a:p>
                      <a:r>
                        <a:rPr lang="en-US" dirty="0"/>
                        <a:t>24500</a:t>
                      </a:r>
                    </a:p>
                  </a:txBody>
                  <a:tcPr/>
                </a:tc>
                <a:tc>
                  <a:txBody>
                    <a:bodyPr/>
                    <a:lstStyle/>
                    <a:p>
                      <a:r>
                        <a:rPr lang="en-US" dirty="0"/>
                        <a:t>21700</a:t>
                      </a:r>
                    </a:p>
                  </a:txBody>
                  <a:tcPr/>
                </a:tc>
                <a:extLst>
                  <a:ext uri="{0D108BD9-81ED-4DB2-BD59-A6C34878D82A}">
                    <a16:rowId xmlns:a16="http://schemas.microsoft.com/office/drawing/2014/main" val="2574965256"/>
                  </a:ext>
                </a:extLst>
              </a:tr>
              <a:tr h="328299">
                <a:tc>
                  <a:txBody>
                    <a:bodyPr/>
                    <a:lstStyle/>
                    <a:p>
                      <a:r>
                        <a:rPr lang="en-US" dirty="0"/>
                        <a:t>Defrost</a:t>
                      </a:r>
                    </a:p>
                  </a:txBody>
                  <a:tcPr/>
                </a:tc>
                <a:tc>
                  <a:txBody>
                    <a:bodyPr/>
                    <a:lstStyle/>
                    <a:p>
                      <a:r>
                        <a:rPr lang="en-US" dirty="0"/>
                        <a:t>-30</a:t>
                      </a:r>
                    </a:p>
                  </a:txBody>
                  <a:tcPr/>
                </a:tc>
                <a:tc>
                  <a:txBody>
                    <a:bodyPr/>
                    <a:lstStyle/>
                    <a:p>
                      <a:r>
                        <a:rPr lang="en-US" dirty="0"/>
                        <a:t>-80</a:t>
                      </a:r>
                    </a:p>
                  </a:txBody>
                  <a:tcPr/>
                </a:tc>
                <a:tc>
                  <a:txBody>
                    <a:bodyPr/>
                    <a:lstStyle/>
                    <a:p>
                      <a:r>
                        <a:rPr lang="en-US" dirty="0"/>
                        <a:t>22600</a:t>
                      </a:r>
                    </a:p>
                  </a:txBody>
                  <a:tcPr/>
                </a:tc>
                <a:tc>
                  <a:txBody>
                    <a:bodyPr/>
                    <a:lstStyle/>
                    <a:p>
                      <a:r>
                        <a:rPr lang="en-US" dirty="0"/>
                        <a:t>21400</a:t>
                      </a:r>
                    </a:p>
                  </a:txBody>
                  <a:tcPr/>
                </a:tc>
                <a:extLst>
                  <a:ext uri="{0D108BD9-81ED-4DB2-BD59-A6C34878D82A}">
                    <a16:rowId xmlns:a16="http://schemas.microsoft.com/office/drawing/2014/main" val="3395610609"/>
                  </a:ext>
                </a:extLst>
              </a:tr>
              <a:tr h="328299">
                <a:tc>
                  <a:txBody>
                    <a:bodyPr/>
                    <a:lstStyle/>
                    <a:p>
                      <a:r>
                        <a:rPr lang="en-US" dirty="0"/>
                        <a:t>Warm</a:t>
                      </a:r>
                    </a:p>
                  </a:txBody>
                  <a:tcPr/>
                </a:tc>
                <a:tc>
                  <a:txBody>
                    <a:bodyPr/>
                    <a:lstStyle/>
                    <a:p>
                      <a:r>
                        <a:rPr lang="en-US" dirty="0"/>
                        <a:t>-30</a:t>
                      </a:r>
                    </a:p>
                  </a:txBody>
                  <a:tcPr/>
                </a:tc>
                <a:tc>
                  <a:txBody>
                    <a:bodyPr/>
                    <a:lstStyle/>
                    <a:p>
                      <a:r>
                        <a:rPr lang="en-US" dirty="0"/>
                        <a:t>-81</a:t>
                      </a:r>
                    </a:p>
                  </a:txBody>
                  <a:tcPr/>
                </a:tc>
                <a:tc>
                  <a:txBody>
                    <a:bodyPr/>
                    <a:lstStyle/>
                    <a:p>
                      <a:r>
                        <a:rPr lang="en-US" dirty="0"/>
                        <a:t>24400</a:t>
                      </a:r>
                    </a:p>
                  </a:txBody>
                  <a:tcPr/>
                </a:tc>
                <a:tc>
                  <a:txBody>
                    <a:bodyPr/>
                    <a:lstStyle/>
                    <a:p>
                      <a:r>
                        <a:rPr lang="en-US" dirty="0"/>
                        <a:t>22000</a:t>
                      </a:r>
                    </a:p>
                  </a:txBody>
                  <a:tcPr/>
                </a:tc>
                <a:extLst>
                  <a:ext uri="{0D108BD9-81ED-4DB2-BD59-A6C34878D82A}">
                    <a16:rowId xmlns:a16="http://schemas.microsoft.com/office/drawing/2014/main" val="1127848059"/>
                  </a:ext>
                </a:extLst>
              </a:tr>
            </a:tbl>
          </a:graphicData>
        </a:graphic>
      </p:graphicFrame>
      <p:sp>
        <p:nvSpPr>
          <p:cNvPr id="9" name="TextBox 8">
            <a:extLst>
              <a:ext uri="{FF2B5EF4-FFF2-40B4-BE49-F238E27FC236}">
                <a16:creationId xmlns:a16="http://schemas.microsoft.com/office/drawing/2014/main" id="{86E9B4E6-2D1C-42B0-83FF-DB488762581F}"/>
              </a:ext>
            </a:extLst>
          </p:cNvPr>
          <p:cNvSpPr txBox="1"/>
          <p:nvPr/>
        </p:nvSpPr>
        <p:spPr>
          <a:xfrm>
            <a:off x="677334" y="1597891"/>
            <a:ext cx="5686521" cy="646331"/>
          </a:xfrm>
          <a:prstGeom prst="rect">
            <a:avLst/>
          </a:prstGeom>
          <a:noFill/>
        </p:spPr>
        <p:txBody>
          <a:bodyPr wrap="square" rtlCol="0">
            <a:spAutoFit/>
          </a:bodyPr>
          <a:lstStyle/>
          <a:p>
            <a:r>
              <a:rPr lang="en-US" dirty="0"/>
              <a:t>Noise and Throughput in presence of Microwave Oven (At a Distance of 10 ft)</a:t>
            </a:r>
          </a:p>
        </p:txBody>
      </p:sp>
    </p:spTree>
    <p:extLst>
      <p:ext uri="{BB962C8B-B14F-4D97-AF65-F5344CB8AC3E}">
        <p14:creationId xmlns:p14="http://schemas.microsoft.com/office/powerpoint/2010/main" val="195821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389B-2407-4153-8ECB-A5F7F94FF6F4}"/>
              </a:ext>
            </a:extLst>
          </p:cNvPr>
          <p:cNvSpPr>
            <a:spLocks noGrp="1"/>
          </p:cNvSpPr>
          <p:nvPr>
            <p:ph type="title"/>
          </p:nvPr>
        </p:nvSpPr>
        <p:spPr/>
        <p:txBody>
          <a:bodyPr/>
          <a:lstStyle/>
          <a:p>
            <a:r>
              <a:rPr lang="en-US" dirty="0"/>
              <a:t>RESULTS-LAB1.B</a:t>
            </a:r>
          </a:p>
        </p:txBody>
      </p:sp>
      <p:graphicFrame>
        <p:nvGraphicFramePr>
          <p:cNvPr id="4" name="Content Placeholder 3">
            <a:extLst>
              <a:ext uri="{FF2B5EF4-FFF2-40B4-BE49-F238E27FC236}">
                <a16:creationId xmlns:a16="http://schemas.microsoft.com/office/drawing/2014/main" id="{14ED4ABE-8077-4F7B-A6C9-B5E22C1EE743}"/>
              </a:ext>
            </a:extLst>
          </p:cNvPr>
          <p:cNvGraphicFramePr>
            <a:graphicFrameLocks noGrp="1"/>
          </p:cNvGraphicFramePr>
          <p:nvPr>
            <p:ph idx="1"/>
            <p:extLst>
              <p:ext uri="{D42A27DB-BD31-4B8C-83A1-F6EECF244321}">
                <p14:modId xmlns:p14="http://schemas.microsoft.com/office/powerpoint/2010/main" val="2501116341"/>
              </p:ext>
            </p:extLst>
          </p:nvPr>
        </p:nvGraphicFramePr>
        <p:xfrm>
          <a:off x="677335" y="1421679"/>
          <a:ext cx="4448848" cy="376915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F499D21-1AF1-408E-87FE-4487A6EFBCB9}"/>
              </a:ext>
            </a:extLst>
          </p:cNvPr>
          <p:cNvSpPr txBox="1"/>
          <p:nvPr/>
        </p:nvSpPr>
        <p:spPr>
          <a:xfrm>
            <a:off x="803564" y="5436321"/>
            <a:ext cx="4322618" cy="461665"/>
          </a:xfrm>
          <a:prstGeom prst="rect">
            <a:avLst/>
          </a:prstGeom>
          <a:noFill/>
        </p:spPr>
        <p:txBody>
          <a:bodyPr wrap="square" rtlCol="0">
            <a:spAutoFit/>
          </a:bodyPr>
          <a:lstStyle/>
          <a:p>
            <a:r>
              <a:rPr lang="en-US" sz="1200" dirty="0"/>
              <a:t>This graph plots the change in throughput in both protocols with the interference of noise in form of microwave.</a:t>
            </a:r>
          </a:p>
        </p:txBody>
      </p:sp>
      <p:sp>
        <p:nvSpPr>
          <p:cNvPr id="6" name="TextBox 5">
            <a:extLst>
              <a:ext uri="{FF2B5EF4-FFF2-40B4-BE49-F238E27FC236}">
                <a16:creationId xmlns:a16="http://schemas.microsoft.com/office/drawing/2014/main" id="{9EF36045-46E2-4EB2-8266-30157079681F}"/>
              </a:ext>
            </a:extLst>
          </p:cNvPr>
          <p:cNvSpPr txBox="1"/>
          <p:nvPr/>
        </p:nvSpPr>
        <p:spPr>
          <a:xfrm>
            <a:off x="5357091" y="1634836"/>
            <a:ext cx="4448848" cy="4339650"/>
          </a:xfrm>
          <a:prstGeom prst="rect">
            <a:avLst/>
          </a:prstGeom>
          <a:noFill/>
        </p:spPr>
        <p:txBody>
          <a:bodyPr wrap="square" rtlCol="0">
            <a:spAutoFit/>
          </a:bodyPr>
          <a:lstStyle/>
          <a:p>
            <a:r>
              <a:rPr lang="en-US" sz="1200" dirty="0"/>
              <a:t>The graph to the left shows us how the representation of microwave radiation affects data transmission rates in both protocols. In this graph, microwave levels 0-5 correspond to microwave power level from off to high. We set the microwave on, at different levels, for one minute, and record both UDP and TCP data rate.</a:t>
            </a:r>
          </a:p>
          <a:p>
            <a:endParaRPr lang="en-US" sz="1200" dirty="0"/>
          </a:p>
          <a:p>
            <a:r>
              <a:rPr lang="en-US" sz="1200" dirty="0"/>
              <a:t>The graph is slightly different from what we expected, because of the large increments of data rates from level 0 to level 1. One reason could be how we implemented our experiment. We did not explicitly test the transmission rate without any interference, instead, we borrowed the rate we measured in part A. The inconsistency in distance between host and client resulted in the errors in data. </a:t>
            </a:r>
          </a:p>
          <a:p>
            <a:endParaRPr lang="en-US" sz="1200" dirty="0"/>
          </a:p>
          <a:p>
            <a:r>
              <a:rPr lang="en-US" sz="1200" dirty="0"/>
              <a:t>Despite the data error of state 0, we still could see a trend of how microwave radiation affects data transmission, if we drop the data of state 0. Our one conclusion is with more noise, our data transmission throughput decreases. Specifically, since TCP has more checks in place to handle interference such as congestion control and acknowledgement, the fluctuation in UDP rate is relatively higher than that in TCP rate. </a:t>
            </a:r>
          </a:p>
        </p:txBody>
      </p:sp>
    </p:spTree>
    <p:extLst>
      <p:ext uri="{BB962C8B-B14F-4D97-AF65-F5344CB8AC3E}">
        <p14:creationId xmlns:p14="http://schemas.microsoft.com/office/powerpoint/2010/main" val="468865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1189</TotalTime>
  <Words>1889</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WIRELESS DATA COMMUNICATION</vt:lpstr>
      <vt:lpstr>ABSTRACT</vt:lpstr>
      <vt:lpstr>THEORETICAL BACKGROUND</vt:lpstr>
      <vt:lpstr>THERETICAL BACKGROUND</vt:lpstr>
      <vt:lpstr>EXPERIMENTS-OVERVIEW</vt:lpstr>
      <vt:lpstr>RESULTS-LAB1.A </vt:lpstr>
      <vt:lpstr>RESULTS-LAB1.A</vt:lpstr>
      <vt:lpstr>RESULTS-LAB1.B</vt:lpstr>
      <vt:lpstr>RESULTS-LAB1.B</vt:lpstr>
      <vt:lpstr>RESULTS-LAB2.A</vt:lpstr>
      <vt:lpstr>RESULTS-LAB2.B</vt:lpstr>
      <vt:lpstr>RESULTS-LAB2.B</vt:lpstr>
      <vt:lpstr>DISCUSSION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DATA COMMUNICATION</dc:title>
  <dc:creator>Jennifer ZHANG</dc:creator>
  <cp:lastModifiedBy>Jennifer Zhang</cp:lastModifiedBy>
  <cp:revision>69</cp:revision>
  <dcterms:created xsi:type="dcterms:W3CDTF">2018-10-25T04:19:05Z</dcterms:created>
  <dcterms:modified xsi:type="dcterms:W3CDTF">2018-10-30T00:54:11Z</dcterms:modified>
</cp:coreProperties>
</file>