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39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css/css-tutori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css3/css3-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6%85%E6%96%87%E6%9C%AC%E6%A0%87%E8%AE%B0%E8%AF%AD%E8%A8%8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5/html5_reference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Web (React) Course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solidFill>
                  <a:schemeClr val="bg1"/>
                </a:solidFill>
              </a:rPr>
              <a:t>Polaris Studio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Lecturer: XIE Guochao (David)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SHI Xiaoyu (Ivy)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5B5662-8179-44D0-80FE-4F874A4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4719A-636C-47E7-830B-AC3CD066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6"/>
          <a:stretch/>
        </p:blipFill>
        <p:spPr>
          <a:xfrm>
            <a:off x="9937683" y="1206659"/>
            <a:ext cx="1694160" cy="1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zh-CN" altLang="en-US" dirty="0"/>
              <a:t>列表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	&lt;li&gt;</a:t>
            </a:r>
            <a:r>
              <a:rPr lang="zh-CN" altLang="en-US" dirty="0"/>
              <a:t> 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=“https://www.baidu.com”&gt;</a:t>
            </a:r>
            <a:r>
              <a:rPr lang="zh-CN" altLang="en-US" dirty="0"/>
              <a:t>百度</a:t>
            </a:r>
            <a:r>
              <a:rPr lang="en-US" altLang="zh-CN" dirty="0"/>
              <a:t>&lt;/a&gt;  &lt;/li&gt;</a:t>
            </a:r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=“https://www.google.com.hk”&gt;Google&lt;/a&gt;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=“https://github.com”&gt;</a:t>
            </a:r>
            <a:r>
              <a:rPr lang="en-US" altLang="zh-CN" dirty="0" err="1"/>
              <a:t>Github</a:t>
            </a:r>
            <a:r>
              <a:rPr lang="en-US" altLang="zh-CN" dirty="0"/>
              <a:t>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605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table </a:t>
            </a:r>
            <a:r>
              <a:rPr lang="zh-CN" altLang="en-US" dirty="0"/>
              <a:t>表格 （</a:t>
            </a:r>
            <a:r>
              <a:rPr lang="en-US" altLang="zh-CN" dirty="0"/>
              <a:t>tr: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row;</a:t>
            </a:r>
            <a:r>
              <a:rPr lang="zh-CN" altLang="en-US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head;</a:t>
            </a:r>
            <a:r>
              <a:rPr lang="zh-CN" altLang="en-US" dirty="0"/>
              <a:t> </a:t>
            </a:r>
            <a:r>
              <a:rPr lang="en-US" altLang="zh-CN" dirty="0"/>
              <a:t>td:</a:t>
            </a:r>
            <a:r>
              <a:rPr lang="zh-CN" altLang="en-US" dirty="0"/>
              <a:t> </a:t>
            </a:r>
            <a:r>
              <a:rPr lang="en-US" altLang="zh-CN" dirty="0"/>
              <a:t>table data cell </a:t>
            </a:r>
            <a:r>
              <a:rPr lang="zh-CN" altLang="en-US" dirty="0"/>
              <a:t>单元格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dirty="0"/>
              <a:t>&lt;table border="1"&gt;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月份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存款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一月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   &lt;td&gt;1000 元&lt;/td&gt;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4053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Common attributions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id :</a:t>
            </a:r>
            <a:r>
              <a:rPr lang="zh-CN" altLang="en-US" dirty="0"/>
              <a:t>可以没有，但不能重复的一个属性。</a:t>
            </a:r>
            <a:endParaRPr lang="en-US" dirty="0"/>
          </a:p>
          <a:p>
            <a:r>
              <a:rPr lang="en-US" dirty="0"/>
              <a:t> class </a:t>
            </a:r>
            <a:r>
              <a:rPr lang="zh-CN" altLang="en-US" dirty="0"/>
              <a:t>类：用于归类以方便设定样式。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/>
              <a:t>style </a:t>
            </a:r>
            <a:r>
              <a:rPr lang="zh-CN" altLang="en-US" dirty="0"/>
              <a:t>样式：针对此模块特定的样式。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zh-CN" altLang="en-US" dirty="0"/>
              <a:t>引用：对于</a:t>
            </a:r>
            <a:r>
              <a:rPr lang="en-US" altLang="zh-CN" dirty="0"/>
              <a:t>a</a:t>
            </a:r>
            <a:r>
              <a:rPr lang="zh-CN" altLang="en-US" dirty="0"/>
              <a:t>（超链接），设定链接的地址。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source</a:t>
            </a:r>
            <a:r>
              <a:rPr lang="zh-CN" altLang="en-US" dirty="0"/>
              <a:t>）来源： 对于图片</a:t>
            </a:r>
            <a:r>
              <a:rPr lang="en-US" altLang="zh-CN" dirty="0" err="1"/>
              <a:t>img</a:t>
            </a:r>
            <a:r>
              <a:rPr lang="zh-CN" altLang="en-US" dirty="0"/>
              <a:t>，视频</a:t>
            </a:r>
            <a:r>
              <a:rPr lang="en-US" altLang="zh-CN" dirty="0"/>
              <a:t>video</a:t>
            </a:r>
            <a:r>
              <a:rPr lang="zh-CN" altLang="en-US" dirty="0"/>
              <a:t>，样式表</a:t>
            </a:r>
            <a:r>
              <a:rPr lang="en-US" altLang="zh-CN" dirty="0"/>
              <a:t>style</a:t>
            </a:r>
            <a:r>
              <a:rPr lang="zh-CN" altLang="en-US" dirty="0"/>
              <a:t>等设定多媒体来源。</a:t>
            </a:r>
            <a:endParaRPr lang="en-US" altLang="zh-CN" dirty="0"/>
          </a:p>
          <a:p>
            <a:r>
              <a:rPr lang="en-US" dirty="0"/>
              <a:t> type </a:t>
            </a:r>
            <a:r>
              <a:rPr lang="zh-CN" altLang="en-US" dirty="0"/>
              <a:t>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6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B5C5-8C90-4F5C-A57C-A529496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Short Conclusion about HTML5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50611-2DE6-4736-B86D-2983DA3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123"/>
            <a:ext cx="10515600" cy="4351338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zh-CN" altLang="en-US" dirty="0"/>
              <a:t>是一种</a:t>
            </a:r>
            <a:r>
              <a:rPr lang="zh-CN" altLang="en-US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en-US" dirty="0"/>
              <a:t>的基本单位是 </a:t>
            </a:r>
            <a:r>
              <a:rPr lang="en-US" altLang="zh-CN" dirty="0"/>
              <a:t>tag</a:t>
            </a:r>
          </a:p>
          <a:p>
            <a:r>
              <a:rPr lang="en-US" altLang="zh-CN" dirty="0"/>
              <a:t>&lt;</a:t>
            </a:r>
            <a:r>
              <a:rPr lang="en-US" altLang="zh-CN" i="1" dirty="0"/>
              <a:t>tag </a:t>
            </a:r>
            <a:r>
              <a:rPr lang="en-US" altLang="zh-CN" i="1" dirty="0" err="1"/>
              <a:t>attrs</a:t>
            </a:r>
            <a:r>
              <a:rPr lang="en-US" altLang="zh-CN" dirty="0"/>
              <a:t>&gt;</a:t>
            </a:r>
            <a:r>
              <a:rPr lang="en-US" altLang="zh-CN" i="1" dirty="0"/>
              <a:t>text/inner HTML</a:t>
            </a:r>
            <a:r>
              <a:rPr lang="en-US" altLang="zh-CN" dirty="0"/>
              <a:t>&lt;/</a:t>
            </a:r>
            <a:r>
              <a:rPr lang="en-US" altLang="zh-CN" i="1" dirty="0"/>
              <a:t>tag</a:t>
            </a:r>
            <a:r>
              <a:rPr lang="en-US" altLang="zh-CN" dirty="0"/>
              <a:t>&gt;   or   &lt;</a:t>
            </a:r>
            <a:r>
              <a:rPr lang="en-US" altLang="zh-CN" i="1" dirty="0"/>
              <a:t>tag</a:t>
            </a:r>
            <a:r>
              <a:rPr lang="en-US" altLang="zh-CN" dirty="0"/>
              <a:t> </a:t>
            </a:r>
            <a:r>
              <a:rPr lang="en-US" altLang="zh-CN" i="1" dirty="0" err="1"/>
              <a:t>attrs</a:t>
            </a:r>
            <a:r>
              <a:rPr lang="en-US" altLang="zh-CN" dirty="0"/>
              <a:t>/&gt;   or   &lt;!-- . . . --&gt;</a:t>
            </a:r>
          </a:p>
          <a:p>
            <a:r>
              <a:rPr lang="en-US" dirty="0"/>
              <a:t>Useful tags</a:t>
            </a:r>
          </a:p>
          <a:p>
            <a:r>
              <a:rPr lang="en-US" altLang="zh-CN" dirty="0"/>
              <a:t>Useful attributions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207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9807-0ECB-41D8-81B9-C2583C8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Simple quizzes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EA74-D47D-4C4D-AD70-8255BC0F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F850-D514-48C0-8F70-01FFB271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HTML5 - Break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2FBD2-7D9B-4A19-95F7-03EDA6AE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A71B3-485A-4D5A-9316-034360D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Programming 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C4D2E-AF62-4C87-97AA-DF909770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initialization</a:t>
            </a:r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1581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styling?</a:t>
            </a:r>
          </a:p>
          <a:p>
            <a:r>
              <a:rPr lang="en-US" dirty="0"/>
              <a:t>To make your HTML more beautiful &amp; </a:t>
            </a:r>
            <a:r>
              <a:rPr lang="en-US" b="1" i="1" dirty="0">
                <a:solidFill>
                  <a:schemeClr val="bg1"/>
                </a:solidFill>
                <a:highlight>
                  <a:srgbClr val="FF0000"/>
                </a:highlight>
              </a:rPr>
              <a:t>user-friendly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	format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endParaRPr lang="en-US" dirty="0"/>
          </a:p>
          <a:p>
            <a:r>
              <a:rPr lang="en-US" altLang="zh-CN" dirty="0"/>
              <a:t>1. key</a:t>
            </a:r>
            <a:r>
              <a:rPr lang="zh-CN" altLang="en-US" dirty="0"/>
              <a:t>有固定的内容；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记得每个属性</a:t>
            </a:r>
            <a:r>
              <a:rPr lang="en-US" altLang="zh-CN" dirty="0"/>
              <a:t>value</a:t>
            </a:r>
            <a:r>
              <a:rPr lang="zh-CN" altLang="en-US" dirty="0"/>
              <a:t>之后</a:t>
            </a:r>
            <a:r>
              <a:rPr lang="zh-CN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半角（英文）分号</a:t>
            </a:r>
            <a:endParaRPr lang="en-US" altLang="zh-CN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zh-CN" altLang="en-US" dirty="0"/>
              <a:t>（回车是可选的。在</a:t>
            </a:r>
            <a:r>
              <a:rPr lang="en-US" altLang="zh-CN" dirty="0"/>
              <a:t>HTML5</a:t>
            </a:r>
            <a:r>
              <a:rPr lang="zh-CN" altLang="en-US" dirty="0"/>
              <a:t>中，一般不用回车；在</a:t>
            </a:r>
            <a:r>
              <a:rPr lang="en-US" altLang="zh-CN" dirty="0"/>
              <a:t>CSS</a:t>
            </a:r>
            <a:r>
              <a:rPr lang="zh-CN" altLang="en-US" dirty="0"/>
              <a:t>中（下节课将会讲），一般用回车分隔）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E0C7-C2E4-4DAD-BB76-444F8D0F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keys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B3B5C-FC95-449F-9938-B1CBA3C0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位置：</a:t>
            </a:r>
            <a:r>
              <a:rPr lang="en-US" altLang="zh-CN" dirty="0"/>
              <a:t>height, width, position</a:t>
            </a:r>
          </a:p>
          <a:p>
            <a:r>
              <a:rPr lang="zh-CN" altLang="en-US" dirty="0"/>
              <a:t>边框：</a:t>
            </a:r>
            <a:r>
              <a:rPr lang="en-US" altLang="zh-CN" dirty="0"/>
              <a:t>border, border-radius, border-width, border-style, box-shadow</a:t>
            </a:r>
          </a:p>
          <a:p>
            <a:r>
              <a:rPr lang="zh-CN" altLang="en-US" dirty="0"/>
              <a:t>边距：</a:t>
            </a:r>
            <a:r>
              <a:rPr lang="en-US" altLang="zh-CN" dirty="0"/>
              <a:t>margin(</a:t>
            </a:r>
            <a:r>
              <a:rPr lang="zh-CN" altLang="en-US" dirty="0"/>
              <a:t>外边距</a:t>
            </a:r>
            <a:r>
              <a:rPr lang="en-US" altLang="zh-CN" dirty="0"/>
              <a:t>), padding(</a:t>
            </a:r>
            <a:r>
              <a:rPr lang="zh-CN" altLang="en-US" dirty="0"/>
              <a:t>内边距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文字：</a:t>
            </a:r>
            <a:r>
              <a:rPr lang="en-US" altLang="zh-CN" dirty="0"/>
              <a:t>color, font-size, font-family, line-height</a:t>
            </a:r>
          </a:p>
          <a:p>
            <a:r>
              <a:rPr lang="zh-CN" altLang="en-US" dirty="0"/>
              <a:t>背景：</a:t>
            </a:r>
            <a:r>
              <a:rPr lang="en-US" altLang="zh-CN" dirty="0"/>
              <a:t>background, background-color, background-image</a:t>
            </a:r>
          </a:p>
          <a:p>
            <a:r>
              <a:rPr lang="zh-CN" altLang="en-US" dirty="0"/>
              <a:t>透明度：</a:t>
            </a:r>
            <a:r>
              <a:rPr lang="en-US" altLang="zh-CN" dirty="0"/>
              <a:t>opacity</a:t>
            </a:r>
          </a:p>
          <a:p>
            <a:endParaRPr lang="en-US" dirty="0"/>
          </a:p>
          <a:p>
            <a:r>
              <a:rPr lang="en-US" altLang="zh-CN" dirty="0"/>
              <a:t>Reference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https://www.runoob.com/css/css-tutorial.html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https://www.runoob.com/css3/css3-tutorial.html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608"/>
            <a:ext cx="10515600" cy="1325563"/>
          </a:xfrm>
        </p:spPr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85" y="1175768"/>
            <a:ext cx="10515600" cy="56822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1. 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Introduction to HTML5 and styling skills </a:t>
            </a:r>
          </a:p>
          <a:p>
            <a:r>
              <a:rPr lang="en-US"/>
              <a:t>2. CSS3 and basic UI design</a:t>
            </a:r>
          </a:p>
          <a:p>
            <a:r>
              <a:rPr lang="en-US"/>
              <a:t>3. CDN, using libraries (Bootstrap), JavaScript Level 1</a:t>
            </a:r>
          </a:p>
          <a:p>
            <a:r>
              <a:rPr lang="en-US"/>
              <a:t>4. JavaScript Level 2</a:t>
            </a:r>
          </a:p>
          <a:p>
            <a:r>
              <a:rPr lang="en-US"/>
              <a:t>5. DOM and JavaScript Level 3</a:t>
            </a:r>
          </a:p>
          <a:p>
            <a:r>
              <a:rPr lang="en-US"/>
              <a:t>6. Introduction to React</a:t>
            </a:r>
          </a:p>
          <a:p>
            <a:r>
              <a:rPr lang="en-US"/>
              <a:t>7. React Level 1</a:t>
            </a:r>
          </a:p>
          <a:p>
            <a:r>
              <a:rPr lang="en-US"/>
              <a:t>8. React Level 2</a:t>
            </a:r>
          </a:p>
          <a:p>
            <a:r>
              <a:rPr lang="en-US"/>
              <a:t>9. React Level 3</a:t>
            </a:r>
          </a:p>
          <a:p>
            <a:r>
              <a:rPr lang="en-US"/>
              <a:t>10. React UI Examples</a:t>
            </a:r>
          </a:p>
          <a:p>
            <a:r>
              <a:rPr lang="en-US"/>
              <a:t>11. Conclusion and further study </a:t>
            </a:r>
            <a:r>
              <a:rPr lang="zh-CN" altLang="en-US">
                <a:solidFill>
                  <a:srgbClr val="FF0000"/>
                </a:solidFill>
              </a:rPr>
              <a:t>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Examples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style=“border:2px solid gray; border-radius: 1rem;”&gt;</a:t>
            </a:r>
          </a:p>
          <a:p>
            <a:r>
              <a:rPr lang="en-US" dirty="0"/>
              <a:t>  &lt;h1 style=“</a:t>
            </a:r>
            <a:r>
              <a:rPr lang="en-US" dirty="0" err="1"/>
              <a:t>color:red</a:t>
            </a:r>
            <a:r>
              <a:rPr lang="en-US" dirty="0"/>
              <a:t>”&gt; Hello World&lt;/h1&gt;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hlinkClick r:id="rId2"/>
              </a:rPr>
              <a:t>https://www.google.com.hk/images/branding/</a:t>
            </a:r>
            <a:r>
              <a:rPr lang="en-US" dirty="0" err="1">
                <a:hlinkClick r:id="rId2"/>
              </a:rPr>
              <a:t>googlelogo</a:t>
            </a:r>
            <a:r>
              <a:rPr lang="en-US" dirty="0">
                <a:hlinkClick r:id="rId2"/>
              </a:rPr>
              <a:t>/2x/googlelogo_color_120x44dp.png</a:t>
            </a:r>
            <a:r>
              <a:rPr lang="en-US" dirty="0"/>
              <a:t>” style=“height: 40px; width: 80px; box-shadow: 2px </a:t>
            </a:r>
            <a:r>
              <a:rPr lang="en-US" dirty="0" err="1"/>
              <a:t>2px</a:t>
            </a:r>
            <a:r>
              <a:rPr lang="en-US" dirty="0"/>
              <a:t> 5px </a:t>
            </a:r>
            <a:r>
              <a:rPr lang="en-US" dirty="0" err="1"/>
              <a:t>rgba</a:t>
            </a:r>
            <a:r>
              <a:rPr lang="en-US" dirty="0"/>
              <a:t>(0, 0, 0, 0.1);” /&gt;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9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Group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about the sample personal profile.</a:t>
            </a:r>
          </a:p>
          <a:p>
            <a:endParaRPr lang="en-US" dirty="0"/>
          </a:p>
          <a:p>
            <a:r>
              <a:rPr lang="en-US" dirty="0"/>
              <a:t>Modify it to a group profile.</a:t>
            </a:r>
          </a:p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D18A05-F63E-4277-86B0-C6059D5B7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62" y="3900488"/>
            <a:ext cx="2857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9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438B1-9F3C-4CCD-B0AA-7E2BFB53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After class group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8329E-7FD7-4D05-8A6A-917483D0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with more tags, attributions and styles.</a:t>
            </a:r>
          </a:p>
          <a:p>
            <a:r>
              <a:rPr lang="en-US" dirty="0"/>
              <a:t>Use what you try to make your profile better!</a:t>
            </a:r>
          </a:p>
          <a:p>
            <a:r>
              <a:rPr lang="en-US" dirty="0"/>
              <a:t>Next class: each group should show their profiles, and make a short pre about what skills have been used.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BBB1F7-4FC7-4B5F-A8EE-BC7F4539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4650179"/>
            <a:ext cx="2228851" cy="1861746"/>
          </a:xfrm>
          <a:prstGeom prst="rect">
            <a:avLst/>
          </a:prstGeom>
        </p:spPr>
      </p:pic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21E4FBD1-02F1-459E-8404-B61430E0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57" y="3964977"/>
            <a:ext cx="4078899" cy="25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691B-B89E-4D2A-B291-C25A6F8B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What is HTML5?</a:t>
            </a:r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B452084C-E6F5-4145-BAB2-29E9CFC9D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0" y="2589086"/>
            <a:ext cx="4898627" cy="275547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08002-37B5-41A9-A027-143BF09B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1700"/>
              <a:t>HTML: </a:t>
            </a:r>
            <a:r>
              <a:rPr lang="zh-CN" altLang="en-US" sz="1700" u="sng">
                <a:hlinkClick r:id="rId3"/>
              </a:rPr>
              <a:t>超文本标记语言</a:t>
            </a:r>
            <a:r>
              <a:rPr lang="zh-CN" altLang="en-US" sz="1700" u="sng"/>
              <a:t> </a:t>
            </a:r>
            <a:endParaRPr lang="en-US" altLang="zh-CN" sz="1700" u="sng"/>
          </a:p>
          <a:p>
            <a:r>
              <a:rPr lang="zh-CN" altLang="en-US" sz="1700"/>
              <a:t>超文本：不仅能显示文本，还能显示图片、视频，实现交互</a:t>
            </a:r>
            <a:r>
              <a:rPr lang="en-US" altLang="zh-CN" sz="1700"/>
              <a:t>……</a:t>
            </a:r>
          </a:p>
          <a:p>
            <a:r>
              <a:rPr lang="zh-CN" altLang="en-US" sz="1700"/>
              <a:t>标记语言：通过特定的标记格式描述并储存网页。</a:t>
            </a:r>
            <a:endParaRPr lang="en-US" altLang="zh-CN" sz="1700"/>
          </a:p>
          <a:p>
            <a:endParaRPr lang="en-US" altLang="zh-CN" sz="1700"/>
          </a:p>
          <a:p>
            <a:r>
              <a:rPr lang="en-US" sz="1700"/>
              <a:t>HTML5: HTML</a:t>
            </a:r>
            <a:r>
              <a:rPr lang="zh-CN" altLang="en-US" sz="1700"/>
              <a:t>的第五版，于</a:t>
            </a:r>
            <a:r>
              <a:rPr lang="en-US" altLang="zh-CN" sz="1700"/>
              <a:t>2014</a:t>
            </a:r>
            <a:r>
              <a:rPr lang="zh-CN" altLang="en-US" sz="1700"/>
              <a:t>年修订完成。</a:t>
            </a:r>
            <a:endParaRPr lang="en-US" altLang="zh-CN" sz="1700"/>
          </a:p>
          <a:p>
            <a:endParaRPr lang="en-US" sz="1700"/>
          </a:p>
          <a:p>
            <a:r>
              <a:rPr lang="zh-CN" altLang="en-US" sz="1700"/>
              <a:t>现在的网页基本上都是</a:t>
            </a:r>
            <a:r>
              <a:rPr lang="en-US" altLang="zh-CN" sz="1700"/>
              <a:t>HTML5</a:t>
            </a:r>
            <a:r>
              <a:rPr lang="zh-CN" altLang="en-US" sz="1700"/>
              <a:t>！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0542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1991-D22E-4F5A-BF78-07F2E10D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2306320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Why learn HTML5?</a:t>
            </a:r>
            <a:endParaRPr lang="en-US" sz="4000"/>
          </a:p>
        </p:txBody>
      </p:sp>
      <p:pic>
        <p:nvPicPr>
          <p:cNvPr id="5" name="图片 4" descr="图片包含 剪贴画&#10;&#10;已生成高可信度的说明">
            <a:extLst>
              <a:ext uri="{FF2B5EF4-FFF2-40B4-BE49-F238E27FC236}">
                <a16:creationId xmlns:a16="http://schemas.microsoft.com/office/drawing/2014/main" id="{47B2B7AA-DDC0-4FB9-8076-34EA5957E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r="12475"/>
          <a:stretch/>
        </p:blipFill>
        <p:spPr>
          <a:xfrm>
            <a:off x="1412851" y="1985963"/>
            <a:ext cx="4776970" cy="358981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180A3-7B58-49F9-A12B-D3B552FF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3136900"/>
            <a:ext cx="2774253" cy="3077633"/>
          </a:xfrm>
        </p:spPr>
        <p:txBody>
          <a:bodyPr>
            <a:normAutofit/>
          </a:bodyPr>
          <a:lstStyle/>
          <a:p>
            <a:r>
              <a:rPr lang="en-US" sz="1800"/>
              <a:t>All platforms: Windows/ MacOS/ Linux/ Android/ iOS . . . As long as it has a browser(</a:t>
            </a:r>
            <a:r>
              <a:rPr lang="zh-CN" altLang="en-US" sz="1800"/>
              <a:t>浏览器</a:t>
            </a:r>
            <a:r>
              <a:rPr lang="en-US" altLang="zh-CN" sz="1800"/>
              <a:t>)</a:t>
            </a:r>
          </a:p>
          <a:p>
            <a:r>
              <a:rPr lang="en-US" sz="1800"/>
              <a:t>Easy to learn!</a:t>
            </a:r>
          </a:p>
          <a:p>
            <a:r>
              <a:rPr lang="en-US" sz="1800"/>
              <a:t>Powerful!</a:t>
            </a:r>
          </a:p>
          <a:p>
            <a:r>
              <a:rPr lang="en-US" sz="1800"/>
              <a:t>Open source! (You can get the source code(HTML) from any website.)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811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47D0-B32C-4E64-A96D-A9E33537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What can we do with HTML5?</a:t>
            </a:r>
            <a:endParaRPr lang="en-US" dirty="0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C39EF53D-D30F-40B2-92E8-6D703397C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9" y="4951009"/>
            <a:ext cx="2706080" cy="1906991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D22E65C5-0BE8-400E-9319-89EA8CE46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36" y="5054222"/>
            <a:ext cx="2573390" cy="1700563"/>
          </a:xfrm>
          <a:prstGeom prst="rect">
            <a:avLst/>
          </a:prstGeom>
        </p:spPr>
      </p:pic>
      <p:pic>
        <p:nvPicPr>
          <p:cNvPr id="11" name="图片 10" descr="图片包含 屏幕截图&#10;&#10;已生成极高可信度的说明">
            <a:extLst>
              <a:ext uri="{FF2B5EF4-FFF2-40B4-BE49-F238E27FC236}">
                <a16:creationId xmlns:a16="http://schemas.microsoft.com/office/drawing/2014/main" id="{11272D0F-3E05-4403-8C43-2B69762EB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68" y="1027906"/>
            <a:ext cx="4394189" cy="2093256"/>
          </a:xfrm>
          <a:prstGeom prst="rect">
            <a:avLst/>
          </a:prstGeom>
        </p:spPr>
      </p:pic>
      <p:pic>
        <p:nvPicPr>
          <p:cNvPr id="13" name="图片 12" descr="图片包含 屏幕截图, 室内&#10;&#10;已生成极高可信度的说明">
            <a:extLst>
              <a:ext uri="{FF2B5EF4-FFF2-40B4-BE49-F238E27FC236}">
                <a16:creationId xmlns:a16="http://schemas.microsoft.com/office/drawing/2014/main" id="{F9873BEA-A68D-4925-99EC-B42D024CB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3" y="3651300"/>
            <a:ext cx="5361486" cy="28058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E099A98-7487-474E-98D2-1A71895D7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16" y="5510927"/>
            <a:ext cx="1325563" cy="132556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FED9A-82F0-41A5-9737-D8518662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Personal Website</a:t>
            </a:r>
          </a:p>
          <a:p>
            <a:r>
              <a:rPr lang="en-US" dirty="0"/>
              <a:t>Enterprise(Business) Website</a:t>
            </a:r>
          </a:p>
          <a:p>
            <a:r>
              <a:rPr lang="en-US" dirty="0"/>
              <a:t>Admin Website</a:t>
            </a:r>
          </a:p>
          <a:p>
            <a:r>
              <a:rPr lang="en-US" dirty="0"/>
              <a:t>Online-coding (</a:t>
            </a:r>
            <a:r>
              <a:rPr lang="en-US" dirty="0" err="1"/>
              <a:t>leetcode</a:t>
            </a:r>
            <a:r>
              <a:rPr lang="en-US" dirty="0"/>
              <a:t>, </a:t>
            </a:r>
            <a:r>
              <a:rPr lang="en-US" dirty="0" err="1"/>
              <a:t>CodePen</a:t>
            </a:r>
            <a:r>
              <a:rPr lang="en-US" dirty="0"/>
              <a:t>,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en-US" dirty="0"/>
              <a:t>)</a:t>
            </a:r>
          </a:p>
          <a:p>
            <a:r>
              <a:rPr lang="en-US" dirty="0"/>
              <a:t>Mobile Apps(Facebook, Instagram, </a:t>
            </a:r>
            <a:r>
              <a:rPr lang="zh-CN" altLang="en-US" dirty="0"/>
              <a:t>知乎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Desktop Apps(Visual Studio Code)</a:t>
            </a:r>
          </a:p>
        </p:txBody>
      </p:sp>
    </p:spTree>
    <p:extLst>
      <p:ext uri="{BB962C8B-B14F-4D97-AF65-F5344CB8AC3E}">
        <p14:creationId xmlns:p14="http://schemas.microsoft.com/office/powerpoint/2010/main" val="29674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1BF5-7364-4A7C-B207-CEA2FA0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Format: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50D65-4863-4AD6-8953-91046CA9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 </a:t>
            </a:r>
            <a:r>
              <a:rPr lang="en-US" i="1" dirty="0"/>
              <a:t>tag</a:t>
            </a:r>
            <a:r>
              <a:rPr lang="en-US" dirty="0"/>
              <a:t> </a:t>
            </a:r>
            <a:r>
              <a:rPr lang="en-US" i="1" dirty="0"/>
              <a:t>attr1=“. . .” attr2=“. . .” </a:t>
            </a:r>
            <a:r>
              <a:rPr lang="en-US" dirty="0"/>
              <a:t>. . . &gt; </a:t>
            </a:r>
            <a:r>
              <a:rPr lang="en-US" i="1" dirty="0"/>
              <a:t>text &amp; inner HTML</a:t>
            </a:r>
            <a:r>
              <a:rPr lang="en-US" dirty="0"/>
              <a:t> &lt;/</a:t>
            </a:r>
            <a:r>
              <a:rPr lang="en-US" i="1" dirty="0"/>
              <a:t>tag</a:t>
            </a:r>
            <a:r>
              <a:rPr lang="en-US" dirty="0"/>
              <a:t>&gt;</a:t>
            </a:r>
          </a:p>
          <a:p>
            <a:r>
              <a:rPr lang="en-US" dirty="0"/>
              <a:t>Or &lt; </a:t>
            </a:r>
            <a:r>
              <a:rPr lang="en-US" i="1" dirty="0"/>
              <a:t>tag atrr1=“. . .” . . . </a:t>
            </a:r>
            <a:r>
              <a:rPr lang="en-US" dirty="0"/>
              <a:t>/&gt;  (without text &amp; inner HTML)</a:t>
            </a:r>
          </a:p>
          <a:p>
            <a:r>
              <a:rPr lang="en-US" dirty="0"/>
              <a:t>&lt;!-- </a:t>
            </a:r>
            <a:r>
              <a:rPr lang="en-US" i="1" dirty="0"/>
              <a:t>something</a:t>
            </a:r>
            <a:r>
              <a:rPr lang="en-US" dirty="0"/>
              <a:t> --&gt;  (annotation </a:t>
            </a:r>
            <a:r>
              <a:rPr lang="zh-CN" altLang="en-US" dirty="0"/>
              <a:t>注释）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en-US" dirty="0"/>
              <a:t>&lt;text&gt;Hello World&lt;/text&gt;	(Show Hello World on screen)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“https://www.google.com.hk/images/branding/googlelogo/2x/googlelogo_color_120x44dp.png</a:t>
            </a:r>
            <a:r>
              <a:rPr lang="en-US" dirty="0"/>
              <a:t>” height=“44” width=“120”/&gt;	(Show Google icon, height = 44px, width = 120px, px:</a:t>
            </a:r>
            <a:r>
              <a:rPr lang="zh-CN" altLang="en-US" dirty="0"/>
              <a:t>像素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48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932F-1CC6-46B2-8978-1DE0004E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EC83-329C-461A-8853-B8FD21D5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 (Show that it is an HTML file)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pPr marL="457200" lvl="1" indent="0">
              <a:buNone/>
            </a:pPr>
            <a:r>
              <a:rPr lang="en-US" dirty="0"/>
              <a:t>Some metadata and links here.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/>
              <a:t> part of our programming!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24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75A4-0A55-4A0A-9844-8297C189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Useful tags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5ABAB-49FC-461B-9E2D-1FD125CF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Essential tags: html, head, body</a:t>
            </a:r>
          </a:p>
          <a:p>
            <a:r>
              <a:rPr lang="en-US" dirty="0"/>
              <a:t>Very useful tags:</a:t>
            </a:r>
          </a:p>
          <a:p>
            <a:pPr lvl="1"/>
            <a:r>
              <a:rPr lang="en-US" dirty="0"/>
              <a:t> div: </a:t>
            </a:r>
            <a:r>
              <a:rPr lang="zh-CN" altLang="en-US" dirty="0"/>
              <a:t>容器，用于排版</a:t>
            </a:r>
            <a:endParaRPr lang="en-US" altLang="zh-CN" dirty="0"/>
          </a:p>
          <a:p>
            <a:pPr lvl="1"/>
            <a:r>
              <a:rPr lang="en-US" dirty="0"/>
              <a:t> h1~h6: </a:t>
            </a:r>
            <a:r>
              <a:rPr lang="zh-CN" altLang="en-US" dirty="0"/>
              <a:t>标题，</a:t>
            </a:r>
            <a:r>
              <a:rPr lang="en-US" altLang="zh-CN" dirty="0"/>
              <a:t>1</a:t>
            </a:r>
            <a:r>
              <a:rPr lang="zh-CN" altLang="en-US" dirty="0"/>
              <a:t>号最大（最重要），</a:t>
            </a:r>
            <a:r>
              <a:rPr lang="en-US" altLang="zh-CN" dirty="0"/>
              <a:t>6</a:t>
            </a:r>
            <a:r>
              <a:rPr lang="zh-CN" altLang="en-US" dirty="0"/>
              <a:t>号最小</a:t>
            </a:r>
            <a:endParaRPr lang="en-US" altLang="zh-CN" dirty="0"/>
          </a:p>
          <a:p>
            <a:pPr lvl="1"/>
            <a:r>
              <a:rPr lang="en-US" dirty="0"/>
              <a:t> text: </a:t>
            </a:r>
            <a:r>
              <a:rPr lang="zh-CN" altLang="en-US" dirty="0"/>
              <a:t>普通的文字</a:t>
            </a:r>
            <a:endParaRPr lang="en-US" altLang="zh-CN" dirty="0"/>
          </a:p>
          <a:p>
            <a:pPr lvl="1"/>
            <a:r>
              <a:rPr lang="en-US" dirty="0"/>
              <a:t> p: (paragraph) </a:t>
            </a:r>
            <a:r>
              <a:rPr lang="zh-CN" altLang="en-US" dirty="0"/>
              <a:t>文字段落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: </a:t>
            </a:r>
            <a:r>
              <a:rPr lang="zh-CN" altLang="en-US" dirty="0"/>
              <a:t>图片</a:t>
            </a:r>
            <a:endParaRPr lang="en-US" altLang="zh-CN" dirty="0"/>
          </a:p>
          <a:p>
            <a:pPr lvl="1"/>
            <a:r>
              <a:rPr lang="en-US" altLang="zh-CN" dirty="0"/>
              <a:t> video: </a:t>
            </a:r>
            <a:r>
              <a:rPr lang="zh-CN" altLang="en-US" dirty="0"/>
              <a:t>视频</a:t>
            </a:r>
            <a:endParaRPr lang="en-US" altLang="zh-CN" dirty="0"/>
          </a:p>
          <a:p>
            <a:pPr lvl="1"/>
            <a:r>
              <a:rPr lang="en-US" altLang="zh-CN" dirty="0"/>
              <a:t> a:</a:t>
            </a:r>
            <a:r>
              <a:rPr lang="zh-CN" altLang="en-US" dirty="0"/>
              <a:t> 链接</a:t>
            </a:r>
            <a:endParaRPr lang="en-US" altLang="zh-CN" dirty="0"/>
          </a:p>
          <a:p>
            <a:pPr lvl="1"/>
            <a:r>
              <a:rPr lang="en-US" altLang="zh-CN" dirty="0"/>
              <a:t> button: </a:t>
            </a:r>
            <a:r>
              <a:rPr lang="zh-CN" altLang="en-US" dirty="0"/>
              <a:t>按钮</a:t>
            </a:r>
            <a:endParaRPr lang="en-US" altLang="zh-CN" dirty="0"/>
          </a:p>
          <a:p>
            <a:pPr lvl="1"/>
            <a:r>
              <a:rPr lang="en-US" altLang="zh-CN" dirty="0"/>
              <a:t> main:</a:t>
            </a:r>
            <a:r>
              <a:rPr lang="zh-CN" altLang="en-US" dirty="0"/>
              <a:t> 主要部分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http://www.w3school.com.cn/html5/html5_reference.asp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19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involve one tag inside another?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&lt;h1&gt; Title &lt;/h1&gt;</a:t>
            </a:r>
          </a:p>
          <a:p>
            <a:pPr marL="457200" lvl="1" indent="0">
              <a:buNone/>
            </a:pPr>
            <a:r>
              <a:rPr lang="en-US" dirty="0"/>
              <a:t>&lt;p&gt; Introduction &lt;/p&gt;</a:t>
            </a:r>
          </a:p>
          <a:p>
            <a:pPr marL="457200" lvl="1" indent="0">
              <a:buNone/>
            </a:pPr>
            <a:r>
              <a:rPr lang="en-US" dirty="0"/>
              <a:t>&lt;p&gt; Main content 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46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Office PowerPoint</Application>
  <PresentationFormat>宽屏</PresentationFormat>
  <Paragraphs>152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</vt:lpstr>
      <vt:lpstr>Course Outline</vt:lpstr>
      <vt:lpstr>What is HTML5?</vt:lpstr>
      <vt:lpstr>Why learn HTML5?</vt:lpstr>
      <vt:lpstr>What can we do with HTML5?</vt:lpstr>
      <vt:lpstr>HTML5 – Basic Format: tags</vt:lpstr>
      <vt:lpstr>HTML5 – Basic Structure</vt:lpstr>
      <vt:lpstr>HTML5 – Useful tags</vt:lpstr>
      <vt:lpstr>HTML5 – Complex usages</vt:lpstr>
      <vt:lpstr>HTML5 – Complex usages</vt:lpstr>
      <vt:lpstr>HTML5 – Complex usages</vt:lpstr>
      <vt:lpstr>HTML5 – Common attributions</vt:lpstr>
      <vt:lpstr>HTML5 – Short Conclusion about HTML5 </vt:lpstr>
      <vt:lpstr>HTML5 – Simple quizzes</vt:lpstr>
      <vt:lpstr>HTML5 - Break</vt:lpstr>
      <vt:lpstr>HTML5 – Programming demo</vt:lpstr>
      <vt:lpstr>HTML5 – Styling </vt:lpstr>
      <vt:lpstr>HTML5 – Styling format</vt:lpstr>
      <vt:lpstr>HTML5 – Styling keys</vt:lpstr>
      <vt:lpstr>HTML5 – Styling Examples </vt:lpstr>
      <vt:lpstr>HTML5 – Group Work</vt:lpstr>
      <vt:lpstr>HTML5 – After class 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谢国超</cp:lastModifiedBy>
  <cp:revision>30</cp:revision>
  <dcterms:created xsi:type="dcterms:W3CDTF">2018-09-11T12:28:46Z</dcterms:created>
  <dcterms:modified xsi:type="dcterms:W3CDTF">2018-09-12T14:49:59Z</dcterms:modified>
</cp:coreProperties>
</file>