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9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6972-8702-4646-9F75-00153E10148E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6B0C-5CC5-4BEA-B307-26422E2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AA0E-5D7E-43E9-A6D5-ED576B35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26889-DFFA-40C5-9597-AA05872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B9E03-F7EC-4BD2-8C49-C83FFE91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0495-8082-4DF9-9261-22CC4BD5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40422-B92B-419E-8095-DBBEB8FD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5E4E-CCCF-4DF2-89C8-2DC44538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51C2B-41F9-46EC-A060-3A3E9E70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7635-1AA3-4315-B7FD-A80B128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1A44F-865D-4AD2-8AC2-2709F8B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9C02-5E5C-4CB5-A959-D404FC4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EC1DD-028A-4C99-8B59-240534274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A300F-439E-4AC0-8B28-69C020FD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7063E-64B5-42A0-AAAD-ABB5AE4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4EA3-9B45-4C41-BA95-2060D0DF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A3442-671E-4D1A-A464-B543A070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6737-49C5-4C7F-A0DD-07A76727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93AD3-D263-414F-882B-D8765FE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4856B-81F5-4D97-AA68-2DF0660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7DAF8-3704-49F3-8C35-1904EF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95BBD-C928-4397-B090-C3482C6D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4AFB-C49A-4B11-BAF3-C282C3C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30ED8-4841-431E-B827-9A2AE1A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7A9A-A02D-4F77-82C4-0177C02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0F08-170B-4767-B32D-582EFC0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9F980-4B12-41D0-BC75-DE7411B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47D3-7ED2-413E-92F3-8BDE970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C7C7-BE98-4E36-8FDC-0DC3AE1C3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26BD-1543-46A4-96C4-7DADDDFA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D2D4-F2A7-4911-A540-D0C7D53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DB14-78F8-4C20-842C-0535F05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58A91-2D60-47CF-B415-84277F8A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5D15-85EA-4BB2-913D-EF20AF56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95644-9A9A-4EF9-B97F-C1DB0FC6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3E1DD-BF12-42E4-A812-8339F35D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8D580-A009-4B50-8D78-51B53442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B8020-5CBB-4C96-B0C6-6E66C7D00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2B441E-CAE9-41D0-84B5-390FD8D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8DB45-48CF-425D-8732-8E36303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EB563-F020-4382-8560-43E5180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A387-92BE-4604-A86E-EAED5D0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8D25F-4856-44F5-BE8B-16E0728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DD7C-85E0-4F62-90A3-B5F3DFD5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714A-5009-4850-9D9A-ADB5E2C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F08B-4A27-4D12-BF12-9095F07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080FB4-A649-4477-B0EB-BABB66A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99651-CAAB-49D2-B384-4357064A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8558-8B24-4E4F-8AA4-939A4C6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9842-53CB-4EA7-92A5-06A9F20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19A17-1252-4C06-B541-EE05FFFE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2D66-13F6-42D0-8711-DEB0044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38E7-AD20-4E7E-9879-B8D6E3D2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58EF6-5573-4451-8A8B-33FC693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91C4-847F-471E-9529-B5F2113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9EAC5-8B64-4913-BD59-146AB5D20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461FE-A611-4F71-AF7A-45FC2CAB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AC102-419E-4A86-9D0E-12AEB19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15D5D-B578-4E55-8876-22463F0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86BB-26CD-4FD2-8B41-01AB0E3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A27-DA7A-4563-A326-85AAA787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5CA12-02CD-4992-8A1B-042EA166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E4B5-3AB2-4365-8562-65E34FF1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FE3-C991-43AD-9AA8-FD6407378F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A343-A32F-49C4-BAB1-ADF64BBE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2950-8253-4649-824A-AD1F8075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css/css-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css3/css3-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hk/images/branding/googlelogo/2x/googlelogo_color_120x44dp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6%85%E6%96%87%E6%9C%AC%E6%A0%87%E8%AE%B0%E8%AF%AD%E8%A8%8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hk/images/branding/googlelogo/2x/googlelogo_color_120x44dp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html5/html5_referenc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1E3A90-2873-4311-B767-26C84EB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Web (React) Course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3FFD3-AB8C-43CD-8AEC-D60A3F24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>
                <a:solidFill>
                  <a:schemeClr val="bg1"/>
                </a:solidFill>
              </a:rPr>
              <a:t>Polaris Studio</a:t>
            </a:r>
          </a:p>
          <a:p>
            <a:pPr algn="l"/>
            <a:r>
              <a:rPr lang="en-US" sz="1900">
                <a:solidFill>
                  <a:schemeClr val="bg1"/>
                </a:solidFill>
              </a:rPr>
              <a:t>Lecturer: XIE Guochao (David)</a:t>
            </a:r>
          </a:p>
          <a:p>
            <a:pPr algn="l"/>
            <a:r>
              <a:rPr lang="en-US" sz="1900">
                <a:solidFill>
                  <a:schemeClr val="bg1"/>
                </a:solidFill>
              </a:rPr>
              <a:t>SHI Xiaoyu (Ivy)</a:t>
            </a: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5B5662-8179-44D0-80FE-4F874A4A3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24719A-636C-47E7-830B-AC3CD0664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56"/>
          <a:stretch/>
        </p:blipFill>
        <p:spPr>
          <a:xfrm>
            <a:off x="9937683" y="1206659"/>
            <a:ext cx="1694160" cy="11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</a:t>
            </a:r>
            <a:r>
              <a:rPr lang="zh-CN" altLang="en-US" dirty="0"/>
              <a:t>列表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&lt;ul&gt;</a:t>
            </a:r>
          </a:p>
          <a:p>
            <a:pPr marL="0" indent="0">
              <a:buNone/>
            </a:pPr>
            <a:r>
              <a:rPr lang="en-US" dirty="0"/>
              <a:t>	&lt;li&gt;</a:t>
            </a:r>
            <a:r>
              <a:rPr lang="zh-CN" altLang="en-US" dirty="0"/>
              <a:t> 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=“https://www.baidu.com”&gt;</a:t>
            </a:r>
            <a:r>
              <a:rPr lang="zh-CN" altLang="en-US" dirty="0"/>
              <a:t>百度</a:t>
            </a:r>
            <a:r>
              <a:rPr lang="en-US" altLang="zh-CN" dirty="0"/>
              <a:t>&lt;/a&gt;  &lt;/li&gt;</a:t>
            </a:r>
          </a:p>
          <a:p>
            <a:pPr marL="0" indent="0">
              <a:buNone/>
            </a:pPr>
            <a:r>
              <a:rPr lang="en-US" dirty="0"/>
              <a:t>	&lt;li&gt;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=“https://www.google.com.hk”&gt;Google&lt;/a&gt;  &lt;/li&gt;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&lt;li&gt;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=“https://github.com”&gt;</a:t>
            </a:r>
            <a:r>
              <a:rPr lang="en-US" altLang="zh-CN" dirty="0" err="1"/>
              <a:t>Github</a:t>
            </a:r>
            <a:r>
              <a:rPr lang="en-US" altLang="zh-CN" dirty="0"/>
              <a:t>&lt;/a&gt;  &lt;/li&gt;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6605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table </a:t>
            </a:r>
            <a:r>
              <a:rPr lang="zh-CN" altLang="en-US" dirty="0"/>
              <a:t>表格 （</a:t>
            </a:r>
            <a:r>
              <a:rPr lang="en-US" altLang="zh-CN" dirty="0"/>
              <a:t>tr: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row;</a:t>
            </a:r>
            <a:r>
              <a:rPr lang="zh-CN" altLang="en-US" dirty="0"/>
              <a:t> </a:t>
            </a:r>
            <a:r>
              <a:rPr lang="en-US" altLang="zh-CN" dirty="0" err="1"/>
              <a:t>th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head;</a:t>
            </a:r>
            <a:r>
              <a:rPr lang="zh-CN" altLang="en-US" dirty="0"/>
              <a:t> </a:t>
            </a:r>
            <a:r>
              <a:rPr lang="en-US" altLang="zh-CN" dirty="0"/>
              <a:t>td:</a:t>
            </a:r>
            <a:r>
              <a:rPr lang="zh-CN" altLang="en-US" dirty="0"/>
              <a:t> </a:t>
            </a:r>
            <a:r>
              <a:rPr lang="en-US" altLang="zh-CN" dirty="0"/>
              <a:t>table data cell </a:t>
            </a:r>
            <a:r>
              <a:rPr lang="zh-CN" altLang="en-US" dirty="0"/>
              <a:t>单元格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dirty="0"/>
              <a:t>&lt;table border="1"&gt;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月份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存款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一月</a:t>
            </a:r>
            <a:r>
              <a:rPr lang="en-US" dirty="0"/>
              <a:t>&lt;/td&gt;</a:t>
            </a:r>
          </a:p>
          <a:p>
            <a:pPr marL="0" indent="0">
              <a:buNone/>
            </a:pPr>
            <a:r>
              <a:rPr lang="en-US" dirty="0"/>
              <a:t>    &lt;td&gt;1000 元&lt;/td&gt;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40536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Common attributions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id :</a:t>
            </a:r>
            <a:r>
              <a:rPr lang="zh-CN" altLang="en-US" dirty="0"/>
              <a:t>可以没有，但不能重复的一个属性。</a:t>
            </a:r>
            <a:endParaRPr lang="en-US" dirty="0"/>
          </a:p>
          <a:p>
            <a:r>
              <a:rPr lang="en-US" dirty="0"/>
              <a:t> class </a:t>
            </a:r>
            <a:r>
              <a:rPr lang="zh-CN" altLang="en-US" dirty="0"/>
              <a:t>类：用于归类以方便设定样式。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altLang="zh-CN" dirty="0"/>
              <a:t>style </a:t>
            </a:r>
            <a:r>
              <a:rPr lang="zh-CN" altLang="en-US" dirty="0"/>
              <a:t>样式：针对此模块特定的样式。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zh-CN" altLang="en-US" dirty="0"/>
              <a:t>引用：对于</a:t>
            </a:r>
            <a:r>
              <a:rPr lang="en-US" altLang="zh-CN" dirty="0"/>
              <a:t>a</a:t>
            </a:r>
            <a:r>
              <a:rPr lang="zh-CN" altLang="en-US" dirty="0"/>
              <a:t>（超链接），设定链接的地址。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source</a:t>
            </a:r>
            <a:r>
              <a:rPr lang="zh-CN" altLang="en-US" dirty="0"/>
              <a:t>）来源： 对于图片</a:t>
            </a:r>
            <a:r>
              <a:rPr lang="en-US" altLang="zh-CN" dirty="0" err="1"/>
              <a:t>img</a:t>
            </a:r>
            <a:r>
              <a:rPr lang="zh-CN" altLang="en-US" dirty="0"/>
              <a:t>，视频</a:t>
            </a:r>
            <a:r>
              <a:rPr lang="en-US" altLang="zh-CN" dirty="0"/>
              <a:t>video</a:t>
            </a:r>
            <a:r>
              <a:rPr lang="zh-CN" altLang="en-US" dirty="0"/>
              <a:t>，样式表</a:t>
            </a:r>
            <a:r>
              <a:rPr lang="en-US" altLang="zh-CN" dirty="0"/>
              <a:t>style</a:t>
            </a:r>
            <a:r>
              <a:rPr lang="zh-CN" altLang="en-US" dirty="0"/>
              <a:t>等设定多媒体来源。</a:t>
            </a:r>
            <a:endParaRPr lang="en-US" altLang="zh-CN" dirty="0"/>
          </a:p>
          <a:p>
            <a:r>
              <a:rPr lang="en-US" dirty="0"/>
              <a:t> type </a:t>
            </a:r>
            <a:r>
              <a:rPr lang="zh-CN" altLang="en-US" dirty="0"/>
              <a:t>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6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B5C5-8C90-4F5C-A57C-A529496C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Short Conclusion about HTML5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50611-2DE6-4736-B86D-2983DA3D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123"/>
            <a:ext cx="10515600" cy="4351338"/>
          </a:xfrm>
        </p:spPr>
        <p:txBody>
          <a:bodyPr/>
          <a:lstStyle/>
          <a:p>
            <a:r>
              <a:rPr lang="en-US" dirty="0"/>
              <a:t>HTML5 </a:t>
            </a:r>
            <a:r>
              <a:rPr lang="zh-CN" altLang="en-US" dirty="0"/>
              <a:t>是一种</a:t>
            </a:r>
            <a:r>
              <a:rPr lang="zh-CN" altLang="en-US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HTML5</a:t>
            </a:r>
            <a:r>
              <a:rPr lang="zh-CN" altLang="en-US" dirty="0"/>
              <a:t>的基本单位是 </a:t>
            </a:r>
            <a:r>
              <a:rPr lang="en-US" altLang="zh-CN" dirty="0"/>
              <a:t>tag</a:t>
            </a:r>
          </a:p>
          <a:p>
            <a:r>
              <a:rPr lang="en-US" altLang="zh-CN" dirty="0"/>
              <a:t>&lt;</a:t>
            </a:r>
            <a:r>
              <a:rPr lang="en-US" altLang="zh-CN" i="1" dirty="0"/>
              <a:t>tag </a:t>
            </a:r>
            <a:r>
              <a:rPr lang="en-US" altLang="zh-CN" i="1" dirty="0" err="1"/>
              <a:t>attrs</a:t>
            </a:r>
            <a:r>
              <a:rPr lang="en-US" altLang="zh-CN" dirty="0"/>
              <a:t>&gt;</a:t>
            </a:r>
            <a:r>
              <a:rPr lang="en-US" altLang="zh-CN" i="1" dirty="0"/>
              <a:t>text/inner HTML</a:t>
            </a:r>
            <a:r>
              <a:rPr lang="en-US" altLang="zh-CN" dirty="0"/>
              <a:t>&lt;/</a:t>
            </a:r>
            <a:r>
              <a:rPr lang="en-US" altLang="zh-CN" i="1" dirty="0"/>
              <a:t>tag</a:t>
            </a:r>
            <a:r>
              <a:rPr lang="en-US" altLang="zh-CN" dirty="0"/>
              <a:t>&gt;   or   &lt;</a:t>
            </a:r>
            <a:r>
              <a:rPr lang="en-US" altLang="zh-CN" i="1" dirty="0"/>
              <a:t>tag</a:t>
            </a:r>
            <a:r>
              <a:rPr lang="en-US" altLang="zh-CN" dirty="0"/>
              <a:t> </a:t>
            </a:r>
            <a:r>
              <a:rPr lang="en-US" altLang="zh-CN" i="1" dirty="0" err="1"/>
              <a:t>attrs</a:t>
            </a:r>
            <a:r>
              <a:rPr lang="en-US" altLang="zh-CN" dirty="0"/>
              <a:t>/&gt;   or   &lt;!-- . . . --&gt;</a:t>
            </a:r>
          </a:p>
          <a:p>
            <a:r>
              <a:rPr lang="en-US" dirty="0"/>
              <a:t>Useful tags</a:t>
            </a:r>
          </a:p>
          <a:p>
            <a:r>
              <a:rPr lang="en-US" altLang="zh-CN" dirty="0"/>
              <a:t>Useful attributions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22072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9807-0ECB-41D8-81B9-C2583C8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Simple quizzes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CEA74-D47D-4C4D-AD70-8255BC0F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F850-D514-48C0-8F70-01FFB271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HTML5 - Break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2FBD2-7D9B-4A19-95F7-03EDA6AE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A71B3-485A-4D5A-9316-034360D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Programming demo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C4D2E-AF62-4C87-97AA-DF909770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initialization</a:t>
            </a:r>
          </a:p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51581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10A7-796A-457C-869D-E3D7B70B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24C3-EAE2-4D09-837D-10B70C7D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styling?</a:t>
            </a:r>
          </a:p>
          <a:p>
            <a:r>
              <a:rPr lang="en-US" dirty="0"/>
              <a:t>To make your HTML more beautiful &amp; </a:t>
            </a:r>
            <a:r>
              <a:rPr lang="en-US" b="1" i="1" dirty="0">
                <a:solidFill>
                  <a:schemeClr val="bg1"/>
                </a:solidFill>
                <a:highlight>
                  <a:srgbClr val="FF0000"/>
                </a:highlight>
              </a:rPr>
              <a:t>user-friendly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1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10A7-796A-457C-869D-E3D7B70B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	format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24C3-EAE2-4D09-837D-10B70C7D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key: value;</a:t>
            </a:r>
          </a:p>
          <a:p>
            <a:r>
              <a:rPr lang="en-US" dirty="0"/>
              <a:t> key: value;</a:t>
            </a:r>
          </a:p>
          <a:p>
            <a:r>
              <a:rPr lang="en-US" dirty="0"/>
              <a:t> key: value;</a:t>
            </a:r>
          </a:p>
          <a:p>
            <a:endParaRPr lang="en-US" dirty="0"/>
          </a:p>
          <a:p>
            <a:r>
              <a:rPr lang="en-US" altLang="zh-CN" dirty="0"/>
              <a:t>1. key</a:t>
            </a:r>
            <a:r>
              <a:rPr lang="zh-CN" altLang="en-US" dirty="0"/>
              <a:t>有固定的内容；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记得每个属性</a:t>
            </a:r>
            <a:r>
              <a:rPr lang="en-US" altLang="zh-CN" dirty="0"/>
              <a:t>value</a:t>
            </a:r>
            <a:r>
              <a:rPr lang="zh-CN" altLang="en-US" dirty="0"/>
              <a:t>之后</a:t>
            </a:r>
            <a:r>
              <a:rPr lang="zh-CN" alt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半角（英文）分号</a:t>
            </a:r>
            <a:endParaRPr lang="en-US" altLang="zh-CN" b="1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zh-CN" altLang="en-US" dirty="0"/>
              <a:t>（回车是可选的。在</a:t>
            </a:r>
            <a:r>
              <a:rPr lang="en-US" altLang="zh-CN" dirty="0"/>
              <a:t>HTML5</a:t>
            </a:r>
            <a:r>
              <a:rPr lang="zh-CN" altLang="en-US" dirty="0"/>
              <a:t>中，一般不用回车；在</a:t>
            </a:r>
            <a:r>
              <a:rPr lang="en-US" altLang="zh-CN" dirty="0"/>
              <a:t>CSS</a:t>
            </a:r>
            <a:r>
              <a:rPr lang="zh-CN" altLang="en-US" dirty="0"/>
              <a:t>中（下节课将会讲），一般用回车分隔）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E0C7-C2E4-4DAD-BB76-444F8D0F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 keys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B3B5C-FC95-449F-9938-B1CBA3C0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位置：</a:t>
            </a:r>
            <a:r>
              <a:rPr lang="en-US" altLang="zh-CN" dirty="0"/>
              <a:t>height, width, position</a:t>
            </a:r>
          </a:p>
          <a:p>
            <a:r>
              <a:rPr lang="zh-CN" altLang="en-US" dirty="0"/>
              <a:t>边框：</a:t>
            </a:r>
            <a:r>
              <a:rPr lang="en-US" altLang="zh-CN" dirty="0"/>
              <a:t>border, border-radius, border-width, border-style, box-shadow</a:t>
            </a:r>
          </a:p>
          <a:p>
            <a:r>
              <a:rPr lang="zh-CN" altLang="en-US" dirty="0"/>
              <a:t>边距：</a:t>
            </a:r>
            <a:r>
              <a:rPr lang="en-US" altLang="zh-CN" dirty="0"/>
              <a:t>margin(</a:t>
            </a:r>
            <a:r>
              <a:rPr lang="zh-CN" altLang="en-US" dirty="0"/>
              <a:t>外边距</a:t>
            </a:r>
            <a:r>
              <a:rPr lang="en-US" altLang="zh-CN" dirty="0"/>
              <a:t>), padding(</a:t>
            </a:r>
            <a:r>
              <a:rPr lang="zh-CN" altLang="en-US" dirty="0"/>
              <a:t>内边距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文字：</a:t>
            </a:r>
            <a:r>
              <a:rPr lang="en-US" altLang="zh-CN" dirty="0"/>
              <a:t>color, font-size, font-family, line-height</a:t>
            </a:r>
          </a:p>
          <a:p>
            <a:r>
              <a:rPr lang="zh-CN" altLang="en-US" dirty="0"/>
              <a:t>背景：</a:t>
            </a:r>
            <a:r>
              <a:rPr lang="en-US" altLang="zh-CN" dirty="0"/>
              <a:t>background, background-color, background-image</a:t>
            </a:r>
          </a:p>
          <a:p>
            <a:r>
              <a:rPr lang="zh-CN" altLang="en-US" dirty="0"/>
              <a:t>透明度：</a:t>
            </a:r>
            <a:r>
              <a:rPr lang="en-US" altLang="zh-CN" dirty="0"/>
              <a:t>opacity</a:t>
            </a:r>
          </a:p>
          <a:p>
            <a:endParaRPr lang="en-US" dirty="0"/>
          </a:p>
          <a:p>
            <a:r>
              <a:rPr lang="en-US" altLang="zh-CN" dirty="0"/>
              <a:t>Reference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https://www.runoob.com/css/css-tutorial.html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https://www.runoob.com/css3/css3-tutorial.html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7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C5B95C-6A05-4345-8CC8-E74A521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Course 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A09B-62F5-4F4D-8481-F248ABA0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94014"/>
            <a:ext cx="10515598" cy="447027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1.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Introduction to HTML5 and styling skills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2. CSS3 and basic UI design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3. CDN, using libraries (Bootstrap), JavaScript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4. JavaScript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5. DOM and JavaScript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6. Introduction to React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7. React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8. React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9. React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10. React UI Examples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11. Conclusion and further study </a:t>
            </a: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😀</a:t>
            </a: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02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C461-9239-4CF5-92AE-87F3C5CE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 Examples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0B40-0840-4535-B8A4-85D1574D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style=“border:2px solid gray; border-radius: 1rem;”&gt;</a:t>
            </a:r>
          </a:p>
          <a:p>
            <a:r>
              <a:rPr lang="en-US" dirty="0"/>
              <a:t>  &lt;h1 style=“</a:t>
            </a:r>
            <a:r>
              <a:rPr lang="en-US" dirty="0" err="1"/>
              <a:t>color:red</a:t>
            </a:r>
            <a:r>
              <a:rPr lang="en-US" dirty="0"/>
              <a:t>”&gt; Hello World&lt;/h1&gt;</a:t>
            </a:r>
          </a:p>
          <a:p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hlinkClick r:id="rId2"/>
              </a:rPr>
              <a:t>https://www.google.com.hk/images/branding/</a:t>
            </a:r>
            <a:r>
              <a:rPr lang="en-US" dirty="0" err="1">
                <a:hlinkClick r:id="rId2"/>
              </a:rPr>
              <a:t>googlelogo</a:t>
            </a:r>
            <a:r>
              <a:rPr lang="en-US" dirty="0">
                <a:hlinkClick r:id="rId2"/>
              </a:rPr>
              <a:t>/2x/googlelogo_color_120x44dp.png</a:t>
            </a:r>
            <a:r>
              <a:rPr lang="en-US" dirty="0"/>
              <a:t>” style=“height: 40px; width: 80px; box-shadow: 2px </a:t>
            </a:r>
            <a:r>
              <a:rPr lang="en-US" dirty="0" err="1"/>
              <a:t>2px</a:t>
            </a:r>
            <a:r>
              <a:rPr lang="en-US" dirty="0"/>
              <a:t> 5px </a:t>
            </a:r>
            <a:r>
              <a:rPr lang="en-US" dirty="0" err="1"/>
              <a:t>rgba</a:t>
            </a:r>
            <a:r>
              <a:rPr lang="en-US" dirty="0"/>
              <a:t>(0, 0, 0, 0.1);” /&gt;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9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6C461-9239-4CF5-92AE-87F3C5CE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03030"/>
                </a:solidFill>
              </a:rPr>
              <a:t>HTML5 – Group Work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1C13E5-AFEF-4ADE-9F42-68649D8B0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73" y="965200"/>
            <a:ext cx="5001964" cy="398906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0B40-0840-4535-B8A4-85D1574D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2000"/>
              <a:t>Discuss about the sample personal profile.</a:t>
            </a:r>
          </a:p>
          <a:p>
            <a:endParaRPr lang="en-US" sz="2000"/>
          </a:p>
          <a:p>
            <a:r>
              <a:rPr lang="en-US" sz="2000"/>
              <a:t>Modify it to a group profile.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379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E9A460CF-577D-4D08-BAF6-8D4A090BD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7"/>
          <a:stretch/>
        </p:blipFill>
        <p:spPr>
          <a:xfrm>
            <a:off x="-17" y="10"/>
            <a:ext cx="12192000" cy="68559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BC438B1-9F3C-4CCD-B0AA-7E2BFB53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HTML5 – After class group work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8329E-7FD7-4D05-8A6A-917483D0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Play with more tags, attributions and styles.</a:t>
            </a:r>
          </a:p>
          <a:p>
            <a:r>
              <a:rPr lang="en-US" sz="1800"/>
              <a:t>Use what you try to make your profile better!</a:t>
            </a:r>
          </a:p>
          <a:p>
            <a:r>
              <a:rPr lang="en-US" sz="1800"/>
              <a:t>Next class: each group should show their profiles, and make a short pre about what skills have been used.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D995B3-2705-4CCD-B1A2-19FC6DAC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r="18902" b="1"/>
          <a:stretch/>
        </p:blipFill>
        <p:spPr>
          <a:xfrm>
            <a:off x="9001125" y="3186113"/>
            <a:ext cx="3190875" cy="3671887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2170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B691B-B89E-4D2A-B291-C25A6F8B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What is HTML5?</a:t>
            </a:r>
          </a:p>
        </p:txBody>
      </p:sp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B452084C-E6F5-4145-BAB2-29E9CFC9D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70" y="2589086"/>
            <a:ext cx="4898627" cy="275547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08002-37B5-41A9-A027-143BF09B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1700"/>
              <a:t>HTML: </a:t>
            </a:r>
            <a:r>
              <a:rPr lang="zh-CN" altLang="en-US" sz="1700" u="sng">
                <a:hlinkClick r:id="rId3"/>
              </a:rPr>
              <a:t>超文本标记语言</a:t>
            </a:r>
            <a:r>
              <a:rPr lang="zh-CN" altLang="en-US" sz="1700" u="sng"/>
              <a:t> </a:t>
            </a:r>
            <a:endParaRPr lang="en-US" altLang="zh-CN" sz="1700" u="sng"/>
          </a:p>
          <a:p>
            <a:r>
              <a:rPr lang="zh-CN" altLang="en-US" sz="1700"/>
              <a:t>超文本：不仅能显示文本，还能显示图片、视频，实现交互</a:t>
            </a:r>
            <a:r>
              <a:rPr lang="en-US" altLang="zh-CN" sz="1700"/>
              <a:t>……</a:t>
            </a:r>
          </a:p>
          <a:p>
            <a:r>
              <a:rPr lang="zh-CN" altLang="en-US" sz="1700"/>
              <a:t>标记语言：通过特定的标记格式描述并储存网页。</a:t>
            </a:r>
            <a:endParaRPr lang="en-US" altLang="zh-CN" sz="1700"/>
          </a:p>
          <a:p>
            <a:endParaRPr lang="en-US" altLang="zh-CN" sz="1700"/>
          </a:p>
          <a:p>
            <a:r>
              <a:rPr lang="en-US" sz="1700"/>
              <a:t>HTML5: HTML</a:t>
            </a:r>
            <a:r>
              <a:rPr lang="zh-CN" altLang="en-US" sz="1700"/>
              <a:t>的第五版，于</a:t>
            </a:r>
            <a:r>
              <a:rPr lang="en-US" altLang="zh-CN" sz="1700"/>
              <a:t>2014</a:t>
            </a:r>
            <a:r>
              <a:rPr lang="zh-CN" altLang="en-US" sz="1700"/>
              <a:t>年修订完成。</a:t>
            </a:r>
            <a:endParaRPr lang="en-US" altLang="zh-CN" sz="1700"/>
          </a:p>
          <a:p>
            <a:endParaRPr lang="en-US" sz="1700"/>
          </a:p>
          <a:p>
            <a:r>
              <a:rPr lang="zh-CN" altLang="en-US" sz="1700"/>
              <a:t>现在的网页基本上都是</a:t>
            </a:r>
            <a:r>
              <a:rPr lang="en-US" altLang="zh-CN" sz="1700"/>
              <a:t>HTML5</a:t>
            </a:r>
            <a:r>
              <a:rPr lang="zh-CN" altLang="en-US" sz="1700"/>
              <a:t>！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0542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941991-D22E-4F5A-BF78-07F2E10D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zh-CN"/>
              <a:t>Why learn HTML5?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180A3-7B58-49F9-A12B-D3B552FF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All platforms: Windows/ MacOS/ Linux/ Android/ iOS . . . As long as it has a browser(</a:t>
            </a:r>
            <a:r>
              <a:rPr lang="zh-CN" altLang="en-US" sz="2000"/>
              <a:t>浏览器</a:t>
            </a:r>
            <a:r>
              <a:rPr lang="en-US" altLang="zh-CN" sz="2000"/>
              <a:t>)</a:t>
            </a:r>
          </a:p>
          <a:p>
            <a:r>
              <a:rPr lang="en-US" sz="2000"/>
              <a:t>Easy to learn!</a:t>
            </a:r>
          </a:p>
          <a:p>
            <a:r>
              <a:rPr lang="en-US" sz="2000"/>
              <a:t>Powerful!</a:t>
            </a:r>
          </a:p>
          <a:p>
            <a:r>
              <a:rPr lang="en-US" sz="2000"/>
              <a:t>Open source! (You can get the source code(HTML) from any website.)</a:t>
            </a:r>
          </a:p>
          <a:p>
            <a:endParaRPr lang="en-US" sz="2000"/>
          </a:p>
        </p:txBody>
      </p:sp>
      <p:pic>
        <p:nvPicPr>
          <p:cNvPr id="5" name="图片 4" descr="图片包含 剪贴画&#10;&#10;已生成高可信度的说明">
            <a:extLst>
              <a:ext uri="{FF2B5EF4-FFF2-40B4-BE49-F238E27FC236}">
                <a16:creationId xmlns:a16="http://schemas.microsoft.com/office/drawing/2014/main" id="{47B2B7AA-DDC0-4FB9-8076-34EA5957E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r="12475"/>
          <a:stretch/>
        </p:blipFill>
        <p:spPr>
          <a:xfrm>
            <a:off x="6417734" y="2329736"/>
            <a:ext cx="4935970" cy="37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6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847D0-B32C-4E64-A96D-A9E33537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443" y="4928180"/>
            <a:ext cx="3521122" cy="1286354"/>
          </a:xfrm>
        </p:spPr>
        <p:txBody>
          <a:bodyPr>
            <a:normAutofit/>
          </a:bodyPr>
          <a:lstStyle/>
          <a:p>
            <a:pPr algn="r"/>
            <a:r>
              <a:rPr lang="en-US" altLang="zh-CN" sz="3800" dirty="0"/>
              <a:t>What can we do with HTML5?</a:t>
            </a:r>
            <a:endParaRPr lang="en-US" sz="3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A07809-FD84-4293-BEDA-C920BB2A1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8853"/>
            <a:ext cx="1576152" cy="1479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06D4B98-7FBD-4771-9C71-AE026D670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3630" y="-1"/>
            <a:ext cx="1092260" cy="147936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EE50278B-48EE-4EC6-ADDE-F0C7BC98E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09"/>
          <a:stretch/>
        </p:blipFill>
        <p:spPr>
          <a:xfrm>
            <a:off x="2984213" y="1496787"/>
            <a:ext cx="2858034" cy="1343782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FAC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10" descr="图片包含 屏幕截图&#10;&#10;已生成极高可信度的说明">
            <a:extLst>
              <a:ext uri="{FF2B5EF4-FFF2-40B4-BE49-F238E27FC236}">
                <a16:creationId xmlns:a16="http://schemas.microsoft.com/office/drawing/2014/main" id="{11272D0F-3E05-4403-8C43-2B69762EB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76" y="718074"/>
            <a:ext cx="3999398" cy="1961740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3DB71A4-74AA-406D-9553-61C0C6D23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093" y="1481744"/>
            <a:ext cx="1557796" cy="1362456"/>
          </a:xfrm>
          <a:custGeom>
            <a:avLst/>
            <a:gdLst>
              <a:gd name="connsiteX0" fmla="*/ 0 w 1557796"/>
              <a:gd name="connsiteY0" fmla="*/ 0 h 1362456"/>
              <a:gd name="connsiteX1" fmla="*/ 1557796 w 1557796"/>
              <a:gd name="connsiteY1" fmla="*/ 0 h 1362456"/>
              <a:gd name="connsiteX2" fmla="*/ 1557796 w 1557796"/>
              <a:gd name="connsiteY2" fmla="*/ 1362456 h 1362456"/>
              <a:gd name="connsiteX3" fmla="*/ 1090945 w 1557796"/>
              <a:gd name="connsiteY3" fmla="*/ 1362456 h 136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796" h="1362456">
                <a:moveTo>
                  <a:pt x="0" y="0"/>
                </a:moveTo>
                <a:lnTo>
                  <a:pt x="1557796" y="0"/>
                </a:lnTo>
                <a:lnTo>
                  <a:pt x="1557796" y="1362456"/>
                </a:lnTo>
                <a:lnTo>
                  <a:pt x="1090945" y="136245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DA9994C2-211B-4BF6-B6A0-D6747159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148010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099A98-7487-474E-98D2-1A71895D7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86" y="17419"/>
            <a:ext cx="1452476" cy="1452476"/>
          </a:xfrm>
          <a:prstGeom prst="rect">
            <a:avLst/>
          </a:prstGeom>
        </p:spPr>
      </p:pic>
      <p:pic>
        <p:nvPicPr>
          <p:cNvPr id="13" name="图片 12" descr="图片包含 屏幕截图, 室内&#10;&#10;已生成极高可信度的说明">
            <a:extLst>
              <a:ext uri="{FF2B5EF4-FFF2-40B4-BE49-F238E27FC236}">
                <a16:creationId xmlns:a16="http://schemas.microsoft.com/office/drawing/2014/main" id="{F9873BEA-A68D-4925-99EC-B42D024CB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96" y="2979485"/>
            <a:ext cx="3083888" cy="1611332"/>
          </a:xfrm>
          <a:prstGeom prst="rect">
            <a:avLst/>
          </a:prstGeom>
        </p:spPr>
      </p:pic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FED9A-82F0-41A5-9737-D8518662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297" y="3153048"/>
            <a:ext cx="3706577" cy="30614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Personal Website</a:t>
            </a:r>
          </a:p>
          <a:p>
            <a:r>
              <a:rPr lang="en-US" sz="1800" dirty="0"/>
              <a:t>Enterprise(Business) Website</a:t>
            </a:r>
          </a:p>
          <a:p>
            <a:r>
              <a:rPr lang="en-US" sz="1800" dirty="0"/>
              <a:t>Admin Website</a:t>
            </a:r>
          </a:p>
          <a:p>
            <a:r>
              <a:rPr lang="en-US" sz="1800" dirty="0"/>
              <a:t>Online-coding (</a:t>
            </a:r>
            <a:r>
              <a:rPr lang="en-US" sz="1800" dirty="0" err="1"/>
              <a:t>leetcode</a:t>
            </a:r>
            <a:r>
              <a:rPr lang="en-US" sz="1800" dirty="0"/>
              <a:t>, </a:t>
            </a:r>
            <a:r>
              <a:rPr lang="en-US" sz="1800" dirty="0" err="1"/>
              <a:t>CodePen</a:t>
            </a:r>
            <a:r>
              <a:rPr lang="en-US" sz="1800" dirty="0"/>
              <a:t>, </a:t>
            </a:r>
            <a:r>
              <a:rPr lang="en-US" altLang="zh-CN" sz="1800" dirty="0" err="1"/>
              <a:t>Jupyter</a:t>
            </a:r>
            <a:r>
              <a:rPr lang="en-US" altLang="zh-CN" sz="1800" dirty="0"/>
              <a:t> Notebook</a:t>
            </a:r>
            <a:r>
              <a:rPr lang="en-US" sz="1800" dirty="0"/>
              <a:t>)</a:t>
            </a:r>
          </a:p>
          <a:p>
            <a:r>
              <a:rPr lang="en-US" sz="1800" dirty="0"/>
              <a:t>Mobile Apps(Facebook, Instagram, </a:t>
            </a:r>
            <a:r>
              <a:rPr lang="zh-CN" altLang="en-US" sz="1800" dirty="0"/>
              <a:t>知乎</a:t>
            </a:r>
            <a:r>
              <a:rPr lang="en-US" altLang="zh-CN" sz="1800" dirty="0"/>
              <a:t>)</a:t>
            </a:r>
            <a:endParaRPr lang="en-US" sz="1800" dirty="0"/>
          </a:p>
          <a:p>
            <a:r>
              <a:rPr lang="en-US" sz="1800" dirty="0"/>
              <a:t>Desktop Apps(Visual Studio Code)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C39EF53D-D30F-40B2-92E8-6D703397CE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"/>
          <a:stretch/>
        </p:blipFill>
        <p:spPr>
          <a:xfrm>
            <a:off x="519885" y="550906"/>
            <a:ext cx="1323798" cy="9332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768B8EA-2AA5-41CB-B8AC-30AF6F54C2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r="8997"/>
          <a:stretch/>
        </p:blipFill>
        <p:spPr>
          <a:xfrm>
            <a:off x="610104" y="2825223"/>
            <a:ext cx="2359003" cy="34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0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01BF5-7364-4A7C-B207-CEA2FA08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Basic Format:</a:t>
            </a:r>
            <a:r>
              <a:rPr lang="zh-CN" altLang="en-US" dirty="0"/>
              <a:t> </a:t>
            </a:r>
            <a:r>
              <a:rPr lang="en-US" altLang="zh-CN" dirty="0"/>
              <a:t>tags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50D65-4863-4AD6-8953-91046CA9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 </a:t>
            </a:r>
            <a:r>
              <a:rPr lang="en-US" i="1" dirty="0"/>
              <a:t>tag</a:t>
            </a:r>
            <a:r>
              <a:rPr lang="en-US" dirty="0"/>
              <a:t> </a:t>
            </a:r>
            <a:r>
              <a:rPr lang="en-US" i="1" dirty="0"/>
              <a:t>attr1=“. . .” attr2=“. . .” </a:t>
            </a:r>
            <a:r>
              <a:rPr lang="en-US" dirty="0"/>
              <a:t>. . . &gt; </a:t>
            </a:r>
            <a:r>
              <a:rPr lang="en-US" i="1" dirty="0"/>
              <a:t>text &amp; inner HTML</a:t>
            </a:r>
            <a:r>
              <a:rPr lang="en-US" dirty="0"/>
              <a:t> &lt;/</a:t>
            </a:r>
            <a:r>
              <a:rPr lang="en-US" i="1" dirty="0"/>
              <a:t>tag</a:t>
            </a:r>
            <a:r>
              <a:rPr lang="en-US" dirty="0"/>
              <a:t>&gt;</a:t>
            </a:r>
          </a:p>
          <a:p>
            <a:r>
              <a:rPr lang="en-US" dirty="0"/>
              <a:t>Or &lt; </a:t>
            </a:r>
            <a:r>
              <a:rPr lang="en-US" i="1" dirty="0"/>
              <a:t>tag atrr1=“. . .” . . . </a:t>
            </a:r>
            <a:r>
              <a:rPr lang="en-US" dirty="0"/>
              <a:t>/&gt;  (without text &amp; inner HTML)</a:t>
            </a:r>
          </a:p>
          <a:p>
            <a:r>
              <a:rPr lang="en-US" dirty="0"/>
              <a:t>&lt;!-- </a:t>
            </a:r>
            <a:r>
              <a:rPr lang="en-US" i="1" dirty="0"/>
              <a:t>something</a:t>
            </a:r>
            <a:r>
              <a:rPr lang="en-US" dirty="0"/>
              <a:t> --&gt;  (annotation </a:t>
            </a:r>
            <a:r>
              <a:rPr lang="zh-CN" altLang="en-US" dirty="0"/>
              <a:t>注释）</a:t>
            </a:r>
            <a:endParaRPr lang="en-US" dirty="0"/>
          </a:p>
          <a:p>
            <a:endParaRPr lang="en-US" dirty="0"/>
          </a:p>
          <a:p>
            <a:r>
              <a:rPr lang="en-US" dirty="0"/>
              <a:t>E.g.</a:t>
            </a:r>
          </a:p>
          <a:p>
            <a:r>
              <a:rPr lang="en-US" dirty="0"/>
              <a:t>&lt;text&gt;Hello World&lt;/text&gt;	(Show Hello World on screen)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“https://www.google.com.hk/images/branding/googlelogo/2x/googlelogo_color_120x44dp.png</a:t>
            </a:r>
            <a:r>
              <a:rPr lang="en-US" dirty="0"/>
              <a:t>” height=“44” width=“120”/&gt;	(Show Google icon, height = 44px, width = 120px, px:</a:t>
            </a:r>
            <a:r>
              <a:rPr lang="zh-CN" altLang="en-US" dirty="0"/>
              <a:t>像素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48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932F-1CC6-46B2-8978-1DE0004E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Basic Structure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EC83-329C-461A-8853-B8FD21D5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  (Show that it is an HTML file)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pPr marL="457200" lvl="1" indent="0">
              <a:buNone/>
            </a:pPr>
            <a:r>
              <a:rPr lang="en-US" dirty="0"/>
              <a:t>Some metadata and links here.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/>
              <a:t> part of our programming!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124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575A4-0A55-4A0A-9844-8297C189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Useful tags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5ABAB-49FC-461B-9E2D-1FD125CF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4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Essential tags: html, head, body</a:t>
            </a:r>
          </a:p>
          <a:p>
            <a:r>
              <a:rPr lang="en-US" dirty="0"/>
              <a:t>Very useful tags:</a:t>
            </a:r>
          </a:p>
          <a:p>
            <a:pPr lvl="1"/>
            <a:r>
              <a:rPr lang="en-US" dirty="0"/>
              <a:t> div: </a:t>
            </a:r>
            <a:r>
              <a:rPr lang="zh-CN" altLang="en-US" dirty="0"/>
              <a:t>容器，用于排版</a:t>
            </a:r>
            <a:endParaRPr lang="en-US" altLang="zh-CN" dirty="0"/>
          </a:p>
          <a:p>
            <a:pPr lvl="1"/>
            <a:r>
              <a:rPr lang="en-US" dirty="0"/>
              <a:t> h1~h6: </a:t>
            </a:r>
            <a:r>
              <a:rPr lang="zh-CN" altLang="en-US" dirty="0"/>
              <a:t>标题，</a:t>
            </a:r>
            <a:r>
              <a:rPr lang="en-US" altLang="zh-CN" dirty="0"/>
              <a:t>1</a:t>
            </a:r>
            <a:r>
              <a:rPr lang="zh-CN" altLang="en-US" dirty="0"/>
              <a:t>号最大（最重要），</a:t>
            </a:r>
            <a:r>
              <a:rPr lang="en-US" altLang="zh-CN" dirty="0"/>
              <a:t>6</a:t>
            </a:r>
            <a:r>
              <a:rPr lang="zh-CN" altLang="en-US" dirty="0"/>
              <a:t>号最小</a:t>
            </a:r>
            <a:endParaRPr lang="en-US" altLang="zh-CN" dirty="0"/>
          </a:p>
          <a:p>
            <a:pPr lvl="1"/>
            <a:r>
              <a:rPr lang="en-US" dirty="0"/>
              <a:t> text: </a:t>
            </a:r>
            <a:r>
              <a:rPr lang="zh-CN" altLang="en-US" dirty="0"/>
              <a:t>普通的文字</a:t>
            </a:r>
            <a:endParaRPr lang="en-US" altLang="zh-CN" dirty="0"/>
          </a:p>
          <a:p>
            <a:pPr lvl="1"/>
            <a:r>
              <a:rPr lang="en-US" dirty="0"/>
              <a:t> p: (paragraph) </a:t>
            </a:r>
            <a:r>
              <a:rPr lang="zh-CN" altLang="en-US" dirty="0"/>
              <a:t>文字段落</a:t>
            </a:r>
            <a:endParaRPr lang="en-US" altLang="zh-CN" dirty="0"/>
          </a:p>
          <a:p>
            <a:pPr lvl="1"/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: </a:t>
            </a:r>
            <a:r>
              <a:rPr lang="zh-CN" altLang="en-US" dirty="0"/>
              <a:t>图片</a:t>
            </a:r>
            <a:endParaRPr lang="en-US" altLang="zh-CN" dirty="0"/>
          </a:p>
          <a:p>
            <a:pPr lvl="1"/>
            <a:r>
              <a:rPr lang="en-US" altLang="zh-CN" dirty="0"/>
              <a:t> video: </a:t>
            </a:r>
            <a:r>
              <a:rPr lang="zh-CN" altLang="en-US" dirty="0"/>
              <a:t>视频</a:t>
            </a:r>
            <a:endParaRPr lang="en-US" altLang="zh-CN" dirty="0"/>
          </a:p>
          <a:p>
            <a:pPr lvl="1"/>
            <a:r>
              <a:rPr lang="en-US" altLang="zh-CN" dirty="0"/>
              <a:t> a:</a:t>
            </a:r>
            <a:r>
              <a:rPr lang="zh-CN" altLang="en-US" dirty="0"/>
              <a:t> 链接</a:t>
            </a:r>
            <a:endParaRPr lang="en-US" altLang="zh-CN" dirty="0"/>
          </a:p>
          <a:p>
            <a:pPr lvl="1"/>
            <a:r>
              <a:rPr lang="en-US" altLang="zh-CN" dirty="0"/>
              <a:t> button: </a:t>
            </a:r>
            <a:r>
              <a:rPr lang="zh-CN" altLang="en-US" dirty="0"/>
              <a:t>按钮</a:t>
            </a:r>
            <a:endParaRPr lang="en-US" altLang="zh-CN" dirty="0"/>
          </a:p>
          <a:p>
            <a:pPr lvl="1"/>
            <a:r>
              <a:rPr lang="en-US" altLang="zh-CN" dirty="0"/>
              <a:t> main:</a:t>
            </a:r>
            <a:r>
              <a:rPr lang="zh-CN" altLang="en-US" dirty="0"/>
              <a:t> 主要部分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http://www.w3school.com.cn/html5/html5_reference.asp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919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involve one tag inside another?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457200" lvl="1" indent="0">
              <a:buNone/>
            </a:pPr>
            <a:r>
              <a:rPr lang="en-US" dirty="0"/>
              <a:t>&lt;h1&gt; Title &lt;/h1&gt;</a:t>
            </a:r>
          </a:p>
          <a:p>
            <a:pPr marL="457200" lvl="1" indent="0">
              <a:buNone/>
            </a:pPr>
            <a:r>
              <a:rPr lang="en-US" dirty="0"/>
              <a:t>&lt;p&gt; Introduction &lt;/p&gt;</a:t>
            </a:r>
          </a:p>
          <a:p>
            <a:pPr marL="457200" lvl="1" indent="0">
              <a:buNone/>
            </a:pPr>
            <a:r>
              <a:rPr lang="en-US" dirty="0"/>
              <a:t>&lt;p&gt; Main content 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4679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Microsoft Office PowerPoint</Application>
  <PresentationFormat>宽屏</PresentationFormat>
  <Paragraphs>151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主题​​</vt:lpstr>
      <vt:lpstr>Web (React) Course</vt:lpstr>
      <vt:lpstr>Course Outline</vt:lpstr>
      <vt:lpstr>What is HTML5?</vt:lpstr>
      <vt:lpstr>Why learn HTML5?</vt:lpstr>
      <vt:lpstr>What can we do with HTML5?</vt:lpstr>
      <vt:lpstr>HTML5 – Basic Format: tags</vt:lpstr>
      <vt:lpstr>HTML5 – Basic Structure</vt:lpstr>
      <vt:lpstr>HTML5 – Useful tags</vt:lpstr>
      <vt:lpstr>HTML5 – Complex usages</vt:lpstr>
      <vt:lpstr>HTML5 – Complex usages</vt:lpstr>
      <vt:lpstr>HTML5 – Complex usages</vt:lpstr>
      <vt:lpstr>HTML5 – Common attributions</vt:lpstr>
      <vt:lpstr>HTML5 – Short Conclusion about HTML5 </vt:lpstr>
      <vt:lpstr>HTML5 – Simple quizzes</vt:lpstr>
      <vt:lpstr>HTML5 - Break</vt:lpstr>
      <vt:lpstr>HTML5 – Programming demo</vt:lpstr>
      <vt:lpstr>HTML5 – Styling </vt:lpstr>
      <vt:lpstr>HTML5 – Styling format</vt:lpstr>
      <vt:lpstr>HTML5 – Styling keys</vt:lpstr>
      <vt:lpstr>HTML5 – Styling Examples </vt:lpstr>
      <vt:lpstr>HTML5 – Group Work</vt:lpstr>
      <vt:lpstr>HTML5 – After class 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谢国超</dc:creator>
  <cp:lastModifiedBy>Guochao Xie</cp:lastModifiedBy>
  <cp:revision>30</cp:revision>
  <dcterms:created xsi:type="dcterms:W3CDTF">2018-09-11T12:28:46Z</dcterms:created>
  <dcterms:modified xsi:type="dcterms:W3CDTF">2018-09-17T07:12:17Z</dcterms:modified>
</cp:coreProperties>
</file>