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9" r:id="rId4"/>
    <p:sldId id="280" r:id="rId5"/>
    <p:sldId id="281" r:id="rId6"/>
    <p:sldId id="290" r:id="rId7"/>
    <p:sldId id="292" r:id="rId8"/>
    <p:sldId id="293" r:id="rId9"/>
    <p:sldId id="294" r:id="rId10"/>
    <p:sldId id="291" r:id="rId11"/>
    <p:sldId id="282" r:id="rId12"/>
    <p:sldId id="285" r:id="rId13"/>
    <p:sldId id="284" r:id="rId14"/>
    <p:sldId id="283" r:id="rId15"/>
    <p:sldId id="295" r:id="rId16"/>
    <p:sldId id="296" r:id="rId17"/>
    <p:sldId id="305" r:id="rId18"/>
    <p:sldId id="308" r:id="rId19"/>
    <p:sldId id="306" r:id="rId20"/>
    <p:sldId id="301" r:id="rId21"/>
    <p:sldId id="302" r:id="rId22"/>
    <p:sldId id="303" r:id="rId23"/>
    <p:sldId id="304" r:id="rId24"/>
    <p:sldId id="286" r:id="rId25"/>
    <p:sldId id="288" r:id="rId26"/>
    <p:sldId id="287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8401" initials="u" lastIdx="1" clrIdx="0">
    <p:extLst>
      <p:ext uri="{19B8F6BF-5375-455C-9EA6-DF929625EA0E}">
        <p15:presenceInfo xmlns:p15="http://schemas.microsoft.com/office/powerpoint/2012/main" userId="user084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7" autoAdjust="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错误示范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w3cnote/flex-grammar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css/index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.com.cn/c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48477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Web (React) Course 2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CSS &amp; UI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Lecturer: XIE </a:t>
            </a:r>
            <a:r>
              <a:rPr lang="en-US" sz="1900" dirty="0" err="1">
                <a:solidFill>
                  <a:schemeClr val="bg1"/>
                </a:solidFill>
              </a:rPr>
              <a:t>Guochao</a:t>
            </a:r>
            <a:r>
              <a:rPr lang="en-US" sz="1900" dirty="0">
                <a:solidFill>
                  <a:schemeClr val="bg1"/>
                </a:solidFill>
              </a:rPr>
              <a:t> (David)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10078458" y="720993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9FFF-F7FC-4A32-9DD3-D0BCA72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363" cy="256063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Children inherits their parent’s property.</a:t>
            </a:r>
          </a:p>
          <a:p>
            <a:r>
              <a:rPr lang="en-US" altLang="zh-CN" sz="2000" b="1" dirty="0"/>
              <a:t>HTML</a:t>
            </a:r>
            <a:r>
              <a:rPr lang="en-US" altLang="zh-CN" sz="2000" dirty="0"/>
              <a:t>: &lt;p&gt;Hello 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&gt;World&lt;/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&gt;!&lt;/p&gt;</a:t>
            </a:r>
          </a:p>
          <a:p>
            <a:r>
              <a:rPr lang="en-US" altLang="zh-CN" sz="2000" b="1" dirty="0"/>
              <a:t>CSS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1800" dirty="0"/>
              <a:t>p {</a:t>
            </a:r>
          </a:p>
          <a:p>
            <a:pPr marL="914400" lvl="2" indent="0">
              <a:buNone/>
            </a:pPr>
            <a:r>
              <a:rPr lang="en-US" altLang="zh-CN" sz="1600" dirty="0"/>
              <a:t>color: purple;</a:t>
            </a:r>
          </a:p>
          <a:p>
            <a:pPr marL="457200" lvl="1" indent="0">
              <a:buNone/>
            </a:pPr>
            <a:r>
              <a:rPr lang="en-US" altLang="zh-CN" sz="1800" dirty="0"/>
              <a:t>     }</a:t>
            </a:r>
          </a:p>
          <a:p>
            <a:r>
              <a:rPr lang="en-US" altLang="zh-CN" sz="2000" b="1" dirty="0"/>
              <a:t>Result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7030A0"/>
                </a:solidFill>
              </a:rPr>
              <a:t>Hello World!</a:t>
            </a:r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6548439" y="1825625"/>
            <a:ext cx="10353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If we want to add different or extra properties to </a:t>
            </a:r>
          </a:p>
          <a:p>
            <a:r>
              <a:rPr lang="en-US" altLang="zh-CN" b="1" dirty="0"/>
              <a:t>the child element &lt;</a:t>
            </a:r>
            <a:r>
              <a:rPr lang="en-US" altLang="zh-CN" b="1" dirty="0" err="1"/>
              <a:t>em</a:t>
            </a:r>
            <a:r>
              <a:rPr lang="en-US" altLang="zh-CN" b="1" dirty="0"/>
              <a:t>&gt;…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CSS:</a:t>
            </a:r>
          </a:p>
          <a:p>
            <a:pPr lvl="1"/>
            <a:r>
              <a:rPr lang="en-US" altLang="zh-CN" dirty="0"/>
              <a:t>p {</a:t>
            </a:r>
          </a:p>
          <a:p>
            <a:pPr lvl="2"/>
            <a:r>
              <a:rPr lang="en-US" altLang="zh-CN" dirty="0"/>
              <a:t>color: purple;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	color: goldenrod;</a:t>
            </a:r>
          </a:p>
          <a:p>
            <a:pPr lvl="1"/>
            <a:r>
              <a:rPr lang="en-US" altLang="zh-CN" dirty="0"/>
              <a:t>	font-style: bold;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b="1" dirty="0"/>
              <a:t>Result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Hello </a:t>
            </a:r>
            <a:r>
              <a:rPr lang="en-US" altLang="zh-CN" b="1" dirty="0">
                <a:solidFill>
                  <a:schemeClr val="accent4"/>
                </a:solidFill>
              </a:rPr>
              <a:t>World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</a:p>
          <a:p>
            <a:pPr lvl="1"/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Cascading</a:t>
            </a:r>
            <a:r>
              <a:rPr lang="en-US" altLang="zh-CN" dirty="0"/>
              <a:t> style sheet </a:t>
            </a:r>
            <a:r>
              <a:rPr lang="zh-CN" altLang="en-US" b="1" dirty="0"/>
              <a:t>层叠</a:t>
            </a:r>
            <a:r>
              <a:rPr lang="zh-CN" altLang="en-US" dirty="0"/>
              <a:t>样式表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 style&gt;id selector</a:t>
            </a:r>
            <a:r>
              <a:rPr lang="zh-CN" altLang="en-US" dirty="0"/>
              <a:t> </a:t>
            </a:r>
            <a:r>
              <a:rPr lang="en-US" altLang="zh-CN" dirty="0"/>
              <a:t>&gt; class selector</a:t>
            </a:r>
            <a:r>
              <a:rPr lang="zh-CN" altLang="en-US" dirty="0"/>
              <a:t> </a:t>
            </a:r>
            <a:r>
              <a:rPr lang="en-US" altLang="zh-CN" dirty="0"/>
              <a:t>&gt; tags</a:t>
            </a:r>
            <a:r>
              <a:rPr lang="zh-CN" altLang="en-US" dirty="0"/>
              <a:t> </a:t>
            </a:r>
            <a:r>
              <a:rPr lang="en-US" altLang="zh-CN" dirty="0"/>
              <a:t>&gt; *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 inheritance</a:t>
            </a:r>
            <a:r>
              <a:rPr lang="zh-CN" altLang="en-US" dirty="0"/>
              <a:t> </a:t>
            </a:r>
            <a:r>
              <a:rPr lang="en-US" altLang="zh-CN" dirty="0"/>
              <a:t>&gt; browser default settings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887" cy="52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Q1. True or False?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75F52E-A190-4548-BFCD-733855DB3C9E}"/>
              </a:ext>
            </a:extLst>
          </p:cNvPr>
          <p:cNvSpPr txBox="1"/>
          <p:nvPr/>
        </p:nvSpPr>
        <p:spPr>
          <a:xfrm>
            <a:off x="838200" y="2796209"/>
            <a:ext cx="4409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td.fancy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	color: #f60,</a:t>
            </a:r>
          </a:p>
          <a:p>
            <a:pPr lvl="1"/>
            <a:r>
              <a:rPr lang="en-US" altLang="zh-CN" dirty="0"/>
              <a:t>	background: #666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6BDBD-4B3D-4549-A46A-A3450AB6AE1C}"/>
              </a:ext>
            </a:extLst>
          </p:cNvPr>
          <p:cNvSpPr txBox="1"/>
          <p:nvPr/>
        </p:nvSpPr>
        <p:spPr>
          <a:xfrm>
            <a:off x="6414052" y="2796209"/>
            <a:ext cx="5526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HTML:</a:t>
            </a:r>
          </a:p>
          <a:p>
            <a:r>
              <a:rPr lang="en-US" altLang="zh-CN" b="1" dirty="0"/>
              <a:t>      </a:t>
            </a:r>
            <a:r>
              <a:rPr lang="en-US" altLang="zh-CN" dirty="0"/>
              <a:t>&lt;div class="padding_" style="height:200px"&gt;</a:t>
            </a:r>
          </a:p>
          <a:p>
            <a:r>
              <a:rPr lang="en-US" altLang="zh-CN" dirty="0"/>
              <a:t>            &lt;h1 id=‘p1'&gt;1cm&lt;/div&gt;</a:t>
            </a:r>
          </a:p>
          <a:p>
            <a:r>
              <a:rPr lang="en-US" altLang="zh-CN" dirty="0"/>
              <a:t>   	&lt;p id=‘p1'&gt;20%&lt;/div&gt;</a:t>
            </a:r>
          </a:p>
          <a:p>
            <a:r>
              <a:rPr lang="en-US" altLang="zh-CN" dirty="0"/>
              <a:t>       &lt;/div&gt;</a:t>
            </a:r>
          </a:p>
          <a:p>
            <a:endParaRPr lang="en-US" altLang="zh-CN" dirty="0"/>
          </a:p>
          <a:p>
            <a:r>
              <a:rPr lang="en-US" altLang="zh-CN" b="1" dirty="0"/>
              <a:t>       CSS:</a:t>
            </a:r>
          </a:p>
          <a:p>
            <a:pPr lvl="1"/>
            <a:r>
              <a:rPr lang="en-US" altLang="zh-CN" dirty="0"/>
              <a:t>div.p1 {</a:t>
            </a:r>
          </a:p>
          <a:p>
            <a:pPr lvl="1"/>
            <a:r>
              <a:rPr lang="en-US" altLang="zh-CN" dirty="0"/>
              <a:t>            color: brown;</a:t>
            </a:r>
          </a:p>
          <a:p>
            <a:pPr lvl="1"/>
            <a:r>
              <a:rPr lang="en-US" altLang="zh-CN" dirty="0"/>
              <a:t>            width = 1cm;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Q2.</a:t>
            </a:r>
          </a:p>
          <a:p>
            <a:pPr marL="0" indent="0">
              <a:buNone/>
            </a:pPr>
            <a:r>
              <a:rPr lang="en-US" altLang="zh-CN" dirty="0"/>
              <a:t>How to</a:t>
            </a:r>
          </a:p>
          <a:p>
            <a:pPr marL="0" indent="0">
              <a:buNone/>
            </a:pPr>
            <a:r>
              <a:rPr lang="en-US" altLang="zh-CN" dirty="0"/>
              <a:t>set h1 and 1</a:t>
            </a:r>
            <a:r>
              <a:rPr lang="en-US" altLang="zh-CN" baseline="30000" dirty="0"/>
              <a:t>st</a:t>
            </a:r>
            <a:r>
              <a:rPr lang="en-US" altLang="zh-CN" dirty="0"/>
              <a:t> paragraph:</a:t>
            </a:r>
          </a:p>
          <a:p>
            <a:r>
              <a:rPr lang="en-US" altLang="zh-CN" dirty="0"/>
              <a:t>	font-color: red</a:t>
            </a:r>
          </a:p>
          <a:p>
            <a:pPr marL="0" indent="0">
              <a:buNone/>
            </a:pPr>
            <a:r>
              <a:rPr lang="en-US" altLang="zh-CN" dirty="0"/>
              <a:t>set h1:</a:t>
            </a:r>
          </a:p>
          <a:p>
            <a:r>
              <a:rPr lang="en-US" altLang="zh-CN" dirty="0"/>
              <a:t>         font-style: bold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5BC00-1819-477F-B883-308E383E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87" y="1479763"/>
            <a:ext cx="5948213" cy="46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Q3. What does the “66px” look like?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AEE1B-7065-4D68-956B-4A8F68A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67" y="2558911"/>
            <a:ext cx="4395786" cy="1140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61247F-4DDF-43B5-8CDC-D2E437F7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67" y="4319588"/>
            <a:ext cx="40386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322E4D-B0B7-4085-804F-F23CB9A86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85" y="2558911"/>
            <a:ext cx="4038600" cy="3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 break!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class:</a:t>
            </a:r>
          </a:p>
          <a:p>
            <a:pPr lvl="1"/>
            <a:r>
              <a:rPr lang="en-US" altLang="zh-CN" dirty="0"/>
              <a:t>Examples of selector usage</a:t>
            </a:r>
            <a:r>
              <a:rPr lang="zh-CN" altLang="en-US" dirty="0"/>
              <a:t>（</a:t>
            </a:r>
            <a:r>
              <a:rPr lang="en-US" altLang="zh-CN" dirty="0"/>
              <a:t>profile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Layout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rem,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en-US" altLang="zh-CN" dirty="0" err="1"/>
              <a:t>vh</a:t>
            </a:r>
            <a:r>
              <a:rPr lang="en-US" altLang="zh-CN" dirty="0"/>
              <a:t>, </a:t>
            </a:r>
            <a:r>
              <a:rPr lang="en-US" altLang="zh-CN" dirty="0" err="1"/>
              <a:t>vw</a:t>
            </a:r>
            <a:r>
              <a:rPr lang="en-US" altLang="zh-CN" dirty="0"/>
              <a:t>,..</a:t>
            </a:r>
          </a:p>
          <a:p>
            <a:pPr lvl="2"/>
            <a:r>
              <a:rPr lang="en-US" altLang="zh-CN" dirty="0"/>
              <a:t>Flex layout</a:t>
            </a:r>
          </a:p>
          <a:p>
            <a:pPr lvl="2"/>
            <a:r>
              <a:rPr lang="en-US" altLang="zh-CN" dirty="0"/>
              <a:t>More references..</a:t>
            </a:r>
          </a:p>
          <a:p>
            <a:pPr lvl="1"/>
            <a:r>
              <a:rPr lang="en-US" altLang="zh-CN" dirty="0"/>
              <a:t>Practice:</a:t>
            </a:r>
          </a:p>
          <a:p>
            <a:pPr lvl="2"/>
            <a:r>
              <a:rPr lang="en-US" altLang="zh-CN" dirty="0"/>
              <a:t>Design a group profile~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0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To design a layout…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Layout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Some basic properties: color, font, align…</a:t>
            </a:r>
          </a:p>
          <a:p>
            <a:pPr lvl="1"/>
            <a:r>
              <a:rPr lang="en-US" altLang="zh-CN" sz="2000" dirty="0"/>
              <a:t>rem, </a:t>
            </a:r>
            <a:r>
              <a:rPr lang="en-US" altLang="zh-CN" sz="2000" dirty="0" err="1"/>
              <a:t>px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vw</a:t>
            </a:r>
            <a:r>
              <a:rPr lang="en-US" altLang="zh-CN" sz="2000" dirty="0"/>
              <a:t>,..</a:t>
            </a:r>
          </a:p>
          <a:p>
            <a:pPr lvl="1"/>
            <a:r>
              <a:rPr lang="en-US" altLang="zh-CN" sz="2000" dirty="0"/>
              <a:t>Flex layout</a:t>
            </a:r>
          </a:p>
          <a:p>
            <a:pPr lvl="1"/>
            <a:r>
              <a:rPr lang="en-US" altLang="zh-CN" sz="2000" dirty="0"/>
              <a:t>More references..</a:t>
            </a:r>
          </a:p>
          <a:p>
            <a:pPr lvl="2"/>
            <a:endParaRPr lang="en-US" altLang="zh-CN" dirty="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4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To design a layout…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18" name="Picture 2" descr="âcss vhâçå¾çæç´¢ç»æ">
            <a:extLst>
              <a:ext uri="{FF2B5EF4-FFF2-40B4-BE49-F238E27FC236}">
                <a16:creationId xmlns:a16="http://schemas.microsoft.com/office/drawing/2014/main" id="{F74C70B4-F8EE-409D-8217-7FBEB03F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6" y="916295"/>
            <a:ext cx="3662730" cy="19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2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âcss remâçå¾çæç´¢ç»æ">
            <a:extLst>
              <a:ext uri="{FF2B5EF4-FFF2-40B4-BE49-F238E27FC236}">
                <a16:creationId xmlns:a16="http://schemas.microsoft.com/office/drawing/2014/main" id="{600AF9B5-A07D-494D-9406-3A7B9F39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5" y="3756442"/>
            <a:ext cx="4061979" cy="20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Relative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rem,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err="1">
                <a:solidFill>
                  <a:srgbClr val="FFFFFF"/>
                </a:solidFill>
              </a:rPr>
              <a:t>vh</a:t>
            </a:r>
            <a:r>
              <a:rPr lang="en-US" altLang="zh-CN" sz="2400" dirty="0">
                <a:solidFill>
                  <a:srgbClr val="FFFFFF"/>
                </a:solidFill>
              </a:rPr>
              <a:t>(view height), </a:t>
            </a:r>
            <a:r>
              <a:rPr lang="en-US" altLang="zh-CN" sz="2400" dirty="0" err="1">
                <a:solidFill>
                  <a:srgbClr val="FFFFFF"/>
                </a:solidFill>
              </a:rPr>
              <a:t>vw</a:t>
            </a:r>
            <a:r>
              <a:rPr lang="en-US" altLang="zh-CN" sz="2400" dirty="0">
                <a:solidFill>
                  <a:srgbClr val="FFFFFF"/>
                </a:solidFill>
              </a:rPr>
              <a:t>(view width), %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Absolute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 err="1">
                <a:solidFill>
                  <a:srgbClr val="FFFFFF"/>
                </a:solidFill>
              </a:rPr>
              <a:t>px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0.5 rem = 0.5 * size of </a:t>
            </a:r>
            <a:r>
              <a:rPr lang="en-US" altLang="zh-CN" sz="2400" b="1" dirty="0">
                <a:solidFill>
                  <a:srgbClr val="FFFFFF"/>
                </a:solidFill>
              </a:rPr>
              <a:t>the root element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10 view width = 10% width of </a:t>
            </a:r>
            <a:r>
              <a:rPr lang="en-US" altLang="zh-CN" sz="2400" b="1" dirty="0">
                <a:solidFill>
                  <a:srgbClr val="FFFFFF"/>
                </a:solidFill>
              </a:rPr>
              <a:t>the window</a:t>
            </a: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pPr lvl="2"/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4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637021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 design a layout…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952617-9FAE-4C66-928A-B32304AB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4398285"/>
            <a:ext cx="2140432" cy="115614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363736"/>
            <a:ext cx="4893500" cy="3657236"/>
          </a:xfrm>
        </p:spPr>
        <p:txBody>
          <a:bodyPr>
            <a:normAutofit/>
          </a:bodyPr>
          <a:lstStyle/>
          <a:p>
            <a:r>
              <a:rPr lang="en-US" altLang="zh-CN" dirty="0"/>
              <a:t>Flex: a type of flexible layout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All children elements become the items in the layout</a:t>
            </a:r>
          </a:p>
        </p:txBody>
      </p:sp>
      <p:pic>
        <p:nvPicPr>
          <p:cNvPr id="16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E0D9615D-ADF9-4464-923E-6E7E97052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2087" r="1986" b="2934"/>
          <a:stretch/>
        </p:blipFill>
        <p:spPr bwMode="auto">
          <a:xfrm>
            <a:off x="6096001" y="2644363"/>
            <a:ext cx="5035826" cy="29138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9679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396537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1A56B5C-2865-495D-B9CC-E40BD1FC9410}"/>
              </a:ext>
            </a:extLst>
          </p:cNvPr>
          <p:cNvSpPr txBox="1">
            <a:spLocks/>
          </p:cNvSpPr>
          <p:nvPr/>
        </p:nvSpPr>
        <p:spPr>
          <a:xfrm>
            <a:off x="958660" y="1827088"/>
            <a:ext cx="843855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1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flex-direction: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row | column | row-reverse | column-reverse;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                             </a:t>
            </a: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13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0D0394F-55A8-467F-AFD2-DD4244602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3264728" y="2456396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D6800CD7-4F9E-43E2-B431-14B1782E4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7193561" y="2442331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F0AAC2B0-FB45-4BDC-95A9-DFBA14CC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4956104" y="2442331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663BF942-D728-413A-B71A-BBAAE07C5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1042477" y="2456398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7D083-328C-421C-831B-160511C3950E}"/>
              </a:ext>
            </a:extLst>
          </p:cNvPr>
          <p:cNvSpPr txBox="1"/>
          <p:nvPr/>
        </p:nvSpPr>
        <p:spPr>
          <a:xfrm>
            <a:off x="1022587" y="4991149"/>
            <a:ext cx="695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PS: Main axis </a:t>
            </a:r>
            <a:r>
              <a:rPr lang="en-US" altLang="zh-CN" sz="2400" dirty="0">
                <a:solidFill>
                  <a:srgbClr val="FFFFFF"/>
                </a:solidFill>
              </a:rPr>
              <a:t>has the same direction as </a:t>
            </a:r>
            <a:r>
              <a:rPr lang="en-US" altLang="zh-CN" sz="2400" b="1" dirty="0">
                <a:solidFill>
                  <a:srgbClr val="FFFFFF"/>
                </a:solidFill>
              </a:rPr>
              <a:t>flex-direction</a:t>
            </a:r>
            <a:r>
              <a:rPr lang="en-US" altLang="zh-CN" sz="2400" dirty="0">
                <a:solidFill>
                  <a:srgbClr val="FFFFFF"/>
                </a:solidFill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55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flex-direction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000" dirty="0"/>
              <a:t>row | column</a:t>
            </a:r>
          </a:p>
          <a:p>
            <a:pPr marL="0" indent="0" latinLnBrk="1">
              <a:buNone/>
            </a:pPr>
            <a:r>
              <a:rPr lang="en-US" altLang="zh-CN" sz="2000" dirty="0"/>
              <a:t>| row-reverse | column-reverse;</a:t>
            </a:r>
          </a:p>
          <a:p>
            <a:pPr marL="0" indent="0" latinLnBrk="1">
              <a:buNone/>
            </a:pPr>
            <a:r>
              <a:rPr lang="en-US" altLang="zh-CN" sz="2000" dirty="0"/>
              <a:t>                              </a:t>
            </a:r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2051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1A6DDB97-D4E4-43BE-A4B0-4F75BC1D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6911491" y="1553872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99D983A4-285B-4313-91C4-75ED7F30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1" y="3622388"/>
            <a:ext cx="4853106" cy="28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B70F0A1A-9264-41D1-BAD3-E8B7A976F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10327006" y="1553874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DA86153-51F5-4D3E-B402-898AE6016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827297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A7BCAE52-2546-4C7C-9900-40163355D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487030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1. Introduction to HTML5 and styling skills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9838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flex-wrap: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 | wrap | wrap-reverse;</a:t>
            </a:r>
          </a:p>
          <a:p>
            <a:r>
              <a:rPr lang="zh-CN" altLang="en-US" sz="2400" dirty="0"/>
              <a:t>换行方式：不换行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换行（向下排列）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换行（向上排列）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9C4AB-3092-4058-A554-F9FAC9AD3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1"/>
          <a:stretch/>
        </p:blipFill>
        <p:spPr>
          <a:xfrm>
            <a:off x="838199" y="3021383"/>
            <a:ext cx="3367885" cy="729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21F9A-7388-4962-8E06-174E30D2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08" y="2992948"/>
            <a:ext cx="3045195" cy="786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5A9001-0234-43CC-85E9-D51F8A968D98}"/>
              </a:ext>
            </a:extLst>
          </p:cNvPr>
          <p:cNvSpPr txBox="1"/>
          <p:nvPr/>
        </p:nvSpPr>
        <p:spPr>
          <a:xfrm>
            <a:off x="2071953" y="3864230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nowrap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0A1EF-B0EE-4830-9840-2A30BFEF1E73}"/>
              </a:ext>
            </a:extLst>
          </p:cNvPr>
          <p:cNvSpPr txBox="1"/>
          <p:nvPr/>
        </p:nvSpPr>
        <p:spPr>
          <a:xfrm>
            <a:off x="5416062" y="3849304"/>
            <a:ext cx="32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F8BF4-DC86-4975-A0F4-E8496CC8263E}"/>
              </a:ext>
            </a:extLst>
          </p:cNvPr>
          <p:cNvSpPr txBox="1"/>
          <p:nvPr/>
        </p:nvSpPr>
        <p:spPr>
          <a:xfrm>
            <a:off x="838199" y="4419624"/>
            <a:ext cx="849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flex-flow: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flex-direction</a:t>
            </a:r>
            <a:r>
              <a:rPr lang="zh-CN" altLang="en-US" sz="2400" dirty="0"/>
              <a:t>属性和</a:t>
            </a:r>
            <a:r>
              <a:rPr lang="en-US" altLang="zh-CN" sz="2400" dirty="0"/>
              <a:t>flex-wrap</a:t>
            </a:r>
            <a:r>
              <a:rPr lang="zh-CN" altLang="en-US" sz="2400" dirty="0"/>
              <a:t>属性的简写形式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default value: row ||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B070D8-19B5-443E-8D6C-E91FC8DA2B94}"/>
              </a:ext>
            </a:extLst>
          </p:cNvPr>
          <p:cNvSpPr txBox="1"/>
          <p:nvPr/>
        </p:nvSpPr>
        <p:spPr>
          <a:xfrm>
            <a:off x="8912468" y="38493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wrap-reverse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ADFB85-CDF8-4C6A-8415-128290B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51" y="4927004"/>
            <a:ext cx="4248423" cy="10170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93DCC2-9CB5-478F-B2E5-1459E52A3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90" r="1197"/>
          <a:stretch/>
        </p:blipFill>
        <p:spPr>
          <a:xfrm>
            <a:off x="4685257" y="2992948"/>
            <a:ext cx="2934578" cy="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justify-content:</a:t>
            </a:r>
          </a:p>
          <a:p>
            <a:pPr marL="285750" indent="-285750" latinLnBrk="1"/>
            <a:r>
              <a:rPr lang="zh-CN" altLang="en-US" sz="2400" dirty="0"/>
              <a:t>在主轴上的对齐方式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：左对齐</a:t>
            </a:r>
            <a:r>
              <a:rPr lang="en-US" altLang="zh-CN" sz="2000" dirty="0"/>
              <a:t>(default)</a:t>
            </a:r>
            <a:endParaRPr lang="zh-CN" altLang="en-US" sz="2000" dirty="0"/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：右对齐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 居中</a:t>
            </a:r>
          </a:p>
          <a:p>
            <a:pPr latinLnBrk="1"/>
            <a:r>
              <a:rPr lang="en-US" altLang="zh-CN" sz="2000" dirty="0"/>
              <a:t>space-between</a:t>
            </a:r>
            <a:r>
              <a:rPr lang="zh-CN" altLang="en-US" sz="2000" dirty="0"/>
              <a:t>：两端对齐，项目之间的间隔都相等。</a:t>
            </a:r>
          </a:p>
          <a:p>
            <a:pPr latinLnBrk="1"/>
            <a:r>
              <a:rPr lang="en-US" altLang="zh-CN" sz="2000" dirty="0"/>
              <a:t>space-around</a:t>
            </a:r>
            <a:r>
              <a:rPr lang="zh-CN" altLang="en-US" sz="2000" dirty="0"/>
              <a:t>：每个项目两侧的间隔相等。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所以，项目之间的间隔比项目与边框的间隔大一倍。</a:t>
            </a:r>
          </a:p>
          <a:p>
            <a:pPr marL="285750" indent="-285750" latinLnBrk="1"/>
            <a:endParaRPr lang="en-US" altLang="zh-CN" sz="1400" dirty="0"/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3075" name="Picture 3" descr="https://www.runoob.com/wp-content/uploads/2015/07/c55dfe8e3422458b50e985552ef13ba5.png">
            <a:extLst>
              <a:ext uri="{FF2B5EF4-FFF2-40B4-BE49-F238E27FC236}">
                <a16:creationId xmlns:a16="http://schemas.microsoft.com/office/drawing/2014/main" id="{17BD8898-25EF-4C06-AD9B-69F0959F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09" y="1168269"/>
            <a:ext cx="4069591" cy="4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align-items</a:t>
            </a:r>
          </a:p>
          <a:p>
            <a:pPr marL="285750" indent="-285750" latinLnBrk="1"/>
            <a:r>
              <a:rPr lang="zh-CN" altLang="en-US" sz="2400" dirty="0"/>
              <a:t>在交叉轴（垂直轴）上的对齐方式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stretch</a:t>
            </a:r>
            <a:r>
              <a:rPr lang="zh-CN" altLang="en-US" sz="2000" dirty="0"/>
              <a:t>：如果项目未设置高度或设为</a:t>
            </a:r>
            <a:r>
              <a:rPr lang="en-US" altLang="zh-CN" sz="2000" dirty="0"/>
              <a:t>auto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将占满整个容器的高度</a:t>
            </a:r>
            <a:r>
              <a:rPr lang="en-US" altLang="zh-CN" sz="2000" dirty="0"/>
              <a:t>(default)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：交叉轴的起点对齐。</a:t>
            </a:r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：交叉轴的终点对齐。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：交叉轴的中点对齐。</a:t>
            </a:r>
          </a:p>
          <a:p>
            <a:pPr latinLnBrk="1"/>
            <a:r>
              <a:rPr lang="en-US" altLang="zh-CN" sz="2000" dirty="0"/>
              <a:t>baseline: </a:t>
            </a:r>
            <a:r>
              <a:rPr lang="zh-CN" altLang="en-US" sz="2000" dirty="0"/>
              <a:t>项目的第一行文字的基线对齐。</a:t>
            </a:r>
          </a:p>
          <a:p>
            <a:pPr marL="0" indent="0" latinLnBrk="1">
              <a:buNone/>
            </a:pPr>
            <a:endParaRPr lang="en-US" altLang="zh-CN" sz="2000" dirty="0"/>
          </a:p>
        </p:txBody>
      </p:sp>
      <p:pic>
        <p:nvPicPr>
          <p:cNvPr id="6147" name="Picture 3" descr="https://www.runoob.com/wp-content/uploads/2015/07/2b0c39c7e7a80d5a784c8c2ca63cde17.png">
            <a:extLst>
              <a:ext uri="{FF2B5EF4-FFF2-40B4-BE49-F238E27FC236}">
                <a16:creationId xmlns:a16="http://schemas.microsoft.com/office/drawing/2014/main" id="{59EFDE01-2C6B-4442-BABC-4C22B8D6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39" y="1027906"/>
            <a:ext cx="4112496" cy="5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1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/>
              <a:t>*align-content</a:t>
            </a:r>
          </a:p>
          <a:p>
            <a:pPr marL="285750" indent="-285750" latinLnBrk="1"/>
            <a:r>
              <a:rPr lang="zh-CN" altLang="en-US" sz="2400" dirty="0"/>
              <a:t>多根轴线的对齐方式</a:t>
            </a:r>
            <a:endParaRPr lang="en-US" altLang="zh-CN" sz="18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7171" name="Picture 3" descr="https://www.runoob.com/wp-content/uploads/2015/07/f10918ccb8a13247c9d47715a2bd2c33.png">
            <a:extLst>
              <a:ext uri="{FF2B5EF4-FFF2-40B4-BE49-F238E27FC236}">
                <a16:creationId xmlns:a16="http://schemas.microsoft.com/office/drawing/2014/main" id="{2F51ACB5-B7F4-4F29-A3F1-7D088BB8A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2" b="4182"/>
          <a:stretch/>
        </p:blipFill>
        <p:spPr bwMode="auto">
          <a:xfrm>
            <a:off x="7276201" y="1062111"/>
            <a:ext cx="382320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280A4-AA2E-47F0-9BC6-06E3BFCFD913}"/>
              </a:ext>
            </a:extLst>
          </p:cNvPr>
          <p:cNvSpPr txBox="1"/>
          <p:nvPr/>
        </p:nvSpPr>
        <p:spPr>
          <a:xfrm>
            <a:off x="1092591" y="3543862"/>
            <a:ext cx="531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https://www.runoob.com/w3cnote/flex-grammar.html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Q1. If we want to define the </a:t>
            </a:r>
            <a:r>
              <a:rPr lang="en-US" altLang="zh-CN" b="1" dirty="0"/>
              <a:t>font with half of the default size</a:t>
            </a:r>
            <a:r>
              <a:rPr lang="en-US" altLang="zh-CN" dirty="0"/>
              <a:t>, which unit can we use? </a:t>
            </a:r>
          </a:p>
          <a:p>
            <a:pPr marL="457200" lvl="1" indent="0">
              <a:buNone/>
            </a:pPr>
            <a:r>
              <a:rPr lang="en-US" altLang="zh-CN" sz="2000" dirty="0"/>
              <a:t>A. rem</a:t>
            </a:r>
          </a:p>
          <a:p>
            <a:pPr marL="457200" lvl="1" indent="0">
              <a:buNone/>
            </a:pPr>
            <a:r>
              <a:rPr lang="en-US" altLang="zh-CN" sz="2000" dirty="0"/>
              <a:t>B. %</a:t>
            </a:r>
          </a:p>
          <a:p>
            <a:pPr marL="457200" lvl="1" indent="0">
              <a:buNone/>
            </a:pPr>
            <a:r>
              <a:rPr lang="en-US" altLang="zh-CN" sz="2000" dirty="0"/>
              <a:t>C. </a:t>
            </a:r>
            <a:r>
              <a:rPr lang="en-US" altLang="zh-CN" sz="2000" dirty="0" err="1"/>
              <a:t>em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D. </a:t>
            </a:r>
            <a:r>
              <a:rPr lang="en-US" altLang="zh-CN" sz="2000" dirty="0" err="1"/>
              <a:t>px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value is ___.</a:t>
            </a:r>
          </a:p>
        </p:txBody>
      </p:sp>
    </p:spTree>
    <p:extLst>
      <p:ext uri="{BB962C8B-B14F-4D97-AF65-F5344CB8AC3E}">
        <p14:creationId xmlns:p14="http://schemas.microsoft.com/office/powerpoint/2010/main" val="305287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Q2.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44A453-3151-4224-B632-AF324FDE9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-3631" r="7960" b="3631"/>
          <a:stretch/>
        </p:blipFill>
        <p:spPr>
          <a:xfrm>
            <a:off x="838200" y="2442506"/>
            <a:ext cx="2974145" cy="12206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396446-1132-438E-85F7-AE4681D3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361" y="5087280"/>
            <a:ext cx="3554439" cy="1278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05C5EB-A88E-47FF-B5F9-DAE0985D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0942"/>
            <a:ext cx="2974145" cy="2454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3EFE36-D63B-4EAD-8D33-B23400D78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3" y="3429000"/>
            <a:ext cx="3557107" cy="12782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4A9D4E-6ACD-4460-93C0-34FD30055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3" y="2787606"/>
            <a:ext cx="3557107" cy="4248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85D23B0-E91D-45FA-8315-0981E024B878}"/>
              </a:ext>
            </a:extLst>
          </p:cNvPr>
          <p:cNvSpPr txBox="1"/>
          <p:nvPr/>
        </p:nvSpPr>
        <p:spPr>
          <a:xfrm>
            <a:off x="7039172" y="2729277"/>
            <a:ext cx="362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</a:p>
          <a:p>
            <a:endParaRPr lang="en-US" altLang="zh-CN" sz="2400" dirty="0"/>
          </a:p>
          <a:p>
            <a:r>
              <a:rPr lang="en-US" altLang="zh-CN" sz="2400" dirty="0"/>
              <a:t>B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457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Q3. 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4F8FDE-522C-477A-9570-B0ABF7A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183" y="2403267"/>
            <a:ext cx="2935580" cy="1055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61F80-D7BE-424E-B934-17FC929C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63" y="2393490"/>
            <a:ext cx="3709044" cy="37834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1D0C4E-4043-4A8C-B1A0-5E566D82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1" y="3841218"/>
            <a:ext cx="2945699" cy="10550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71B2B6-8E2D-487E-A2C3-FDC9A2E77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3" y="3838395"/>
            <a:ext cx="2935580" cy="105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B16B7A-C371-42BD-9393-05962205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101" y="2393490"/>
            <a:ext cx="2945699" cy="10615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D498B3-4842-4777-8E7E-B6869482FB26}"/>
              </a:ext>
            </a:extLst>
          </p:cNvPr>
          <p:cNvSpPr txBox="1"/>
          <p:nvPr/>
        </p:nvSpPr>
        <p:spPr>
          <a:xfrm>
            <a:off x="5070101" y="34290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                                               C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C9853D-558D-4C9B-9037-ACF6E668DFEC}"/>
              </a:ext>
            </a:extLst>
          </p:cNvPr>
          <p:cNvSpPr txBox="1"/>
          <p:nvPr/>
        </p:nvSpPr>
        <p:spPr>
          <a:xfrm>
            <a:off x="5070101" y="4936479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                                                D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0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20779" cy="1475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Practice: design your group profile!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2665147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You can change the</a:t>
            </a:r>
          </a:p>
          <a:p>
            <a:pPr marL="457200" indent="-457200"/>
            <a:r>
              <a:rPr lang="en-US" altLang="zh-CN" sz="2400" dirty="0"/>
              <a:t>Content</a:t>
            </a:r>
          </a:p>
          <a:p>
            <a:pPr marL="457200" indent="-457200"/>
            <a:r>
              <a:rPr lang="en-US" altLang="zh-CN" sz="2400" dirty="0"/>
              <a:t>Color, font</a:t>
            </a:r>
          </a:p>
          <a:p>
            <a:pPr marL="457200" indent="-457200"/>
            <a:r>
              <a:rPr lang="en-US" altLang="zh-CN" sz="2400" dirty="0"/>
              <a:t>Layout</a:t>
            </a:r>
          </a:p>
          <a:p>
            <a:r>
              <a:rPr lang="en-US" altLang="zh-CN" sz="2400" dirty="0"/>
              <a:t>   ……</a:t>
            </a:r>
            <a:endParaRPr lang="zh-CN" alt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ç¸å³å¾ç">
            <a:extLst>
              <a:ext uri="{FF2B5EF4-FFF2-40B4-BE49-F238E27FC236}">
                <a16:creationId xmlns:a16="http://schemas.microsoft.com/office/drawing/2014/main" id="{2090C0E9-0C96-4067-BBBD-32286ADC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7251035" y="-2008"/>
            <a:ext cx="4940965" cy="5134433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F48689-C04E-41B8-97DB-B65543015BFD}"/>
              </a:ext>
            </a:extLst>
          </p:cNvPr>
          <p:cNvSpPr txBox="1"/>
          <p:nvPr/>
        </p:nvSpPr>
        <p:spPr>
          <a:xfrm>
            <a:off x="781457" y="5191939"/>
            <a:ext cx="635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accent4"/>
                </a:solidFill>
                <a:hlinkClick r:id="rId4"/>
              </a:rPr>
              <a:t>http://www.w3school.com.cn/css/index.asp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7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9E18-EDD6-4DAB-B3E4-C58AA703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4707B-9A2A-4900-A4D0-D3669E8C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you put styles all in your HTML file…</a:t>
            </a:r>
          </a:p>
          <a:p>
            <a:r>
              <a:rPr lang="en-US" altLang="zh-CN" dirty="0"/>
              <a:t>Unclear</a:t>
            </a:r>
          </a:p>
          <a:p>
            <a:r>
              <a:rPr lang="en-US" altLang="zh-CN" dirty="0"/>
              <a:t>Cumbersome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044E1-6CD1-4B4A-A2ED-A6667270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500"/>
            <a:ext cx="9458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9F8B02-EA96-4922-9091-049B9F4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An Introduction to CSS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E63E-5A94-4FFE-90CB-5EAF12CC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971" y="1943057"/>
            <a:ext cx="5483087" cy="398515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CSS? </a:t>
            </a:r>
            <a:endParaRPr lang="en-US" altLang="zh-CN" sz="17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700" b="1" dirty="0"/>
              <a:t>C</a:t>
            </a:r>
            <a:r>
              <a:rPr lang="en-US" altLang="zh-CN" sz="1700" dirty="0"/>
              <a:t>ascading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tyle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heets</a:t>
            </a:r>
          </a:p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we use CSS? </a:t>
            </a:r>
          </a:p>
          <a:p>
            <a:pPr lvl="1"/>
            <a:r>
              <a:rPr lang="en-US" altLang="zh-CN" sz="1700" dirty="0"/>
              <a:t>Enable the separation of presentation and content, including layout, colors, and fonts.</a:t>
            </a:r>
          </a:p>
          <a:p>
            <a:pPr lvl="1"/>
            <a:r>
              <a:rPr lang="zh-CN" altLang="en-US" sz="1700" dirty="0"/>
              <a:t>简洁 美观 易读</a:t>
            </a:r>
            <a:endParaRPr lang="en-US" altLang="zh-CN" sz="1700" dirty="0"/>
          </a:p>
          <a:p>
            <a:pPr lvl="1"/>
            <a:r>
              <a:rPr lang="en-US" altLang="zh-CN" sz="1700" dirty="0"/>
              <a:t>Style</a:t>
            </a:r>
            <a:r>
              <a:rPr lang="zh-CN" altLang="en-US" sz="1700" dirty="0"/>
              <a:t>可被多个页面调用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r>
              <a:rPr lang="en-US" altLang="zh-CN" sz="1700" dirty="0">
                <a:solidFill>
                  <a:schemeClr val="accent4"/>
                </a:solidFill>
              </a:rPr>
              <a:t>&lt;link </a:t>
            </a:r>
            <a:r>
              <a:rPr lang="en-US" altLang="zh-CN" sz="1700" dirty="0" err="1">
                <a:solidFill>
                  <a:schemeClr val="accent4"/>
                </a:solidFill>
              </a:rPr>
              <a:t>rel</a:t>
            </a:r>
            <a:r>
              <a:rPr lang="en-US" altLang="zh-CN" sz="1700" dirty="0">
                <a:solidFill>
                  <a:schemeClr val="accent4"/>
                </a:solidFill>
              </a:rPr>
              <a:t>="stylesheet" type="text/</a:t>
            </a:r>
            <a:r>
              <a:rPr lang="en-US" altLang="zh-CN" sz="1700" dirty="0" err="1">
                <a:solidFill>
                  <a:schemeClr val="accent4"/>
                </a:solidFill>
              </a:rPr>
              <a:t>css</a:t>
            </a:r>
            <a:r>
              <a:rPr lang="en-US" altLang="zh-CN" sz="1700" dirty="0">
                <a:solidFill>
                  <a:schemeClr val="accent4"/>
                </a:solidFill>
              </a:rPr>
              <a:t>" </a:t>
            </a:r>
            <a:r>
              <a:rPr lang="en-US" altLang="zh-CN" sz="1700" dirty="0" err="1">
                <a:solidFill>
                  <a:schemeClr val="accent4"/>
                </a:solidFill>
              </a:rPr>
              <a:t>href</a:t>
            </a:r>
            <a:r>
              <a:rPr lang="en-US" altLang="zh-CN" sz="1700" dirty="0">
                <a:solidFill>
                  <a:schemeClr val="accent4"/>
                </a:solidFill>
              </a:rPr>
              <a:t>="style.css"/&gt; </a:t>
            </a:r>
          </a:p>
        </p:txBody>
      </p:sp>
      <p:pic>
        <p:nvPicPr>
          <p:cNvPr id="11" name="图片 10" descr="图片包含 文字&#10;&#10;已生成高可信度的说明">
            <a:extLst>
              <a:ext uri="{FF2B5EF4-FFF2-40B4-BE49-F238E27FC236}">
                <a16:creationId xmlns:a16="http://schemas.microsoft.com/office/drawing/2014/main" id="{D0E6F534-0996-4E08-8276-322C0CBE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5300"/>
          <a:stretch/>
        </p:blipFill>
        <p:spPr>
          <a:xfrm>
            <a:off x="833002" y="2627602"/>
            <a:ext cx="4359967" cy="1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Basic grammar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图片 14" descr="图片包含 物体&#10;&#10;已生成高可信度的说明">
            <a:extLst>
              <a:ext uri="{FF2B5EF4-FFF2-40B4-BE49-F238E27FC236}">
                <a16:creationId xmlns:a16="http://schemas.microsoft.com/office/drawing/2014/main" id="{7338D78B-0A22-4888-A53D-AAFFEF57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7" y="3064986"/>
            <a:ext cx="4762500" cy="1428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DE431A-50AA-4998-8E96-B0D0AF108AA7}"/>
              </a:ext>
            </a:extLst>
          </p:cNvPr>
          <p:cNvSpPr txBox="1"/>
          <p:nvPr/>
        </p:nvSpPr>
        <p:spPr>
          <a:xfrm>
            <a:off x="6881812" y="2847132"/>
            <a:ext cx="44719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selector { </a:t>
            </a:r>
          </a:p>
          <a:p>
            <a:r>
              <a:rPr lang="en-US" altLang="zh-CN" sz="2800" dirty="0"/>
              <a:t>	Declaration 1; </a:t>
            </a:r>
          </a:p>
          <a:p>
            <a:r>
              <a:rPr lang="en-US" altLang="zh-CN" sz="2800" dirty="0"/>
              <a:t>	Declaration 2; </a:t>
            </a:r>
          </a:p>
          <a:p>
            <a:r>
              <a:rPr lang="en-US" altLang="zh-CN" sz="2800" dirty="0"/>
              <a:t>	….</a:t>
            </a:r>
          </a:p>
          <a:p>
            <a:r>
              <a:rPr lang="en-US" altLang="zh-CN" sz="2800" dirty="0"/>
              <a:t>	Declaration N;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000" dirty="0"/>
              <a:t>; </a:t>
            </a:r>
            <a:r>
              <a:rPr lang="zh-CN" altLang="en-US" sz="2000" dirty="0"/>
              <a:t>分隔</a:t>
            </a:r>
            <a:r>
              <a:rPr lang="en-US" altLang="zh-CN" sz="2000" dirty="0"/>
              <a:t>property</a:t>
            </a:r>
          </a:p>
          <a:p>
            <a:r>
              <a:rPr lang="en-US" altLang="zh-CN" sz="2000" dirty="0"/>
              <a:t>/*…*/ </a:t>
            </a:r>
            <a:r>
              <a:rPr lang="zh-CN" altLang="en-US" sz="2000" dirty="0"/>
              <a:t>加注释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FD789-6421-4EE5-AAEF-E16151B7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9" y="681037"/>
            <a:ext cx="1256406" cy="13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Selectors </a:t>
            </a:r>
            <a:r>
              <a:rPr lang="en-US" altLang="zh-CN" dirty="0"/>
              <a:t>– add the style to the right element</a:t>
            </a:r>
          </a:p>
          <a:p>
            <a:pPr lvl="1"/>
            <a:r>
              <a:rPr lang="en-US" altLang="zh-CN" dirty="0"/>
              <a:t>The element Selector</a:t>
            </a:r>
          </a:p>
          <a:p>
            <a:pPr lvl="1"/>
            <a:r>
              <a:rPr lang="en-US" altLang="zh-CN" dirty="0"/>
              <a:t>The id Selector</a:t>
            </a:r>
          </a:p>
          <a:p>
            <a:pPr lvl="1"/>
            <a:r>
              <a:rPr lang="en-US" altLang="zh-CN" dirty="0"/>
              <a:t>The class Selector</a:t>
            </a:r>
          </a:p>
          <a:p>
            <a:pPr lvl="1"/>
            <a:r>
              <a:rPr lang="en-US" altLang="zh-CN" dirty="0"/>
              <a:t>Grouping Selectors</a:t>
            </a:r>
          </a:p>
          <a:p>
            <a:pPr lvl="1"/>
            <a:r>
              <a:rPr lang="en-US" altLang="zh-CN" dirty="0"/>
              <a:t>More…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http://www.w3school.com.cn/css/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31607-1527-4F4D-BB59-443D5DBF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4"/>
          <a:stretch/>
        </p:blipFill>
        <p:spPr>
          <a:xfrm>
            <a:off x="838200" y="4924938"/>
            <a:ext cx="945832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The element Selector</a:t>
            </a:r>
          </a:p>
          <a:p>
            <a:pPr lvl="1"/>
            <a:r>
              <a:rPr lang="en-US" altLang="zh-CN" dirty="0"/>
              <a:t>Select by tags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5341D-0416-40E7-B521-59DAD855D5C1}"/>
              </a:ext>
            </a:extLst>
          </p:cNvPr>
          <p:cNvSpPr txBox="1"/>
          <p:nvPr/>
        </p:nvSpPr>
        <p:spPr>
          <a:xfrm>
            <a:off x="838200" y="2955235"/>
            <a:ext cx="4369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000" dirty="0"/>
              <a:t>p {</a:t>
            </a:r>
            <a:br>
              <a:rPr lang="en-US" altLang="zh-CN" sz="2000" dirty="0"/>
            </a:br>
            <a:r>
              <a:rPr lang="en-US" altLang="zh-CN" sz="2000" dirty="0"/>
              <a:t>    text-align: center;</a:t>
            </a:r>
            <a:br>
              <a:rPr lang="en-US" altLang="zh-CN" sz="2000" dirty="0"/>
            </a:br>
            <a:r>
              <a:rPr lang="en-US" altLang="zh-CN" sz="2000" dirty="0"/>
              <a:t>    color: red;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h1, h2, p, div, body, html…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6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The id </a:t>
            </a:r>
            <a:r>
              <a:rPr lang="en-US" altLang="zh-CN" sz="3000" dirty="0">
                <a:solidFill>
                  <a:schemeClr val="accent5"/>
                </a:solidFill>
              </a:rPr>
              <a:t>Selector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&lt;p id=“para1”&gt;Show red color&lt;/p&gt;</a:t>
            </a:r>
          </a:p>
          <a:p>
            <a:pPr marL="914400" lvl="2" indent="0">
              <a:buNone/>
            </a:pPr>
            <a:r>
              <a:rPr lang="en-US" altLang="zh-CN" dirty="0"/>
              <a:t>&lt;p id=“para2”&gt;Show blue color&lt;/p&gt;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None/>
            </a:pPr>
            <a:r>
              <a:rPr lang="en-US" altLang="zh-CN" dirty="0"/>
              <a:t>#para1 {</a:t>
            </a:r>
          </a:p>
          <a:p>
            <a:pPr marL="914400" lvl="2" indent="0">
              <a:buNone/>
            </a:pPr>
            <a:r>
              <a:rPr lang="en-US" altLang="zh-CN" dirty="0"/>
              <a:t>    color: red;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#para2 {</a:t>
            </a:r>
          </a:p>
          <a:p>
            <a:pPr marL="914400" lvl="2" indent="0">
              <a:buNone/>
            </a:pPr>
            <a:r>
              <a:rPr lang="en-US" altLang="zh-CN" dirty="0"/>
              <a:t>    color: blue;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61DFE7-E647-411D-A83E-7D331425D6FA}"/>
              </a:ext>
            </a:extLst>
          </p:cNvPr>
          <p:cNvSpPr txBox="1">
            <a:spLocks/>
          </p:cNvSpPr>
          <p:nvPr/>
        </p:nvSpPr>
        <p:spPr>
          <a:xfrm>
            <a:off x="6319837" y="1825625"/>
            <a:ext cx="5481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5"/>
                </a:solidFill>
              </a:rPr>
              <a:t>The class Selector</a:t>
            </a: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&lt;h1 class=“para”&gt;</a:t>
            </a:r>
            <a:r>
              <a:rPr lang="en-US" altLang="zh-CN" dirty="0" err="1"/>
              <a:t>Colorbox</a:t>
            </a:r>
            <a:r>
              <a:rPr lang="en-US" altLang="zh-CN" dirty="0"/>
              <a:t>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&lt;p class=“para”&gt;Show red color&lt;/p&gt;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.para {</a:t>
            </a:r>
          </a:p>
          <a:p>
            <a:pPr marL="914400" lvl="2" indent="0">
              <a:buNone/>
            </a:pPr>
            <a:r>
              <a:rPr lang="en-US" altLang="zh-CN" dirty="0"/>
              <a:t>   text-align: center;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 err="1"/>
              <a:t>p.para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/>
              <a:t>    color: red;	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5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7365" cy="46672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Differences</a:t>
            </a:r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id</a:t>
            </a:r>
            <a:r>
              <a:rPr lang="zh-CN" altLang="en-US" sz="2400" dirty="0"/>
              <a:t>只可在同一个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文档中表示一个元素，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class</a:t>
            </a:r>
            <a:r>
              <a:rPr lang="zh-CN" altLang="en-US" sz="2400" dirty="0"/>
              <a:t>可包含多个元素。</a:t>
            </a:r>
            <a:endParaRPr lang="en-US" altLang="zh-CN" sz="2400" dirty="0"/>
          </a:p>
          <a:p>
            <a:r>
              <a:rPr lang="zh-CN" altLang="en-US" sz="2400" dirty="0"/>
              <a:t>一个元素可存在于多个</a:t>
            </a:r>
            <a:r>
              <a:rPr lang="en-US" altLang="zh-CN" sz="2400" dirty="0"/>
              <a:t>class</a:t>
            </a:r>
            <a:r>
              <a:rPr lang="zh-CN" altLang="en-US" sz="2400" dirty="0"/>
              <a:t>中，关键词用空格隔开。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&lt;p class=”</a:t>
            </a:r>
            <a:r>
              <a:rPr lang="en-US" altLang="zh-CN" sz="2400" dirty="0" err="1"/>
              <a:t>hightlight</a:t>
            </a:r>
            <a:r>
              <a:rPr lang="en-US" altLang="zh-CN" sz="2400" dirty="0"/>
              <a:t> bold”&gt;&lt;/p&gt;       selector:  .highlight{}  .bold{}   .</a:t>
            </a:r>
            <a:r>
              <a:rPr lang="en-US" altLang="zh-CN" sz="2400" dirty="0" err="1"/>
              <a:t>highlight.bold</a:t>
            </a:r>
            <a:r>
              <a:rPr lang="en-US" altLang="zh-CN" sz="2400" dirty="0"/>
              <a:t>{}</a:t>
            </a:r>
          </a:p>
          <a:p>
            <a:pPr marL="0" indent="0">
              <a:buNone/>
            </a:pPr>
            <a:r>
              <a:rPr lang="en-US" altLang="zh-CN" sz="2400" dirty="0"/>
              <a:t>   id</a:t>
            </a:r>
            <a:r>
              <a:rPr lang="zh-CN" altLang="en-US" sz="2400" dirty="0"/>
              <a:t>不支持这种操作。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3100" dirty="0">
                <a:solidFill>
                  <a:schemeClr val="accent5"/>
                </a:solidFill>
              </a:rPr>
              <a:t>Grouping selectors</a:t>
            </a:r>
          </a:p>
          <a:p>
            <a:pPr lvl="1"/>
            <a:r>
              <a:rPr lang="en-US" altLang="zh-CN" dirty="0"/>
              <a:t>h1, h2, p {</a:t>
            </a:r>
          </a:p>
          <a:p>
            <a:pPr marL="914400" lvl="2" indent="0">
              <a:buNone/>
            </a:pPr>
            <a:r>
              <a:rPr lang="en-US" altLang="zh-CN" dirty="0"/>
              <a:t>font-family: sans-serif;</a:t>
            </a:r>
          </a:p>
          <a:p>
            <a:pPr marL="914400" lvl="2" indent="0">
              <a:buNone/>
            </a:pPr>
            <a:r>
              <a:rPr lang="en-US" altLang="zh-CN" dirty="0"/>
              <a:t>color: yellow;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2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1517</Words>
  <Application>Microsoft Office PowerPoint</Application>
  <PresentationFormat>宽屏</PresentationFormat>
  <Paragraphs>338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 2 CSS &amp; UI design</vt:lpstr>
      <vt:lpstr>Course Outline</vt:lpstr>
      <vt:lpstr>Problem</vt:lpstr>
      <vt:lpstr>An Introduction to CSS</vt:lpstr>
      <vt:lpstr>How to use CSS?</vt:lpstr>
      <vt:lpstr>How to use CSS?</vt:lpstr>
      <vt:lpstr>Selectors</vt:lpstr>
      <vt:lpstr>Selectors</vt:lpstr>
      <vt:lpstr>Selectors</vt:lpstr>
      <vt:lpstr>Inheritance</vt:lpstr>
      <vt:lpstr>Review </vt:lpstr>
      <vt:lpstr>Review </vt:lpstr>
      <vt:lpstr>Review </vt:lpstr>
      <vt:lpstr>Take a break!</vt:lpstr>
      <vt:lpstr>To design a layout…</vt:lpstr>
      <vt:lpstr>To design a layout…</vt:lpstr>
      <vt:lpstr>To design a layout…</vt:lpstr>
      <vt:lpstr>Flex</vt:lpstr>
      <vt:lpstr>Flex</vt:lpstr>
      <vt:lpstr>Flex</vt:lpstr>
      <vt:lpstr>Flex</vt:lpstr>
      <vt:lpstr>Flex</vt:lpstr>
      <vt:lpstr>Flex</vt:lpstr>
      <vt:lpstr>Review </vt:lpstr>
      <vt:lpstr>Review </vt:lpstr>
      <vt:lpstr>Review </vt:lpstr>
      <vt:lpstr>Practice: design your group profile!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user08401</cp:lastModifiedBy>
  <cp:revision>51</cp:revision>
  <dcterms:created xsi:type="dcterms:W3CDTF">2018-09-11T12:28:46Z</dcterms:created>
  <dcterms:modified xsi:type="dcterms:W3CDTF">2018-09-29T03:29:23Z</dcterms:modified>
</cp:coreProperties>
</file>