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73" r:id="rId5"/>
    <p:sldId id="274" r:id="rId6"/>
    <p:sldId id="271" r:id="rId7"/>
    <p:sldId id="272" r:id="rId8"/>
    <p:sldId id="276" r:id="rId9"/>
    <p:sldId id="277" r:id="rId10"/>
    <p:sldId id="285" r:id="rId11"/>
    <p:sldId id="278" r:id="rId12"/>
    <p:sldId id="280" r:id="rId13"/>
    <p:sldId id="275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86" r:id="rId23"/>
    <p:sldId id="292" r:id="rId24"/>
    <p:sldId id="293" r:id="rId25"/>
    <p:sldId id="294" r:id="rId26"/>
    <p:sldId id="295" r:id="rId27"/>
    <p:sldId id="296" r:id="rId28"/>
    <p:sldId id="297" r:id="rId29"/>
    <p:sldId id="281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599" autoAdjust="0"/>
  </p:normalViewPr>
  <p:slideViewPr>
    <p:cSldViewPr>
      <p:cViewPr varScale="1">
        <p:scale>
          <a:sx n="79" d="100"/>
          <a:sy n="79" d="100"/>
        </p:scale>
        <p:origin x="63" y="42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81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870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52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46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5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635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677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79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026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812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634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50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475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01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797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260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141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59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06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20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08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46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0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73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2018/10/13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2018/10/13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javac.com/javascript/2013/04/22/automatic-semicolon-insertion-in-javascrip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datatyp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ng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488193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obj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ref/jsref-obj-arra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type-convers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4.bootcs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azeu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4.boot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font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font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 Course – L3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XIE Guochao</a:t>
            </a:r>
          </a:p>
          <a:p>
            <a:pPr algn="r" rtl="0"/>
            <a:r>
              <a:rPr lang="en-US" altLang="zh-CN" dirty="0"/>
              <a:t>2018-10-13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Practice with Chrome!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Page</a:t>
            </a:r>
          </a:p>
          <a:p>
            <a:r>
              <a:rPr lang="en-US" dirty="0"/>
              <a:t>F12 / Inspect</a:t>
            </a:r>
          </a:p>
          <a:p>
            <a:r>
              <a:rPr lang="en-US" dirty="0"/>
              <a:t>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Basic Grammar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定义变量：</a:t>
            </a:r>
            <a:r>
              <a:rPr lang="en-US" altLang="zh-CN" dirty="0"/>
              <a:t>var</a:t>
            </a:r>
          </a:p>
          <a:p>
            <a:r>
              <a:rPr lang="en-US" dirty="0"/>
              <a:t>var </a:t>
            </a:r>
            <a:r>
              <a:rPr lang="en-US" altLang="zh-CN" dirty="0"/>
              <a:t>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zh-CN" altLang="en-US" dirty="0"/>
              <a:t>变量赋值：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a = 2;</a:t>
            </a:r>
          </a:p>
          <a:p>
            <a:endParaRPr lang="en-US" altLang="zh-CN" dirty="0"/>
          </a:p>
          <a:p>
            <a:r>
              <a:rPr lang="zh-CN" altLang="en-US" dirty="0"/>
              <a:t>简略写法：</a:t>
            </a:r>
            <a:endParaRPr lang="en-US" altLang="zh-CN" dirty="0"/>
          </a:p>
          <a:p>
            <a:r>
              <a:rPr lang="en-US" altLang="zh-CN" dirty="0"/>
              <a:t>var a = 2;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5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Basic Grammar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句末要不要分号（注意：一定是英文分号）？这是一个好问题。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：不加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Java……</a:t>
            </a:r>
            <a:r>
              <a:rPr lang="zh-CN" altLang="en-US" dirty="0"/>
              <a:t>：必需加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：可加可不加，因为有</a:t>
            </a:r>
            <a:r>
              <a:rPr lang="en-US" altLang="zh-CN" dirty="0"/>
              <a:t>ASI</a:t>
            </a:r>
            <a:r>
              <a:rPr lang="zh-CN" altLang="en-US" dirty="0"/>
              <a:t>（自动插入分号机制）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http://justjavac.com/javascript/2013/04/22/automatic-semicolon-insertion-in-javascript.html</a:t>
            </a:r>
            <a:endParaRPr lang="en-US" altLang="zh-CN" dirty="0"/>
          </a:p>
          <a:p>
            <a:r>
              <a:rPr lang="zh-CN" altLang="en-US" dirty="0"/>
              <a:t>（这是</a:t>
            </a:r>
            <a:r>
              <a:rPr lang="en-US" altLang="zh-CN" dirty="0"/>
              <a:t>JavaScript</a:t>
            </a:r>
            <a:r>
              <a:rPr lang="zh-CN" altLang="en-US" dirty="0"/>
              <a:t> 自由</a:t>
            </a:r>
            <a:r>
              <a:rPr lang="en-US" altLang="zh-CN" dirty="0"/>
              <a:t>/</a:t>
            </a:r>
            <a:r>
              <a:rPr lang="zh-CN" altLang="en-US" dirty="0"/>
              <a:t>不严谨 的一点）</a:t>
            </a:r>
            <a:endParaRPr lang="en-US" altLang="zh-CN" dirty="0"/>
          </a:p>
          <a:p>
            <a:r>
              <a:rPr lang="zh-CN" altLang="en-US" dirty="0"/>
              <a:t>建议：尽量加分号避免歧义！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7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字符串（</a:t>
            </a:r>
            <a:r>
              <a:rPr lang="en-US" dirty="0"/>
              <a:t>String）</a:t>
            </a:r>
            <a:r>
              <a:rPr lang="zh-CN" altLang="en-US" dirty="0"/>
              <a:t>（不区分字符与字符串，均视为字符串）</a:t>
            </a:r>
            <a:endParaRPr lang="en-US" dirty="0"/>
          </a:p>
          <a:p>
            <a:r>
              <a:rPr lang="zh-CN" altLang="en-US" dirty="0"/>
              <a:t>数字</a:t>
            </a:r>
            <a:r>
              <a:rPr lang="en-US" altLang="zh-CN" dirty="0"/>
              <a:t>(</a:t>
            </a:r>
            <a:r>
              <a:rPr lang="en-US" dirty="0"/>
              <a:t>Number) (</a:t>
            </a:r>
            <a:r>
              <a:rPr lang="zh-CN" altLang="en-US" dirty="0"/>
              <a:t>不区分整数与小数，更不区分</a:t>
            </a:r>
            <a:r>
              <a:rPr lang="en-US" altLang="zh-CN" dirty="0"/>
              <a:t>int32</a:t>
            </a:r>
            <a:r>
              <a:rPr lang="zh-CN" altLang="en-US" dirty="0"/>
              <a:t>与</a:t>
            </a:r>
            <a:r>
              <a:rPr lang="en-US" altLang="zh-CN" dirty="0"/>
              <a:t>int64</a:t>
            </a:r>
            <a:r>
              <a:rPr lang="en-US" dirty="0"/>
              <a:t>)</a:t>
            </a:r>
          </a:p>
          <a:p>
            <a:r>
              <a:rPr lang="zh-CN" altLang="en-US" dirty="0"/>
              <a:t>布尔</a:t>
            </a:r>
            <a:r>
              <a:rPr lang="en-US" altLang="zh-CN" dirty="0"/>
              <a:t>(</a:t>
            </a:r>
            <a:r>
              <a:rPr lang="en-US" dirty="0"/>
              <a:t>Boolean)</a:t>
            </a:r>
          </a:p>
          <a:p>
            <a:r>
              <a:rPr lang="zh-CN" altLang="en-US" dirty="0"/>
              <a:t>对空（</a:t>
            </a:r>
            <a:r>
              <a:rPr lang="en-US" dirty="0"/>
              <a:t>Null）</a:t>
            </a:r>
          </a:p>
          <a:p>
            <a:r>
              <a:rPr lang="zh-CN" altLang="en-US" dirty="0"/>
              <a:t>未定义（</a:t>
            </a:r>
            <a:r>
              <a:rPr lang="en-US" dirty="0"/>
              <a:t>Undefined）</a:t>
            </a:r>
          </a:p>
          <a:p>
            <a:r>
              <a:rPr lang="en-US" dirty="0"/>
              <a:t>Symbol</a:t>
            </a:r>
            <a:r>
              <a:rPr lang="zh-CN" altLang="en-US" dirty="0"/>
              <a:t>（这个可以自己研究）</a:t>
            </a:r>
            <a:endParaRPr lang="en-US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http://www.runoob.com/js/js-datatypes.html</a:t>
            </a:r>
            <a:r>
              <a:rPr lang="en-US" altLang="zh-CN" dirty="0"/>
              <a:t>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动态类型：</a:t>
            </a:r>
            <a:r>
              <a:rPr lang="en-US" altLang="zh-CN" dirty="0"/>
              <a:t>JavaScript</a:t>
            </a:r>
            <a:r>
              <a:rPr lang="zh-CN" altLang="en-US" dirty="0"/>
              <a:t>的同一个变量可以随时改类型，动态分配空间。</a:t>
            </a:r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E.g.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 a = 1;</a:t>
            </a:r>
          </a:p>
          <a:p>
            <a:r>
              <a:rPr lang="en-US" altLang="zh-CN" dirty="0"/>
              <a:t>var b = 2;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 c =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“Hello World”</a:t>
            </a:r>
            <a:r>
              <a:rPr lang="en-US" altLang="zh-CN" dirty="0"/>
              <a:t>;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76800"/>
          </a:xfrm>
        </p:spPr>
        <p:txBody>
          <a:bodyPr rtlCol="0">
            <a:normAutofit lnSpcReduction="10000"/>
          </a:bodyPr>
          <a:lstStyle/>
          <a:p>
            <a:r>
              <a:rPr lang="zh-CN" altLang="en-US" dirty="0"/>
              <a:t>字符串（</a:t>
            </a:r>
            <a:r>
              <a:rPr lang="en-US" dirty="0"/>
              <a:t>String）</a:t>
            </a:r>
            <a:r>
              <a:rPr lang="zh-CN" altLang="en-US" dirty="0"/>
              <a:t>（不区分字符与字符串，均视为字符串）</a:t>
            </a:r>
            <a:endParaRPr lang="en-US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用双引号（英文的）括起来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连接字符串：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r>
              <a:rPr lang="zh-CN" altLang="en-US" dirty="0"/>
              <a:t>数字符串长度：</a:t>
            </a:r>
            <a:r>
              <a:rPr lang="en-US" altLang="zh-CN" dirty="0"/>
              <a:t>.length</a:t>
            </a:r>
          </a:p>
          <a:p>
            <a:endParaRPr lang="en-US" altLang="zh-CN" dirty="0"/>
          </a:p>
          <a:p>
            <a:r>
              <a:rPr lang="en-US" altLang="zh-CN" dirty="0"/>
              <a:t>var s1 = “Hello”, s2=“ World”;</a:t>
            </a:r>
          </a:p>
          <a:p>
            <a:r>
              <a:rPr lang="en-US" altLang="zh-CN" dirty="0"/>
              <a:t>var s = s1+s2;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s.length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http://www.runoob.com/js/js-strings.html</a:t>
            </a:r>
            <a:r>
              <a:rPr lang="en-US" altLang="zh-CN" dirty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5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数字</a:t>
            </a:r>
            <a:r>
              <a:rPr lang="en-US" altLang="zh-CN" dirty="0"/>
              <a:t>(</a:t>
            </a:r>
            <a:r>
              <a:rPr lang="en-US" dirty="0"/>
              <a:t>Number) (</a:t>
            </a:r>
            <a:r>
              <a:rPr lang="zh-CN" altLang="en-US" dirty="0"/>
              <a:t>不区分整数与小数，更不区分</a:t>
            </a:r>
            <a:r>
              <a:rPr lang="en-US" altLang="zh-CN" dirty="0"/>
              <a:t>int32</a:t>
            </a:r>
            <a:r>
              <a:rPr lang="zh-CN" altLang="en-US" dirty="0"/>
              <a:t>与</a:t>
            </a:r>
            <a:r>
              <a:rPr lang="en-US" altLang="zh-CN" dirty="0"/>
              <a:t>int64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zh-CN" altLang="en-US" dirty="0"/>
              <a:t>布尔</a:t>
            </a:r>
            <a:r>
              <a:rPr lang="en-US" altLang="zh-CN" dirty="0"/>
              <a:t>(</a:t>
            </a:r>
            <a:r>
              <a:rPr lang="en-US" dirty="0"/>
              <a:t>Boolean) (</a:t>
            </a:r>
            <a:r>
              <a:rPr lang="zh-CN" altLang="en-US" dirty="0"/>
              <a:t>注意小写</a:t>
            </a:r>
            <a:r>
              <a:rPr lang="en-US" altLang="zh-CN" dirty="0"/>
              <a:t>!</a:t>
            </a:r>
            <a:r>
              <a:rPr lang="en-US" dirty="0"/>
              <a:t>)</a:t>
            </a:r>
          </a:p>
          <a:p>
            <a:r>
              <a:rPr lang="en-US" dirty="0"/>
              <a:t>true / false (1==true, 0==false)</a:t>
            </a:r>
          </a:p>
        </p:txBody>
      </p:sp>
    </p:spTree>
    <p:extLst>
      <p:ext uri="{BB962C8B-B14F-4D97-AF65-F5344CB8AC3E}">
        <p14:creationId xmlns:p14="http://schemas.microsoft.com/office/powerpoint/2010/main" val="29467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对空（</a:t>
            </a:r>
            <a:r>
              <a:rPr lang="en-US" altLang="zh-CN" dirty="0"/>
              <a:t>n</a:t>
            </a:r>
            <a:r>
              <a:rPr lang="en-US" dirty="0"/>
              <a:t>ull）</a:t>
            </a:r>
          </a:p>
          <a:p>
            <a:r>
              <a:rPr lang="zh-CN" altLang="en-US" dirty="0"/>
              <a:t>未定义（</a:t>
            </a:r>
            <a:r>
              <a:rPr lang="en-US" altLang="zh-CN" dirty="0"/>
              <a:t>u</a:t>
            </a:r>
            <a:r>
              <a:rPr lang="en-US" dirty="0"/>
              <a:t>ndefined）</a:t>
            </a:r>
          </a:p>
          <a:p>
            <a:endParaRPr lang="en-US" dirty="0"/>
          </a:p>
          <a:p>
            <a:r>
              <a:rPr lang="en-US" altLang="zh-CN" dirty="0"/>
              <a:t>null </a:t>
            </a:r>
            <a:r>
              <a:rPr lang="zh-CN" altLang="en-US" dirty="0"/>
              <a:t>代表空</a:t>
            </a:r>
            <a:endParaRPr lang="en-US" altLang="zh-CN" dirty="0"/>
          </a:p>
          <a:p>
            <a:r>
              <a:rPr lang="en-US" dirty="0"/>
              <a:t>undefined </a:t>
            </a:r>
            <a:r>
              <a:rPr lang="zh-CN" altLang="en-US" dirty="0"/>
              <a:t>代表“找不到”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https://zhuanlan.zhihu.com/p/24881939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Object </a:t>
            </a:r>
            <a:r>
              <a:rPr lang="zh-CN" altLang="en-US" dirty="0"/>
              <a:t>对象，类似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dictionary</a:t>
            </a:r>
            <a:endParaRPr lang="en-US" dirty="0"/>
          </a:p>
          <a:p>
            <a:r>
              <a:rPr lang="en-US" dirty="0"/>
              <a:t>Array </a:t>
            </a:r>
            <a:r>
              <a:rPr lang="zh-CN" altLang="en-US" dirty="0"/>
              <a:t>数组，类似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en-US" dirty="0"/>
          </a:p>
          <a:p>
            <a:r>
              <a:rPr lang="en-US" dirty="0"/>
              <a:t>Function 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Object </a:t>
            </a:r>
            <a:r>
              <a:rPr lang="zh-CN" altLang="en-US" dirty="0"/>
              <a:t>对象，类似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dictionary</a:t>
            </a:r>
          </a:p>
          <a:p>
            <a:endParaRPr lang="en-US" dirty="0"/>
          </a:p>
          <a:p>
            <a:r>
              <a:rPr lang="en-US" dirty="0"/>
              <a:t>var student = { name : ”David”, ID : 117010000 };</a:t>
            </a:r>
          </a:p>
          <a:p>
            <a:r>
              <a:rPr lang="en-US" dirty="0"/>
              <a:t>student.name </a:t>
            </a:r>
            <a:r>
              <a:rPr lang="en-US" dirty="0">
                <a:sym typeface="Wingdings" panose="05000000000000000000" pitchFamily="2" charset="2"/>
              </a:rPr>
              <a:t> “David” </a:t>
            </a:r>
            <a:r>
              <a:rPr lang="en-US" altLang="zh-CN" dirty="0">
                <a:sym typeface="Wingdings" panose="05000000000000000000" pitchFamily="2" charset="2"/>
              </a:rPr>
              <a:t>//</a:t>
            </a:r>
            <a:r>
              <a:rPr lang="zh-CN" altLang="en-US" dirty="0">
                <a:sym typeface="Wingdings" panose="05000000000000000000" pitchFamily="2" charset="2"/>
              </a:rPr>
              <a:t>读取方法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student[‘ID’]  117010000 </a:t>
            </a:r>
            <a:r>
              <a:rPr lang="en-US" altLang="zh-CN" dirty="0">
                <a:sym typeface="Wingdings" panose="05000000000000000000" pitchFamily="2" charset="2"/>
              </a:rPr>
              <a:t>//</a:t>
            </a:r>
            <a:r>
              <a:rPr lang="zh-CN" altLang="en-US" dirty="0">
                <a:sym typeface="Wingdings" panose="05000000000000000000" pitchFamily="2" charset="2"/>
              </a:rPr>
              <a:t>读取方法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student.money</a:t>
            </a:r>
            <a:r>
              <a:rPr lang="en-US" dirty="0"/>
              <a:t> = 100; //</a:t>
            </a:r>
            <a:r>
              <a:rPr lang="zh-CN" altLang="en-US" dirty="0"/>
              <a:t>赋值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http://www.runoob.com/js/js-obj-intro.html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0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&amp; Group Presentation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Array </a:t>
            </a:r>
            <a:r>
              <a:rPr lang="zh-CN" altLang="en-US" dirty="0"/>
              <a:t>数组，类似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</a:p>
          <a:p>
            <a:endParaRPr lang="en-US" dirty="0"/>
          </a:p>
          <a:p>
            <a:r>
              <a:rPr lang="en-US" dirty="0"/>
              <a:t>var IDs = [123, 456, 789];</a:t>
            </a:r>
          </a:p>
          <a:p>
            <a:r>
              <a:rPr lang="en-US" dirty="0"/>
              <a:t>IDs[0]  </a:t>
            </a:r>
            <a:r>
              <a:rPr lang="en-US" dirty="0">
                <a:sym typeface="Wingdings" panose="05000000000000000000" pitchFamily="2" charset="2"/>
              </a:rPr>
              <a:t> 123 //</a:t>
            </a:r>
            <a:r>
              <a:rPr lang="zh-CN" altLang="en-US" dirty="0">
                <a:sym typeface="Wingdings" panose="05000000000000000000" pitchFamily="2" charset="2"/>
              </a:rPr>
              <a:t>取值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IDs.push</a:t>
            </a:r>
            <a:r>
              <a:rPr lang="en-US" dirty="0">
                <a:sym typeface="Wingdings" panose="05000000000000000000" pitchFamily="2" charset="2"/>
              </a:rPr>
              <a:t>(1000);  [123, 456, 789, 1000] //</a:t>
            </a:r>
            <a:r>
              <a:rPr lang="zh-CN" altLang="en-US" dirty="0">
                <a:sym typeface="Wingdings" panose="05000000000000000000" pitchFamily="2" charset="2"/>
              </a:rPr>
              <a:t>添加值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 p = </a:t>
            </a:r>
            <a:r>
              <a:rPr lang="en-US" dirty="0" err="1">
                <a:sym typeface="Wingdings" panose="05000000000000000000" pitchFamily="2" charset="2"/>
              </a:rPr>
              <a:t>IDs.pop</a:t>
            </a:r>
            <a:r>
              <a:rPr lang="en-US" dirty="0">
                <a:sym typeface="Wingdings" panose="05000000000000000000" pitchFamily="2" charset="2"/>
              </a:rPr>
              <a:t>();  p==</a:t>
            </a:r>
            <a:r>
              <a:rPr lang="en-US" altLang="zh-CN" dirty="0">
                <a:sym typeface="Wingdings" panose="05000000000000000000" pitchFamily="2" charset="2"/>
              </a:rPr>
              <a:t>1000</a:t>
            </a:r>
            <a:r>
              <a:rPr lang="zh-CN" altLang="en-US" dirty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IDs==[123,456,789] //</a:t>
            </a:r>
            <a:r>
              <a:rPr lang="zh-CN" altLang="en-US" dirty="0">
                <a:sym typeface="Wingdings" panose="05000000000000000000" pitchFamily="2" charset="2"/>
              </a:rPr>
              <a:t>取出最后一个值并删除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Reference: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http://www.runoob.com/jsref/jsref-obj-array.html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Function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这个内容下节课再讲。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Number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String: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var num = 100;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正常操作：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String(num)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num.toString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骚操作：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num + ‘’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String  Number: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var str = ‘100’;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正常操作：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Number(str)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骚操作：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str - 0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7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 </a:t>
            </a:r>
            <a:r>
              <a:rPr lang="en-US" altLang="zh-CN" dirty="0"/>
              <a:t>± </a:t>
            </a:r>
            <a:r>
              <a:rPr lang="zh-CN" altLang="en-US" dirty="0"/>
              <a:t>* </a:t>
            </a:r>
            <a:r>
              <a:rPr lang="en-US" altLang="zh-CN" dirty="0"/>
              <a:t>/  Number ???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优先考虑字符串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字符串没有减法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把字符串转为数字再相减；转不了：</a:t>
            </a:r>
            <a:r>
              <a:rPr lang="en-US" altLang="zh-CN" dirty="0" err="1">
                <a:sym typeface="Wingdings" panose="05000000000000000000" pitchFamily="2" charset="2"/>
              </a:rPr>
              <a:t>NaN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更多转换：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  <a:hlinkClick r:id="rId3"/>
              </a:rPr>
              <a:t>http://www.runoob.com/js/js-type-conversion.html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Practice &amp; Question Time (5mins)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Console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 ) // </a:t>
            </a:r>
            <a:r>
              <a:rPr lang="zh-CN" altLang="en-US" dirty="0"/>
              <a:t>常用这个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) //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所有参数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var a = 10;</a:t>
            </a:r>
          </a:p>
          <a:p>
            <a:r>
              <a:rPr lang="en-US" altLang="zh-CN" dirty="0"/>
              <a:t>console.log(a); // </a:t>
            </a:r>
            <a:r>
              <a:rPr lang="zh-CN" altLang="en-US" dirty="0"/>
              <a:t>输出</a:t>
            </a:r>
            <a:r>
              <a:rPr lang="en-US" altLang="zh-CN" dirty="0"/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Console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如果没有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中只会输出最后一个语句的结果。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有</a:t>
            </a:r>
            <a:r>
              <a:rPr lang="en-US" altLang="zh-CN" dirty="0"/>
              <a:t>console</a:t>
            </a:r>
            <a:r>
              <a:rPr lang="zh-CN" altLang="en-US" dirty="0"/>
              <a:t>的话一定会输出。</a:t>
            </a:r>
            <a:endParaRPr lang="en-US" altLang="zh-CN" dirty="0"/>
          </a:p>
          <a:p>
            <a:r>
              <a:rPr lang="zh-CN" altLang="en-US" dirty="0"/>
              <a:t>如果运行</a:t>
            </a:r>
            <a:r>
              <a:rPr lang="en-US" altLang="zh-CN" dirty="0" err="1"/>
              <a:t>js</a:t>
            </a:r>
            <a:r>
              <a:rPr lang="zh-CN" altLang="en-US" dirty="0"/>
              <a:t>文件，则不会每一句都输出，只会输出</a:t>
            </a:r>
            <a:r>
              <a:rPr lang="en-US" altLang="zh-CN" dirty="0"/>
              <a:t>console</a:t>
            </a:r>
            <a:r>
              <a:rPr lang="zh-CN" altLang="en-US" dirty="0"/>
              <a:t>的部分。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8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Node</a:t>
            </a:r>
            <a:r>
              <a:rPr lang="en-US" altLang="zh-CN" dirty="0"/>
              <a:t>.js </a:t>
            </a:r>
            <a:r>
              <a:rPr lang="en-US" altLang="zh-CN" dirty="0">
                <a:hlinkClick r:id="rId3"/>
              </a:rPr>
              <a:t>https://nodejs.org/en/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会自动检测系统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8.12.0</a:t>
            </a:r>
            <a:r>
              <a:rPr lang="zh-CN" altLang="en-US" dirty="0"/>
              <a:t>版本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可能需要重启电脑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调试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DD3D43-5D33-41E4-BECD-7025AC68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2" y="2438400"/>
            <a:ext cx="552527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Homework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about CDN and JavaScript.</a:t>
            </a:r>
          </a:p>
          <a:p>
            <a:pPr rtl="0"/>
            <a:r>
              <a:rPr lang="en-US" altLang="zh-CN" dirty="0"/>
              <a:t>Practice JavaScript.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Try to use libraries to improve your website (based on jQuery, not React):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http://v4.bootcss.com/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altLang="zh-CN" dirty="0">
                <a:hlinkClick r:id="rId4"/>
              </a:rPr>
              <a:t>http://amazeui.org/</a:t>
            </a:r>
            <a:r>
              <a:rPr lang="en-US" altLang="zh-CN" dirty="0"/>
              <a:t> (Web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Next Lecture: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If, for</a:t>
            </a:r>
            <a:r>
              <a:rPr lang="en-US" altLang="zh-CN" dirty="0"/>
              <a:t>, while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Functions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Content Delivery Network </a:t>
            </a:r>
            <a:r>
              <a:rPr lang="zh-CN" altLang="en-US" dirty="0"/>
              <a:t>内容分发网络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采用多台缓存服务器，就近分配最空闲的服务器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最快反应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应用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：通过链接获取公共的静态文件，不需要把文件保存在自己的服务器。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6400798" cy="4267200"/>
          </a:xfrm>
        </p:spPr>
        <p:txBody>
          <a:bodyPr rtlCol="0"/>
          <a:lstStyle/>
          <a:p>
            <a:r>
              <a:rPr lang="zh-CN" altLang="en-US" dirty="0"/>
              <a:t>演示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https://v4.bootcss.com/</a:t>
            </a:r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把相关的</a:t>
            </a:r>
            <a:r>
              <a:rPr lang="en-US" altLang="zh-CN" dirty="0"/>
              <a:t>link</a:t>
            </a:r>
            <a:r>
              <a:rPr lang="zh-CN" altLang="en-US" dirty="0"/>
              <a:t>，</a:t>
            </a:r>
            <a:r>
              <a:rPr lang="en-US" altLang="zh-CN" dirty="0"/>
              <a:t>script</a:t>
            </a:r>
            <a:r>
              <a:rPr lang="zh-CN" altLang="en-US" dirty="0"/>
              <a:t>复制粘贴到</a:t>
            </a:r>
            <a:r>
              <a:rPr lang="en-US" altLang="zh-CN" dirty="0"/>
              <a:t>head</a:t>
            </a:r>
            <a:r>
              <a:rPr lang="zh-CN" altLang="en-US" dirty="0"/>
              <a:t>或者</a:t>
            </a:r>
            <a:r>
              <a:rPr lang="en-US" altLang="zh-CN" dirty="0"/>
              <a:t>body</a:t>
            </a:r>
            <a:r>
              <a:rPr lang="zh-CN" altLang="en-US" dirty="0"/>
              <a:t>中，即可直接使用相应的</a:t>
            </a:r>
            <a:r>
              <a:rPr lang="en-US" altLang="zh-CN" dirty="0"/>
              <a:t>CSS</a:t>
            </a:r>
            <a:r>
              <a:rPr lang="zh-CN" altLang="en-US" dirty="0"/>
              <a:t>（</a:t>
            </a:r>
            <a:r>
              <a:rPr lang="en-US" altLang="zh-CN" dirty="0"/>
              <a:t>class)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CDN</a:t>
            </a:r>
            <a:r>
              <a:rPr lang="zh-CN" altLang="en-US" dirty="0"/>
              <a:t>有版本和地域区分，非官方的</a:t>
            </a:r>
            <a:r>
              <a:rPr lang="en-US" altLang="zh-CN" dirty="0"/>
              <a:t>CDN</a:t>
            </a:r>
            <a:r>
              <a:rPr lang="zh-CN" altLang="en-US" dirty="0"/>
              <a:t>不一定是最新的，官方的</a:t>
            </a:r>
            <a:r>
              <a:rPr lang="en-US" altLang="zh-CN" dirty="0"/>
              <a:t>CDN</a:t>
            </a:r>
            <a:r>
              <a:rPr lang="zh-CN" altLang="en-US" dirty="0"/>
              <a:t>在国内不一定能访问。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BBCD11-7EA0-447E-B592-074499BB1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828800"/>
            <a:ext cx="3490356" cy="40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48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演示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二：</a:t>
            </a:r>
            <a:r>
              <a:rPr lang="zh-CN" altLang="en-US" dirty="0"/>
              <a:t>使用网络字体</a:t>
            </a:r>
            <a:r>
              <a:rPr lang="en-US" altLang="zh-CN" dirty="0"/>
              <a:t>/</a:t>
            </a:r>
            <a:r>
              <a:rPr lang="zh-CN" altLang="en-US" dirty="0"/>
              <a:t>图标。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https://fonts.google.com/</a:t>
            </a:r>
            <a:r>
              <a:rPr lang="en-US" altLang="zh-CN" dirty="0"/>
              <a:t> </a:t>
            </a:r>
            <a:r>
              <a:rPr lang="zh-CN" altLang="en-US" dirty="0"/>
              <a:t>（不能访问</a:t>
            </a:r>
            <a:r>
              <a:rPr lang="en-US" altLang="zh-CN" dirty="0"/>
              <a:t>Google</a:t>
            </a:r>
            <a:r>
              <a:rPr lang="zh-CN" altLang="en-US" dirty="0"/>
              <a:t>的地方不能用）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http://www.iconfont.cn/</a:t>
            </a:r>
            <a:r>
              <a:rPr lang="en-US" altLang="zh-CN" dirty="0"/>
              <a:t> </a:t>
            </a:r>
            <a:r>
              <a:rPr lang="zh-CN" altLang="en-US" dirty="0"/>
              <a:t>（需要</a:t>
            </a:r>
            <a:r>
              <a:rPr lang="en-US" altLang="zh-CN" dirty="0"/>
              <a:t>GitHub/</a:t>
            </a:r>
            <a:r>
              <a:rPr lang="zh-CN" altLang="en-US" dirty="0"/>
              <a:t>新浪微博登录）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Google Fonts: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点</a:t>
            </a:r>
            <a:r>
              <a:rPr lang="en-US" altLang="zh-CN" dirty="0"/>
              <a:t>+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复制</a:t>
            </a:r>
            <a:r>
              <a:rPr lang="en-US" altLang="zh-CN" dirty="0"/>
              <a:t>CDN</a:t>
            </a:r>
            <a:r>
              <a:rPr lang="zh-CN" altLang="en-US" dirty="0"/>
              <a:t>链接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使用时注明</a:t>
            </a:r>
            <a:r>
              <a:rPr lang="en-US" altLang="zh-CN" dirty="0"/>
              <a:t>font-family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37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演示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二：</a:t>
            </a:r>
            <a:r>
              <a:rPr lang="zh-CN" altLang="en-US" dirty="0"/>
              <a:t>使用网络字体</a:t>
            </a:r>
            <a:r>
              <a:rPr lang="en-US" altLang="zh-CN" dirty="0"/>
              <a:t>/</a:t>
            </a:r>
            <a:r>
              <a:rPr lang="zh-CN" altLang="en-US" dirty="0"/>
              <a:t>图标。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https://fonts.google.com/</a:t>
            </a:r>
            <a:r>
              <a:rPr lang="en-US" altLang="zh-CN" dirty="0"/>
              <a:t> </a:t>
            </a:r>
            <a:r>
              <a:rPr lang="zh-CN" altLang="en-US" dirty="0"/>
              <a:t>（不能访问</a:t>
            </a:r>
            <a:r>
              <a:rPr lang="en-US" altLang="zh-CN" dirty="0"/>
              <a:t>Google</a:t>
            </a:r>
            <a:r>
              <a:rPr lang="zh-CN" altLang="en-US" dirty="0"/>
              <a:t>的地方不能用）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http://www.iconfont.cn/</a:t>
            </a:r>
            <a:r>
              <a:rPr lang="en-US" altLang="zh-CN" dirty="0"/>
              <a:t> </a:t>
            </a:r>
            <a:r>
              <a:rPr lang="zh-CN" altLang="en-US" dirty="0"/>
              <a:t>（需要</a:t>
            </a:r>
            <a:r>
              <a:rPr lang="en-US" altLang="zh-CN" dirty="0"/>
              <a:t>GitHub/</a:t>
            </a:r>
            <a:r>
              <a:rPr lang="zh-CN" altLang="en-US" dirty="0"/>
              <a:t>新浪微博登录）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Iconfont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添加入库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添加至项目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生成代码，使用</a:t>
            </a:r>
            <a:r>
              <a:rPr lang="en-US" altLang="zh-CN" dirty="0"/>
              <a:t>CDN/</a:t>
            </a:r>
            <a:r>
              <a:rPr lang="zh-CN" altLang="en-US" dirty="0"/>
              <a:t>本地文件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6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Exercise &amp; Break (20mins)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Add Bootstrap CDN.</a:t>
            </a:r>
          </a:p>
          <a:p>
            <a:pPr rtl="0"/>
            <a:r>
              <a:rPr lang="en-US" altLang="zh-CN" dirty="0"/>
              <a:t>Try to use CDN to change your fonts or add some icons.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7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Why JavaScript?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内容占位符 6" descr="图片包含 屏幕截图&#10;&#10;已生成高可信度的说明">
            <a:extLst>
              <a:ext uri="{FF2B5EF4-FFF2-40B4-BE49-F238E27FC236}">
                <a16:creationId xmlns:a16="http://schemas.microsoft.com/office/drawing/2014/main" id="{05239BB9-C401-45BD-B8E6-39981008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676400"/>
            <a:ext cx="3733800" cy="4722566"/>
          </a:xfr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3C632C0E-2802-41A1-AE41-251808FB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676400"/>
            <a:ext cx="6520308" cy="4722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4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Why JavaScript?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直译式脚本语言</a:t>
            </a:r>
            <a:endParaRPr lang="en-US" altLang="zh-CN" dirty="0"/>
          </a:p>
          <a:p>
            <a:r>
              <a:rPr lang="zh-CN" altLang="en-US" dirty="0"/>
              <a:t>动态类型、弱类型、基于原型（相对</a:t>
            </a:r>
            <a:r>
              <a:rPr lang="zh-CN" altLang="en-US" strike="sngStrike" dirty="0"/>
              <a:t>不严谨</a:t>
            </a:r>
            <a:r>
              <a:rPr lang="zh-CN" altLang="en-US" dirty="0"/>
              <a:t>（自由））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C0C0C0"/>
                </a:highlight>
              </a:rPr>
              <a:t> 简单！无需编译！全平台！</a:t>
            </a:r>
            <a:endParaRPr lang="en-US" altLang="zh-CN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浏览器的通用语言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1225</Words>
  <Application>Microsoft Office PowerPoint</Application>
  <PresentationFormat>自定义</PresentationFormat>
  <Paragraphs>211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Consolas</vt:lpstr>
      <vt:lpstr>Wingdings</vt:lpstr>
      <vt:lpstr>黑板 16 x 9</vt:lpstr>
      <vt:lpstr>React Course – L3</vt:lpstr>
      <vt:lpstr>Revision &amp; Group Presentation</vt:lpstr>
      <vt:lpstr>CDN</vt:lpstr>
      <vt:lpstr>CDN</vt:lpstr>
      <vt:lpstr>CDN</vt:lpstr>
      <vt:lpstr>CDN</vt:lpstr>
      <vt:lpstr>Group Exercise &amp; Break (20mins)</vt:lpstr>
      <vt:lpstr>Why JavaScript?</vt:lpstr>
      <vt:lpstr>Why JavaScript?</vt:lpstr>
      <vt:lpstr>JavaScript – Practice with Chrome!</vt:lpstr>
      <vt:lpstr>JavaScript – Basic Grammar</vt:lpstr>
      <vt:lpstr>JavaScript – Basic Grammar</vt:lpstr>
      <vt:lpstr>JavaScript – Data Type </vt:lpstr>
      <vt:lpstr>JavaScript – Data Type </vt:lpstr>
      <vt:lpstr>JavaScript – Data Type </vt:lpstr>
      <vt:lpstr>JavaScript – Data Type </vt:lpstr>
      <vt:lpstr>JavaScript – Data Type </vt:lpstr>
      <vt:lpstr>JavaScript – Data Type (引用类型) </vt:lpstr>
      <vt:lpstr>JavaScript – Data Type (引用类型) </vt:lpstr>
      <vt:lpstr>JavaScript – Data Type (引用类型) </vt:lpstr>
      <vt:lpstr>JavaScript – Data Type (引用类型) </vt:lpstr>
      <vt:lpstr>JavaScript – Type Conversion</vt:lpstr>
      <vt:lpstr>JavaScript – Type Conversion</vt:lpstr>
      <vt:lpstr>JavaScript – Type Conversion</vt:lpstr>
      <vt:lpstr>JavaScript – Practice &amp; Question Time (5mins)</vt:lpstr>
      <vt:lpstr>JavaScript – Console</vt:lpstr>
      <vt:lpstr>JavaScript – Console</vt:lpstr>
      <vt:lpstr>JavaScript – VSCode调试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L3</dc:title>
  <dc:creator>Guochao Xie</dc:creator>
  <cp:lastModifiedBy>Guochao Xie</cp:lastModifiedBy>
  <cp:revision>42</cp:revision>
  <dcterms:created xsi:type="dcterms:W3CDTF">2018-10-10T10:51:36Z</dcterms:created>
  <dcterms:modified xsi:type="dcterms:W3CDTF">2018-10-13T00:59:07Z</dcterms:modified>
</cp:coreProperties>
</file>