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9" r:id="rId4"/>
    <p:sldId id="280" r:id="rId5"/>
    <p:sldId id="281" r:id="rId6"/>
    <p:sldId id="290" r:id="rId7"/>
    <p:sldId id="292" r:id="rId8"/>
    <p:sldId id="293" r:id="rId9"/>
    <p:sldId id="294" r:id="rId10"/>
    <p:sldId id="291" r:id="rId11"/>
    <p:sldId id="310" r:id="rId12"/>
    <p:sldId id="311" r:id="rId13"/>
    <p:sldId id="282" r:id="rId14"/>
    <p:sldId id="285" r:id="rId15"/>
    <p:sldId id="284" r:id="rId16"/>
    <p:sldId id="283" r:id="rId17"/>
    <p:sldId id="295" r:id="rId18"/>
    <p:sldId id="296" r:id="rId19"/>
    <p:sldId id="305" r:id="rId20"/>
    <p:sldId id="308" r:id="rId21"/>
    <p:sldId id="306" r:id="rId22"/>
    <p:sldId id="301" r:id="rId23"/>
    <p:sldId id="302" r:id="rId24"/>
    <p:sldId id="303" r:id="rId25"/>
    <p:sldId id="304" r:id="rId26"/>
    <p:sldId id="286" r:id="rId27"/>
    <p:sldId id="288" r:id="rId28"/>
    <p:sldId id="287" r:id="rId29"/>
    <p:sldId id="309" r:id="rId30"/>
    <p:sldId id="31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08401" initials="u" lastIdx="1" clrIdx="0">
    <p:extLst>
      <p:ext uri="{19B8F6BF-5375-455C-9EA6-DF929625EA0E}">
        <p15:presenceInfo xmlns:p15="http://schemas.microsoft.com/office/powerpoint/2012/main" userId="user0840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617" autoAdjust="0"/>
  </p:normalViewPr>
  <p:slideViewPr>
    <p:cSldViewPr snapToGrid="0">
      <p:cViewPr varScale="1">
        <p:scale>
          <a:sx n="61" d="100"/>
          <a:sy n="61" d="100"/>
        </p:scale>
        <p:origin x="10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96972-8702-4646-9F75-00153E10148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36B0C-5CC5-4BEA-B307-26422E26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2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99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38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89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73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67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94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40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63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97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29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98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18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5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2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13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Selector</a:t>
            </a:r>
            <a:r>
              <a:rPr lang="zh-CN" altLang="en-US" dirty="0"/>
              <a:t>错误示范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01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91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19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85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11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1AA0E-5D7E-43E9-A6D5-ED576B35E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26889-DFFA-40C5-9597-AA058728E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B9E03-F7EC-4BD2-8C49-C83FFE91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D0495-8082-4DF9-9261-22CC4BD5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40422-B92B-419E-8095-DBBEB8FD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7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A5E4E-CCCF-4DF2-89C8-2DC44538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D51C2B-41F9-46EC-A060-3A3E9E705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C7635-1AA3-4315-B7FD-A80B128F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1A44F-865D-4AD2-8AC2-2709F8B2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F9C02-5E5C-4CB5-A959-D404FC4E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2EC1DD-028A-4C99-8B59-240534274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BA300F-439E-4AC0-8B28-69C020FDD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7063E-64B5-42A0-AAAD-ABB5AE46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D4EA3-9B45-4C41-BA95-2060D0DF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A3442-671E-4D1A-A464-B543A070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6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16737-49C5-4C7F-A0DD-07A76727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93AD3-D263-414F-882B-D8765FEA1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4856B-81F5-4D97-AA68-2DF0660B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7DAF8-3704-49F3-8C35-1904EF0C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95BBD-C928-4397-B090-C3482C6D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0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64AFB-C49A-4B11-BAF3-C282C3C0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930ED8-4841-431E-B827-9A2AE1A70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97A9A-A02D-4F77-82C4-0177C028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60F08-170B-4767-B32D-582EFC07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9F980-4B12-41D0-BC75-DE7411BC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4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D47D3-7ED2-413E-92F3-8BDE9702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DC7C7-BE98-4E36-8FDC-0DC3AE1C3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A326BD-1543-46A4-96C4-7DADDDFA3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ED2D4-F2A7-4911-A540-D0C7D539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FCDB14-78F8-4C20-842C-0535F056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58A91-2D60-47CF-B415-84277F8A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7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35D15-85EA-4BB2-913D-EF20AF56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495644-9A9A-4EF9-B97F-C1DB0FC6D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F3E1DD-BF12-42E4-A812-8339F35D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D8D580-A009-4B50-8D78-51B534421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9B8020-5CBB-4C96-B0C6-6E66C7D00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2B441E-CAE9-41D0-84B5-390FD8DD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68DB45-48CF-425D-8732-8E363038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6EB563-F020-4382-8560-43E5180B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3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AA387-92BE-4604-A86E-EAED5D0F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98D25F-4856-44F5-BE8B-16E07287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83DD7C-85E0-4F62-90A3-B5F3DFD5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2714A-5009-4850-9D9A-ADB5E2CC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9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8FF08B-4A27-4D12-BF12-9095F07B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080FB4-A649-4477-B0EB-BABB66A8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F99651-CAAB-49D2-B384-4357064A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1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68558-8B24-4E4F-8AA4-939A4C6B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69842-53CB-4EA7-92A5-06A9F206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619A17-1252-4C06-B541-EE05FFFE0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FC2D66-13F6-42D0-8711-DEB00440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A38E7-AD20-4E7E-9879-B8D6E3D2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58EF6-5573-4451-8A8B-33FC6933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5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991C4-847F-471E-9529-B5F2113F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B9EAC5-8B64-4913-BD59-146AB5D20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F461FE-A611-4F71-AF7A-45FC2CABB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AC102-419E-4A86-9D0E-12AEB19A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F15D5D-B578-4E55-8876-22463F0A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1986BB-26CD-4FD2-8B41-01AB0E3D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C4A27-DA7A-4563-A326-85AAA787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5CA12-02CD-4992-8A1B-042EA166E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E3E4B5-3AB2-4365-8562-65E34FF18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4A343-A32F-49C4-BAB1-ADF64BBE3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52950-8253-4649-824A-AD1F8075F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nblogs.com/cc156676/p/5785112.html" TargetMode="External"/><Relationship Id="rId4" Type="http://schemas.openxmlformats.org/officeDocument/2006/relationships/hyperlink" Target="http://www.runoob.com/cssref/css3-pr-transition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unoob.com/w3cnote/flex-grammar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.com.cn/css/index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v4.bootcss.com/docs/4.0/getting-started/introduc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3school.com.cn/cs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E1E3A90-2873-4311-B767-26C84EB15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1484776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Web (React) Course 2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CSS &amp; UI design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A3FFD3-AB8C-43CD-8AEC-D60A3F24D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1900" dirty="0">
                <a:solidFill>
                  <a:schemeClr val="bg1"/>
                </a:solidFill>
              </a:rPr>
              <a:t>Polaris Studio</a:t>
            </a:r>
          </a:p>
          <a:p>
            <a:pPr algn="l"/>
            <a:r>
              <a:rPr lang="en-US" sz="1900" dirty="0">
                <a:solidFill>
                  <a:schemeClr val="bg1"/>
                </a:solidFill>
              </a:rPr>
              <a:t>Lecturer: XIE </a:t>
            </a:r>
            <a:r>
              <a:rPr lang="en-US" sz="1900" dirty="0" err="1">
                <a:solidFill>
                  <a:schemeClr val="bg1"/>
                </a:solidFill>
              </a:rPr>
              <a:t>Guochao</a:t>
            </a:r>
            <a:r>
              <a:rPr lang="en-US" sz="1900" dirty="0">
                <a:solidFill>
                  <a:schemeClr val="bg1"/>
                </a:solidFill>
              </a:rPr>
              <a:t> (David)</a:t>
            </a:r>
          </a:p>
          <a:p>
            <a:pPr algn="l"/>
            <a:r>
              <a:rPr lang="en-US" sz="1900" dirty="0">
                <a:solidFill>
                  <a:schemeClr val="bg1"/>
                </a:solidFill>
              </a:rPr>
              <a:t>SHI Xiaoyu (Ivy)</a:t>
            </a:r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E5B5662-8179-44D0-80FE-4F874A4A3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E24719A-636C-47E7-830B-AC3CD0664F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56"/>
          <a:stretch/>
        </p:blipFill>
        <p:spPr>
          <a:xfrm>
            <a:off x="10078458" y="720993"/>
            <a:ext cx="1694160" cy="11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3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22B9A-B2D2-4D1D-B28F-414ED5C2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B9FFF-F7FC-4A32-9DD3-D0BCA720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5363" cy="2560638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Children inherits their parent’s property.</a:t>
            </a:r>
          </a:p>
          <a:p>
            <a:r>
              <a:rPr lang="en-US" altLang="zh-CN" sz="2000" b="1" dirty="0"/>
              <a:t>HTML</a:t>
            </a:r>
            <a:r>
              <a:rPr lang="en-US" altLang="zh-CN" sz="2000" dirty="0"/>
              <a:t>: &lt;p&gt;Hello &lt;</a:t>
            </a:r>
            <a:r>
              <a:rPr lang="en-US" altLang="zh-CN" sz="2000" dirty="0" err="1"/>
              <a:t>em</a:t>
            </a:r>
            <a:r>
              <a:rPr lang="en-US" altLang="zh-CN" sz="2000" dirty="0"/>
              <a:t>&gt;World&lt;/</a:t>
            </a:r>
            <a:r>
              <a:rPr lang="en-US" altLang="zh-CN" sz="2000" dirty="0" err="1"/>
              <a:t>em</a:t>
            </a:r>
            <a:r>
              <a:rPr lang="en-US" altLang="zh-CN" sz="2000" dirty="0"/>
              <a:t>&gt;!&lt;/p&gt;</a:t>
            </a:r>
          </a:p>
          <a:p>
            <a:r>
              <a:rPr lang="en-US" altLang="zh-CN" sz="2000" b="1" dirty="0"/>
              <a:t>CSS</a:t>
            </a:r>
            <a:r>
              <a:rPr lang="en-US" altLang="zh-CN" sz="2000" dirty="0"/>
              <a:t>:</a:t>
            </a:r>
          </a:p>
          <a:p>
            <a:pPr lvl="1"/>
            <a:r>
              <a:rPr lang="en-US" altLang="zh-CN" sz="1800" dirty="0"/>
              <a:t>p {</a:t>
            </a:r>
          </a:p>
          <a:p>
            <a:pPr marL="914400" lvl="2" indent="0">
              <a:buNone/>
            </a:pPr>
            <a:r>
              <a:rPr lang="en-US" altLang="zh-CN" sz="1600" dirty="0"/>
              <a:t>color: purple;</a:t>
            </a:r>
          </a:p>
          <a:p>
            <a:pPr marL="457200" lvl="1" indent="0">
              <a:buNone/>
            </a:pPr>
            <a:r>
              <a:rPr lang="en-US" altLang="zh-CN" sz="1800" dirty="0"/>
              <a:t>     }</a:t>
            </a:r>
          </a:p>
          <a:p>
            <a:r>
              <a:rPr lang="en-US" altLang="zh-CN" sz="2000" b="1" dirty="0"/>
              <a:t>Result</a:t>
            </a:r>
            <a:r>
              <a:rPr lang="en-US" altLang="zh-CN" sz="2000" dirty="0"/>
              <a:t>: </a:t>
            </a:r>
            <a:r>
              <a:rPr lang="en-US" altLang="zh-CN" sz="2000" dirty="0">
                <a:solidFill>
                  <a:srgbClr val="7030A0"/>
                </a:solidFill>
              </a:rPr>
              <a:t>Hello World!</a:t>
            </a:r>
          </a:p>
          <a:p>
            <a:endParaRPr lang="en-US" altLang="zh-CN" sz="2000" b="1" dirty="0"/>
          </a:p>
          <a:p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3F3953-DFE0-4FBE-A947-6CEDE86EC508}"/>
              </a:ext>
            </a:extLst>
          </p:cNvPr>
          <p:cNvSpPr txBox="1"/>
          <p:nvPr/>
        </p:nvSpPr>
        <p:spPr>
          <a:xfrm>
            <a:off x="6548439" y="1825625"/>
            <a:ext cx="103536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If we want to add different or extra properties to </a:t>
            </a:r>
          </a:p>
          <a:p>
            <a:r>
              <a:rPr lang="en-US" altLang="zh-CN" b="1" dirty="0"/>
              <a:t>the child element &lt;</a:t>
            </a:r>
            <a:r>
              <a:rPr lang="en-US" altLang="zh-CN" b="1" dirty="0" err="1"/>
              <a:t>em</a:t>
            </a:r>
            <a:r>
              <a:rPr lang="en-US" altLang="zh-CN" b="1" dirty="0"/>
              <a:t>&gt;…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CSS:</a:t>
            </a:r>
          </a:p>
          <a:p>
            <a:pPr lvl="1"/>
            <a:r>
              <a:rPr lang="en-US" altLang="zh-CN" dirty="0"/>
              <a:t>p {</a:t>
            </a:r>
          </a:p>
          <a:p>
            <a:pPr lvl="2"/>
            <a:r>
              <a:rPr lang="en-US" altLang="zh-CN" dirty="0"/>
              <a:t>color: purple;</a:t>
            </a:r>
          </a:p>
          <a:p>
            <a:pPr lvl="1"/>
            <a:r>
              <a:rPr lang="en-US" altLang="zh-CN" dirty="0"/>
              <a:t>        }</a:t>
            </a:r>
          </a:p>
          <a:p>
            <a:pPr lvl="1"/>
            <a:r>
              <a:rPr lang="en-US" altLang="zh-CN" dirty="0" err="1"/>
              <a:t>em</a:t>
            </a:r>
            <a:r>
              <a:rPr lang="en-US" altLang="zh-CN" dirty="0"/>
              <a:t> {</a:t>
            </a:r>
          </a:p>
          <a:p>
            <a:pPr lvl="1"/>
            <a:r>
              <a:rPr lang="en-US" altLang="zh-CN" dirty="0"/>
              <a:t>      	color: goldenrod;</a:t>
            </a:r>
          </a:p>
          <a:p>
            <a:pPr lvl="1"/>
            <a:r>
              <a:rPr lang="en-US" altLang="zh-CN" dirty="0"/>
              <a:t>	font-style: bold;</a:t>
            </a:r>
          </a:p>
          <a:p>
            <a:pPr lvl="1"/>
            <a:r>
              <a:rPr lang="en-US" altLang="zh-CN" dirty="0"/>
              <a:t>        }</a:t>
            </a:r>
          </a:p>
          <a:p>
            <a:pPr lvl="1"/>
            <a:r>
              <a:rPr lang="en-US" altLang="zh-CN" b="1" dirty="0"/>
              <a:t>Result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7030A0"/>
                </a:solidFill>
              </a:rPr>
              <a:t>Hello </a:t>
            </a:r>
            <a:r>
              <a:rPr lang="en-US" altLang="zh-CN" b="1" dirty="0">
                <a:solidFill>
                  <a:schemeClr val="accent4"/>
                </a:solidFill>
              </a:rPr>
              <a:t>World</a:t>
            </a:r>
            <a:r>
              <a:rPr lang="en-US" altLang="zh-CN" dirty="0">
                <a:solidFill>
                  <a:srgbClr val="7030A0"/>
                </a:solidFill>
              </a:rPr>
              <a:t>!</a:t>
            </a:r>
          </a:p>
          <a:p>
            <a:pPr lvl="1"/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Cascading</a:t>
            </a:r>
            <a:r>
              <a:rPr lang="en-US" altLang="zh-CN" dirty="0"/>
              <a:t> style sheet </a:t>
            </a:r>
            <a:r>
              <a:rPr lang="zh-CN" altLang="en-US" b="1" dirty="0"/>
              <a:t>层叠</a:t>
            </a:r>
            <a:r>
              <a:rPr lang="zh-CN" altLang="en-US" dirty="0"/>
              <a:t>样式表</a:t>
            </a:r>
            <a:endParaRPr lang="en-US" altLang="zh-CN" dirty="0"/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Inline style&gt;id selector</a:t>
            </a:r>
            <a:r>
              <a:rPr lang="zh-CN" altLang="en-US" dirty="0"/>
              <a:t> </a:t>
            </a:r>
            <a:r>
              <a:rPr lang="en-US" altLang="zh-CN" dirty="0"/>
              <a:t>&gt; class selector</a:t>
            </a:r>
            <a:r>
              <a:rPr lang="zh-CN" altLang="en-US" dirty="0"/>
              <a:t> </a:t>
            </a:r>
            <a:r>
              <a:rPr lang="en-US" altLang="zh-CN" dirty="0"/>
              <a:t>&gt; tags</a:t>
            </a:r>
            <a:r>
              <a:rPr lang="zh-CN" altLang="en-US" dirty="0"/>
              <a:t> </a:t>
            </a:r>
            <a:r>
              <a:rPr lang="en-US" altLang="zh-CN" dirty="0"/>
              <a:t>&gt; *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&gt; inheritance</a:t>
            </a:r>
            <a:r>
              <a:rPr lang="zh-CN" altLang="en-US" dirty="0"/>
              <a:t> </a:t>
            </a:r>
            <a:r>
              <a:rPr lang="en-US" altLang="zh-CN" dirty="0"/>
              <a:t>&gt; browser default settings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44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22B9A-B2D2-4D1D-B28F-414ED5C2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Anchor pseudo classes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B9FFF-F7FC-4A32-9DD3-D0BCA720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576"/>
            <a:ext cx="6098628" cy="187814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a:link {color: #FF0000}		/* </a:t>
            </a:r>
            <a:r>
              <a:rPr lang="zh-CN" altLang="en-US" sz="2000" dirty="0"/>
              <a:t>未访问的链接 *</a:t>
            </a:r>
            <a:r>
              <a:rPr lang="en-US" altLang="zh-CN" sz="2000" dirty="0"/>
              <a:t>/</a:t>
            </a:r>
          </a:p>
          <a:p>
            <a:r>
              <a:rPr lang="en-US" altLang="zh-CN" sz="2000" dirty="0"/>
              <a:t>a:visited {color: #00FF00}	/* </a:t>
            </a:r>
            <a:r>
              <a:rPr lang="zh-CN" altLang="en-US" sz="2000" dirty="0"/>
              <a:t>已访问的链接 *</a:t>
            </a:r>
            <a:r>
              <a:rPr lang="en-US" altLang="zh-CN" sz="2000" dirty="0"/>
              <a:t>/</a:t>
            </a:r>
          </a:p>
          <a:p>
            <a:r>
              <a:rPr lang="en-US" altLang="zh-CN" sz="2000" dirty="0"/>
              <a:t>a:hover {color: #FF00FF}	       /* </a:t>
            </a:r>
            <a:r>
              <a:rPr lang="zh-CN" altLang="en-US" sz="2000" dirty="0"/>
              <a:t>鼠标移动到链接上 *</a:t>
            </a:r>
            <a:r>
              <a:rPr lang="en-US" altLang="zh-CN" sz="2000" dirty="0"/>
              <a:t>/</a:t>
            </a:r>
          </a:p>
          <a:p>
            <a:r>
              <a:rPr lang="en-US" altLang="zh-CN" sz="2000" dirty="0"/>
              <a:t>a:active {color: #0000FF}	/* </a:t>
            </a:r>
            <a:r>
              <a:rPr lang="zh-CN" altLang="en-US" sz="2000" dirty="0"/>
              <a:t>选定的链接 *</a:t>
            </a:r>
            <a:r>
              <a:rPr lang="en-US" altLang="zh-CN" sz="2000" dirty="0"/>
              <a:t>/</a:t>
            </a:r>
          </a:p>
          <a:p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3F3953-DFE0-4FBE-A947-6CEDE86EC508}"/>
              </a:ext>
            </a:extLst>
          </p:cNvPr>
          <p:cNvSpPr txBox="1"/>
          <p:nvPr/>
        </p:nvSpPr>
        <p:spPr>
          <a:xfrm>
            <a:off x="838200" y="3783724"/>
            <a:ext cx="103536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transition: </a:t>
            </a:r>
            <a:r>
              <a:rPr lang="zh-CN" altLang="en-US" sz="2000" b="1" dirty="0"/>
              <a:t>产生动画过渡效果。 </a:t>
            </a: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transition: </a:t>
            </a:r>
            <a:r>
              <a:rPr lang="en-US" altLang="zh-CN" sz="2000" i="1" u="sng" dirty="0"/>
              <a:t>property</a:t>
            </a:r>
            <a:r>
              <a:rPr lang="en-US" altLang="zh-CN" sz="2000" i="1" dirty="0"/>
              <a:t> </a:t>
            </a:r>
            <a:r>
              <a:rPr lang="en-US" altLang="zh-CN" sz="2000" i="1" u="sng" dirty="0"/>
              <a:t>duration(time)</a:t>
            </a:r>
            <a:r>
              <a:rPr lang="en-US" altLang="zh-CN" sz="2000" i="1" dirty="0"/>
              <a:t> </a:t>
            </a:r>
            <a:r>
              <a:rPr lang="en-US" altLang="zh-CN" sz="2000" i="1" u="sng" dirty="0"/>
              <a:t>timing-function</a:t>
            </a:r>
            <a:r>
              <a:rPr lang="en-US" altLang="zh-CN" sz="2000" i="1" dirty="0"/>
              <a:t> </a:t>
            </a:r>
            <a:r>
              <a:rPr lang="en-US" altLang="zh-CN" sz="2000" i="1" u="sng" dirty="0"/>
              <a:t>delay(time)</a:t>
            </a:r>
            <a:r>
              <a:rPr lang="en-US" altLang="zh-CN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45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22B9A-B2D2-4D1D-B28F-414ED5C2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Anchor pseudo classes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3F3953-DFE0-4FBE-A947-6CEDE86EC508}"/>
              </a:ext>
            </a:extLst>
          </p:cNvPr>
          <p:cNvSpPr txBox="1"/>
          <p:nvPr/>
        </p:nvSpPr>
        <p:spPr>
          <a:xfrm>
            <a:off x="838200" y="1859688"/>
            <a:ext cx="103536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transition: </a:t>
            </a:r>
            <a:r>
              <a:rPr lang="zh-CN" altLang="en-US" sz="2400" b="1" dirty="0"/>
              <a:t>产生动画过渡效果</a:t>
            </a: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transition: </a:t>
            </a:r>
            <a:r>
              <a:rPr lang="en-US" altLang="zh-CN" sz="2400" i="1" u="sng" dirty="0"/>
              <a:t>property</a:t>
            </a:r>
            <a:r>
              <a:rPr lang="en-US" altLang="zh-CN" sz="2400" i="1" dirty="0"/>
              <a:t> </a:t>
            </a:r>
            <a:r>
              <a:rPr lang="en-US" altLang="zh-CN" sz="2400" i="1" u="sng" dirty="0"/>
              <a:t>duration(time)</a:t>
            </a:r>
            <a:r>
              <a:rPr lang="en-US" altLang="zh-CN" sz="2400" i="1" dirty="0"/>
              <a:t> </a:t>
            </a:r>
            <a:r>
              <a:rPr lang="en-US" altLang="zh-CN" sz="2400" i="1" u="sng" dirty="0"/>
              <a:t>timing-function</a:t>
            </a:r>
            <a:r>
              <a:rPr lang="en-US" altLang="zh-CN" sz="2400" i="1" dirty="0"/>
              <a:t> </a:t>
            </a:r>
            <a:r>
              <a:rPr lang="en-US" altLang="zh-CN" sz="2400" i="1" u="sng" dirty="0"/>
              <a:t>delay(time)</a:t>
            </a:r>
            <a:r>
              <a:rPr lang="en-US" altLang="zh-CN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Property</a:t>
            </a:r>
            <a:r>
              <a:rPr lang="zh-CN" altLang="en-US" dirty="0"/>
              <a:t>：需要过渡的样式属性（支持</a:t>
            </a:r>
            <a:r>
              <a:rPr lang="en-US" altLang="zh-CN" dirty="0"/>
              <a:t>transition</a:t>
            </a:r>
            <a:r>
              <a:rPr lang="zh-CN" altLang="en-US" dirty="0"/>
              <a:t>的任意属性）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Duration time</a:t>
            </a:r>
            <a:r>
              <a:rPr lang="zh-CN" altLang="en-US" dirty="0"/>
              <a:t>：过渡时长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Timing-function</a:t>
            </a:r>
            <a:r>
              <a:rPr lang="zh-CN" altLang="en-US" dirty="0"/>
              <a:t>：切换效果的速度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Delay time</a:t>
            </a:r>
            <a:r>
              <a:rPr lang="zh-CN" altLang="en-US" dirty="0"/>
              <a:t>：延时过渡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2BAF3D-6A6A-4ADD-A0E2-9EF9F61F7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25" y="3736428"/>
            <a:ext cx="6229350" cy="236220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F750B41-AD14-4ED6-8A35-30C486C2F1C8}"/>
              </a:ext>
            </a:extLst>
          </p:cNvPr>
          <p:cNvCxnSpPr/>
          <p:nvPr/>
        </p:nvCxnSpPr>
        <p:spPr>
          <a:xfrm>
            <a:off x="4603531" y="3594538"/>
            <a:ext cx="358994" cy="725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22F9826-F718-4012-B376-0F887E031B63}"/>
              </a:ext>
            </a:extLst>
          </p:cNvPr>
          <p:cNvSpPr txBox="1"/>
          <p:nvPr/>
        </p:nvSpPr>
        <p:spPr>
          <a:xfrm>
            <a:off x="838200" y="4621300"/>
            <a:ext cx="3603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FYI</a:t>
            </a:r>
            <a:r>
              <a:rPr lang="zh-CN" altLang="en-US" dirty="0"/>
              <a:t>：</a:t>
            </a:r>
            <a:r>
              <a:rPr lang="en-US" altLang="zh-CN" dirty="0">
                <a:hlinkClick r:id="rId4"/>
              </a:rPr>
              <a:t>http://www.runoob.com/cssref/css3-pr-transition.html</a:t>
            </a:r>
            <a:r>
              <a:rPr lang="en-US" altLang="zh-CN" dirty="0"/>
              <a:t> </a:t>
            </a:r>
            <a:r>
              <a:rPr lang="zh-CN" altLang="en-US" dirty="0"/>
              <a:t>基础</a:t>
            </a:r>
            <a:r>
              <a:rPr lang="en-US" altLang="zh-CN" dirty="0"/>
              <a:t>  </a:t>
            </a:r>
            <a:r>
              <a:rPr lang="en-US" altLang="zh-CN" dirty="0">
                <a:hlinkClick r:id="rId5"/>
              </a:rPr>
              <a:t>https://www.cnblogs.com/cc156676/p/5785112.html</a:t>
            </a:r>
            <a:r>
              <a:rPr lang="en-US" altLang="zh-CN" dirty="0"/>
              <a:t>  </a:t>
            </a:r>
            <a:r>
              <a:rPr lang="zh-CN" altLang="en-US" dirty="0"/>
              <a:t>进阶</a:t>
            </a:r>
          </a:p>
        </p:txBody>
      </p:sp>
    </p:spTree>
    <p:extLst>
      <p:ext uri="{BB962C8B-B14F-4D97-AF65-F5344CB8AC3E}">
        <p14:creationId xmlns:p14="http://schemas.microsoft.com/office/powerpoint/2010/main" val="3357615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5CF46-13F7-48A7-9BB4-32736ADD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ADDA5-5D18-43D4-9CE0-02BF35BA2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9887" cy="52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Q1. True or False?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75F52E-A190-4548-BFCD-733855DB3C9E}"/>
              </a:ext>
            </a:extLst>
          </p:cNvPr>
          <p:cNvSpPr txBox="1"/>
          <p:nvPr/>
        </p:nvSpPr>
        <p:spPr>
          <a:xfrm>
            <a:off x="838200" y="2796209"/>
            <a:ext cx="4409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td.fancy</a:t>
            </a:r>
            <a:r>
              <a:rPr lang="en-US" altLang="zh-CN" dirty="0"/>
              <a:t> {</a:t>
            </a:r>
          </a:p>
          <a:p>
            <a:pPr lvl="1"/>
            <a:r>
              <a:rPr lang="en-US" altLang="zh-CN" dirty="0"/>
              <a:t>	color: #f60,</a:t>
            </a:r>
          </a:p>
          <a:p>
            <a:pPr lvl="1"/>
            <a:r>
              <a:rPr lang="en-US" altLang="zh-CN" dirty="0"/>
              <a:t>	background: #666</a:t>
            </a:r>
          </a:p>
          <a:p>
            <a:pPr lvl="1"/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06BDBD-4B3D-4549-A46A-A3450AB6AE1C}"/>
              </a:ext>
            </a:extLst>
          </p:cNvPr>
          <p:cNvSpPr txBox="1"/>
          <p:nvPr/>
        </p:nvSpPr>
        <p:spPr>
          <a:xfrm>
            <a:off x="6414052" y="2796209"/>
            <a:ext cx="55261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HTML:</a:t>
            </a:r>
          </a:p>
          <a:p>
            <a:r>
              <a:rPr lang="en-US" altLang="zh-CN" b="1" dirty="0"/>
              <a:t>      </a:t>
            </a:r>
            <a:r>
              <a:rPr lang="en-US" altLang="zh-CN" dirty="0"/>
              <a:t>&lt;div class="padding_" style="height:200px"&gt;</a:t>
            </a:r>
          </a:p>
          <a:p>
            <a:r>
              <a:rPr lang="en-US" altLang="zh-CN" dirty="0"/>
              <a:t>            &lt;h1 id=‘p1'&gt;1cm&lt;/div&gt;</a:t>
            </a:r>
          </a:p>
          <a:p>
            <a:r>
              <a:rPr lang="en-US" altLang="zh-CN" dirty="0"/>
              <a:t>   	&lt;p id=‘p1'&gt;20%&lt;/div&gt;</a:t>
            </a:r>
          </a:p>
          <a:p>
            <a:r>
              <a:rPr lang="en-US" altLang="zh-CN" dirty="0"/>
              <a:t>       &lt;/div&gt;</a:t>
            </a:r>
          </a:p>
          <a:p>
            <a:endParaRPr lang="en-US" altLang="zh-CN" dirty="0"/>
          </a:p>
          <a:p>
            <a:r>
              <a:rPr lang="en-US" altLang="zh-CN" b="1" dirty="0"/>
              <a:t>       CSS:</a:t>
            </a:r>
          </a:p>
          <a:p>
            <a:pPr lvl="1"/>
            <a:r>
              <a:rPr lang="en-US" altLang="zh-CN" dirty="0"/>
              <a:t>div.p1 {</a:t>
            </a:r>
          </a:p>
          <a:p>
            <a:pPr lvl="1"/>
            <a:r>
              <a:rPr lang="en-US" altLang="zh-CN" dirty="0"/>
              <a:t>            color: brown;</a:t>
            </a:r>
          </a:p>
          <a:p>
            <a:pPr lvl="1"/>
            <a:r>
              <a:rPr lang="en-US" altLang="zh-CN" dirty="0"/>
              <a:t>            width = 1cm;</a:t>
            </a:r>
          </a:p>
          <a:p>
            <a:pPr lvl="1"/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8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5CF46-13F7-48A7-9BB4-32736ADD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ADDA5-5D18-43D4-9CE0-02BF35BA2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Q2.</a:t>
            </a:r>
          </a:p>
          <a:p>
            <a:pPr marL="0" indent="0">
              <a:buNone/>
            </a:pPr>
            <a:r>
              <a:rPr lang="en-US" altLang="zh-CN" dirty="0"/>
              <a:t>How to</a:t>
            </a:r>
          </a:p>
          <a:p>
            <a:pPr marL="0" indent="0">
              <a:buNone/>
            </a:pPr>
            <a:r>
              <a:rPr lang="en-US" altLang="zh-CN" dirty="0"/>
              <a:t>set h1 and 1</a:t>
            </a:r>
            <a:r>
              <a:rPr lang="en-US" altLang="zh-CN" baseline="30000" dirty="0"/>
              <a:t>st</a:t>
            </a:r>
            <a:r>
              <a:rPr lang="en-US" altLang="zh-CN" dirty="0"/>
              <a:t> paragraph:</a:t>
            </a:r>
          </a:p>
          <a:p>
            <a:r>
              <a:rPr lang="en-US" altLang="zh-CN" dirty="0"/>
              <a:t>	font-color: red</a:t>
            </a:r>
          </a:p>
          <a:p>
            <a:pPr marL="0" indent="0">
              <a:buNone/>
            </a:pPr>
            <a:r>
              <a:rPr lang="en-US" altLang="zh-CN" dirty="0"/>
              <a:t>set 1</a:t>
            </a:r>
            <a:r>
              <a:rPr lang="en-US" altLang="zh-CN" baseline="30000" dirty="0"/>
              <a:t>st</a:t>
            </a:r>
            <a:r>
              <a:rPr lang="en-US" altLang="zh-CN" dirty="0"/>
              <a:t> paragraph:</a:t>
            </a:r>
          </a:p>
          <a:p>
            <a:r>
              <a:rPr lang="en-US" altLang="zh-CN" dirty="0"/>
              <a:t>         font-style: bold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75BC00-1819-477F-B883-308E383EF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587" y="1479763"/>
            <a:ext cx="5948213" cy="46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9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5CF46-13F7-48A7-9BB4-32736ADD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ADDA5-5D18-43D4-9CE0-02BF35BA2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Q3. What does the “66px” look like?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EAEE1B-7065-4D68-956B-4A8F68AA9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67" y="2558911"/>
            <a:ext cx="4395786" cy="11408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61247F-4DDF-43B5-8CDC-D2E437F73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067" y="4319588"/>
            <a:ext cx="4038600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6322E4D-B0B7-4085-804F-F23CB9A86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285" y="2558911"/>
            <a:ext cx="4038600" cy="31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0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Take a break!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Next class:</a:t>
            </a:r>
          </a:p>
          <a:p>
            <a:pPr lvl="1"/>
            <a:r>
              <a:rPr lang="en-US" altLang="zh-CN" dirty="0"/>
              <a:t>Examples of selector usage</a:t>
            </a:r>
            <a:r>
              <a:rPr lang="zh-CN" altLang="en-US" dirty="0"/>
              <a:t>（</a:t>
            </a:r>
            <a:r>
              <a:rPr lang="en-US" altLang="zh-CN" dirty="0"/>
              <a:t>profile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Layout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rem, </a:t>
            </a:r>
            <a:r>
              <a:rPr lang="en-US" altLang="zh-CN" dirty="0" err="1"/>
              <a:t>px</a:t>
            </a:r>
            <a:r>
              <a:rPr lang="en-US" altLang="zh-CN" dirty="0"/>
              <a:t>, </a:t>
            </a:r>
            <a:r>
              <a:rPr lang="en-US" altLang="zh-CN" dirty="0" err="1"/>
              <a:t>vh</a:t>
            </a:r>
            <a:r>
              <a:rPr lang="en-US" altLang="zh-CN" dirty="0"/>
              <a:t>, </a:t>
            </a:r>
            <a:r>
              <a:rPr lang="en-US" altLang="zh-CN" dirty="0" err="1"/>
              <a:t>vw</a:t>
            </a:r>
            <a:r>
              <a:rPr lang="en-US" altLang="zh-CN" dirty="0"/>
              <a:t>,..</a:t>
            </a:r>
          </a:p>
          <a:p>
            <a:pPr lvl="2"/>
            <a:r>
              <a:rPr lang="en-US" altLang="zh-CN" dirty="0"/>
              <a:t>Flex layout</a:t>
            </a:r>
          </a:p>
          <a:p>
            <a:pPr lvl="2"/>
            <a:r>
              <a:rPr lang="en-US" altLang="zh-CN" dirty="0"/>
              <a:t>More references..</a:t>
            </a:r>
          </a:p>
          <a:p>
            <a:pPr lvl="1"/>
            <a:r>
              <a:rPr lang="en-US" altLang="zh-CN" dirty="0"/>
              <a:t>Practice:</a:t>
            </a:r>
          </a:p>
          <a:p>
            <a:pPr lvl="2"/>
            <a:r>
              <a:rPr lang="en-US" altLang="zh-CN" dirty="0"/>
              <a:t>Design a group profile~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208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zh-CN" sz="4000"/>
              <a:t>To design a layout…</a:t>
            </a:r>
            <a:endParaRPr lang="zh-CN" alt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Layout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en-US" altLang="zh-CN" sz="2000" dirty="0"/>
              <a:t>Some basic properties: color, font, align…</a:t>
            </a:r>
          </a:p>
          <a:p>
            <a:pPr lvl="1"/>
            <a:r>
              <a:rPr lang="en-US" altLang="zh-CN" sz="2000" dirty="0"/>
              <a:t>rem, </a:t>
            </a:r>
            <a:r>
              <a:rPr lang="en-US" altLang="zh-CN" sz="2000" dirty="0" err="1"/>
              <a:t>px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vh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vw</a:t>
            </a:r>
            <a:r>
              <a:rPr lang="en-US" altLang="zh-CN" sz="2000" dirty="0"/>
              <a:t>,..</a:t>
            </a:r>
          </a:p>
          <a:p>
            <a:pPr lvl="1"/>
            <a:r>
              <a:rPr lang="en-US" altLang="zh-CN" sz="2000" dirty="0"/>
              <a:t>Flex layout</a:t>
            </a:r>
          </a:p>
          <a:p>
            <a:pPr lvl="1"/>
            <a:r>
              <a:rPr lang="en-US" altLang="zh-CN" sz="2000" dirty="0"/>
              <a:t>More references..</a:t>
            </a:r>
          </a:p>
          <a:p>
            <a:pPr lvl="2"/>
            <a:endParaRPr lang="en-US" altLang="zh-CN" dirty="0"/>
          </a:p>
          <a:p>
            <a:pPr lvl="1"/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043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70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To design a layout…</a:t>
            </a: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9218" name="Picture 2" descr="âcss vhâçå¾çæç´¢ç»æ">
            <a:extLst>
              <a:ext uri="{FF2B5EF4-FFF2-40B4-BE49-F238E27FC236}">
                <a16:creationId xmlns:a16="http://schemas.microsoft.com/office/drawing/2014/main" id="{F74C70B4-F8EE-409D-8217-7FBEB03F3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86" y="916295"/>
            <a:ext cx="3662730" cy="191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22" name="Straight Connector 72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âcss remâçå¾çæç´¢ç»æ">
            <a:extLst>
              <a:ext uri="{FF2B5EF4-FFF2-40B4-BE49-F238E27FC236}">
                <a16:creationId xmlns:a16="http://schemas.microsoft.com/office/drawing/2014/main" id="{600AF9B5-A07D-494D-9406-3A7B9F39D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35" y="3756442"/>
            <a:ext cx="4061979" cy="203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altLang="zh-CN" sz="2400" dirty="0">
                <a:solidFill>
                  <a:srgbClr val="FFFFFF"/>
                </a:solidFill>
              </a:rPr>
              <a:t>Relative</a:t>
            </a:r>
            <a:r>
              <a:rPr lang="zh-CN" altLang="en-US" sz="2400" dirty="0">
                <a:solidFill>
                  <a:srgbClr val="FFFFFF"/>
                </a:solidFill>
              </a:rPr>
              <a:t>：</a:t>
            </a:r>
            <a:r>
              <a:rPr lang="en-US" altLang="zh-CN" sz="2400" dirty="0">
                <a:solidFill>
                  <a:srgbClr val="FFFFFF"/>
                </a:solidFill>
              </a:rPr>
              <a:t>rem,</a:t>
            </a:r>
            <a:r>
              <a:rPr lang="zh-CN" altLang="en-US" sz="2400" dirty="0">
                <a:solidFill>
                  <a:srgbClr val="FFFFFF"/>
                </a:solidFill>
              </a:rPr>
              <a:t> </a:t>
            </a:r>
            <a:r>
              <a:rPr lang="en-US" altLang="zh-CN" sz="2400" dirty="0" err="1">
                <a:solidFill>
                  <a:srgbClr val="FFFFFF"/>
                </a:solidFill>
              </a:rPr>
              <a:t>vh</a:t>
            </a:r>
            <a:r>
              <a:rPr lang="en-US" altLang="zh-CN" sz="2400" dirty="0">
                <a:solidFill>
                  <a:srgbClr val="FFFFFF"/>
                </a:solidFill>
              </a:rPr>
              <a:t>(view height), </a:t>
            </a:r>
            <a:r>
              <a:rPr lang="en-US" altLang="zh-CN" sz="2400" dirty="0" err="1">
                <a:solidFill>
                  <a:srgbClr val="FFFFFF"/>
                </a:solidFill>
              </a:rPr>
              <a:t>vw</a:t>
            </a:r>
            <a:r>
              <a:rPr lang="en-US" altLang="zh-CN" sz="2400" dirty="0">
                <a:solidFill>
                  <a:srgbClr val="FFFFFF"/>
                </a:solidFill>
              </a:rPr>
              <a:t>(view width), %</a:t>
            </a:r>
          </a:p>
          <a:p>
            <a:r>
              <a:rPr lang="en-US" altLang="zh-CN" sz="2400" dirty="0">
                <a:solidFill>
                  <a:srgbClr val="FFFFFF"/>
                </a:solidFill>
              </a:rPr>
              <a:t>Absolute</a:t>
            </a:r>
            <a:r>
              <a:rPr lang="zh-CN" altLang="en-US" sz="2400" dirty="0">
                <a:solidFill>
                  <a:srgbClr val="FFFFFF"/>
                </a:solidFill>
              </a:rPr>
              <a:t>：</a:t>
            </a:r>
            <a:r>
              <a:rPr lang="en-US" altLang="zh-CN" sz="2400" dirty="0" err="1">
                <a:solidFill>
                  <a:srgbClr val="FFFFFF"/>
                </a:solidFill>
              </a:rPr>
              <a:t>px</a:t>
            </a:r>
            <a:endParaRPr lang="en-US" altLang="zh-CN" sz="2400" dirty="0">
              <a:solidFill>
                <a:srgbClr val="FFFFFF"/>
              </a:solidFill>
            </a:endParaRPr>
          </a:p>
          <a:p>
            <a:endParaRPr lang="en-US" altLang="zh-CN" sz="2400" dirty="0">
              <a:solidFill>
                <a:srgbClr val="FFFFFF"/>
              </a:solidFill>
            </a:endParaRPr>
          </a:p>
          <a:p>
            <a:r>
              <a:rPr lang="en-US" altLang="zh-CN" sz="2400" dirty="0">
                <a:solidFill>
                  <a:srgbClr val="FFFFFF"/>
                </a:solidFill>
              </a:rPr>
              <a:t>0.5 rem = 0.5 * size of </a:t>
            </a:r>
            <a:r>
              <a:rPr lang="en-US" altLang="zh-CN" sz="2400" b="1" dirty="0">
                <a:solidFill>
                  <a:srgbClr val="FFFFFF"/>
                </a:solidFill>
              </a:rPr>
              <a:t>the root element</a:t>
            </a:r>
          </a:p>
          <a:p>
            <a:r>
              <a:rPr lang="en-US" altLang="zh-CN" sz="2400" dirty="0">
                <a:solidFill>
                  <a:srgbClr val="FFFFFF"/>
                </a:solidFill>
              </a:rPr>
              <a:t>10 view width = 10% width of </a:t>
            </a:r>
            <a:r>
              <a:rPr lang="en-US" altLang="zh-CN" sz="2400" b="1" dirty="0">
                <a:solidFill>
                  <a:srgbClr val="FFFFFF"/>
                </a:solidFill>
              </a:rPr>
              <a:t>the window</a:t>
            </a:r>
          </a:p>
          <a:p>
            <a:endParaRPr lang="en-US" altLang="zh-CN" sz="2400" b="1" dirty="0">
              <a:solidFill>
                <a:srgbClr val="FFFFFF"/>
              </a:solidFill>
            </a:endParaRPr>
          </a:p>
          <a:p>
            <a:endParaRPr lang="en-US" altLang="zh-CN" sz="2400" b="1" dirty="0">
              <a:solidFill>
                <a:srgbClr val="FFFFFF"/>
              </a:solidFill>
            </a:endParaRPr>
          </a:p>
          <a:p>
            <a:pPr lvl="2"/>
            <a:endParaRPr lang="en-US" altLang="zh-CN" sz="2400" dirty="0">
              <a:solidFill>
                <a:srgbClr val="FFFFFF"/>
              </a:solidFill>
            </a:endParaRPr>
          </a:p>
          <a:p>
            <a:pPr lvl="1"/>
            <a:endParaRPr lang="en-US" altLang="zh-CN" dirty="0">
              <a:solidFill>
                <a:srgbClr val="FFFFFF"/>
              </a:solidFill>
            </a:endParaRPr>
          </a:p>
          <a:p>
            <a:endParaRPr lang="zh-CN" alt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649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60" y="637021"/>
            <a:ext cx="10395044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To design a layout…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C952617-9FAE-4C66-928A-B32304ABA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74" y="4398285"/>
            <a:ext cx="2140432" cy="1156145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660" y="2363736"/>
            <a:ext cx="4893500" cy="3657236"/>
          </a:xfrm>
        </p:spPr>
        <p:txBody>
          <a:bodyPr>
            <a:normAutofit/>
          </a:bodyPr>
          <a:lstStyle/>
          <a:p>
            <a:r>
              <a:rPr lang="en-US" altLang="zh-CN" dirty="0"/>
              <a:t>Flex: a type of flexible layout</a:t>
            </a:r>
          </a:p>
          <a:p>
            <a:endParaRPr lang="en-US" altLang="zh-CN" sz="2000" dirty="0"/>
          </a:p>
          <a:p>
            <a:r>
              <a:rPr lang="en-US" altLang="zh-CN" sz="2000" dirty="0"/>
              <a:t>All children elements become the items in the layout</a:t>
            </a:r>
          </a:p>
        </p:txBody>
      </p:sp>
      <p:pic>
        <p:nvPicPr>
          <p:cNvPr id="16" name="Picture 4" descr="https://www.runoob.com/wp-content/uploads/2015/07/3791e575c48b3698be6a94ae1dbff79d.png">
            <a:extLst>
              <a:ext uri="{FF2B5EF4-FFF2-40B4-BE49-F238E27FC236}">
                <a16:creationId xmlns:a16="http://schemas.microsoft.com/office/drawing/2014/main" id="{E0D9615D-ADF9-4464-923E-6E7E97052F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" t="2087" r="1986" b="2934"/>
          <a:stretch/>
        </p:blipFill>
        <p:spPr bwMode="auto">
          <a:xfrm>
            <a:off x="6096001" y="2644363"/>
            <a:ext cx="5035826" cy="29138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496791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C5B95C-6A05-4345-8CC8-E74A521F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Course Outline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6A09B-62F5-4F4D-8481-F248ABA0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894014"/>
            <a:ext cx="10515598" cy="4470274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1. Introduction to HTML5 and styling skills 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2. CSS3 and basic UI design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3. CDN, using libraries (Bootstrap), JavaScript Level 1</a:t>
            </a:r>
          </a:p>
          <a:p>
            <a:r>
              <a:rPr lang="en-US" sz="2000" dirty="0">
                <a:solidFill>
                  <a:srgbClr val="FFFFFF"/>
                </a:solidFill>
              </a:rPr>
              <a:t>4. JavaScript Level 2</a:t>
            </a:r>
          </a:p>
          <a:p>
            <a:r>
              <a:rPr lang="en-US" sz="2000" dirty="0">
                <a:solidFill>
                  <a:srgbClr val="FFFFFF"/>
                </a:solidFill>
              </a:rPr>
              <a:t>5. DOM and JavaScript Level 3</a:t>
            </a:r>
          </a:p>
          <a:p>
            <a:r>
              <a:rPr lang="en-US" sz="2000" dirty="0">
                <a:solidFill>
                  <a:srgbClr val="FFFFFF"/>
                </a:solidFill>
              </a:rPr>
              <a:t>6. Introduction to React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7. React Level 1</a:t>
            </a:r>
          </a:p>
          <a:p>
            <a:r>
              <a:rPr lang="en-US" sz="2000" dirty="0">
                <a:solidFill>
                  <a:srgbClr val="FFFFFF"/>
                </a:solidFill>
              </a:rPr>
              <a:t>8. React Level 2</a:t>
            </a:r>
          </a:p>
          <a:p>
            <a:r>
              <a:rPr lang="en-US" sz="2000" dirty="0">
                <a:solidFill>
                  <a:srgbClr val="FFFFFF"/>
                </a:solidFill>
              </a:rPr>
              <a:t>9. React Level 3</a:t>
            </a:r>
          </a:p>
          <a:p>
            <a:r>
              <a:rPr lang="en-US" sz="2000" dirty="0">
                <a:solidFill>
                  <a:srgbClr val="FFFFFF"/>
                </a:solidFill>
              </a:rPr>
              <a:t>10. React UI Examples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11. Conclusion and further study </a:t>
            </a:r>
            <a:r>
              <a:rPr lang="zh-CN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😀</a:t>
            </a:r>
            <a:endParaRPr 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9023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60" y="396537"/>
            <a:ext cx="10395044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Flex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1A56B5C-2865-495D-B9CC-E40BD1FC9410}"/>
              </a:ext>
            </a:extLst>
          </p:cNvPr>
          <p:cNvSpPr txBox="1">
            <a:spLocks/>
          </p:cNvSpPr>
          <p:nvPr/>
        </p:nvSpPr>
        <p:spPr>
          <a:xfrm>
            <a:off x="958660" y="1827088"/>
            <a:ext cx="843855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latinLnBrk="1"/>
            <a:r>
              <a:rPr lang="en-US" altLang="zh-CN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flex-direction:</a:t>
            </a:r>
            <a:r>
              <a:rPr lang="zh-CN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rgbClr val="FFFFFF"/>
                </a:solidFill>
              </a:rPr>
              <a:t>row | column | row-reverse | column-reverse;</a:t>
            </a: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FFFF"/>
                </a:solidFill>
              </a:rPr>
              <a:t>                              </a:t>
            </a:r>
          </a:p>
          <a:p>
            <a:pPr marL="285750" indent="-285750" latinLnBrk="1"/>
            <a:endParaRPr lang="en-US" altLang="zh-CN" sz="2400" dirty="0">
              <a:solidFill>
                <a:srgbClr val="FFFFFF"/>
              </a:solidFill>
            </a:endParaRPr>
          </a:p>
          <a:p>
            <a:pPr marL="285750" indent="-285750" latinLnBrk="1"/>
            <a:endParaRPr lang="en-US" altLang="zh-CN" sz="2400" dirty="0">
              <a:solidFill>
                <a:srgbClr val="FFFFFF"/>
              </a:solidFill>
            </a:endParaRPr>
          </a:p>
          <a:p>
            <a:pPr marL="0" indent="0" latinLnBrk="1">
              <a:buFont typeface="Arial" panose="020B0604020202020204" pitchFamily="34" charset="0"/>
              <a:buNone/>
            </a:pPr>
            <a:endParaRPr lang="en-US" altLang="zh-CN" sz="2400" dirty="0">
              <a:solidFill>
                <a:srgbClr val="FFFFFF"/>
              </a:solidFill>
            </a:endParaRPr>
          </a:p>
          <a:p>
            <a:pPr lvl="1"/>
            <a:endParaRPr lang="en-US" altLang="zh-CN" dirty="0">
              <a:solidFill>
                <a:srgbClr val="FFFFFF"/>
              </a:solidFill>
            </a:endParaRPr>
          </a:p>
          <a:p>
            <a:endParaRPr lang="zh-CN" altLang="en-US" sz="2400" dirty="0">
              <a:solidFill>
                <a:srgbClr val="FFFFFF"/>
              </a:solidFill>
            </a:endParaRPr>
          </a:p>
        </p:txBody>
      </p:sp>
      <p:pic>
        <p:nvPicPr>
          <p:cNvPr id="13" name="Picture 3" descr="https://www.runoob.com/wp-content/uploads/2015/07/0cbe5f8268121114e87d0546e53cda6e.png">
            <a:extLst>
              <a:ext uri="{FF2B5EF4-FFF2-40B4-BE49-F238E27FC236}">
                <a16:creationId xmlns:a16="http://schemas.microsoft.com/office/drawing/2014/main" id="{70D0394F-55A8-467F-AFD2-DD4244602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7" r="58231"/>
          <a:stretch/>
        </p:blipFill>
        <p:spPr bwMode="auto">
          <a:xfrm>
            <a:off x="3264728" y="2456396"/>
            <a:ext cx="1594629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https://www.runoob.com/wp-content/uploads/2015/07/0cbe5f8268121114e87d0546e53cda6e.png">
            <a:extLst>
              <a:ext uri="{FF2B5EF4-FFF2-40B4-BE49-F238E27FC236}">
                <a16:creationId xmlns:a16="http://schemas.microsoft.com/office/drawing/2014/main" id="{D6800CD7-4F9E-43E2-B431-14B1782E43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92"/>
          <a:stretch/>
        </p:blipFill>
        <p:spPr bwMode="auto">
          <a:xfrm>
            <a:off x="7193561" y="2442331"/>
            <a:ext cx="1577633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https://www.runoob.com/wp-content/uploads/2015/07/0cbe5f8268121114e87d0546e53cda6e.png">
            <a:extLst>
              <a:ext uri="{FF2B5EF4-FFF2-40B4-BE49-F238E27FC236}">
                <a16:creationId xmlns:a16="http://schemas.microsoft.com/office/drawing/2014/main" id="{F0AAC2B0-FB45-4BDC-95A9-DFBA14CC5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6"/>
          <a:stretch/>
        </p:blipFill>
        <p:spPr bwMode="auto">
          <a:xfrm>
            <a:off x="4956104" y="2442331"/>
            <a:ext cx="2138434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9" descr="https://www.runoob.com/wp-content/uploads/2015/07/0cbe5f8268121114e87d0546e53cda6e.png">
            <a:extLst>
              <a:ext uri="{FF2B5EF4-FFF2-40B4-BE49-F238E27FC236}">
                <a16:creationId xmlns:a16="http://schemas.microsoft.com/office/drawing/2014/main" id="{663BF942-D728-413A-B71A-BBAAE07C50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6" r="30789"/>
          <a:stretch/>
        </p:blipFill>
        <p:spPr bwMode="auto">
          <a:xfrm>
            <a:off x="1042477" y="2456398"/>
            <a:ext cx="2138434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007D083-328C-421C-831B-160511C3950E}"/>
              </a:ext>
            </a:extLst>
          </p:cNvPr>
          <p:cNvSpPr txBox="1"/>
          <p:nvPr/>
        </p:nvSpPr>
        <p:spPr>
          <a:xfrm>
            <a:off x="1022587" y="4991149"/>
            <a:ext cx="6959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</a:rPr>
              <a:t>PS: Main axis </a:t>
            </a:r>
            <a:r>
              <a:rPr lang="en-US" altLang="zh-CN" sz="2400" dirty="0">
                <a:solidFill>
                  <a:srgbClr val="FFFFFF"/>
                </a:solidFill>
              </a:rPr>
              <a:t>has the same direction as </a:t>
            </a:r>
            <a:r>
              <a:rPr lang="en-US" altLang="zh-CN" sz="2400" b="1" dirty="0">
                <a:solidFill>
                  <a:srgbClr val="FFFFFF"/>
                </a:solidFill>
              </a:rPr>
              <a:t>flex-direction</a:t>
            </a:r>
            <a:r>
              <a:rPr lang="en-US" altLang="zh-CN" sz="2400" dirty="0">
                <a:solidFill>
                  <a:srgbClr val="FFFFFF"/>
                </a:solidFill>
              </a:rPr>
              <a:t>.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1557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1209" cy="4082806"/>
          </a:xfrm>
        </p:spPr>
        <p:txBody>
          <a:bodyPr>
            <a:noAutofit/>
          </a:bodyPr>
          <a:lstStyle/>
          <a:p>
            <a:pPr marL="285750" indent="-285750" latinLnBrk="1"/>
            <a:r>
              <a:rPr lang="en-US" altLang="zh-CN" sz="2400" dirty="0">
                <a:solidFill>
                  <a:schemeClr val="accent5"/>
                </a:solidFill>
              </a:rPr>
              <a:t>flex-direction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000" dirty="0"/>
              <a:t>row | column</a:t>
            </a:r>
          </a:p>
          <a:p>
            <a:pPr marL="0" indent="0" latinLnBrk="1">
              <a:buNone/>
            </a:pPr>
            <a:r>
              <a:rPr lang="en-US" altLang="zh-CN" sz="2000" dirty="0"/>
              <a:t>| row-reverse | column-reverse;</a:t>
            </a:r>
          </a:p>
          <a:p>
            <a:pPr marL="0" indent="0" latinLnBrk="1">
              <a:buNone/>
            </a:pPr>
            <a:r>
              <a:rPr lang="en-US" altLang="zh-CN" sz="2000" dirty="0"/>
              <a:t>                              </a:t>
            </a:r>
          </a:p>
          <a:p>
            <a:pPr marL="285750" indent="-285750" latinLnBrk="1"/>
            <a:endParaRPr lang="en-US" altLang="zh-CN" sz="2000" dirty="0"/>
          </a:p>
          <a:p>
            <a:pPr marL="285750" indent="-285750" latinLnBrk="1"/>
            <a:endParaRPr lang="en-US" altLang="zh-CN" sz="2000" dirty="0"/>
          </a:p>
          <a:p>
            <a:pPr marL="0" indent="0" latinLnBrk="1">
              <a:buNone/>
            </a:pPr>
            <a:endParaRPr lang="en-US" altLang="zh-CN" sz="2000" dirty="0"/>
          </a:p>
          <a:p>
            <a:pPr marL="285750" indent="-285750" latinLnBrk="1"/>
            <a:r>
              <a:rPr lang="en-US" altLang="zh-CN" sz="2000" b="1" dirty="0"/>
              <a:t>Main axis </a:t>
            </a:r>
            <a:r>
              <a:rPr lang="en-US" altLang="zh-CN" sz="2000" dirty="0"/>
              <a:t>has the same direction as </a:t>
            </a:r>
            <a:r>
              <a:rPr lang="en-US" altLang="zh-CN" sz="2000" b="1" dirty="0"/>
              <a:t>flex-direction</a:t>
            </a:r>
            <a:r>
              <a:rPr lang="en-US" altLang="zh-CN" sz="2000" dirty="0"/>
              <a:t>.</a:t>
            </a:r>
          </a:p>
          <a:p>
            <a:pPr lvl="1"/>
            <a:endParaRPr lang="en-US" altLang="zh-CN" sz="1800" dirty="0"/>
          </a:p>
          <a:p>
            <a:endParaRPr lang="zh-CN" altLang="en-US" sz="2000" dirty="0"/>
          </a:p>
        </p:txBody>
      </p:sp>
      <p:pic>
        <p:nvPicPr>
          <p:cNvPr id="2051" name="Picture 3" descr="https://www.runoob.com/wp-content/uploads/2015/07/0cbe5f8268121114e87d0546e53cda6e.png">
            <a:extLst>
              <a:ext uri="{FF2B5EF4-FFF2-40B4-BE49-F238E27FC236}">
                <a16:creationId xmlns:a16="http://schemas.microsoft.com/office/drawing/2014/main" id="{1A6DDB97-D4E4-43BE-A4B0-4F75BC1D6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7" r="58231"/>
          <a:stretch/>
        </p:blipFill>
        <p:spPr bwMode="auto">
          <a:xfrm>
            <a:off x="6911491" y="1553872"/>
            <a:ext cx="1594629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runoob.com/wp-content/uploads/2015/07/3791e575c48b3698be6a94ae1dbff79d.png">
            <a:extLst>
              <a:ext uri="{FF2B5EF4-FFF2-40B4-BE49-F238E27FC236}">
                <a16:creationId xmlns:a16="http://schemas.microsoft.com/office/drawing/2014/main" id="{99D983A4-285B-4313-91C4-75ED7F303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741" y="3622388"/>
            <a:ext cx="4853106" cy="287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s://www.runoob.com/wp-content/uploads/2015/07/0cbe5f8268121114e87d0546e53cda6e.png">
            <a:extLst>
              <a:ext uri="{FF2B5EF4-FFF2-40B4-BE49-F238E27FC236}">
                <a16:creationId xmlns:a16="http://schemas.microsoft.com/office/drawing/2014/main" id="{B70F0A1A-9264-41D1-BAD3-E8B7A976FF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92"/>
          <a:stretch/>
        </p:blipFill>
        <p:spPr bwMode="auto">
          <a:xfrm>
            <a:off x="10327006" y="1553874"/>
            <a:ext cx="1577633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www.runoob.com/wp-content/uploads/2015/07/0cbe5f8268121114e87d0546e53cda6e.png">
            <a:extLst>
              <a:ext uri="{FF2B5EF4-FFF2-40B4-BE49-F238E27FC236}">
                <a16:creationId xmlns:a16="http://schemas.microsoft.com/office/drawing/2014/main" id="{7DA86153-51F5-4D3E-B402-898AE6016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6"/>
          <a:stretch/>
        </p:blipFill>
        <p:spPr bwMode="auto">
          <a:xfrm>
            <a:off x="8272977" y="1553872"/>
            <a:ext cx="2138434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https://www.runoob.com/wp-content/uploads/2015/07/0cbe5f8268121114e87d0546e53cda6e.png">
            <a:extLst>
              <a:ext uri="{FF2B5EF4-FFF2-40B4-BE49-F238E27FC236}">
                <a16:creationId xmlns:a16="http://schemas.microsoft.com/office/drawing/2014/main" id="{A7BCAE52-2546-4C7C-9900-40163355D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6" r="30789"/>
          <a:stretch/>
        </p:blipFill>
        <p:spPr bwMode="auto">
          <a:xfrm>
            <a:off x="4870307" y="1553872"/>
            <a:ext cx="2138434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311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1209" cy="98383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</a:rPr>
              <a:t>flex-wrap: </a:t>
            </a:r>
            <a:r>
              <a:rPr lang="en-US" altLang="zh-CN" sz="2400" dirty="0" err="1"/>
              <a:t>nowrap</a:t>
            </a:r>
            <a:r>
              <a:rPr lang="en-US" altLang="zh-CN" sz="2400" dirty="0"/>
              <a:t> | wrap | wrap-reverse;</a:t>
            </a:r>
          </a:p>
          <a:p>
            <a:r>
              <a:rPr lang="zh-CN" altLang="en-US" sz="2400" dirty="0"/>
              <a:t>换行方式：不换行</a:t>
            </a:r>
            <a:r>
              <a:rPr lang="en-US" altLang="zh-CN" sz="2400" dirty="0"/>
              <a:t>/</a:t>
            </a:r>
            <a:r>
              <a:rPr lang="zh-CN" altLang="en-US" sz="2400" dirty="0"/>
              <a:t>换行（向下排列）</a:t>
            </a:r>
            <a:r>
              <a:rPr lang="en-US" altLang="zh-CN" sz="2400" dirty="0"/>
              <a:t>/</a:t>
            </a:r>
            <a:r>
              <a:rPr lang="zh-CN" altLang="en-US" sz="2400" dirty="0"/>
              <a:t>换行（向上排列）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000" dirty="0"/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C9C4AB-3092-4058-A554-F9FAC9AD31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91"/>
          <a:stretch/>
        </p:blipFill>
        <p:spPr>
          <a:xfrm>
            <a:off x="838199" y="3021383"/>
            <a:ext cx="3367885" cy="7292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D21F9A-7388-4962-8E06-174E30D2F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008" y="2992948"/>
            <a:ext cx="3045195" cy="78613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65A9001-0234-43CC-85E9-D51F8A968D98}"/>
              </a:ext>
            </a:extLst>
          </p:cNvPr>
          <p:cNvSpPr txBox="1"/>
          <p:nvPr/>
        </p:nvSpPr>
        <p:spPr>
          <a:xfrm>
            <a:off x="2071953" y="3864230"/>
            <a:ext cx="9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nowrap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70A1EF-B0EE-4830-9840-2A30BFEF1E73}"/>
              </a:ext>
            </a:extLst>
          </p:cNvPr>
          <p:cNvSpPr txBox="1"/>
          <p:nvPr/>
        </p:nvSpPr>
        <p:spPr>
          <a:xfrm>
            <a:off x="5416062" y="3849304"/>
            <a:ext cx="322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wrap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9F8BF4-DC86-4975-A0F4-E8496CC8263E}"/>
              </a:ext>
            </a:extLst>
          </p:cNvPr>
          <p:cNvSpPr txBox="1"/>
          <p:nvPr/>
        </p:nvSpPr>
        <p:spPr>
          <a:xfrm>
            <a:off x="838199" y="4419624"/>
            <a:ext cx="84913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5"/>
                </a:solidFill>
              </a:rPr>
              <a:t>flex-flow:</a:t>
            </a:r>
            <a:r>
              <a:rPr lang="zh-CN" altLang="en-US" sz="2400" dirty="0">
                <a:solidFill>
                  <a:schemeClr val="accent5"/>
                </a:solidFill>
              </a:rPr>
              <a:t> </a:t>
            </a:r>
            <a:r>
              <a:rPr lang="zh-CN" altLang="en-US" sz="2400" dirty="0"/>
              <a:t>是</a:t>
            </a:r>
            <a:r>
              <a:rPr lang="en-US" altLang="zh-CN" sz="2400" dirty="0"/>
              <a:t>flex-direction</a:t>
            </a:r>
            <a:r>
              <a:rPr lang="zh-CN" altLang="en-US" sz="2400" dirty="0"/>
              <a:t>属性和</a:t>
            </a:r>
            <a:r>
              <a:rPr lang="en-US" altLang="zh-CN" sz="2400" dirty="0"/>
              <a:t>flex-wrap</a:t>
            </a:r>
            <a:r>
              <a:rPr lang="zh-CN" altLang="en-US" sz="2400" dirty="0"/>
              <a:t>属性的简写形式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 default value: </a:t>
            </a:r>
            <a:r>
              <a:rPr lang="en-US" altLang="zh-CN" sz="2400" u="sng" dirty="0"/>
              <a:t>row</a:t>
            </a:r>
            <a:r>
              <a:rPr lang="en-US" altLang="zh-CN" sz="2400" dirty="0"/>
              <a:t> </a:t>
            </a:r>
            <a:r>
              <a:rPr lang="en-US" altLang="zh-CN" sz="2400" u="sng" dirty="0" err="1"/>
              <a:t>nowrap</a:t>
            </a:r>
            <a:r>
              <a:rPr lang="en-US" altLang="zh-CN" sz="2400" dirty="0"/>
              <a:t>;</a:t>
            </a:r>
            <a:endParaRPr lang="zh-CN" altLang="en-US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B070D8-19B5-443E-8D6C-E91FC8DA2B94}"/>
              </a:ext>
            </a:extLst>
          </p:cNvPr>
          <p:cNvSpPr txBox="1"/>
          <p:nvPr/>
        </p:nvSpPr>
        <p:spPr>
          <a:xfrm>
            <a:off x="8912468" y="3849304"/>
            <a:ext cx="141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wrap-reverse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DADFB85-CDF8-4C6A-8415-128290B56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3351" y="4927004"/>
            <a:ext cx="4248423" cy="10170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93DCC2-9CB5-478F-B2E5-1459E52A3E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790" r="1197"/>
          <a:stretch/>
        </p:blipFill>
        <p:spPr>
          <a:xfrm>
            <a:off x="4685257" y="2992948"/>
            <a:ext cx="2934578" cy="78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4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1209" cy="4082806"/>
          </a:xfrm>
        </p:spPr>
        <p:txBody>
          <a:bodyPr>
            <a:noAutofit/>
          </a:bodyPr>
          <a:lstStyle/>
          <a:p>
            <a:pPr marL="285750" indent="-285750" latinLnBrk="1"/>
            <a:r>
              <a:rPr lang="en-US" altLang="zh-CN" sz="2400" dirty="0">
                <a:solidFill>
                  <a:schemeClr val="accent5"/>
                </a:solidFill>
              </a:rPr>
              <a:t>justify-content:</a:t>
            </a:r>
          </a:p>
          <a:p>
            <a:pPr marL="285750" indent="-285750" latinLnBrk="1"/>
            <a:r>
              <a:rPr lang="zh-CN" altLang="en-US" sz="2400" dirty="0"/>
              <a:t>在主轴上的对齐方式</a:t>
            </a:r>
            <a:endParaRPr lang="en-US" altLang="zh-CN" sz="2400" dirty="0"/>
          </a:p>
          <a:p>
            <a:pPr marL="0" indent="0" latinLnBrk="1">
              <a:buNone/>
            </a:pPr>
            <a:endParaRPr lang="en-US" altLang="zh-CN" sz="2400" dirty="0"/>
          </a:p>
          <a:p>
            <a:pPr latinLnBrk="1"/>
            <a:r>
              <a:rPr lang="en-US" altLang="zh-CN" sz="2000" dirty="0"/>
              <a:t>flex-start</a:t>
            </a:r>
            <a:r>
              <a:rPr lang="zh-CN" altLang="en-US" sz="2000" dirty="0"/>
              <a:t>：左对齐</a:t>
            </a:r>
            <a:r>
              <a:rPr lang="en-US" altLang="zh-CN" sz="2000" dirty="0"/>
              <a:t>(default)</a:t>
            </a:r>
            <a:endParaRPr lang="zh-CN" altLang="en-US" sz="2000" dirty="0"/>
          </a:p>
          <a:p>
            <a:pPr latinLnBrk="1"/>
            <a:r>
              <a:rPr lang="en-US" altLang="zh-CN" sz="2000" dirty="0"/>
              <a:t>flex-end</a:t>
            </a:r>
            <a:r>
              <a:rPr lang="zh-CN" altLang="en-US" sz="2000" dirty="0"/>
              <a:t>：右对齐</a:t>
            </a:r>
          </a:p>
          <a:p>
            <a:pPr latinLnBrk="1"/>
            <a:r>
              <a:rPr lang="en-US" altLang="zh-CN" sz="2000" dirty="0"/>
              <a:t>center</a:t>
            </a:r>
            <a:r>
              <a:rPr lang="zh-CN" altLang="en-US" sz="2000" dirty="0"/>
              <a:t>： 居中</a:t>
            </a:r>
          </a:p>
          <a:p>
            <a:pPr latinLnBrk="1"/>
            <a:r>
              <a:rPr lang="en-US" altLang="zh-CN" sz="2000" dirty="0"/>
              <a:t>space-between</a:t>
            </a:r>
            <a:r>
              <a:rPr lang="zh-CN" altLang="en-US" sz="2000" dirty="0"/>
              <a:t>：两端对齐，项目之间的间隔都相等。</a:t>
            </a:r>
          </a:p>
          <a:p>
            <a:pPr latinLnBrk="1"/>
            <a:r>
              <a:rPr lang="en-US" altLang="zh-CN" sz="2000" dirty="0"/>
              <a:t>space-around</a:t>
            </a:r>
            <a:r>
              <a:rPr lang="zh-CN" altLang="en-US" sz="2000" dirty="0"/>
              <a:t>：每个项目两侧的间隔相等。</a:t>
            </a:r>
            <a:endParaRPr lang="en-US" altLang="zh-CN" sz="2000" dirty="0"/>
          </a:p>
          <a:p>
            <a:pPr marL="0" indent="0" latinLnBrk="1">
              <a:buNone/>
            </a:pPr>
            <a:r>
              <a:rPr lang="zh-CN" altLang="en-US" sz="2000" dirty="0"/>
              <a:t>所以，项目之间的间隔比项目与边框的间隔大一倍。</a:t>
            </a:r>
          </a:p>
          <a:p>
            <a:pPr marL="285750" indent="-285750" latinLnBrk="1"/>
            <a:endParaRPr lang="en-US" altLang="zh-CN" sz="1400" dirty="0"/>
          </a:p>
          <a:p>
            <a:pPr marL="285750" indent="-285750" latinLnBrk="1"/>
            <a:endParaRPr lang="en-US" altLang="zh-CN" sz="2000" dirty="0"/>
          </a:p>
          <a:p>
            <a:pPr marL="285750" indent="-285750" latinLnBrk="1"/>
            <a:endParaRPr lang="en-US" altLang="zh-CN" sz="2000" dirty="0"/>
          </a:p>
          <a:p>
            <a:pPr marL="0" indent="0" latinLnBrk="1">
              <a:buNone/>
            </a:pPr>
            <a:endParaRPr lang="en-US" altLang="zh-CN" sz="2000" dirty="0"/>
          </a:p>
          <a:p>
            <a:pPr marL="285750" indent="-285750" latinLnBrk="1"/>
            <a:r>
              <a:rPr lang="en-US" altLang="zh-CN" sz="2000" b="1" dirty="0"/>
              <a:t>Main axis </a:t>
            </a:r>
            <a:r>
              <a:rPr lang="en-US" altLang="zh-CN" sz="2000" dirty="0"/>
              <a:t>has the same direction as </a:t>
            </a:r>
            <a:r>
              <a:rPr lang="en-US" altLang="zh-CN" sz="2000" b="1" dirty="0"/>
              <a:t>flex-direction</a:t>
            </a:r>
            <a:r>
              <a:rPr lang="en-US" altLang="zh-CN" sz="2000" dirty="0"/>
              <a:t>.</a:t>
            </a:r>
          </a:p>
          <a:p>
            <a:pPr lvl="1"/>
            <a:endParaRPr lang="en-US" altLang="zh-CN" sz="1800" dirty="0"/>
          </a:p>
          <a:p>
            <a:endParaRPr lang="zh-CN" altLang="en-US" sz="2000" dirty="0"/>
          </a:p>
        </p:txBody>
      </p:sp>
      <p:pic>
        <p:nvPicPr>
          <p:cNvPr id="3075" name="Picture 3" descr="https://www.runoob.com/wp-content/uploads/2015/07/c55dfe8e3422458b50e985552ef13ba5.png">
            <a:extLst>
              <a:ext uri="{FF2B5EF4-FFF2-40B4-BE49-F238E27FC236}">
                <a16:creationId xmlns:a16="http://schemas.microsoft.com/office/drawing/2014/main" id="{17BD8898-25EF-4C06-AD9B-69F0959FA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209" y="1168269"/>
            <a:ext cx="4069591" cy="487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711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1209" cy="4082806"/>
          </a:xfrm>
        </p:spPr>
        <p:txBody>
          <a:bodyPr>
            <a:noAutofit/>
          </a:bodyPr>
          <a:lstStyle/>
          <a:p>
            <a:pPr marL="285750" indent="-285750" latinLnBrk="1"/>
            <a:r>
              <a:rPr lang="en-US" altLang="zh-CN" sz="2400" dirty="0">
                <a:solidFill>
                  <a:schemeClr val="accent5"/>
                </a:solidFill>
              </a:rPr>
              <a:t>align-items</a:t>
            </a:r>
          </a:p>
          <a:p>
            <a:pPr marL="285750" indent="-285750" latinLnBrk="1"/>
            <a:r>
              <a:rPr lang="zh-CN" altLang="en-US" sz="2400" dirty="0"/>
              <a:t>在交叉轴（垂直轴）上的对齐方式</a:t>
            </a:r>
            <a:endParaRPr lang="en-US" altLang="zh-CN" sz="2400" dirty="0"/>
          </a:p>
          <a:p>
            <a:pPr marL="0" indent="0" latinLnBrk="1">
              <a:buNone/>
            </a:pPr>
            <a:endParaRPr lang="en-US" altLang="zh-CN" sz="2400" dirty="0"/>
          </a:p>
          <a:p>
            <a:pPr latinLnBrk="1"/>
            <a:r>
              <a:rPr lang="en-US" altLang="zh-CN" sz="2000" dirty="0"/>
              <a:t>stretch</a:t>
            </a:r>
            <a:r>
              <a:rPr lang="zh-CN" altLang="en-US" sz="2000" dirty="0"/>
              <a:t>：如果项目未设置高度或设为</a:t>
            </a:r>
            <a:r>
              <a:rPr lang="en-US" altLang="zh-CN" sz="2000" dirty="0"/>
              <a:t>auto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 marL="0" indent="0" latinLnBrk="1">
              <a:buNone/>
            </a:pPr>
            <a:r>
              <a:rPr lang="zh-CN" altLang="en-US" sz="2000" dirty="0"/>
              <a:t>将占满整个容器的高度</a:t>
            </a:r>
            <a:r>
              <a:rPr lang="en-US" altLang="zh-CN" sz="2000" dirty="0"/>
              <a:t>(default)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atinLnBrk="1"/>
            <a:r>
              <a:rPr lang="en-US" altLang="zh-CN" sz="2000" dirty="0"/>
              <a:t>flex-start</a:t>
            </a:r>
            <a:r>
              <a:rPr lang="zh-CN" altLang="en-US" sz="2000" dirty="0"/>
              <a:t>：交叉轴的起点对齐。</a:t>
            </a:r>
          </a:p>
          <a:p>
            <a:pPr latinLnBrk="1"/>
            <a:r>
              <a:rPr lang="en-US" altLang="zh-CN" sz="2000" dirty="0"/>
              <a:t>flex-end</a:t>
            </a:r>
            <a:r>
              <a:rPr lang="zh-CN" altLang="en-US" sz="2000" dirty="0"/>
              <a:t>：交叉轴的终点对齐。</a:t>
            </a:r>
          </a:p>
          <a:p>
            <a:pPr latinLnBrk="1"/>
            <a:r>
              <a:rPr lang="en-US" altLang="zh-CN" sz="2000" dirty="0"/>
              <a:t>center</a:t>
            </a:r>
            <a:r>
              <a:rPr lang="zh-CN" altLang="en-US" sz="2000" dirty="0"/>
              <a:t>：交叉轴的中点对齐。</a:t>
            </a:r>
          </a:p>
          <a:p>
            <a:pPr latinLnBrk="1"/>
            <a:r>
              <a:rPr lang="en-US" altLang="zh-CN" sz="2000" dirty="0"/>
              <a:t>baseline: </a:t>
            </a:r>
            <a:r>
              <a:rPr lang="zh-CN" altLang="en-US" sz="2000" dirty="0"/>
              <a:t>项目的第一行文字的基线对齐。</a:t>
            </a:r>
          </a:p>
          <a:p>
            <a:pPr marL="0" indent="0" latinLnBrk="1">
              <a:buNone/>
            </a:pPr>
            <a:endParaRPr lang="en-US" altLang="zh-CN" sz="2000" dirty="0"/>
          </a:p>
        </p:txBody>
      </p:sp>
      <p:pic>
        <p:nvPicPr>
          <p:cNvPr id="6147" name="Picture 3" descr="https://www.runoob.com/wp-content/uploads/2015/07/2b0c39c7e7a80d5a784c8c2ca63cde17.png">
            <a:extLst>
              <a:ext uri="{FF2B5EF4-FFF2-40B4-BE49-F238E27FC236}">
                <a16:creationId xmlns:a16="http://schemas.microsoft.com/office/drawing/2014/main" id="{59EFDE01-2C6B-4442-BABC-4C22B8D66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39" y="1027906"/>
            <a:ext cx="4112496" cy="523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119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1209" cy="4082806"/>
          </a:xfrm>
        </p:spPr>
        <p:txBody>
          <a:bodyPr>
            <a:noAutofit/>
          </a:bodyPr>
          <a:lstStyle/>
          <a:p>
            <a:pPr marL="285750" indent="-285750" latinLnBrk="1"/>
            <a:r>
              <a:rPr lang="en-US" altLang="zh-CN" sz="2400" dirty="0"/>
              <a:t>*align-content</a:t>
            </a:r>
          </a:p>
          <a:p>
            <a:pPr marL="285750" indent="-285750" latinLnBrk="1"/>
            <a:r>
              <a:rPr lang="zh-CN" altLang="en-US" sz="2400" dirty="0"/>
              <a:t>多根轴线的对齐方式</a:t>
            </a:r>
            <a:endParaRPr lang="en-US" altLang="zh-CN" sz="1800" dirty="0"/>
          </a:p>
          <a:p>
            <a:pPr marL="285750" indent="-285750" latinLnBrk="1"/>
            <a:r>
              <a:rPr lang="en-US" altLang="zh-CN" sz="2000" b="1" dirty="0"/>
              <a:t>Main axis </a:t>
            </a:r>
            <a:r>
              <a:rPr lang="en-US" altLang="zh-CN" sz="2000" dirty="0"/>
              <a:t>has the same direction as </a:t>
            </a:r>
            <a:r>
              <a:rPr lang="en-US" altLang="zh-CN" sz="2000" b="1" dirty="0"/>
              <a:t>flex-direction</a:t>
            </a:r>
            <a:r>
              <a:rPr lang="en-US" altLang="zh-CN" sz="2000" dirty="0"/>
              <a:t>.</a:t>
            </a:r>
          </a:p>
          <a:p>
            <a:pPr lvl="1"/>
            <a:endParaRPr lang="en-US" altLang="zh-CN" sz="1800" dirty="0"/>
          </a:p>
          <a:p>
            <a:endParaRPr lang="zh-CN" altLang="en-US" sz="2000" dirty="0"/>
          </a:p>
        </p:txBody>
      </p:sp>
      <p:pic>
        <p:nvPicPr>
          <p:cNvPr id="7171" name="Picture 3" descr="https://www.runoob.com/wp-content/uploads/2015/07/f10918ccb8a13247c9d47715a2bd2c33.png">
            <a:extLst>
              <a:ext uri="{FF2B5EF4-FFF2-40B4-BE49-F238E27FC236}">
                <a16:creationId xmlns:a16="http://schemas.microsoft.com/office/drawing/2014/main" id="{2F51ACB5-B7F4-4F29-A3F1-7D088BB8AB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82" b="4182"/>
          <a:stretch/>
        </p:blipFill>
        <p:spPr bwMode="auto">
          <a:xfrm>
            <a:off x="7276201" y="1062111"/>
            <a:ext cx="3823208" cy="484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00280A4-AA2E-47F0-9BC6-06E3BFCFD913}"/>
              </a:ext>
            </a:extLst>
          </p:cNvPr>
          <p:cNvSpPr txBox="1"/>
          <p:nvPr/>
        </p:nvSpPr>
        <p:spPr>
          <a:xfrm>
            <a:off x="1092591" y="3543862"/>
            <a:ext cx="5317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4"/>
              </a:rPr>
              <a:t>https://www.runoob.com/w3cnote/flex-grammar.html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580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5CF46-13F7-48A7-9BB4-32736ADD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ADDA5-5D18-43D4-9CE0-02BF35BA2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Q1. If we want to define the </a:t>
            </a:r>
            <a:r>
              <a:rPr lang="en-US" altLang="zh-CN" b="1" dirty="0"/>
              <a:t>font with half of the default size</a:t>
            </a:r>
            <a:r>
              <a:rPr lang="en-US" altLang="zh-CN" dirty="0"/>
              <a:t>, which unit can we use? </a:t>
            </a:r>
          </a:p>
          <a:p>
            <a:pPr marL="457200" lvl="1" indent="0">
              <a:buNone/>
            </a:pPr>
            <a:r>
              <a:rPr lang="en-US" altLang="zh-CN" sz="2000" dirty="0"/>
              <a:t>A. rem</a:t>
            </a:r>
          </a:p>
          <a:p>
            <a:pPr marL="457200" lvl="1" indent="0">
              <a:buNone/>
            </a:pPr>
            <a:r>
              <a:rPr lang="en-US" altLang="zh-CN" sz="2000" dirty="0"/>
              <a:t>B. %</a:t>
            </a:r>
          </a:p>
          <a:p>
            <a:pPr marL="457200" lvl="1" indent="0">
              <a:buNone/>
            </a:pPr>
            <a:r>
              <a:rPr lang="en-US" altLang="zh-CN" sz="2000" dirty="0"/>
              <a:t>C. </a:t>
            </a:r>
            <a:r>
              <a:rPr lang="en-US" altLang="zh-CN" sz="2000" dirty="0" err="1"/>
              <a:t>em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D. </a:t>
            </a:r>
            <a:r>
              <a:rPr lang="en-US" altLang="zh-CN" sz="2000" dirty="0" err="1"/>
              <a:t>px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value is ___.</a:t>
            </a:r>
          </a:p>
        </p:txBody>
      </p:sp>
    </p:spTree>
    <p:extLst>
      <p:ext uri="{BB962C8B-B14F-4D97-AF65-F5344CB8AC3E}">
        <p14:creationId xmlns:p14="http://schemas.microsoft.com/office/powerpoint/2010/main" val="3052878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5CF46-13F7-48A7-9BB4-32736ADD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ADDA5-5D18-43D4-9CE0-02BF35BA2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1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Q2. Describe where do the blocks locate.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44A453-3151-4224-B632-AF324FDE9F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9" t="-3631" r="7960" b="3631"/>
          <a:stretch/>
        </p:blipFill>
        <p:spPr>
          <a:xfrm>
            <a:off x="838200" y="2442506"/>
            <a:ext cx="2974145" cy="122064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0396446-1132-438E-85F7-AE4681D39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361" y="5087280"/>
            <a:ext cx="3554439" cy="12782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005C5EB-A88E-47FF-B5F9-DAE0985DD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910942"/>
            <a:ext cx="2974145" cy="24545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53EFE36-D63B-4EAD-8D33-B23400D78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6693" y="3429000"/>
            <a:ext cx="3557107" cy="127821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94A9D4E-6ACD-4460-93C0-34FD300552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6693" y="2787606"/>
            <a:ext cx="3557107" cy="42484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85D23B0-E91D-45FA-8315-0981E024B878}"/>
              </a:ext>
            </a:extLst>
          </p:cNvPr>
          <p:cNvSpPr txBox="1"/>
          <p:nvPr/>
        </p:nvSpPr>
        <p:spPr>
          <a:xfrm>
            <a:off x="7039172" y="2729277"/>
            <a:ext cx="36260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</a:p>
          <a:p>
            <a:endParaRPr lang="en-US" altLang="zh-CN" sz="2400" dirty="0"/>
          </a:p>
          <a:p>
            <a:r>
              <a:rPr lang="en-US" altLang="zh-CN" sz="2400" dirty="0"/>
              <a:t>B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04578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5CF46-13F7-48A7-9BB4-32736ADD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ADDA5-5D18-43D4-9CE0-02BF35BA2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Q3.  Describe where do the blocks locate.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74F8FDE-522C-477A-9570-B0ABF7AE7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183" y="2403267"/>
            <a:ext cx="2935580" cy="10550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8661F80-D7BE-424E-B934-17FC929C8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63" y="2393490"/>
            <a:ext cx="3709044" cy="378347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61D0C4E-4043-4A8C-B1A0-5E566D82C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0331" y="3841218"/>
            <a:ext cx="2945699" cy="10550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A71B2B6-8E2D-487E-A2C3-FDC9A2E771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1953" y="3838395"/>
            <a:ext cx="2935580" cy="105786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6B16B7A-C371-42BD-9393-05962205C0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0101" y="2393490"/>
            <a:ext cx="2945699" cy="106151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CD498B3-4842-4777-8E7E-B6869482FB26}"/>
              </a:ext>
            </a:extLst>
          </p:cNvPr>
          <p:cNvSpPr txBox="1"/>
          <p:nvPr/>
        </p:nvSpPr>
        <p:spPr>
          <a:xfrm>
            <a:off x="5070101" y="3429000"/>
            <a:ext cx="3975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                                                C  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C9853D-558D-4C9B-9037-ACF6E668DFEC}"/>
              </a:ext>
            </a:extLst>
          </p:cNvPr>
          <p:cNvSpPr txBox="1"/>
          <p:nvPr/>
        </p:nvSpPr>
        <p:spPr>
          <a:xfrm>
            <a:off x="5070101" y="4936479"/>
            <a:ext cx="3975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                                                D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4209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03325"/>
            <a:ext cx="5820779" cy="14756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Practice: design your group profile!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457" y="2665147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You can change the</a:t>
            </a:r>
          </a:p>
          <a:p>
            <a:pPr marL="457200" indent="-457200"/>
            <a:r>
              <a:rPr lang="en-US" altLang="zh-CN" sz="2400" dirty="0"/>
              <a:t>Content</a:t>
            </a:r>
          </a:p>
          <a:p>
            <a:pPr marL="457200" indent="-457200"/>
            <a:r>
              <a:rPr lang="en-US" altLang="zh-CN" sz="2400" dirty="0"/>
              <a:t>Color, font</a:t>
            </a:r>
          </a:p>
          <a:p>
            <a:pPr marL="457200" indent="-457200"/>
            <a:r>
              <a:rPr lang="en-US" altLang="zh-CN" sz="2400" dirty="0"/>
              <a:t>Layout</a:t>
            </a:r>
          </a:p>
          <a:p>
            <a:r>
              <a:rPr lang="en-US" altLang="zh-CN" sz="2400" dirty="0"/>
              <a:t>   ……</a:t>
            </a:r>
            <a:endParaRPr lang="zh-CN" altLang="en-US" sz="24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ç¸å³å¾ç">
            <a:extLst>
              <a:ext uri="{FF2B5EF4-FFF2-40B4-BE49-F238E27FC236}">
                <a16:creationId xmlns:a16="http://schemas.microsoft.com/office/drawing/2014/main" id="{2090C0E9-0C96-4067-BBBD-32286ADC9C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 bwMode="auto">
          <a:xfrm>
            <a:off x="7251035" y="-2008"/>
            <a:ext cx="4940965" cy="5134433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AF48689-C04E-41B8-97DB-B65543015BFD}"/>
              </a:ext>
            </a:extLst>
          </p:cNvPr>
          <p:cNvSpPr txBox="1"/>
          <p:nvPr/>
        </p:nvSpPr>
        <p:spPr>
          <a:xfrm>
            <a:off x="781457" y="5191939"/>
            <a:ext cx="6356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FYI</a:t>
            </a:r>
            <a:r>
              <a:rPr lang="zh-CN" altLang="en-US" sz="2400" dirty="0"/>
              <a:t>：</a:t>
            </a:r>
            <a:r>
              <a:rPr lang="en-US" altLang="zh-CN" sz="2400" dirty="0">
                <a:solidFill>
                  <a:schemeClr val="accent4"/>
                </a:solidFill>
                <a:hlinkClick r:id="rId4"/>
              </a:rPr>
              <a:t>http://www.w3school.com.cn/css/index.asp</a:t>
            </a:r>
            <a:endParaRPr lang="en-US" altLang="zh-CN" sz="2400" dirty="0">
              <a:solidFill>
                <a:schemeClr val="accent4"/>
              </a:solidFill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8777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D9E18-EDD6-4DAB-B3E4-C58AA703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4707B-9A2A-4900-A4D0-D3669E8C2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If you put styles all in your HTML file…</a:t>
            </a:r>
          </a:p>
          <a:p>
            <a:r>
              <a:rPr lang="en-US" altLang="zh-CN" dirty="0"/>
              <a:t>Unclear</a:t>
            </a:r>
          </a:p>
          <a:p>
            <a:r>
              <a:rPr lang="en-US" altLang="zh-CN" dirty="0"/>
              <a:t>Cumbersome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C044E1-6CD1-4B4A-A2ED-A6667270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19500"/>
            <a:ext cx="94583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89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47A54-2841-4DF9-BB7E-38FDC817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F265B-E04E-44C3-80E3-2E6D1B621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Copy the </a:t>
            </a:r>
            <a:r>
              <a:rPr lang="en-US" i="1" dirty="0"/>
              <a:t>bootstrap.css </a:t>
            </a:r>
            <a:r>
              <a:rPr lang="en-US" dirty="0"/>
              <a:t>and </a:t>
            </a:r>
            <a:r>
              <a:rPr lang="en-US" i="1" dirty="0"/>
              <a:t>bootstrap-grid.css </a:t>
            </a:r>
            <a:r>
              <a:rPr lang="zh-CN" altLang="en-US" i="1" dirty="0"/>
              <a:t>（</a:t>
            </a:r>
            <a:r>
              <a:rPr lang="en-US" altLang="zh-CN" i="1" dirty="0"/>
              <a:t>mycss.css is alternative</a:t>
            </a:r>
            <a:r>
              <a:rPr lang="zh-CN" altLang="en-US" i="1" dirty="0"/>
              <a:t>）</a:t>
            </a:r>
            <a:r>
              <a:rPr lang="en-US" dirty="0"/>
              <a:t>to your folder.</a:t>
            </a:r>
          </a:p>
          <a:p>
            <a:r>
              <a:rPr lang="en-US" dirty="0"/>
              <a:t>Add them to your link-stylesheet.</a:t>
            </a:r>
          </a:p>
          <a:p>
            <a:r>
              <a:rPr lang="en-US" dirty="0"/>
              <a:t>Try to use some fancy UI to develop your profile.</a:t>
            </a:r>
          </a:p>
          <a:p>
            <a:r>
              <a:rPr lang="en-US" altLang="zh-CN" dirty="0"/>
              <a:t>Because we haven’t learnt JavaScript, we may not be able to use the dynamic UI now. But don’t worry, we will cover </a:t>
            </a:r>
            <a:r>
              <a:rPr lang="en-US" altLang="zh-CN"/>
              <a:t>it very soon!</a:t>
            </a:r>
            <a:endParaRPr lang="en-US" dirty="0"/>
          </a:p>
          <a:p>
            <a:r>
              <a:rPr lang="en-US" dirty="0"/>
              <a:t>HOW to use? </a:t>
            </a:r>
            <a:r>
              <a:rPr lang="en-US" dirty="0">
                <a:hlinkClick r:id="rId2"/>
              </a:rPr>
              <a:t>https://v4.bootcss.com/docs/4.0/getting-started/introduction/</a:t>
            </a:r>
            <a:endParaRPr lang="en-US" dirty="0"/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i="1" dirty="0"/>
              <a:t>bootstrapExample.html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5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59F8B02-EA96-4922-9091-049B9F40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An Introduction to CSS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6E63E-5A94-4FFE-90CB-5EAF12CC3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971" y="1943057"/>
            <a:ext cx="5483087" cy="3985155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 is CSS? </a:t>
            </a:r>
            <a:endParaRPr lang="en-US" altLang="zh-CN" sz="17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sz="1700" b="1" dirty="0"/>
              <a:t>C</a:t>
            </a:r>
            <a:r>
              <a:rPr lang="en-US" altLang="zh-CN" sz="1700" dirty="0"/>
              <a:t>ascading </a:t>
            </a:r>
            <a:r>
              <a:rPr lang="en-US" altLang="zh-CN" sz="1700" b="1" u="sng" dirty="0"/>
              <a:t>S</a:t>
            </a:r>
            <a:r>
              <a:rPr lang="en-US" altLang="zh-CN" sz="1700" u="sng" dirty="0"/>
              <a:t>tyle </a:t>
            </a:r>
            <a:r>
              <a:rPr lang="en-US" altLang="zh-CN" sz="1700" b="1" u="sng" dirty="0"/>
              <a:t>S</a:t>
            </a:r>
            <a:r>
              <a:rPr lang="en-US" altLang="zh-CN" sz="1700" u="sng" dirty="0"/>
              <a:t>heets</a:t>
            </a:r>
          </a:p>
          <a:p>
            <a:r>
              <a:rPr lang="en-US" altLang="zh-CN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Why we use CSS? </a:t>
            </a:r>
          </a:p>
          <a:p>
            <a:pPr lvl="1"/>
            <a:r>
              <a:rPr lang="en-US" altLang="zh-CN" sz="1700" dirty="0"/>
              <a:t>Enable the separation of presentation and content, including layout, colors, and fonts.</a:t>
            </a:r>
          </a:p>
          <a:p>
            <a:pPr lvl="1"/>
            <a:r>
              <a:rPr lang="zh-CN" altLang="en-US" sz="1700" dirty="0"/>
              <a:t>简洁 美观 易读</a:t>
            </a:r>
            <a:endParaRPr lang="en-US" altLang="zh-CN" sz="1700" dirty="0"/>
          </a:p>
          <a:p>
            <a:pPr lvl="1"/>
            <a:r>
              <a:rPr lang="en-US" altLang="zh-CN" sz="1700" dirty="0"/>
              <a:t>Style</a:t>
            </a:r>
            <a:r>
              <a:rPr lang="zh-CN" altLang="en-US" sz="1700" dirty="0"/>
              <a:t>可被多个页面调用</a:t>
            </a:r>
            <a:endParaRPr lang="en-US" altLang="zh-CN" sz="1700" dirty="0"/>
          </a:p>
          <a:p>
            <a:pPr lvl="1"/>
            <a:endParaRPr lang="en-US" altLang="zh-CN" sz="1700" dirty="0"/>
          </a:p>
          <a:p>
            <a:r>
              <a:rPr lang="en-US" altLang="zh-CN" sz="1700" dirty="0">
                <a:solidFill>
                  <a:schemeClr val="accent4"/>
                </a:solidFill>
              </a:rPr>
              <a:t>&lt;link </a:t>
            </a:r>
            <a:r>
              <a:rPr lang="en-US" altLang="zh-CN" sz="1700" dirty="0" err="1">
                <a:solidFill>
                  <a:schemeClr val="accent4"/>
                </a:solidFill>
              </a:rPr>
              <a:t>rel</a:t>
            </a:r>
            <a:r>
              <a:rPr lang="en-US" altLang="zh-CN" sz="1700" dirty="0">
                <a:solidFill>
                  <a:schemeClr val="accent4"/>
                </a:solidFill>
              </a:rPr>
              <a:t>="stylesheet" type="text/</a:t>
            </a:r>
            <a:r>
              <a:rPr lang="en-US" altLang="zh-CN" sz="1700" dirty="0" err="1">
                <a:solidFill>
                  <a:schemeClr val="accent4"/>
                </a:solidFill>
              </a:rPr>
              <a:t>css</a:t>
            </a:r>
            <a:r>
              <a:rPr lang="en-US" altLang="zh-CN" sz="1700" dirty="0">
                <a:solidFill>
                  <a:schemeClr val="accent4"/>
                </a:solidFill>
              </a:rPr>
              <a:t>" </a:t>
            </a:r>
            <a:r>
              <a:rPr lang="en-US" altLang="zh-CN" sz="1700" dirty="0" err="1">
                <a:solidFill>
                  <a:schemeClr val="accent4"/>
                </a:solidFill>
              </a:rPr>
              <a:t>href</a:t>
            </a:r>
            <a:r>
              <a:rPr lang="en-US" altLang="zh-CN" sz="1700" dirty="0">
                <a:solidFill>
                  <a:schemeClr val="accent4"/>
                </a:solidFill>
              </a:rPr>
              <a:t>="style.css"/&gt; </a:t>
            </a:r>
          </a:p>
        </p:txBody>
      </p:sp>
      <p:pic>
        <p:nvPicPr>
          <p:cNvPr id="11" name="图片 10" descr="图片包含 文字&#10;&#10;已生成高可信度的说明">
            <a:extLst>
              <a:ext uri="{FF2B5EF4-FFF2-40B4-BE49-F238E27FC236}">
                <a16:creationId xmlns:a16="http://schemas.microsoft.com/office/drawing/2014/main" id="{D0E6F534-0996-4E08-8276-322C0CBE71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9" r="5300"/>
          <a:stretch/>
        </p:blipFill>
        <p:spPr>
          <a:xfrm>
            <a:off x="833002" y="2627602"/>
            <a:ext cx="4359967" cy="130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90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C9EDA-D75E-4356-9137-84BFC7E2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use CSS?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09931-A46D-48F2-923F-5C67D4CD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CSS Basic grammar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5" name="图片 14" descr="图片包含 物体&#10;&#10;已生成高可信度的说明">
            <a:extLst>
              <a:ext uri="{FF2B5EF4-FFF2-40B4-BE49-F238E27FC236}">
                <a16:creationId xmlns:a16="http://schemas.microsoft.com/office/drawing/2014/main" id="{7338D78B-0A22-4888-A53D-AAFFEF573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27" y="3064986"/>
            <a:ext cx="4762500" cy="142875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4DE431A-50AA-4998-8E96-B0D0AF108AA7}"/>
              </a:ext>
            </a:extLst>
          </p:cNvPr>
          <p:cNvSpPr txBox="1"/>
          <p:nvPr/>
        </p:nvSpPr>
        <p:spPr>
          <a:xfrm>
            <a:off x="6881812" y="2847132"/>
            <a:ext cx="44719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selector { </a:t>
            </a:r>
          </a:p>
          <a:p>
            <a:r>
              <a:rPr lang="en-US" altLang="zh-CN" sz="2800" dirty="0"/>
              <a:t>	Declaration 1; </a:t>
            </a:r>
          </a:p>
          <a:p>
            <a:r>
              <a:rPr lang="en-US" altLang="zh-CN" sz="2800" dirty="0"/>
              <a:t>	Declaration 2; </a:t>
            </a:r>
          </a:p>
          <a:p>
            <a:r>
              <a:rPr lang="en-US" altLang="zh-CN" sz="2800" dirty="0"/>
              <a:t>	….</a:t>
            </a:r>
          </a:p>
          <a:p>
            <a:r>
              <a:rPr lang="en-US" altLang="zh-CN" sz="2800" dirty="0"/>
              <a:t>	Declaration N;</a:t>
            </a:r>
          </a:p>
          <a:p>
            <a:r>
              <a:rPr lang="en-US" altLang="zh-CN" sz="2800" dirty="0"/>
              <a:t>}</a:t>
            </a:r>
          </a:p>
          <a:p>
            <a:r>
              <a:rPr lang="en-US" altLang="zh-CN" sz="2000" dirty="0"/>
              <a:t>; </a:t>
            </a:r>
            <a:r>
              <a:rPr lang="zh-CN" altLang="en-US" sz="2000" dirty="0"/>
              <a:t>分隔</a:t>
            </a:r>
            <a:r>
              <a:rPr lang="en-US" altLang="zh-CN" sz="2000" dirty="0"/>
              <a:t>property</a:t>
            </a:r>
          </a:p>
          <a:p>
            <a:r>
              <a:rPr lang="en-US" altLang="zh-CN" sz="2000" dirty="0"/>
              <a:t>/*…*/ </a:t>
            </a:r>
            <a:r>
              <a:rPr lang="zh-CN" altLang="en-US" sz="2000" dirty="0"/>
              <a:t>加注释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6FD789-6421-4EE5-AAEF-E16151B7C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779" y="681037"/>
            <a:ext cx="1256406" cy="13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8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C9EDA-D75E-4356-9137-84BFC7E2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use CSS?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09931-A46D-48F2-923F-5C67D4CD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CSS Selectors </a:t>
            </a:r>
            <a:r>
              <a:rPr lang="en-US" altLang="zh-CN" dirty="0"/>
              <a:t>– add the style to the right element</a:t>
            </a:r>
          </a:p>
          <a:p>
            <a:pPr lvl="1"/>
            <a:r>
              <a:rPr lang="en-US" altLang="zh-CN" dirty="0"/>
              <a:t>The element Selector</a:t>
            </a:r>
          </a:p>
          <a:p>
            <a:pPr lvl="1"/>
            <a:r>
              <a:rPr lang="en-US" altLang="zh-CN" dirty="0"/>
              <a:t>The id Selector</a:t>
            </a:r>
          </a:p>
          <a:p>
            <a:pPr lvl="1"/>
            <a:r>
              <a:rPr lang="en-US" altLang="zh-CN" dirty="0"/>
              <a:t>The class Selector</a:t>
            </a:r>
          </a:p>
          <a:p>
            <a:pPr lvl="1"/>
            <a:r>
              <a:rPr lang="en-US" altLang="zh-CN" dirty="0"/>
              <a:t>Grouping Selectors</a:t>
            </a:r>
          </a:p>
          <a:p>
            <a:pPr lvl="1"/>
            <a:r>
              <a:rPr lang="en-US" altLang="zh-CN" dirty="0"/>
              <a:t>More…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hlinkClick r:id="rId2"/>
              </a:rPr>
              <a:t>http://www.w3school.com.cn/css/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031607-1527-4F4D-BB59-443D5DBF96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84"/>
          <a:stretch/>
        </p:blipFill>
        <p:spPr>
          <a:xfrm>
            <a:off x="838200" y="4924938"/>
            <a:ext cx="9458325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4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C9EDA-D75E-4356-9137-84BFC7E2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09931-A46D-48F2-923F-5C67D4CD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7332"/>
          </a:xfrm>
        </p:spPr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The element Selector</a:t>
            </a:r>
          </a:p>
          <a:p>
            <a:pPr lvl="1"/>
            <a:r>
              <a:rPr lang="en-US" altLang="zh-CN" dirty="0"/>
              <a:t>Select by tags</a:t>
            </a:r>
          </a:p>
          <a:p>
            <a:pPr marL="914400" lvl="2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F5341D-0416-40E7-B521-59DAD855D5C1}"/>
              </a:ext>
            </a:extLst>
          </p:cNvPr>
          <p:cNvSpPr txBox="1"/>
          <p:nvPr/>
        </p:nvSpPr>
        <p:spPr>
          <a:xfrm>
            <a:off x="838200" y="2955235"/>
            <a:ext cx="4369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zh-CN" sz="2000" dirty="0"/>
              <a:t>p {</a:t>
            </a:r>
            <a:br>
              <a:rPr lang="en-US" altLang="zh-CN" sz="2000" dirty="0"/>
            </a:br>
            <a:r>
              <a:rPr lang="en-US" altLang="zh-CN" sz="2000" dirty="0"/>
              <a:t>    text-align: center;</a:t>
            </a:r>
            <a:br>
              <a:rPr lang="en-US" altLang="zh-CN" sz="2000" dirty="0"/>
            </a:br>
            <a:r>
              <a:rPr lang="en-US" altLang="zh-CN" sz="2000" dirty="0"/>
              <a:t>    color: red;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</a:p>
          <a:p>
            <a:pPr lvl="2"/>
            <a:endParaRPr lang="en-US" altLang="zh-CN" sz="2000" dirty="0"/>
          </a:p>
          <a:p>
            <a:pPr lvl="2"/>
            <a:r>
              <a:rPr lang="en-US" altLang="zh-CN" sz="2000" dirty="0"/>
              <a:t>h1, h2, p, div, body, html…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8769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C9EDA-D75E-4356-9137-84BFC7E2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Selectors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09931-A46D-48F2-923F-5C67D4CD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10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The id </a:t>
            </a:r>
            <a:r>
              <a:rPr lang="en-US" altLang="zh-CN" sz="3000" dirty="0">
                <a:solidFill>
                  <a:schemeClr val="accent5"/>
                </a:solidFill>
              </a:rPr>
              <a:t>Selector</a:t>
            </a:r>
            <a:endParaRPr lang="en-US" altLang="zh-CN" dirty="0">
              <a:solidFill>
                <a:schemeClr val="accent5"/>
              </a:solidFill>
            </a:endParaRPr>
          </a:p>
          <a:p>
            <a:pPr lvl="1"/>
            <a:r>
              <a:rPr lang="en-US" altLang="zh-CN" dirty="0"/>
              <a:t>HTML:</a:t>
            </a:r>
          </a:p>
          <a:p>
            <a:pPr marL="914400" lvl="2" indent="0">
              <a:buNone/>
            </a:pPr>
            <a:r>
              <a:rPr lang="en-US" altLang="zh-CN" dirty="0"/>
              <a:t>&lt;p id=“para1”&gt;Show red color&lt;/p&gt;</a:t>
            </a:r>
          </a:p>
          <a:p>
            <a:pPr marL="914400" lvl="2" indent="0">
              <a:buNone/>
            </a:pPr>
            <a:r>
              <a:rPr lang="en-US" altLang="zh-CN" dirty="0"/>
              <a:t>&lt;p id=“para2”&gt;Show blue color&lt;/p&gt;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CSS:</a:t>
            </a:r>
          </a:p>
          <a:p>
            <a:pPr marL="914400" lvl="2" indent="0">
              <a:buNone/>
            </a:pPr>
            <a:r>
              <a:rPr lang="en-US" altLang="zh-CN" dirty="0"/>
              <a:t>#para1 {</a:t>
            </a:r>
          </a:p>
          <a:p>
            <a:pPr marL="914400" lvl="2" indent="0">
              <a:buNone/>
            </a:pPr>
            <a:r>
              <a:rPr lang="en-US" altLang="zh-CN" dirty="0"/>
              <a:t>    color: red;</a:t>
            </a:r>
          </a:p>
          <a:p>
            <a:pPr marL="914400" lvl="2" indent="0">
              <a:buNone/>
            </a:pPr>
            <a:r>
              <a:rPr lang="en-US" altLang="zh-CN" dirty="0"/>
              <a:t>}</a:t>
            </a:r>
          </a:p>
          <a:p>
            <a:pPr lvl="2"/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#para2 {</a:t>
            </a:r>
          </a:p>
          <a:p>
            <a:pPr marL="914400" lvl="2" indent="0">
              <a:buNone/>
            </a:pPr>
            <a:r>
              <a:rPr lang="en-US" altLang="zh-CN" dirty="0"/>
              <a:t>    color: blue;</a:t>
            </a:r>
          </a:p>
          <a:p>
            <a:pPr marL="914400" lvl="2" indent="0">
              <a:buNone/>
            </a:pPr>
            <a:r>
              <a:rPr lang="en-US" altLang="zh-CN" dirty="0"/>
              <a:t>}</a:t>
            </a:r>
          </a:p>
          <a:p>
            <a:pPr lvl="2"/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			</a:t>
            </a:r>
          </a:p>
          <a:p>
            <a:pPr lvl="2"/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861DFE7-E647-411D-A83E-7D331425D6FA}"/>
              </a:ext>
            </a:extLst>
          </p:cNvPr>
          <p:cNvSpPr txBox="1">
            <a:spLocks/>
          </p:cNvSpPr>
          <p:nvPr/>
        </p:nvSpPr>
        <p:spPr>
          <a:xfrm>
            <a:off x="6319837" y="1825625"/>
            <a:ext cx="54816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5"/>
                </a:solidFill>
              </a:rPr>
              <a:t>The class Selector</a:t>
            </a:r>
          </a:p>
          <a:p>
            <a:pPr lvl="1"/>
            <a:r>
              <a:rPr lang="en-US" altLang="zh-CN" dirty="0"/>
              <a:t>HTML:</a:t>
            </a:r>
          </a:p>
          <a:p>
            <a:pPr marL="914400" lvl="2" indent="0">
              <a:buNone/>
            </a:pPr>
            <a:r>
              <a:rPr lang="en-US" altLang="zh-CN" dirty="0"/>
              <a:t>&lt;h1 class=“para”&gt;</a:t>
            </a:r>
            <a:r>
              <a:rPr lang="en-US" altLang="zh-CN" dirty="0" err="1"/>
              <a:t>Colorbox</a:t>
            </a:r>
            <a:r>
              <a:rPr lang="en-US" altLang="zh-CN" dirty="0"/>
              <a:t>&lt;/p&gt;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zh-CN" dirty="0"/>
              <a:t>&lt;p class=“para”&gt;Show red color&lt;/p&gt;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lvl="1"/>
            <a:r>
              <a:rPr lang="en-US" altLang="zh-CN" dirty="0"/>
              <a:t>CSS: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zh-CN" dirty="0"/>
              <a:t>.para {</a:t>
            </a:r>
          </a:p>
          <a:p>
            <a:pPr marL="914400" lvl="2" indent="0">
              <a:buNone/>
            </a:pPr>
            <a:r>
              <a:rPr lang="en-US" altLang="zh-CN" dirty="0"/>
              <a:t>   text-align: center;</a:t>
            </a:r>
          </a:p>
          <a:p>
            <a:pPr marL="914400" lvl="2" indent="0">
              <a:buNone/>
            </a:pPr>
            <a:r>
              <a:rPr lang="en-US" altLang="zh-CN" dirty="0"/>
              <a:t>}</a:t>
            </a:r>
          </a:p>
          <a:p>
            <a:pPr marL="914400" lvl="2" indent="0">
              <a:buNone/>
            </a:pPr>
            <a:r>
              <a:rPr lang="en-US" altLang="zh-CN" dirty="0" err="1"/>
              <a:t>p.para</a:t>
            </a:r>
            <a:r>
              <a:rPr lang="en-US" altLang="zh-CN" dirty="0"/>
              <a:t> {</a:t>
            </a:r>
          </a:p>
          <a:p>
            <a:pPr marL="914400" lvl="2" indent="0">
              <a:buNone/>
            </a:pPr>
            <a:r>
              <a:rPr lang="en-US" altLang="zh-CN" dirty="0"/>
              <a:t>    color: red;	</a:t>
            </a:r>
          </a:p>
          <a:p>
            <a:pPr marL="914400" lvl="2" indent="0">
              <a:buNone/>
            </a:pPr>
            <a:r>
              <a:rPr lang="en-US" altLang="zh-CN" dirty="0"/>
              <a:t>}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zh-CN" dirty="0"/>
              <a:t>			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455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C9EDA-D75E-4356-9137-84BFC7E2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Selectors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09931-A46D-48F2-923F-5C67D4CD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27365" cy="466725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100" dirty="0"/>
              <a:t>Differences</a:t>
            </a:r>
          </a:p>
          <a:p>
            <a:r>
              <a:rPr lang="zh-CN" altLang="en-US" sz="2400" dirty="0"/>
              <a:t>一个</a:t>
            </a:r>
            <a:r>
              <a:rPr lang="en-US" altLang="zh-CN" sz="2400" dirty="0"/>
              <a:t>id</a:t>
            </a:r>
            <a:r>
              <a:rPr lang="zh-CN" altLang="en-US" sz="2400" dirty="0"/>
              <a:t>只可在同一个</a:t>
            </a:r>
            <a:r>
              <a:rPr lang="en-US" altLang="zh-CN" sz="2400" dirty="0"/>
              <a:t>HTML</a:t>
            </a:r>
            <a:r>
              <a:rPr lang="zh-CN" altLang="en-US" sz="2400" dirty="0"/>
              <a:t>文档中表示一个元素，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class</a:t>
            </a:r>
            <a:r>
              <a:rPr lang="zh-CN" altLang="en-US" sz="2400" dirty="0"/>
              <a:t>可包含多个元素。</a:t>
            </a:r>
            <a:endParaRPr lang="en-US" altLang="zh-CN" sz="2400" dirty="0"/>
          </a:p>
          <a:p>
            <a:r>
              <a:rPr lang="zh-CN" altLang="en-US" sz="2400" dirty="0"/>
              <a:t>一个元素可存在于多个</a:t>
            </a:r>
            <a:r>
              <a:rPr lang="en-US" altLang="zh-CN" sz="2400" dirty="0"/>
              <a:t>class</a:t>
            </a:r>
            <a:r>
              <a:rPr lang="zh-CN" altLang="en-US" sz="2400" dirty="0"/>
              <a:t>中，关键词用空格隔开。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&lt;p class=”</a:t>
            </a:r>
            <a:r>
              <a:rPr lang="en-US" altLang="zh-CN" sz="2400" dirty="0" err="1"/>
              <a:t>hightlight</a:t>
            </a:r>
            <a:r>
              <a:rPr lang="en-US" altLang="zh-CN" sz="2400" dirty="0"/>
              <a:t> bold”&gt;&lt;/p&gt;       selector:  .highlight{}  .bold{}   .</a:t>
            </a:r>
            <a:r>
              <a:rPr lang="en-US" altLang="zh-CN" sz="2400" dirty="0" err="1"/>
              <a:t>highlight.bold</a:t>
            </a:r>
            <a:r>
              <a:rPr lang="en-US" altLang="zh-CN" sz="2400" dirty="0"/>
              <a:t>{}</a:t>
            </a:r>
          </a:p>
          <a:p>
            <a:pPr marL="0" indent="0">
              <a:buNone/>
            </a:pPr>
            <a:r>
              <a:rPr lang="en-US" altLang="zh-CN" sz="2400" dirty="0"/>
              <a:t>   id</a:t>
            </a:r>
            <a:r>
              <a:rPr lang="zh-CN" altLang="en-US" sz="2400" dirty="0"/>
              <a:t>不支持这种操作。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dirty="0"/>
          </a:p>
          <a:p>
            <a:r>
              <a:rPr lang="en-US" altLang="zh-CN" sz="3100" dirty="0">
                <a:solidFill>
                  <a:schemeClr val="accent5"/>
                </a:solidFill>
              </a:rPr>
              <a:t>Grouping selectors</a:t>
            </a:r>
          </a:p>
          <a:p>
            <a:pPr lvl="1"/>
            <a:r>
              <a:rPr lang="en-US" altLang="zh-CN" dirty="0"/>
              <a:t>h1, h2, p {</a:t>
            </a:r>
          </a:p>
          <a:p>
            <a:pPr marL="914400" lvl="2" indent="0">
              <a:buNone/>
            </a:pPr>
            <a:r>
              <a:rPr lang="en-US" altLang="zh-CN" dirty="0"/>
              <a:t>font-family: sans-serif;</a:t>
            </a:r>
          </a:p>
          <a:p>
            <a:pPr marL="914400" lvl="2" indent="0">
              <a:buNone/>
            </a:pPr>
            <a:r>
              <a:rPr lang="en-US" altLang="zh-CN" dirty="0"/>
              <a:t>color: yellow;</a:t>
            </a:r>
          </a:p>
          <a:p>
            <a:pPr marL="457200" lvl="1" indent="0">
              <a:buNone/>
            </a:pPr>
            <a:r>
              <a:rPr lang="en-US" altLang="zh-CN" dirty="0"/>
              <a:t>    }</a:t>
            </a:r>
          </a:p>
          <a:p>
            <a:pPr lvl="2"/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			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623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1675</Words>
  <Application>Microsoft Office PowerPoint</Application>
  <PresentationFormat>宽屏</PresentationFormat>
  <Paragraphs>363</Paragraphs>
  <Slides>30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等线 Light</vt:lpstr>
      <vt:lpstr>Arial</vt:lpstr>
      <vt:lpstr>Calibri</vt:lpstr>
      <vt:lpstr>Calibri Light</vt:lpstr>
      <vt:lpstr>Office 主题​​</vt:lpstr>
      <vt:lpstr>Web (React) Course 2 CSS &amp; UI design</vt:lpstr>
      <vt:lpstr>Course Outline</vt:lpstr>
      <vt:lpstr>Problem</vt:lpstr>
      <vt:lpstr>An Introduction to CSS</vt:lpstr>
      <vt:lpstr>How to use CSS?</vt:lpstr>
      <vt:lpstr>How to use CSS?</vt:lpstr>
      <vt:lpstr>Selectors</vt:lpstr>
      <vt:lpstr>Selectors</vt:lpstr>
      <vt:lpstr>Selectors</vt:lpstr>
      <vt:lpstr>Inheritance</vt:lpstr>
      <vt:lpstr>Anchor pseudo classes</vt:lpstr>
      <vt:lpstr>Anchor pseudo classes</vt:lpstr>
      <vt:lpstr>Review </vt:lpstr>
      <vt:lpstr>Review </vt:lpstr>
      <vt:lpstr>Review </vt:lpstr>
      <vt:lpstr>Take a break!</vt:lpstr>
      <vt:lpstr>To design a layout…</vt:lpstr>
      <vt:lpstr>To design a layout…</vt:lpstr>
      <vt:lpstr>To design a layout…</vt:lpstr>
      <vt:lpstr>Flex</vt:lpstr>
      <vt:lpstr>Flex</vt:lpstr>
      <vt:lpstr>Flex</vt:lpstr>
      <vt:lpstr>Flex</vt:lpstr>
      <vt:lpstr>Flex</vt:lpstr>
      <vt:lpstr>Flex</vt:lpstr>
      <vt:lpstr>Review </vt:lpstr>
      <vt:lpstr>Review </vt:lpstr>
      <vt:lpstr>Review </vt:lpstr>
      <vt:lpstr>Practice: design your group profile!</vt:lpstr>
      <vt:lpstr>Group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谢国超</dc:creator>
  <cp:lastModifiedBy>user08401</cp:lastModifiedBy>
  <cp:revision>57</cp:revision>
  <dcterms:created xsi:type="dcterms:W3CDTF">2018-09-11T12:28:46Z</dcterms:created>
  <dcterms:modified xsi:type="dcterms:W3CDTF">2018-09-29T09:24:01Z</dcterms:modified>
</cp:coreProperties>
</file>