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7559675" cx="106918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3">
          <p15:clr>
            <a:srgbClr val="A4A3A4"/>
          </p15:clr>
        </p15:guide>
        <p15:guide id="2" pos="486">
          <p15:clr>
            <a:srgbClr val="A4A3A4"/>
          </p15:clr>
        </p15:guide>
        <p15:guide id="3" pos="6271">
          <p15:clr>
            <a:srgbClr val="A4A3A4"/>
          </p15:clr>
        </p15:guide>
        <p15:guide id="4" orient="horz" pos="4309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29weqnxe0bX1qgxHtJxfAI6/0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3" orient="horz"/>
        <p:guide pos="486"/>
        <p:guide pos="6271"/>
        <p:guide pos="43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226806128_0_6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8226806128_0_6:notes"/>
          <p:cNvSpPr/>
          <p:nvPr>
            <p:ph idx="2" type="sldImg"/>
          </p:nvPr>
        </p:nvSpPr>
        <p:spPr>
          <a:xfrm>
            <a:off x="1228725" y="1336675"/>
            <a:ext cx="51021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226806128_0_13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8226806128_0_13:notes"/>
          <p:cNvSpPr/>
          <p:nvPr>
            <p:ph idx="2" type="sldImg"/>
          </p:nvPr>
        </p:nvSpPr>
        <p:spPr>
          <a:xfrm>
            <a:off x="1228725" y="1336675"/>
            <a:ext cx="51021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226806128_0_20:notes"/>
          <p:cNvSpPr txBox="1"/>
          <p:nvPr>
            <p:ph idx="1" type="body"/>
          </p:nvPr>
        </p:nvSpPr>
        <p:spPr>
          <a:xfrm>
            <a:off x="755650" y="5145088"/>
            <a:ext cx="60483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8226806128_0_20:notes"/>
          <p:cNvSpPr/>
          <p:nvPr>
            <p:ph idx="2" type="sldImg"/>
          </p:nvPr>
        </p:nvSpPr>
        <p:spPr>
          <a:xfrm>
            <a:off x="1228725" y="1336675"/>
            <a:ext cx="5102100" cy="36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228725" y="1336675"/>
            <a:ext cx="5102225" cy="3608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0213" y="711872"/>
            <a:ext cx="5094000" cy="6543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14" y="827089"/>
            <a:ext cx="601662" cy="60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6"/>
          <p:cNvSpPr txBox="1"/>
          <p:nvPr>
            <p:ph type="title"/>
          </p:nvPr>
        </p:nvSpPr>
        <p:spPr>
          <a:xfrm>
            <a:off x="773114" y="2742946"/>
            <a:ext cx="4511809" cy="1262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E335C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E33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773113" y="4149654"/>
            <a:ext cx="4511809" cy="1093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335C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rgbClr val="0E335C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6"/>
          <p:cNvSpPr/>
          <p:nvPr/>
        </p:nvSpPr>
        <p:spPr>
          <a:xfrm>
            <a:off x="8694967" y="6226279"/>
            <a:ext cx="1187221" cy="539646"/>
          </a:xfrm>
          <a:prstGeom prst="roundRect">
            <a:avLst>
              <a:gd fmla="val 12319" name="adj"/>
            </a:avLst>
          </a:prstGeom>
          <a:noFill/>
          <a:ln cap="flat" cmpd="sng" w="25400">
            <a:solidFill>
              <a:srgbClr val="0A2857">
                <a:alpha val="2941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klsn.io</a:t>
            </a:r>
            <a:endParaRPr b="1" i="0" sz="1400" u="none" cap="none" strike="noStrike">
              <a:solidFill>
                <a:srgbClr val="0A28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0850" y="4891801"/>
            <a:ext cx="3248143" cy="2463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6"/>
          <p:cNvGrpSpPr/>
          <p:nvPr/>
        </p:nvGrpSpPr>
        <p:grpSpPr>
          <a:xfrm>
            <a:off x="477958" y="6123696"/>
            <a:ext cx="4470400" cy="2984500"/>
            <a:chOff x="-111215" y="5611137"/>
            <a:chExt cx="4470400" cy="2984500"/>
          </a:xfrm>
        </p:grpSpPr>
        <p:pic>
          <p:nvPicPr>
            <p:cNvPr id="18" name="Google Shape;18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111215" y="5611137"/>
              <a:ext cx="4470400" cy="2984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oogle Shape;19;p16"/>
            <p:cNvGrpSpPr/>
            <p:nvPr/>
          </p:nvGrpSpPr>
          <p:grpSpPr>
            <a:xfrm>
              <a:off x="1038163" y="5795204"/>
              <a:ext cx="2171644" cy="1645885"/>
              <a:chOff x="4252191" y="2439612"/>
              <a:chExt cx="2171644" cy="1645885"/>
            </a:xfrm>
          </p:grpSpPr>
          <p:pic>
            <p:nvPicPr>
              <p:cNvPr id="20" name="Google Shape;20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5598335" y="3043063"/>
                <a:ext cx="825500" cy="711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1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252191" y="2439612"/>
                <a:ext cx="1358900" cy="1320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4926805" y="3082197"/>
                <a:ext cx="838200" cy="1003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extLst>
    <p:ext uri="{DCECCB84-F9BA-43D5-87BE-67443E8EF086}">
      <p15:sldGuideLst>
        <p15:guide id="1" pos="6225">
          <p15:clr>
            <a:srgbClr val="FBAE40"/>
          </p15:clr>
        </p15:guide>
        <p15:guide id="2" orient="horz" pos="520">
          <p15:clr>
            <a:srgbClr val="FBAE40"/>
          </p15:clr>
        </p15:guide>
        <p15:guide id="3" orient="horz" pos="4262">
          <p15:clr>
            <a:srgbClr val="FBAE40"/>
          </p15:clr>
        </p15:guide>
        <p15:guide id="4" pos="486">
          <p15:clr>
            <a:srgbClr val="FBAE40"/>
          </p15:clr>
        </p15:guide>
        <p15:guide id="5" orient="horz" pos="17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534600" y="301320"/>
            <a:ext cx="9622440" cy="12621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35C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E33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534600" y="1769040"/>
            <a:ext cx="96224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Slide">
  <p:cSld name="6_Blank Slide">
    <p:bg>
      <p:bgPr>
        <a:solidFill>
          <a:srgbClr val="F5F6FA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/>
          <p:nvPr/>
        </p:nvSpPr>
        <p:spPr>
          <a:xfrm>
            <a:off x="2321169" y="0"/>
            <a:ext cx="8853409" cy="7559675"/>
          </a:xfrm>
          <a:prstGeom prst="rect">
            <a:avLst/>
          </a:prstGeom>
          <a:gradFill>
            <a:gsLst>
              <a:gs pos="0">
                <a:srgbClr val="2F61FF"/>
              </a:gs>
              <a:gs pos="100000">
                <a:srgbClr val="7820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8"/>
          <p:cNvSpPr txBox="1"/>
          <p:nvPr>
            <p:ph type="title"/>
          </p:nvPr>
        </p:nvSpPr>
        <p:spPr>
          <a:xfrm>
            <a:off x="4754881" y="2475661"/>
            <a:ext cx="5127308" cy="1262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754882" y="3882369"/>
            <a:ext cx="5127306" cy="1093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" name="Google Shape;30;p18"/>
          <p:cNvGrpSpPr/>
          <p:nvPr/>
        </p:nvGrpSpPr>
        <p:grpSpPr>
          <a:xfrm>
            <a:off x="1624818" y="3083486"/>
            <a:ext cx="1392702" cy="1392702"/>
            <a:chOff x="1624818" y="3036560"/>
            <a:chExt cx="1392702" cy="1392702"/>
          </a:xfrm>
        </p:grpSpPr>
        <p:sp>
          <p:nvSpPr>
            <p:cNvPr id="31" name="Google Shape;31;p18"/>
            <p:cNvSpPr/>
            <p:nvPr/>
          </p:nvSpPr>
          <p:spPr>
            <a:xfrm>
              <a:off x="1624818" y="3036560"/>
              <a:ext cx="1392702" cy="13927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32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20338" y="3432079"/>
              <a:ext cx="601662" cy="6016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extLst>
    <p:ext uri="{DCECCB84-F9BA-43D5-87BE-67443E8EF086}">
      <p15:sldGuideLst>
        <p15:guide id="1" pos="6225">
          <p15:clr>
            <a:srgbClr val="FBAE40"/>
          </p15:clr>
        </p15:guide>
        <p15:guide id="2" orient="horz" pos="520">
          <p15:clr>
            <a:srgbClr val="FBAE40"/>
          </p15:clr>
        </p15:guide>
        <p15:guide id="3" orient="horz" pos="4262">
          <p15:clr>
            <a:srgbClr val="FBAE40"/>
          </p15:clr>
        </p15:guide>
        <p15:guide id="4" pos="4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Slide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 Slide">
  <p:cSld name="1_Blank Slide">
    <p:bg>
      <p:bgPr>
        <a:solidFill>
          <a:srgbClr val="0A2857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1782761" y="3683177"/>
            <a:ext cx="6904039" cy="1317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782759" y="3046591"/>
            <a:ext cx="6904039" cy="468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82760" y="1759336"/>
            <a:ext cx="758962" cy="80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6225">
          <p15:clr>
            <a:srgbClr val="FBAE40"/>
          </p15:clr>
        </p15:guide>
        <p15:guide id="2" orient="horz" pos="520">
          <p15:clr>
            <a:srgbClr val="FBAE40"/>
          </p15:clr>
        </p15:guide>
        <p15:guide id="3" orient="horz" pos="4262">
          <p15:clr>
            <a:srgbClr val="FBAE40"/>
          </p15:clr>
        </p15:guide>
        <p15:guide id="4" pos="48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Slide">
  <p:cSld name="4_Blank Slide">
    <p:bg>
      <p:bgPr>
        <a:gradFill>
          <a:gsLst>
            <a:gs pos="0">
              <a:srgbClr val="2F61FF"/>
            </a:gs>
            <a:gs pos="100000">
              <a:srgbClr val="7820FF"/>
            </a:gs>
          </a:gsLst>
          <a:lin ang="54000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/>
          <p:nvPr/>
        </p:nvSpPr>
        <p:spPr>
          <a:xfrm>
            <a:off x="0" y="1333502"/>
            <a:ext cx="4972050" cy="31051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9"/>
              <a:buFont typeface="Arial"/>
              <a:buNone/>
            </a:pPr>
            <a:r>
              <a:t/>
            </a:r>
            <a:endParaRPr b="0" i="0" sz="140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1"/>
          <p:cNvSpPr txBox="1"/>
          <p:nvPr>
            <p:ph type="title"/>
          </p:nvPr>
        </p:nvSpPr>
        <p:spPr>
          <a:xfrm>
            <a:off x="773114" y="2155823"/>
            <a:ext cx="3341687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E335C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E33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6000750" y="2762250"/>
            <a:ext cx="3881438" cy="400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225">
          <p15:clr>
            <a:srgbClr val="FBAE40"/>
          </p15:clr>
        </p15:guide>
        <p15:guide id="2" orient="horz" pos="520">
          <p15:clr>
            <a:srgbClr val="FBAE40"/>
          </p15:clr>
        </p15:guide>
        <p15:guide id="3" orient="horz" pos="4262">
          <p15:clr>
            <a:srgbClr val="FBAE40"/>
          </p15:clr>
        </p15:guide>
        <p15:guide id="4" pos="48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 Slide">
  <p:cSld name="2_Blank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14" y="827089"/>
            <a:ext cx="601662" cy="60166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2"/>
          <p:cNvSpPr txBox="1"/>
          <p:nvPr>
            <p:ph type="title"/>
          </p:nvPr>
        </p:nvSpPr>
        <p:spPr>
          <a:xfrm>
            <a:off x="773114" y="2644471"/>
            <a:ext cx="4511809" cy="1262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E335C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0E33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773113" y="4135587"/>
            <a:ext cx="4511809" cy="1093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335C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rgbClr val="0E33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6" name="Google Shape;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2874" y="1317355"/>
            <a:ext cx="6406601" cy="485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6225">
          <p15:clr>
            <a:srgbClr val="FBAE40"/>
          </p15:clr>
        </p15:guide>
        <p15:guide id="2" orient="horz" pos="520">
          <p15:clr>
            <a:srgbClr val="FBAE40"/>
          </p15:clr>
        </p15:guide>
        <p15:guide id="3" orient="horz" pos="4262">
          <p15:clr>
            <a:srgbClr val="FBAE40"/>
          </p15:clr>
        </p15:guide>
        <p15:guide id="4" pos="48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0A285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 Slide">
  <p:cSld name="3_Blank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773114" y="827088"/>
            <a:ext cx="9109075" cy="877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E335C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0E335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773113" y="1981321"/>
            <a:ext cx="9109075" cy="4786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335C"/>
              </a:buClr>
              <a:buSzPts val="1800"/>
              <a:buFont typeface="Arial"/>
              <a:buChar char="•"/>
              <a:defRPr b="1" i="0" sz="1800" u="none" cap="none" strike="noStrike">
                <a:solidFill>
                  <a:srgbClr val="0E335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225">
          <p15:clr>
            <a:srgbClr val="FBAE40"/>
          </p15:clr>
        </p15:guide>
        <p15:guide id="2" orient="horz" pos="520">
          <p15:clr>
            <a:srgbClr val="FBAE40"/>
          </p15:clr>
        </p15:guide>
        <p15:guide id="3" orient="horz" pos="4262">
          <p15:clr>
            <a:srgbClr val="FBAE40"/>
          </p15:clr>
        </p15:guide>
        <p15:guide id="4" pos="48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ancoleman.io/bip39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cointechtalk.com/saving-up-to-80-on-bitcoin-transaction-fees-by-batching-payments-4147ab7009f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itcoin/bips/blob/master/bip-0039.mediawiki" TargetMode="External"/><Relationship Id="rId4" Type="http://schemas.openxmlformats.org/officeDocument/2006/relationships/hyperlink" Target="https://github.com/bitcoinbook/bitcoinbook/blob/develop/ch05.asciido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itcoinbook/bitcoinbook/blob/develop/ch05.ascii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idx="1" type="body"/>
          </p:nvPr>
        </p:nvSpPr>
        <p:spPr>
          <a:xfrm>
            <a:off x="865463" y="4149654"/>
            <a:ext cx="45117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35C"/>
              </a:buClr>
              <a:buSzPts val="1600"/>
              <a:buNone/>
            </a:pPr>
            <a:r>
              <a:rPr lang="en-US"/>
              <a:t>Revision: 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E335C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335C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>
            <p:ph type="title"/>
          </p:nvPr>
        </p:nvSpPr>
        <p:spPr>
          <a:xfrm>
            <a:off x="773114" y="2742946"/>
            <a:ext cx="5353366" cy="1262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E335C"/>
              </a:buClr>
              <a:buSzPts val="4000"/>
              <a:buFont typeface="Arial"/>
              <a:buNone/>
            </a:pPr>
            <a:r>
              <a:rPr lang="en-US"/>
              <a:t>Blockchain Programing</a:t>
            </a:r>
            <a:endParaRPr/>
          </a:p>
        </p:txBody>
      </p:sp>
      <p:sp>
        <p:nvSpPr>
          <p:cNvPr id="57" name="Google Shape;57;p1"/>
          <p:cNvSpPr/>
          <p:nvPr/>
        </p:nvSpPr>
        <p:spPr>
          <a:xfrm>
            <a:off x="8606790" y="6172200"/>
            <a:ext cx="1325880" cy="7086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047800" y="7205675"/>
            <a:ext cx="46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Slides: Henri LIEUTAUD, reworked &amp; updated by Nathan HERVIER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4754881" y="2475661"/>
            <a:ext cx="5127308" cy="1262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Tasks list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A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226806128_0_6"/>
          <p:cNvSpPr/>
          <p:nvPr/>
        </p:nvSpPr>
        <p:spPr>
          <a:xfrm>
            <a:off x="4401879" y="0"/>
            <a:ext cx="6289800" cy="75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8226806128_0_6"/>
          <p:cNvSpPr txBox="1"/>
          <p:nvPr/>
        </p:nvSpPr>
        <p:spPr>
          <a:xfrm>
            <a:off x="654043" y="2550177"/>
            <a:ext cx="37071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BIP 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8226806128_0_6"/>
          <p:cNvSpPr/>
          <p:nvPr/>
        </p:nvSpPr>
        <p:spPr>
          <a:xfrm>
            <a:off x="5091961" y="1427233"/>
            <a:ext cx="4869000" cy="5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Create a GitHub repository and share it with me.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Create an interactive Python, Rust, TS or JS command-line program (2pts).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Generate a random integer that can serve as a safe seed for a wallet (2pts).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Represent this seed in binary/bytes/hex and divide it into lots of 11 bits (2pts).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Assign a word to each lot according to the BIP 39 list and display the seed in mnemonic form (2pts).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Allow the import of a mnemonic seed (2pts).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Verify the keys you generate on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  <a:hlinkClick r:id="rId3"/>
              </a:rPr>
              <a:t>https://iancoleman.io/bip39/</a:t>
            </a: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A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226806128_0_13"/>
          <p:cNvSpPr/>
          <p:nvPr/>
        </p:nvSpPr>
        <p:spPr>
          <a:xfrm>
            <a:off x="4401879" y="0"/>
            <a:ext cx="6289800" cy="75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8226806128_0_13"/>
          <p:cNvSpPr txBox="1"/>
          <p:nvPr/>
        </p:nvSpPr>
        <p:spPr>
          <a:xfrm>
            <a:off x="654043" y="2550177"/>
            <a:ext cx="37071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BIP 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8226806128_0_13"/>
          <p:cNvSpPr/>
          <p:nvPr/>
        </p:nvSpPr>
        <p:spPr>
          <a:xfrm>
            <a:off x="5091961" y="1427233"/>
            <a:ext cx="48690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Extract the master private key and the chain code (2pts).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Extract the master public key (2pts).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Generate a child key (2pts).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Generate a child key at index N (2pts).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Generate a child key at index N at derivation level M (2pts).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A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226806128_0_20"/>
          <p:cNvSpPr/>
          <p:nvPr/>
        </p:nvSpPr>
        <p:spPr>
          <a:xfrm>
            <a:off x="4401879" y="0"/>
            <a:ext cx="6289800" cy="755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8226806128_0_20"/>
          <p:cNvSpPr txBox="1"/>
          <p:nvPr/>
        </p:nvSpPr>
        <p:spPr>
          <a:xfrm>
            <a:off x="654043" y="2550177"/>
            <a:ext cx="37071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Contraintes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8226806128_0_20"/>
          <p:cNvSpPr/>
          <p:nvPr/>
        </p:nvSpPr>
        <p:spPr>
          <a:xfrm>
            <a:off x="5091950" y="1427224"/>
            <a:ext cx="48690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You can do it in groups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Python, Rust, TS or JS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Code executable from the command line.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No precompiled imported libraries (e.g., Bitcoin lib), just math (HMAC 256, ECDSA, etc).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Importing libraries is ok to generate public keys from private keys, and for code verification.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Char char="•"/>
            </a:pPr>
            <a:r>
              <a:rPr b="1" i="0" lang="en-US" sz="1800" u="sng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Instructions to run you program in your readme.md.</a:t>
            </a:r>
            <a:endParaRPr b="1" sz="1800" u="sng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venir"/>
              <a:buChar char="•"/>
            </a:pPr>
            <a:r>
              <a:rPr lang="en-US" sz="1800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write you report in the readme.md</a:t>
            </a:r>
            <a:endParaRPr sz="1800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A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/>
          <p:nvPr/>
        </p:nvSpPr>
        <p:spPr>
          <a:xfrm>
            <a:off x="4361223" y="0"/>
            <a:ext cx="6289934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654043" y="2550177"/>
            <a:ext cx="3707180" cy="1350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Ressources utiles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5091961" y="2490223"/>
            <a:ext cx="48691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https://github.com/bitcoinbook/bitcoinbook/blob/develop/ch06.asciidoc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Electrum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4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-1" y="1"/>
            <a:ext cx="10691813" cy="7559674"/>
          </a:xfrm>
          <a:prstGeom prst="rect">
            <a:avLst/>
          </a:prstGeom>
          <a:gradFill>
            <a:gsLst>
              <a:gs pos="0">
                <a:srgbClr val="7820FF"/>
              </a:gs>
              <a:gs pos="100000">
                <a:srgbClr val="2F61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E33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 rot="-5400000">
            <a:off x="225251" y="4202492"/>
            <a:ext cx="472334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</a:rPr>
              <a:t>Today’s agenda+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636335" y="1"/>
            <a:ext cx="7055478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2"/>
          <p:cNvGrpSpPr/>
          <p:nvPr/>
        </p:nvGrpSpPr>
        <p:grpSpPr>
          <a:xfrm>
            <a:off x="4407258" y="719138"/>
            <a:ext cx="5448137" cy="6121400"/>
            <a:chOff x="4407258" y="719138"/>
            <a:chExt cx="5448137" cy="6121400"/>
          </a:xfrm>
        </p:grpSpPr>
        <p:cxnSp>
          <p:nvCxnSpPr>
            <p:cNvPr id="68" name="Google Shape;68;p2"/>
            <p:cNvCxnSpPr/>
            <p:nvPr/>
          </p:nvCxnSpPr>
          <p:spPr>
            <a:xfrm>
              <a:off x="4635794" y="719138"/>
              <a:ext cx="0" cy="6121400"/>
            </a:xfrm>
            <a:prstGeom prst="straightConnector1">
              <a:avLst/>
            </a:prstGeom>
            <a:noFill/>
            <a:ln cap="flat" cmpd="sng" w="9525">
              <a:solidFill>
                <a:srgbClr val="7820FF">
                  <a:alpha val="2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" name="Google Shape;69;p2"/>
            <p:cNvSpPr/>
            <p:nvPr/>
          </p:nvSpPr>
          <p:spPr>
            <a:xfrm>
              <a:off x="5514170" y="1654314"/>
              <a:ext cx="43199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E335C"/>
                  </a:solidFill>
                  <a:latin typeface="Avenir"/>
                  <a:ea typeface="Avenir"/>
                  <a:cs typeface="Avenir"/>
                  <a:sym typeface="Avenir"/>
                </a:rPr>
                <a:t>Wallet management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" name="Google Shape;7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15281" y="1707459"/>
              <a:ext cx="457071" cy="3937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2"/>
            <p:cNvSpPr/>
            <p:nvPr/>
          </p:nvSpPr>
          <p:spPr>
            <a:xfrm>
              <a:off x="5514170" y="2467496"/>
              <a:ext cx="43199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E335C"/>
                  </a:solidFill>
                  <a:latin typeface="Avenir"/>
                  <a:ea typeface="Avenir"/>
                  <a:cs typeface="Avenir"/>
                  <a:sym typeface="Avenir"/>
                </a:rPr>
                <a:t>BIP 39</a:t>
              </a:r>
              <a:endParaRPr b="1" i="0" sz="1600" u="none" cap="none" strike="noStrike">
                <a:solidFill>
                  <a:srgbClr val="0E335C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72" name="Google Shape;7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15281" y="2564070"/>
              <a:ext cx="457071" cy="3937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2"/>
            <p:cNvSpPr/>
            <p:nvPr/>
          </p:nvSpPr>
          <p:spPr>
            <a:xfrm>
              <a:off x="5514170" y="3480081"/>
              <a:ext cx="43412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E335C"/>
                  </a:solidFill>
                  <a:latin typeface="Avenir"/>
                  <a:ea typeface="Avenir"/>
                  <a:cs typeface="Avenir"/>
                  <a:sym typeface="Avenir"/>
                </a:rPr>
                <a:t>BIP 32</a:t>
              </a:r>
              <a:endParaRPr b="1" i="1" sz="1600" u="none" cap="none" strike="noStrike">
                <a:solidFill>
                  <a:srgbClr val="0E335C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74" name="Google Shape;7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07258" y="3606355"/>
              <a:ext cx="457071" cy="3937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754881" y="2475661"/>
            <a:ext cx="5127308" cy="1262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BIP 39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4361223" y="0"/>
            <a:ext cx="6289934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654043" y="2550177"/>
            <a:ext cx="3707180" cy="1350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Seeds &amp; Mnemonics</a:t>
            </a:r>
            <a:b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BIP 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5091949" y="432825"/>
            <a:ext cx="51528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The seed of a wallet is a random number that allows the generation of the wallet's keys.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To facilitate the generation and storage of this seed, BIP39 specifies a mechanism to represent the seed with a set of specific words.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Different standards and dictionaries are used by different cryptocurrencies and wallets.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Generating entropy and encoding as mnemonic words"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6618" y="3453789"/>
            <a:ext cx="3622963" cy="3745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/>
          <p:nvPr/>
        </p:nvSpPr>
        <p:spPr>
          <a:xfrm>
            <a:off x="4361223" y="0"/>
            <a:ext cx="6289934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654043" y="2550177"/>
            <a:ext cx="3707180" cy="1350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Seeds &amp; Mnemonics</a:t>
            </a:r>
            <a:b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BIP 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5071633" y="3179672"/>
            <a:ext cx="48691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https://github.com/bitcoin/bips/blob/master/bip-0039.mediawiki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https://github.com/bitcoinbook/bitcoinbook/blob/develop/ch05.asciidoc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754881" y="2475661"/>
            <a:ext cx="5127308" cy="1262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BIP 32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A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/>
          <p:nvPr/>
        </p:nvSpPr>
        <p:spPr>
          <a:xfrm>
            <a:off x="4361223" y="0"/>
            <a:ext cx="6289934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Recovery of a wallet from its seed: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pieces of information are generated: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private key, to manage funds with an initial address.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chain code, to introduce entropy and generate subsequent keys.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Extended public key: Private/public key + chain code.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654043" y="2550177"/>
            <a:ext cx="3707180" cy="1350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HD Wallets structure</a:t>
            </a:r>
            <a:b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BIP 43/44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5091961" y="432823"/>
            <a:ext cx="486911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Recovery of a wallet from its seed: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venir"/>
              <a:buChar char="-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Two pieces of information are generated: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venir"/>
              <a:buChar char="-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Master private key, to manage funds with an initial address.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venir"/>
              <a:buChar char="-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Master chain code, to introduce entropy and generate subsequent keys.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- Extended public key: Private/public key + chain code.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HDWalletFromRootSeed"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2008" y="4211781"/>
            <a:ext cx="6663660" cy="292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A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/>
          <p:nvPr/>
        </p:nvSpPr>
        <p:spPr>
          <a:xfrm>
            <a:off x="4361223" y="0"/>
            <a:ext cx="6289934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654043" y="2550177"/>
            <a:ext cx="3707180" cy="1350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HD Wallets structure</a:t>
            </a:r>
            <a:b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BIP 43/44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5091961" y="432823"/>
            <a:ext cx="486911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Child Key Generation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venir"/>
              <a:buChar char="-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Each generation has attributes that allow for the creation of a subsequent generation.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1800"/>
              <a:buFont typeface="Avenir"/>
              <a:buChar char="-"/>
            </a:pPr>
            <a:r>
              <a:rPr b="0" i="0" lang="en-US" sz="1800" u="none" cap="none" strike="noStrike">
                <a:solidFill>
                  <a:srgbClr val="0A2857"/>
                </a:solidFill>
                <a:latin typeface="Avenir"/>
                <a:ea typeface="Avenir"/>
                <a:cs typeface="Avenir"/>
                <a:sym typeface="Avenir"/>
              </a:rPr>
              <a:t>It's possible to generate the tree from an Xpub, in a secure manner (only the pubKeys/addresses).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ChildPrivateDerivation"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4621" y="3585402"/>
            <a:ext cx="6428423" cy="373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6FA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/>
          <p:nvPr/>
        </p:nvSpPr>
        <p:spPr>
          <a:xfrm>
            <a:off x="4361223" y="0"/>
            <a:ext cx="6289934" cy="7559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654043" y="2550177"/>
            <a:ext cx="3707180" cy="1350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A2857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HD Wallets structure</a:t>
            </a:r>
            <a:b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rgbClr val="0A2857"/>
                </a:solidFill>
                <a:latin typeface="Arial"/>
                <a:ea typeface="Arial"/>
                <a:cs typeface="Arial"/>
                <a:sym typeface="Arial"/>
              </a:rPr>
              <a:t>BIP 43/44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5071633" y="3179672"/>
            <a:ext cx="486911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https://github.com/bitcoin/bips/blob/master/bip-0043.mediawiki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https://github.com/bitcoinbook/bitcoinbook/blob/develop/ch05.asciidoc</a:t>
            </a:r>
            <a:endParaRPr b="0" i="0" sz="1800" u="none" cap="none" strike="noStrike">
              <a:solidFill>
                <a:srgbClr val="0A285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2009-04-16T11:32:32Z</dcterms:created>
</cp:coreProperties>
</file>