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Nuni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Nunito-boldItalic.fntdata"/><Relationship Id="rId9"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regular.fntdata"/><Relationship Id="rId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3"/>
          <p:cNvGrpSpPr/>
          <p:nvPr/>
        </p:nvGrpSpPr>
        <p:grpSpPr>
          <a:xfrm>
            <a:off x="95250" y="155703"/>
            <a:ext cx="1978397" cy="4836144"/>
            <a:chOff x="431825" y="1342525"/>
            <a:chExt cx="2683300" cy="3302700"/>
          </a:xfrm>
        </p:grpSpPr>
        <p:sp>
          <p:nvSpPr>
            <p:cNvPr id="129" name="Google Shape;129;p13"/>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3"/>
          <p:cNvSpPr txBox="1"/>
          <p:nvPr>
            <p:ph idx="4294967295" type="body"/>
          </p:nvPr>
        </p:nvSpPr>
        <p:spPr>
          <a:xfrm>
            <a:off x="137546" y="149150"/>
            <a:ext cx="257700" cy="1130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nl">
                <a:solidFill>
                  <a:schemeClr val="lt1"/>
                </a:solidFill>
              </a:rPr>
              <a:t>1</a:t>
            </a:r>
            <a:endParaRPr>
              <a:solidFill>
                <a:schemeClr val="lt1"/>
              </a:solidFill>
            </a:endParaRPr>
          </a:p>
        </p:txBody>
      </p:sp>
      <p:cxnSp>
        <p:nvCxnSpPr>
          <p:cNvPr id="132" name="Google Shape;132;p13"/>
          <p:cNvCxnSpPr/>
          <p:nvPr/>
        </p:nvCxnSpPr>
        <p:spPr>
          <a:xfrm>
            <a:off x="409230" y="392279"/>
            <a:ext cx="0" cy="657600"/>
          </a:xfrm>
          <a:prstGeom prst="straightConnector1">
            <a:avLst/>
          </a:prstGeom>
          <a:noFill/>
          <a:ln cap="flat" cmpd="sng" w="9525">
            <a:solidFill>
              <a:schemeClr val="lt1"/>
            </a:solidFill>
            <a:prstDash val="solid"/>
            <a:round/>
            <a:headEnd len="sm" w="sm" type="none"/>
            <a:tailEnd len="sm" w="sm" type="none"/>
          </a:ln>
        </p:spPr>
      </p:cxnSp>
      <p:sp>
        <p:nvSpPr>
          <p:cNvPr id="133" name="Google Shape;133;p13"/>
          <p:cNvSpPr txBox="1"/>
          <p:nvPr>
            <p:ph idx="4294967295" type="body"/>
          </p:nvPr>
        </p:nvSpPr>
        <p:spPr>
          <a:xfrm>
            <a:off x="465412" y="149150"/>
            <a:ext cx="1549800" cy="1130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nl" sz="1500">
                <a:solidFill>
                  <a:schemeClr val="lt1"/>
                </a:solidFill>
              </a:rPr>
              <a:t>Hypotheses</a:t>
            </a:r>
            <a:endParaRPr sz="1500">
              <a:solidFill>
                <a:schemeClr val="lt1"/>
              </a:solidFill>
            </a:endParaRPr>
          </a:p>
        </p:txBody>
      </p:sp>
      <p:sp>
        <p:nvSpPr>
          <p:cNvPr id="134" name="Google Shape;134;p13"/>
          <p:cNvSpPr txBox="1"/>
          <p:nvPr>
            <p:ph idx="4294967295" type="body"/>
          </p:nvPr>
        </p:nvSpPr>
        <p:spPr>
          <a:xfrm>
            <a:off x="205481" y="1217091"/>
            <a:ext cx="1866000" cy="356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nl" sz="1400">
                <a:solidFill>
                  <a:srgbClr val="222222"/>
                </a:solidFill>
                <a:latin typeface="Georgia"/>
                <a:ea typeface="Georgia"/>
                <a:cs typeface="Georgia"/>
                <a:sym typeface="Georgia"/>
              </a:rPr>
              <a:t>H0: No relationship between the independent numerical values on the status of the owner of a loan in the bank.</a:t>
            </a:r>
            <a:endParaRPr sz="1400">
              <a:solidFill>
                <a:srgbClr val="222222"/>
              </a:solidFill>
              <a:latin typeface="Georgia"/>
              <a:ea typeface="Georgia"/>
              <a:cs typeface="Georgia"/>
              <a:sym typeface="Georgia"/>
            </a:endParaRPr>
          </a:p>
          <a:p>
            <a:pPr indent="0" lvl="0" marL="0" rtl="0" algn="l">
              <a:spcBef>
                <a:spcPts val="1200"/>
              </a:spcBef>
              <a:spcAft>
                <a:spcPts val="1200"/>
              </a:spcAft>
              <a:buNone/>
            </a:pPr>
            <a:r>
              <a:rPr lang="nl" sz="1400">
                <a:solidFill>
                  <a:srgbClr val="222222"/>
                </a:solidFill>
                <a:latin typeface="Georgia"/>
                <a:ea typeface="Georgia"/>
                <a:cs typeface="Georgia"/>
                <a:sym typeface="Georgia"/>
              </a:rPr>
              <a:t>H1: There is a relationship between the independent numerical values on the status of the owner of a loan in the bank.</a:t>
            </a:r>
            <a:endParaRPr sz="1400">
              <a:solidFill>
                <a:srgbClr val="222222"/>
              </a:solidFill>
              <a:latin typeface="Georgia"/>
              <a:ea typeface="Georgia"/>
              <a:cs typeface="Georgia"/>
              <a:sym typeface="Georgia"/>
            </a:endParaRPr>
          </a:p>
        </p:txBody>
      </p:sp>
      <p:grpSp>
        <p:nvGrpSpPr>
          <p:cNvPr id="135" name="Google Shape;135;p13"/>
          <p:cNvGrpSpPr/>
          <p:nvPr/>
        </p:nvGrpSpPr>
        <p:grpSpPr>
          <a:xfrm>
            <a:off x="2017500" y="290675"/>
            <a:ext cx="2673003" cy="3302700"/>
            <a:chOff x="3221800" y="1342525"/>
            <a:chExt cx="2673003" cy="3302700"/>
          </a:xfrm>
        </p:grpSpPr>
        <p:sp>
          <p:nvSpPr>
            <p:cNvPr id="136" name="Google Shape;136;p13"/>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3"/>
          <p:cNvSpPr txBox="1"/>
          <p:nvPr>
            <p:ph idx="4294967295" type="body"/>
          </p:nvPr>
        </p:nvSpPr>
        <p:spPr>
          <a:xfrm>
            <a:off x="2071467" y="28587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nl">
                <a:solidFill>
                  <a:schemeClr val="lt1"/>
                </a:solidFill>
              </a:rPr>
              <a:t>2</a:t>
            </a:r>
            <a:endParaRPr>
              <a:solidFill>
                <a:schemeClr val="lt1"/>
              </a:solidFill>
            </a:endParaRPr>
          </a:p>
        </p:txBody>
      </p:sp>
      <p:sp>
        <p:nvSpPr>
          <p:cNvPr id="139" name="Google Shape;139;p13"/>
          <p:cNvSpPr txBox="1"/>
          <p:nvPr>
            <p:ph idx="4294967295" type="body"/>
          </p:nvPr>
        </p:nvSpPr>
        <p:spPr>
          <a:xfrm>
            <a:off x="2519450" y="290675"/>
            <a:ext cx="2101800" cy="823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nl" sz="1500">
                <a:solidFill>
                  <a:schemeClr val="lt1"/>
                </a:solidFill>
              </a:rPr>
              <a:t>Business/strategic impact</a:t>
            </a:r>
            <a:endParaRPr sz="1500">
              <a:solidFill>
                <a:schemeClr val="lt1"/>
              </a:solidFill>
            </a:endParaRPr>
          </a:p>
        </p:txBody>
      </p:sp>
      <p:sp>
        <p:nvSpPr>
          <p:cNvPr id="140" name="Google Shape;140;p13"/>
          <p:cNvSpPr txBox="1"/>
          <p:nvPr>
            <p:ph idx="4294967295" type="body"/>
          </p:nvPr>
        </p:nvSpPr>
        <p:spPr>
          <a:xfrm>
            <a:off x="2162000" y="1148400"/>
            <a:ext cx="2530800" cy="370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nl" sz="1400">
                <a:solidFill>
                  <a:srgbClr val="292929"/>
                </a:solidFill>
                <a:highlight>
                  <a:srgbClr val="FFFFFF"/>
                </a:highlight>
                <a:latin typeface="Georgia"/>
                <a:ea typeface="Georgia"/>
                <a:cs typeface="Georgia"/>
                <a:sym typeface="Georgia"/>
              </a:rPr>
              <a:t>Banks fundamental business model rely on financial intermediation by raising finance and lending (mortgage, real estate, consumer and companies loans). The latter is the major source of credit risk composed loan approval. Cred</a:t>
            </a:r>
            <a:r>
              <a:rPr lang="nl" sz="1400">
                <a:solidFill>
                  <a:srgbClr val="292929"/>
                </a:solidFill>
                <a:latin typeface="Georgia"/>
                <a:ea typeface="Georgia"/>
                <a:cs typeface="Georgia"/>
                <a:sym typeface="Georgia"/>
              </a:rPr>
              <a:t>i</a:t>
            </a:r>
            <a:r>
              <a:rPr lang="nl" sz="1400">
                <a:solidFill>
                  <a:srgbClr val="292929"/>
                </a:solidFill>
                <a:highlight>
                  <a:srgbClr val="FFFFFF"/>
                </a:highlight>
                <a:latin typeface="Georgia"/>
                <a:ea typeface="Georgia"/>
                <a:cs typeface="Georgia"/>
                <a:sym typeface="Georgia"/>
              </a:rPr>
              <a:t>t scoring in retail portfolios reflects the default risk of a customer at the moment of loan application. Machine learning models could help predict the the level of credit risk of the customer, and therefore lower the number of defauts.</a:t>
            </a:r>
            <a:endParaRPr sz="1400">
              <a:latin typeface="Georgia"/>
              <a:ea typeface="Georgia"/>
              <a:cs typeface="Georgia"/>
              <a:sym typeface="Georgia"/>
            </a:endParaRPr>
          </a:p>
        </p:txBody>
      </p:sp>
      <p:grpSp>
        <p:nvGrpSpPr>
          <p:cNvPr id="141" name="Google Shape;141;p13"/>
          <p:cNvGrpSpPr/>
          <p:nvPr/>
        </p:nvGrpSpPr>
        <p:grpSpPr>
          <a:xfrm>
            <a:off x="4474625" y="292055"/>
            <a:ext cx="1953161" cy="1130845"/>
            <a:chOff x="6007125" y="1342525"/>
            <a:chExt cx="2673000" cy="3302700"/>
          </a:xfrm>
        </p:grpSpPr>
        <p:sp>
          <p:nvSpPr>
            <p:cNvPr id="142" name="Google Shape;142;p13"/>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3"/>
          <p:cNvSpPr txBox="1"/>
          <p:nvPr>
            <p:ph idx="4294967295" type="body"/>
          </p:nvPr>
        </p:nvSpPr>
        <p:spPr>
          <a:xfrm>
            <a:off x="4692795" y="198325"/>
            <a:ext cx="255300" cy="104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nl">
                <a:solidFill>
                  <a:schemeClr val="lt1"/>
                </a:solidFill>
              </a:rPr>
              <a:t>3</a:t>
            </a:r>
            <a:endParaRPr>
              <a:solidFill>
                <a:schemeClr val="lt1"/>
              </a:solidFill>
            </a:endParaRPr>
          </a:p>
        </p:txBody>
      </p:sp>
      <p:sp>
        <p:nvSpPr>
          <p:cNvPr id="145" name="Google Shape;145;p13"/>
          <p:cNvSpPr txBox="1"/>
          <p:nvPr>
            <p:ph idx="4294967295" type="body"/>
          </p:nvPr>
        </p:nvSpPr>
        <p:spPr>
          <a:xfrm>
            <a:off x="4957590" y="198315"/>
            <a:ext cx="1535700" cy="10455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nl" sz="1500">
                <a:solidFill>
                  <a:schemeClr val="lt1"/>
                </a:solidFill>
              </a:rPr>
              <a:t>Accuracy of the model</a:t>
            </a:r>
            <a:endParaRPr sz="1500">
              <a:solidFill>
                <a:schemeClr val="lt1"/>
              </a:solidFill>
            </a:endParaRPr>
          </a:p>
        </p:txBody>
      </p:sp>
      <p:pic>
        <p:nvPicPr>
          <p:cNvPr id="146" name="Google Shape;146;p13"/>
          <p:cNvPicPr preferRelativeResize="0"/>
          <p:nvPr/>
        </p:nvPicPr>
        <p:blipFill>
          <a:blip r:embed="rId3">
            <a:alphaModFix/>
          </a:blip>
          <a:stretch>
            <a:fillRect/>
          </a:stretch>
        </p:blipFill>
        <p:spPr>
          <a:xfrm>
            <a:off x="6312746" y="392275"/>
            <a:ext cx="2585500" cy="1795325"/>
          </a:xfrm>
          <a:prstGeom prst="rect">
            <a:avLst/>
          </a:prstGeom>
          <a:noFill/>
          <a:ln>
            <a:noFill/>
          </a:ln>
        </p:spPr>
      </p:pic>
      <p:cxnSp>
        <p:nvCxnSpPr>
          <p:cNvPr id="147" name="Google Shape;147;p13"/>
          <p:cNvCxnSpPr/>
          <p:nvPr/>
        </p:nvCxnSpPr>
        <p:spPr>
          <a:xfrm>
            <a:off x="2417417" y="392279"/>
            <a:ext cx="0" cy="657600"/>
          </a:xfrm>
          <a:prstGeom prst="straightConnector1">
            <a:avLst/>
          </a:prstGeom>
          <a:noFill/>
          <a:ln cap="flat" cmpd="sng" w="9525">
            <a:solidFill>
              <a:schemeClr val="lt1"/>
            </a:solidFill>
            <a:prstDash val="solid"/>
            <a:round/>
            <a:headEnd len="sm" w="sm" type="none"/>
            <a:tailEnd len="sm" w="sm" type="none"/>
          </a:ln>
        </p:spPr>
      </p:cxnSp>
      <p:cxnSp>
        <p:nvCxnSpPr>
          <p:cNvPr id="148" name="Google Shape;148;p13"/>
          <p:cNvCxnSpPr/>
          <p:nvPr/>
        </p:nvCxnSpPr>
        <p:spPr>
          <a:xfrm>
            <a:off x="4951692" y="392279"/>
            <a:ext cx="0" cy="657600"/>
          </a:xfrm>
          <a:prstGeom prst="straightConnector1">
            <a:avLst/>
          </a:prstGeom>
          <a:noFill/>
          <a:ln cap="flat" cmpd="sng" w="9525">
            <a:solidFill>
              <a:schemeClr val="lt1"/>
            </a:solidFill>
            <a:prstDash val="solid"/>
            <a:round/>
            <a:headEnd len="sm" w="sm" type="none"/>
            <a:tailEnd len="sm" w="sm" type="none"/>
          </a:ln>
        </p:spPr>
      </p:cxnSp>
      <p:sp>
        <p:nvSpPr>
          <p:cNvPr id="149" name="Google Shape;149;p13"/>
          <p:cNvSpPr txBox="1"/>
          <p:nvPr>
            <p:ph idx="4294967295" type="body"/>
          </p:nvPr>
        </p:nvSpPr>
        <p:spPr>
          <a:xfrm>
            <a:off x="4957590" y="2048990"/>
            <a:ext cx="1535700" cy="10455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nl" sz="1500">
                <a:solidFill>
                  <a:schemeClr val="lt1"/>
                </a:solidFill>
              </a:rPr>
              <a:t>Additional steps to improve the model:</a:t>
            </a:r>
            <a:endParaRPr sz="1500">
              <a:solidFill>
                <a:schemeClr val="lt1"/>
              </a:solidFill>
            </a:endParaRPr>
          </a:p>
        </p:txBody>
      </p:sp>
      <p:cxnSp>
        <p:nvCxnSpPr>
          <p:cNvPr id="150" name="Google Shape;150;p13"/>
          <p:cNvCxnSpPr/>
          <p:nvPr/>
        </p:nvCxnSpPr>
        <p:spPr>
          <a:xfrm>
            <a:off x="4951692" y="2242954"/>
            <a:ext cx="0" cy="657600"/>
          </a:xfrm>
          <a:prstGeom prst="straightConnector1">
            <a:avLst/>
          </a:prstGeom>
          <a:noFill/>
          <a:ln cap="flat" cmpd="sng" w="9525">
            <a:solidFill>
              <a:schemeClr val="lt1"/>
            </a:solidFill>
            <a:prstDash val="solid"/>
            <a:round/>
            <a:headEnd len="sm" w="sm" type="none"/>
            <a:tailEnd len="sm" w="sm" type="none"/>
          </a:ln>
        </p:spPr>
      </p:cxnSp>
      <p:sp>
        <p:nvSpPr>
          <p:cNvPr id="151" name="Google Shape;151;p13"/>
          <p:cNvSpPr txBox="1"/>
          <p:nvPr>
            <p:ph idx="4294967295" type="body"/>
          </p:nvPr>
        </p:nvSpPr>
        <p:spPr>
          <a:xfrm>
            <a:off x="4702295" y="1991600"/>
            <a:ext cx="255300" cy="104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nl">
                <a:solidFill>
                  <a:schemeClr val="lt1"/>
                </a:solidFill>
              </a:rPr>
              <a:t>4</a:t>
            </a:r>
            <a:endParaRPr>
              <a:solidFill>
                <a:schemeClr val="lt1"/>
              </a:solidFill>
            </a:endParaRPr>
          </a:p>
        </p:txBody>
      </p:sp>
      <p:sp>
        <p:nvSpPr>
          <p:cNvPr id="152" name="Google Shape;152;p13"/>
          <p:cNvSpPr txBox="1"/>
          <p:nvPr>
            <p:ph idx="4294967295" type="body"/>
          </p:nvPr>
        </p:nvSpPr>
        <p:spPr>
          <a:xfrm>
            <a:off x="5029325" y="3037100"/>
            <a:ext cx="4049700" cy="170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Georgia"/>
              <a:buAutoNum type="arabicPeriod"/>
            </a:pPr>
            <a:r>
              <a:rPr lang="nl" sz="1200">
                <a:latin typeface="Georgia"/>
                <a:ea typeface="Georgia"/>
                <a:cs typeface="Georgia"/>
                <a:sym typeface="Georgia"/>
              </a:rPr>
              <a:t>The data was unbalanced, in order to overcome this SMOTE could be applied.</a:t>
            </a:r>
            <a:endParaRPr sz="1200">
              <a:latin typeface="Georgia"/>
              <a:ea typeface="Georgia"/>
              <a:cs typeface="Georgia"/>
              <a:sym typeface="Georgia"/>
            </a:endParaRPr>
          </a:p>
          <a:p>
            <a:pPr indent="-304800" lvl="0" marL="457200" rtl="0" algn="l">
              <a:spcBef>
                <a:spcPts val="0"/>
              </a:spcBef>
              <a:spcAft>
                <a:spcPts val="0"/>
              </a:spcAft>
              <a:buSzPts val="1200"/>
              <a:buFont typeface="Georgia"/>
              <a:buAutoNum type="arabicPeriod"/>
            </a:pPr>
            <a:r>
              <a:rPr lang="nl" sz="1200">
                <a:latin typeface="Georgia"/>
                <a:ea typeface="Georgia"/>
                <a:cs typeface="Georgia"/>
                <a:sym typeface="Georgia"/>
              </a:rPr>
              <a:t>Add more data since the database was very limited.</a:t>
            </a:r>
            <a:endParaRPr sz="1200">
              <a:latin typeface="Georgia"/>
              <a:ea typeface="Georgia"/>
              <a:cs typeface="Georgia"/>
              <a:sym typeface="Georgia"/>
            </a:endParaRPr>
          </a:p>
          <a:p>
            <a:pPr indent="-304800" lvl="0" marL="457200" rtl="0" algn="l">
              <a:spcBef>
                <a:spcPts val="0"/>
              </a:spcBef>
              <a:spcAft>
                <a:spcPts val="0"/>
              </a:spcAft>
              <a:buSzPts val="1200"/>
              <a:buFont typeface="Georgia"/>
              <a:buAutoNum type="arabicPeriod"/>
            </a:pPr>
            <a:r>
              <a:rPr lang="nl" sz="1200">
                <a:latin typeface="Georgia"/>
                <a:ea typeface="Georgia"/>
                <a:cs typeface="Georgia"/>
                <a:sym typeface="Georgia"/>
              </a:rPr>
              <a:t>Drop </a:t>
            </a:r>
            <a:r>
              <a:rPr lang="nl" sz="1200">
                <a:latin typeface="Georgia"/>
                <a:ea typeface="Georgia"/>
                <a:cs typeface="Georgia"/>
                <a:sym typeface="Georgia"/>
              </a:rPr>
              <a:t>relevant</a:t>
            </a:r>
            <a:r>
              <a:rPr lang="nl" sz="1200">
                <a:latin typeface="Georgia"/>
                <a:ea typeface="Georgia"/>
                <a:cs typeface="Georgia"/>
                <a:sym typeface="Georgia"/>
              </a:rPr>
              <a:t> </a:t>
            </a:r>
            <a:r>
              <a:rPr lang="nl" sz="1200">
                <a:latin typeface="Georgia"/>
                <a:ea typeface="Georgia"/>
                <a:cs typeface="Georgia"/>
                <a:sym typeface="Georgia"/>
              </a:rPr>
              <a:t>columns</a:t>
            </a:r>
            <a:r>
              <a:rPr lang="nl" sz="1200">
                <a:latin typeface="Georgia"/>
                <a:ea typeface="Georgia"/>
                <a:cs typeface="Georgia"/>
                <a:sym typeface="Georgia"/>
              </a:rPr>
              <a:t> and remove duplicates. </a:t>
            </a:r>
            <a:endParaRPr sz="1200">
              <a:latin typeface="Georgia"/>
              <a:ea typeface="Georgia"/>
              <a:cs typeface="Georgia"/>
              <a:sym typeface="Georgia"/>
            </a:endParaRPr>
          </a:p>
          <a:p>
            <a:pPr indent="-304800" lvl="0" marL="457200" rtl="0" algn="l">
              <a:spcBef>
                <a:spcPts val="0"/>
              </a:spcBef>
              <a:spcAft>
                <a:spcPts val="0"/>
              </a:spcAft>
              <a:buSzPts val="1200"/>
              <a:buAutoNum type="arabicPeriod"/>
            </a:pPr>
            <a:r>
              <a:rPr lang="nl" sz="1200">
                <a:latin typeface="Georgia"/>
                <a:ea typeface="Georgia"/>
                <a:cs typeface="Georgia"/>
                <a:sym typeface="Georgia"/>
              </a:rPr>
              <a:t>Apply the </a:t>
            </a:r>
            <a:r>
              <a:rPr lang="nl" sz="1200">
                <a:solidFill>
                  <a:srgbClr val="222222"/>
                </a:solidFill>
                <a:latin typeface="Georgia"/>
                <a:ea typeface="Georgia"/>
                <a:cs typeface="Georgia"/>
                <a:sym typeface="Georgia"/>
              </a:rPr>
              <a:t>maximum likelihood estimation</a:t>
            </a:r>
            <a:r>
              <a:rPr lang="nl" sz="1200">
                <a:latin typeface="Georgia"/>
                <a:ea typeface="Georgia"/>
                <a:cs typeface="Georgia"/>
                <a:sym typeface="Georgia"/>
              </a:rPr>
              <a:t>.</a:t>
            </a:r>
            <a:endParaRPr sz="12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