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66" r:id="rId2"/>
    <p:sldMasterId id="2147483680" r:id="rId3"/>
  </p:sldMasterIdLst>
  <p:notesMasterIdLst>
    <p:notesMasterId r:id="rId30"/>
  </p:notesMasterIdLst>
  <p:handoutMasterIdLst>
    <p:handoutMasterId r:id="rId31"/>
  </p:handoutMasterIdLst>
  <p:sldIdLst>
    <p:sldId id="606" r:id="rId4"/>
    <p:sldId id="625" r:id="rId5"/>
    <p:sldId id="627" r:id="rId6"/>
    <p:sldId id="628" r:id="rId7"/>
    <p:sldId id="629" r:id="rId8"/>
    <p:sldId id="630" r:id="rId9"/>
    <p:sldId id="631" r:id="rId10"/>
    <p:sldId id="641" r:id="rId11"/>
    <p:sldId id="632" r:id="rId12"/>
    <p:sldId id="633" r:id="rId13"/>
    <p:sldId id="634" r:id="rId14"/>
    <p:sldId id="635" r:id="rId15"/>
    <p:sldId id="636" r:id="rId16"/>
    <p:sldId id="640" r:id="rId17"/>
    <p:sldId id="637" r:id="rId18"/>
    <p:sldId id="638" r:id="rId19"/>
    <p:sldId id="639" r:id="rId20"/>
    <p:sldId id="649" r:id="rId21"/>
    <p:sldId id="645" r:id="rId22"/>
    <p:sldId id="644" r:id="rId23"/>
    <p:sldId id="643" r:id="rId24"/>
    <p:sldId id="646" r:id="rId25"/>
    <p:sldId id="650" r:id="rId26"/>
    <p:sldId id="651" r:id="rId27"/>
    <p:sldId id="652" r:id="rId28"/>
    <p:sldId id="653" r:id="rId29"/>
  </p:sldIdLst>
  <p:sldSz cx="12192000" cy="6858000"/>
  <p:notesSz cx="7302500" cy="9586913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E0F4E3"/>
    <a:srgbClr val="E0E0E0"/>
    <a:srgbClr val="E3E4E6"/>
    <a:srgbClr val="FFFF99"/>
    <a:srgbClr val="FF9999"/>
    <a:srgbClr val="EFBFBF"/>
    <a:srgbClr val="A8E7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4" autoAdjust="0"/>
    <p:restoredTop sz="97353" autoAdjust="0"/>
  </p:normalViewPr>
  <p:slideViewPr>
    <p:cSldViewPr snapToObjects="1">
      <p:cViewPr varScale="1">
        <p:scale>
          <a:sx n="131" d="100"/>
          <a:sy n="131" d="100"/>
        </p:scale>
        <p:origin x="576" y="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 Trammell" userId="c5183c5e-ae46-47e2-be25-d350356273d8" providerId="ADAL" clId="{D7AF5D6F-5A24-4325-887B-59E86E05E979}"/>
    <pc:docChg chg="custSel modSld">
      <pc:chgData name="David S Trammell" userId="c5183c5e-ae46-47e2-be25-d350356273d8" providerId="ADAL" clId="{D7AF5D6F-5A24-4325-887B-59E86E05E979}" dt="2024-11-14T20:42:41.473" v="456" actId="20577"/>
      <pc:docMkLst>
        <pc:docMk/>
      </pc:docMkLst>
      <pc:sldChg chg="modSp mod">
        <pc:chgData name="David S Trammell" userId="c5183c5e-ae46-47e2-be25-d350356273d8" providerId="ADAL" clId="{D7AF5D6F-5A24-4325-887B-59E86E05E979}" dt="2024-11-14T20:27:01.454" v="243" actId="14100"/>
        <pc:sldMkLst>
          <pc:docMk/>
          <pc:sldMk cId="314025254" sldId="625"/>
        </pc:sldMkLst>
        <pc:spChg chg="mod">
          <ac:chgData name="David S Trammell" userId="c5183c5e-ae46-47e2-be25-d350356273d8" providerId="ADAL" clId="{D7AF5D6F-5A24-4325-887B-59E86E05E979}" dt="2024-11-14T20:27:01.454" v="243" actId="14100"/>
          <ac:spMkLst>
            <pc:docMk/>
            <pc:sldMk cId="314025254" sldId="625"/>
            <ac:spMk id="3" creationId="{00000000-0000-0000-0000-000000000000}"/>
          </ac:spMkLst>
        </pc:spChg>
      </pc:sldChg>
      <pc:sldChg chg="modSp mod">
        <pc:chgData name="David S Trammell" userId="c5183c5e-ae46-47e2-be25-d350356273d8" providerId="ADAL" clId="{D7AF5D6F-5A24-4325-887B-59E86E05E979}" dt="2024-11-14T20:42:41.473" v="456" actId="20577"/>
        <pc:sldMkLst>
          <pc:docMk/>
          <pc:sldMk cId="659228997" sldId="628"/>
        </pc:sldMkLst>
        <pc:spChg chg="mod">
          <ac:chgData name="David S Trammell" userId="c5183c5e-ae46-47e2-be25-d350356273d8" providerId="ADAL" clId="{D7AF5D6F-5A24-4325-887B-59E86E05E979}" dt="2024-11-14T20:42:41.473" v="456" actId="20577"/>
          <ac:spMkLst>
            <pc:docMk/>
            <pc:sldMk cId="659228997" sldId="628"/>
            <ac:spMk id="3" creationId="{00000000-0000-0000-0000-000000000000}"/>
          </ac:spMkLst>
        </pc:spChg>
      </pc:sldChg>
      <pc:sldChg chg="modSp mod">
        <pc:chgData name="David S Trammell" userId="c5183c5e-ae46-47e2-be25-d350356273d8" providerId="ADAL" clId="{D7AF5D6F-5A24-4325-887B-59E86E05E979}" dt="2024-11-14T20:37:10.700" v="258" actId="13926"/>
        <pc:sldMkLst>
          <pc:docMk/>
          <pc:sldMk cId="3735213212" sldId="640"/>
        </pc:sldMkLst>
        <pc:spChg chg="mod">
          <ac:chgData name="David S Trammell" userId="c5183c5e-ae46-47e2-be25-d350356273d8" providerId="ADAL" clId="{D7AF5D6F-5A24-4325-887B-59E86E05E979}" dt="2024-11-14T20:37:10.700" v="258" actId="13926"/>
          <ac:spMkLst>
            <pc:docMk/>
            <pc:sldMk cId="3735213212" sldId="640"/>
            <ac:spMk id="2" creationId="{00000000-0000-0000-0000-000000000000}"/>
          </ac:spMkLst>
        </pc:spChg>
      </pc:sldChg>
      <pc:sldChg chg="modSp mod">
        <pc:chgData name="David S Trammell" userId="c5183c5e-ae46-47e2-be25-d350356273d8" providerId="ADAL" clId="{D7AF5D6F-5A24-4325-887B-59E86E05E979}" dt="2024-11-14T20:25:21.036" v="233"/>
        <pc:sldMkLst>
          <pc:docMk/>
          <pc:sldMk cId="2422054479" sldId="643"/>
        </pc:sldMkLst>
        <pc:spChg chg="mod">
          <ac:chgData name="David S Trammell" userId="c5183c5e-ae46-47e2-be25-d350356273d8" providerId="ADAL" clId="{D7AF5D6F-5A24-4325-887B-59E86E05E979}" dt="2024-11-14T20:25:21.036" v="233"/>
          <ac:spMkLst>
            <pc:docMk/>
            <pc:sldMk cId="2422054479" sldId="643"/>
            <ac:spMk id="3" creationId="{00000000-0000-0000-0000-000000000000}"/>
          </ac:spMkLst>
        </pc:spChg>
      </pc:sldChg>
      <pc:sldChg chg="modSp mod">
        <pc:chgData name="David S Trammell" userId="c5183c5e-ae46-47e2-be25-d350356273d8" providerId="ADAL" clId="{D7AF5D6F-5A24-4325-887B-59E86E05E979}" dt="2024-11-14T20:14:35.464" v="29" actId="20577"/>
        <pc:sldMkLst>
          <pc:docMk/>
          <pc:sldMk cId="2482587399" sldId="649"/>
        </pc:sldMkLst>
        <pc:spChg chg="mod">
          <ac:chgData name="David S Trammell" userId="c5183c5e-ae46-47e2-be25-d350356273d8" providerId="ADAL" clId="{D7AF5D6F-5A24-4325-887B-59E86E05E979}" dt="2024-11-14T20:14:35.464" v="29" actId="20577"/>
          <ac:spMkLst>
            <pc:docMk/>
            <pc:sldMk cId="2482587399" sldId="649"/>
            <ac:spMk id="5" creationId="{00000000-0000-0000-0000-000000000000}"/>
          </ac:spMkLst>
        </pc:spChg>
      </pc:sldChg>
      <pc:sldChg chg="modSp mod">
        <pc:chgData name="David S Trammell" userId="c5183c5e-ae46-47e2-be25-d350356273d8" providerId="ADAL" clId="{D7AF5D6F-5A24-4325-887B-59E86E05E979}" dt="2024-11-14T20:24:25.943" v="231" actId="20577"/>
        <pc:sldMkLst>
          <pc:docMk/>
          <pc:sldMk cId="3025590851" sldId="653"/>
        </pc:sldMkLst>
        <pc:spChg chg="mod">
          <ac:chgData name="David S Trammell" userId="c5183c5e-ae46-47e2-be25-d350356273d8" providerId="ADAL" clId="{D7AF5D6F-5A24-4325-887B-59E86E05E979}" dt="2024-11-14T20:17:01.617" v="198" actId="5793"/>
          <ac:spMkLst>
            <pc:docMk/>
            <pc:sldMk cId="3025590851" sldId="653"/>
            <ac:spMk id="2" creationId="{00000000-0000-0000-0000-000000000000}"/>
          </ac:spMkLst>
        </pc:spChg>
        <pc:spChg chg="mod">
          <ac:chgData name="David S Trammell" userId="c5183c5e-ae46-47e2-be25-d350356273d8" providerId="ADAL" clId="{D7AF5D6F-5A24-4325-887B-59E86E05E979}" dt="2024-11-14T20:24:25.943" v="231" actId="20577"/>
          <ac:spMkLst>
            <pc:docMk/>
            <pc:sldMk cId="3025590851" sldId="65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08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0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6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54000"/>
            <a:ext cx="11176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7000"/>
            <a:ext cx="11176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76251" y="50800"/>
            <a:ext cx="101219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53A4-4D9E-48DD-B991-1706040EC2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C8D6-BE0A-49AD-96A2-17861F4D6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Gill Sans" charset="0"/>
              <a:cs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219200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Networking 1</a:t>
            </a:r>
            <a:endParaRPr kumimoji="0" lang="en-US" sz="3600" b="1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CSC 3304 Introduction  to Systems Programming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b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886200"/>
            <a:ext cx="76787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David Trammell, PhD</a:t>
            </a:r>
          </a:p>
        </p:txBody>
      </p:sp>
    </p:spTree>
    <p:extLst>
      <p:ext uri="{BB962C8B-B14F-4D97-AF65-F5344CB8AC3E}">
        <p14:creationId xmlns:p14="http://schemas.microsoft.com/office/powerpoint/2010/main" val="53516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56.5.2 Accepting a Connection (server)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6600"/>
            <a:ext cx="10896600" cy="3581399"/>
          </a:xfrm>
        </p:spPr>
        <p:txBody>
          <a:bodyPr>
            <a:normAutofit/>
          </a:bodyPr>
          <a:lstStyle/>
          <a:p>
            <a:r>
              <a:rPr lang="en-US" b="1" dirty="0"/>
              <a:t>return</a:t>
            </a:r>
            <a:r>
              <a:rPr lang="en-US" dirty="0"/>
              <a:t>: a NEW socket (the original one is listening for connections)</a:t>
            </a:r>
          </a:p>
          <a:p>
            <a:r>
              <a:rPr lang="en-US" dirty="0" err="1"/>
              <a:t>sockfd</a:t>
            </a:r>
            <a:r>
              <a:rPr lang="en-US" dirty="0"/>
              <a:t>: file descriptor of a bound and listening socket</a:t>
            </a:r>
          </a:p>
          <a:p>
            <a:r>
              <a:rPr lang="en-US" dirty="0"/>
              <a:t>*</a:t>
            </a:r>
            <a:r>
              <a:rPr lang="en-US" dirty="0" err="1"/>
              <a:t>addr</a:t>
            </a:r>
            <a:r>
              <a:rPr lang="en-US" dirty="0"/>
              <a:t>: a pointer to a </a:t>
            </a:r>
            <a:r>
              <a:rPr lang="en-US" dirty="0" err="1"/>
              <a:t>sockaddr</a:t>
            </a:r>
            <a:r>
              <a:rPr lang="en-US" dirty="0"/>
              <a:t>: used to return client address info</a:t>
            </a:r>
          </a:p>
          <a:p>
            <a:r>
              <a:rPr lang="en-US" dirty="0"/>
              <a:t>*</a:t>
            </a:r>
            <a:r>
              <a:rPr lang="en-US" dirty="0" err="1"/>
              <a:t>addrlen</a:t>
            </a:r>
            <a:r>
              <a:rPr lang="en-US" dirty="0"/>
              <a:t>: a pointer to a </a:t>
            </a:r>
            <a:r>
              <a:rPr lang="en-US" dirty="0" err="1"/>
              <a:t>socklen_t</a:t>
            </a:r>
            <a:r>
              <a:rPr lang="en-US" dirty="0"/>
              <a:t>: used to return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size</a:t>
            </a:r>
          </a:p>
          <a:p>
            <a:pPr lvl="1"/>
            <a:r>
              <a:rPr lang="en-US" dirty="0"/>
              <a:t>The last two </a:t>
            </a:r>
            <a:r>
              <a:rPr lang="en-US" dirty="0" err="1"/>
              <a:t>args</a:t>
            </a:r>
            <a:r>
              <a:rPr lang="en-US" dirty="0"/>
              <a:t> can be NULL if you don't need the client address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listen_fd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NULL);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86740"/>
            <a:ext cx="11604659" cy="205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2054" y="2472583"/>
            <a:ext cx="3200400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56.5.3 Connecting to a Socket (client)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11734800" cy="3657600"/>
          </a:xfrm>
        </p:spPr>
        <p:txBody>
          <a:bodyPr>
            <a:normAutofit/>
          </a:bodyPr>
          <a:lstStyle/>
          <a:p>
            <a:r>
              <a:rPr lang="en-US" dirty="0" err="1"/>
              <a:t>sockfd</a:t>
            </a:r>
            <a:r>
              <a:rPr lang="en-US" dirty="0"/>
              <a:t>: file descriptor of a socket (neither bound nor connected yet)</a:t>
            </a:r>
          </a:p>
          <a:p>
            <a:r>
              <a:rPr lang="en-US" dirty="0"/>
              <a:t>*</a:t>
            </a:r>
            <a:r>
              <a:rPr lang="en-US" dirty="0" err="1"/>
              <a:t>addr</a:t>
            </a:r>
            <a:r>
              <a:rPr lang="en-US" dirty="0"/>
              <a:t>: a pointer to a </a:t>
            </a:r>
            <a:r>
              <a:rPr lang="en-US" dirty="0" err="1"/>
              <a:t>sockaddr</a:t>
            </a:r>
            <a:r>
              <a:rPr lang="en-US" dirty="0"/>
              <a:t> of the server to connect to</a:t>
            </a:r>
          </a:p>
          <a:p>
            <a:r>
              <a:rPr lang="en-US" dirty="0" err="1"/>
              <a:t>addrlen</a:t>
            </a:r>
            <a:r>
              <a:rPr lang="en-US" dirty="0"/>
              <a:t>: </a:t>
            </a:r>
            <a:r>
              <a:rPr lang="en-US" dirty="0" err="1"/>
              <a:t>sockaddr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size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socket(AF_INET, SOCK_STREAM, 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If connect fails, close() the socket, create a new one and try again!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14309"/>
            <a:ext cx="11631958" cy="2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0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56.5.4 I/O on Stream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2400"/>
            <a:ext cx="10896600" cy="2209800"/>
          </a:xfrm>
        </p:spPr>
        <p:txBody>
          <a:bodyPr>
            <a:normAutofit/>
          </a:bodyPr>
          <a:lstStyle/>
          <a:p>
            <a:r>
              <a:rPr lang="en-US" dirty="0"/>
              <a:t>A pair of connected stream sockets provide bidirectional communication</a:t>
            </a:r>
          </a:p>
          <a:p>
            <a:pPr lvl="1"/>
            <a:r>
              <a:rPr lang="en-US" dirty="0"/>
              <a:t>Use standard I/O calls: read(), write(), close() or more specialized calls</a:t>
            </a:r>
          </a:p>
          <a:p>
            <a:pPr lvl="1"/>
            <a:r>
              <a:rPr lang="en-US" dirty="0"/>
              <a:t>What happens when connection is closed on one end unexpectedly?</a:t>
            </a:r>
          </a:p>
          <a:p>
            <a:pPr lvl="2"/>
            <a:r>
              <a:rPr lang="en-US" dirty="0"/>
              <a:t>Reads continue to succeed until all data is consumed at which point EOF is read</a:t>
            </a:r>
          </a:p>
          <a:p>
            <a:pPr lvl="2"/>
            <a:r>
              <a:rPr lang="en-US" dirty="0"/>
              <a:t>Writes fail immediately and generate signal SIGPIPE (terminates by default!)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8686800" cy="24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Basic File I/O for Reference (Chapter 4)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9583487" cy="1714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33939"/>
            <a:ext cx="9554908" cy="1695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4" y="4627378"/>
            <a:ext cx="959301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Example 18a-net1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896600" cy="510540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Review example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21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56.6 Datagram Sockets (UDP)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896600" cy="5105400"/>
          </a:xfrm>
        </p:spPr>
        <p:txBody>
          <a:bodyPr>
            <a:normAutofit/>
          </a:bodyPr>
          <a:lstStyle/>
          <a:p>
            <a:r>
              <a:rPr lang="en-US" dirty="0"/>
              <a:t>Prior examples were for Stream Socket (TCP if Internet domain)</a:t>
            </a:r>
          </a:p>
          <a:p>
            <a:pPr lvl="1"/>
            <a:r>
              <a:rPr lang="en-US" dirty="0"/>
              <a:t>Ensures all data arrives and is ordered correctly (useful over networks)</a:t>
            </a:r>
          </a:p>
          <a:p>
            <a:endParaRPr lang="en-US" dirty="0"/>
          </a:p>
          <a:p>
            <a:r>
              <a:rPr lang="en-US" dirty="0"/>
              <a:t>Datagram sockets are the other option (UDP if Internet domain)</a:t>
            </a:r>
          </a:p>
          <a:p>
            <a:pPr lvl="1"/>
            <a:r>
              <a:rPr lang="en-US" dirty="0"/>
              <a:t>Prioritizes speed and efficiency (simplicity of implementation)</a:t>
            </a:r>
          </a:p>
          <a:p>
            <a:pPr lvl="1"/>
            <a:r>
              <a:rPr lang="en-US" dirty="0"/>
              <a:t>On networks, packets may arrive out of order, and may be absent or duplicated</a:t>
            </a:r>
          </a:p>
          <a:p>
            <a:pPr lvl="1"/>
            <a:r>
              <a:rPr lang="en-US" dirty="0"/>
              <a:t>Example: live streaming (audio/video)</a:t>
            </a:r>
          </a:p>
          <a:p>
            <a:pPr lvl="1"/>
            <a:r>
              <a:rPr lang="en-US" dirty="0"/>
              <a:t>Example: DNS requests</a:t>
            </a:r>
          </a:p>
          <a:p>
            <a:pPr lvl="2"/>
            <a:r>
              <a:rPr lang="en-US" dirty="0"/>
              <a:t>UDP is not reliable on its own, but applications can enhance reliability by sending additional requests when they don't get a reply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30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57 Unix Domain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896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Sockets don't have to be created as network sockets</a:t>
            </a:r>
          </a:p>
          <a:p>
            <a:pPr marL="457200" lvl="1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int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listen_fd</a:t>
            </a:r>
            <a:r>
              <a:rPr lang="en-US" b="1" dirty="0">
                <a:cs typeface="Courier New" panose="02070309020205020404" pitchFamily="49" charset="0"/>
              </a:rPr>
              <a:t> = socket(AF_UNIX, SOCK_STREAM, 0);</a:t>
            </a:r>
          </a:p>
          <a:p>
            <a:endParaRPr lang="en-US" b="1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When calling bind on a UNIX socket use </a:t>
            </a:r>
            <a:r>
              <a:rPr lang="en-US" b="1" dirty="0" err="1">
                <a:cs typeface="Courier New" panose="02070309020205020404" pitchFamily="49" charset="0"/>
              </a:rPr>
              <a:t>sockaddr_un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struct</a:t>
            </a:r>
            <a:r>
              <a:rPr lang="en-US" dirty="0">
                <a:cs typeface="Courier New" panose="02070309020205020404" pitchFamily="49" charset="0"/>
              </a:rPr>
              <a:t> and use a file path instead of an IPv4 address and port (sun_ = socket-</a:t>
            </a:r>
            <a:r>
              <a:rPr lang="en-US" dirty="0" err="1">
                <a:cs typeface="Courier New" panose="02070309020205020404" pitchFamily="49" charset="0"/>
              </a:rPr>
              <a:t>unix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With Unix sockets, datagrams are just as reliable as streams. The difference is that streams send bytes and datagrams send messages.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54" y="3733800"/>
            <a:ext cx="1058314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3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58.1 Fundamentals of TCP/IP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391400" cy="5105400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ourier New" panose="02070309020205020404" pitchFamily="49" charset="0"/>
              </a:rPr>
              <a:t>internet</a:t>
            </a:r>
            <a:r>
              <a:rPr lang="en-US" u="sng" dirty="0">
                <a:cs typeface="Courier New" panose="02070309020205020404" pitchFamily="49" charset="0"/>
              </a:rPr>
              <a:t> (lower case)</a:t>
            </a:r>
            <a:r>
              <a:rPr lang="en-US" dirty="0">
                <a:cs typeface="Courier New" panose="02070309020205020404" pitchFamily="49" charset="0"/>
              </a:rPr>
              <a:t> connects discrete computer networks allowing hosts on separate networks to communicate</a:t>
            </a:r>
          </a:p>
          <a:p>
            <a:r>
              <a:rPr lang="en-US" u="sng" dirty="0">
                <a:cs typeface="Courier New" panose="02070309020205020404" pitchFamily="49" charset="0"/>
              </a:rPr>
              <a:t>The </a:t>
            </a:r>
            <a:r>
              <a:rPr lang="en-US" b="1" u="sng" dirty="0">
                <a:cs typeface="Courier New" panose="02070309020205020404" pitchFamily="49" charset="0"/>
              </a:rPr>
              <a:t>Internet</a:t>
            </a:r>
            <a:r>
              <a:rPr lang="en-US" u="sng" dirty="0">
                <a:cs typeface="Courier New" panose="02070309020205020404" pitchFamily="49" charset="0"/>
              </a:rPr>
              <a:t> (upper case)</a:t>
            </a:r>
            <a:r>
              <a:rPr lang="en-US" dirty="0">
                <a:cs typeface="Courier New" panose="02070309020205020404" pitchFamily="49" charset="0"/>
              </a:rPr>
              <a:t> refers to the familiar global internet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u="sng" dirty="0">
                <a:cs typeface="Courier New" panose="02070309020205020404" pitchFamily="49" charset="0"/>
              </a:rPr>
              <a:t>subnet</a:t>
            </a:r>
            <a:r>
              <a:rPr lang="en-US" b="1" i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a network within an internet</a:t>
            </a:r>
          </a:p>
          <a:p>
            <a:pPr lvl="1"/>
            <a:r>
              <a:rPr lang="en-US" b="1" u="sng" dirty="0">
                <a:cs typeface="Courier New" panose="02070309020205020404" pitchFamily="49" charset="0"/>
              </a:rPr>
              <a:t>Switches</a:t>
            </a:r>
            <a:r>
              <a:rPr lang="en-US" dirty="0">
                <a:cs typeface="Courier New" panose="02070309020205020404" pitchFamily="49" charset="0"/>
              </a:rPr>
              <a:t> connect individual devices into a subnet</a:t>
            </a:r>
            <a:endParaRPr lang="en-US" b="1" u="sng" dirty="0">
              <a:cs typeface="Courier New" panose="02070309020205020404" pitchFamily="49" charset="0"/>
            </a:endParaRPr>
          </a:p>
          <a:p>
            <a:pPr lvl="1"/>
            <a:r>
              <a:rPr lang="en-US" b="1" u="sng" dirty="0">
                <a:cs typeface="Courier New" panose="02070309020205020404" pitchFamily="49" charset="0"/>
              </a:rPr>
              <a:t>Routers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connect subnets together within an internet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828800"/>
            <a:ext cx="3927605" cy="36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Router + Ethernet Switch +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 side of typical consumer “Router” from Linksys:</a:t>
            </a:r>
          </a:p>
          <a:p>
            <a:pPr lvl="1"/>
            <a:r>
              <a:rPr lang="en-US" dirty="0"/>
              <a:t>Internet router (connects a layer 2 network to an internet)</a:t>
            </a:r>
          </a:p>
          <a:p>
            <a:pPr lvl="1"/>
            <a:r>
              <a:rPr lang="en-US" dirty="0"/>
              <a:t>Bridge (combines two layer 2 networks into another layer 2 network)</a:t>
            </a:r>
          </a:p>
          <a:p>
            <a:pPr lvl="2"/>
            <a:r>
              <a:rPr lang="en-US" dirty="0"/>
              <a:t>Ethernet switch (layer 2)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connectivity (layer 2)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5"/>
          <a:stretch/>
        </p:blipFill>
        <p:spPr>
          <a:xfrm>
            <a:off x="1600200" y="4001294"/>
            <a:ext cx="8700211" cy="27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8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F4F8-4DDE-3766-BC30-7E4D5D8D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Network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58C15-9055-FF19-6AB3-1DEFEFD7A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76401"/>
            <a:ext cx="5943600" cy="510539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cs typeface="Courier New" panose="02070309020205020404" pitchFamily="49" charset="0"/>
              </a:rPr>
              <a:t>TCP/IP</a:t>
            </a:r>
            <a:r>
              <a:rPr lang="en-US" i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the dominant protocol suite used on the Internet (and on internets)</a:t>
            </a:r>
          </a:p>
          <a:p>
            <a:endParaRPr lang="en-US" dirty="0"/>
          </a:p>
          <a:p>
            <a:r>
              <a:rPr lang="en-US" dirty="0"/>
              <a:t>Application -&gt; anything</a:t>
            </a:r>
          </a:p>
          <a:p>
            <a:pPr lvl="1"/>
            <a:r>
              <a:rPr lang="en-US" dirty="0"/>
              <a:t>chat messages, a/v data, game state</a:t>
            </a:r>
          </a:p>
          <a:p>
            <a:r>
              <a:rPr lang="en-US" dirty="0"/>
              <a:t>Transport -&gt; TCP: end-to-end </a:t>
            </a:r>
            <a:r>
              <a:rPr lang="en-US" dirty="0" err="1"/>
              <a:t>comms</a:t>
            </a:r>
            <a:endParaRPr lang="en-US" dirty="0"/>
          </a:p>
          <a:p>
            <a:pPr lvl="1"/>
            <a:r>
              <a:rPr lang="en-US" dirty="0"/>
              <a:t>send packets and verify that they've been received. resend if needed</a:t>
            </a:r>
          </a:p>
          <a:p>
            <a:r>
              <a:rPr lang="en-US" dirty="0"/>
              <a:t>Internet -&gt; IP: addressing and routing </a:t>
            </a:r>
          </a:p>
          <a:p>
            <a:pPr lvl="1"/>
            <a:r>
              <a:rPr lang="en-US" dirty="0"/>
              <a:t>route data across an internet to some addressable destination</a:t>
            </a:r>
          </a:p>
          <a:p>
            <a:r>
              <a:rPr lang="en-US" dirty="0"/>
              <a:t>Network Interface -&gt; physical link</a:t>
            </a:r>
          </a:p>
          <a:p>
            <a:pPr lvl="1"/>
            <a:r>
              <a:rPr lang="en-US" dirty="0"/>
              <a:t>Gets your data to the router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14F78-D0FC-3249-6FF0-3154A0EFBAB7}"/>
              </a:ext>
            </a:extLst>
          </p:cNvPr>
          <p:cNvSpPr/>
          <p:nvPr/>
        </p:nvSpPr>
        <p:spPr>
          <a:xfrm>
            <a:off x="6820678" y="1690688"/>
            <a:ext cx="4533122" cy="20015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7FE8F-0CFB-D62E-2DF9-0FE5A37F886E}"/>
              </a:ext>
            </a:extLst>
          </p:cNvPr>
          <p:cNvSpPr/>
          <p:nvPr/>
        </p:nvSpPr>
        <p:spPr>
          <a:xfrm>
            <a:off x="6820678" y="3700665"/>
            <a:ext cx="453312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957FD-7144-C11C-6E41-06ADB024E11B}"/>
              </a:ext>
            </a:extLst>
          </p:cNvPr>
          <p:cNvSpPr/>
          <p:nvPr/>
        </p:nvSpPr>
        <p:spPr>
          <a:xfrm>
            <a:off x="6820678" y="4367034"/>
            <a:ext cx="4533122" cy="6718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440A23-602C-CFE0-B6E5-824997B519C7}"/>
              </a:ext>
            </a:extLst>
          </p:cNvPr>
          <p:cNvSpPr/>
          <p:nvPr/>
        </p:nvSpPr>
        <p:spPr>
          <a:xfrm>
            <a:off x="6820678" y="5038838"/>
            <a:ext cx="4533122" cy="13381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Interface</a:t>
            </a:r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0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Socket Chapters in the Textbook: 56 to 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1125200" cy="5181599"/>
          </a:xfrm>
        </p:spPr>
        <p:txBody>
          <a:bodyPr>
            <a:normAutofit/>
          </a:bodyPr>
          <a:lstStyle/>
          <a:p>
            <a:r>
              <a:rPr lang="en-US" dirty="0"/>
              <a:t>Chapter 56: Sockets introduction			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Basic functionality and system calls required</a:t>
            </a:r>
          </a:p>
          <a:p>
            <a:r>
              <a:rPr lang="en-US" dirty="0"/>
              <a:t>Chapter 57: UNIX domain sockets</a:t>
            </a:r>
          </a:p>
          <a:p>
            <a:pPr lvl="1"/>
            <a:r>
              <a:rPr lang="en-US" dirty="0"/>
              <a:t>Using sockets within a single system between processes (</a:t>
            </a:r>
            <a:r>
              <a:rPr lang="en-US" b="1" u="sng" dirty="0"/>
              <a:t>non-network</a:t>
            </a:r>
            <a:r>
              <a:rPr lang="en-US" dirty="0"/>
              <a:t> sockets)</a:t>
            </a:r>
          </a:p>
          <a:p>
            <a:r>
              <a:rPr lang="en-US" dirty="0"/>
              <a:t>Chapter 58: Fundamentals of TCP/IP networks (i.e. the Internet)</a:t>
            </a:r>
          </a:p>
          <a:p>
            <a:pPr lvl="1"/>
            <a:r>
              <a:rPr lang="en-US" dirty="0"/>
              <a:t>OSI model and its various layers with practical examples</a:t>
            </a:r>
          </a:p>
          <a:p>
            <a:r>
              <a:rPr lang="en-US" dirty="0"/>
              <a:t>Chapter 59: Internet domain sockets			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Sockets on the Internet (which also work between processes on the same system)</a:t>
            </a:r>
          </a:p>
          <a:p>
            <a:r>
              <a:rPr lang="en-US" dirty="0"/>
              <a:t>Chapter 60: server design</a:t>
            </a:r>
          </a:p>
          <a:p>
            <a:r>
              <a:rPr lang="en-US" dirty="0"/>
              <a:t>Chapter 61: advanced topics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2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F4F8-4DDE-3766-BC30-7E4D5D8D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Model: 7 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58C15-9055-FF19-6AB3-1DEFEFD7A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324600" cy="5187517"/>
          </a:xfrm>
        </p:spPr>
        <p:txBody>
          <a:bodyPr>
            <a:normAutofit/>
          </a:bodyPr>
          <a:lstStyle/>
          <a:p>
            <a:r>
              <a:rPr lang="en-US" dirty="0"/>
              <a:t>App, Presentation, Session</a:t>
            </a:r>
          </a:p>
          <a:p>
            <a:pPr lvl="1"/>
            <a:r>
              <a:rPr lang="en-US" dirty="0"/>
              <a:t>Encryption, compression, authentication</a:t>
            </a:r>
          </a:p>
          <a:p>
            <a:r>
              <a:rPr lang="en-US" dirty="0"/>
              <a:t>Transport: TCP or UDP</a:t>
            </a:r>
          </a:p>
          <a:p>
            <a:r>
              <a:rPr lang="en-US" dirty="0"/>
              <a:t>Network: IP</a:t>
            </a:r>
          </a:p>
          <a:p>
            <a:r>
              <a:rPr lang="en-US" dirty="0"/>
              <a:t>Data Link + Physical:</a:t>
            </a:r>
          </a:p>
          <a:p>
            <a:pPr lvl="1"/>
            <a:r>
              <a:rPr lang="en-US" dirty="0"/>
              <a:t>Direct transmission between nodes</a:t>
            </a:r>
          </a:p>
          <a:p>
            <a:pPr lvl="1"/>
            <a:r>
              <a:rPr lang="en-US" dirty="0"/>
              <a:t>Each subnet has a </a:t>
            </a:r>
            <a:r>
              <a:rPr lang="en-US" b="1" u="sng" dirty="0"/>
              <a:t>protocol</a:t>
            </a:r>
            <a:r>
              <a:rPr lang="en-US" dirty="0"/>
              <a:t>; examples:</a:t>
            </a:r>
          </a:p>
          <a:p>
            <a:pPr lvl="2"/>
            <a:r>
              <a:rPr lang="en-US" dirty="0"/>
              <a:t>Ethernet</a:t>
            </a:r>
          </a:p>
          <a:p>
            <a:pPr lvl="2"/>
            <a:r>
              <a:rPr lang="en-US" dirty="0" err="1"/>
              <a:t>WiFi</a:t>
            </a:r>
            <a:endParaRPr lang="en-US" dirty="0"/>
          </a:p>
          <a:p>
            <a:pPr lvl="2"/>
            <a:r>
              <a:rPr lang="en-US" dirty="0"/>
              <a:t>Cell-network</a:t>
            </a:r>
          </a:p>
          <a:p>
            <a:pPr lvl="2"/>
            <a:r>
              <a:rPr lang="en-US" dirty="0"/>
              <a:t>Bluetooth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14F78-D0FC-3249-6FF0-3154A0EFBAB7}"/>
              </a:ext>
            </a:extLst>
          </p:cNvPr>
          <p:cNvSpPr/>
          <p:nvPr/>
        </p:nvSpPr>
        <p:spPr>
          <a:xfrm>
            <a:off x="6820678" y="1690688"/>
            <a:ext cx="4533122" cy="6718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(7)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4FFF2-FA73-89AE-ED71-269A56FEED67}"/>
              </a:ext>
            </a:extLst>
          </p:cNvPr>
          <p:cNvSpPr/>
          <p:nvPr/>
        </p:nvSpPr>
        <p:spPr>
          <a:xfrm>
            <a:off x="6820678" y="2362492"/>
            <a:ext cx="4533122" cy="6718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(6)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AE569-C642-A663-FFD9-6D829924FC5F}"/>
              </a:ext>
            </a:extLst>
          </p:cNvPr>
          <p:cNvSpPr/>
          <p:nvPr/>
        </p:nvSpPr>
        <p:spPr>
          <a:xfrm>
            <a:off x="6820678" y="3028861"/>
            <a:ext cx="4533122" cy="67180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(5)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7FE8F-0CFB-D62E-2DF9-0FE5A37F886E}"/>
              </a:ext>
            </a:extLst>
          </p:cNvPr>
          <p:cNvSpPr/>
          <p:nvPr/>
        </p:nvSpPr>
        <p:spPr>
          <a:xfrm>
            <a:off x="6820678" y="3700665"/>
            <a:ext cx="453312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(4)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957FD-7144-C11C-6E41-06ADB024E11B}"/>
              </a:ext>
            </a:extLst>
          </p:cNvPr>
          <p:cNvSpPr/>
          <p:nvPr/>
        </p:nvSpPr>
        <p:spPr>
          <a:xfrm>
            <a:off x="6820678" y="4367034"/>
            <a:ext cx="4533122" cy="6718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B5015-2722-9F8B-4EB7-6D60C9417EC1}"/>
              </a:ext>
            </a:extLst>
          </p:cNvPr>
          <p:cNvSpPr/>
          <p:nvPr/>
        </p:nvSpPr>
        <p:spPr>
          <a:xfrm>
            <a:off x="6820678" y="5047235"/>
            <a:ext cx="4533122" cy="6718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 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440A23-602C-CFE0-B6E5-824997B519C7}"/>
              </a:ext>
            </a:extLst>
          </p:cNvPr>
          <p:cNvSpPr/>
          <p:nvPr/>
        </p:nvSpPr>
        <p:spPr>
          <a:xfrm>
            <a:off x="6820678" y="5705207"/>
            <a:ext cx="4533122" cy="671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(1)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600" y="3700665"/>
            <a:ext cx="4724400" cy="277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58.2 Networking Protocols and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896600" cy="5105400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ourier New" panose="02070309020205020404" pitchFamily="49" charset="0"/>
              </a:rPr>
              <a:t>networking </a:t>
            </a:r>
            <a:r>
              <a:rPr lang="en-US" b="1" u="sng" dirty="0" err="1">
                <a:cs typeface="Courier New" panose="02070309020205020404" pitchFamily="49" charset="0"/>
              </a:rPr>
              <a:t>procotol</a:t>
            </a:r>
            <a:r>
              <a:rPr lang="en-US" b="1" i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rules defining how to transmit information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Each of the 7 layers has familiar protocols</a:t>
            </a:r>
          </a:p>
          <a:p>
            <a:pPr lvl="1"/>
            <a:r>
              <a:rPr lang="en-US" dirty="0"/>
              <a:t>Application: HTTP, FTP, DHCP, SSH, NFS, IMAP</a:t>
            </a:r>
          </a:p>
          <a:p>
            <a:pPr lvl="1"/>
            <a:r>
              <a:rPr lang="en-US" dirty="0"/>
              <a:t>Presentation: SSL/TLS (security</a:t>
            </a:r>
          </a:p>
          <a:p>
            <a:pPr lvl="1"/>
            <a:r>
              <a:rPr lang="en-US" dirty="0"/>
              <a:t>Session: NetBIOS (windows file sharing), RPC (remote procedure call),</a:t>
            </a:r>
          </a:p>
          <a:p>
            <a:pPr lvl="1"/>
            <a:r>
              <a:rPr lang="en-US" dirty="0"/>
              <a:t>Transport: TCP or UDP</a:t>
            </a:r>
          </a:p>
          <a:p>
            <a:pPr lvl="1"/>
            <a:r>
              <a:rPr lang="en-US" dirty="0"/>
              <a:t>Network: IP, ARP, ICMP</a:t>
            </a:r>
          </a:p>
          <a:p>
            <a:pPr lvl="1"/>
            <a:r>
              <a:rPr lang="en-US" dirty="0"/>
              <a:t>Data Link: Ethernet, IEEE 802.11 (</a:t>
            </a:r>
            <a:r>
              <a:rPr lang="en-US" dirty="0" err="1"/>
              <a:t>WiFi</a:t>
            </a:r>
            <a:r>
              <a:rPr lang="en-US" dirty="0"/>
              <a:t>), ARP</a:t>
            </a:r>
          </a:p>
          <a:p>
            <a:pPr lvl="1"/>
            <a:r>
              <a:rPr lang="en-US" dirty="0"/>
              <a:t>Physical: Ethernet, Fiber Optics, wireless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05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-22087"/>
            <a:ext cx="6852493" cy="68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58.2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999"/>
            <a:ext cx="10820400" cy="5140493"/>
          </a:xfrm>
        </p:spPr>
        <p:txBody>
          <a:bodyPr>
            <a:normAutofit/>
          </a:bodyPr>
          <a:lstStyle/>
          <a:p>
            <a:r>
              <a:rPr lang="en-US" dirty="0"/>
              <a:t>Data can be </a:t>
            </a:r>
            <a:r>
              <a:rPr lang="en-US" b="1" u="sng" dirty="0"/>
              <a:t>encapsulated</a:t>
            </a:r>
            <a:r>
              <a:rPr lang="en-US" dirty="0"/>
              <a:t> (meaning: placed in a virtual capsule)</a:t>
            </a:r>
          </a:p>
          <a:p>
            <a:r>
              <a:rPr lang="en-US" dirty="0"/>
              <a:t>We can use </a:t>
            </a:r>
            <a:r>
              <a:rPr lang="en-US" b="1" u="sng" dirty="0"/>
              <a:t>packet</a:t>
            </a:r>
            <a:r>
              <a:rPr lang="en-US" dirty="0"/>
              <a:t> as a generic term for encapsulated data</a:t>
            </a:r>
          </a:p>
          <a:p>
            <a:r>
              <a:rPr lang="en-US" dirty="0"/>
              <a:t>Packets grow substantially as they pass down the network stack</a:t>
            </a:r>
          </a:p>
          <a:p>
            <a:pPr lvl="1"/>
            <a:r>
              <a:rPr lang="en-US" dirty="0"/>
              <a:t>Each layer adds and removes its own headers/data</a:t>
            </a:r>
          </a:p>
          <a:p>
            <a:pPr lvl="1"/>
            <a:r>
              <a:rPr lang="en-US" dirty="0"/>
              <a:t>Layer 2 data may be added/removed many times</a:t>
            </a:r>
          </a:p>
          <a:p>
            <a:r>
              <a:rPr lang="en-US" dirty="0"/>
              <a:t>A packet for each protocol layer usually</a:t>
            </a:r>
          </a:p>
          <a:p>
            <a:pPr marL="0" indent="0">
              <a:buNone/>
            </a:pPr>
            <a:r>
              <a:rPr lang="en-US" dirty="0"/>
              <a:t>   has a fancy name (don't memorize)</a:t>
            </a:r>
          </a:p>
          <a:p>
            <a:pPr lvl="1"/>
            <a:r>
              <a:rPr lang="en-US" dirty="0"/>
              <a:t>TCP: segment</a:t>
            </a:r>
          </a:p>
          <a:p>
            <a:pPr lvl="1"/>
            <a:r>
              <a:rPr lang="en-US" dirty="0"/>
              <a:t>IP: datagram</a:t>
            </a:r>
          </a:p>
          <a:p>
            <a:pPr lvl="1"/>
            <a:r>
              <a:rPr lang="en-US" dirty="0"/>
              <a:t>Ethernet: frame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9CF82-FE0A-4BA6-4CA3-C2FF6EA09BDD}"/>
              </a:ext>
            </a:extLst>
          </p:cNvPr>
          <p:cNvSpPr/>
          <p:nvPr/>
        </p:nvSpPr>
        <p:spPr>
          <a:xfrm>
            <a:off x="9296400" y="3124200"/>
            <a:ext cx="1967144" cy="792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A7205-AF5E-F956-0499-4A796FA70092}"/>
              </a:ext>
            </a:extLst>
          </p:cNvPr>
          <p:cNvSpPr/>
          <p:nvPr/>
        </p:nvSpPr>
        <p:spPr>
          <a:xfrm>
            <a:off x="9296400" y="3999074"/>
            <a:ext cx="1967144" cy="79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9F9CF-E4A4-017E-7FD9-832C7B194FA0}"/>
              </a:ext>
            </a:extLst>
          </p:cNvPr>
          <p:cNvSpPr/>
          <p:nvPr/>
        </p:nvSpPr>
        <p:spPr>
          <a:xfrm>
            <a:off x="8126935" y="3999074"/>
            <a:ext cx="1141520" cy="792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AC7C3-F2DA-C1D2-8E55-D8CF0D7150AD}"/>
              </a:ext>
            </a:extLst>
          </p:cNvPr>
          <p:cNvSpPr/>
          <p:nvPr/>
        </p:nvSpPr>
        <p:spPr>
          <a:xfrm>
            <a:off x="8126934" y="4935490"/>
            <a:ext cx="3136609" cy="79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AEAAC6-8B51-C399-36BE-D80442051ACF}"/>
              </a:ext>
            </a:extLst>
          </p:cNvPr>
          <p:cNvSpPr/>
          <p:nvPr/>
        </p:nvSpPr>
        <p:spPr>
          <a:xfrm>
            <a:off x="7015209" y="4935490"/>
            <a:ext cx="1111725" cy="792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39A3B4-362A-1807-9A49-82888BD3CA63}"/>
              </a:ext>
            </a:extLst>
          </p:cNvPr>
          <p:cNvSpPr/>
          <p:nvPr/>
        </p:nvSpPr>
        <p:spPr>
          <a:xfrm>
            <a:off x="7015210" y="5871907"/>
            <a:ext cx="4248333" cy="79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6DCAE-2ACB-F0CE-FEE7-D5A29126CF2A}"/>
              </a:ext>
            </a:extLst>
          </p:cNvPr>
          <p:cNvSpPr/>
          <p:nvPr/>
        </p:nvSpPr>
        <p:spPr>
          <a:xfrm>
            <a:off x="5541637" y="5871908"/>
            <a:ext cx="1478872" cy="792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C523F-346E-F631-B4C3-1AE60F319660}"/>
              </a:ext>
            </a:extLst>
          </p:cNvPr>
          <p:cNvSpPr/>
          <p:nvPr/>
        </p:nvSpPr>
        <p:spPr>
          <a:xfrm>
            <a:off x="11263543" y="5871908"/>
            <a:ext cx="699857" cy="792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341041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378"/>
            <a:ext cx="3429000" cy="1387222"/>
          </a:xfrm>
        </p:spPr>
        <p:txBody>
          <a:bodyPr/>
          <a:lstStyle/>
          <a:p>
            <a:r>
              <a:rPr lang="en-US" dirty="0"/>
              <a:t>Encapsulation</a:t>
            </a:r>
            <a:br>
              <a:rPr lang="en-US" dirty="0"/>
            </a:br>
            <a:r>
              <a:rPr lang="en-US" dirty="0"/>
              <a:t>figure 58-4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871" y="365378"/>
            <a:ext cx="7461729" cy="64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1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58.3 Data-Link Layer (2) (Ethernet, </a:t>
            </a:r>
            <a:r>
              <a:rPr lang="en-US" dirty="0" err="1"/>
              <a:t>wifi</a:t>
            </a:r>
            <a:r>
              <a:rPr lang="en-US" dirty="0"/>
              <a:t>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06200" cy="525780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Physical delivery of a frame from one device directly to another device</a:t>
            </a:r>
          </a:p>
          <a:p>
            <a:r>
              <a:rPr lang="en-US" dirty="0">
                <a:cs typeface="Courier New" panose="02070309020205020404" pitchFamily="49" charset="0"/>
              </a:rPr>
              <a:t>Our network driver/hardware mostly takes care of this for us</a:t>
            </a:r>
          </a:p>
          <a:p>
            <a:r>
              <a:rPr lang="en-US" dirty="0"/>
              <a:t>Each Ethernet and </a:t>
            </a:r>
            <a:r>
              <a:rPr lang="en-US" dirty="0" err="1"/>
              <a:t>WiFi</a:t>
            </a:r>
            <a:r>
              <a:rPr lang="en-US" dirty="0"/>
              <a:t> device have a MAC address</a:t>
            </a:r>
          </a:p>
          <a:p>
            <a:pPr lvl="1"/>
            <a:r>
              <a:rPr lang="en-US" dirty="0"/>
              <a:t>MAC stands for medium access control</a:t>
            </a:r>
          </a:p>
          <a:p>
            <a:pPr lvl="1"/>
            <a:r>
              <a:rPr lang="en-US" dirty="0"/>
              <a:t>MACs are composed of 6 bytes and usually viewed in hexadecimal:</a:t>
            </a:r>
          </a:p>
          <a:p>
            <a:pPr marL="914400" lvl="2" indent="0">
              <a:buNone/>
            </a:pPr>
            <a:r>
              <a:rPr lang="en-US" dirty="0"/>
              <a:t>50-9A-4C-46-54-B0</a:t>
            </a:r>
          </a:p>
          <a:p>
            <a:pPr marL="914400" lvl="2" indent="0">
              <a:buNone/>
            </a:pPr>
            <a:r>
              <a:rPr lang="en-US" dirty="0"/>
              <a:t>50:9A:4C:46:54:B0</a:t>
            </a:r>
          </a:p>
          <a:p>
            <a:pPr lvl="1"/>
            <a:r>
              <a:rPr lang="en-US" dirty="0"/>
              <a:t>MACs were intended to be unique globally and are required to be unique in a subnet</a:t>
            </a:r>
          </a:p>
          <a:p>
            <a:pPr lvl="1"/>
            <a:r>
              <a:rPr lang="en-US" dirty="0"/>
              <a:t>First 2 or 3 bytes typically identify a specific hardware vendor such as Intel</a:t>
            </a:r>
          </a:p>
          <a:p>
            <a:pPr lvl="2"/>
            <a:r>
              <a:rPr lang="en-US" dirty="0"/>
              <a:t>Remaining bytes are allocated 1 number at a time to individual devices manufactured</a:t>
            </a:r>
          </a:p>
          <a:p>
            <a:pPr lvl="1"/>
            <a:r>
              <a:rPr lang="en-US" dirty="0"/>
              <a:t>Virtual hardware randomly generates a MAC</a:t>
            </a:r>
          </a:p>
          <a:p>
            <a:pPr lvl="2"/>
            <a:r>
              <a:rPr lang="en-US" dirty="0"/>
              <a:t>Physical hardware can present multiple MACs on the network if running a hypervisor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Next Week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06200" cy="5257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Final homework assignment will be assigned Tuesday</a:t>
            </a:r>
          </a:p>
          <a:p>
            <a:pPr lvl="1"/>
            <a:r>
              <a:rPr lang="en-US" dirty="0"/>
              <a:t>Similar “style” to the one I assigned this past Tuesday</a:t>
            </a:r>
          </a:p>
          <a:p>
            <a:endParaRPr lang="en-US" dirty="0"/>
          </a:p>
          <a:p>
            <a:r>
              <a:rPr lang="en-US" dirty="0"/>
              <a:t>We will continue Networking with a more detailed look at the IP Layer (3)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59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56.1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1"/>
            <a:ext cx="10896600" cy="4419600"/>
          </a:xfrm>
        </p:spPr>
        <p:txBody>
          <a:bodyPr>
            <a:normAutofit/>
          </a:bodyPr>
          <a:lstStyle/>
          <a:p>
            <a:r>
              <a:rPr lang="en-US" dirty="0"/>
              <a:t>Server: (</a:t>
            </a:r>
            <a:r>
              <a:rPr lang="en-US" u="sng" dirty="0"/>
              <a:t>passive socket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socket() makes a new </a:t>
            </a:r>
            <a:r>
              <a:rPr lang="en-US" u="sng" dirty="0"/>
              <a:t>socket</a:t>
            </a:r>
            <a:endParaRPr lang="en-US" dirty="0"/>
          </a:p>
          <a:p>
            <a:pPr lvl="1"/>
            <a:r>
              <a:rPr lang="en-US" dirty="0"/>
              <a:t>bind() associates the socket with a </a:t>
            </a:r>
            <a:r>
              <a:rPr lang="en-US" u="sng" dirty="0"/>
              <a:t>well-known address</a:t>
            </a:r>
            <a:r>
              <a:rPr lang="en-US" dirty="0"/>
              <a:t> so others can reach us</a:t>
            </a:r>
          </a:p>
          <a:p>
            <a:pPr lvl="1"/>
            <a:r>
              <a:rPr lang="en-US" dirty="0"/>
              <a:t>listen() causes a bound socket to begin queuing connection requests</a:t>
            </a:r>
          </a:p>
          <a:p>
            <a:pPr lvl="1"/>
            <a:r>
              <a:rPr lang="en-US" dirty="0"/>
              <a:t>accept() is used to process one queued request (in order)</a:t>
            </a:r>
            <a:endParaRPr lang="en-US" u="sng" dirty="0"/>
          </a:p>
          <a:p>
            <a:pPr lvl="2"/>
            <a:r>
              <a:rPr lang="en-US" dirty="0"/>
              <a:t>Returns a new socket for the connection separate from the listening socket</a:t>
            </a:r>
          </a:p>
          <a:p>
            <a:endParaRPr lang="en-US" dirty="0"/>
          </a:p>
          <a:p>
            <a:r>
              <a:rPr lang="en-US" dirty="0"/>
              <a:t>Client (</a:t>
            </a:r>
            <a:r>
              <a:rPr lang="en-US" u="sng" dirty="0"/>
              <a:t>active socket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socket() makes a new socket</a:t>
            </a:r>
          </a:p>
          <a:p>
            <a:pPr lvl="1"/>
            <a:r>
              <a:rPr lang="en-US" dirty="0"/>
              <a:t>connect() establishes a connection to a server on a socket we just created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1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896600" cy="1325563"/>
          </a:xfrm>
        </p:spPr>
        <p:txBody>
          <a:bodyPr/>
          <a:lstStyle/>
          <a:p>
            <a:r>
              <a:rPr lang="en-US" dirty="0"/>
              <a:t>56.1 Communication domains and socket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896600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Socket domain (AF stands for address family)</a:t>
            </a:r>
          </a:p>
          <a:p>
            <a:pPr lvl="1"/>
            <a:r>
              <a:rPr lang="en-US" dirty="0"/>
              <a:t>AF_UNIX: connections between processes on the same system</a:t>
            </a:r>
          </a:p>
          <a:p>
            <a:pPr lvl="1"/>
            <a:r>
              <a:rPr lang="en-US" dirty="0"/>
              <a:t>AF_INET: connections over IPv4</a:t>
            </a:r>
          </a:p>
          <a:p>
            <a:pPr lvl="1"/>
            <a:r>
              <a:rPr lang="en-US" dirty="0"/>
              <a:t>AF_INET6: connections over IPv6</a:t>
            </a:r>
          </a:p>
          <a:p>
            <a:pPr lvl="1"/>
            <a:endParaRPr lang="en-US" dirty="0"/>
          </a:p>
          <a:p>
            <a:r>
              <a:rPr lang="en-US" dirty="0"/>
              <a:t>Socket type</a:t>
            </a:r>
          </a:p>
          <a:p>
            <a:pPr lvl="1"/>
            <a:r>
              <a:rPr lang="en-US" dirty="0"/>
              <a:t>SOCK_DGRAM: transfer datagrams (UDP socket if Internet domain)</a:t>
            </a:r>
          </a:p>
          <a:p>
            <a:pPr lvl="2"/>
            <a:r>
              <a:rPr lang="en-US" dirty="0"/>
              <a:t>Read and write in units of "messages"</a:t>
            </a:r>
          </a:p>
          <a:p>
            <a:pPr lvl="2"/>
            <a:r>
              <a:rPr lang="en-US" dirty="0"/>
              <a:t>Unidirectional (send-only)</a:t>
            </a:r>
          </a:p>
          <a:p>
            <a:pPr lvl="2"/>
            <a:r>
              <a:rPr lang="en-US" dirty="0"/>
              <a:t>On Internet domain: unreliable (no automatic resends!)</a:t>
            </a:r>
          </a:p>
          <a:p>
            <a:pPr lvl="1"/>
            <a:r>
              <a:rPr lang="en-US" dirty="0"/>
              <a:t>SOCK_STREAM: transfers bytes (TCP socket if Internet domain)</a:t>
            </a:r>
          </a:p>
          <a:p>
            <a:pPr lvl="2"/>
            <a:r>
              <a:rPr lang="en-US" dirty="0"/>
              <a:t>Read and write bytes directly</a:t>
            </a:r>
          </a:p>
          <a:p>
            <a:pPr lvl="2"/>
            <a:r>
              <a:rPr lang="en-US" dirty="0"/>
              <a:t>Bidirectional and</a:t>
            </a:r>
          </a:p>
          <a:p>
            <a:pPr lvl="2"/>
            <a:r>
              <a:rPr lang="en-US" dirty="0"/>
              <a:t>On Internet domain: reliable (TCP checks for packet receipt</a:t>
            </a:r>
            <a:r>
              <a:rPr lang="en-US"/>
              <a:t>; resends missing packets)</a:t>
            </a:r>
            <a:endParaRPr lang="en-US" dirty="0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22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56.2 Creating a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2800"/>
            <a:ext cx="10896600" cy="3505199"/>
          </a:xfrm>
        </p:spPr>
        <p:txBody>
          <a:bodyPr>
            <a:normAutofit/>
          </a:bodyPr>
          <a:lstStyle/>
          <a:p>
            <a:r>
              <a:rPr lang="en-US" dirty="0"/>
              <a:t>domain: AF_UNIX, AF_INET or AF_INET6</a:t>
            </a:r>
          </a:p>
          <a:p>
            <a:r>
              <a:rPr lang="en-US" dirty="0"/>
              <a:t>type: SOCK_STREAM</a:t>
            </a:r>
            <a:r>
              <a:rPr lang="en-US" b="1" dirty="0"/>
              <a:t> </a:t>
            </a:r>
            <a:r>
              <a:rPr lang="en-US" dirty="0"/>
              <a:t>or SOCK_DGRAM</a:t>
            </a:r>
          </a:p>
          <a:p>
            <a:r>
              <a:rPr lang="en-US" dirty="0"/>
              <a:t>protocol: set to 0 (only in unusual cases are other settings available)</a:t>
            </a:r>
          </a:p>
          <a:p>
            <a:r>
              <a:rPr lang="en-US" dirty="0"/>
              <a:t>Example to create a </a:t>
            </a:r>
            <a:r>
              <a:rPr lang="en-US" b="1" u="sng" dirty="0"/>
              <a:t>Stream Socket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listen_fd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socket(AF_INET, SOCK_STREAM, 0);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57842"/>
            <a:ext cx="11461022" cy="20425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3000" y="2514600"/>
            <a:ext cx="3200400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1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56.3 Binding a Socket to an Address (server)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6600"/>
            <a:ext cx="10896600" cy="35813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sockfd</a:t>
            </a:r>
            <a:r>
              <a:rPr lang="en-US" dirty="0"/>
              <a:t>: the file descriptor returned by the call to socket()</a:t>
            </a:r>
          </a:p>
          <a:p>
            <a:r>
              <a:rPr lang="en-US" dirty="0"/>
              <a:t>*</a:t>
            </a:r>
            <a:r>
              <a:rPr lang="en-US" dirty="0" err="1"/>
              <a:t>addr</a:t>
            </a:r>
            <a:r>
              <a:rPr lang="en-US" dirty="0"/>
              <a:t>: a pointer to a </a:t>
            </a:r>
            <a:r>
              <a:rPr lang="en-US" dirty="0" err="1"/>
              <a:t>sockaddr</a:t>
            </a:r>
            <a:r>
              <a:rPr lang="en-US" dirty="0"/>
              <a:t> structure (next slide)</a:t>
            </a:r>
          </a:p>
          <a:p>
            <a:r>
              <a:rPr lang="en-US" dirty="0" err="1"/>
              <a:t>addrlen</a:t>
            </a:r>
            <a:r>
              <a:rPr lang="en-US" dirty="0"/>
              <a:t>: the size of the </a:t>
            </a:r>
            <a:r>
              <a:rPr lang="en-US" dirty="0" err="1"/>
              <a:t>sockaddr</a:t>
            </a:r>
            <a:r>
              <a:rPr lang="en-US" dirty="0"/>
              <a:t> structure we're using</a:t>
            </a:r>
          </a:p>
          <a:p>
            <a:pPr lvl="1"/>
            <a:r>
              <a:rPr lang="en-US" dirty="0"/>
              <a:t>The different structures for different address families have different sizes</a:t>
            </a:r>
          </a:p>
          <a:p>
            <a:pPr lvl="1"/>
            <a:r>
              <a:rPr lang="en-US" dirty="0"/>
              <a:t>The kernel must copy the structure data before it reads it, so you pass the size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bind(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listen_fd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b="1" dirty="0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150814"/>
            <a:ext cx="11634055" cy="21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56.4 Generic Socket Address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10896600" cy="3428999"/>
          </a:xfrm>
        </p:spPr>
        <p:txBody>
          <a:bodyPr>
            <a:normAutofit/>
          </a:bodyPr>
          <a:lstStyle/>
          <a:p>
            <a:r>
              <a:rPr lang="en-US" dirty="0"/>
              <a:t>We never actually declare structure of this type:</a:t>
            </a:r>
          </a:p>
          <a:p>
            <a:pPr lvl="1"/>
            <a:r>
              <a:rPr lang="en-US" dirty="0"/>
              <a:t>Instead family specific structures are created such as </a:t>
            </a:r>
            <a:r>
              <a:rPr lang="en-US" b="1" dirty="0" err="1"/>
              <a:t>sockaddr_in</a:t>
            </a:r>
            <a:endParaRPr lang="en-US" b="1" dirty="0"/>
          </a:p>
          <a:p>
            <a:pPr lvl="1"/>
            <a:r>
              <a:rPr lang="en-US" dirty="0"/>
              <a:t>We cast the family specific structure to use it with bind()</a:t>
            </a:r>
          </a:p>
          <a:p>
            <a:pPr lvl="1"/>
            <a:r>
              <a:rPr lang="en-US" dirty="0"/>
              <a:t>This is why there is a cast in the bind() example on the previous slide</a:t>
            </a:r>
          </a:p>
          <a:p>
            <a:endParaRPr lang="en-US" dirty="0"/>
          </a:p>
          <a:p>
            <a:r>
              <a:rPr lang="en-US" dirty="0"/>
              <a:t>First member is always </a:t>
            </a:r>
            <a:r>
              <a:rPr lang="en-US" dirty="0" err="1"/>
              <a:t>sa_family_t</a:t>
            </a:r>
            <a:r>
              <a:rPr lang="en-US" dirty="0"/>
              <a:t> which the kernel accesses before making assumptions about the rest of the structures layout and size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48" y="1143000"/>
            <a:ext cx="1089028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Internet domain </a:t>
            </a:r>
            <a:r>
              <a:rPr lang="en-US" dirty="0" err="1"/>
              <a:t>addr</a:t>
            </a:r>
            <a:r>
              <a:rPr lang="en-US" dirty="0"/>
              <a:t>: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sockaddr_in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64"/>
            <a:ext cx="10896600" cy="5380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//Declare a structure named </a:t>
            </a:r>
            <a:r>
              <a:rPr lang="en-US" dirty="0" err="1"/>
              <a:t>addr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sockaddr_in</a:t>
            </a:r>
            <a:r>
              <a:rPr lang="en-US" b="1" dirty="0"/>
              <a:t> </a:t>
            </a:r>
            <a:r>
              <a:rPr lang="en-US" b="1" dirty="0" err="1"/>
              <a:t>addr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//Initialize the relevant fields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addr.sin_family</a:t>
            </a:r>
            <a:r>
              <a:rPr lang="en-US" b="1" dirty="0"/>
              <a:t> = AF_INET;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addr.sin_addr.s_addr</a:t>
            </a:r>
            <a:r>
              <a:rPr lang="en-US" b="1" dirty="0"/>
              <a:t> = INADDR_ANY;	</a:t>
            </a:r>
            <a:r>
              <a:rPr lang="en-US" dirty="0"/>
              <a:t>//bind to any local port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addr.sin_port</a:t>
            </a:r>
            <a:r>
              <a:rPr lang="en-US" b="1" dirty="0"/>
              <a:t> = </a:t>
            </a:r>
            <a:r>
              <a:rPr lang="en-US" b="1" dirty="0" err="1"/>
              <a:t>htons</a:t>
            </a:r>
            <a:r>
              <a:rPr lang="en-US" b="1" dirty="0"/>
              <a:t>(port);</a:t>
            </a:r>
            <a:r>
              <a:rPr lang="en-US" dirty="0"/>
              <a:t>			//convert port to big endian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76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56.5.1 Listening for Connections (server)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6600"/>
            <a:ext cx="10896600" cy="3581399"/>
          </a:xfrm>
        </p:spPr>
        <p:txBody>
          <a:bodyPr>
            <a:normAutofit/>
          </a:bodyPr>
          <a:lstStyle/>
          <a:p>
            <a:r>
              <a:rPr lang="en-US" dirty="0" err="1"/>
              <a:t>sockfd</a:t>
            </a:r>
            <a:r>
              <a:rPr lang="en-US" dirty="0"/>
              <a:t>: file descriptor of a bound socket</a:t>
            </a:r>
          </a:p>
          <a:p>
            <a:r>
              <a:rPr lang="en-US" dirty="0"/>
              <a:t>backlog: size of the pending connection queue (from 1 to SOMAXCONN)</a:t>
            </a:r>
          </a:p>
          <a:p>
            <a:pPr lvl="1"/>
            <a:r>
              <a:rPr lang="en-US" dirty="0"/>
              <a:t>Default maximum is 4096 on modern kernels (used to be much smaller)</a:t>
            </a:r>
          </a:p>
          <a:p>
            <a:pPr lvl="1"/>
            <a:r>
              <a:rPr lang="en-US" dirty="0"/>
              <a:t>The system will silently round your larger values down to SOMAXCONN</a:t>
            </a:r>
          </a:p>
          <a:p>
            <a:pPr lvl="1"/>
            <a:r>
              <a:rPr lang="en-US" dirty="0"/>
              <a:t>Clients trying to connect will block (wait) if the queue is full</a:t>
            </a:r>
          </a:p>
          <a:p>
            <a:pPr lvl="1"/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listen(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listen_fd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32);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2" y="1066800"/>
            <a:ext cx="1124918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62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FF0000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25702</TotalTime>
  <Words>1792</Words>
  <Application>Microsoft Office PowerPoint</Application>
  <PresentationFormat>Widescreen</PresentationFormat>
  <Paragraphs>226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Narrow</vt:lpstr>
      <vt:lpstr>Calibri</vt:lpstr>
      <vt:lpstr>Calibri Bold</vt:lpstr>
      <vt:lpstr>Calibri Light</vt:lpstr>
      <vt:lpstr>Courier New</vt:lpstr>
      <vt:lpstr>Times New Roman</vt:lpstr>
      <vt:lpstr>Wingdings</vt:lpstr>
      <vt:lpstr>Wingdings 2</vt:lpstr>
      <vt:lpstr>Title and Content</vt:lpstr>
      <vt:lpstr>Title Only</vt:lpstr>
      <vt:lpstr>Office Theme</vt:lpstr>
      <vt:lpstr>PowerPoint Presentation</vt:lpstr>
      <vt:lpstr>Socket Chapters in the Textbook: 56 to 61</vt:lpstr>
      <vt:lpstr>56.1 Overview</vt:lpstr>
      <vt:lpstr>56.1 Communication domains and socket types</vt:lpstr>
      <vt:lpstr>56.2 Creating a socket</vt:lpstr>
      <vt:lpstr>56.3 Binding a Socket to an Address (server)</vt:lpstr>
      <vt:lpstr>56.4 Generic Socket Address Structures</vt:lpstr>
      <vt:lpstr>Internet domain addr: struct sockaddr_in</vt:lpstr>
      <vt:lpstr>56.5.1 Listening for Connections (server)</vt:lpstr>
      <vt:lpstr>56.5.2 Accepting a Connection (server)</vt:lpstr>
      <vt:lpstr>56.5.3 Connecting to a Socket (client)</vt:lpstr>
      <vt:lpstr>56.5.4 I/O on Stream Sockets</vt:lpstr>
      <vt:lpstr>Basic File I/O for Reference (Chapter 4)</vt:lpstr>
      <vt:lpstr>Example 18a-net1</vt:lpstr>
      <vt:lpstr>56.6 Datagram Sockets (UDP)</vt:lpstr>
      <vt:lpstr>57 Unix Domain Sockets</vt:lpstr>
      <vt:lpstr>58.1 Fundamentals of TCP/IP Networks</vt:lpstr>
      <vt:lpstr>Router + Ethernet Switch + WiFi</vt:lpstr>
      <vt:lpstr>TCP/IP Network Model</vt:lpstr>
      <vt:lpstr>OSI Model: 7 layers</vt:lpstr>
      <vt:lpstr>58.2 Networking Protocols and Layers</vt:lpstr>
      <vt:lpstr>PowerPoint Presentation</vt:lpstr>
      <vt:lpstr>58.2 Encapsulation</vt:lpstr>
      <vt:lpstr>Encapsulation figure 58-4</vt:lpstr>
      <vt:lpstr>58.3 Data-Link Layer (2) (Ethernet, wifi, etc.)</vt:lpstr>
      <vt:lpstr>Next Week …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S Trammell</cp:lastModifiedBy>
  <cp:revision>7</cp:revision>
  <cp:lastPrinted>2014-08-28T06:23:39Z</cp:lastPrinted>
  <dcterms:created xsi:type="dcterms:W3CDTF">2012-09-04T17:29:26Z</dcterms:created>
  <dcterms:modified xsi:type="dcterms:W3CDTF">2024-11-14T20:42:44Z</dcterms:modified>
</cp:coreProperties>
</file>