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3" r:id="rId5"/>
    <p:sldId id="259" r:id="rId6"/>
    <p:sldId id="264" r:id="rId7"/>
    <p:sldId id="265" r:id="rId8"/>
    <p:sldId id="266"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927"/>
    <p:restoredTop sz="91639"/>
  </p:normalViewPr>
  <p:slideViewPr>
    <p:cSldViewPr snapToGrid="0">
      <p:cViewPr>
        <p:scale>
          <a:sx n="150" d="100"/>
          <a:sy n="150" d="100"/>
        </p:scale>
        <p:origin x="14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hyperlink" Target="https://www.kaggle.com/datasets/dgomonov/new-york-city-airbnb-open-data?resource=download&amp;select=AB_NYC_2019.csv" TargetMode="External"/></Relationships>
</file>

<file path=ppt/diagrams/_rels/data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ata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hyperlink" Target="https://www.kaggle.com/datasets/dgomonov/new-york-city-airbnb-open-data?resource=download&amp;select=AB_NYC_2019.csv" TargetMode="External"/><Relationship Id="rId1" Type="http://schemas.openxmlformats.org/officeDocument/2006/relationships/hyperlink" Target="https://github.com/Jennohh/python-class-201/blob/main/python_capstone.ipynb" TargetMode="External"/><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_rels/drawing1.xml.rels><?xml version="1.0" encoding="UTF-8" standalone="yes"?>
<Relationships xmlns="http://schemas.openxmlformats.org/package/2006/relationships"><Relationship Id="rId1" Type="http://schemas.openxmlformats.org/officeDocument/2006/relationships/hyperlink" Target="https://www.kaggle.com/datasets/dgomonov/new-york-city-airbnb-open-data?resource=download&amp;select=AB_NYC_2019.csv" TargetMode="External"/></Relationships>
</file>

<file path=ppt/diagrams/_rels/drawing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3.xml.rels><?xml version="1.0" encoding="UTF-8" standalone="yes"?>
<Relationships xmlns="http://schemas.openxmlformats.org/package/2006/relationships"><Relationship Id="rId8" Type="http://schemas.openxmlformats.org/officeDocument/2006/relationships/hyperlink" Target="https://www.kaggle.com/datasets/dgomonov/new-york-city-airbnb-open-data?resource=download&amp;select=AB_NYC_2019.csv" TargetMode="External"/><Relationship Id="rId3" Type="http://schemas.openxmlformats.org/officeDocument/2006/relationships/hyperlink" Target="https://github.com/Jennohh/python-class-201/blob/main/python_capstone.ipynb" TargetMode="External"/><Relationship Id="rId7" Type="http://schemas.openxmlformats.org/officeDocument/2006/relationships/image" Target="../media/image25.sv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4.png"/><Relationship Id="rId5" Type="http://schemas.openxmlformats.org/officeDocument/2006/relationships/image" Target="../media/image23.svg"/><Relationship Id="rId10" Type="http://schemas.openxmlformats.org/officeDocument/2006/relationships/image" Target="../media/image27.svg"/><Relationship Id="rId4" Type="http://schemas.openxmlformats.org/officeDocument/2006/relationships/image" Target="../media/image22.png"/><Relationship Id="rId9" Type="http://schemas.openxmlformats.org/officeDocument/2006/relationships/image" Target="../media/image26.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23491008-592E-4BAB-9499-DB2E4D01AA87}" type="doc">
      <dgm:prSet loTypeId="urn:microsoft.com/office/officeart/2005/8/layout/hChevron3" loCatId="process" qsTypeId="urn:microsoft.com/office/officeart/2005/8/quickstyle/simple1" qsCatId="simple" csTypeId="urn:microsoft.com/office/officeart/2005/8/colors/colorful2" csCatId="colorful" phldr="1"/>
      <dgm:spPr/>
      <dgm:t>
        <a:bodyPr/>
        <a:lstStyle/>
        <a:p>
          <a:endParaRPr lang="en-US"/>
        </a:p>
      </dgm:t>
    </dgm:pt>
    <dgm:pt modelId="{FCC6DF24-1BCF-4E90-BF47-F7A7E59B2543}">
      <dgm:prSet custT="1"/>
      <dgm:spPr/>
      <dgm:t>
        <a:bodyPr/>
        <a:lstStyle/>
        <a:p>
          <a:pPr>
            <a:defRPr b="1"/>
          </a:pPr>
          <a:r>
            <a:rPr lang="en-US" sz="1200" b="0" i="0" dirty="0">
              <a:latin typeface="American Typewriter Condensed" panose="02090606020004020304" pitchFamily="18" charset="77"/>
            </a:rPr>
            <a:t>Source: </a:t>
          </a:r>
          <a:r>
            <a:rPr lang="en-US" sz="1200" dirty="0">
              <a:hlinkClick xmlns:r="http://schemas.openxmlformats.org/officeDocument/2006/relationships" r:id="rId1"/>
            </a:rPr>
            <a:t>https://www.kaggle.com/datasets/dgomonov/new-york-cityairbnbopendata?resource=download&amp;select=AB_NYC_2019.csv</a:t>
          </a:r>
          <a:endParaRPr lang="en-US" sz="1200" dirty="0"/>
        </a:p>
      </dgm:t>
    </dgm:pt>
    <dgm:pt modelId="{239A4FF0-8C13-4AD2-83EA-5838A96017D4}" type="parTrans" cxnId="{1B5CB673-8955-4430-93F0-19A1DF1565C3}">
      <dgm:prSet/>
      <dgm:spPr/>
      <dgm:t>
        <a:bodyPr/>
        <a:lstStyle/>
        <a:p>
          <a:endParaRPr lang="en-US"/>
        </a:p>
      </dgm:t>
    </dgm:pt>
    <dgm:pt modelId="{2D4482D3-655F-4336-A270-6583DBBC4B63}" type="sibTrans" cxnId="{1B5CB673-8955-4430-93F0-19A1DF1565C3}">
      <dgm:prSet/>
      <dgm:spPr/>
      <dgm:t>
        <a:bodyPr/>
        <a:lstStyle/>
        <a:p>
          <a:endParaRPr lang="en-US"/>
        </a:p>
      </dgm:t>
    </dgm:pt>
    <dgm:pt modelId="{518C1228-8F41-4364-BF1C-9F16E3BB4DD8}">
      <dgm:prSet custT="1"/>
      <dgm:spPr/>
      <dgm:t>
        <a:bodyPr/>
        <a:lstStyle/>
        <a:p>
          <a:pPr>
            <a:defRPr b="1"/>
          </a:pPr>
          <a:r>
            <a:rPr lang="en-US" sz="2300" b="0" i="0" dirty="0">
              <a:latin typeface="American Typewriter Condensed" panose="02090606020004020304" pitchFamily="18" charset="77"/>
            </a:rPr>
            <a:t>Rows: </a:t>
          </a:r>
          <a:r>
            <a:rPr lang="en-US" sz="2500" b="0" i="0" dirty="0">
              <a:latin typeface="American Typewriter Condensed" panose="02090606020004020304" pitchFamily="18" charset="77"/>
            </a:rPr>
            <a:t>48,895</a:t>
          </a:r>
        </a:p>
      </dgm:t>
    </dgm:pt>
    <dgm:pt modelId="{CB1A36B2-4CED-439E-82A0-60E4DD42802B}" type="parTrans" cxnId="{FFC741E2-7579-478B-8496-84E58FAE3DFB}">
      <dgm:prSet/>
      <dgm:spPr/>
      <dgm:t>
        <a:bodyPr/>
        <a:lstStyle/>
        <a:p>
          <a:endParaRPr lang="en-US"/>
        </a:p>
      </dgm:t>
    </dgm:pt>
    <dgm:pt modelId="{B31E7248-548D-42F1-A949-26C1AE9CA417}" type="sibTrans" cxnId="{FFC741E2-7579-478B-8496-84E58FAE3DFB}">
      <dgm:prSet/>
      <dgm:spPr/>
      <dgm:t>
        <a:bodyPr/>
        <a:lstStyle/>
        <a:p>
          <a:endParaRPr lang="en-US"/>
        </a:p>
      </dgm:t>
    </dgm:pt>
    <dgm:pt modelId="{9BE2FD8C-1FE5-44EB-B5BE-AA2552D5C6EC}">
      <dgm:prSet custT="1"/>
      <dgm:spPr/>
      <dgm:t>
        <a:bodyPr/>
        <a:lstStyle/>
        <a:p>
          <a:pPr>
            <a:defRPr b="1"/>
          </a:pPr>
          <a:r>
            <a:rPr lang="en-US" sz="2300" b="0" i="0" dirty="0">
              <a:latin typeface="American Typewriter Condensed" panose="02090606020004020304" pitchFamily="18" charset="77"/>
            </a:rPr>
            <a:t>Columns: </a:t>
          </a:r>
          <a:r>
            <a:rPr lang="en-US" sz="2500" b="0" i="0" dirty="0">
              <a:latin typeface="American Typewriter Condensed" panose="02090606020004020304" pitchFamily="18" charset="77"/>
            </a:rPr>
            <a:t>16</a:t>
          </a:r>
        </a:p>
      </dgm:t>
    </dgm:pt>
    <dgm:pt modelId="{08041E41-48E6-4045-B246-C7A0D1DD9849}" type="parTrans" cxnId="{09C3A2C5-11DC-4271-85B9-CE0CF56AE150}">
      <dgm:prSet/>
      <dgm:spPr/>
      <dgm:t>
        <a:bodyPr/>
        <a:lstStyle/>
        <a:p>
          <a:endParaRPr lang="en-US"/>
        </a:p>
      </dgm:t>
    </dgm:pt>
    <dgm:pt modelId="{67274F40-3DBC-43A0-BF4E-5FE05F1D7824}" type="sibTrans" cxnId="{09C3A2C5-11DC-4271-85B9-CE0CF56AE150}">
      <dgm:prSet/>
      <dgm:spPr/>
      <dgm:t>
        <a:bodyPr/>
        <a:lstStyle/>
        <a:p>
          <a:endParaRPr lang="en-US"/>
        </a:p>
      </dgm:t>
    </dgm:pt>
    <dgm:pt modelId="{D58C97A3-29F2-4E70-807F-8652B4F58155}">
      <dgm:prSet custT="1"/>
      <dgm:spPr/>
      <dgm:t>
        <a:bodyPr/>
        <a:lstStyle/>
        <a:p>
          <a:pPr algn="l">
            <a:buNone/>
          </a:pPr>
          <a:endParaRPr lang="en-US" sz="1100" b="0" i="0" dirty="0">
            <a:latin typeface="American Typewriter Condensed" panose="02090606020004020304" pitchFamily="18" charset="77"/>
          </a:endParaRPr>
        </a:p>
        <a:p>
          <a:pPr algn="l">
            <a:buNone/>
          </a:pPr>
          <a:r>
            <a:rPr lang="en-US" sz="1100" b="0" i="0" dirty="0">
              <a:latin typeface="American Typewriter Condensed" panose="02090606020004020304" pitchFamily="18" charset="77"/>
            </a:rPr>
            <a:t>Key columns used:</a:t>
          </a:r>
        </a:p>
        <a:p>
          <a:pPr algn="ctr">
            <a:buNone/>
          </a:pPr>
          <a:r>
            <a:rPr lang="en-US" sz="1100" b="0" i="0" dirty="0">
              <a:latin typeface="American Typewriter Condensed" panose="02090606020004020304" pitchFamily="18" charset="77"/>
            </a:rPr>
            <a:t>price</a:t>
          </a:r>
        </a:p>
        <a:p>
          <a:pPr algn="ctr">
            <a:buNone/>
          </a:pPr>
          <a:r>
            <a:rPr lang="en-US" sz="1000" b="0" i="0" dirty="0" err="1">
              <a:latin typeface="American Typewriter Condensed" panose="02090606020004020304" pitchFamily="18" charset="77"/>
            </a:rPr>
            <a:t>neighborhood_group</a:t>
          </a:r>
          <a:r>
            <a:rPr lang="en-US" sz="1000" b="0" i="0" dirty="0">
              <a:latin typeface="American Typewriter Condensed" panose="02090606020004020304" pitchFamily="18" charset="77"/>
            </a:rPr>
            <a:t> (borough)</a:t>
          </a:r>
        </a:p>
      </dgm:t>
    </dgm:pt>
    <dgm:pt modelId="{61D73D4D-C9E1-4446-A0C0-89EDCF9BA8CE}" type="sibTrans" cxnId="{80C164F8-53DB-4C26-B3BE-4A86745E7F51}">
      <dgm:prSet/>
      <dgm:spPr/>
      <dgm:t>
        <a:bodyPr/>
        <a:lstStyle/>
        <a:p>
          <a:endParaRPr lang="en-US"/>
        </a:p>
      </dgm:t>
    </dgm:pt>
    <dgm:pt modelId="{D5AC0FBD-5176-4AF8-B96B-639864D1BB69}" type="parTrans" cxnId="{80C164F8-53DB-4C26-B3BE-4A86745E7F51}">
      <dgm:prSet/>
      <dgm:spPr/>
      <dgm:t>
        <a:bodyPr/>
        <a:lstStyle/>
        <a:p>
          <a:endParaRPr lang="en-US"/>
        </a:p>
      </dgm:t>
    </dgm:pt>
    <dgm:pt modelId="{DDE91EE8-03B9-43C2-9E38-E942B62B7B86}">
      <dgm:prSet custT="1"/>
      <dgm:spPr/>
      <dgm:t>
        <a:bodyPr/>
        <a:lstStyle/>
        <a:p>
          <a:pPr algn="ctr">
            <a:buNone/>
          </a:pPr>
          <a:r>
            <a:rPr lang="en-US" sz="1100" b="0" i="0" dirty="0" err="1">
              <a:latin typeface="American Typewriter Condensed" panose="02090606020004020304" pitchFamily="18" charset="77"/>
            </a:rPr>
            <a:t>room_type</a:t>
          </a:r>
          <a:endParaRPr lang="en-US" sz="1100" b="0" i="0" dirty="0">
            <a:latin typeface="American Typewriter Condensed" panose="02090606020004020304" pitchFamily="18" charset="77"/>
          </a:endParaRPr>
        </a:p>
      </dgm:t>
    </dgm:pt>
    <dgm:pt modelId="{32C15531-EB1F-45F8-B945-00C43E619F5A}" type="sibTrans" cxnId="{86A5DEA6-03AF-4DD7-AC80-CD64FAC85FBE}">
      <dgm:prSet/>
      <dgm:spPr/>
      <dgm:t>
        <a:bodyPr/>
        <a:lstStyle/>
        <a:p>
          <a:endParaRPr lang="en-US"/>
        </a:p>
      </dgm:t>
    </dgm:pt>
    <dgm:pt modelId="{6AAF3527-3FD4-4285-A642-026E51812205}" type="parTrans" cxnId="{86A5DEA6-03AF-4DD7-AC80-CD64FAC85FBE}">
      <dgm:prSet/>
      <dgm:spPr/>
      <dgm:t>
        <a:bodyPr/>
        <a:lstStyle/>
        <a:p>
          <a:endParaRPr lang="en-US"/>
        </a:p>
      </dgm:t>
    </dgm:pt>
    <dgm:pt modelId="{93A03251-EFD7-461A-9CCA-B5067EECE886}">
      <dgm:prSet custT="1"/>
      <dgm:spPr/>
      <dgm:t>
        <a:bodyPr/>
        <a:lstStyle/>
        <a:p>
          <a:pPr algn="ctr">
            <a:buNone/>
          </a:pPr>
          <a:r>
            <a:rPr lang="en-US" sz="1100" b="0" i="0" dirty="0">
              <a:latin typeface="American Typewriter Condensed" panose="02090606020004020304" pitchFamily="18" charset="77"/>
            </a:rPr>
            <a:t>availability_365</a:t>
          </a:r>
        </a:p>
      </dgm:t>
    </dgm:pt>
    <dgm:pt modelId="{112DD242-3C5C-4592-ABB7-C67A3E979AF0}" type="sibTrans" cxnId="{A34E3ECA-C2A6-4EDA-8D1B-8499CF2570C2}">
      <dgm:prSet/>
      <dgm:spPr/>
      <dgm:t>
        <a:bodyPr/>
        <a:lstStyle/>
        <a:p>
          <a:endParaRPr lang="en-US"/>
        </a:p>
      </dgm:t>
    </dgm:pt>
    <dgm:pt modelId="{4081C6EC-FBAF-4890-AEBC-4517DC3603CC}" type="parTrans" cxnId="{A34E3ECA-C2A6-4EDA-8D1B-8499CF2570C2}">
      <dgm:prSet/>
      <dgm:spPr/>
      <dgm:t>
        <a:bodyPr/>
        <a:lstStyle/>
        <a:p>
          <a:endParaRPr lang="en-US"/>
        </a:p>
      </dgm:t>
    </dgm:pt>
    <dgm:pt modelId="{4269F986-F1F4-4338-8556-A42292A580BC}">
      <dgm:prSet custT="1"/>
      <dgm:spPr/>
      <dgm:t>
        <a:bodyPr/>
        <a:lstStyle/>
        <a:p>
          <a:pPr algn="ctr">
            <a:buNone/>
          </a:pPr>
          <a:r>
            <a:rPr lang="en-US" sz="1000" b="0" i="0" dirty="0" err="1">
              <a:latin typeface="American Typewriter Condensed" panose="02090606020004020304" pitchFamily="18" charset="77"/>
            </a:rPr>
            <a:t>reviews_per_month</a:t>
          </a:r>
          <a:endParaRPr lang="en-US" sz="1000" b="0" i="0" dirty="0">
            <a:latin typeface="American Typewriter Condensed" panose="02090606020004020304" pitchFamily="18" charset="77"/>
          </a:endParaRPr>
        </a:p>
      </dgm:t>
    </dgm:pt>
    <dgm:pt modelId="{B3A89E7E-87E3-48D1-8842-DF9DB0EA5735}" type="sibTrans" cxnId="{F3901ADD-F0CE-48DD-8ADC-5C9B80AD8F08}">
      <dgm:prSet/>
      <dgm:spPr/>
      <dgm:t>
        <a:bodyPr/>
        <a:lstStyle/>
        <a:p>
          <a:endParaRPr lang="en-US"/>
        </a:p>
      </dgm:t>
    </dgm:pt>
    <dgm:pt modelId="{B70BE94B-CEDD-4E92-A52B-1472BE981A9B}" type="parTrans" cxnId="{F3901ADD-F0CE-48DD-8ADC-5C9B80AD8F08}">
      <dgm:prSet/>
      <dgm:spPr/>
      <dgm:t>
        <a:bodyPr/>
        <a:lstStyle/>
        <a:p>
          <a:endParaRPr lang="en-US"/>
        </a:p>
      </dgm:t>
    </dgm:pt>
    <dgm:pt modelId="{3CEED07E-7E8C-FA42-945C-E99901AF6E27}" type="pres">
      <dgm:prSet presAssocID="{23491008-592E-4BAB-9499-DB2E4D01AA87}" presName="Name0" presStyleCnt="0">
        <dgm:presLayoutVars>
          <dgm:dir/>
          <dgm:resizeHandles val="exact"/>
        </dgm:presLayoutVars>
      </dgm:prSet>
      <dgm:spPr/>
    </dgm:pt>
    <dgm:pt modelId="{A2DCADB8-2ACC-E84D-B421-90A1419C90A2}" type="pres">
      <dgm:prSet presAssocID="{FCC6DF24-1BCF-4E90-BF47-F7A7E59B2543}" presName="parAndChTx" presStyleLbl="node1" presStyleIdx="0" presStyleCnt="4">
        <dgm:presLayoutVars>
          <dgm:bulletEnabled val="1"/>
        </dgm:presLayoutVars>
      </dgm:prSet>
      <dgm:spPr/>
    </dgm:pt>
    <dgm:pt modelId="{345583E2-774D-B340-9329-B3E2F2E13C2E}" type="pres">
      <dgm:prSet presAssocID="{2D4482D3-655F-4336-A270-6583DBBC4B63}" presName="parAndChSpace" presStyleCnt="0"/>
      <dgm:spPr/>
    </dgm:pt>
    <dgm:pt modelId="{4FD316FF-5BF1-9846-B657-E58A57486DFC}" type="pres">
      <dgm:prSet presAssocID="{518C1228-8F41-4364-BF1C-9F16E3BB4DD8}" presName="parAndChTx" presStyleLbl="node1" presStyleIdx="1" presStyleCnt="4">
        <dgm:presLayoutVars>
          <dgm:bulletEnabled val="1"/>
        </dgm:presLayoutVars>
      </dgm:prSet>
      <dgm:spPr/>
    </dgm:pt>
    <dgm:pt modelId="{5DEC2583-A568-C04C-A205-14E78F5057D6}" type="pres">
      <dgm:prSet presAssocID="{B31E7248-548D-42F1-A949-26C1AE9CA417}" presName="parAndChSpace" presStyleCnt="0"/>
      <dgm:spPr/>
    </dgm:pt>
    <dgm:pt modelId="{4CA97C3F-F014-8142-9939-C5789ECB7882}" type="pres">
      <dgm:prSet presAssocID="{9BE2FD8C-1FE5-44EB-B5BE-AA2552D5C6EC}" presName="parAndChTx" presStyleLbl="node1" presStyleIdx="2" presStyleCnt="4">
        <dgm:presLayoutVars>
          <dgm:bulletEnabled val="1"/>
        </dgm:presLayoutVars>
      </dgm:prSet>
      <dgm:spPr/>
    </dgm:pt>
    <dgm:pt modelId="{C184669E-5F1C-024F-80DC-A9D8180901F9}" type="pres">
      <dgm:prSet presAssocID="{67274F40-3DBC-43A0-BF4E-5FE05F1D7824}" presName="parAndChSpace" presStyleCnt="0"/>
      <dgm:spPr/>
    </dgm:pt>
    <dgm:pt modelId="{9CE4A10D-4CE8-0841-9702-457BCAFD0B3E}" type="pres">
      <dgm:prSet presAssocID="{D58C97A3-29F2-4E70-807F-8652B4F58155}" presName="parAndChTx" presStyleLbl="node1" presStyleIdx="3" presStyleCnt="4">
        <dgm:presLayoutVars>
          <dgm:bulletEnabled val="1"/>
        </dgm:presLayoutVars>
      </dgm:prSet>
      <dgm:spPr/>
    </dgm:pt>
  </dgm:ptLst>
  <dgm:cxnLst>
    <dgm:cxn modelId="{3ADD061C-8FC3-3F46-B867-7D65632C1B75}" type="presOf" srcId="{FCC6DF24-1BCF-4E90-BF47-F7A7E59B2543}" destId="{A2DCADB8-2ACC-E84D-B421-90A1419C90A2}" srcOrd="0" destOrd="0" presId="urn:microsoft.com/office/officeart/2005/8/layout/hChevron3"/>
    <dgm:cxn modelId="{3E5CE21F-634F-2849-B27D-6A6AD4811358}" type="presOf" srcId="{DDE91EE8-03B9-43C2-9E38-E942B62B7B86}" destId="{9CE4A10D-4CE8-0841-9702-457BCAFD0B3E}" srcOrd="0" destOrd="1" presId="urn:microsoft.com/office/officeart/2005/8/layout/hChevron3"/>
    <dgm:cxn modelId="{FA503421-EB61-C84D-A4CF-D22C12FE9D90}" type="presOf" srcId="{23491008-592E-4BAB-9499-DB2E4D01AA87}" destId="{3CEED07E-7E8C-FA42-945C-E99901AF6E27}" srcOrd="0" destOrd="0" presId="urn:microsoft.com/office/officeart/2005/8/layout/hChevron3"/>
    <dgm:cxn modelId="{9B633E5B-B38E-A840-90CE-8B78EA2F2614}" type="presOf" srcId="{518C1228-8F41-4364-BF1C-9F16E3BB4DD8}" destId="{4FD316FF-5BF1-9846-B657-E58A57486DFC}" srcOrd="0" destOrd="0" presId="urn:microsoft.com/office/officeart/2005/8/layout/hChevron3"/>
    <dgm:cxn modelId="{1B5CB673-8955-4430-93F0-19A1DF1565C3}" srcId="{23491008-592E-4BAB-9499-DB2E4D01AA87}" destId="{FCC6DF24-1BCF-4E90-BF47-F7A7E59B2543}" srcOrd="0" destOrd="0" parTransId="{239A4FF0-8C13-4AD2-83EA-5838A96017D4}" sibTransId="{2D4482D3-655F-4336-A270-6583DBBC4B63}"/>
    <dgm:cxn modelId="{A731B792-F7A6-784D-B77D-EAF22AD90BEC}" type="presOf" srcId="{4269F986-F1F4-4338-8556-A42292A580BC}" destId="{9CE4A10D-4CE8-0841-9702-457BCAFD0B3E}" srcOrd="0" destOrd="3" presId="urn:microsoft.com/office/officeart/2005/8/layout/hChevron3"/>
    <dgm:cxn modelId="{1DB8A39D-F7AC-7C42-9F94-7F9AB1E5FF51}" type="presOf" srcId="{D58C97A3-29F2-4E70-807F-8652B4F58155}" destId="{9CE4A10D-4CE8-0841-9702-457BCAFD0B3E}" srcOrd="0" destOrd="0" presId="urn:microsoft.com/office/officeart/2005/8/layout/hChevron3"/>
    <dgm:cxn modelId="{86A5DEA6-03AF-4DD7-AC80-CD64FAC85FBE}" srcId="{D58C97A3-29F2-4E70-807F-8652B4F58155}" destId="{DDE91EE8-03B9-43C2-9E38-E942B62B7B86}" srcOrd="0" destOrd="0" parTransId="{6AAF3527-3FD4-4285-A642-026E51812205}" sibTransId="{32C15531-EB1F-45F8-B945-00C43E619F5A}"/>
    <dgm:cxn modelId="{09C3A2C5-11DC-4271-85B9-CE0CF56AE150}" srcId="{23491008-592E-4BAB-9499-DB2E4D01AA87}" destId="{9BE2FD8C-1FE5-44EB-B5BE-AA2552D5C6EC}" srcOrd="2" destOrd="0" parTransId="{08041E41-48E6-4045-B246-C7A0D1DD9849}" sibTransId="{67274F40-3DBC-43A0-BF4E-5FE05F1D7824}"/>
    <dgm:cxn modelId="{A34E3ECA-C2A6-4EDA-8D1B-8499CF2570C2}" srcId="{D58C97A3-29F2-4E70-807F-8652B4F58155}" destId="{93A03251-EFD7-461A-9CCA-B5067EECE886}" srcOrd="1" destOrd="0" parTransId="{4081C6EC-FBAF-4890-AEBC-4517DC3603CC}" sibTransId="{112DD242-3C5C-4592-ABB7-C67A3E979AF0}"/>
    <dgm:cxn modelId="{F3901ADD-F0CE-48DD-8ADC-5C9B80AD8F08}" srcId="{D58C97A3-29F2-4E70-807F-8652B4F58155}" destId="{4269F986-F1F4-4338-8556-A42292A580BC}" srcOrd="2" destOrd="0" parTransId="{B70BE94B-CEDD-4E92-A52B-1472BE981A9B}" sibTransId="{B3A89E7E-87E3-48D1-8842-DF9DB0EA5735}"/>
    <dgm:cxn modelId="{98D48EDE-152D-7042-B780-BE6C5A3075CC}" type="presOf" srcId="{9BE2FD8C-1FE5-44EB-B5BE-AA2552D5C6EC}" destId="{4CA97C3F-F014-8142-9939-C5789ECB7882}" srcOrd="0" destOrd="0" presId="urn:microsoft.com/office/officeart/2005/8/layout/hChevron3"/>
    <dgm:cxn modelId="{FFC741E2-7579-478B-8496-84E58FAE3DFB}" srcId="{23491008-592E-4BAB-9499-DB2E4D01AA87}" destId="{518C1228-8F41-4364-BF1C-9F16E3BB4DD8}" srcOrd="1" destOrd="0" parTransId="{CB1A36B2-4CED-439E-82A0-60E4DD42802B}" sibTransId="{B31E7248-548D-42F1-A949-26C1AE9CA417}"/>
    <dgm:cxn modelId="{80C164F8-53DB-4C26-B3BE-4A86745E7F51}" srcId="{23491008-592E-4BAB-9499-DB2E4D01AA87}" destId="{D58C97A3-29F2-4E70-807F-8652B4F58155}" srcOrd="3" destOrd="0" parTransId="{D5AC0FBD-5176-4AF8-B96B-639864D1BB69}" sibTransId="{61D73D4D-C9E1-4446-A0C0-89EDCF9BA8CE}"/>
    <dgm:cxn modelId="{536E17FC-F39C-2544-BD27-42F87864BC02}" type="presOf" srcId="{93A03251-EFD7-461A-9CCA-B5067EECE886}" destId="{9CE4A10D-4CE8-0841-9702-457BCAFD0B3E}" srcOrd="0" destOrd="2" presId="urn:microsoft.com/office/officeart/2005/8/layout/hChevron3"/>
    <dgm:cxn modelId="{510C4126-D6A2-4847-A321-E53883060DA7}" type="presParOf" srcId="{3CEED07E-7E8C-FA42-945C-E99901AF6E27}" destId="{A2DCADB8-2ACC-E84D-B421-90A1419C90A2}" srcOrd="0" destOrd="0" presId="urn:microsoft.com/office/officeart/2005/8/layout/hChevron3"/>
    <dgm:cxn modelId="{D6AFD9C2-BC87-4544-BEAD-C9CBFA5E9B7B}" type="presParOf" srcId="{3CEED07E-7E8C-FA42-945C-E99901AF6E27}" destId="{345583E2-774D-B340-9329-B3E2F2E13C2E}" srcOrd="1" destOrd="0" presId="urn:microsoft.com/office/officeart/2005/8/layout/hChevron3"/>
    <dgm:cxn modelId="{3F44B0ED-5CD4-0B4A-8EF1-B57B4B563BC7}" type="presParOf" srcId="{3CEED07E-7E8C-FA42-945C-E99901AF6E27}" destId="{4FD316FF-5BF1-9846-B657-E58A57486DFC}" srcOrd="2" destOrd="0" presId="urn:microsoft.com/office/officeart/2005/8/layout/hChevron3"/>
    <dgm:cxn modelId="{D581DC92-ABF6-A342-929F-F37876809B09}" type="presParOf" srcId="{3CEED07E-7E8C-FA42-945C-E99901AF6E27}" destId="{5DEC2583-A568-C04C-A205-14E78F5057D6}" srcOrd="3" destOrd="0" presId="urn:microsoft.com/office/officeart/2005/8/layout/hChevron3"/>
    <dgm:cxn modelId="{E15C1E10-018E-9444-AD67-227E6291F32F}" type="presParOf" srcId="{3CEED07E-7E8C-FA42-945C-E99901AF6E27}" destId="{4CA97C3F-F014-8142-9939-C5789ECB7882}" srcOrd="4" destOrd="0" presId="urn:microsoft.com/office/officeart/2005/8/layout/hChevron3"/>
    <dgm:cxn modelId="{E2B42EA5-D176-7C45-A248-ADA216148026}" type="presParOf" srcId="{3CEED07E-7E8C-FA42-945C-E99901AF6E27}" destId="{C184669E-5F1C-024F-80DC-A9D8180901F9}" srcOrd="5" destOrd="0" presId="urn:microsoft.com/office/officeart/2005/8/layout/hChevron3"/>
    <dgm:cxn modelId="{3CDCBDA8-D1BB-0647-837A-07BCD2EC92E5}" type="presParOf" srcId="{3CEED07E-7E8C-FA42-945C-E99901AF6E27}" destId="{9CE4A10D-4CE8-0841-9702-457BCAFD0B3E}" srcOrd="6"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FCDF3E-1CC7-48E3-BC48-69AC4C6FDA51}" type="doc">
      <dgm:prSet loTypeId="urn:microsoft.com/office/officeart/2018/2/layout/IconLabelList" loCatId="icon" qsTypeId="urn:microsoft.com/office/officeart/2005/8/quickstyle/simple1" qsCatId="simple" csTypeId="urn:microsoft.com/office/officeart/2005/8/colors/colorful2" csCatId="colorful" phldr="1"/>
      <dgm:spPr/>
      <dgm:t>
        <a:bodyPr/>
        <a:lstStyle/>
        <a:p>
          <a:endParaRPr lang="en-US"/>
        </a:p>
      </dgm:t>
    </dgm:pt>
    <dgm:pt modelId="{0957BFFD-FFA1-4603-A76C-2ACF18B4145D}">
      <dgm:prSet/>
      <dgm:spPr/>
      <dgm:t>
        <a:bodyPr/>
        <a:lstStyle/>
        <a:p>
          <a:pPr>
            <a:lnSpc>
              <a:spcPct val="100000"/>
            </a:lnSpc>
          </a:pPr>
          <a:r>
            <a:rPr lang="en-US"/>
            <a:t>Insights:</a:t>
          </a:r>
        </a:p>
      </dgm:t>
    </dgm:pt>
    <dgm:pt modelId="{4E5D9E81-0AE7-4D0C-AE67-99EA2AF2C86E}" type="parTrans" cxnId="{C7665A5E-6BF4-40A7-8265-C78B35B3CA2E}">
      <dgm:prSet/>
      <dgm:spPr/>
      <dgm:t>
        <a:bodyPr/>
        <a:lstStyle/>
        <a:p>
          <a:endParaRPr lang="en-US"/>
        </a:p>
      </dgm:t>
    </dgm:pt>
    <dgm:pt modelId="{E8B69875-63FA-48B1-B695-A38EE7DCE3C1}" type="sibTrans" cxnId="{C7665A5E-6BF4-40A7-8265-C78B35B3CA2E}">
      <dgm:prSet/>
      <dgm:spPr/>
      <dgm:t>
        <a:bodyPr/>
        <a:lstStyle/>
        <a:p>
          <a:endParaRPr lang="en-US"/>
        </a:p>
      </dgm:t>
    </dgm:pt>
    <dgm:pt modelId="{FF1DF6D1-BD09-45F9-9E52-A7D99B1346C2}">
      <dgm:prSet/>
      <dgm:spPr/>
      <dgm:t>
        <a:bodyPr/>
        <a:lstStyle/>
        <a:p>
          <a:pPr>
            <a:lnSpc>
              <a:spcPct val="100000"/>
            </a:lnSpc>
          </a:pPr>
          <a:r>
            <a:rPr lang="en-US"/>
            <a:t>Manhattan has the most listings and highest prices</a:t>
          </a:r>
        </a:p>
      </dgm:t>
    </dgm:pt>
    <dgm:pt modelId="{EDBAF9C8-043F-4F02-A7CF-23B35EC2709B}" type="parTrans" cxnId="{8B65D2E8-9B3A-4F4B-A87A-D1376EA8821F}">
      <dgm:prSet/>
      <dgm:spPr/>
      <dgm:t>
        <a:bodyPr/>
        <a:lstStyle/>
        <a:p>
          <a:endParaRPr lang="en-US"/>
        </a:p>
      </dgm:t>
    </dgm:pt>
    <dgm:pt modelId="{A2F98BC3-A8DC-4594-91C7-34A887F20450}" type="sibTrans" cxnId="{8B65D2E8-9B3A-4F4B-A87A-D1376EA8821F}">
      <dgm:prSet/>
      <dgm:spPr/>
      <dgm:t>
        <a:bodyPr/>
        <a:lstStyle/>
        <a:p>
          <a:endParaRPr lang="en-US"/>
        </a:p>
      </dgm:t>
    </dgm:pt>
    <dgm:pt modelId="{F367539D-FB1A-465A-923E-B08489DCCCBC}">
      <dgm:prSet/>
      <dgm:spPr/>
      <dgm:t>
        <a:bodyPr/>
        <a:lstStyle/>
        <a:p>
          <a:pPr>
            <a:lnSpc>
              <a:spcPct val="100000"/>
            </a:lnSpc>
          </a:pPr>
          <a:r>
            <a:rPr lang="en-US"/>
            <a:t>Room type affects price: Entire homes cost more than private/shared rooms</a:t>
          </a:r>
        </a:p>
      </dgm:t>
    </dgm:pt>
    <dgm:pt modelId="{FE923B2F-4479-4955-9689-87C0F2865272}" type="parTrans" cxnId="{E548E45F-CD0A-4968-9213-B96E9D37BECC}">
      <dgm:prSet/>
      <dgm:spPr/>
      <dgm:t>
        <a:bodyPr/>
        <a:lstStyle/>
        <a:p>
          <a:endParaRPr lang="en-US"/>
        </a:p>
      </dgm:t>
    </dgm:pt>
    <dgm:pt modelId="{9BF907CE-C542-45AF-B3D7-1FCDC35143E0}" type="sibTrans" cxnId="{E548E45F-CD0A-4968-9213-B96E9D37BECC}">
      <dgm:prSet/>
      <dgm:spPr/>
      <dgm:t>
        <a:bodyPr/>
        <a:lstStyle/>
        <a:p>
          <a:endParaRPr lang="en-US"/>
        </a:p>
      </dgm:t>
    </dgm:pt>
    <dgm:pt modelId="{265859E2-DC88-4368-B437-BEE73440DE79}">
      <dgm:prSet/>
      <dgm:spPr/>
      <dgm:t>
        <a:bodyPr/>
        <a:lstStyle/>
        <a:p>
          <a:pPr>
            <a:lnSpc>
              <a:spcPct val="100000"/>
            </a:lnSpc>
          </a:pPr>
          <a:r>
            <a:rPr lang="en-US"/>
            <a:t>Visuals:</a:t>
          </a:r>
        </a:p>
      </dgm:t>
    </dgm:pt>
    <dgm:pt modelId="{9EBCAFEB-C4F0-4A92-8CE0-0B4BEE2B46FE}" type="parTrans" cxnId="{0E62BA46-C8DF-4DE2-B8C2-C428FF887080}">
      <dgm:prSet/>
      <dgm:spPr/>
      <dgm:t>
        <a:bodyPr/>
        <a:lstStyle/>
        <a:p>
          <a:endParaRPr lang="en-US"/>
        </a:p>
      </dgm:t>
    </dgm:pt>
    <dgm:pt modelId="{C6BBA395-F7F0-42BA-B718-1070E4AF1298}" type="sibTrans" cxnId="{0E62BA46-C8DF-4DE2-B8C2-C428FF887080}">
      <dgm:prSet/>
      <dgm:spPr/>
      <dgm:t>
        <a:bodyPr/>
        <a:lstStyle/>
        <a:p>
          <a:endParaRPr lang="en-US"/>
        </a:p>
      </dgm:t>
    </dgm:pt>
    <dgm:pt modelId="{FB17ECF9-87D0-4082-93A4-31CB6E156A15}">
      <dgm:prSet/>
      <dgm:spPr/>
      <dgm:t>
        <a:bodyPr/>
        <a:lstStyle/>
        <a:p>
          <a:pPr>
            <a:lnSpc>
              <a:spcPct val="100000"/>
            </a:lnSpc>
          </a:pPr>
          <a:r>
            <a:rPr lang="en-US" dirty="0"/>
            <a:t>Top 10 NYC neighborhoods by listings</a:t>
          </a:r>
        </a:p>
      </dgm:t>
    </dgm:pt>
    <dgm:pt modelId="{2B0C073B-9CEA-46B0-9890-75AC7A60C80F}" type="parTrans" cxnId="{D30FBD0B-6B6F-418B-8D93-B85F06025044}">
      <dgm:prSet/>
      <dgm:spPr/>
      <dgm:t>
        <a:bodyPr/>
        <a:lstStyle/>
        <a:p>
          <a:endParaRPr lang="en-US"/>
        </a:p>
      </dgm:t>
    </dgm:pt>
    <dgm:pt modelId="{BE16F2F8-2764-476F-B343-FE70A2B89562}" type="sibTrans" cxnId="{D30FBD0B-6B6F-418B-8D93-B85F06025044}">
      <dgm:prSet/>
      <dgm:spPr/>
      <dgm:t>
        <a:bodyPr/>
        <a:lstStyle/>
        <a:p>
          <a:endParaRPr lang="en-US"/>
        </a:p>
      </dgm:t>
    </dgm:pt>
    <dgm:pt modelId="{E197C402-480C-44BD-80F4-AA655613FCFB}">
      <dgm:prSet/>
      <dgm:spPr/>
      <dgm:t>
        <a:bodyPr/>
        <a:lstStyle/>
        <a:p>
          <a:pPr>
            <a:lnSpc>
              <a:spcPct val="100000"/>
            </a:lnSpc>
          </a:pPr>
          <a:r>
            <a:rPr lang="en-US" dirty="0"/>
            <a:t>Number of listings by borough</a:t>
          </a:r>
        </a:p>
      </dgm:t>
    </dgm:pt>
    <dgm:pt modelId="{FD92CFE6-04F5-4935-9A0D-62967C361086}" type="parTrans" cxnId="{4DADD99E-3905-4C4F-BD81-271BC92E0410}">
      <dgm:prSet/>
      <dgm:spPr/>
      <dgm:t>
        <a:bodyPr/>
        <a:lstStyle/>
        <a:p>
          <a:endParaRPr lang="en-US"/>
        </a:p>
      </dgm:t>
    </dgm:pt>
    <dgm:pt modelId="{4C99FFCC-E028-4B2F-B426-838CA635D8D3}" type="sibTrans" cxnId="{4DADD99E-3905-4C4F-BD81-271BC92E0410}">
      <dgm:prSet/>
      <dgm:spPr/>
      <dgm:t>
        <a:bodyPr/>
        <a:lstStyle/>
        <a:p>
          <a:endParaRPr lang="en-US"/>
        </a:p>
      </dgm:t>
    </dgm:pt>
    <dgm:pt modelId="{8F4BA3A5-FA2B-4816-B278-30C204E5A210}" type="pres">
      <dgm:prSet presAssocID="{75FCDF3E-1CC7-48E3-BC48-69AC4C6FDA51}" presName="root" presStyleCnt="0">
        <dgm:presLayoutVars>
          <dgm:dir/>
          <dgm:resizeHandles val="exact"/>
        </dgm:presLayoutVars>
      </dgm:prSet>
      <dgm:spPr/>
    </dgm:pt>
    <dgm:pt modelId="{C261B373-BF83-4781-A528-19A2E2A0D32F}" type="pres">
      <dgm:prSet presAssocID="{0957BFFD-FFA1-4603-A76C-2ACF18B4145D}" presName="compNode" presStyleCnt="0"/>
      <dgm:spPr/>
    </dgm:pt>
    <dgm:pt modelId="{9C0E3208-8EFF-4D47-AC9E-07B3E90B53D7}" type="pres">
      <dgm:prSet presAssocID="{0957BFFD-FFA1-4603-A76C-2ACF18B4145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ghtbulb"/>
        </a:ext>
      </dgm:extLst>
    </dgm:pt>
    <dgm:pt modelId="{B33BDBFA-4900-472B-A8AB-77594A15545F}" type="pres">
      <dgm:prSet presAssocID="{0957BFFD-FFA1-4603-A76C-2ACF18B4145D}" presName="spaceRect" presStyleCnt="0"/>
      <dgm:spPr/>
    </dgm:pt>
    <dgm:pt modelId="{0A0F5D35-66DD-42DF-AD7E-F4ED9D4F4360}" type="pres">
      <dgm:prSet presAssocID="{0957BFFD-FFA1-4603-A76C-2ACF18B4145D}" presName="textRect" presStyleLbl="revTx" presStyleIdx="0" presStyleCnt="6">
        <dgm:presLayoutVars>
          <dgm:chMax val="1"/>
          <dgm:chPref val="1"/>
        </dgm:presLayoutVars>
      </dgm:prSet>
      <dgm:spPr/>
    </dgm:pt>
    <dgm:pt modelId="{DA629929-865C-4647-B89C-DCA9F296B62A}" type="pres">
      <dgm:prSet presAssocID="{E8B69875-63FA-48B1-B695-A38EE7DCE3C1}" presName="sibTrans" presStyleCnt="0"/>
      <dgm:spPr/>
    </dgm:pt>
    <dgm:pt modelId="{AB358E07-55A1-4A2A-8039-0B7800CB2433}" type="pres">
      <dgm:prSet presAssocID="{FF1DF6D1-BD09-45F9-9E52-A7D99B1346C2}" presName="compNode" presStyleCnt="0"/>
      <dgm:spPr/>
    </dgm:pt>
    <dgm:pt modelId="{AD7B9190-55E4-4509-87C5-8B22EF40E8F5}" type="pres">
      <dgm:prSet presAssocID="{FF1DF6D1-BD09-45F9-9E52-A7D99B1346C2}"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ity"/>
        </a:ext>
      </dgm:extLst>
    </dgm:pt>
    <dgm:pt modelId="{B6AC7FCD-0C20-4742-8E67-85EB81D0B2C5}" type="pres">
      <dgm:prSet presAssocID="{FF1DF6D1-BD09-45F9-9E52-A7D99B1346C2}" presName="spaceRect" presStyleCnt="0"/>
      <dgm:spPr/>
    </dgm:pt>
    <dgm:pt modelId="{BF44F45E-971B-46DF-83D7-679B254E741C}" type="pres">
      <dgm:prSet presAssocID="{FF1DF6D1-BD09-45F9-9E52-A7D99B1346C2}" presName="textRect" presStyleLbl="revTx" presStyleIdx="1" presStyleCnt="6">
        <dgm:presLayoutVars>
          <dgm:chMax val="1"/>
          <dgm:chPref val="1"/>
        </dgm:presLayoutVars>
      </dgm:prSet>
      <dgm:spPr/>
    </dgm:pt>
    <dgm:pt modelId="{F1F3ABCD-CB68-4C87-9170-D1521877D4E5}" type="pres">
      <dgm:prSet presAssocID="{A2F98BC3-A8DC-4594-91C7-34A887F20450}" presName="sibTrans" presStyleCnt="0"/>
      <dgm:spPr/>
    </dgm:pt>
    <dgm:pt modelId="{9CF805BF-96CD-484C-A1FE-6A88BBC453E9}" type="pres">
      <dgm:prSet presAssocID="{F367539D-FB1A-465A-923E-B08489DCCCBC}" presName="compNode" presStyleCnt="0"/>
      <dgm:spPr/>
    </dgm:pt>
    <dgm:pt modelId="{C800DFA3-474F-4664-9EDD-9FCC371C5FC7}" type="pres">
      <dgm:prSet presAssocID="{F367539D-FB1A-465A-923E-B08489DCCCBC}"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ouse"/>
        </a:ext>
      </dgm:extLst>
    </dgm:pt>
    <dgm:pt modelId="{D4909B88-E106-44F4-9634-BB7D0E47B492}" type="pres">
      <dgm:prSet presAssocID="{F367539D-FB1A-465A-923E-B08489DCCCBC}" presName="spaceRect" presStyleCnt="0"/>
      <dgm:spPr/>
    </dgm:pt>
    <dgm:pt modelId="{94D3FF4D-BBA0-4A16-96EB-F9907EFC0B27}" type="pres">
      <dgm:prSet presAssocID="{F367539D-FB1A-465A-923E-B08489DCCCBC}" presName="textRect" presStyleLbl="revTx" presStyleIdx="2" presStyleCnt="6">
        <dgm:presLayoutVars>
          <dgm:chMax val="1"/>
          <dgm:chPref val="1"/>
        </dgm:presLayoutVars>
      </dgm:prSet>
      <dgm:spPr/>
    </dgm:pt>
    <dgm:pt modelId="{382B22DA-A60C-489B-82C6-2CB7F67772C3}" type="pres">
      <dgm:prSet presAssocID="{9BF907CE-C542-45AF-B3D7-1FCDC35143E0}" presName="sibTrans" presStyleCnt="0"/>
      <dgm:spPr/>
    </dgm:pt>
    <dgm:pt modelId="{29F19FB7-0DA0-4150-ACC6-39FEBA9FA08F}" type="pres">
      <dgm:prSet presAssocID="{265859E2-DC88-4368-B437-BEE73440DE79}" presName="compNode" presStyleCnt="0"/>
      <dgm:spPr/>
    </dgm:pt>
    <dgm:pt modelId="{F1C75389-D162-49B1-9F2B-B9D678BD3B7F}" type="pres">
      <dgm:prSet presAssocID="{265859E2-DC88-4368-B437-BEE73440DE7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Eye"/>
        </a:ext>
      </dgm:extLst>
    </dgm:pt>
    <dgm:pt modelId="{2CD6727F-B206-4F26-90C8-780399C9626A}" type="pres">
      <dgm:prSet presAssocID="{265859E2-DC88-4368-B437-BEE73440DE79}" presName="spaceRect" presStyleCnt="0"/>
      <dgm:spPr/>
    </dgm:pt>
    <dgm:pt modelId="{48E7F4AA-AC62-4840-AD70-F096E29464B2}" type="pres">
      <dgm:prSet presAssocID="{265859E2-DC88-4368-B437-BEE73440DE79}" presName="textRect" presStyleLbl="revTx" presStyleIdx="3" presStyleCnt="6">
        <dgm:presLayoutVars>
          <dgm:chMax val="1"/>
          <dgm:chPref val="1"/>
        </dgm:presLayoutVars>
      </dgm:prSet>
      <dgm:spPr/>
    </dgm:pt>
    <dgm:pt modelId="{A1FD7441-BACD-4B0D-B09A-A331533357C1}" type="pres">
      <dgm:prSet presAssocID="{C6BBA395-F7F0-42BA-B718-1070E4AF1298}" presName="sibTrans" presStyleCnt="0"/>
      <dgm:spPr/>
    </dgm:pt>
    <dgm:pt modelId="{05F3123D-70B6-42A3-9E98-9846C2C5491E}" type="pres">
      <dgm:prSet presAssocID="{FB17ECF9-87D0-4082-93A4-31CB6E156A15}" presName="compNode" presStyleCnt="0"/>
      <dgm:spPr/>
    </dgm:pt>
    <dgm:pt modelId="{F13CC7B5-B76D-41B8-8994-8DE0ADAC930E}" type="pres">
      <dgm:prSet presAssocID="{FB17ECF9-87D0-4082-93A4-31CB6E156A15}"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tore"/>
        </a:ext>
      </dgm:extLst>
    </dgm:pt>
    <dgm:pt modelId="{1F21F35A-7555-44C4-BB2D-CDB13EF2CEB0}" type="pres">
      <dgm:prSet presAssocID="{FB17ECF9-87D0-4082-93A4-31CB6E156A15}" presName="spaceRect" presStyleCnt="0"/>
      <dgm:spPr/>
    </dgm:pt>
    <dgm:pt modelId="{D9D8EFEE-D079-43EF-B1A0-F1228F2064E4}" type="pres">
      <dgm:prSet presAssocID="{FB17ECF9-87D0-4082-93A4-31CB6E156A15}" presName="textRect" presStyleLbl="revTx" presStyleIdx="4" presStyleCnt="6">
        <dgm:presLayoutVars>
          <dgm:chMax val="1"/>
          <dgm:chPref val="1"/>
        </dgm:presLayoutVars>
      </dgm:prSet>
      <dgm:spPr/>
    </dgm:pt>
    <dgm:pt modelId="{32C8A4F2-7DBC-4F51-9D0A-13B383C9C18F}" type="pres">
      <dgm:prSet presAssocID="{BE16F2F8-2764-476F-B343-FE70A2B89562}" presName="sibTrans" presStyleCnt="0"/>
      <dgm:spPr/>
    </dgm:pt>
    <dgm:pt modelId="{D9BA2551-E970-49F0-8582-631EFA64010C}" type="pres">
      <dgm:prSet presAssocID="{E197C402-480C-44BD-80F4-AA655613FCFB}" presName="compNode" presStyleCnt="0"/>
      <dgm:spPr/>
    </dgm:pt>
    <dgm:pt modelId="{B1C1EA80-97CA-49A5-8F8C-5FD472A38310}" type="pres">
      <dgm:prSet presAssocID="{E197C402-480C-44BD-80F4-AA655613FCFB}"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Dollar"/>
        </a:ext>
      </dgm:extLst>
    </dgm:pt>
    <dgm:pt modelId="{8D34D1E5-01FF-443C-B0D1-56BDDB11B8EB}" type="pres">
      <dgm:prSet presAssocID="{E197C402-480C-44BD-80F4-AA655613FCFB}" presName="spaceRect" presStyleCnt="0"/>
      <dgm:spPr/>
    </dgm:pt>
    <dgm:pt modelId="{94342977-6E64-4D0B-8012-4A2940D7205C}" type="pres">
      <dgm:prSet presAssocID="{E197C402-480C-44BD-80F4-AA655613FCFB}" presName="textRect" presStyleLbl="revTx" presStyleIdx="5" presStyleCnt="6">
        <dgm:presLayoutVars>
          <dgm:chMax val="1"/>
          <dgm:chPref val="1"/>
        </dgm:presLayoutVars>
      </dgm:prSet>
      <dgm:spPr/>
    </dgm:pt>
  </dgm:ptLst>
  <dgm:cxnLst>
    <dgm:cxn modelId="{02C12E0A-ADE9-9F41-8803-994BAA53C211}" type="presOf" srcId="{75FCDF3E-1CC7-48E3-BC48-69AC4C6FDA51}" destId="{8F4BA3A5-FA2B-4816-B278-30C204E5A210}" srcOrd="0" destOrd="0" presId="urn:microsoft.com/office/officeart/2018/2/layout/IconLabelList"/>
    <dgm:cxn modelId="{D30FBD0B-6B6F-418B-8D93-B85F06025044}" srcId="{75FCDF3E-1CC7-48E3-BC48-69AC4C6FDA51}" destId="{FB17ECF9-87D0-4082-93A4-31CB6E156A15}" srcOrd="4" destOrd="0" parTransId="{2B0C073B-9CEA-46B0-9890-75AC7A60C80F}" sibTransId="{BE16F2F8-2764-476F-B343-FE70A2B89562}"/>
    <dgm:cxn modelId="{2F78EE14-71A5-1946-8423-94ABCE905C14}" type="presOf" srcId="{FF1DF6D1-BD09-45F9-9E52-A7D99B1346C2}" destId="{BF44F45E-971B-46DF-83D7-679B254E741C}" srcOrd="0" destOrd="0" presId="urn:microsoft.com/office/officeart/2018/2/layout/IconLabelList"/>
    <dgm:cxn modelId="{0E62BA46-C8DF-4DE2-B8C2-C428FF887080}" srcId="{75FCDF3E-1CC7-48E3-BC48-69AC4C6FDA51}" destId="{265859E2-DC88-4368-B437-BEE73440DE79}" srcOrd="3" destOrd="0" parTransId="{9EBCAFEB-C4F0-4A92-8CE0-0B4BEE2B46FE}" sibTransId="{C6BBA395-F7F0-42BA-B718-1070E4AF1298}"/>
    <dgm:cxn modelId="{C7665A5E-6BF4-40A7-8265-C78B35B3CA2E}" srcId="{75FCDF3E-1CC7-48E3-BC48-69AC4C6FDA51}" destId="{0957BFFD-FFA1-4603-A76C-2ACF18B4145D}" srcOrd="0" destOrd="0" parTransId="{4E5D9E81-0AE7-4D0C-AE67-99EA2AF2C86E}" sibTransId="{E8B69875-63FA-48B1-B695-A38EE7DCE3C1}"/>
    <dgm:cxn modelId="{E548E45F-CD0A-4968-9213-B96E9D37BECC}" srcId="{75FCDF3E-1CC7-48E3-BC48-69AC4C6FDA51}" destId="{F367539D-FB1A-465A-923E-B08489DCCCBC}" srcOrd="2" destOrd="0" parTransId="{FE923B2F-4479-4955-9689-87C0F2865272}" sibTransId="{9BF907CE-C542-45AF-B3D7-1FCDC35143E0}"/>
    <dgm:cxn modelId="{8320E77A-E903-9243-B325-513A38C198DB}" type="presOf" srcId="{0957BFFD-FFA1-4603-A76C-2ACF18B4145D}" destId="{0A0F5D35-66DD-42DF-AD7E-F4ED9D4F4360}" srcOrd="0" destOrd="0" presId="urn:microsoft.com/office/officeart/2018/2/layout/IconLabelList"/>
    <dgm:cxn modelId="{4DADD99E-3905-4C4F-BD81-271BC92E0410}" srcId="{75FCDF3E-1CC7-48E3-BC48-69AC4C6FDA51}" destId="{E197C402-480C-44BD-80F4-AA655613FCFB}" srcOrd="5" destOrd="0" parTransId="{FD92CFE6-04F5-4935-9A0D-62967C361086}" sibTransId="{4C99FFCC-E028-4B2F-B426-838CA635D8D3}"/>
    <dgm:cxn modelId="{CC98C9AE-0785-C74C-A727-A88981E79B7E}" type="presOf" srcId="{E197C402-480C-44BD-80F4-AA655613FCFB}" destId="{94342977-6E64-4D0B-8012-4A2940D7205C}" srcOrd="0" destOrd="0" presId="urn:microsoft.com/office/officeart/2018/2/layout/IconLabelList"/>
    <dgm:cxn modelId="{C0B599E8-0C9E-4743-B3FD-505F7B4CDE65}" type="presOf" srcId="{F367539D-FB1A-465A-923E-B08489DCCCBC}" destId="{94D3FF4D-BBA0-4A16-96EB-F9907EFC0B27}" srcOrd="0" destOrd="0" presId="urn:microsoft.com/office/officeart/2018/2/layout/IconLabelList"/>
    <dgm:cxn modelId="{8B65D2E8-9B3A-4F4B-A87A-D1376EA8821F}" srcId="{75FCDF3E-1CC7-48E3-BC48-69AC4C6FDA51}" destId="{FF1DF6D1-BD09-45F9-9E52-A7D99B1346C2}" srcOrd="1" destOrd="0" parTransId="{EDBAF9C8-043F-4F02-A7CF-23B35EC2709B}" sibTransId="{A2F98BC3-A8DC-4594-91C7-34A887F20450}"/>
    <dgm:cxn modelId="{0BCB00F8-7711-AC46-A405-42250EC5957A}" type="presOf" srcId="{FB17ECF9-87D0-4082-93A4-31CB6E156A15}" destId="{D9D8EFEE-D079-43EF-B1A0-F1228F2064E4}" srcOrd="0" destOrd="0" presId="urn:microsoft.com/office/officeart/2018/2/layout/IconLabelList"/>
    <dgm:cxn modelId="{3F8FD4FA-E785-C043-B73D-638595D4161B}" type="presOf" srcId="{265859E2-DC88-4368-B437-BEE73440DE79}" destId="{48E7F4AA-AC62-4840-AD70-F096E29464B2}" srcOrd="0" destOrd="0" presId="urn:microsoft.com/office/officeart/2018/2/layout/IconLabelList"/>
    <dgm:cxn modelId="{77A65857-4A6D-FA4F-8D24-C42DCB997573}" type="presParOf" srcId="{8F4BA3A5-FA2B-4816-B278-30C204E5A210}" destId="{C261B373-BF83-4781-A528-19A2E2A0D32F}" srcOrd="0" destOrd="0" presId="urn:microsoft.com/office/officeart/2018/2/layout/IconLabelList"/>
    <dgm:cxn modelId="{5569784A-6487-7D40-8911-CA9B8C2EA2A1}" type="presParOf" srcId="{C261B373-BF83-4781-A528-19A2E2A0D32F}" destId="{9C0E3208-8EFF-4D47-AC9E-07B3E90B53D7}" srcOrd="0" destOrd="0" presId="urn:microsoft.com/office/officeart/2018/2/layout/IconLabelList"/>
    <dgm:cxn modelId="{E2F8F033-03DC-5D49-80E1-69648A947DCA}" type="presParOf" srcId="{C261B373-BF83-4781-A528-19A2E2A0D32F}" destId="{B33BDBFA-4900-472B-A8AB-77594A15545F}" srcOrd="1" destOrd="0" presId="urn:microsoft.com/office/officeart/2018/2/layout/IconLabelList"/>
    <dgm:cxn modelId="{8A64B749-DD33-A34A-841A-73930C023CA6}" type="presParOf" srcId="{C261B373-BF83-4781-A528-19A2E2A0D32F}" destId="{0A0F5D35-66DD-42DF-AD7E-F4ED9D4F4360}" srcOrd="2" destOrd="0" presId="urn:microsoft.com/office/officeart/2018/2/layout/IconLabelList"/>
    <dgm:cxn modelId="{D5B0CF8B-8B5B-7A4E-A6A9-D685CB21F2CB}" type="presParOf" srcId="{8F4BA3A5-FA2B-4816-B278-30C204E5A210}" destId="{DA629929-865C-4647-B89C-DCA9F296B62A}" srcOrd="1" destOrd="0" presId="urn:microsoft.com/office/officeart/2018/2/layout/IconLabelList"/>
    <dgm:cxn modelId="{82333B41-7008-7B4F-9554-72CF7A0CF748}" type="presParOf" srcId="{8F4BA3A5-FA2B-4816-B278-30C204E5A210}" destId="{AB358E07-55A1-4A2A-8039-0B7800CB2433}" srcOrd="2" destOrd="0" presId="urn:microsoft.com/office/officeart/2018/2/layout/IconLabelList"/>
    <dgm:cxn modelId="{6E2775BA-8B4B-2D40-A6E3-694536672E3B}" type="presParOf" srcId="{AB358E07-55A1-4A2A-8039-0B7800CB2433}" destId="{AD7B9190-55E4-4509-87C5-8B22EF40E8F5}" srcOrd="0" destOrd="0" presId="urn:microsoft.com/office/officeart/2018/2/layout/IconLabelList"/>
    <dgm:cxn modelId="{6E5F65A9-CC27-DB4E-BE3A-91B074B57F06}" type="presParOf" srcId="{AB358E07-55A1-4A2A-8039-0B7800CB2433}" destId="{B6AC7FCD-0C20-4742-8E67-85EB81D0B2C5}" srcOrd="1" destOrd="0" presId="urn:microsoft.com/office/officeart/2018/2/layout/IconLabelList"/>
    <dgm:cxn modelId="{C6049338-7C4A-2040-A637-51B773DA232F}" type="presParOf" srcId="{AB358E07-55A1-4A2A-8039-0B7800CB2433}" destId="{BF44F45E-971B-46DF-83D7-679B254E741C}" srcOrd="2" destOrd="0" presId="urn:microsoft.com/office/officeart/2018/2/layout/IconLabelList"/>
    <dgm:cxn modelId="{53AD6510-6CE7-1E49-B30C-5FA44BAE3497}" type="presParOf" srcId="{8F4BA3A5-FA2B-4816-B278-30C204E5A210}" destId="{F1F3ABCD-CB68-4C87-9170-D1521877D4E5}" srcOrd="3" destOrd="0" presId="urn:microsoft.com/office/officeart/2018/2/layout/IconLabelList"/>
    <dgm:cxn modelId="{716D3975-7B2A-6D44-B0D5-CF0A660B8667}" type="presParOf" srcId="{8F4BA3A5-FA2B-4816-B278-30C204E5A210}" destId="{9CF805BF-96CD-484C-A1FE-6A88BBC453E9}" srcOrd="4" destOrd="0" presId="urn:microsoft.com/office/officeart/2018/2/layout/IconLabelList"/>
    <dgm:cxn modelId="{C0429188-8F4B-A646-9E57-FEA0B23F75B8}" type="presParOf" srcId="{9CF805BF-96CD-484C-A1FE-6A88BBC453E9}" destId="{C800DFA3-474F-4664-9EDD-9FCC371C5FC7}" srcOrd="0" destOrd="0" presId="urn:microsoft.com/office/officeart/2018/2/layout/IconLabelList"/>
    <dgm:cxn modelId="{D3AF9B3E-294C-BC4D-8B3F-6D80FCD52617}" type="presParOf" srcId="{9CF805BF-96CD-484C-A1FE-6A88BBC453E9}" destId="{D4909B88-E106-44F4-9634-BB7D0E47B492}" srcOrd="1" destOrd="0" presId="urn:microsoft.com/office/officeart/2018/2/layout/IconLabelList"/>
    <dgm:cxn modelId="{811F60D8-3F82-0C44-9E45-F334A56C0F2F}" type="presParOf" srcId="{9CF805BF-96CD-484C-A1FE-6A88BBC453E9}" destId="{94D3FF4D-BBA0-4A16-96EB-F9907EFC0B27}" srcOrd="2" destOrd="0" presId="urn:microsoft.com/office/officeart/2018/2/layout/IconLabelList"/>
    <dgm:cxn modelId="{A4A3F36F-A257-1642-ABA8-FD1329E495B3}" type="presParOf" srcId="{8F4BA3A5-FA2B-4816-B278-30C204E5A210}" destId="{382B22DA-A60C-489B-82C6-2CB7F67772C3}" srcOrd="5" destOrd="0" presId="urn:microsoft.com/office/officeart/2018/2/layout/IconLabelList"/>
    <dgm:cxn modelId="{1BD4037D-27CB-1645-8047-26156799FA9C}" type="presParOf" srcId="{8F4BA3A5-FA2B-4816-B278-30C204E5A210}" destId="{29F19FB7-0DA0-4150-ACC6-39FEBA9FA08F}" srcOrd="6" destOrd="0" presId="urn:microsoft.com/office/officeart/2018/2/layout/IconLabelList"/>
    <dgm:cxn modelId="{2D09595A-F249-184E-AB52-2F659122D9BE}" type="presParOf" srcId="{29F19FB7-0DA0-4150-ACC6-39FEBA9FA08F}" destId="{F1C75389-D162-49B1-9F2B-B9D678BD3B7F}" srcOrd="0" destOrd="0" presId="urn:microsoft.com/office/officeart/2018/2/layout/IconLabelList"/>
    <dgm:cxn modelId="{054788CD-2930-C04A-B750-0463F39376A4}" type="presParOf" srcId="{29F19FB7-0DA0-4150-ACC6-39FEBA9FA08F}" destId="{2CD6727F-B206-4F26-90C8-780399C9626A}" srcOrd="1" destOrd="0" presId="urn:microsoft.com/office/officeart/2018/2/layout/IconLabelList"/>
    <dgm:cxn modelId="{35F7CEF0-A9B5-DA4A-A238-7D1BF0B79D9D}" type="presParOf" srcId="{29F19FB7-0DA0-4150-ACC6-39FEBA9FA08F}" destId="{48E7F4AA-AC62-4840-AD70-F096E29464B2}" srcOrd="2" destOrd="0" presId="urn:microsoft.com/office/officeart/2018/2/layout/IconLabelList"/>
    <dgm:cxn modelId="{92950A2C-0CA7-8141-AA61-E4603FC51BB3}" type="presParOf" srcId="{8F4BA3A5-FA2B-4816-B278-30C204E5A210}" destId="{A1FD7441-BACD-4B0D-B09A-A331533357C1}" srcOrd="7" destOrd="0" presId="urn:microsoft.com/office/officeart/2018/2/layout/IconLabelList"/>
    <dgm:cxn modelId="{3751D3E4-E2CE-0645-92F8-2BB6C6D4B75E}" type="presParOf" srcId="{8F4BA3A5-FA2B-4816-B278-30C204E5A210}" destId="{05F3123D-70B6-42A3-9E98-9846C2C5491E}" srcOrd="8" destOrd="0" presId="urn:microsoft.com/office/officeart/2018/2/layout/IconLabelList"/>
    <dgm:cxn modelId="{43D81826-6135-1D49-9DD9-430BBB80ED11}" type="presParOf" srcId="{05F3123D-70B6-42A3-9E98-9846C2C5491E}" destId="{F13CC7B5-B76D-41B8-8994-8DE0ADAC930E}" srcOrd="0" destOrd="0" presId="urn:microsoft.com/office/officeart/2018/2/layout/IconLabelList"/>
    <dgm:cxn modelId="{D0029F13-7951-7748-8F71-3A2DEE234064}" type="presParOf" srcId="{05F3123D-70B6-42A3-9E98-9846C2C5491E}" destId="{1F21F35A-7555-44C4-BB2D-CDB13EF2CEB0}" srcOrd="1" destOrd="0" presId="urn:microsoft.com/office/officeart/2018/2/layout/IconLabelList"/>
    <dgm:cxn modelId="{B93F41BA-A495-6A43-BA00-8EAB88F55919}" type="presParOf" srcId="{05F3123D-70B6-42A3-9E98-9846C2C5491E}" destId="{D9D8EFEE-D079-43EF-B1A0-F1228F2064E4}" srcOrd="2" destOrd="0" presId="urn:microsoft.com/office/officeart/2018/2/layout/IconLabelList"/>
    <dgm:cxn modelId="{F1F1E58B-66BE-E74E-A831-772FFC98E02D}" type="presParOf" srcId="{8F4BA3A5-FA2B-4816-B278-30C204E5A210}" destId="{32C8A4F2-7DBC-4F51-9D0A-13B383C9C18F}" srcOrd="9" destOrd="0" presId="urn:microsoft.com/office/officeart/2018/2/layout/IconLabelList"/>
    <dgm:cxn modelId="{3B17B228-CF05-7641-B63E-7B49B4FFFCB2}" type="presParOf" srcId="{8F4BA3A5-FA2B-4816-B278-30C204E5A210}" destId="{D9BA2551-E970-49F0-8582-631EFA64010C}" srcOrd="10" destOrd="0" presId="urn:microsoft.com/office/officeart/2018/2/layout/IconLabelList"/>
    <dgm:cxn modelId="{A41A226F-E388-5541-81A2-F837A6013220}" type="presParOf" srcId="{D9BA2551-E970-49F0-8582-631EFA64010C}" destId="{B1C1EA80-97CA-49A5-8F8C-5FD472A38310}" srcOrd="0" destOrd="0" presId="urn:microsoft.com/office/officeart/2018/2/layout/IconLabelList"/>
    <dgm:cxn modelId="{F15E05B5-70CD-484D-B351-B31E733D50BE}" type="presParOf" srcId="{D9BA2551-E970-49F0-8582-631EFA64010C}" destId="{8D34D1E5-01FF-443C-B0D1-56BDDB11B8EB}" srcOrd="1" destOrd="0" presId="urn:microsoft.com/office/officeart/2018/2/layout/IconLabelList"/>
    <dgm:cxn modelId="{14EF7943-445D-6A44-BFAC-42E2F9A702F1}" type="presParOf" srcId="{D9BA2551-E970-49F0-8582-631EFA64010C}" destId="{94342977-6E64-4D0B-8012-4A2940D7205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79C7DA-3BFE-4DA2-830F-5B494CAF350B}"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EDB6246C-06C1-4FD4-A7F3-E413F5012438}">
      <dgm:prSet/>
      <dgm:spPr/>
      <dgm:t>
        <a:bodyPr/>
        <a:lstStyle/>
        <a:p>
          <a:pPr>
            <a:defRPr cap="all"/>
          </a:pPr>
          <a:r>
            <a:rPr lang="en-US" dirty="0"/>
            <a:t>GitHub: </a:t>
          </a:r>
          <a:r>
            <a:rPr lang="en-US" dirty="0">
              <a:hlinkClick xmlns:r="http://schemas.openxmlformats.org/officeDocument/2006/relationships" r:id="rId1"/>
            </a:rPr>
            <a:t>https://github.com/Jennohh/python-class-201/blob/main/python_capstone.ipynb</a:t>
          </a:r>
          <a:r>
            <a:rPr lang="en-US" dirty="0"/>
            <a:t> </a:t>
          </a:r>
        </a:p>
      </dgm:t>
    </dgm:pt>
    <dgm:pt modelId="{D733EB36-E5FF-401E-9892-1194FBDF3D45}" type="parTrans" cxnId="{858D55BC-4900-4B41-AD64-8724403AFA1A}">
      <dgm:prSet/>
      <dgm:spPr/>
      <dgm:t>
        <a:bodyPr/>
        <a:lstStyle/>
        <a:p>
          <a:endParaRPr lang="en-US"/>
        </a:p>
      </dgm:t>
    </dgm:pt>
    <dgm:pt modelId="{E28989D7-F109-410D-88C8-FB83D9070CDD}" type="sibTrans" cxnId="{858D55BC-4900-4B41-AD64-8724403AFA1A}">
      <dgm:prSet/>
      <dgm:spPr/>
      <dgm:t>
        <a:bodyPr/>
        <a:lstStyle/>
        <a:p>
          <a:endParaRPr lang="en-US"/>
        </a:p>
      </dgm:t>
    </dgm:pt>
    <dgm:pt modelId="{AA20AA4A-DDBA-4B17-9DA6-1FBE3588F0EE}">
      <dgm:prSet/>
      <dgm:spPr/>
      <dgm:t>
        <a:bodyPr/>
        <a:lstStyle/>
        <a:p>
          <a:pPr>
            <a:defRPr cap="all"/>
          </a:pPr>
          <a:r>
            <a:rPr lang="en-US"/>
            <a:t>Notebook: Python analysis in Google Colab</a:t>
          </a:r>
        </a:p>
      </dgm:t>
    </dgm:pt>
    <dgm:pt modelId="{187AF237-51B5-4338-85C6-AB8ED0DEFE64}" type="parTrans" cxnId="{D413352B-C013-433D-8FFC-0111B487D9F2}">
      <dgm:prSet/>
      <dgm:spPr/>
      <dgm:t>
        <a:bodyPr/>
        <a:lstStyle/>
        <a:p>
          <a:endParaRPr lang="en-US"/>
        </a:p>
      </dgm:t>
    </dgm:pt>
    <dgm:pt modelId="{EC23EA92-84C6-4A88-B863-FB9FC450A5CA}" type="sibTrans" cxnId="{D413352B-C013-433D-8FFC-0111B487D9F2}">
      <dgm:prSet/>
      <dgm:spPr/>
      <dgm:t>
        <a:bodyPr/>
        <a:lstStyle/>
        <a:p>
          <a:endParaRPr lang="en-US"/>
        </a:p>
      </dgm:t>
    </dgm:pt>
    <dgm:pt modelId="{2A78C303-926B-442B-A093-31275BBCE4E4}">
      <dgm:prSet/>
      <dgm:spPr/>
      <dgm:t>
        <a:bodyPr/>
        <a:lstStyle/>
        <a:p>
          <a:pPr>
            <a:defRPr cap="all"/>
          </a:pPr>
          <a:r>
            <a:rPr lang="en-US" dirty="0"/>
            <a:t>Data Source: </a:t>
          </a:r>
          <a:r>
            <a:rPr lang="en-US" dirty="0">
              <a:hlinkClick xmlns:r="http://schemas.openxmlformats.org/officeDocument/2006/relationships" r:id="rId2"/>
            </a:rPr>
            <a:t>https://www.kaggle.com/datasets/dgomonov/new-york-cityairbnbopendata?resource=download&amp;select=AB_NYC_2019.csv</a:t>
          </a:r>
          <a:endParaRPr lang="en-US" dirty="0"/>
        </a:p>
      </dgm:t>
    </dgm:pt>
    <dgm:pt modelId="{8054BE4C-E629-450A-B69A-6B381E5D2BFA}" type="parTrans" cxnId="{26E36BC2-2783-4B01-899E-C9D2CD84EB4E}">
      <dgm:prSet/>
      <dgm:spPr/>
      <dgm:t>
        <a:bodyPr/>
        <a:lstStyle/>
        <a:p>
          <a:endParaRPr lang="en-US"/>
        </a:p>
      </dgm:t>
    </dgm:pt>
    <dgm:pt modelId="{5306AADA-B7E0-4DF2-8B85-FEFCE6761866}" type="sibTrans" cxnId="{26E36BC2-2783-4B01-899E-C9D2CD84EB4E}">
      <dgm:prSet/>
      <dgm:spPr/>
      <dgm:t>
        <a:bodyPr/>
        <a:lstStyle/>
        <a:p>
          <a:endParaRPr lang="en-US"/>
        </a:p>
      </dgm:t>
    </dgm:pt>
    <dgm:pt modelId="{CD427E44-7852-4539-942A-47964DAD941C}">
      <dgm:prSet/>
      <dgm:spPr/>
      <dgm:t>
        <a:bodyPr/>
        <a:lstStyle/>
        <a:p>
          <a:pPr>
            <a:defRPr cap="all"/>
          </a:pPr>
          <a:r>
            <a:rPr lang="en-US"/>
            <a:t>Libraries Used: Pandas, Seaborn, Matplotlib, NumPy</a:t>
          </a:r>
        </a:p>
      </dgm:t>
    </dgm:pt>
    <dgm:pt modelId="{09E6F6C5-87FC-41BC-BD40-A6CAE43E8615}" type="parTrans" cxnId="{67038C99-0E6E-46AF-A227-17764E745347}">
      <dgm:prSet/>
      <dgm:spPr/>
      <dgm:t>
        <a:bodyPr/>
        <a:lstStyle/>
        <a:p>
          <a:endParaRPr lang="en-US"/>
        </a:p>
      </dgm:t>
    </dgm:pt>
    <dgm:pt modelId="{49C40AD3-E542-4E62-BE53-004D0DCED534}" type="sibTrans" cxnId="{67038C99-0E6E-46AF-A227-17764E745347}">
      <dgm:prSet/>
      <dgm:spPr/>
      <dgm:t>
        <a:bodyPr/>
        <a:lstStyle/>
        <a:p>
          <a:endParaRPr lang="en-US"/>
        </a:p>
      </dgm:t>
    </dgm:pt>
    <dgm:pt modelId="{4D07E518-739B-4C53-9A08-9972312BAA99}" type="pres">
      <dgm:prSet presAssocID="{D879C7DA-3BFE-4DA2-830F-5B494CAF350B}" presName="root" presStyleCnt="0">
        <dgm:presLayoutVars>
          <dgm:dir/>
          <dgm:resizeHandles val="exact"/>
        </dgm:presLayoutVars>
      </dgm:prSet>
      <dgm:spPr/>
    </dgm:pt>
    <dgm:pt modelId="{CAC1EF7C-2CB1-439D-A59C-FD5FAC81E31D}" type="pres">
      <dgm:prSet presAssocID="{EDB6246C-06C1-4FD4-A7F3-E413F5012438}" presName="compNode" presStyleCnt="0"/>
      <dgm:spPr/>
    </dgm:pt>
    <dgm:pt modelId="{49E04A23-05C6-4BF3-A7F2-7AC888DE0DB0}" type="pres">
      <dgm:prSet presAssocID="{EDB6246C-06C1-4FD4-A7F3-E413F5012438}" presName="iconBgRect" presStyleLbl="bgShp" presStyleIdx="0" presStyleCnt="4"/>
      <dgm:spPr>
        <a:prstGeom prst="round2DiagRect">
          <a:avLst>
            <a:gd name="adj1" fmla="val 29727"/>
            <a:gd name="adj2" fmla="val 0"/>
          </a:avLst>
        </a:prstGeom>
      </dgm:spPr>
    </dgm:pt>
    <dgm:pt modelId="{8B7C9EE4-0FEF-408E-8D27-7C6DA4C584E6}" type="pres">
      <dgm:prSet presAssocID="{EDB6246C-06C1-4FD4-A7F3-E413F5012438}" presName="iconRect" presStyleLbl="node1" presStyleIdx="0"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redder"/>
        </a:ext>
      </dgm:extLst>
    </dgm:pt>
    <dgm:pt modelId="{4CDFC2E7-EB12-4624-B08F-5AAF77B74379}" type="pres">
      <dgm:prSet presAssocID="{EDB6246C-06C1-4FD4-A7F3-E413F5012438}" presName="spaceRect" presStyleCnt="0"/>
      <dgm:spPr/>
    </dgm:pt>
    <dgm:pt modelId="{2C0B42A7-1322-420A-ACE5-7E1A7906A659}" type="pres">
      <dgm:prSet presAssocID="{EDB6246C-06C1-4FD4-A7F3-E413F5012438}" presName="textRect" presStyleLbl="revTx" presStyleIdx="0" presStyleCnt="4">
        <dgm:presLayoutVars>
          <dgm:chMax val="1"/>
          <dgm:chPref val="1"/>
        </dgm:presLayoutVars>
      </dgm:prSet>
      <dgm:spPr/>
    </dgm:pt>
    <dgm:pt modelId="{A7409628-40DC-4E96-B95F-4624CBD28825}" type="pres">
      <dgm:prSet presAssocID="{E28989D7-F109-410D-88C8-FB83D9070CDD}" presName="sibTrans" presStyleCnt="0"/>
      <dgm:spPr/>
    </dgm:pt>
    <dgm:pt modelId="{540303E1-C922-4E30-B043-9180AF1C6516}" type="pres">
      <dgm:prSet presAssocID="{AA20AA4A-DDBA-4B17-9DA6-1FBE3588F0EE}" presName="compNode" presStyleCnt="0"/>
      <dgm:spPr/>
    </dgm:pt>
    <dgm:pt modelId="{B109AC8A-355A-404E-B91E-5EEE9D50F179}" type="pres">
      <dgm:prSet presAssocID="{AA20AA4A-DDBA-4B17-9DA6-1FBE3588F0EE}" presName="iconBgRect" presStyleLbl="bgShp" presStyleIdx="1" presStyleCnt="4"/>
      <dgm:spPr>
        <a:prstGeom prst="round2DiagRect">
          <a:avLst>
            <a:gd name="adj1" fmla="val 29727"/>
            <a:gd name="adj2" fmla="val 0"/>
          </a:avLst>
        </a:prstGeom>
      </dgm:spPr>
    </dgm:pt>
    <dgm:pt modelId="{32632061-71F2-4AEE-9AED-10B2CE0639F4}" type="pres">
      <dgm:prSet presAssocID="{AA20AA4A-DDBA-4B17-9DA6-1FBE3588F0EE}" presName="iconRect" presStyleLbl="node1" presStyleIdx="1"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8A509EC4-E442-4F99-B054-5314CFB9AC36}" type="pres">
      <dgm:prSet presAssocID="{AA20AA4A-DDBA-4B17-9DA6-1FBE3588F0EE}" presName="spaceRect" presStyleCnt="0"/>
      <dgm:spPr/>
    </dgm:pt>
    <dgm:pt modelId="{40E80F65-4504-417B-A53E-92034E68F255}" type="pres">
      <dgm:prSet presAssocID="{AA20AA4A-DDBA-4B17-9DA6-1FBE3588F0EE}" presName="textRect" presStyleLbl="revTx" presStyleIdx="1" presStyleCnt="4">
        <dgm:presLayoutVars>
          <dgm:chMax val="1"/>
          <dgm:chPref val="1"/>
        </dgm:presLayoutVars>
      </dgm:prSet>
      <dgm:spPr/>
    </dgm:pt>
    <dgm:pt modelId="{FBF9F855-3DF1-418F-A0D3-15D12FEF410D}" type="pres">
      <dgm:prSet presAssocID="{EC23EA92-84C6-4A88-B863-FB9FC450A5CA}" presName="sibTrans" presStyleCnt="0"/>
      <dgm:spPr/>
    </dgm:pt>
    <dgm:pt modelId="{E9D9D08E-F60B-4F96-9F88-AB8C160C8F5C}" type="pres">
      <dgm:prSet presAssocID="{2A78C303-926B-442B-A093-31275BBCE4E4}" presName="compNode" presStyleCnt="0"/>
      <dgm:spPr/>
    </dgm:pt>
    <dgm:pt modelId="{FE7D0362-5C6A-415F-AFEA-56F6C1919F06}" type="pres">
      <dgm:prSet presAssocID="{2A78C303-926B-442B-A093-31275BBCE4E4}" presName="iconBgRect" presStyleLbl="bgShp" presStyleIdx="2" presStyleCnt="4"/>
      <dgm:spPr>
        <a:prstGeom prst="round2DiagRect">
          <a:avLst>
            <a:gd name="adj1" fmla="val 29727"/>
            <a:gd name="adj2" fmla="val 0"/>
          </a:avLst>
        </a:prstGeom>
      </dgm:spPr>
    </dgm:pt>
    <dgm:pt modelId="{B7C858B9-8555-4A37-B3FD-EEE20B2500D9}" type="pres">
      <dgm:prSet presAssocID="{2A78C303-926B-442B-A093-31275BBCE4E4}" presName="iconRect" presStyleLbl="node1" presStyleIdx="2"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96CF79C5-8F88-456E-91B2-C7DB136AAC18}" type="pres">
      <dgm:prSet presAssocID="{2A78C303-926B-442B-A093-31275BBCE4E4}" presName="spaceRect" presStyleCnt="0"/>
      <dgm:spPr/>
    </dgm:pt>
    <dgm:pt modelId="{33ED897A-5AB5-4B50-AC0A-AA9CCC514959}" type="pres">
      <dgm:prSet presAssocID="{2A78C303-926B-442B-A093-31275BBCE4E4}" presName="textRect" presStyleLbl="revTx" presStyleIdx="2" presStyleCnt="4">
        <dgm:presLayoutVars>
          <dgm:chMax val="1"/>
          <dgm:chPref val="1"/>
        </dgm:presLayoutVars>
      </dgm:prSet>
      <dgm:spPr/>
    </dgm:pt>
    <dgm:pt modelId="{5538A88F-84B0-4BB7-9C24-99174E823957}" type="pres">
      <dgm:prSet presAssocID="{5306AADA-B7E0-4DF2-8B85-FEFCE6761866}" presName="sibTrans" presStyleCnt="0"/>
      <dgm:spPr/>
    </dgm:pt>
    <dgm:pt modelId="{783DBC80-BC22-48AF-B32B-51904822212D}" type="pres">
      <dgm:prSet presAssocID="{CD427E44-7852-4539-942A-47964DAD941C}" presName="compNode" presStyleCnt="0"/>
      <dgm:spPr/>
    </dgm:pt>
    <dgm:pt modelId="{E8EF3919-EB60-40A6-B390-849CC9AE6D8D}" type="pres">
      <dgm:prSet presAssocID="{CD427E44-7852-4539-942A-47964DAD941C}" presName="iconBgRect" presStyleLbl="bgShp" presStyleIdx="3" presStyleCnt="4"/>
      <dgm:spPr>
        <a:prstGeom prst="round2DiagRect">
          <a:avLst>
            <a:gd name="adj1" fmla="val 29727"/>
            <a:gd name="adj2" fmla="val 0"/>
          </a:avLst>
        </a:prstGeom>
      </dgm:spPr>
    </dgm:pt>
    <dgm:pt modelId="{D8D9C4EA-B89C-400B-BFE1-A06F2F745D78}" type="pres">
      <dgm:prSet presAssocID="{CD427E44-7852-4539-942A-47964DAD941C}" presName="iconRect" presStyleLbl="node1" presStyleIdx="3" presStyleCnt="4"/>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anda"/>
        </a:ext>
      </dgm:extLst>
    </dgm:pt>
    <dgm:pt modelId="{4D6BBA75-9BB8-49B3-A158-CD859D15625C}" type="pres">
      <dgm:prSet presAssocID="{CD427E44-7852-4539-942A-47964DAD941C}" presName="spaceRect" presStyleCnt="0"/>
      <dgm:spPr/>
    </dgm:pt>
    <dgm:pt modelId="{4B73BC90-5394-452A-8476-FD134D0B4186}" type="pres">
      <dgm:prSet presAssocID="{CD427E44-7852-4539-942A-47964DAD941C}" presName="textRect" presStyleLbl="revTx" presStyleIdx="3" presStyleCnt="4">
        <dgm:presLayoutVars>
          <dgm:chMax val="1"/>
          <dgm:chPref val="1"/>
        </dgm:presLayoutVars>
      </dgm:prSet>
      <dgm:spPr/>
    </dgm:pt>
  </dgm:ptLst>
  <dgm:cxnLst>
    <dgm:cxn modelId="{CDF86F07-CE14-48A9-A4A3-DB662F31969B}" type="presOf" srcId="{D879C7DA-3BFE-4DA2-830F-5B494CAF350B}" destId="{4D07E518-739B-4C53-9A08-9972312BAA99}" srcOrd="0" destOrd="0" presId="urn:microsoft.com/office/officeart/2018/5/layout/IconLeafLabelList"/>
    <dgm:cxn modelId="{D413352B-C013-433D-8FFC-0111B487D9F2}" srcId="{D879C7DA-3BFE-4DA2-830F-5B494CAF350B}" destId="{AA20AA4A-DDBA-4B17-9DA6-1FBE3588F0EE}" srcOrd="1" destOrd="0" parTransId="{187AF237-51B5-4338-85C6-AB8ED0DEFE64}" sibTransId="{EC23EA92-84C6-4A88-B863-FB9FC450A5CA}"/>
    <dgm:cxn modelId="{279E8C47-04A9-4F82-A118-11DB72260F12}" type="presOf" srcId="{CD427E44-7852-4539-942A-47964DAD941C}" destId="{4B73BC90-5394-452A-8476-FD134D0B4186}" srcOrd="0" destOrd="0" presId="urn:microsoft.com/office/officeart/2018/5/layout/IconLeafLabelList"/>
    <dgm:cxn modelId="{5F164F5C-0492-4673-AB3F-3B90DC562107}" type="presOf" srcId="{EDB6246C-06C1-4FD4-A7F3-E413F5012438}" destId="{2C0B42A7-1322-420A-ACE5-7E1A7906A659}" srcOrd="0" destOrd="0" presId="urn:microsoft.com/office/officeart/2018/5/layout/IconLeafLabelList"/>
    <dgm:cxn modelId="{A446A590-842F-4B50-8271-8AFA8D302727}" type="presOf" srcId="{2A78C303-926B-442B-A093-31275BBCE4E4}" destId="{33ED897A-5AB5-4B50-AC0A-AA9CCC514959}" srcOrd="0" destOrd="0" presId="urn:microsoft.com/office/officeart/2018/5/layout/IconLeafLabelList"/>
    <dgm:cxn modelId="{67038C99-0E6E-46AF-A227-17764E745347}" srcId="{D879C7DA-3BFE-4DA2-830F-5B494CAF350B}" destId="{CD427E44-7852-4539-942A-47964DAD941C}" srcOrd="3" destOrd="0" parTransId="{09E6F6C5-87FC-41BC-BD40-A6CAE43E8615}" sibTransId="{49C40AD3-E542-4E62-BE53-004D0DCED534}"/>
    <dgm:cxn modelId="{4C8939BA-B544-4D6C-B3AC-4DB075B4CEAD}" type="presOf" srcId="{AA20AA4A-DDBA-4B17-9DA6-1FBE3588F0EE}" destId="{40E80F65-4504-417B-A53E-92034E68F255}" srcOrd="0" destOrd="0" presId="urn:microsoft.com/office/officeart/2018/5/layout/IconLeafLabelList"/>
    <dgm:cxn modelId="{858D55BC-4900-4B41-AD64-8724403AFA1A}" srcId="{D879C7DA-3BFE-4DA2-830F-5B494CAF350B}" destId="{EDB6246C-06C1-4FD4-A7F3-E413F5012438}" srcOrd="0" destOrd="0" parTransId="{D733EB36-E5FF-401E-9892-1194FBDF3D45}" sibTransId="{E28989D7-F109-410D-88C8-FB83D9070CDD}"/>
    <dgm:cxn modelId="{26E36BC2-2783-4B01-899E-C9D2CD84EB4E}" srcId="{D879C7DA-3BFE-4DA2-830F-5B494CAF350B}" destId="{2A78C303-926B-442B-A093-31275BBCE4E4}" srcOrd="2" destOrd="0" parTransId="{8054BE4C-E629-450A-B69A-6B381E5D2BFA}" sibTransId="{5306AADA-B7E0-4DF2-8B85-FEFCE6761866}"/>
    <dgm:cxn modelId="{668BDC58-CB6D-4920-A376-B786379675C5}" type="presParOf" srcId="{4D07E518-739B-4C53-9A08-9972312BAA99}" destId="{CAC1EF7C-2CB1-439D-A59C-FD5FAC81E31D}" srcOrd="0" destOrd="0" presId="urn:microsoft.com/office/officeart/2018/5/layout/IconLeafLabelList"/>
    <dgm:cxn modelId="{59AB74CD-63CC-4676-BD9D-B90527AF9C5D}" type="presParOf" srcId="{CAC1EF7C-2CB1-439D-A59C-FD5FAC81E31D}" destId="{49E04A23-05C6-4BF3-A7F2-7AC888DE0DB0}" srcOrd="0" destOrd="0" presId="urn:microsoft.com/office/officeart/2018/5/layout/IconLeafLabelList"/>
    <dgm:cxn modelId="{7B704A6D-981D-4BB1-A1B0-E1D817A71DAB}" type="presParOf" srcId="{CAC1EF7C-2CB1-439D-A59C-FD5FAC81E31D}" destId="{8B7C9EE4-0FEF-408E-8D27-7C6DA4C584E6}" srcOrd="1" destOrd="0" presId="urn:microsoft.com/office/officeart/2018/5/layout/IconLeafLabelList"/>
    <dgm:cxn modelId="{3E06A1F4-A23A-40AE-9249-3BBD939B3D92}" type="presParOf" srcId="{CAC1EF7C-2CB1-439D-A59C-FD5FAC81E31D}" destId="{4CDFC2E7-EB12-4624-B08F-5AAF77B74379}" srcOrd="2" destOrd="0" presId="urn:microsoft.com/office/officeart/2018/5/layout/IconLeafLabelList"/>
    <dgm:cxn modelId="{B29309EE-7802-4695-A215-16809639FDF0}" type="presParOf" srcId="{CAC1EF7C-2CB1-439D-A59C-FD5FAC81E31D}" destId="{2C0B42A7-1322-420A-ACE5-7E1A7906A659}" srcOrd="3" destOrd="0" presId="urn:microsoft.com/office/officeart/2018/5/layout/IconLeafLabelList"/>
    <dgm:cxn modelId="{2F35F2FE-1B3E-4312-80DE-EA122F6E86B3}" type="presParOf" srcId="{4D07E518-739B-4C53-9A08-9972312BAA99}" destId="{A7409628-40DC-4E96-B95F-4624CBD28825}" srcOrd="1" destOrd="0" presId="urn:microsoft.com/office/officeart/2018/5/layout/IconLeafLabelList"/>
    <dgm:cxn modelId="{87AF3E6A-2475-4B9B-8B17-B39996D6F1D5}" type="presParOf" srcId="{4D07E518-739B-4C53-9A08-9972312BAA99}" destId="{540303E1-C922-4E30-B043-9180AF1C6516}" srcOrd="2" destOrd="0" presId="urn:microsoft.com/office/officeart/2018/5/layout/IconLeafLabelList"/>
    <dgm:cxn modelId="{0D5433B2-AC0F-4284-AB42-6CF7D2EBC533}" type="presParOf" srcId="{540303E1-C922-4E30-B043-9180AF1C6516}" destId="{B109AC8A-355A-404E-B91E-5EEE9D50F179}" srcOrd="0" destOrd="0" presId="urn:microsoft.com/office/officeart/2018/5/layout/IconLeafLabelList"/>
    <dgm:cxn modelId="{11EC4027-7FF1-48A1-8131-0CA97259E50A}" type="presParOf" srcId="{540303E1-C922-4E30-B043-9180AF1C6516}" destId="{32632061-71F2-4AEE-9AED-10B2CE0639F4}" srcOrd="1" destOrd="0" presId="urn:microsoft.com/office/officeart/2018/5/layout/IconLeafLabelList"/>
    <dgm:cxn modelId="{CB2EF18F-6FC6-48D2-884A-70CE752DB447}" type="presParOf" srcId="{540303E1-C922-4E30-B043-9180AF1C6516}" destId="{8A509EC4-E442-4F99-B054-5314CFB9AC36}" srcOrd="2" destOrd="0" presId="urn:microsoft.com/office/officeart/2018/5/layout/IconLeafLabelList"/>
    <dgm:cxn modelId="{AAA7B7D8-69ED-4987-AA08-FE0F0F9CA24C}" type="presParOf" srcId="{540303E1-C922-4E30-B043-9180AF1C6516}" destId="{40E80F65-4504-417B-A53E-92034E68F255}" srcOrd="3" destOrd="0" presId="urn:microsoft.com/office/officeart/2018/5/layout/IconLeafLabelList"/>
    <dgm:cxn modelId="{17A5228A-A255-42DC-B59E-7146FBD45A9B}" type="presParOf" srcId="{4D07E518-739B-4C53-9A08-9972312BAA99}" destId="{FBF9F855-3DF1-418F-A0D3-15D12FEF410D}" srcOrd="3" destOrd="0" presId="urn:microsoft.com/office/officeart/2018/5/layout/IconLeafLabelList"/>
    <dgm:cxn modelId="{4CCCED5D-B82A-4A60-9139-21C496E0E395}" type="presParOf" srcId="{4D07E518-739B-4C53-9A08-9972312BAA99}" destId="{E9D9D08E-F60B-4F96-9F88-AB8C160C8F5C}" srcOrd="4" destOrd="0" presId="urn:microsoft.com/office/officeart/2018/5/layout/IconLeafLabelList"/>
    <dgm:cxn modelId="{96C45917-D4FA-4738-8262-5BCD2C7E535F}" type="presParOf" srcId="{E9D9D08E-F60B-4F96-9F88-AB8C160C8F5C}" destId="{FE7D0362-5C6A-415F-AFEA-56F6C1919F06}" srcOrd="0" destOrd="0" presId="urn:microsoft.com/office/officeart/2018/5/layout/IconLeafLabelList"/>
    <dgm:cxn modelId="{E4A43725-9D8D-4D24-BD12-FA84426163BD}" type="presParOf" srcId="{E9D9D08E-F60B-4F96-9F88-AB8C160C8F5C}" destId="{B7C858B9-8555-4A37-B3FD-EEE20B2500D9}" srcOrd="1" destOrd="0" presId="urn:microsoft.com/office/officeart/2018/5/layout/IconLeafLabelList"/>
    <dgm:cxn modelId="{81E0AB43-8269-47B2-A1A7-01A87ABA68AE}" type="presParOf" srcId="{E9D9D08E-F60B-4F96-9F88-AB8C160C8F5C}" destId="{96CF79C5-8F88-456E-91B2-C7DB136AAC18}" srcOrd="2" destOrd="0" presId="urn:microsoft.com/office/officeart/2018/5/layout/IconLeafLabelList"/>
    <dgm:cxn modelId="{0219E129-7651-4D17-BFB6-D7D936F1807E}" type="presParOf" srcId="{E9D9D08E-F60B-4F96-9F88-AB8C160C8F5C}" destId="{33ED897A-5AB5-4B50-AC0A-AA9CCC514959}" srcOrd="3" destOrd="0" presId="urn:microsoft.com/office/officeart/2018/5/layout/IconLeafLabelList"/>
    <dgm:cxn modelId="{839BC0AA-0024-4DC8-B707-4497B9B1C53B}" type="presParOf" srcId="{4D07E518-739B-4C53-9A08-9972312BAA99}" destId="{5538A88F-84B0-4BB7-9C24-99174E823957}" srcOrd="5" destOrd="0" presId="urn:microsoft.com/office/officeart/2018/5/layout/IconLeafLabelList"/>
    <dgm:cxn modelId="{0183EFC6-B981-4198-BB2C-2043F42AD797}" type="presParOf" srcId="{4D07E518-739B-4C53-9A08-9972312BAA99}" destId="{783DBC80-BC22-48AF-B32B-51904822212D}" srcOrd="6" destOrd="0" presId="urn:microsoft.com/office/officeart/2018/5/layout/IconLeafLabelList"/>
    <dgm:cxn modelId="{3B3A59A7-5ED8-4680-9A91-E3E9496CB6F0}" type="presParOf" srcId="{783DBC80-BC22-48AF-B32B-51904822212D}" destId="{E8EF3919-EB60-40A6-B390-849CC9AE6D8D}" srcOrd="0" destOrd="0" presId="urn:microsoft.com/office/officeart/2018/5/layout/IconLeafLabelList"/>
    <dgm:cxn modelId="{FC151782-6B00-415B-A2A4-659EDFF5FEF6}" type="presParOf" srcId="{783DBC80-BC22-48AF-B32B-51904822212D}" destId="{D8D9C4EA-B89C-400B-BFE1-A06F2F745D78}" srcOrd="1" destOrd="0" presId="urn:microsoft.com/office/officeart/2018/5/layout/IconLeafLabelList"/>
    <dgm:cxn modelId="{8DDF60C1-9ADF-40B5-9AF7-8C2D8E4C7633}" type="presParOf" srcId="{783DBC80-BC22-48AF-B32B-51904822212D}" destId="{4D6BBA75-9BB8-49B3-A158-CD859D15625C}" srcOrd="2" destOrd="0" presId="urn:microsoft.com/office/officeart/2018/5/layout/IconLeafLabelList"/>
    <dgm:cxn modelId="{B505DAEB-3903-4C54-9EEE-3B3FECB0C4BF}" type="presParOf" srcId="{783DBC80-BC22-48AF-B32B-51904822212D}" destId="{4B73BC90-5394-452A-8476-FD134D0B4186}"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DCADB8-2ACC-E84D-B421-90A1419C90A2}">
      <dsp:nvSpPr>
        <dsp:cNvPr id="0" name=""/>
        <dsp:cNvSpPr/>
      </dsp:nvSpPr>
      <dsp:spPr>
        <a:xfrm>
          <a:off x="1986" y="1082924"/>
          <a:ext cx="1993478" cy="1594782"/>
        </a:xfrm>
        <a:prstGeom prst="homePlate">
          <a:avLst>
            <a:gd name="adj" fmla="val 25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0325" tIns="30480" rIns="281302" bIns="30480" numCol="1" spcCol="1270" anchor="ctr" anchorCtr="0">
          <a:noAutofit/>
        </a:bodyPr>
        <a:lstStyle/>
        <a:p>
          <a:pPr marL="0" lvl="0" indent="0" algn="ctr" defTabSz="533400">
            <a:lnSpc>
              <a:spcPct val="90000"/>
            </a:lnSpc>
            <a:spcBef>
              <a:spcPct val="0"/>
            </a:spcBef>
            <a:spcAft>
              <a:spcPct val="35000"/>
            </a:spcAft>
            <a:buNone/>
            <a:defRPr b="1"/>
          </a:pPr>
          <a:r>
            <a:rPr lang="en-US" sz="1200" b="0" i="0" kern="1200" dirty="0">
              <a:latin typeface="American Typewriter Condensed" panose="02090606020004020304" pitchFamily="18" charset="77"/>
            </a:rPr>
            <a:t>Source: </a:t>
          </a:r>
          <a:r>
            <a:rPr lang="en-US" sz="1200" kern="1200" dirty="0">
              <a:hlinkClick xmlns:r="http://schemas.openxmlformats.org/officeDocument/2006/relationships" r:id="rId1"/>
            </a:rPr>
            <a:t>https://www.kaggle.com/datasets/dgomonov/new-york-cityairbnbopendata?resource=download&amp;select=AB_NYC_2019.csv</a:t>
          </a:r>
          <a:endParaRPr lang="en-US" sz="1200" kern="1200" dirty="0"/>
        </a:p>
      </dsp:txBody>
      <dsp:txXfrm>
        <a:off x="1986" y="1082924"/>
        <a:ext cx="1794130" cy="1594782"/>
      </dsp:txXfrm>
    </dsp:sp>
    <dsp:sp modelId="{4FD316FF-5BF1-9846-B657-E58A57486DFC}">
      <dsp:nvSpPr>
        <dsp:cNvPr id="0" name=""/>
        <dsp:cNvSpPr/>
      </dsp:nvSpPr>
      <dsp:spPr>
        <a:xfrm>
          <a:off x="1596769" y="1082924"/>
          <a:ext cx="1993478" cy="1594782"/>
        </a:xfrm>
        <a:prstGeom prst="chevron">
          <a:avLst>
            <a:gd name="adj" fmla="val 25000"/>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0325" tIns="58420" rIns="70325" bIns="58420" numCol="1" spcCol="1270" anchor="ctr" anchorCtr="0">
          <a:noAutofit/>
        </a:bodyPr>
        <a:lstStyle/>
        <a:p>
          <a:pPr marL="0" lvl="0" indent="0" algn="ctr" defTabSz="1022350">
            <a:lnSpc>
              <a:spcPct val="90000"/>
            </a:lnSpc>
            <a:spcBef>
              <a:spcPct val="0"/>
            </a:spcBef>
            <a:spcAft>
              <a:spcPct val="35000"/>
            </a:spcAft>
            <a:buNone/>
            <a:defRPr b="1"/>
          </a:pPr>
          <a:r>
            <a:rPr lang="en-US" sz="2300" b="0" i="0" kern="1200" dirty="0">
              <a:latin typeface="American Typewriter Condensed" panose="02090606020004020304" pitchFamily="18" charset="77"/>
            </a:rPr>
            <a:t>Rows: </a:t>
          </a:r>
          <a:r>
            <a:rPr lang="en-US" sz="2500" b="0" i="0" kern="1200" dirty="0">
              <a:latin typeface="American Typewriter Condensed" panose="02090606020004020304" pitchFamily="18" charset="77"/>
            </a:rPr>
            <a:t>48,895</a:t>
          </a:r>
        </a:p>
      </dsp:txBody>
      <dsp:txXfrm>
        <a:off x="1995465" y="1082924"/>
        <a:ext cx="1196087" cy="1594782"/>
      </dsp:txXfrm>
    </dsp:sp>
    <dsp:sp modelId="{4CA97C3F-F014-8142-9939-C5789ECB7882}">
      <dsp:nvSpPr>
        <dsp:cNvPr id="0" name=""/>
        <dsp:cNvSpPr/>
      </dsp:nvSpPr>
      <dsp:spPr>
        <a:xfrm>
          <a:off x="3191552" y="1082924"/>
          <a:ext cx="1993478" cy="1594782"/>
        </a:xfrm>
        <a:prstGeom prst="chevron">
          <a:avLst>
            <a:gd name="adj" fmla="val 25000"/>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0325" tIns="58420" rIns="70325" bIns="58420" numCol="1" spcCol="1270" anchor="ctr" anchorCtr="0">
          <a:noAutofit/>
        </a:bodyPr>
        <a:lstStyle/>
        <a:p>
          <a:pPr marL="0" lvl="0" indent="0" algn="ctr" defTabSz="1022350">
            <a:lnSpc>
              <a:spcPct val="90000"/>
            </a:lnSpc>
            <a:spcBef>
              <a:spcPct val="0"/>
            </a:spcBef>
            <a:spcAft>
              <a:spcPct val="35000"/>
            </a:spcAft>
            <a:buNone/>
            <a:defRPr b="1"/>
          </a:pPr>
          <a:r>
            <a:rPr lang="en-US" sz="2300" b="0" i="0" kern="1200" dirty="0">
              <a:latin typeface="American Typewriter Condensed" panose="02090606020004020304" pitchFamily="18" charset="77"/>
            </a:rPr>
            <a:t>Columns: </a:t>
          </a:r>
          <a:r>
            <a:rPr lang="en-US" sz="2500" b="0" i="0" kern="1200" dirty="0">
              <a:latin typeface="American Typewriter Condensed" panose="02090606020004020304" pitchFamily="18" charset="77"/>
            </a:rPr>
            <a:t>16</a:t>
          </a:r>
        </a:p>
      </dsp:txBody>
      <dsp:txXfrm>
        <a:off x="3590248" y="1082924"/>
        <a:ext cx="1196087" cy="1594782"/>
      </dsp:txXfrm>
    </dsp:sp>
    <dsp:sp modelId="{9CE4A10D-4CE8-0841-9702-457BCAFD0B3E}">
      <dsp:nvSpPr>
        <dsp:cNvPr id="0" name=""/>
        <dsp:cNvSpPr/>
      </dsp:nvSpPr>
      <dsp:spPr>
        <a:xfrm>
          <a:off x="4786335" y="1082924"/>
          <a:ext cx="1993478" cy="1594782"/>
        </a:xfrm>
        <a:prstGeom prst="chevron">
          <a:avLst>
            <a:gd name="adj" fmla="val 25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0325" tIns="27940" rIns="70325" bIns="27940" numCol="1" spcCol="1270" anchor="t" anchorCtr="0">
          <a:noAutofit/>
        </a:bodyPr>
        <a:lstStyle/>
        <a:p>
          <a:pPr marL="0" lvl="0" indent="0" algn="l" defTabSz="488950">
            <a:lnSpc>
              <a:spcPct val="90000"/>
            </a:lnSpc>
            <a:spcBef>
              <a:spcPct val="0"/>
            </a:spcBef>
            <a:spcAft>
              <a:spcPct val="35000"/>
            </a:spcAft>
            <a:buNone/>
          </a:pPr>
          <a:endParaRPr lang="en-US" sz="1100" b="0" i="0" kern="1200" dirty="0">
            <a:latin typeface="American Typewriter Condensed" panose="02090606020004020304" pitchFamily="18" charset="77"/>
          </a:endParaRPr>
        </a:p>
        <a:p>
          <a:pPr marL="0" lvl="0" indent="0" algn="l" defTabSz="488950">
            <a:lnSpc>
              <a:spcPct val="90000"/>
            </a:lnSpc>
            <a:spcBef>
              <a:spcPct val="0"/>
            </a:spcBef>
            <a:spcAft>
              <a:spcPct val="35000"/>
            </a:spcAft>
            <a:buNone/>
          </a:pPr>
          <a:r>
            <a:rPr lang="en-US" sz="1100" b="0" i="0" kern="1200" dirty="0">
              <a:latin typeface="American Typewriter Condensed" panose="02090606020004020304" pitchFamily="18" charset="77"/>
            </a:rPr>
            <a:t>Key columns used:</a:t>
          </a:r>
        </a:p>
        <a:p>
          <a:pPr marL="0" lvl="0" indent="0" algn="ctr" defTabSz="488950">
            <a:lnSpc>
              <a:spcPct val="90000"/>
            </a:lnSpc>
            <a:spcBef>
              <a:spcPct val="0"/>
            </a:spcBef>
            <a:spcAft>
              <a:spcPct val="35000"/>
            </a:spcAft>
            <a:buNone/>
          </a:pPr>
          <a:r>
            <a:rPr lang="en-US" sz="1100" b="0" i="0" kern="1200" dirty="0">
              <a:latin typeface="American Typewriter Condensed" panose="02090606020004020304" pitchFamily="18" charset="77"/>
            </a:rPr>
            <a:t>price</a:t>
          </a:r>
        </a:p>
        <a:p>
          <a:pPr marL="0" lvl="0" indent="0" algn="ctr" defTabSz="488950">
            <a:lnSpc>
              <a:spcPct val="90000"/>
            </a:lnSpc>
            <a:spcBef>
              <a:spcPct val="0"/>
            </a:spcBef>
            <a:spcAft>
              <a:spcPct val="35000"/>
            </a:spcAft>
            <a:buNone/>
          </a:pPr>
          <a:r>
            <a:rPr lang="en-US" sz="1000" b="0" i="0" kern="1200" dirty="0" err="1">
              <a:latin typeface="American Typewriter Condensed" panose="02090606020004020304" pitchFamily="18" charset="77"/>
            </a:rPr>
            <a:t>neighborhood_group</a:t>
          </a:r>
          <a:r>
            <a:rPr lang="en-US" sz="1000" b="0" i="0" kern="1200" dirty="0">
              <a:latin typeface="American Typewriter Condensed" panose="02090606020004020304" pitchFamily="18" charset="77"/>
            </a:rPr>
            <a:t> (borough)</a:t>
          </a:r>
        </a:p>
        <a:p>
          <a:pPr marL="57150" lvl="1" indent="-57150" algn="ctr" defTabSz="488950">
            <a:lnSpc>
              <a:spcPct val="90000"/>
            </a:lnSpc>
            <a:spcBef>
              <a:spcPct val="0"/>
            </a:spcBef>
            <a:spcAft>
              <a:spcPct val="15000"/>
            </a:spcAft>
            <a:buNone/>
          </a:pPr>
          <a:r>
            <a:rPr lang="en-US" sz="1100" b="0" i="0" kern="1200" dirty="0" err="1">
              <a:latin typeface="American Typewriter Condensed" panose="02090606020004020304" pitchFamily="18" charset="77"/>
            </a:rPr>
            <a:t>room_type</a:t>
          </a:r>
          <a:endParaRPr lang="en-US" sz="1100" b="0" i="0" kern="1200" dirty="0">
            <a:latin typeface="American Typewriter Condensed" panose="02090606020004020304" pitchFamily="18" charset="77"/>
          </a:endParaRPr>
        </a:p>
        <a:p>
          <a:pPr marL="57150" lvl="1" indent="-57150" algn="ctr" defTabSz="488950">
            <a:lnSpc>
              <a:spcPct val="90000"/>
            </a:lnSpc>
            <a:spcBef>
              <a:spcPct val="0"/>
            </a:spcBef>
            <a:spcAft>
              <a:spcPct val="15000"/>
            </a:spcAft>
            <a:buNone/>
          </a:pPr>
          <a:r>
            <a:rPr lang="en-US" sz="1100" b="0" i="0" kern="1200" dirty="0">
              <a:latin typeface="American Typewriter Condensed" panose="02090606020004020304" pitchFamily="18" charset="77"/>
            </a:rPr>
            <a:t>availability_365</a:t>
          </a:r>
        </a:p>
        <a:p>
          <a:pPr marL="57150" lvl="1" indent="-57150" algn="ctr" defTabSz="444500">
            <a:lnSpc>
              <a:spcPct val="90000"/>
            </a:lnSpc>
            <a:spcBef>
              <a:spcPct val="0"/>
            </a:spcBef>
            <a:spcAft>
              <a:spcPct val="15000"/>
            </a:spcAft>
            <a:buNone/>
          </a:pPr>
          <a:r>
            <a:rPr lang="en-US" sz="1000" b="0" i="0" kern="1200" dirty="0" err="1">
              <a:latin typeface="American Typewriter Condensed" panose="02090606020004020304" pitchFamily="18" charset="77"/>
            </a:rPr>
            <a:t>reviews_per_month</a:t>
          </a:r>
          <a:endParaRPr lang="en-US" sz="1000" b="0" i="0" kern="1200" dirty="0">
            <a:latin typeface="American Typewriter Condensed" panose="02090606020004020304" pitchFamily="18" charset="77"/>
          </a:endParaRPr>
        </a:p>
      </dsp:txBody>
      <dsp:txXfrm>
        <a:off x="5185031" y="1082924"/>
        <a:ext cx="1196087" cy="15947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0E3208-8EFF-4D47-AC9E-07B3E90B53D7}">
      <dsp:nvSpPr>
        <dsp:cNvPr id="0" name=""/>
        <dsp:cNvSpPr/>
      </dsp:nvSpPr>
      <dsp:spPr>
        <a:xfrm>
          <a:off x="444454" y="348114"/>
          <a:ext cx="722988" cy="7229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0F5D35-66DD-42DF-AD7E-F4ED9D4F4360}">
      <dsp:nvSpPr>
        <dsp:cNvPr id="0" name=""/>
        <dsp:cNvSpPr/>
      </dsp:nvSpPr>
      <dsp:spPr>
        <a:xfrm>
          <a:off x="2627" y="1332182"/>
          <a:ext cx="1606640" cy="642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Insights:</a:t>
          </a:r>
        </a:p>
      </dsp:txBody>
      <dsp:txXfrm>
        <a:off x="2627" y="1332182"/>
        <a:ext cx="1606640" cy="642656"/>
      </dsp:txXfrm>
    </dsp:sp>
    <dsp:sp modelId="{AD7B9190-55E4-4509-87C5-8B22EF40E8F5}">
      <dsp:nvSpPr>
        <dsp:cNvPr id="0" name=""/>
        <dsp:cNvSpPr/>
      </dsp:nvSpPr>
      <dsp:spPr>
        <a:xfrm>
          <a:off x="2332256" y="348114"/>
          <a:ext cx="722988" cy="7229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44F45E-971B-46DF-83D7-679B254E741C}">
      <dsp:nvSpPr>
        <dsp:cNvPr id="0" name=""/>
        <dsp:cNvSpPr/>
      </dsp:nvSpPr>
      <dsp:spPr>
        <a:xfrm>
          <a:off x="1890430" y="1332182"/>
          <a:ext cx="1606640" cy="642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Manhattan has the most listings and highest prices</a:t>
          </a:r>
        </a:p>
      </dsp:txBody>
      <dsp:txXfrm>
        <a:off x="1890430" y="1332182"/>
        <a:ext cx="1606640" cy="642656"/>
      </dsp:txXfrm>
    </dsp:sp>
    <dsp:sp modelId="{C800DFA3-474F-4664-9EDD-9FCC371C5FC7}">
      <dsp:nvSpPr>
        <dsp:cNvPr id="0" name=""/>
        <dsp:cNvSpPr/>
      </dsp:nvSpPr>
      <dsp:spPr>
        <a:xfrm>
          <a:off x="4220059" y="348114"/>
          <a:ext cx="722988" cy="7229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D3FF4D-BBA0-4A16-96EB-F9907EFC0B27}">
      <dsp:nvSpPr>
        <dsp:cNvPr id="0" name=""/>
        <dsp:cNvSpPr/>
      </dsp:nvSpPr>
      <dsp:spPr>
        <a:xfrm>
          <a:off x="3778233" y="1332182"/>
          <a:ext cx="1606640" cy="642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Room type affects price: Entire homes cost more than private/shared rooms</a:t>
          </a:r>
        </a:p>
      </dsp:txBody>
      <dsp:txXfrm>
        <a:off x="3778233" y="1332182"/>
        <a:ext cx="1606640" cy="642656"/>
      </dsp:txXfrm>
    </dsp:sp>
    <dsp:sp modelId="{F1C75389-D162-49B1-9F2B-B9D678BD3B7F}">
      <dsp:nvSpPr>
        <dsp:cNvPr id="0" name=""/>
        <dsp:cNvSpPr/>
      </dsp:nvSpPr>
      <dsp:spPr>
        <a:xfrm>
          <a:off x="444454" y="2376499"/>
          <a:ext cx="722988" cy="7229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E7F4AA-AC62-4840-AD70-F096E29464B2}">
      <dsp:nvSpPr>
        <dsp:cNvPr id="0" name=""/>
        <dsp:cNvSpPr/>
      </dsp:nvSpPr>
      <dsp:spPr>
        <a:xfrm>
          <a:off x="2627" y="3360567"/>
          <a:ext cx="1606640" cy="642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Visuals:</a:t>
          </a:r>
        </a:p>
      </dsp:txBody>
      <dsp:txXfrm>
        <a:off x="2627" y="3360567"/>
        <a:ext cx="1606640" cy="642656"/>
      </dsp:txXfrm>
    </dsp:sp>
    <dsp:sp modelId="{F13CC7B5-B76D-41B8-8994-8DE0ADAC930E}">
      <dsp:nvSpPr>
        <dsp:cNvPr id="0" name=""/>
        <dsp:cNvSpPr/>
      </dsp:nvSpPr>
      <dsp:spPr>
        <a:xfrm>
          <a:off x="2332256" y="2376499"/>
          <a:ext cx="722988" cy="72298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D8EFEE-D079-43EF-B1A0-F1228F2064E4}">
      <dsp:nvSpPr>
        <dsp:cNvPr id="0" name=""/>
        <dsp:cNvSpPr/>
      </dsp:nvSpPr>
      <dsp:spPr>
        <a:xfrm>
          <a:off x="1890430" y="3360567"/>
          <a:ext cx="1606640" cy="642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Top 10 NYC neighborhoods by listings</a:t>
          </a:r>
        </a:p>
      </dsp:txBody>
      <dsp:txXfrm>
        <a:off x="1890430" y="3360567"/>
        <a:ext cx="1606640" cy="642656"/>
      </dsp:txXfrm>
    </dsp:sp>
    <dsp:sp modelId="{B1C1EA80-97CA-49A5-8F8C-5FD472A38310}">
      <dsp:nvSpPr>
        <dsp:cNvPr id="0" name=""/>
        <dsp:cNvSpPr/>
      </dsp:nvSpPr>
      <dsp:spPr>
        <a:xfrm>
          <a:off x="4220059" y="2376499"/>
          <a:ext cx="722988" cy="72298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342977-6E64-4D0B-8012-4A2940D7205C}">
      <dsp:nvSpPr>
        <dsp:cNvPr id="0" name=""/>
        <dsp:cNvSpPr/>
      </dsp:nvSpPr>
      <dsp:spPr>
        <a:xfrm>
          <a:off x="3778233" y="3360567"/>
          <a:ext cx="1606640" cy="642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Number of listings by borough</a:t>
          </a:r>
        </a:p>
      </dsp:txBody>
      <dsp:txXfrm>
        <a:off x="3778233" y="3360567"/>
        <a:ext cx="1606640" cy="6426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E04A23-05C6-4BF3-A7F2-7AC888DE0DB0}">
      <dsp:nvSpPr>
        <dsp:cNvPr id="0" name=""/>
        <dsp:cNvSpPr/>
      </dsp:nvSpPr>
      <dsp:spPr>
        <a:xfrm>
          <a:off x="562927" y="754456"/>
          <a:ext cx="1445998" cy="1445998"/>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7C9EE4-0FEF-408E-8D27-7C6DA4C584E6}">
      <dsp:nvSpPr>
        <dsp:cNvPr id="0" name=""/>
        <dsp:cNvSpPr/>
      </dsp:nvSpPr>
      <dsp:spPr>
        <a:xfrm>
          <a:off x="871091" y="1062620"/>
          <a:ext cx="829671" cy="829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0B42A7-1322-420A-ACE5-7E1A7906A659}">
      <dsp:nvSpPr>
        <dsp:cNvPr id="0" name=""/>
        <dsp:cNvSpPr/>
      </dsp:nvSpPr>
      <dsp:spPr>
        <a:xfrm>
          <a:off x="100682" y="2650848"/>
          <a:ext cx="2370489"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GitHub: </a:t>
          </a:r>
          <a:r>
            <a:rPr lang="en-US" sz="1100" kern="1200" dirty="0">
              <a:hlinkClick xmlns:r="http://schemas.openxmlformats.org/officeDocument/2006/relationships" r:id="rId3"/>
            </a:rPr>
            <a:t>https://github.com/Jennohh/python-class-201/blob/main/python_capstone.ipynb</a:t>
          </a:r>
          <a:r>
            <a:rPr lang="en-US" sz="1100" kern="1200" dirty="0"/>
            <a:t> </a:t>
          </a:r>
        </a:p>
      </dsp:txBody>
      <dsp:txXfrm>
        <a:off x="100682" y="2650848"/>
        <a:ext cx="2370489" cy="787500"/>
      </dsp:txXfrm>
    </dsp:sp>
    <dsp:sp modelId="{B109AC8A-355A-404E-B91E-5EEE9D50F179}">
      <dsp:nvSpPr>
        <dsp:cNvPr id="0" name=""/>
        <dsp:cNvSpPr/>
      </dsp:nvSpPr>
      <dsp:spPr>
        <a:xfrm>
          <a:off x="3348252" y="754456"/>
          <a:ext cx="1445998" cy="1445998"/>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632061-71F2-4AEE-9AED-10B2CE0639F4}">
      <dsp:nvSpPr>
        <dsp:cNvPr id="0" name=""/>
        <dsp:cNvSpPr/>
      </dsp:nvSpPr>
      <dsp:spPr>
        <a:xfrm>
          <a:off x="3656416" y="1062620"/>
          <a:ext cx="829671" cy="829671"/>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E80F65-4504-417B-A53E-92034E68F255}">
      <dsp:nvSpPr>
        <dsp:cNvPr id="0" name=""/>
        <dsp:cNvSpPr/>
      </dsp:nvSpPr>
      <dsp:spPr>
        <a:xfrm>
          <a:off x="2886007" y="2650848"/>
          <a:ext cx="2370489"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Notebook: Python analysis in Google Colab</a:t>
          </a:r>
        </a:p>
      </dsp:txBody>
      <dsp:txXfrm>
        <a:off x="2886007" y="2650848"/>
        <a:ext cx="2370489" cy="787500"/>
      </dsp:txXfrm>
    </dsp:sp>
    <dsp:sp modelId="{FE7D0362-5C6A-415F-AFEA-56F6C1919F06}">
      <dsp:nvSpPr>
        <dsp:cNvPr id="0" name=""/>
        <dsp:cNvSpPr/>
      </dsp:nvSpPr>
      <dsp:spPr>
        <a:xfrm>
          <a:off x="6133577" y="754456"/>
          <a:ext cx="1445998" cy="1445998"/>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C858B9-8555-4A37-B3FD-EEE20B2500D9}">
      <dsp:nvSpPr>
        <dsp:cNvPr id="0" name=""/>
        <dsp:cNvSpPr/>
      </dsp:nvSpPr>
      <dsp:spPr>
        <a:xfrm>
          <a:off x="6441741" y="1062620"/>
          <a:ext cx="829671" cy="829671"/>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ED897A-5AB5-4B50-AC0A-AA9CCC514959}">
      <dsp:nvSpPr>
        <dsp:cNvPr id="0" name=""/>
        <dsp:cNvSpPr/>
      </dsp:nvSpPr>
      <dsp:spPr>
        <a:xfrm>
          <a:off x="5671332" y="2650848"/>
          <a:ext cx="2370489"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Data Source: </a:t>
          </a:r>
          <a:r>
            <a:rPr lang="en-US" sz="1100" kern="1200" dirty="0">
              <a:hlinkClick xmlns:r="http://schemas.openxmlformats.org/officeDocument/2006/relationships" r:id="rId8"/>
            </a:rPr>
            <a:t>https://www.kaggle.com/datasets/dgomonov/new-york-cityairbnbopendata?resource=download&amp;select=AB_NYC_2019.csv</a:t>
          </a:r>
          <a:endParaRPr lang="en-US" sz="1100" kern="1200" dirty="0"/>
        </a:p>
      </dsp:txBody>
      <dsp:txXfrm>
        <a:off x="5671332" y="2650848"/>
        <a:ext cx="2370489" cy="787500"/>
      </dsp:txXfrm>
    </dsp:sp>
    <dsp:sp modelId="{E8EF3919-EB60-40A6-B390-849CC9AE6D8D}">
      <dsp:nvSpPr>
        <dsp:cNvPr id="0" name=""/>
        <dsp:cNvSpPr/>
      </dsp:nvSpPr>
      <dsp:spPr>
        <a:xfrm>
          <a:off x="8918902" y="754456"/>
          <a:ext cx="1445998" cy="1445998"/>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D9C4EA-B89C-400B-BFE1-A06F2F745D78}">
      <dsp:nvSpPr>
        <dsp:cNvPr id="0" name=""/>
        <dsp:cNvSpPr/>
      </dsp:nvSpPr>
      <dsp:spPr>
        <a:xfrm>
          <a:off x="9227066" y="1062620"/>
          <a:ext cx="829671" cy="82967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73BC90-5394-452A-8476-FD134D0B4186}">
      <dsp:nvSpPr>
        <dsp:cNvPr id="0" name=""/>
        <dsp:cNvSpPr/>
      </dsp:nvSpPr>
      <dsp:spPr>
        <a:xfrm>
          <a:off x="8456657" y="2650848"/>
          <a:ext cx="2370489"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Libraries Used: Pandas, Seaborn, Matplotlib, NumPy</a:t>
          </a:r>
        </a:p>
      </dsp:txBody>
      <dsp:txXfrm>
        <a:off x="8456657" y="2650848"/>
        <a:ext cx="2370489" cy="787500"/>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892E-D280-46D4-8E5E-D0E5992A51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B7D951-E9B0-BF2C-F25B-5969637486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5B8625-C1CC-0444-2CB3-D8D96EB88CA2}"/>
              </a:ext>
            </a:extLst>
          </p:cNvPr>
          <p:cNvSpPr>
            <a:spLocks noGrp="1"/>
          </p:cNvSpPr>
          <p:nvPr>
            <p:ph type="dt" sz="half" idx="10"/>
          </p:nvPr>
        </p:nvSpPr>
        <p:spPr/>
        <p:txBody>
          <a:bodyPr/>
          <a:lstStyle/>
          <a:p>
            <a:fld id="{6B4FBCF4-BE38-2942-86AC-7063890C7063}" type="datetimeFigureOut">
              <a:rPr lang="en-US" smtClean="0"/>
              <a:t>4/10/25</a:t>
            </a:fld>
            <a:endParaRPr lang="en-US"/>
          </a:p>
        </p:txBody>
      </p:sp>
      <p:sp>
        <p:nvSpPr>
          <p:cNvPr id="5" name="Footer Placeholder 4">
            <a:extLst>
              <a:ext uri="{FF2B5EF4-FFF2-40B4-BE49-F238E27FC236}">
                <a16:creationId xmlns:a16="http://schemas.microsoft.com/office/drawing/2014/main" id="{ECB2A568-F443-DACC-4612-8133892EE0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BB2BCF-FB06-579B-E490-9665B0450701}"/>
              </a:ext>
            </a:extLst>
          </p:cNvPr>
          <p:cNvSpPr>
            <a:spLocks noGrp="1"/>
          </p:cNvSpPr>
          <p:nvPr>
            <p:ph type="sldNum" sz="quarter" idx="12"/>
          </p:nvPr>
        </p:nvSpPr>
        <p:spPr/>
        <p:txBody>
          <a:bodyPr/>
          <a:lstStyle/>
          <a:p>
            <a:fld id="{4A37DF6D-256B-414C-BED9-8EA6FD9F6A63}" type="slidenum">
              <a:rPr lang="en-US" smtClean="0"/>
              <a:t>‹#›</a:t>
            </a:fld>
            <a:endParaRPr lang="en-US"/>
          </a:p>
        </p:txBody>
      </p:sp>
    </p:spTree>
    <p:extLst>
      <p:ext uri="{BB962C8B-B14F-4D97-AF65-F5344CB8AC3E}">
        <p14:creationId xmlns:p14="http://schemas.microsoft.com/office/powerpoint/2010/main" val="1813894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0D176-7AF8-5E15-F4D4-546567537F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15A75F-92AD-A970-5087-D778B8BDBB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35CCAD-16A1-C72B-9B70-09319844D696}"/>
              </a:ext>
            </a:extLst>
          </p:cNvPr>
          <p:cNvSpPr>
            <a:spLocks noGrp="1"/>
          </p:cNvSpPr>
          <p:nvPr>
            <p:ph type="dt" sz="half" idx="10"/>
          </p:nvPr>
        </p:nvSpPr>
        <p:spPr/>
        <p:txBody>
          <a:bodyPr/>
          <a:lstStyle/>
          <a:p>
            <a:fld id="{6B4FBCF4-BE38-2942-86AC-7063890C7063}" type="datetimeFigureOut">
              <a:rPr lang="en-US" smtClean="0"/>
              <a:t>4/10/25</a:t>
            </a:fld>
            <a:endParaRPr lang="en-US"/>
          </a:p>
        </p:txBody>
      </p:sp>
      <p:sp>
        <p:nvSpPr>
          <p:cNvPr id="5" name="Footer Placeholder 4">
            <a:extLst>
              <a:ext uri="{FF2B5EF4-FFF2-40B4-BE49-F238E27FC236}">
                <a16:creationId xmlns:a16="http://schemas.microsoft.com/office/drawing/2014/main" id="{F5635A42-E752-45A6-73C0-EB47303179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BB98F4-D1BB-82E8-A445-4B98F73D07AE}"/>
              </a:ext>
            </a:extLst>
          </p:cNvPr>
          <p:cNvSpPr>
            <a:spLocks noGrp="1"/>
          </p:cNvSpPr>
          <p:nvPr>
            <p:ph type="sldNum" sz="quarter" idx="12"/>
          </p:nvPr>
        </p:nvSpPr>
        <p:spPr/>
        <p:txBody>
          <a:bodyPr/>
          <a:lstStyle/>
          <a:p>
            <a:fld id="{4A37DF6D-256B-414C-BED9-8EA6FD9F6A63}" type="slidenum">
              <a:rPr lang="en-US" smtClean="0"/>
              <a:t>‹#›</a:t>
            </a:fld>
            <a:endParaRPr lang="en-US"/>
          </a:p>
        </p:txBody>
      </p:sp>
    </p:spTree>
    <p:extLst>
      <p:ext uri="{BB962C8B-B14F-4D97-AF65-F5344CB8AC3E}">
        <p14:creationId xmlns:p14="http://schemas.microsoft.com/office/powerpoint/2010/main" val="91101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99FE00-8ED6-7CB2-826B-84A179C93D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75AE10-6C89-165B-583C-396F5DF85D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90230D-1A03-A048-2052-005FC02487F2}"/>
              </a:ext>
            </a:extLst>
          </p:cNvPr>
          <p:cNvSpPr>
            <a:spLocks noGrp="1"/>
          </p:cNvSpPr>
          <p:nvPr>
            <p:ph type="dt" sz="half" idx="10"/>
          </p:nvPr>
        </p:nvSpPr>
        <p:spPr/>
        <p:txBody>
          <a:bodyPr/>
          <a:lstStyle/>
          <a:p>
            <a:fld id="{6B4FBCF4-BE38-2942-86AC-7063890C7063}" type="datetimeFigureOut">
              <a:rPr lang="en-US" smtClean="0"/>
              <a:t>4/10/25</a:t>
            </a:fld>
            <a:endParaRPr lang="en-US"/>
          </a:p>
        </p:txBody>
      </p:sp>
      <p:sp>
        <p:nvSpPr>
          <p:cNvPr id="5" name="Footer Placeholder 4">
            <a:extLst>
              <a:ext uri="{FF2B5EF4-FFF2-40B4-BE49-F238E27FC236}">
                <a16:creationId xmlns:a16="http://schemas.microsoft.com/office/drawing/2014/main" id="{A6AC6BBE-FF7D-08F9-6479-218B4C9C49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02EAA9-69E4-5EA9-3EBF-24E34306CA7E}"/>
              </a:ext>
            </a:extLst>
          </p:cNvPr>
          <p:cNvSpPr>
            <a:spLocks noGrp="1"/>
          </p:cNvSpPr>
          <p:nvPr>
            <p:ph type="sldNum" sz="quarter" idx="12"/>
          </p:nvPr>
        </p:nvSpPr>
        <p:spPr/>
        <p:txBody>
          <a:bodyPr/>
          <a:lstStyle/>
          <a:p>
            <a:fld id="{4A37DF6D-256B-414C-BED9-8EA6FD9F6A63}" type="slidenum">
              <a:rPr lang="en-US" smtClean="0"/>
              <a:t>‹#›</a:t>
            </a:fld>
            <a:endParaRPr lang="en-US"/>
          </a:p>
        </p:txBody>
      </p:sp>
    </p:spTree>
    <p:extLst>
      <p:ext uri="{BB962C8B-B14F-4D97-AF65-F5344CB8AC3E}">
        <p14:creationId xmlns:p14="http://schemas.microsoft.com/office/powerpoint/2010/main" val="2980154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E842B-A813-D26A-8D23-89495DE813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0D9381-0825-DEA6-731E-E4DC7BC90C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75B038-11C4-8D08-3D7D-0EA9C6C904B1}"/>
              </a:ext>
            </a:extLst>
          </p:cNvPr>
          <p:cNvSpPr>
            <a:spLocks noGrp="1"/>
          </p:cNvSpPr>
          <p:nvPr>
            <p:ph type="dt" sz="half" idx="10"/>
          </p:nvPr>
        </p:nvSpPr>
        <p:spPr/>
        <p:txBody>
          <a:bodyPr/>
          <a:lstStyle/>
          <a:p>
            <a:fld id="{6B4FBCF4-BE38-2942-86AC-7063890C7063}" type="datetimeFigureOut">
              <a:rPr lang="en-US" smtClean="0"/>
              <a:t>4/10/25</a:t>
            </a:fld>
            <a:endParaRPr lang="en-US"/>
          </a:p>
        </p:txBody>
      </p:sp>
      <p:sp>
        <p:nvSpPr>
          <p:cNvPr id="5" name="Footer Placeholder 4">
            <a:extLst>
              <a:ext uri="{FF2B5EF4-FFF2-40B4-BE49-F238E27FC236}">
                <a16:creationId xmlns:a16="http://schemas.microsoft.com/office/drawing/2014/main" id="{230F598E-7E75-8DAB-302E-AA6C3505C6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8CD394-672C-7C97-5F36-1C36ECF71ADB}"/>
              </a:ext>
            </a:extLst>
          </p:cNvPr>
          <p:cNvSpPr>
            <a:spLocks noGrp="1"/>
          </p:cNvSpPr>
          <p:nvPr>
            <p:ph type="sldNum" sz="quarter" idx="12"/>
          </p:nvPr>
        </p:nvSpPr>
        <p:spPr/>
        <p:txBody>
          <a:bodyPr/>
          <a:lstStyle/>
          <a:p>
            <a:fld id="{4A37DF6D-256B-414C-BED9-8EA6FD9F6A63}" type="slidenum">
              <a:rPr lang="en-US" smtClean="0"/>
              <a:t>‹#›</a:t>
            </a:fld>
            <a:endParaRPr lang="en-US"/>
          </a:p>
        </p:txBody>
      </p:sp>
    </p:spTree>
    <p:extLst>
      <p:ext uri="{BB962C8B-B14F-4D97-AF65-F5344CB8AC3E}">
        <p14:creationId xmlns:p14="http://schemas.microsoft.com/office/powerpoint/2010/main" val="838029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F0265-D0A5-3DB4-CF49-4D0816C4E4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3E933C-CFF0-81F8-10F7-50AD6D8A2D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9DF08F-6E4D-0B38-949D-09EB2EF7940E}"/>
              </a:ext>
            </a:extLst>
          </p:cNvPr>
          <p:cNvSpPr>
            <a:spLocks noGrp="1"/>
          </p:cNvSpPr>
          <p:nvPr>
            <p:ph type="dt" sz="half" idx="10"/>
          </p:nvPr>
        </p:nvSpPr>
        <p:spPr/>
        <p:txBody>
          <a:bodyPr/>
          <a:lstStyle/>
          <a:p>
            <a:fld id="{6B4FBCF4-BE38-2942-86AC-7063890C7063}" type="datetimeFigureOut">
              <a:rPr lang="en-US" smtClean="0"/>
              <a:t>4/10/25</a:t>
            </a:fld>
            <a:endParaRPr lang="en-US"/>
          </a:p>
        </p:txBody>
      </p:sp>
      <p:sp>
        <p:nvSpPr>
          <p:cNvPr id="5" name="Footer Placeholder 4">
            <a:extLst>
              <a:ext uri="{FF2B5EF4-FFF2-40B4-BE49-F238E27FC236}">
                <a16:creationId xmlns:a16="http://schemas.microsoft.com/office/drawing/2014/main" id="{45F2B043-9EB0-D8CF-B654-9A472EFC3B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DD516E-76EC-739E-7C18-7C490D49E0A2}"/>
              </a:ext>
            </a:extLst>
          </p:cNvPr>
          <p:cNvSpPr>
            <a:spLocks noGrp="1"/>
          </p:cNvSpPr>
          <p:nvPr>
            <p:ph type="sldNum" sz="quarter" idx="12"/>
          </p:nvPr>
        </p:nvSpPr>
        <p:spPr/>
        <p:txBody>
          <a:bodyPr/>
          <a:lstStyle/>
          <a:p>
            <a:fld id="{4A37DF6D-256B-414C-BED9-8EA6FD9F6A63}" type="slidenum">
              <a:rPr lang="en-US" smtClean="0"/>
              <a:t>‹#›</a:t>
            </a:fld>
            <a:endParaRPr lang="en-US"/>
          </a:p>
        </p:txBody>
      </p:sp>
    </p:spTree>
    <p:extLst>
      <p:ext uri="{BB962C8B-B14F-4D97-AF65-F5344CB8AC3E}">
        <p14:creationId xmlns:p14="http://schemas.microsoft.com/office/powerpoint/2010/main" val="754133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65B8-C206-A625-51EA-FC76538CEB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649D3D-B713-66D8-41CD-9EE0C78B25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3BEA4E-BB05-2869-19FE-96C3112D29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3192C2-06DA-6C8C-3F0E-8C396046E5CC}"/>
              </a:ext>
            </a:extLst>
          </p:cNvPr>
          <p:cNvSpPr>
            <a:spLocks noGrp="1"/>
          </p:cNvSpPr>
          <p:nvPr>
            <p:ph type="dt" sz="half" idx="10"/>
          </p:nvPr>
        </p:nvSpPr>
        <p:spPr/>
        <p:txBody>
          <a:bodyPr/>
          <a:lstStyle/>
          <a:p>
            <a:fld id="{6B4FBCF4-BE38-2942-86AC-7063890C7063}" type="datetimeFigureOut">
              <a:rPr lang="en-US" smtClean="0"/>
              <a:t>4/10/25</a:t>
            </a:fld>
            <a:endParaRPr lang="en-US"/>
          </a:p>
        </p:txBody>
      </p:sp>
      <p:sp>
        <p:nvSpPr>
          <p:cNvPr id="6" name="Footer Placeholder 5">
            <a:extLst>
              <a:ext uri="{FF2B5EF4-FFF2-40B4-BE49-F238E27FC236}">
                <a16:creationId xmlns:a16="http://schemas.microsoft.com/office/drawing/2014/main" id="{AC2A9B5C-E762-5441-87C4-A6F33CBA40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BBED68-DC10-B289-795B-04140163DC1F}"/>
              </a:ext>
            </a:extLst>
          </p:cNvPr>
          <p:cNvSpPr>
            <a:spLocks noGrp="1"/>
          </p:cNvSpPr>
          <p:nvPr>
            <p:ph type="sldNum" sz="quarter" idx="12"/>
          </p:nvPr>
        </p:nvSpPr>
        <p:spPr/>
        <p:txBody>
          <a:bodyPr/>
          <a:lstStyle/>
          <a:p>
            <a:fld id="{4A37DF6D-256B-414C-BED9-8EA6FD9F6A63}" type="slidenum">
              <a:rPr lang="en-US" smtClean="0"/>
              <a:t>‹#›</a:t>
            </a:fld>
            <a:endParaRPr lang="en-US"/>
          </a:p>
        </p:txBody>
      </p:sp>
    </p:spTree>
    <p:extLst>
      <p:ext uri="{BB962C8B-B14F-4D97-AF65-F5344CB8AC3E}">
        <p14:creationId xmlns:p14="http://schemas.microsoft.com/office/powerpoint/2010/main" val="4200067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EEA4D-5327-69FF-1E23-F563D1C2A8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FA9A84-D05D-4FF8-A928-6566FF53DE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1791CF-EAC3-FF34-FC06-C2CB3F0C91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6C29A3-6FCE-C6E0-7E7F-0EB8DCFB2F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9D0A00-1E77-8BB0-02E6-669086031E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85FBD6-510E-E679-A1A9-FAE312156099}"/>
              </a:ext>
            </a:extLst>
          </p:cNvPr>
          <p:cNvSpPr>
            <a:spLocks noGrp="1"/>
          </p:cNvSpPr>
          <p:nvPr>
            <p:ph type="dt" sz="half" idx="10"/>
          </p:nvPr>
        </p:nvSpPr>
        <p:spPr/>
        <p:txBody>
          <a:bodyPr/>
          <a:lstStyle/>
          <a:p>
            <a:fld id="{6B4FBCF4-BE38-2942-86AC-7063890C7063}" type="datetimeFigureOut">
              <a:rPr lang="en-US" smtClean="0"/>
              <a:t>4/10/25</a:t>
            </a:fld>
            <a:endParaRPr lang="en-US"/>
          </a:p>
        </p:txBody>
      </p:sp>
      <p:sp>
        <p:nvSpPr>
          <p:cNvPr id="8" name="Footer Placeholder 7">
            <a:extLst>
              <a:ext uri="{FF2B5EF4-FFF2-40B4-BE49-F238E27FC236}">
                <a16:creationId xmlns:a16="http://schemas.microsoft.com/office/drawing/2014/main" id="{0ECAD5CA-A7F8-B4E6-F691-2661E7FAAC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EC1057-71CB-B468-3A4A-54ACC370D7A5}"/>
              </a:ext>
            </a:extLst>
          </p:cNvPr>
          <p:cNvSpPr>
            <a:spLocks noGrp="1"/>
          </p:cNvSpPr>
          <p:nvPr>
            <p:ph type="sldNum" sz="quarter" idx="12"/>
          </p:nvPr>
        </p:nvSpPr>
        <p:spPr/>
        <p:txBody>
          <a:bodyPr/>
          <a:lstStyle/>
          <a:p>
            <a:fld id="{4A37DF6D-256B-414C-BED9-8EA6FD9F6A63}" type="slidenum">
              <a:rPr lang="en-US" smtClean="0"/>
              <a:t>‹#›</a:t>
            </a:fld>
            <a:endParaRPr lang="en-US"/>
          </a:p>
        </p:txBody>
      </p:sp>
    </p:spTree>
    <p:extLst>
      <p:ext uri="{BB962C8B-B14F-4D97-AF65-F5344CB8AC3E}">
        <p14:creationId xmlns:p14="http://schemas.microsoft.com/office/powerpoint/2010/main" val="1717543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2F469-75F4-0439-72C9-2B2D9DC485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735377-3CA4-B401-A28F-36435D46E5BE}"/>
              </a:ext>
            </a:extLst>
          </p:cNvPr>
          <p:cNvSpPr>
            <a:spLocks noGrp="1"/>
          </p:cNvSpPr>
          <p:nvPr>
            <p:ph type="dt" sz="half" idx="10"/>
          </p:nvPr>
        </p:nvSpPr>
        <p:spPr/>
        <p:txBody>
          <a:bodyPr/>
          <a:lstStyle/>
          <a:p>
            <a:fld id="{6B4FBCF4-BE38-2942-86AC-7063890C7063}" type="datetimeFigureOut">
              <a:rPr lang="en-US" smtClean="0"/>
              <a:t>4/10/25</a:t>
            </a:fld>
            <a:endParaRPr lang="en-US"/>
          </a:p>
        </p:txBody>
      </p:sp>
      <p:sp>
        <p:nvSpPr>
          <p:cNvPr id="4" name="Footer Placeholder 3">
            <a:extLst>
              <a:ext uri="{FF2B5EF4-FFF2-40B4-BE49-F238E27FC236}">
                <a16:creationId xmlns:a16="http://schemas.microsoft.com/office/drawing/2014/main" id="{7653E035-C76F-D49F-86E8-B291981658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32A81D-5231-C3AF-A1FA-8E58B4061E71}"/>
              </a:ext>
            </a:extLst>
          </p:cNvPr>
          <p:cNvSpPr>
            <a:spLocks noGrp="1"/>
          </p:cNvSpPr>
          <p:nvPr>
            <p:ph type="sldNum" sz="quarter" idx="12"/>
          </p:nvPr>
        </p:nvSpPr>
        <p:spPr/>
        <p:txBody>
          <a:bodyPr/>
          <a:lstStyle/>
          <a:p>
            <a:fld id="{4A37DF6D-256B-414C-BED9-8EA6FD9F6A63}" type="slidenum">
              <a:rPr lang="en-US" smtClean="0"/>
              <a:t>‹#›</a:t>
            </a:fld>
            <a:endParaRPr lang="en-US"/>
          </a:p>
        </p:txBody>
      </p:sp>
    </p:spTree>
    <p:extLst>
      <p:ext uri="{BB962C8B-B14F-4D97-AF65-F5344CB8AC3E}">
        <p14:creationId xmlns:p14="http://schemas.microsoft.com/office/powerpoint/2010/main" val="2619092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57CA95-3951-856E-935A-CBE64A566DC9}"/>
              </a:ext>
            </a:extLst>
          </p:cNvPr>
          <p:cNvSpPr>
            <a:spLocks noGrp="1"/>
          </p:cNvSpPr>
          <p:nvPr>
            <p:ph type="dt" sz="half" idx="10"/>
          </p:nvPr>
        </p:nvSpPr>
        <p:spPr/>
        <p:txBody>
          <a:bodyPr/>
          <a:lstStyle/>
          <a:p>
            <a:fld id="{6B4FBCF4-BE38-2942-86AC-7063890C7063}" type="datetimeFigureOut">
              <a:rPr lang="en-US" smtClean="0"/>
              <a:t>4/10/25</a:t>
            </a:fld>
            <a:endParaRPr lang="en-US"/>
          </a:p>
        </p:txBody>
      </p:sp>
      <p:sp>
        <p:nvSpPr>
          <p:cNvPr id="3" name="Footer Placeholder 2">
            <a:extLst>
              <a:ext uri="{FF2B5EF4-FFF2-40B4-BE49-F238E27FC236}">
                <a16:creationId xmlns:a16="http://schemas.microsoft.com/office/drawing/2014/main" id="{6B26D694-658E-84C5-C4AF-2BC31ADB30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D86253-F0B9-FA00-7A66-8B16E3998FD1}"/>
              </a:ext>
            </a:extLst>
          </p:cNvPr>
          <p:cNvSpPr>
            <a:spLocks noGrp="1"/>
          </p:cNvSpPr>
          <p:nvPr>
            <p:ph type="sldNum" sz="quarter" idx="12"/>
          </p:nvPr>
        </p:nvSpPr>
        <p:spPr/>
        <p:txBody>
          <a:bodyPr/>
          <a:lstStyle/>
          <a:p>
            <a:fld id="{4A37DF6D-256B-414C-BED9-8EA6FD9F6A63}" type="slidenum">
              <a:rPr lang="en-US" smtClean="0"/>
              <a:t>‹#›</a:t>
            </a:fld>
            <a:endParaRPr lang="en-US"/>
          </a:p>
        </p:txBody>
      </p:sp>
    </p:spTree>
    <p:extLst>
      <p:ext uri="{BB962C8B-B14F-4D97-AF65-F5344CB8AC3E}">
        <p14:creationId xmlns:p14="http://schemas.microsoft.com/office/powerpoint/2010/main" val="1179650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7D876-01F3-E48D-6018-CE1E2E324C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C6DB45-66D4-7ABB-AD92-EA99F351B5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3C9F89-0E0D-31C5-8B11-203A69BCA5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793DFA-A755-03B7-6AB9-A12F06B46FCF}"/>
              </a:ext>
            </a:extLst>
          </p:cNvPr>
          <p:cNvSpPr>
            <a:spLocks noGrp="1"/>
          </p:cNvSpPr>
          <p:nvPr>
            <p:ph type="dt" sz="half" idx="10"/>
          </p:nvPr>
        </p:nvSpPr>
        <p:spPr/>
        <p:txBody>
          <a:bodyPr/>
          <a:lstStyle/>
          <a:p>
            <a:fld id="{6B4FBCF4-BE38-2942-86AC-7063890C7063}" type="datetimeFigureOut">
              <a:rPr lang="en-US" smtClean="0"/>
              <a:t>4/10/25</a:t>
            </a:fld>
            <a:endParaRPr lang="en-US"/>
          </a:p>
        </p:txBody>
      </p:sp>
      <p:sp>
        <p:nvSpPr>
          <p:cNvPr id="6" name="Footer Placeholder 5">
            <a:extLst>
              <a:ext uri="{FF2B5EF4-FFF2-40B4-BE49-F238E27FC236}">
                <a16:creationId xmlns:a16="http://schemas.microsoft.com/office/drawing/2014/main" id="{258C0756-63D4-159D-E567-653CF635C1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B54F5E-8A88-60E8-B304-B46213B65432}"/>
              </a:ext>
            </a:extLst>
          </p:cNvPr>
          <p:cNvSpPr>
            <a:spLocks noGrp="1"/>
          </p:cNvSpPr>
          <p:nvPr>
            <p:ph type="sldNum" sz="quarter" idx="12"/>
          </p:nvPr>
        </p:nvSpPr>
        <p:spPr/>
        <p:txBody>
          <a:bodyPr/>
          <a:lstStyle/>
          <a:p>
            <a:fld id="{4A37DF6D-256B-414C-BED9-8EA6FD9F6A63}" type="slidenum">
              <a:rPr lang="en-US" smtClean="0"/>
              <a:t>‹#›</a:t>
            </a:fld>
            <a:endParaRPr lang="en-US"/>
          </a:p>
        </p:txBody>
      </p:sp>
    </p:spTree>
    <p:extLst>
      <p:ext uri="{BB962C8B-B14F-4D97-AF65-F5344CB8AC3E}">
        <p14:creationId xmlns:p14="http://schemas.microsoft.com/office/powerpoint/2010/main" val="1878898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1FB3A-DA43-7CF2-310F-589CE524BA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46A698-89AA-37F0-B8A0-77358A806C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D995DF-8488-E0CA-F6DE-28193D6700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5724B3-D993-6C5C-5E88-CE3C277A6B36}"/>
              </a:ext>
            </a:extLst>
          </p:cNvPr>
          <p:cNvSpPr>
            <a:spLocks noGrp="1"/>
          </p:cNvSpPr>
          <p:nvPr>
            <p:ph type="dt" sz="half" idx="10"/>
          </p:nvPr>
        </p:nvSpPr>
        <p:spPr/>
        <p:txBody>
          <a:bodyPr/>
          <a:lstStyle/>
          <a:p>
            <a:fld id="{6B4FBCF4-BE38-2942-86AC-7063890C7063}" type="datetimeFigureOut">
              <a:rPr lang="en-US" smtClean="0"/>
              <a:t>4/10/25</a:t>
            </a:fld>
            <a:endParaRPr lang="en-US"/>
          </a:p>
        </p:txBody>
      </p:sp>
      <p:sp>
        <p:nvSpPr>
          <p:cNvPr id="6" name="Footer Placeholder 5">
            <a:extLst>
              <a:ext uri="{FF2B5EF4-FFF2-40B4-BE49-F238E27FC236}">
                <a16:creationId xmlns:a16="http://schemas.microsoft.com/office/drawing/2014/main" id="{EFEE7D3E-3413-71C4-EF64-1C0F56CE8E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41272B-22A4-C5A7-C3B8-854685D22A56}"/>
              </a:ext>
            </a:extLst>
          </p:cNvPr>
          <p:cNvSpPr>
            <a:spLocks noGrp="1"/>
          </p:cNvSpPr>
          <p:nvPr>
            <p:ph type="sldNum" sz="quarter" idx="12"/>
          </p:nvPr>
        </p:nvSpPr>
        <p:spPr/>
        <p:txBody>
          <a:bodyPr/>
          <a:lstStyle/>
          <a:p>
            <a:fld id="{4A37DF6D-256B-414C-BED9-8EA6FD9F6A63}" type="slidenum">
              <a:rPr lang="en-US" smtClean="0"/>
              <a:t>‹#›</a:t>
            </a:fld>
            <a:endParaRPr lang="en-US"/>
          </a:p>
        </p:txBody>
      </p:sp>
    </p:spTree>
    <p:extLst>
      <p:ext uri="{BB962C8B-B14F-4D97-AF65-F5344CB8AC3E}">
        <p14:creationId xmlns:p14="http://schemas.microsoft.com/office/powerpoint/2010/main" val="3495032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06A558-8F70-230D-8D0F-8C6B163E64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4AB7B4-2860-A942-D6E9-601D2937E2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CC6FA8-29A8-EB7A-8D01-6E175EE925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4FBCF4-BE38-2942-86AC-7063890C7063}" type="datetimeFigureOut">
              <a:rPr lang="en-US" smtClean="0"/>
              <a:t>4/10/25</a:t>
            </a:fld>
            <a:endParaRPr lang="en-US"/>
          </a:p>
        </p:txBody>
      </p:sp>
      <p:sp>
        <p:nvSpPr>
          <p:cNvPr id="5" name="Footer Placeholder 4">
            <a:extLst>
              <a:ext uri="{FF2B5EF4-FFF2-40B4-BE49-F238E27FC236}">
                <a16:creationId xmlns:a16="http://schemas.microsoft.com/office/drawing/2014/main" id="{EB81EBE9-A1FA-902A-3F52-FE55EC36C1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269770-75CE-7513-BEC8-359C66C442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7DF6D-256B-414C-BED9-8EA6FD9F6A63}" type="slidenum">
              <a:rPr lang="en-US" smtClean="0"/>
              <a:t>‹#›</a:t>
            </a:fld>
            <a:endParaRPr lang="en-US"/>
          </a:p>
        </p:txBody>
      </p:sp>
    </p:spTree>
    <p:extLst>
      <p:ext uri="{BB962C8B-B14F-4D97-AF65-F5344CB8AC3E}">
        <p14:creationId xmlns:p14="http://schemas.microsoft.com/office/powerpoint/2010/main" val="237999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0">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Freeform: Shape 22">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24">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AE30DE1-48F9-0D59-EF9D-0648612F7587}"/>
              </a:ext>
            </a:extLst>
          </p:cNvPr>
          <p:cNvSpPr>
            <a:spLocks noGrp="1"/>
          </p:cNvSpPr>
          <p:nvPr>
            <p:ph type="ctrTitle"/>
          </p:nvPr>
        </p:nvSpPr>
        <p:spPr>
          <a:xfrm>
            <a:off x="1524003" y="1999615"/>
            <a:ext cx="9144000" cy="2764028"/>
          </a:xfrm>
        </p:spPr>
        <p:txBody>
          <a:bodyPr anchor="ctr">
            <a:normAutofit/>
          </a:bodyPr>
          <a:lstStyle/>
          <a:p>
            <a:r>
              <a:rPr lang="en-US" sz="4500" dirty="0">
                <a:latin typeface="American Typewriter" panose="02090604020004020304" pitchFamily="18" charset="77"/>
                <a:cs typeface="Al Bayan Plain" pitchFamily="2" charset="-78"/>
              </a:rPr>
              <a:t>📍 Exploring NYC Airbnb Listings: Pricing &amp; Popularity</a:t>
            </a:r>
            <a:br>
              <a:rPr lang="en-US" sz="4500" dirty="0"/>
            </a:br>
            <a:endParaRPr lang="en-US" sz="4500" dirty="0"/>
          </a:p>
        </p:txBody>
      </p:sp>
      <p:sp>
        <p:nvSpPr>
          <p:cNvPr id="3" name="Subtitle 2">
            <a:extLst>
              <a:ext uri="{FF2B5EF4-FFF2-40B4-BE49-F238E27FC236}">
                <a16:creationId xmlns:a16="http://schemas.microsoft.com/office/drawing/2014/main" id="{35C23BDC-B80D-E251-4E00-3ED73E0C0AB8}"/>
              </a:ext>
            </a:extLst>
          </p:cNvPr>
          <p:cNvSpPr>
            <a:spLocks noGrp="1"/>
          </p:cNvSpPr>
          <p:nvPr>
            <p:ph type="subTitle" idx="1"/>
          </p:nvPr>
        </p:nvSpPr>
        <p:spPr>
          <a:xfrm>
            <a:off x="1966912" y="5645150"/>
            <a:ext cx="8258176" cy="631825"/>
          </a:xfrm>
        </p:spPr>
        <p:txBody>
          <a:bodyPr anchor="ctr">
            <a:normAutofit/>
          </a:bodyPr>
          <a:lstStyle/>
          <a:p>
            <a:r>
              <a:rPr lang="en-US" sz="1300" b="1" dirty="0"/>
              <a:t>By</a:t>
            </a:r>
            <a:r>
              <a:rPr lang="en-US" sz="1300" dirty="0"/>
              <a:t>: Jennifer Szydlowski</a:t>
            </a:r>
            <a:br>
              <a:rPr lang="en-US" sz="1300" dirty="0"/>
            </a:br>
            <a:r>
              <a:rPr lang="en-US" sz="1300" b="1" dirty="0"/>
              <a:t>Course</a:t>
            </a:r>
            <a:r>
              <a:rPr lang="en-US" sz="1300" dirty="0"/>
              <a:t>: Python for Data Analytics | CUNY</a:t>
            </a:r>
            <a:br>
              <a:rPr lang="en-US" sz="1300" dirty="0"/>
            </a:br>
            <a:r>
              <a:rPr lang="en-US" sz="1300" b="1" dirty="0"/>
              <a:t>Date</a:t>
            </a:r>
            <a:r>
              <a:rPr lang="en-US" sz="1300" dirty="0"/>
              <a:t>: 04/10/2025</a:t>
            </a:r>
          </a:p>
        </p:txBody>
      </p:sp>
      <p:sp>
        <p:nvSpPr>
          <p:cNvPr id="27" name="Rectangle 26">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9349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F654DC-0B40-897F-2CCF-3ADED637D40C}"/>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latin typeface="American Typewriter Condensed" panose="02090606020004020304" pitchFamily="18" charset="77"/>
              </a:rPr>
              <a:t>GitHub &amp; References</a:t>
            </a:r>
          </a:p>
        </p:txBody>
      </p:sp>
      <p:graphicFrame>
        <p:nvGraphicFramePr>
          <p:cNvPr id="21" name="Content Placeholder 2">
            <a:extLst>
              <a:ext uri="{FF2B5EF4-FFF2-40B4-BE49-F238E27FC236}">
                <a16:creationId xmlns:a16="http://schemas.microsoft.com/office/drawing/2014/main" id="{CB8DD4F8-8640-6725-3DF8-C369B83DCEDB}"/>
              </a:ext>
            </a:extLst>
          </p:cNvPr>
          <p:cNvGraphicFramePr>
            <a:graphicFrameLocks noGrp="1"/>
          </p:cNvGraphicFramePr>
          <p:nvPr>
            <p:ph idx="1"/>
            <p:extLst>
              <p:ext uri="{D42A27DB-BD31-4B8C-83A1-F6EECF244321}">
                <p14:modId xmlns:p14="http://schemas.microsoft.com/office/powerpoint/2010/main" val="256779943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810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descr="Busy zebra crossing in city">
            <a:extLst>
              <a:ext uri="{FF2B5EF4-FFF2-40B4-BE49-F238E27FC236}">
                <a16:creationId xmlns:a16="http://schemas.microsoft.com/office/drawing/2014/main" id="{D67C796C-F79F-DBD5-E94D-1E72C8F5183F}"/>
              </a:ext>
            </a:extLst>
          </p:cNvPr>
          <p:cNvPicPr>
            <a:picLocks noChangeAspect="1"/>
          </p:cNvPicPr>
          <p:nvPr/>
        </p:nvPicPr>
        <p:blipFill>
          <a:blip r:embed="rId2"/>
          <a:srcRect l="6086" r="34748"/>
          <a:stretch/>
        </p:blipFill>
        <p:spPr>
          <a:xfrm>
            <a:off x="-1" y="-2"/>
            <a:ext cx="5410198" cy="6858002"/>
          </a:xfrm>
          <a:prstGeom prst="rect">
            <a:avLst/>
          </a:prstGeom>
        </p:spPr>
      </p:pic>
      <p:sp useBgFill="1">
        <p:nvSpPr>
          <p:cNvPr id="30" name="Rectangle 29">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353347-E3CB-6F39-F9FB-8FD01CBFA8FE}"/>
              </a:ext>
            </a:extLst>
          </p:cNvPr>
          <p:cNvSpPr>
            <a:spLocks noGrp="1"/>
          </p:cNvSpPr>
          <p:nvPr>
            <p:ph type="title"/>
          </p:nvPr>
        </p:nvSpPr>
        <p:spPr>
          <a:xfrm>
            <a:off x="6115317" y="405685"/>
            <a:ext cx="5464968" cy="1559301"/>
          </a:xfrm>
        </p:spPr>
        <p:txBody>
          <a:bodyPr>
            <a:noAutofit/>
          </a:bodyPr>
          <a:lstStyle/>
          <a:p>
            <a:r>
              <a:rPr lang="en-US" sz="1600" b="1" dirty="0">
                <a:latin typeface="American Typewriter Semibold" panose="02090604020004020304" pitchFamily="18" charset="77"/>
              </a:rPr>
              <a:t>Goals:</a:t>
            </a:r>
            <a:br>
              <a:rPr lang="en-US" sz="1600" dirty="0">
                <a:latin typeface="American Typewriter Condensed" panose="02090606020004020304" pitchFamily="18" charset="77"/>
              </a:rPr>
            </a:br>
            <a:r>
              <a:rPr lang="en-US" sz="1600" dirty="0">
                <a:latin typeface="American Typewriter Condensed" panose="02090606020004020304" pitchFamily="18" charset="77"/>
              </a:rPr>
              <a:t>The primary goal of this project is to analyze the Airbnb rental market in New York City using data from 2014-2019. Aiming to understand the distribution of Airbnb listings across the city's neighborhoods and boroughs, price trends over time, and how these elements contribute to insights that can be valuable for both hosts and investors.</a:t>
            </a:r>
          </a:p>
        </p:txBody>
      </p:sp>
      <p:sp>
        <p:nvSpPr>
          <p:cNvPr id="3" name="Content Placeholder 2">
            <a:extLst>
              <a:ext uri="{FF2B5EF4-FFF2-40B4-BE49-F238E27FC236}">
                <a16:creationId xmlns:a16="http://schemas.microsoft.com/office/drawing/2014/main" id="{D12C8509-AEC6-64C4-F9D3-3DB073E1E91C}"/>
              </a:ext>
            </a:extLst>
          </p:cNvPr>
          <p:cNvSpPr>
            <a:spLocks noGrp="1"/>
          </p:cNvSpPr>
          <p:nvPr>
            <p:ph idx="1"/>
          </p:nvPr>
        </p:nvSpPr>
        <p:spPr>
          <a:xfrm>
            <a:off x="6115317" y="2743200"/>
            <a:ext cx="5247340" cy="3496878"/>
          </a:xfrm>
        </p:spPr>
        <p:txBody>
          <a:bodyPr anchor="ctr">
            <a:noAutofit/>
          </a:bodyPr>
          <a:lstStyle/>
          <a:p>
            <a:pPr marL="0" indent="0">
              <a:buNone/>
            </a:pPr>
            <a:r>
              <a:rPr lang="en-US" sz="1600" b="1" dirty="0">
                <a:latin typeface="American Typewriter Semibold" panose="02090604020004020304" pitchFamily="18" charset="77"/>
              </a:rPr>
              <a:t>Key Objectives:</a:t>
            </a:r>
          </a:p>
          <a:p>
            <a:pPr>
              <a:buFont typeface="+mj-lt"/>
              <a:buAutoNum type="arabicPeriod"/>
            </a:pPr>
            <a:r>
              <a:rPr lang="en-US" sz="1600" dirty="0">
                <a:latin typeface="American Typewriter Condensed" panose="02090606020004020304" pitchFamily="18" charset="77"/>
              </a:rPr>
              <a:t>Understand the distribution across different neighborhoods and boroughs:</a:t>
            </a:r>
            <a:br>
              <a:rPr lang="en-US" sz="1600" dirty="0">
                <a:latin typeface="American Typewriter Condensed" panose="02090606020004020304" pitchFamily="18" charset="77"/>
              </a:rPr>
            </a:br>
            <a:r>
              <a:rPr lang="en-US" sz="1600" dirty="0">
                <a:latin typeface="American Typewriter Condensed" panose="02090606020004020304" pitchFamily="18" charset="77"/>
              </a:rPr>
              <a:t>This helps identify high-demand areas and understand market saturation. Insights gained could help hosts identify competitive neighborhoods and guide future investors about areas with the highest potential return on investment.</a:t>
            </a:r>
          </a:p>
          <a:p>
            <a:pPr>
              <a:buFont typeface="+mj-lt"/>
              <a:buAutoNum type="arabicPeriod"/>
            </a:pPr>
            <a:r>
              <a:rPr lang="en-US" sz="1600" dirty="0">
                <a:latin typeface="American Typewriter Condensed" panose="02090606020004020304" pitchFamily="18" charset="77"/>
              </a:rPr>
              <a:t>Analyze the pricing trends of Airbnb listings over time:</a:t>
            </a:r>
            <a:br>
              <a:rPr lang="en-US" sz="1600" dirty="0">
                <a:latin typeface="American Typewriter Condensed" panose="02090606020004020304" pitchFamily="18" charset="77"/>
              </a:rPr>
            </a:br>
            <a:r>
              <a:rPr lang="en-US" sz="1600" dirty="0">
                <a:latin typeface="American Typewriter Condensed" panose="02090606020004020304" pitchFamily="18" charset="77"/>
              </a:rPr>
              <a:t>This objective was designed to uncover possible trends in pricing across different years and months. Looking into price changes could also reveal insights related to economic shifts, tourist seasonality, and local events.</a:t>
            </a:r>
          </a:p>
          <a:p>
            <a:pPr>
              <a:buFont typeface="+mj-lt"/>
              <a:buAutoNum type="arabicPeriod"/>
            </a:pPr>
            <a:r>
              <a:rPr lang="en-US" sz="1600" dirty="0">
                <a:latin typeface="American Typewriter Condensed" panose="02090606020004020304" pitchFamily="18" charset="77"/>
              </a:rPr>
              <a:t>Examine the price distribution within the top neighborhoods:</a:t>
            </a:r>
            <a:br>
              <a:rPr lang="en-US" sz="1600" dirty="0">
                <a:latin typeface="American Typewriter Condensed" panose="02090606020004020304" pitchFamily="18" charset="77"/>
              </a:rPr>
            </a:br>
            <a:r>
              <a:rPr lang="en-US" sz="1600" dirty="0">
                <a:latin typeface="American Typewriter Condensed" panose="02090606020004020304" pitchFamily="18" charset="77"/>
              </a:rPr>
              <a:t>The focus here was on determining which neighborhoods are more premium and which provide more affordable options for guests. This could be useful for both travelers and hosts to better understand the pricing landscape in different neighborhoods.</a:t>
            </a:r>
          </a:p>
        </p:txBody>
      </p:sp>
    </p:spTree>
    <p:extLst>
      <p:ext uri="{BB962C8B-B14F-4D97-AF65-F5344CB8AC3E}">
        <p14:creationId xmlns:p14="http://schemas.microsoft.com/office/powerpoint/2010/main" val="1227664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14" descr="A close-up of a grid&#10;&#10;Description automatically generated">
            <a:extLst>
              <a:ext uri="{FF2B5EF4-FFF2-40B4-BE49-F238E27FC236}">
                <a16:creationId xmlns:a16="http://schemas.microsoft.com/office/drawing/2014/main" id="{CF912F81-AE8C-3F6E-3D13-EE6C3CE81C63}"/>
              </a:ext>
            </a:extLst>
          </p:cNvPr>
          <p:cNvPicPr>
            <a:picLocks noChangeAspect="1"/>
          </p:cNvPicPr>
          <p:nvPr/>
        </p:nvPicPr>
        <p:blipFill>
          <a:blip r:embed="rId2"/>
          <a:srcRect l="48641" r="2842"/>
          <a:stretch/>
        </p:blipFill>
        <p:spPr>
          <a:xfrm>
            <a:off x="-1" y="-2"/>
            <a:ext cx="5410198" cy="6858002"/>
          </a:xfrm>
          <a:prstGeom prst="rect">
            <a:avLst/>
          </a:prstGeom>
        </p:spPr>
      </p:pic>
      <p:sp useBgFill="1">
        <p:nvSpPr>
          <p:cNvPr id="66" name="Rectangle 65">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9548C3-7B98-58B8-FA5B-E966A368BDB0}"/>
              </a:ext>
            </a:extLst>
          </p:cNvPr>
          <p:cNvSpPr>
            <a:spLocks noGrp="1"/>
          </p:cNvSpPr>
          <p:nvPr>
            <p:ph type="title"/>
          </p:nvPr>
        </p:nvSpPr>
        <p:spPr>
          <a:xfrm>
            <a:off x="6115317" y="405685"/>
            <a:ext cx="5464968" cy="1559301"/>
          </a:xfrm>
        </p:spPr>
        <p:txBody>
          <a:bodyPr>
            <a:normAutofit/>
          </a:bodyPr>
          <a:lstStyle/>
          <a:p>
            <a:r>
              <a:rPr lang="en-US" sz="4000">
                <a:latin typeface="American Typewriter Condensed" panose="02090606020004020304" pitchFamily="18" charset="77"/>
              </a:rPr>
              <a:t>Dataset Overview</a:t>
            </a:r>
            <a:br>
              <a:rPr lang="en-US" sz="4000">
                <a:latin typeface="American Typewriter Condensed" panose="02090606020004020304" pitchFamily="18" charset="77"/>
              </a:rPr>
            </a:br>
            <a:endParaRPr lang="en-US" sz="4000">
              <a:latin typeface="American Typewriter Condensed" panose="02090606020004020304" pitchFamily="18" charset="77"/>
            </a:endParaRPr>
          </a:p>
        </p:txBody>
      </p:sp>
      <p:graphicFrame>
        <p:nvGraphicFramePr>
          <p:cNvPr id="29" name="Content Placeholder 2">
            <a:extLst>
              <a:ext uri="{FF2B5EF4-FFF2-40B4-BE49-F238E27FC236}">
                <a16:creationId xmlns:a16="http://schemas.microsoft.com/office/drawing/2014/main" id="{E596DE83-25BB-C1D7-CFF9-2193D1159F62}"/>
              </a:ext>
            </a:extLst>
          </p:cNvPr>
          <p:cNvGraphicFramePr>
            <a:graphicFrameLocks noGrp="1"/>
          </p:cNvGraphicFramePr>
          <p:nvPr>
            <p:ph idx="1"/>
            <p:extLst>
              <p:ext uri="{D42A27DB-BD31-4B8C-83A1-F6EECF244321}">
                <p14:modId xmlns:p14="http://schemas.microsoft.com/office/powerpoint/2010/main" val="2429488347"/>
              </p:ext>
            </p:extLst>
          </p:nvPr>
        </p:nvGraphicFramePr>
        <p:xfrm>
          <a:off x="5410196" y="2691683"/>
          <a:ext cx="6781801" cy="37606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90017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Financial graphs on a dark display">
            <a:extLst>
              <a:ext uri="{FF2B5EF4-FFF2-40B4-BE49-F238E27FC236}">
                <a16:creationId xmlns:a16="http://schemas.microsoft.com/office/drawing/2014/main" id="{385B1DDF-0B88-4A55-1BDC-7A0797B0769A}"/>
              </a:ext>
            </a:extLst>
          </p:cNvPr>
          <p:cNvPicPr>
            <a:picLocks noChangeAspect="1"/>
          </p:cNvPicPr>
          <p:nvPr/>
        </p:nvPicPr>
        <p:blipFill>
          <a:blip r:embed="rId2"/>
          <a:srcRect l="24970" r="30779"/>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1"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95DDB21-25F3-7BAF-CFDF-999AFC0BF9F2}"/>
              </a:ext>
            </a:extLst>
          </p:cNvPr>
          <p:cNvSpPr>
            <a:spLocks noGrp="1"/>
          </p:cNvSpPr>
          <p:nvPr>
            <p:ph type="title"/>
          </p:nvPr>
        </p:nvSpPr>
        <p:spPr>
          <a:xfrm>
            <a:off x="5827048" y="407987"/>
            <a:ext cx="5721484" cy="1325563"/>
          </a:xfrm>
        </p:spPr>
        <p:txBody>
          <a:bodyPr>
            <a:normAutofit/>
          </a:bodyPr>
          <a:lstStyle/>
          <a:p>
            <a:r>
              <a:rPr lang="en-US" dirty="0">
                <a:latin typeface="American Typewriter Condensed" panose="02090606020004020304" pitchFamily="18" charset="77"/>
              </a:rPr>
              <a:t>Methodologies</a:t>
            </a:r>
          </a:p>
        </p:txBody>
      </p:sp>
      <p:sp>
        <p:nvSpPr>
          <p:cNvPr id="3" name="Content Placeholder 2">
            <a:extLst>
              <a:ext uri="{FF2B5EF4-FFF2-40B4-BE49-F238E27FC236}">
                <a16:creationId xmlns:a16="http://schemas.microsoft.com/office/drawing/2014/main" id="{5DC990F1-FB23-8916-53BA-0F25453D82C9}"/>
              </a:ext>
            </a:extLst>
          </p:cNvPr>
          <p:cNvSpPr>
            <a:spLocks noGrp="1"/>
          </p:cNvSpPr>
          <p:nvPr>
            <p:ph idx="1"/>
          </p:nvPr>
        </p:nvSpPr>
        <p:spPr>
          <a:xfrm>
            <a:off x="5827048" y="2141537"/>
            <a:ext cx="5721484" cy="4351338"/>
          </a:xfrm>
        </p:spPr>
        <p:txBody>
          <a:bodyPr>
            <a:normAutofit/>
          </a:bodyPr>
          <a:lstStyle/>
          <a:p>
            <a:pPr marL="0" indent="0">
              <a:buNone/>
            </a:pPr>
            <a:r>
              <a:rPr lang="en-US" dirty="0">
                <a:latin typeface="American Typewriter Condensed" panose="02090606020004020304" pitchFamily="18" charset="77"/>
              </a:rPr>
              <a:t>Steps taken:</a:t>
            </a:r>
          </a:p>
          <a:p>
            <a:pPr>
              <a:buFont typeface="Arial" panose="020B0604020202020204" pitchFamily="34" charset="0"/>
              <a:buChar char="•"/>
            </a:pPr>
            <a:r>
              <a:rPr lang="en-US" dirty="0">
                <a:latin typeface="American Typewriter Condensed" panose="02090606020004020304" pitchFamily="18" charset="77"/>
              </a:rPr>
              <a:t>Cleaned missing values (</a:t>
            </a:r>
            <a:r>
              <a:rPr lang="en-US" dirty="0" err="1">
                <a:latin typeface="American Typewriter Condensed" panose="02090606020004020304" pitchFamily="18" charset="77"/>
              </a:rPr>
              <a:t>last_review</a:t>
            </a:r>
            <a:r>
              <a:rPr lang="en-US" dirty="0">
                <a:latin typeface="American Typewriter Condensed" panose="02090606020004020304" pitchFamily="18" charset="77"/>
              </a:rPr>
              <a:t>, </a:t>
            </a:r>
            <a:r>
              <a:rPr lang="en-US" dirty="0" err="1">
                <a:latin typeface="American Typewriter Condensed" panose="02090606020004020304" pitchFamily="18" charset="77"/>
              </a:rPr>
              <a:t>reviews_per_month</a:t>
            </a:r>
            <a:r>
              <a:rPr lang="en-US" dirty="0">
                <a:latin typeface="American Typewriter Condensed" panose="02090606020004020304" pitchFamily="18" charset="77"/>
              </a:rPr>
              <a:t>)</a:t>
            </a:r>
          </a:p>
          <a:p>
            <a:pPr>
              <a:buFont typeface="Arial" panose="020B0604020202020204" pitchFamily="34" charset="0"/>
              <a:buChar char="•"/>
            </a:pPr>
            <a:r>
              <a:rPr lang="en-US" dirty="0">
                <a:latin typeface="American Typewriter Condensed" panose="02090606020004020304" pitchFamily="18" charset="77"/>
              </a:rPr>
              <a:t>Converted dates</a:t>
            </a:r>
          </a:p>
          <a:p>
            <a:pPr>
              <a:buFont typeface="Arial" panose="020B0604020202020204" pitchFamily="34" charset="0"/>
              <a:buChar char="•"/>
            </a:pPr>
            <a:r>
              <a:rPr lang="en-US" dirty="0">
                <a:latin typeface="American Typewriter Condensed" panose="02090606020004020304" pitchFamily="18" charset="77"/>
              </a:rPr>
              <a:t>Filtered outliers (e.g., prices &gt; $1000)</a:t>
            </a:r>
          </a:p>
          <a:p>
            <a:pPr>
              <a:buFont typeface="Arial" panose="020B0604020202020204" pitchFamily="34" charset="0"/>
              <a:buChar char="•"/>
            </a:pPr>
            <a:r>
              <a:rPr lang="en-US" dirty="0">
                <a:latin typeface="American Typewriter Condensed" panose="02090606020004020304" pitchFamily="18" charset="77"/>
              </a:rPr>
              <a:t>Created visualizations</a:t>
            </a:r>
          </a:p>
        </p:txBody>
      </p:sp>
    </p:spTree>
    <p:extLst>
      <p:ext uri="{BB962C8B-B14F-4D97-AF65-F5344CB8AC3E}">
        <p14:creationId xmlns:p14="http://schemas.microsoft.com/office/powerpoint/2010/main" val="2255507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1D21CAC3-8921-F54F-5E60-361F09871D17}"/>
              </a:ext>
            </a:extLst>
          </p:cNvPr>
          <p:cNvSpPr>
            <a:spLocks noGrp="1"/>
          </p:cNvSpPr>
          <p:nvPr>
            <p:ph type="title"/>
          </p:nvPr>
        </p:nvSpPr>
        <p:spPr>
          <a:xfrm>
            <a:off x="838200" y="365125"/>
            <a:ext cx="5387502" cy="1325563"/>
          </a:xfrm>
        </p:spPr>
        <p:txBody>
          <a:bodyPr>
            <a:normAutofit/>
          </a:bodyPr>
          <a:lstStyle/>
          <a:p>
            <a:r>
              <a:rPr lang="en-US" sz="3700">
                <a:latin typeface="American Typewriter Condensed" panose="02090606020004020304" pitchFamily="18" charset="77"/>
              </a:rPr>
              <a:t>Key Findings – Pricing &amp; Location</a:t>
            </a:r>
          </a:p>
        </p:txBody>
      </p:sp>
      <p:pic>
        <p:nvPicPr>
          <p:cNvPr id="6" name="Picture 5">
            <a:extLst>
              <a:ext uri="{FF2B5EF4-FFF2-40B4-BE49-F238E27FC236}">
                <a16:creationId xmlns:a16="http://schemas.microsoft.com/office/drawing/2014/main" id="{779C5D89-2B0D-AED6-D53D-B48101F993E1}"/>
              </a:ext>
            </a:extLst>
          </p:cNvPr>
          <p:cNvPicPr>
            <a:picLocks noChangeAspect="1"/>
          </p:cNvPicPr>
          <p:nvPr/>
        </p:nvPicPr>
        <p:blipFill>
          <a:blip r:embed="rId2"/>
          <a:srcRect l="23944" r="19724" b="2"/>
          <a:stretch/>
        </p:blipFill>
        <p:spPr>
          <a:xfrm>
            <a:off x="6621294" y="1295416"/>
            <a:ext cx="5570706" cy="5562584"/>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p:spPr>
      </p:pic>
      <p:sp>
        <p:nvSpPr>
          <p:cNvPr id="12" name="!!Oval">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Arc">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B892C45D-2362-2B92-C033-9F3E065C29EE}"/>
              </a:ext>
            </a:extLst>
          </p:cNvPr>
          <p:cNvGraphicFramePr>
            <a:graphicFrameLocks noGrp="1"/>
          </p:cNvGraphicFramePr>
          <p:nvPr>
            <p:ph idx="1"/>
            <p:extLst>
              <p:ext uri="{D42A27DB-BD31-4B8C-83A1-F6EECF244321}">
                <p14:modId xmlns:p14="http://schemas.microsoft.com/office/powerpoint/2010/main" val="1329953419"/>
              </p:ext>
            </p:extLst>
          </p:nvPr>
        </p:nvGraphicFramePr>
        <p:xfrm>
          <a:off x="838200" y="1825625"/>
          <a:ext cx="5387502"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91237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D073016-B734-483B-8953-5BADEE145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0"/>
            <a:ext cx="8157458" cy="6858000"/>
          </a:xfrm>
          <a:prstGeom prst="rect">
            <a:avLst/>
          </a:prstGeom>
          <a:gradFill>
            <a:gsLst>
              <a:gs pos="2000">
                <a:schemeClr val="accent1"/>
              </a:gs>
              <a:gs pos="78000">
                <a:schemeClr val="accent1">
                  <a:lumMod val="50000"/>
                </a:schemeClr>
              </a:gs>
              <a:gs pos="100000">
                <a:srgbClr val="000000">
                  <a:alpha val="85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0A7EAB6-59D3-4325-8DE6-E0CA4009C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4537" y="1839884"/>
            <a:ext cx="8157460" cy="5017687"/>
          </a:xfrm>
          <a:prstGeom prst="rect">
            <a:avLst/>
          </a:prstGeom>
          <a:gradFill>
            <a:gsLst>
              <a:gs pos="0">
                <a:schemeClr val="accent1">
                  <a:lumMod val="60000"/>
                  <a:lumOff val="40000"/>
                  <a:alpha val="30000"/>
                </a:schemeClr>
              </a:gs>
              <a:gs pos="100000">
                <a:srgbClr val="000000">
                  <a:alpha val="44000"/>
                </a:srgb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63179" y="-33131"/>
            <a:ext cx="6857999" cy="6923403"/>
          </a:xfrm>
          <a:prstGeom prst="rect">
            <a:avLst/>
          </a:prstGeom>
          <a:gradFill>
            <a:gsLst>
              <a:gs pos="56000">
                <a:schemeClr val="accent1">
                  <a:lumMod val="60000"/>
                  <a:lumOff val="40000"/>
                  <a:alpha val="0"/>
                </a:schemeClr>
              </a:gs>
              <a:gs pos="10000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05E4C01-C27C-9997-021A-B99F43FCA35E}"/>
              </a:ext>
            </a:extLst>
          </p:cNvPr>
          <p:cNvPicPr>
            <a:picLocks noChangeAspect="1"/>
          </p:cNvPicPr>
          <p:nvPr/>
        </p:nvPicPr>
        <p:blipFill>
          <a:blip r:embed="rId2"/>
          <a:stretch>
            <a:fillRect/>
          </a:stretch>
        </p:blipFill>
        <p:spPr>
          <a:xfrm>
            <a:off x="43692" y="571958"/>
            <a:ext cx="9644024" cy="5714084"/>
          </a:xfrm>
          <a:prstGeom prst="rect">
            <a:avLst/>
          </a:prstGeom>
        </p:spPr>
      </p:pic>
      <p:sp>
        <p:nvSpPr>
          <p:cNvPr id="6" name="TextBox 5">
            <a:extLst>
              <a:ext uri="{FF2B5EF4-FFF2-40B4-BE49-F238E27FC236}">
                <a16:creationId xmlns:a16="http://schemas.microsoft.com/office/drawing/2014/main" id="{58841910-D6CF-7AF5-6679-6E1E626FD7AD}"/>
              </a:ext>
            </a:extLst>
          </p:cNvPr>
          <p:cNvSpPr txBox="1"/>
          <p:nvPr/>
        </p:nvSpPr>
        <p:spPr>
          <a:xfrm>
            <a:off x="9767574" y="624556"/>
            <a:ext cx="2388857" cy="5632311"/>
          </a:xfrm>
          <a:prstGeom prst="rect">
            <a:avLst/>
          </a:prstGeom>
          <a:noFill/>
        </p:spPr>
        <p:txBody>
          <a:bodyPr wrap="square" rtlCol="0">
            <a:spAutoFit/>
          </a:bodyPr>
          <a:lstStyle/>
          <a:p>
            <a:r>
              <a:rPr lang="en-US" dirty="0">
                <a:solidFill>
                  <a:schemeClr val="bg1"/>
                </a:solidFill>
                <a:latin typeface="American Typewriter Condensed" panose="02090606020004020304" pitchFamily="18" charset="77"/>
              </a:rPr>
              <a:t>Brooklyn has the highest number of listings, especially in areas like Williamsburg and Bushwick, which reflects a high demand for short-term rentals. Manhattan also shows significant listings, especially in neighborhoods like SoHo and LES. This finding indicates which areas are most attractive to both hosts and guests.</a:t>
            </a:r>
          </a:p>
          <a:p>
            <a:endParaRPr lang="en-US" dirty="0">
              <a:solidFill>
                <a:schemeClr val="bg1"/>
              </a:solidFill>
              <a:latin typeface="American Typewriter Condensed" panose="02090606020004020304" pitchFamily="18" charset="77"/>
            </a:endParaRPr>
          </a:p>
          <a:p>
            <a:r>
              <a:rPr lang="en-US" dirty="0">
                <a:solidFill>
                  <a:schemeClr val="bg1"/>
                </a:solidFill>
                <a:latin typeface="American Typewriter Condensed" panose="02090606020004020304" pitchFamily="18" charset="77"/>
              </a:rPr>
              <a:t>By understanding the top neighborhoods, investors can identify lucrative areas for short-term rental investments.</a:t>
            </a:r>
          </a:p>
        </p:txBody>
      </p:sp>
    </p:spTree>
    <p:extLst>
      <p:ext uri="{BB962C8B-B14F-4D97-AF65-F5344CB8AC3E}">
        <p14:creationId xmlns:p14="http://schemas.microsoft.com/office/powerpoint/2010/main" val="1831198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Arc 5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3" name="Freeform: Shape 5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DCDE7E27-F3ED-29F2-F889-0617CD7C034A}"/>
              </a:ext>
            </a:extLst>
          </p:cNvPr>
          <p:cNvPicPr>
            <a:picLocks noChangeAspect="1"/>
          </p:cNvPicPr>
          <p:nvPr/>
        </p:nvPicPr>
        <p:blipFill>
          <a:blip r:embed="rId2"/>
          <a:stretch>
            <a:fillRect/>
          </a:stretch>
        </p:blipFill>
        <p:spPr>
          <a:xfrm>
            <a:off x="703182" y="1564554"/>
            <a:ext cx="4777381" cy="3559148"/>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6" name="TextBox 5">
            <a:extLst>
              <a:ext uri="{FF2B5EF4-FFF2-40B4-BE49-F238E27FC236}">
                <a16:creationId xmlns:a16="http://schemas.microsoft.com/office/drawing/2014/main" id="{91728F46-4BEE-9D66-E398-DBA70B57B9B7}"/>
              </a:ext>
            </a:extLst>
          </p:cNvPr>
          <p:cNvSpPr txBox="1"/>
          <p:nvPr/>
        </p:nvSpPr>
        <p:spPr>
          <a:xfrm>
            <a:off x="5885130" y="1748469"/>
            <a:ext cx="5458838" cy="4192520"/>
          </a:xfrm>
          <a:prstGeom prst="rect">
            <a:avLst/>
          </a:prstGeom>
        </p:spPr>
        <p:txBody>
          <a:bodyPr vert="horz" lIns="91440" tIns="45720" rIns="91440" bIns="45720" rtlCol="0">
            <a:normAutofit/>
          </a:bodyPr>
          <a:lstStyle/>
          <a:p>
            <a:pPr>
              <a:lnSpc>
                <a:spcPct val="90000"/>
              </a:lnSpc>
              <a:spcAft>
                <a:spcPts val="600"/>
              </a:spcAft>
            </a:pPr>
            <a:r>
              <a:rPr lang="en-US" dirty="0">
                <a:latin typeface="American Typewriter Condensed" panose="02090606020004020304" pitchFamily="18" charset="77"/>
              </a:rPr>
              <a:t>Manhattan remains the leader in terms of Airbnb listings, likely due to its dense concentration of tourists and attractions. Brooklyn follows closely. The relatively fewer listings in Queens and the Bronx indicate these boroughs might have lower demand for short-term rentals, but they could also present investment opportunities at lower price points.</a:t>
            </a:r>
          </a:p>
          <a:p>
            <a:pPr indent="-228600">
              <a:lnSpc>
                <a:spcPct val="90000"/>
              </a:lnSpc>
              <a:spcAft>
                <a:spcPts val="600"/>
              </a:spcAft>
              <a:buFont typeface="Arial" panose="020B0604020202020204" pitchFamily="34" charset="0"/>
              <a:buChar char="•"/>
            </a:pPr>
            <a:endParaRPr lang="en-US" dirty="0">
              <a:latin typeface="American Typewriter Condensed" panose="02090606020004020304" pitchFamily="18" charset="77"/>
            </a:endParaRPr>
          </a:p>
          <a:p>
            <a:pPr>
              <a:lnSpc>
                <a:spcPct val="90000"/>
              </a:lnSpc>
              <a:spcAft>
                <a:spcPts val="600"/>
              </a:spcAft>
            </a:pPr>
            <a:r>
              <a:rPr lang="en-US" dirty="0">
                <a:latin typeface="American Typewriter Condensed" panose="02090606020004020304" pitchFamily="18" charset="77"/>
              </a:rPr>
              <a:t>This data helps investors decide where they may want to focus their efforts based on competition and demand, while hosts may choose boroughs based on the rental market’s saturation.</a:t>
            </a:r>
          </a:p>
        </p:txBody>
      </p:sp>
    </p:spTree>
    <p:extLst>
      <p:ext uri="{BB962C8B-B14F-4D97-AF65-F5344CB8AC3E}">
        <p14:creationId xmlns:p14="http://schemas.microsoft.com/office/powerpoint/2010/main" val="3613570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64FE336-0BAE-1D02-2E97-7E91A2AAD57D}"/>
              </a:ext>
            </a:extLst>
          </p:cNvPr>
          <p:cNvSpPr txBox="1"/>
          <p:nvPr/>
        </p:nvSpPr>
        <p:spPr>
          <a:xfrm>
            <a:off x="630936" y="2807208"/>
            <a:ext cx="3429000" cy="3755038"/>
          </a:xfrm>
          <a:prstGeom prst="rect">
            <a:avLst/>
          </a:prstGeom>
        </p:spPr>
        <p:txBody>
          <a:bodyPr vert="horz" lIns="91440" tIns="45720" rIns="91440" bIns="45720" rtlCol="0" anchor="t">
            <a:normAutofit fontScale="92500" lnSpcReduction="10000"/>
          </a:bodyPr>
          <a:lstStyle/>
          <a:p>
            <a:pPr>
              <a:lnSpc>
                <a:spcPct val="90000"/>
              </a:lnSpc>
              <a:spcAft>
                <a:spcPts val="600"/>
              </a:spcAft>
            </a:pPr>
            <a:r>
              <a:rPr lang="en-US" dirty="0">
                <a:latin typeface="American Typewriter Condensed" panose="02090606020004020304" pitchFamily="18" charset="77"/>
              </a:rPr>
              <a:t>Higher-priced listings in neighborhoods like Manhattan and Brooklyn suggest premium pricing, while neighborhoods with a broader price range (e.g., Brooklyn) offer both budget and luxury options.</a:t>
            </a:r>
          </a:p>
          <a:p>
            <a:pPr indent="-228600">
              <a:lnSpc>
                <a:spcPct val="90000"/>
              </a:lnSpc>
              <a:spcAft>
                <a:spcPts val="600"/>
              </a:spcAft>
              <a:buFont typeface="Arial" panose="020B0604020202020204" pitchFamily="34" charset="0"/>
              <a:buChar char="•"/>
            </a:pPr>
            <a:endParaRPr lang="en-US" dirty="0">
              <a:latin typeface="American Typewriter Condensed" panose="02090606020004020304" pitchFamily="18" charset="77"/>
            </a:endParaRPr>
          </a:p>
          <a:p>
            <a:pPr>
              <a:lnSpc>
                <a:spcPct val="90000"/>
              </a:lnSpc>
              <a:spcAft>
                <a:spcPts val="600"/>
              </a:spcAft>
            </a:pPr>
            <a:r>
              <a:rPr lang="en-US" dirty="0">
                <a:latin typeface="American Typewriter Condensed" panose="02090606020004020304" pitchFamily="18" charset="77"/>
              </a:rPr>
              <a:t>This visualization helps both hosts and guests assess whether they are pricing their properties too high or too low. Hosts can fine-tune their pricing strategy based on the price distribution in their neighborhood, while guests can make better-informed decisions on where to stay within their budget</a:t>
            </a:r>
          </a:p>
          <a:p>
            <a:pPr indent="-228600">
              <a:lnSpc>
                <a:spcPct val="90000"/>
              </a:lnSpc>
              <a:spcAft>
                <a:spcPts val="600"/>
              </a:spcAft>
              <a:buFont typeface="Arial" panose="020B0604020202020204" pitchFamily="34" charset="0"/>
              <a:buChar char="•"/>
            </a:pPr>
            <a:endParaRPr lang="en-US" sz="1500" dirty="0"/>
          </a:p>
        </p:txBody>
      </p:sp>
      <p:pic>
        <p:nvPicPr>
          <p:cNvPr id="4" name="Picture 3">
            <a:extLst>
              <a:ext uri="{FF2B5EF4-FFF2-40B4-BE49-F238E27FC236}">
                <a16:creationId xmlns:a16="http://schemas.microsoft.com/office/drawing/2014/main" id="{D6B73D7A-E3DF-0F99-ED40-8971453A70A5}"/>
              </a:ext>
            </a:extLst>
          </p:cNvPr>
          <p:cNvPicPr>
            <a:picLocks noChangeAspect="1"/>
          </p:cNvPicPr>
          <p:nvPr/>
        </p:nvPicPr>
        <p:blipFill>
          <a:blip r:embed="rId2"/>
          <a:stretch>
            <a:fillRect/>
          </a:stretch>
        </p:blipFill>
        <p:spPr>
          <a:xfrm>
            <a:off x="4286864" y="860568"/>
            <a:ext cx="7905136" cy="3893280"/>
          </a:xfrm>
          <a:prstGeom prst="rect">
            <a:avLst/>
          </a:prstGeom>
        </p:spPr>
      </p:pic>
    </p:spTree>
    <p:extLst>
      <p:ext uri="{BB962C8B-B14F-4D97-AF65-F5344CB8AC3E}">
        <p14:creationId xmlns:p14="http://schemas.microsoft.com/office/powerpoint/2010/main" val="3309244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F37321-8753-B3A9-64BC-806778749C3F}"/>
              </a:ext>
            </a:extLst>
          </p:cNvPr>
          <p:cNvSpPr>
            <a:spLocks noGrp="1"/>
          </p:cNvSpPr>
          <p:nvPr>
            <p:ph type="title"/>
          </p:nvPr>
        </p:nvSpPr>
        <p:spPr>
          <a:xfrm>
            <a:off x="1371599" y="294538"/>
            <a:ext cx="9895951" cy="1033669"/>
          </a:xfrm>
        </p:spPr>
        <p:txBody>
          <a:bodyPr>
            <a:normAutofit/>
          </a:bodyPr>
          <a:lstStyle/>
          <a:p>
            <a:r>
              <a:rPr lang="en-US" sz="4000">
                <a:solidFill>
                  <a:srgbClr val="FFFFFF"/>
                </a:solidFill>
                <a:latin typeface="American Typewriter Condensed" panose="02090606020004020304" pitchFamily="18" charset="77"/>
              </a:rPr>
              <a:t>Conclusion</a:t>
            </a:r>
          </a:p>
        </p:txBody>
      </p:sp>
      <p:sp>
        <p:nvSpPr>
          <p:cNvPr id="3" name="Content Placeholder 2">
            <a:extLst>
              <a:ext uri="{FF2B5EF4-FFF2-40B4-BE49-F238E27FC236}">
                <a16:creationId xmlns:a16="http://schemas.microsoft.com/office/drawing/2014/main" id="{2D7E3916-E511-5D04-3798-BA577344AB67}"/>
              </a:ext>
            </a:extLst>
          </p:cNvPr>
          <p:cNvSpPr>
            <a:spLocks noGrp="1"/>
          </p:cNvSpPr>
          <p:nvPr>
            <p:ph idx="1"/>
          </p:nvPr>
        </p:nvSpPr>
        <p:spPr>
          <a:xfrm>
            <a:off x="1371599" y="2318197"/>
            <a:ext cx="9724031" cy="3683358"/>
          </a:xfrm>
        </p:spPr>
        <p:txBody>
          <a:bodyPr anchor="ctr">
            <a:normAutofit/>
          </a:bodyPr>
          <a:lstStyle/>
          <a:p>
            <a:pPr marL="0" indent="0">
              <a:buNone/>
            </a:pPr>
            <a:r>
              <a:rPr lang="en-US" sz="2000" dirty="0">
                <a:latin typeface="American Typewriter Condensed" panose="02090606020004020304" pitchFamily="18" charset="77"/>
              </a:rPr>
              <a:t>Top Takeaways:</a:t>
            </a:r>
          </a:p>
          <a:p>
            <a:pPr marL="0" indent="0">
              <a:buNone/>
            </a:pPr>
            <a:r>
              <a:rPr lang="en-US" sz="2000" dirty="0">
                <a:latin typeface="American Typewriter Condensed" panose="02090606020004020304" pitchFamily="18" charset="77"/>
              </a:rPr>
              <a:t>This project provides a detailed look into the Airbnb rental market in New York City by analyzing distribution, price trends, and demand. The insights gained can inform the strategies of Airbnb hosts aiming to optimize pricing, investors looking for high-potential areas, and tourists seeking to understand the price dynamics of short-term rentals in NYC. Additionally, this analysis contributes to understanding market growth, seasonality, and how neighborhood-specific trends can impact the success of Airbnb listings. </a:t>
            </a:r>
          </a:p>
          <a:p>
            <a:pPr marL="0" indent="0">
              <a:buNone/>
            </a:pPr>
            <a:r>
              <a:rPr lang="en-US" sz="2000" dirty="0">
                <a:latin typeface="American Typewriter Condensed" panose="02090606020004020304" pitchFamily="18" charset="77"/>
              </a:rPr>
              <a:t>Next steps:</a:t>
            </a:r>
          </a:p>
          <a:p>
            <a:pPr>
              <a:buFont typeface="Arial" panose="020B0604020202020204" pitchFamily="34" charset="0"/>
              <a:buChar char="•"/>
            </a:pPr>
            <a:r>
              <a:rPr lang="en-US" sz="2000" dirty="0">
                <a:latin typeface="American Typewriter Condensed" panose="02090606020004020304" pitchFamily="18" charset="77"/>
              </a:rPr>
              <a:t>Explore changes in 2020–2023 to see COVID’s impact</a:t>
            </a:r>
          </a:p>
          <a:p>
            <a:pPr>
              <a:buFont typeface="Arial" panose="020B0604020202020204" pitchFamily="34" charset="0"/>
              <a:buChar char="•"/>
            </a:pPr>
            <a:r>
              <a:rPr lang="en-US" sz="2000" dirty="0">
                <a:latin typeface="American Typewriter Condensed" panose="02090606020004020304" pitchFamily="18" charset="77"/>
              </a:rPr>
              <a:t>Look into host-specific behaviors (e.g., </a:t>
            </a:r>
            <a:r>
              <a:rPr lang="en-US" sz="2000" dirty="0" err="1">
                <a:latin typeface="American Typewriter Condensed" panose="02090606020004020304" pitchFamily="18" charset="77"/>
              </a:rPr>
              <a:t>superhosts</a:t>
            </a:r>
            <a:r>
              <a:rPr lang="en-US" sz="2000" dirty="0">
                <a:latin typeface="American Typewriter Condensed" panose="02090606020004020304" pitchFamily="18" charset="77"/>
              </a:rPr>
              <a:t>)</a:t>
            </a:r>
          </a:p>
          <a:p>
            <a:endParaRPr lang="en-US" sz="2000" dirty="0"/>
          </a:p>
        </p:txBody>
      </p:sp>
    </p:spTree>
    <p:extLst>
      <p:ext uri="{BB962C8B-B14F-4D97-AF65-F5344CB8AC3E}">
        <p14:creationId xmlns:p14="http://schemas.microsoft.com/office/powerpoint/2010/main" val="2818042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1329</TotalTime>
  <Words>786</Words>
  <Application>Microsoft Macintosh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American Typewriter</vt:lpstr>
      <vt:lpstr>American Typewriter Condensed</vt:lpstr>
      <vt:lpstr>AMERICAN TYPEWRITER SEMIBOLD</vt:lpstr>
      <vt:lpstr>AMERICAN TYPEWRITER SEMIBOLD</vt:lpstr>
      <vt:lpstr>Arial</vt:lpstr>
      <vt:lpstr>Calibri</vt:lpstr>
      <vt:lpstr>Calibri Light</vt:lpstr>
      <vt:lpstr>Office Theme</vt:lpstr>
      <vt:lpstr>📍 Exploring NYC Airbnb Listings: Pricing &amp; Popularity </vt:lpstr>
      <vt:lpstr>Goals: The primary goal of this project is to analyze the Airbnb rental market in New York City using data from 2014-2019. Aiming to understand the distribution of Airbnb listings across the city's neighborhoods and boroughs, price trends over time, and how these elements contribute to insights that can be valuable for both hosts and investors.</vt:lpstr>
      <vt:lpstr>Dataset Overview </vt:lpstr>
      <vt:lpstr>Methodologies</vt:lpstr>
      <vt:lpstr>Key Findings – Pricing &amp; Location</vt:lpstr>
      <vt:lpstr>PowerPoint Presentation</vt:lpstr>
      <vt:lpstr>PowerPoint Presentation</vt:lpstr>
      <vt:lpstr>PowerPoint Presentation</vt:lpstr>
      <vt:lpstr>Conclusion</vt:lpstr>
      <vt:lpstr>GitHub &amp;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Exploring NYC Airbnb Listings: Pricing, Popularity &amp; Availability </dc:title>
  <dc:creator>Jennifer Ordonez</dc:creator>
  <cp:lastModifiedBy>Jennifer Ordonez</cp:lastModifiedBy>
  <cp:revision>9</cp:revision>
  <dcterms:created xsi:type="dcterms:W3CDTF">2025-04-10T15:55:05Z</dcterms:created>
  <dcterms:modified xsi:type="dcterms:W3CDTF">2025-04-11T14:04:40Z</dcterms:modified>
</cp:coreProperties>
</file>