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60"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1" name="dblab" initials="d" lastIdx="1"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TxStyle/>
      <a:tcStyle>
        <a:tcBdr/>
        <a:fill>
          <a:solidFill>
            <a:schemeClr val="accent3">
              <a:tint val="40000"/>
            </a:schemeClr>
          </a:solidFill>
        </a:fill>
      </a:tcStyle>
    </a:band1H>
    <a:band2H>
      <a:tcTxStyle/>
      <a:tcStyle>
        <a:tcBdr/>
      </a:tcStyle>
    </a:band2H>
    <a:band1V>
      <a:tcTxStyle/>
      <a:tcStyle>
        <a:tcBdr/>
        <a:fill>
          <a:solidFill>
            <a:schemeClr val="accent3">
              <a:tint val="40000"/>
            </a:schemeClr>
          </a:solidFill>
        </a:fill>
      </a:tcStyle>
    </a:band1V>
    <a:band2V>
      <a:tcTxStyle/>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987" autoAdjust="0"/>
    <p:restoredTop sz="94660"/>
  </p:normalViewPr>
  <p:slideViewPr>
    <p:cSldViewPr snapToGrid="0">
      <p:cViewPr varScale="1">
        <p:scale>
          <a:sx n="100" d="100"/>
          <a:sy n="100" d="100"/>
        </p:scale>
        <p:origin x="120" y="240"/>
      </p:cViewPr>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commentAuthors" Target="commentAuthors.xml"  /><Relationship Id="rId21" Type="http://schemas.openxmlformats.org/officeDocument/2006/relationships/presProps" Target="presProps.xml"  /><Relationship Id="rId22" Type="http://schemas.openxmlformats.org/officeDocument/2006/relationships/viewProps" Target="viewProps.xml"  /><Relationship Id="rId23" Type="http://schemas.openxmlformats.org/officeDocument/2006/relationships/theme" Target="theme/theme1.xml"  /><Relationship Id="rId24" Type="http://schemas.openxmlformats.org/officeDocument/2006/relationships/tableStyles" Target="tableStyles.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1"/>
            <a:ext cx="2946400" cy="498475"/>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sz="quarter" idx="1"/>
          </p:nvPr>
        </p:nvSpPr>
        <p:spPr>
          <a:xfrm>
            <a:off x="3849688" y="1"/>
            <a:ext cx="2946400" cy="498475"/>
          </a:xfrm>
          <a:prstGeom prst="rect">
            <a:avLst/>
          </a:prstGeom>
        </p:spPr>
        <p:txBody>
          <a:bodyPr vert="horz" lIns="91440" tIns="45720" rIns="91440" bIns="45720"/>
          <a:lstStyle>
            <a:lvl1pPr algn="r">
              <a:defRPr sz="1200"/>
            </a:lvl1pPr>
          </a:lstStyle>
          <a:p>
            <a:pPr lvl="0">
              <a:defRPr/>
            </a:pPr>
            <a:fld id="{49C3E44D-440A-4222-A3A4-EE051E716D01}" type="datetime1">
              <a:rPr lang="ko-KR" altLang="en-US"/>
              <a:pPr lvl="0">
                <a:defRPr/>
              </a:pPr>
              <a:t>2021-02-08</a:t>
            </a:fld>
            <a:endParaRPr lang="ko-KR" altLang="en-US"/>
          </a:p>
        </p:txBody>
      </p:sp>
      <p:sp>
        <p:nvSpPr>
          <p:cNvPr id="4" name="바닥글 개체 틀 3"/>
          <p:cNvSpPr>
            <a:spLocks noGrp="1"/>
          </p:cNvSpPr>
          <p:nvPr>
            <p:ph type="ftr" sz="quarter" idx="2"/>
          </p:nvPr>
        </p:nvSpPr>
        <p:spPr>
          <a:xfrm>
            <a:off x="0" y="9429751"/>
            <a:ext cx="2946400" cy="498475"/>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5" name="슬라이드 번호 개체 틀 4"/>
          <p:cNvSpPr>
            <a:spLocks noGrp="1"/>
          </p:cNvSpPr>
          <p:nvPr>
            <p:ph type="sldNum" sz="quarter" idx="3"/>
          </p:nvPr>
        </p:nvSpPr>
        <p:spPr>
          <a:xfrm>
            <a:off x="3849688" y="9429751"/>
            <a:ext cx="2946400" cy="498475"/>
          </a:xfrm>
          <a:prstGeom prst="rect">
            <a:avLst/>
          </a:prstGeom>
        </p:spPr>
        <p:txBody>
          <a:bodyPr vert="horz" lIns="91440" tIns="45720" rIns="91440" bIns="45720" anchor="b"/>
          <a:lstStyle>
            <a:lvl1pPr algn="r">
              <a:defRPr sz="1200"/>
            </a:lvl1pPr>
          </a:lstStyle>
          <a:p>
            <a:pPr lvl="0">
              <a:defRPr/>
            </a:pPr>
            <a:fld id="{EDAFAA6D-9202-4C45-A069-EC547A5E1C2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1" y="0"/>
            <a:ext cx="2945659" cy="498135"/>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50444" y="0"/>
            <a:ext cx="2945659" cy="498135"/>
          </a:xfrm>
          <a:prstGeom prst="rect">
            <a:avLst/>
          </a:prstGeom>
        </p:spPr>
        <p:txBody>
          <a:bodyPr vert="horz" lIns="91440" tIns="45720" rIns="91440" bIns="45720"/>
          <a:lstStyle>
            <a:lvl1pPr algn="r">
              <a:defRPr sz="1200"/>
            </a:lvl1pPr>
          </a:lstStyle>
          <a:p>
            <a:pPr lvl="0">
              <a:defRPr/>
            </a:pPr>
            <a:fld id="{38421F35-3E93-4660-8A6B-53178E1B74EF}" type="datetime1">
              <a:rPr lang="ko-KR" altLang="en-US"/>
              <a:pPr lvl="0">
                <a:defRPr/>
              </a:pPr>
              <a:t>2021-02-08</a:t>
            </a:fld>
            <a:endParaRPr lang="ko-KR" altLang="en-US"/>
          </a:p>
        </p:txBody>
      </p:sp>
      <p:sp>
        <p:nvSpPr>
          <p:cNvPr id="4" name="슬라이드 이미지 개체 틀 3"/>
          <p:cNvSpPr>
            <a:spLocks noGrp="1" noRot="1" noChangeAspect="1" noTextEdi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77959"/>
            <a:ext cx="5438140" cy="3909239"/>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1" y="9430092"/>
            <a:ext cx="2945659" cy="498134"/>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50444" y="9430092"/>
            <a:ext cx="2945659" cy="498134"/>
          </a:xfrm>
          <a:prstGeom prst="rect">
            <a:avLst/>
          </a:prstGeom>
        </p:spPr>
        <p:txBody>
          <a:bodyPr vert="horz" lIns="91440" tIns="45720" rIns="91440" bIns="45720" anchor="b"/>
          <a:lstStyle>
            <a:lvl1pPr algn="r">
              <a:defRPr sz="1200"/>
            </a:lvl1pPr>
          </a:lstStyle>
          <a:p>
            <a:pPr lvl="0">
              <a:defRPr/>
            </a:pPr>
            <a:fld id="{BB358B23-A31B-497E-9D67-DE72E6856234}"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BB358B23-A31B-497E-9D67-DE72E6856234}" type="slidenum">
              <a:rPr lang="en-US" altLang="en-US"/>
              <a:pPr lvl="0">
                <a:defRPr/>
              </a:pPr>
              <a:t>1</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BB358B23-A31B-497E-9D67-DE72E6856234}" type="slidenum">
              <a:rPr lang="en-US" altLang="en-US"/>
              <a:pPr lvl="0">
                <a:defRPr/>
              </a:pPr>
              <a:t>2</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BB358B23-A31B-497E-9D67-DE72E6856234}" type="slidenum">
              <a:rPr lang="en-US" altLang="en-US"/>
              <a:pPr lvl="0">
                <a:defRPr/>
              </a:pPr>
              <a:t>9</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BB358B23-A31B-497E-9D67-DE72E6856234}" type="slidenum">
              <a:rPr lang="en-US" altLang="en-US"/>
              <a:pPr lvl="0">
                <a:defRPr/>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BE99A2A-081F-48EF-865F-C091B4E684DE}" type="datetime1">
              <a:rPr lang="ko-KR" altLang="en-US" smtClean="0"/>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356720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2C9EA5A-A43C-4226-90E3-A009194AB410}" type="datetime1">
              <a:rPr lang="ko-KR" altLang="en-US" smtClean="0"/>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50213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C8866EE-3F8F-410D-A2C1-9BB3AD8F99E5}" type="datetime1">
              <a:rPr lang="ko-KR" altLang="en-US" smtClean="0"/>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377926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410368"/>
            <a:ext cx="10515600" cy="1325563"/>
          </a:xfr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1722505-7A3F-47B2-A0A4-753456CF878C}" type="datetime1">
              <a:rPr lang="ko-KR" altLang="en-US" smtClean="0"/>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26055306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D54F8D61-BA69-432D-B603-A407218420B4}" type="datetime1">
              <a:rPr lang="ko-KR" altLang="en-US" smtClean="0"/>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1359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6EC21D14-52FD-4B33-BD6A-BD732AB13F30}" type="datetime1">
              <a:rPr lang="ko-KR" altLang="en-US" smtClean="0"/>
              <a:t>2020-11-24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61855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4331EB9-B756-4EA0-8145-EA5453069631}" type="datetime1">
              <a:rPr lang="ko-KR" altLang="en-US" smtClean="0"/>
              <a:t>2020-11-24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256470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A9283DA-7F97-403B-99C1-0897FFD54862}" type="datetime1">
              <a:rPr lang="ko-KR" altLang="en-US" smtClean="0"/>
              <a:t>2020-11-24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284924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61789ED-1D04-4BB8-97E1-369529FC6358}" type="datetime1">
              <a:rPr lang="ko-KR" altLang="en-US" smtClean="0"/>
              <a:t>2020-11-24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388247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CBBE3F9-1BDA-4D83-8E6E-050D1A18E547}" type="datetime1">
              <a:rPr lang="ko-KR" altLang="en-US" smtClean="0"/>
              <a:t>2020-11-24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275600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FE5307C-0676-4C13-9DA0-12CA9F029B5A}" type="datetime1">
              <a:rPr lang="ko-KR" altLang="en-US" smtClean="0"/>
              <a:t>2020-11-24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275160131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13" Type="http://schemas.openxmlformats.org/officeDocument/2006/relationships/image" Target="../media/image1.png"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49845-205A-493D-ABF7-FCDCA4C7C05E}" type="datetime1">
              <a:rPr lang="ko-KR" altLang="en-US" smtClean="0"/>
              <a:t>2020-11-24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solidFill>
              </a:defRPr>
            </a:lvl1pPr>
          </a:lstStyle>
          <a:p>
            <a:fld id="{307C5FD4-1378-4C6B-8EF6-1DA60369257A}" type="slidenum">
              <a:rPr lang="ko-KR" altLang="en-US" smtClean="0"/>
              <a:pPr/>
              <a:t>‹#›</a:t>
            </a:fld>
            <a:endParaRPr lang="ko-KR" altLang="en-US"/>
          </a:p>
        </p:txBody>
      </p:sp>
      <p:pic>
        <p:nvPicPr>
          <p:cNvPr id="7" name="그림 6"/>
          <p:cNvPicPr>
            <a:picLocks noChangeAspect="1"/>
          </p:cNvPicPr>
          <p:nvPr userDrawn="1"/>
        </p:nvPicPr>
        <p:blipFill rotWithShape="1">
          <a:blip r:embed="rId13"/>
          <a:srcRect l="18176" t="9009" r="67027" b="86186"/>
          <a:stretch/>
        </p:blipFill>
        <p:spPr>
          <a:xfrm>
            <a:off x="9695516" y="365125"/>
            <a:ext cx="2164907" cy="395416"/>
          </a:xfrm>
          <a:prstGeom prst="rect">
            <a:avLst/>
          </a:prstGeom>
        </p:spPr>
      </p:pic>
    </p:spTree>
    <p:extLst>
      <p:ext uri="{BB962C8B-B14F-4D97-AF65-F5344CB8AC3E}">
        <p14:creationId xmlns:p14="http://schemas.microsoft.com/office/powerpoint/2010/main" val="119380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7.png"  /><Relationship Id="rId3" Type="http://schemas.openxmlformats.org/officeDocument/2006/relationships/image" Target="../media/image48.png"  /><Relationship Id="rId4" Type="http://schemas.openxmlformats.org/officeDocument/2006/relationships/image" Target="../media/image49.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1.png"  /><Relationship Id="rId3" Type="http://schemas.openxmlformats.org/officeDocument/2006/relationships/image" Target="../media/image52.png"  /><Relationship Id="rId4" Type="http://schemas.openxmlformats.org/officeDocument/2006/relationships/image" Target="../media/image53.png"  /><Relationship Id="rId5" Type="http://schemas.openxmlformats.org/officeDocument/2006/relationships/image" Target="../media/image54.png"  /><Relationship Id="rId6" Type="http://schemas.openxmlformats.org/officeDocument/2006/relationships/image" Target="../media/image55.png"  /><Relationship Id="rId7" Type="http://schemas.openxmlformats.org/officeDocument/2006/relationships/image" Target="../media/image56.png"  /><Relationship Id="rId8" Type="http://schemas.openxmlformats.org/officeDocument/2006/relationships/image" Target="../media/image5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58.png"  /><Relationship Id="rId4" Type="http://schemas.openxmlformats.org/officeDocument/2006/relationships/image" Target="../media/image59.png"  /><Relationship Id="rId5" Type="http://schemas.openxmlformats.org/officeDocument/2006/relationships/image" Target="../media/image60.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1.png"  /><Relationship Id="rId3" Type="http://schemas.openxmlformats.org/officeDocument/2006/relationships/image" Target="../media/image62.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3.png"  /><Relationship Id="rId3" Type="http://schemas.openxmlformats.org/officeDocument/2006/relationships/image" Target="../media/image64.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10.png"  /><Relationship Id="rId11" Type="http://schemas.openxmlformats.org/officeDocument/2006/relationships/image" Target="../media/image11.png"  /><Relationship Id="rId2" Type="http://schemas.openxmlformats.org/officeDocument/2006/relationships/image" Target="../media/image2.png"  /><Relationship Id="rId3" Type="http://schemas.openxmlformats.org/officeDocument/2006/relationships/image" Target="../media/image3.png"  /><Relationship Id="rId4" Type="http://schemas.openxmlformats.org/officeDocument/2006/relationships/image" Target="../media/image4.png"  /><Relationship Id="rId5" Type="http://schemas.openxmlformats.org/officeDocument/2006/relationships/image" Target="../media/image5.png"  /><Relationship Id="rId6" Type="http://schemas.openxmlformats.org/officeDocument/2006/relationships/image" Target="../media/image6.png"  /><Relationship Id="rId7" Type="http://schemas.openxmlformats.org/officeDocument/2006/relationships/image" Target="../media/image7.png"  /><Relationship Id="rId8" Type="http://schemas.openxmlformats.org/officeDocument/2006/relationships/image" Target="../media/image8.png"  /><Relationship Id="rId9" Type="http://schemas.openxmlformats.org/officeDocument/2006/relationships/image" Target="../media/image9.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 Id="rId3" Type="http://schemas.openxmlformats.org/officeDocument/2006/relationships/image" Target="../media/image12.png"  /><Relationship Id="rId4" Type="http://schemas.openxmlformats.org/officeDocument/2006/relationships/image" Target="../media/image13.png"  /><Relationship Id="rId5" Type="http://schemas.openxmlformats.org/officeDocument/2006/relationships/image" Target="../media/image14.png"  /><Relationship Id="rId6" Type="http://schemas.openxmlformats.org/officeDocument/2006/relationships/image" Target="../media/image15.png"  /><Relationship Id="rId7" Type="http://schemas.openxmlformats.org/officeDocument/2006/relationships/image" Target="../media/image16.png"  /><Relationship Id="rId8" Type="http://schemas.openxmlformats.org/officeDocument/2006/relationships/image" Target="../media/image17.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 Id="rId3" Type="http://schemas.openxmlformats.org/officeDocument/2006/relationships/image" Target="../media/image19.png"  /><Relationship Id="rId4" Type="http://schemas.openxmlformats.org/officeDocument/2006/relationships/image" Target="../media/image20.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29.png"  /><Relationship Id="rId11" Type="http://schemas.openxmlformats.org/officeDocument/2006/relationships/image" Target="../media/image30.png"  /><Relationship Id="rId12" Type="http://schemas.openxmlformats.org/officeDocument/2006/relationships/image" Target="../media/image31.png"  /><Relationship Id="rId13" Type="http://schemas.openxmlformats.org/officeDocument/2006/relationships/image" Target="../media/image32.png"  /><Relationship Id="rId2" Type="http://schemas.openxmlformats.org/officeDocument/2006/relationships/image" Target="../media/image21.png"  /><Relationship Id="rId3" Type="http://schemas.openxmlformats.org/officeDocument/2006/relationships/image" Target="../media/image22.png"  /><Relationship Id="rId4" Type="http://schemas.openxmlformats.org/officeDocument/2006/relationships/image" Target="../media/image23.png"  /><Relationship Id="rId5" Type="http://schemas.openxmlformats.org/officeDocument/2006/relationships/image" Target="../media/image24.png"  /><Relationship Id="rId6" Type="http://schemas.openxmlformats.org/officeDocument/2006/relationships/image" Target="../media/image25.png"  /><Relationship Id="rId7" Type="http://schemas.openxmlformats.org/officeDocument/2006/relationships/image" Target="../media/image26.png"  /><Relationship Id="rId8" Type="http://schemas.openxmlformats.org/officeDocument/2006/relationships/image" Target="../media/image27.png"  /><Relationship Id="rId9" Type="http://schemas.openxmlformats.org/officeDocument/2006/relationships/image" Target="../media/image28.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 Id="rId3" Type="http://schemas.openxmlformats.org/officeDocument/2006/relationships/image" Target="../media/image34.png"  /><Relationship Id="rId4" Type="http://schemas.openxmlformats.org/officeDocument/2006/relationships/image" Target="../media/image35.png"  /><Relationship Id="rId5" Type="http://schemas.openxmlformats.org/officeDocument/2006/relationships/image" Target="../media/image36.png"  /><Relationship Id="rId6" Type="http://schemas.openxmlformats.org/officeDocument/2006/relationships/image" Target="../media/image37.png"  /><Relationship Id="rId7" Type="http://schemas.openxmlformats.org/officeDocument/2006/relationships/image" Target="../media/image38.png"  /><Relationship Id="rId8" Type="http://schemas.openxmlformats.org/officeDocument/2006/relationships/image" Target="../media/image39.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40.png"  /><Relationship Id="rId4" Type="http://schemas.openxmlformats.org/officeDocument/2006/relationships/image" Target="../media/image41.png"  /><Relationship Id="rId5" Type="http://schemas.openxmlformats.org/officeDocument/2006/relationships/image" Target="../media/image42.png"  /><Relationship Id="rId6" Type="http://schemas.openxmlformats.org/officeDocument/2006/relationships/image" Target="../media/image43.png"  /><Relationship Id="rId7" Type="http://schemas.openxmlformats.org/officeDocument/2006/relationships/image" Target="../media/image44.png"  /><Relationship Id="rId8" Type="http://schemas.openxmlformats.org/officeDocument/2006/relationships/image" Target="../media/image45.png"  /><Relationship Id="rId9" Type="http://schemas.openxmlformats.org/officeDocument/2006/relationships/image" Target="../media/image4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ko-KR" altLang="en-US" sz="3600" smtClean="0"/>
              <a:t>공간 </a:t>
            </a:r>
            <a:r>
              <a:rPr lang="en-US" altLang="ko-KR" sz="3600" smtClean="0"/>
              <a:t>DB</a:t>
            </a:r>
            <a:r>
              <a:rPr lang="ko-KR" altLang="en-US" sz="3600" smtClean="0"/>
              <a:t>에서 확률적으로 </a:t>
            </a:r>
            <a:r>
              <a:rPr lang="en-US" altLang="ko-KR" sz="3600" smtClean="0"/>
              <a:t/>
            </a:r>
            <a:br>
              <a:rPr lang="en-US" altLang="ko-KR" sz="3600" smtClean="0"/>
            </a:br>
            <a:r>
              <a:rPr lang="ko-KR" altLang="en-US" sz="3600" smtClean="0"/>
              <a:t>최대 </a:t>
            </a:r>
            <a:r>
              <a:rPr lang="en-US" altLang="ko-KR" sz="3600" smtClean="0"/>
              <a:t>Range-Sum </a:t>
            </a:r>
            <a:r>
              <a:rPr lang="ko-KR" altLang="en-US" sz="3600" smtClean="0"/>
              <a:t>질의 영역 찾기 </a:t>
            </a:r>
            <a:endParaRPr lang="ko-KR" altLang="en-US" sz="3600"/>
          </a:p>
        </p:txBody>
      </p:sp>
      <p:sp>
        <p:nvSpPr>
          <p:cNvPr id="3" name="부제목 2"/>
          <p:cNvSpPr>
            <a:spLocks noGrp="1"/>
          </p:cNvSpPr>
          <p:nvPr>
            <p:ph type="subTitle" idx="1"/>
          </p:nvPr>
        </p:nvSpPr>
        <p:spPr>
          <a:xfrm>
            <a:off x="1647568" y="4953043"/>
            <a:ext cx="9144000" cy="1655762"/>
          </a:xfrm>
        </p:spPr>
        <p:txBody>
          <a:bodyPr>
            <a:normAutofit fontScale="62500" lnSpcReduction="20000"/>
          </a:bodyPr>
          <a:lstStyle/>
          <a:p>
            <a:r>
              <a:rPr lang="en-US" altLang="ko-KR" sz="1800" smtClean="0"/>
              <a:t>2020. 11. 26 </a:t>
            </a:r>
            <a:r>
              <a:rPr lang="ko-KR" altLang="en-US" sz="1800" smtClean="0"/>
              <a:t>오정연</a:t>
            </a:r>
            <a:endParaRPr lang="en-US" altLang="ko-KR" sz="1800" smtClean="0"/>
          </a:p>
          <a:p>
            <a:endParaRPr lang="en-US" altLang="ko-KR" sz="1800"/>
          </a:p>
          <a:p>
            <a:endParaRPr lang="en-US" altLang="ko-KR" sz="1800" smtClean="0"/>
          </a:p>
          <a:p>
            <a:r>
              <a:rPr lang="en-US" altLang="ko-KR" sz="1800" i="1"/>
              <a:t>Qiyu Liu, Xiang Lian, and Lei Chen. 2019. Probabilistic Maximum Range-Sum Queries on Spatial Database. In Proceedings of the 27th ACM SIGSPATIAL International Conference on Advances in Geographic Information Systems (SIGSPATIAL '19). Association for Computing Machinery, New York, NY, USA, 159–168. DOI:https://doi.org/10.1145/3347146.3359376</a:t>
            </a:r>
          </a:p>
          <a:p>
            <a:r>
              <a:rPr lang="en-US" altLang="ko-KR" sz="1800" smtClean="0"/>
              <a:t/>
            </a:r>
            <a:br>
              <a:rPr lang="en-US" altLang="ko-KR" sz="1800" smtClean="0"/>
            </a:br>
            <a:endParaRPr lang="ko-KR" altLang="en-US" sz="1800"/>
          </a:p>
        </p:txBody>
      </p:sp>
      <p:sp>
        <p:nvSpPr>
          <p:cNvPr id="5" name="슬라이드 번호 개체 틀 4"/>
          <p:cNvSpPr>
            <a:spLocks noGrp="1"/>
          </p:cNvSpPr>
          <p:nvPr>
            <p:ph type="sldNum" sz="quarter" idx="12"/>
          </p:nvPr>
        </p:nvSpPr>
        <p:spPr/>
        <p:txBody>
          <a:bodyPr/>
          <a:lstStyle/>
          <a:p>
            <a:fld id="{307C5FD4-1378-4C6B-8EF6-1DA60369257A}" type="slidenum">
              <a:rPr lang="ko-KR" altLang="en-US" smtClean="0"/>
              <a:t>1</a:t>
            </a:fld>
            <a:endParaRPr lang="ko-KR" altLang="en-US"/>
          </a:p>
        </p:txBody>
      </p:sp>
    </p:spTree>
    <p:extLst>
      <p:ext uri="{BB962C8B-B14F-4D97-AF65-F5344CB8AC3E}">
        <p14:creationId xmlns:p14="http://schemas.microsoft.com/office/powerpoint/2010/main" val="3979308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p:cNvSpPr>
                <a:spLocks noGrp="1"/>
              </p:cNvSpPr>
              <p:nvPr>
                <p:ph type="title"/>
              </p:nvPr>
            </p:nvSpPr>
            <p:spPr>
              <a:xfrm>
                <a:off x="772297" y="500984"/>
                <a:ext cx="10515600" cy="1325563"/>
              </a:xfrm>
            </p:spPr>
            <p:txBody>
              <a:bodyPr/>
              <a:lstStyle/>
              <a:p>
                <a:r>
                  <a:rPr lang="en-US" altLang="ko-KR"/>
                  <a:t>Pruning Power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𝐴</m:t>
                        </m:r>
                      </m:sub>
                    </m:sSub>
                  </m:oMath>
                </a14:m>
                <a:r>
                  <a:rPr lang="en-US" altLang="ko-KR"/>
                  <a:t>)</a:t>
                </a:r>
                <a:br>
                  <a:rPr lang="en-US" altLang="ko-KR"/>
                </a:br>
                <a:endParaRPr lang="ko-KR" altLang="en-US"/>
              </a:p>
            </p:txBody>
          </p:sp>
        </mc:Choice>
        <mc:Fallback xmlns="">
          <p:sp>
            <p:nvSpPr>
              <p:cNvPr id="2" name="제목 1"/>
              <p:cNvSpPr>
                <a:spLocks noGrp="1" noRot="1" noChangeAspect="1" noMove="1" noResize="1" noEditPoints="1" noAdjustHandles="1" noChangeArrowheads="1" noChangeShapeType="1" noTextEdit="1"/>
              </p:cNvSpPr>
              <p:nvPr>
                <p:ph type="title"/>
              </p:nvPr>
            </p:nvSpPr>
            <p:spPr>
              <a:xfrm>
                <a:off x="772297" y="500984"/>
                <a:ext cx="10515600" cy="1325563"/>
              </a:xfrm>
              <a:blipFill rotWithShape="0">
                <a:blip r:embed="rId2"/>
                <a:stretch>
                  <a:fillRect l="-2377" t="-1330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705254"/>
                <a:ext cx="10515600" cy="4351338"/>
              </a:xfrm>
            </p:spPr>
            <p:txBody>
              <a:bodyPr/>
              <a:lstStyle/>
              <a:p>
                <a:r>
                  <a:rPr lang="en-US" altLang="ko-KR" smtClean="0"/>
                  <a:t>A “good” reference region =&gt;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𝐴</m:t>
                        </m:r>
                      </m:sub>
                    </m:sSub>
                  </m:oMath>
                </a14:m>
                <a:endParaRPr lang="en-US" altLang="ko-KR" smtClean="0"/>
              </a:p>
              <a:p>
                <a:pPr marL="514350" indent="-514350">
                  <a:buAutoNum type="arabicParenR"/>
                </a:pPr>
                <a:r>
                  <a:rPr lang="en-US" altLang="ko-KR" smtClean="0"/>
                  <a:t>MaxPossible - </a:t>
                </a:r>
                <a:r>
                  <a:rPr lang="ko-KR" altLang="en-US" sz="1800" smtClean="0"/>
                  <a:t>해당</a:t>
                </a:r>
                <a:r>
                  <a:rPr lang="en-US" altLang="ko-KR" sz="1800"/>
                  <a:t> </a:t>
                </a:r>
                <a:r>
                  <a:rPr lang="en-US" altLang="ko-KR" sz="1800" smtClean="0"/>
                  <a:t>pw</a:t>
                </a:r>
                <a:r>
                  <a:rPr lang="ko-KR" altLang="en-US" sz="1800" smtClean="0"/>
                  <a:t>에서 가장 확률이 높은 </a:t>
                </a:r>
                <a:r>
                  <a:rPr lang="en-US" altLang="ko-KR" sz="1800" smtClean="0"/>
                  <a:t>region </a:t>
                </a:r>
                <a:endParaRPr lang="en-US" altLang="ko-KR" smtClean="0"/>
              </a:p>
              <a:p>
                <a:pPr marL="514350" indent="-514350">
                  <a:buAutoNum type="arabicParenR"/>
                </a:pPr>
                <a:r>
                  <a:rPr lang="en-US" altLang="ko-KR" smtClean="0"/>
                  <a:t>K- Sampling - </a:t>
                </a:r>
                <a:r>
                  <a:rPr lang="en-US" altLang="ko-KR" sz="1800" smtClean="0"/>
                  <a:t>k</a:t>
                </a:r>
                <a:r>
                  <a:rPr lang="ko-KR" altLang="en-US" sz="1800" smtClean="0"/>
                  <a:t>개의 </a:t>
                </a:r>
                <a:r>
                  <a:rPr lang="en-US" altLang="ko-KR" sz="1800" smtClean="0"/>
                  <a:t>pw</a:t>
                </a:r>
                <a:r>
                  <a:rPr lang="ko-KR" altLang="en-US" sz="1800" smtClean="0"/>
                  <a:t>를 생성하여 가장 높은 빈도수를 가지는</a:t>
                </a:r>
                <a:r>
                  <a:rPr lang="en-US" altLang="ko-KR" sz="1800"/>
                  <a:t> </a:t>
                </a:r>
                <a:r>
                  <a:rPr lang="en-US" altLang="ko-KR" sz="1800" smtClean="0"/>
                  <a:t>region </a:t>
                </a:r>
              </a:p>
              <a:p>
                <a:pPr marL="514350" indent="-514350">
                  <a:buAutoNum type="arabicParenR"/>
                </a:pPr>
                <a:r>
                  <a:rPr lang="en-US" altLang="ko-KR" smtClean="0"/>
                  <a:t>EMaxRS </a:t>
                </a:r>
                <a:r>
                  <a:rPr lang="en-US" altLang="ko-KR" sz="1800" smtClean="0"/>
                  <a:t>–</a:t>
                </a:r>
                <a:r>
                  <a:rPr lang="en-US" altLang="ko-KR" smtClean="0"/>
                  <a:t> </a:t>
                </a:r>
                <a:r>
                  <a:rPr lang="en-US" altLang="ko-KR" sz="2000" smtClean="0"/>
                  <a:t>highest expected one region</a:t>
                </a:r>
                <a:endParaRPr lang="ko-KR" altLang="en-US" sz="140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705254"/>
                <a:ext cx="10515600" cy="4351338"/>
              </a:xfrm>
              <a:blipFill rotWithShape="0">
                <a:blip r:embed="rId3"/>
                <a:stretch>
                  <a:fillRect l="-1391" t="-252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10</a:t>
            </a:fld>
            <a:endParaRPr lang="ko-KR" altLang="en-US"/>
          </a:p>
        </p:txBody>
      </p:sp>
      <p:grpSp>
        <p:nvGrpSpPr>
          <p:cNvPr id="7" name="그룹 6"/>
          <p:cNvGrpSpPr/>
          <p:nvPr/>
        </p:nvGrpSpPr>
        <p:grpSpPr>
          <a:xfrm>
            <a:off x="3484608" y="4148761"/>
            <a:ext cx="4654379" cy="1800739"/>
            <a:chOff x="2907958" y="4255853"/>
            <a:chExt cx="4654379" cy="1800739"/>
          </a:xfrm>
        </p:grpSpPr>
        <p:pic>
          <p:nvPicPr>
            <p:cNvPr id="5" name="그림 4"/>
            <p:cNvPicPr>
              <a:picLocks noChangeAspect="1"/>
            </p:cNvPicPr>
            <p:nvPr/>
          </p:nvPicPr>
          <p:blipFill rotWithShape="1">
            <a:blip r:embed="rId4"/>
            <a:srcRect l="26554" t="36276" r="26554" b="28409"/>
            <a:stretch/>
          </p:blipFill>
          <p:spPr>
            <a:xfrm>
              <a:off x="3155092" y="4255853"/>
              <a:ext cx="4250725" cy="1800739"/>
            </a:xfrm>
            <a:prstGeom prst="rect">
              <a:avLst/>
            </a:prstGeom>
          </p:spPr>
        </p:pic>
        <p:sp>
          <p:nvSpPr>
            <p:cNvPr id="6" name="모서리가 둥근 직사각형 5"/>
            <p:cNvSpPr/>
            <p:nvPr/>
          </p:nvSpPr>
          <p:spPr>
            <a:xfrm>
              <a:off x="2907958" y="5278225"/>
              <a:ext cx="4654379" cy="420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p:cNvSpPr txBox="1"/>
          <p:nvPr/>
        </p:nvSpPr>
        <p:spPr>
          <a:xfrm>
            <a:off x="4094206" y="4398337"/>
            <a:ext cx="715260" cy="261610"/>
          </a:xfrm>
          <a:prstGeom prst="rect">
            <a:avLst/>
          </a:prstGeom>
          <a:noFill/>
        </p:spPr>
        <p:txBody>
          <a:bodyPr wrap="none" rtlCol="0">
            <a:spAutoFit/>
          </a:bodyPr>
          <a:lstStyle/>
          <a:p>
            <a:r>
              <a:rPr lang="en-US" altLang="ko-KR" sz="1100" smtClean="0"/>
              <a:t>Dataset </a:t>
            </a:r>
            <a:endParaRPr lang="ko-KR" altLang="en-US" sz="1100"/>
          </a:p>
        </p:txBody>
      </p:sp>
      <p:sp>
        <p:nvSpPr>
          <p:cNvPr id="10" name="TextBox 9"/>
          <p:cNvSpPr txBox="1"/>
          <p:nvPr/>
        </p:nvSpPr>
        <p:spPr>
          <a:xfrm>
            <a:off x="3731742" y="6102449"/>
            <a:ext cx="4605817" cy="261610"/>
          </a:xfrm>
          <a:prstGeom prst="rect">
            <a:avLst/>
          </a:prstGeom>
          <a:noFill/>
        </p:spPr>
        <p:txBody>
          <a:bodyPr wrap="square" rtlCol="0">
            <a:spAutoFit/>
          </a:bodyPr>
          <a:lstStyle/>
          <a:p>
            <a:r>
              <a:rPr lang="en-US" altLang="ko-KR" sz="1100" smtClean="0"/>
              <a:t>Dataset(Gaussian, Uniform) : Center points, Possible Instances </a:t>
            </a:r>
            <a:endParaRPr lang="ko-KR" altLang="en-US" sz="1100"/>
          </a:p>
        </p:txBody>
      </p:sp>
    </p:spTree>
    <p:extLst>
      <p:ext uri="{BB962C8B-B14F-4D97-AF65-F5344CB8AC3E}">
        <p14:creationId xmlns:p14="http://schemas.microsoft.com/office/powerpoint/2010/main" val="6023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mtClean="0"/>
              <a:t>Verify</a:t>
            </a:r>
            <a:endParaRPr lang="ko-KR" altLang="en-US"/>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538548" y="1735931"/>
                <a:ext cx="11114903" cy="4813150"/>
              </a:xfrm>
            </p:spPr>
            <p:txBody>
              <a:bodyPr>
                <a:normAutofit/>
              </a:bodyPr>
              <a:lstStyle/>
              <a:p>
                <a:pPr marL="0" indent="0">
                  <a:buNone/>
                </a:pPr>
                <a:r>
                  <a:rPr lang="ko-KR" altLang="en-US" sz="2600" smtClean="0"/>
                  <a:t>▷ </a:t>
                </a:r>
                <a:r>
                  <a:rPr lang="ko-KR" altLang="en-US" sz="2200" smtClean="0">
                    <a:solidFill>
                      <a:srgbClr val="FF0000"/>
                    </a:solidFill>
                  </a:rPr>
                  <a:t>실제로</a:t>
                </a:r>
                <a:r>
                  <a:rPr lang="en-US" altLang="ko-KR" sz="2200" smtClean="0">
                    <a:solidFill>
                      <a:srgbClr val="FF0000"/>
                    </a:solidFill>
                  </a:rPr>
                  <a:t> </a:t>
                </a:r>
                <a:r>
                  <a:rPr lang="en-US" altLang="ko-KR" sz="2200">
                    <a:solidFill>
                      <a:srgbClr val="FF0000"/>
                    </a:solidFill>
                  </a:rPr>
                  <a:t>final solution set</a:t>
                </a:r>
                <a:r>
                  <a:rPr lang="ko-KR" altLang="en-US" sz="2200">
                    <a:solidFill>
                      <a:srgbClr val="FF0000"/>
                    </a:solidFill>
                  </a:rPr>
                  <a:t>에 존재하는지 </a:t>
                </a:r>
                <a:r>
                  <a:rPr lang="ko-KR" altLang="en-US" sz="2200" smtClean="0">
                    <a:solidFill>
                      <a:srgbClr val="FF0000"/>
                    </a:solidFill>
                  </a:rPr>
                  <a:t>확인</a:t>
                </a:r>
                <a:endParaRPr lang="en-US" altLang="ko-KR" sz="2200" smtClean="0">
                  <a:solidFill>
                    <a:srgbClr val="FF0000"/>
                  </a:solidFill>
                </a:endParaRPr>
              </a:p>
              <a:p>
                <a:pPr marL="0" indent="0">
                  <a:buNone/>
                </a:pPr>
                <a:r>
                  <a:rPr lang="en-US" altLang="ko-KR" sz="2400"/>
                  <a:t> </a:t>
                </a:r>
                <a:r>
                  <a:rPr lang="en-US" altLang="ko-KR" sz="2400" smtClean="0"/>
                  <a:t>    * </a:t>
                </a:r>
                <a14:m>
                  <m:oMath xmlns:m="http://schemas.openxmlformats.org/officeDocument/2006/math">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𝑃𝑟</m:t>
                        </m:r>
                      </m:e>
                      <m:sub>
                        <m:r>
                          <a:rPr lang="en-US" altLang="ko-KR" sz="2400" i="1">
                            <a:latin typeface="Cambria Math" panose="02040503050406030204" pitchFamily="18" charset="0"/>
                            <a:ea typeface="Cambria Math" panose="02040503050406030204" pitchFamily="18" charset="0"/>
                          </a:rPr>
                          <m:t>𝑚𝑎𝑥𝑟𝑠</m:t>
                        </m:r>
                      </m:sub>
                    </m:sSub>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𝑄</m:t>
                        </m:r>
                      </m:e>
                      <m:sub>
                        <m:r>
                          <a:rPr lang="en-US" altLang="ko-KR" sz="2400" i="1">
                            <a:latin typeface="Cambria Math" panose="02040503050406030204" pitchFamily="18" charset="0"/>
                            <a:ea typeface="Cambria Math" panose="02040503050406030204" pitchFamily="18" charset="0"/>
                          </a:rPr>
                          <m:t>𝑥</m:t>
                        </m:r>
                      </m:sub>
                    </m:sSub>
                    <m:r>
                      <a:rPr lang="en-US" altLang="ko-KR" sz="2400" i="1">
                        <a:latin typeface="Cambria Math" panose="02040503050406030204" pitchFamily="18" charset="0"/>
                        <a:ea typeface="Cambria Math" panose="02040503050406030204" pitchFamily="18" charset="0"/>
                      </a:rPr>
                      <m:t>)</m:t>
                    </m:r>
                  </m:oMath>
                </a14:m>
                <a:r>
                  <a:rPr lang="en-US" altLang="ko-KR" sz="2400"/>
                  <a:t> </a:t>
                </a:r>
                <a14:m>
                  <m:oMath xmlns:m="http://schemas.openxmlformats.org/officeDocument/2006/math">
                    <m:r>
                      <a:rPr lang="en-US" altLang="ko-KR" sz="2400" i="1" smtClean="0">
                        <a:latin typeface="Cambria Math" panose="02040503050406030204" pitchFamily="18" charset="0"/>
                        <a:ea typeface="Cambria Math" panose="02040503050406030204" pitchFamily="18" charset="0"/>
                      </a:rPr>
                      <m:t>≥</m:t>
                    </m:r>
                  </m:oMath>
                </a14:m>
                <a:r>
                  <a:rPr lang="en-US" altLang="ko-KR" sz="2200" smtClean="0"/>
                  <a:t> </a:t>
                </a:r>
                <a14:m>
                  <m:oMath xmlns:m="http://schemas.openxmlformats.org/officeDocument/2006/math">
                    <m:sSub>
                      <m:sSubPr>
                        <m:ctrlPr>
                          <a:rPr lang="en-US" altLang="ko-KR" sz="2200" i="1" smtClean="0">
                            <a:latin typeface="Cambria Math" panose="02040503050406030204" pitchFamily="18" charset="0"/>
                          </a:rPr>
                        </m:ctrlPr>
                      </m:sSubPr>
                      <m:e>
                        <m:r>
                          <a:rPr lang="en-US" altLang="ko-KR" sz="2200" b="0" i="1" smtClean="0">
                            <a:latin typeface="Cambria Math" panose="02040503050406030204" pitchFamily="18" charset="0"/>
                          </a:rPr>
                          <m:t>𝑃</m:t>
                        </m:r>
                      </m:e>
                      <m:sub>
                        <m:r>
                          <a:rPr lang="en-US" altLang="ko-KR" sz="2200" b="0" i="1" smtClean="0">
                            <a:latin typeface="Cambria Math" panose="02040503050406030204" pitchFamily="18" charset="0"/>
                          </a:rPr>
                          <m:t>𝑡</m:t>
                        </m:r>
                      </m:sub>
                    </m:sSub>
                  </m:oMath>
                </a14:m>
                <a:endParaRPr lang="en-US" altLang="ko-KR" smtClean="0"/>
              </a:p>
              <a:p>
                <a:r>
                  <a:rPr lang="en-US" altLang="ko-KR" smtClean="0"/>
                  <a:t>Sampling Based Approximation Algorithm </a:t>
                </a:r>
                <a:r>
                  <a:rPr lang="en-US" altLang="ko-KR" sz="2400" smtClean="0"/>
                  <a:t>(proposed)</a:t>
                </a:r>
              </a:p>
              <a:p>
                <a:pPr marL="0" indent="0">
                  <a:buNone/>
                </a:pPr>
                <a:r>
                  <a:rPr lang="ko-KR" altLang="en-US" sz="2000" smtClean="0"/>
                  <a:t>모든 </a:t>
                </a:r>
                <a:r>
                  <a:rPr lang="en-US" altLang="ko-KR" sz="2000" smtClean="0"/>
                  <a:t>pw</a:t>
                </a:r>
                <a:r>
                  <a:rPr lang="ko-KR" altLang="en-US" sz="2000" smtClean="0"/>
                  <a:t>에 대해 체크 </a:t>
                </a:r>
                <a:r>
                  <a:rPr lang="en-US" altLang="ko-KR" sz="2000" smtClean="0"/>
                  <a:t>X -&gt; s</a:t>
                </a:r>
                <a:r>
                  <a:rPr lang="ko-KR" altLang="en-US" sz="2000" smtClean="0"/>
                  <a:t>개의 </a:t>
                </a:r>
                <a:r>
                  <a:rPr lang="en-US" altLang="ko-KR" sz="2000" smtClean="0"/>
                  <a:t>pw sample (frequency) </a:t>
                </a:r>
              </a:p>
              <a:p>
                <a:pPr marL="0" indent="0">
                  <a:buNone/>
                </a:pPr>
                <a:r>
                  <a:rPr lang="en-US" altLang="ko-KR" sz="1800" smtClean="0">
                    <a:latin typeface="바탕" panose="02030600000101010101" pitchFamily="18" charset="-127"/>
                    <a:ea typeface="바탕" panose="02030600000101010101" pitchFamily="18" charset="-127"/>
                  </a:rPr>
                  <a:t>ⅰ) </a:t>
                </a:r>
                <a:r>
                  <a:rPr lang="ko-KR" altLang="en-US" sz="1800" smtClean="0"/>
                  <a:t>해당 영역이 </a:t>
                </a:r>
                <a:r>
                  <a:rPr lang="en-US" altLang="ko-KR" sz="1800" smtClean="0"/>
                  <a:t>Max range-sum region</a:t>
                </a:r>
                <a:r>
                  <a:rPr lang="ko-KR" altLang="en-US" sz="1800" smtClean="0"/>
                  <a:t>으로 몇번 선정되는 지 빈도 계산</a:t>
                </a:r>
                <a:r>
                  <a:rPr lang="en-US" altLang="ko-KR" sz="1800" smtClean="0"/>
                  <a:t> </a:t>
                </a:r>
              </a:p>
              <a:p>
                <a:pPr marL="0" indent="0">
                  <a:buNone/>
                </a:pPr>
                <a:r>
                  <a:rPr lang="en-US" altLang="ko-KR" sz="1800" b="0" smtClean="0"/>
                  <a:t>	</a:t>
                </a:r>
                <a14:m>
                  <m:oMath xmlns:m="http://schemas.openxmlformats.org/officeDocument/2006/math">
                    <m:r>
                      <a:rPr lang="en-US" altLang="ko-KR" sz="1800" b="0" i="1" smtClean="0">
                        <a:latin typeface="Cambria Math" panose="02040503050406030204" pitchFamily="18" charset="0"/>
                      </a:rPr>
                      <m:t>𝑓𝑟𝑒𝑞</m:t>
                    </m:r>
                    <m:r>
                      <a:rPr lang="en-US" altLang="ko-KR" sz="1800" b="0" i="1" smtClean="0">
                        <a:latin typeface="Cambria Math" panose="02040503050406030204" pitchFamily="18" charset="0"/>
                      </a:rPr>
                      <m:t>[</m:t>
                    </m:r>
                    <m:sSub>
                      <m:sSubPr>
                        <m:ctrlPr>
                          <a:rPr lang="en-US" altLang="ko-KR" sz="1800" b="0" i="1" smtClean="0">
                            <a:latin typeface="Cambria Math" panose="02040503050406030204" pitchFamily="18" charset="0"/>
                          </a:rPr>
                        </m:ctrlPr>
                      </m:sSubPr>
                      <m:e>
                        <m:r>
                          <a:rPr lang="en-US" altLang="ko-KR" sz="1800" b="0" i="1" smtClean="0">
                            <a:latin typeface="Cambria Math" panose="02040503050406030204" pitchFamily="18" charset="0"/>
                          </a:rPr>
                          <m:t>𝑄</m:t>
                        </m:r>
                      </m:e>
                      <m:sub>
                        <m:r>
                          <a:rPr lang="en-US" altLang="ko-KR" sz="1800" b="0" i="1" smtClean="0">
                            <a:latin typeface="Cambria Math" panose="02040503050406030204" pitchFamily="18" charset="0"/>
                          </a:rPr>
                          <m:t>𝑥</m:t>
                        </m:r>
                      </m:sub>
                    </m:sSub>
                    <m:r>
                      <a:rPr lang="en-US" altLang="ko-KR" sz="1800" b="0" i="1" smtClean="0">
                        <a:latin typeface="Cambria Math" panose="02040503050406030204" pitchFamily="18" charset="0"/>
                      </a:rPr>
                      <m:t>]</m:t>
                    </m:r>
                  </m:oMath>
                </a14:m>
                <a:r>
                  <a:rPr lang="en-US" altLang="ko-KR" sz="1800" smtClean="0"/>
                  <a:t> &gt;</a:t>
                </a:r>
                <a14:m>
                  <m:oMath xmlns:m="http://schemas.openxmlformats.org/officeDocument/2006/math">
                    <m:sSub>
                      <m:sSubPr>
                        <m:ctrlPr>
                          <a:rPr lang="en-US" altLang="ko-KR" sz="1800" i="1" smtClean="0">
                            <a:latin typeface="Cambria Math" panose="02040503050406030204" pitchFamily="18" charset="0"/>
                          </a:rPr>
                        </m:ctrlPr>
                      </m:sSubPr>
                      <m:e>
                        <m:r>
                          <a:rPr lang="en-US" altLang="ko-KR" sz="1800" b="0" i="1" smtClean="0">
                            <a:latin typeface="Cambria Math" panose="02040503050406030204" pitchFamily="18" charset="0"/>
                          </a:rPr>
                          <m:t>𝑠</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𝑃</m:t>
                        </m:r>
                      </m:e>
                      <m:sub>
                        <m:r>
                          <a:rPr lang="en-US" altLang="ko-KR" sz="1800" b="0" i="1" smtClean="0">
                            <a:latin typeface="Cambria Math" panose="02040503050406030204" pitchFamily="18" charset="0"/>
                          </a:rPr>
                          <m:t>𝑡</m:t>
                        </m:r>
                      </m:sub>
                    </m:sSub>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𝑠𝑎𝑚𝑝𝑙𝑖𝑛𝑔</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𝑠𝑖𝑧𝑒</m:t>
                    </m:r>
                    <m:r>
                      <a:rPr lang="en-US" altLang="ko-KR" sz="1800" b="0" i="1" smtClean="0">
                        <a:latin typeface="Cambria Math" panose="02040503050406030204" pitchFamily="18" charset="0"/>
                      </a:rPr>
                      <m:t> , </m:t>
                    </m:r>
                  </m:oMath>
                </a14:m>
                <a:endParaRPr lang="en-US" altLang="ko-KR" sz="1800" b="0" i="1" smtClean="0">
                  <a:latin typeface="Cambria Math" panose="02040503050406030204" pitchFamily="18" charset="0"/>
                </a:endParaRPr>
              </a:p>
              <a:p>
                <a:pPr marL="0" indent="0">
                  <a:buNone/>
                </a:pPr>
                <a:r>
                  <a:rPr lang="en-US" altLang="ko-KR" sz="1800" b="0" smtClean="0"/>
                  <a:t>			</a:t>
                </a:r>
                <a14:m>
                  <m:oMath xmlns:m="http://schemas.openxmlformats.org/officeDocument/2006/math">
                    <m:r>
                      <a:rPr lang="en-US" altLang="ko-KR" sz="1800" b="0" i="1" smtClean="0">
                        <a:latin typeface="Cambria Math" panose="02040503050406030204" pitchFamily="18" charset="0"/>
                      </a:rPr>
                      <m:t>𝑓𝑟𝑒𝑞</m:t>
                    </m:r>
                    <m:d>
                      <m:dPr>
                        <m:begChr m:val="["/>
                        <m:endChr m:val="]"/>
                        <m:ctrlPr>
                          <a:rPr lang="en-US" altLang="ko-KR" sz="1800" b="0" i="1" smtClean="0">
                            <a:latin typeface="Cambria Math" panose="02040503050406030204" pitchFamily="18" charset="0"/>
                          </a:rPr>
                        </m:ctrlPr>
                      </m:dPr>
                      <m:e>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𝑄</m:t>
                            </m:r>
                          </m:e>
                          <m:sub>
                            <m:r>
                              <a:rPr lang="en-US" altLang="ko-KR" sz="1800" i="1">
                                <a:latin typeface="Cambria Math" panose="02040503050406030204" pitchFamily="18" charset="0"/>
                              </a:rPr>
                              <m:t>𝑥</m:t>
                            </m:r>
                          </m:sub>
                        </m:sSub>
                      </m:e>
                    </m:d>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𝑡h𝑒</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𝑐𝑜𝑢𝑛𝑡</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𝑡h𝑎𝑡</m:t>
                    </m:r>
                    <m:r>
                      <a:rPr lang="en-US" altLang="ko-KR" sz="1800" b="0" i="1" smtClean="0">
                        <a:latin typeface="Cambria Math" panose="02040503050406030204" pitchFamily="18" charset="0"/>
                      </a:rPr>
                      <m:t> </m:t>
                    </m:r>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𝑤h𝑒𝑡h𝑒𝑟</m:t>
                        </m:r>
                        <m:r>
                          <a:rPr lang="en-US" altLang="ko-KR" sz="1800" b="0" i="1" smtClean="0">
                            <a:latin typeface="Cambria Math" panose="02040503050406030204" pitchFamily="18" charset="0"/>
                          </a:rPr>
                          <m:t> </m:t>
                        </m:r>
                        <m:r>
                          <a:rPr lang="en-US" altLang="ko-KR" sz="1800" i="1">
                            <a:latin typeface="Cambria Math" panose="02040503050406030204" pitchFamily="18" charset="0"/>
                          </a:rPr>
                          <m:t>𝑄</m:t>
                        </m:r>
                      </m:e>
                      <m:sub>
                        <m:r>
                          <a:rPr lang="en-US" altLang="ko-KR" sz="1800" i="1">
                            <a:latin typeface="Cambria Math" panose="02040503050406030204" pitchFamily="18" charset="0"/>
                          </a:rPr>
                          <m:t>𝑥</m:t>
                        </m:r>
                      </m:sub>
                    </m:sSub>
                    <m:r>
                      <a:rPr lang="en-US" altLang="ko-KR" sz="1800" b="0" i="1">
                        <a:latin typeface="Cambria Math" panose="02040503050406030204" pitchFamily="18" charset="0"/>
                      </a:rPr>
                      <m:t> </m:t>
                    </m:r>
                    <m:r>
                      <a:rPr lang="en-US" altLang="ko-KR" sz="1800" b="0" i="1" smtClean="0">
                        <a:latin typeface="Cambria Math" panose="02040503050406030204" pitchFamily="18" charset="0"/>
                      </a:rPr>
                      <m:t>𝑖𝑠</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𝑀𝑎𝑥𝑅𝑎𝑛𝑔𝑒𝑠𝑢𝑚</m:t>
                    </m:r>
                    <m:r>
                      <a:rPr lang="en-US" altLang="ko-KR" sz="1800" b="0" i="1">
                        <a:latin typeface="Cambria Math" panose="02040503050406030204" pitchFamily="18" charset="0"/>
                      </a:rPr>
                      <m:t> </m:t>
                    </m:r>
                    <m:r>
                      <a:rPr lang="en-US" altLang="ko-KR" sz="1800" b="0" i="1" smtClean="0">
                        <a:latin typeface="Cambria Math" panose="02040503050406030204" pitchFamily="18" charset="0"/>
                      </a:rPr>
                      <m:t>𝑡h𝑟𝑜𝑢𝑔h</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𝑠𝑎𝑚𝑝𝑙𝑖𝑛𝑔𝑠</m:t>
                    </m:r>
                    <m:r>
                      <a:rPr lang="en-US" altLang="ko-KR" sz="1800" b="0" i="1">
                        <a:latin typeface="Cambria Math" panose="02040503050406030204" pitchFamily="18" charset="0"/>
                      </a:rPr>
                      <m:t> </m:t>
                    </m:r>
                  </m:oMath>
                </a14:m>
                <a:r>
                  <a:rPr lang="en-US" altLang="ko-KR" sz="1800" smtClean="0"/>
                  <a:t> </a:t>
                </a:r>
              </a:p>
              <a:p>
                <a:pPr marL="0" indent="0">
                  <a:buNone/>
                </a:pPr>
                <a14:m>
                  <m:oMath xmlns:m="http://schemas.openxmlformats.org/officeDocument/2006/math">
                    <m:r>
                      <a:rPr lang="en-US" altLang="ko-KR" sz="1800" i="1">
                        <a:latin typeface="Cambria Math" panose="02040503050406030204" pitchFamily="18" charset="0"/>
                        <a:ea typeface="Cambria Math" panose="02040503050406030204" pitchFamily="18" charset="0"/>
                      </a:rPr>
                      <m:t>∴</m:t>
                    </m:r>
                    <m:sSub>
                      <m:sSubPr>
                        <m:ctrlPr>
                          <a:rPr lang="en-US" altLang="ko-KR" sz="1800" i="1">
                            <a:latin typeface="Cambria Math" panose="02040503050406030204" pitchFamily="18" charset="0"/>
                            <a:ea typeface="Cambria Math" panose="02040503050406030204" pitchFamily="18" charset="0"/>
                          </a:rPr>
                        </m:ctrlPr>
                      </m:sSubPr>
                      <m:e>
                        <m:r>
                          <a:rPr lang="en-US" altLang="ko-KR" sz="1800" i="1">
                            <a:latin typeface="Cambria Math" panose="02040503050406030204" pitchFamily="18" charset="0"/>
                            <a:ea typeface="Cambria Math" panose="02040503050406030204" pitchFamily="18" charset="0"/>
                          </a:rPr>
                          <m:t>𝑃𝑟</m:t>
                        </m:r>
                      </m:e>
                      <m:sub>
                        <m:r>
                          <a:rPr lang="en-US" altLang="ko-KR" sz="1800" i="1">
                            <a:latin typeface="Cambria Math" panose="02040503050406030204" pitchFamily="18" charset="0"/>
                            <a:ea typeface="Cambria Math" panose="02040503050406030204" pitchFamily="18" charset="0"/>
                          </a:rPr>
                          <m:t>𝑚𝑎𝑥𝑟𝑠</m:t>
                        </m:r>
                      </m:sub>
                    </m:sSub>
                    <m:r>
                      <a:rPr lang="en-US" altLang="ko-KR" sz="1800" i="1">
                        <a:latin typeface="Cambria Math" panose="02040503050406030204" pitchFamily="18" charset="0"/>
                        <a:ea typeface="Cambria Math" panose="02040503050406030204" pitchFamily="18" charset="0"/>
                      </a:rPr>
                      <m:t>(</m:t>
                    </m:r>
                    <m:sSub>
                      <m:sSubPr>
                        <m:ctrlPr>
                          <a:rPr lang="en-US" altLang="ko-KR" sz="1800" i="1">
                            <a:latin typeface="Cambria Math" panose="02040503050406030204" pitchFamily="18" charset="0"/>
                            <a:ea typeface="Cambria Math" panose="02040503050406030204" pitchFamily="18" charset="0"/>
                          </a:rPr>
                        </m:ctrlPr>
                      </m:sSubPr>
                      <m:e>
                        <m:r>
                          <a:rPr lang="en-US" altLang="ko-KR" sz="1800" i="1">
                            <a:latin typeface="Cambria Math" panose="02040503050406030204" pitchFamily="18" charset="0"/>
                            <a:ea typeface="Cambria Math" panose="02040503050406030204" pitchFamily="18" charset="0"/>
                          </a:rPr>
                          <m:t>𝑄</m:t>
                        </m:r>
                      </m:e>
                      <m:sub>
                        <m:r>
                          <a:rPr lang="en-US" altLang="ko-KR" sz="1800" i="1">
                            <a:latin typeface="Cambria Math" panose="02040503050406030204" pitchFamily="18" charset="0"/>
                            <a:ea typeface="Cambria Math" panose="02040503050406030204" pitchFamily="18" charset="0"/>
                          </a:rPr>
                          <m:t>𝑥</m:t>
                        </m:r>
                      </m:sub>
                    </m:sSub>
                    <m:r>
                      <a:rPr lang="en-US" altLang="ko-KR" sz="1800" i="1">
                        <a:latin typeface="Cambria Math" panose="02040503050406030204" pitchFamily="18" charset="0"/>
                        <a:ea typeface="Cambria Math" panose="02040503050406030204" pitchFamily="18" charset="0"/>
                      </a:rPr>
                      <m:t>)</m:t>
                    </m:r>
                  </m:oMath>
                </a14:m>
                <a:r>
                  <a:rPr lang="en-US" altLang="ko-KR" sz="1800"/>
                  <a:t> </a:t>
                </a:r>
                <a:r>
                  <a:rPr lang="ko-KR" altLang="en-US" sz="1800"/>
                  <a:t>↔ </a:t>
                </a:r>
                <a14:m>
                  <m:oMath xmlns:m="http://schemas.openxmlformats.org/officeDocument/2006/math">
                    <m:f>
                      <m:fPr>
                        <m:ctrlPr>
                          <a:rPr lang="en-US" altLang="ko-KR" sz="1800" i="1">
                            <a:latin typeface="Cambria Math" panose="02040503050406030204" pitchFamily="18" charset="0"/>
                          </a:rPr>
                        </m:ctrlPr>
                      </m:fPr>
                      <m:num>
                        <m:r>
                          <a:rPr lang="en-US" altLang="ko-KR" sz="1800" i="1">
                            <a:latin typeface="Cambria Math" panose="02040503050406030204" pitchFamily="18" charset="0"/>
                          </a:rPr>
                          <m:t>1</m:t>
                        </m:r>
                      </m:num>
                      <m:den>
                        <m:r>
                          <a:rPr lang="en-US" altLang="ko-KR" sz="1800" i="1">
                            <a:latin typeface="Cambria Math" panose="02040503050406030204" pitchFamily="18" charset="0"/>
                          </a:rPr>
                          <m:t>𝑠</m:t>
                        </m:r>
                      </m:den>
                    </m:f>
                    <m:r>
                      <a:rPr lang="en-US" altLang="ko-KR" sz="1800" i="1">
                        <a:latin typeface="Cambria Math" panose="02040503050406030204" pitchFamily="18" charset="0"/>
                      </a:rPr>
                      <m:t>𝑓𝑟𝑒𝑞</m:t>
                    </m:r>
                    <m:r>
                      <a:rPr lang="en-US" altLang="ko-KR" sz="1800" i="1">
                        <a:latin typeface="Cambria Math" panose="02040503050406030204" pitchFamily="18" charset="0"/>
                      </a:rPr>
                      <m:t>[</m:t>
                    </m:r>
                    <m:sSub>
                      <m:sSubPr>
                        <m:ctrlPr>
                          <a:rPr lang="en-US" altLang="ko-KR" sz="1800" i="1">
                            <a:latin typeface="Cambria Math" panose="02040503050406030204" pitchFamily="18" charset="0"/>
                            <a:ea typeface="Cambria Math" panose="02040503050406030204" pitchFamily="18" charset="0"/>
                          </a:rPr>
                        </m:ctrlPr>
                      </m:sSubPr>
                      <m:e>
                        <m:r>
                          <a:rPr lang="en-US" altLang="ko-KR" sz="1800" i="1">
                            <a:latin typeface="Cambria Math" panose="02040503050406030204" pitchFamily="18" charset="0"/>
                            <a:ea typeface="Cambria Math" panose="02040503050406030204" pitchFamily="18" charset="0"/>
                          </a:rPr>
                          <m:t>𝑄</m:t>
                        </m:r>
                      </m:e>
                      <m:sub>
                        <m:r>
                          <a:rPr lang="en-US" altLang="ko-KR" sz="1800" i="1">
                            <a:latin typeface="Cambria Math" panose="02040503050406030204" pitchFamily="18" charset="0"/>
                            <a:ea typeface="Cambria Math" panose="02040503050406030204" pitchFamily="18" charset="0"/>
                          </a:rPr>
                          <m:t>𝑥</m:t>
                        </m:r>
                      </m:sub>
                    </m:sSub>
                    <m:r>
                      <a:rPr lang="en-US" altLang="ko-KR" sz="1800" i="1">
                        <a:latin typeface="Cambria Math" panose="02040503050406030204" pitchFamily="18" charset="0"/>
                      </a:rPr>
                      <m:t>]</m:t>
                    </m:r>
                  </m:oMath>
                </a14:m>
                <a:endParaRPr lang="en-US" altLang="ko-KR" sz="1800"/>
              </a:p>
              <a:p>
                <a:pPr marL="0" indent="0">
                  <a:buNone/>
                </a:pPr>
                <a:r>
                  <a:rPr lang="en-US" altLang="ko-KR" sz="1800" smtClean="0">
                    <a:latin typeface="바탕" panose="02030600000101010101" pitchFamily="18" charset="-127"/>
                    <a:ea typeface="바탕" panose="02030600000101010101" pitchFamily="18" charset="-127"/>
                  </a:rPr>
                  <a:t>ⅱ) </a:t>
                </a:r>
                <a:r>
                  <a:rPr lang="en-US" altLang="ko-KR" sz="1800" smtClean="0">
                    <a:latin typeface="Cambria Math" panose="02040503050406030204" pitchFamily="18" charset="0"/>
                    <a:ea typeface="Cambria Math" panose="02040503050406030204" pitchFamily="18" charset="0"/>
                  </a:rPr>
                  <a:t>max range-sum </a:t>
                </a:r>
                <a:r>
                  <a:rPr lang="ko-KR" altLang="en-US" sz="1800" smtClean="0">
                    <a:ea typeface="바탕" panose="02030600000101010101" pitchFamily="18" charset="-127"/>
                  </a:rPr>
                  <a:t>대신</a:t>
                </a:r>
                <a:r>
                  <a:rPr lang="en-US" altLang="ko-KR" sz="1800" smtClean="0">
                    <a:ea typeface="바탕" panose="02030600000101010101" pitchFamily="18" charset="-127"/>
                  </a:rPr>
                  <a:t> </a:t>
                </a:r>
                <a14:m>
                  <m:oMath xmlns:m="http://schemas.openxmlformats.org/officeDocument/2006/math">
                    <m:sSub>
                      <m:sSubPr>
                        <m:ctrlPr>
                          <a:rPr lang="en-US" altLang="ko-KR" sz="1800" b="0" i="1" smtClean="0">
                            <a:latin typeface="Cambria Math" panose="02040503050406030204" pitchFamily="18" charset="0"/>
                            <a:ea typeface="바탕" panose="02030600000101010101" pitchFamily="18" charset="-127"/>
                          </a:rPr>
                        </m:ctrlPr>
                      </m:sSubPr>
                      <m:e>
                        <m:sSub>
                          <m:sSubPr>
                            <m:ctrlPr>
                              <a:rPr lang="en-US" altLang="ko-KR" sz="1800" b="0" i="1" smtClean="0">
                                <a:latin typeface="Cambria Math" panose="02040503050406030204" pitchFamily="18" charset="0"/>
                                <a:ea typeface="바탕" panose="02030600000101010101" pitchFamily="18" charset="-127"/>
                              </a:rPr>
                            </m:ctrlPr>
                          </m:sSubPr>
                          <m:e>
                            <m:r>
                              <a:rPr lang="en-US" altLang="ko-KR" sz="1800" b="0" i="1" smtClean="0">
                                <a:latin typeface="Cambria Math" panose="02040503050406030204" pitchFamily="18" charset="0"/>
                                <a:ea typeface="바탕" panose="02030600000101010101" pitchFamily="18" charset="-127"/>
                              </a:rPr>
                              <m:t>𝑚𝑎𝑥</m:t>
                            </m:r>
                          </m:e>
                          <m:sub>
                            <m:sSub>
                              <m:sSubPr>
                                <m:ctrlPr>
                                  <a:rPr lang="en-US" altLang="ko-KR" sz="1800" b="0" i="1" smtClean="0">
                                    <a:latin typeface="Cambria Math" panose="02040503050406030204" pitchFamily="18" charset="0"/>
                                    <a:ea typeface="바탕" panose="02030600000101010101" pitchFamily="18" charset="-127"/>
                                  </a:rPr>
                                </m:ctrlPr>
                              </m:sSubPr>
                              <m:e>
                                <m:r>
                                  <a:rPr lang="en-US" altLang="ko-KR" sz="1800" b="0" i="1" smtClean="0">
                                    <a:latin typeface="Cambria Math" panose="02040503050406030204" pitchFamily="18" charset="0"/>
                                    <a:ea typeface="바탕" panose="02030600000101010101" pitchFamily="18" charset="-127"/>
                                  </a:rPr>
                                  <m:t>𝑄</m:t>
                                </m:r>
                              </m:e>
                              <m:sub>
                                <m:r>
                                  <a:rPr lang="en-US" altLang="ko-KR" sz="1800" b="0" i="1" smtClean="0">
                                    <a:latin typeface="Cambria Math" panose="02040503050406030204" pitchFamily="18" charset="0"/>
                                    <a:ea typeface="바탕" panose="02030600000101010101" pitchFamily="18" charset="-127"/>
                                  </a:rPr>
                                  <m:t>𝑥</m:t>
                                </m:r>
                              </m:sub>
                            </m:sSub>
                            <m:r>
                              <a:rPr lang="en-US" altLang="ko-KR" sz="1800" b="0" i="1" smtClean="0">
                                <a:latin typeface="Cambria Math" panose="02040503050406030204" pitchFamily="18" charset="0"/>
                                <a:ea typeface="Cambria Math" panose="02040503050406030204" pitchFamily="18" charset="0"/>
                              </a:rPr>
                              <m:t>∈∁</m:t>
                            </m:r>
                          </m:sub>
                        </m:sSub>
                        <m:r>
                          <a:rPr lang="en-US" altLang="ko-KR" sz="1800" b="0" i="1" smtClean="0">
                            <a:latin typeface="Cambria Math" panose="02040503050406030204" pitchFamily="18" charset="0"/>
                            <a:ea typeface="바탕" panose="02030600000101010101" pitchFamily="18" charset="-127"/>
                          </a:rPr>
                          <m:t>𝑄</m:t>
                        </m:r>
                      </m:e>
                      <m:sub>
                        <m:r>
                          <a:rPr lang="en-US" altLang="ko-KR" sz="1800" b="0" i="1" smtClean="0">
                            <a:latin typeface="Cambria Math" panose="02040503050406030204" pitchFamily="18" charset="0"/>
                            <a:ea typeface="바탕" panose="02030600000101010101" pitchFamily="18" charset="-127"/>
                          </a:rPr>
                          <m:t>𝑥</m:t>
                        </m:r>
                      </m:sub>
                    </m:sSub>
                    <m:r>
                      <a:rPr lang="en-US" altLang="ko-KR" sz="1800" b="0" i="1" smtClean="0">
                        <a:latin typeface="Cambria Math" panose="02040503050406030204" pitchFamily="18" charset="0"/>
                        <a:ea typeface="바탕" panose="02030600000101010101" pitchFamily="18" charset="-127"/>
                      </a:rPr>
                      <m:t>.</m:t>
                    </m:r>
                    <m:r>
                      <a:rPr lang="en-US" altLang="ko-KR" sz="1800" b="0" i="1" smtClean="0">
                        <a:latin typeface="Cambria Math" panose="02040503050406030204" pitchFamily="18" charset="0"/>
                        <a:ea typeface="바탕" panose="02030600000101010101" pitchFamily="18" charset="-127"/>
                      </a:rPr>
                      <m:t>𝑠𝑢𝑚</m:t>
                    </m:r>
                    <m:r>
                      <a:rPr lang="en-US" altLang="ko-KR" sz="1800" b="0" i="1" smtClean="0">
                        <a:latin typeface="Cambria Math" panose="02040503050406030204" pitchFamily="18" charset="0"/>
                        <a:ea typeface="바탕" panose="02030600000101010101" pitchFamily="18" charset="-127"/>
                      </a:rPr>
                      <m:t>(</m:t>
                    </m:r>
                    <m:r>
                      <a:rPr lang="en-US" altLang="ko-KR" sz="1800" b="0" i="1" smtClean="0">
                        <a:latin typeface="Cambria Math" panose="02040503050406030204" pitchFamily="18" charset="0"/>
                        <a:ea typeface="바탕" panose="02030600000101010101" pitchFamily="18" charset="-127"/>
                      </a:rPr>
                      <m:t>𝑝𝑤</m:t>
                    </m:r>
                    <m:r>
                      <a:rPr lang="en-US" altLang="ko-KR" sz="1800" b="0" i="1" smtClean="0">
                        <a:latin typeface="Cambria Math" panose="02040503050406030204" pitchFamily="18" charset="0"/>
                        <a:ea typeface="바탕" panose="02030600000101010101" pitchFamily="18" charset="-127"/>
                      </a:rPr>
                      <m:t>)</m:t>
                    </m:r>
                    <m:r>
                      <a:rPr lang="ko-KR" altLang="en-US" sz="1800" i="1">
                        <a:latin typeface="Cambria Math" panose="02040503050406030204" pitchFamily="18" charset="0"/>
                        <a:ea typeface="바탕" panose="02030600000101010101" pitchFamily="18" charset="-127"/>
                      </a:rPr>
                      <m:t>로</m:t>
                    </m:r>
                  </m:oMath>
                </a14:m>
                <a:r>
                  <a:rPr lang="en-US" altLang="ko-KR" sz="1800" smtClean="0"/>
                  <a:t> </a:t>
                </a:r>
                <a:r>
                  <a:rPr lang="ko-KR" altLang="en-US" sz="1800" smtClean="0"/>
                  <a:t>대체 </a:t>
                </a:r>
                <a:r>
                  <a:rPr lang="en-US" altLang="ko-KR" sz="1800" smtClean="0"/>
                  <a:t>(c = candidate region )</a:t>
                </a:r>
              </a:p>
              <a:p>
                <a:pPr marL="0" indent="0">
                  <a:buNone/>
                </a:pPr>
                <a:endParaRPr lang="en-US" altLang="ko-KR" sz="1800" smtClean="0"/>
              </a:p>
              <a:p>
                <a:pPr marL="0" indent="0">
                  <a:buNone/>
                </a:pPr>
                <a:r>
                  <a:rPr lang="ko-KR" altLang="en-US" sz="1800" smtClean="0"/>
                  <a:t>☞ </a:t>
                </a:r>
                <a:r>
                  <a:rPr lang="en-US" altLang="ko-KR" sz="1800" smtClean="0"/>
                  <a:t>Approximation</a:t>
                </a:r>
                <a:r>
                  <a:rPr lang="ko-KR" altLang="en-US" sz="1800" smtClean="0"/>
                  <a:t>에 대한 오류 범위 측정 필요</a:t>
                </a:r>
                <a:endParaRPr lang="en-US" altLang="ko-KR" sz="1800" smtClean="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538548" y="1735931"/>
                <a:ext cx="11114903" cy="4813150"/>
              </a:xfrm>
              <a:blipFill rotWithShape="0">
                <a:blip r:embed="rId2"/>
                <a:stretch>
                  <a:fillRect l="-987" t="-190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11</a:t>
            </a:fld>
            <a:endParaRPr lang="ko-KR" altLang="en-US"/>
          </a:p>
        </p:txBody>
      </p:sp>
    </p:spTree>
    <p:extLst>
      <p:ext uri="{BB962C8B-B14F-4D97-AF65-F5344CB8AC3E}">
        <p14:creationId xmlns:p14="http://schemas.microsoft.com/office/powerpoint/2010/main" val="3873969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Verify</a:t>
            </a:r>
            <a:endParaRPr lang="ko-KR" altLang="en-US"/>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825625"/>
                <a:ext cx="10515600" cy="4895850"/>
              </a:xfrm>
            </p:spPr>
            <p:txBody>
              <a:bodyPr>
                <a:normAutofit fontScale="85000" lnSpcReduction="20000"/>
              </a:bodyPr>
              <a:lstStyle/>
              <a:p>
                <a:r>
                  <a:rPr lang="en-US" altLang="ko-KR" smtClean="0"/>
                  <a:t>Sampling </a:t>
                </a:r>
                <a:r>
                  <a:rPr lang="en-US" altLang="ko-KR"/>
                  <a:t>Error </a:t>
                </a:r>
                <a:r>
                  <a:rPr lang="en-US" altLang="ko-KR" smtClean="0"/>
                  <a:t>Analysis</a:t>
                </a:r>
              </a:p>
              <a:p>
                <a:pPr marL="0" indent="0">
                  <a:buNone/>
                </a:pPr>
                <a:r>
                  <a:rPr lang="en-US" altLang="ko-KR" sz="2000" smtClean="0"/>
                  <a:t>Sampling number ‘s’ 					</a:t>
                </a:r>
                <a:r>
                  <a:rPr lang="en-US" altLang="ko-KR" sz="1600" smtClean="0"/>
                  <a:t>(K = # of instances per uncertain object)</a:t>
                </a:r>
              </a:p>
              <a:p>
                <a:pPr marL="0" indent="0">
                  <a:buNone/>
                </a:pPr>
                <a:r>
                  <a:rPr lang="en-US" altLang="ko-KR" sz="1600" smtClean="0"/>
                  <a:t>(bounded with min(</a:t>
                </a:r>
                <a14:m>
                  <m:oMath xmlns:m="http://schemas.openxmlformats.org/officeDocument/2006/math">
                    <m:sSub>
                      <m:sSubPr>
                        <m:ctrlPr>
                          <a:rPr lang="en-US" altLang="ko-KR" sz="1600" i="1" smtClean="0">
                            <a:latin typeface="Cambria Math" panose="02040503050406030204" pitchFamily="18" charset="0"/>
                          </a:rPr>
                        </m:ctrlPr>
                      </m:sSubPr>
                      <m:e>
                        <m:r>
                          <a:rPr lang="ko-KR" altLang="en-US" sz="1600" i="1" smtClean="0">
                            <a:latin typeface="Cambria Math" panose="02040503050406030204" pitchFamily="18" charset="0"/>
                          </a:rPr>
                          <m:t>𝛿</m:t>
                        </m:r>
                      </m:e>
                      <m:sub>
                        <m:r>
                          <a:rPr lang="en-US" altLang="ko-KR" sz="1600" b="0" i="1" smtClean="0">
                            <a:latin typeface="Cambria Math" panose="02040503050406030204" pitchFamily="18" charset="0"/>
                          </a:rPr>
                          <m:t>1</m:t>
                        </m:r>
                      </m:sub>
                    </m:sSub>
                    <m:r>
                      <a:rPr lang="en-US" altLang="ko-KR" sz="1600" b="0" i="1" smtClean="0">
                        <a:latin typeface="Cambria Math" panose="02040503050406030204" pitchFamily="18" charset="0"/>
                      </a:rPr>
                      <m:t>,</m:t>
                    </m:r>
                    <m:sSub>
                      <m:sSubPr>
                        <m:ctrlPr>
                          <a:rPr lang="en-US" altLang="ko-KR" sz="1600" i="1" smtClean="0">
                            <a:latin typeface="Cambria Math" panose="02040503050406030204" pitchFamily="18" charset="0"/>
                          </a:rPr>
                        </m:ctrlPr>
                      </m:sSubPr>
                      <m:e>
                        <m:r>
                          <a:rPr lang="ko-KR" altLang="en-US" sz="1600" i="1" smtClean="0">
                            <a:latin typeface="Cambria Math" panose="02040503050406030204" pitchFamily="18" charset="0"/>
                          </a:rPr>
                          <m:t>𝛿</m:t>
                        </m:r>
                      </m:e>
                      <m:sub>
                        <m:r>
                          <a:rPr lang="en-US" altLang="ko-KR" sz="1600" b="0" i="1" smtClean="0">
                            <a:latin typeface="Cambria Math" panose="02040503050406030204" pitchFamily="18" charset="0"/>
                          </a:rPr>
                          <m:t>2</m:t>
                        </m:r>
                      </m:sub>
                    </m:sSub>
                  </m:oMath>
                </a14:m>
                <a:r>
                  <a:rPr lang="en-US" altLang="ko-KR" sz="1600" smtClean="0"/>
                  <a:t>) -&gt;</a:t>
                </a:r>
                <a14:m>
                  <m:oMath xmlns:m="http://schemas.openxmlformats.org/officeDocument/2006/math">
                    <m:r>
                      <a:rPr lang="ko-KR" altLang="en-US" sz="1600" i="1" smtClean="0">
                        <a:latin typeface="Cambria Math" panose="02040503050406030204" pitchFamily="18" charset="0"/>
                        <a:ea typeface="Cambria Math" panose="02040503050406030204" pitchFamily="18" charset="0"/>
                      </a:rPr>
                      <m:t>𝛿</m:t>
                    </m:r>
                    <m:r>
                      <a:rPr lang="en-US" altLang="ko-KR" sz="1600" b="0" i="1" smtClean="0">
                        <a:latin typeface="Cambria Math" panose="02040503050406030204" pitchFamily="18" charset="0"/>
                        <a:ea typeface="Cambria Math" panose="02040503050406030204" pitchFamily="18" charset="0"/>
                      </a:rPr>
                      <m:t>= </m:t>
                    </m:r>
                  </m:oMath>
                </a14:m>
                <a:r>
                  <a:rPr lang="en-US" altLang="ko-KR" sz="1600" smtClean="0"/>
                  <a:t>accuracy parameters specified by user)</a:t>
                </a:r>
              </a:p>
              <a:p>
                <a:pPr marL="0" indent="0">
                  <a:buNone/>
                </a:pPr>
                <a:r>
                  <a:rPr lang="en-US" altLang="ko-KR" sz="1600">
                    <a:latin typeface="바탕" panose="02030600000101010101" pitchFamily="18" charset="-127"/>
                    <a:ea typeface="바탕" panose="02030600000101010101" pitchFamily="18" charset="-127"/>
                  </a:rPr>
                  <a:t>ⅰ</a:t>
                </a:r>
                <a:r>
                  <a:rPr lang="en-US" altLang="ko-KR" sz="1600" smtClean="0">
                    <a:latin typeface="바탕" panose="02030600000101010101" pitchFamily="18" charset="-127"/>
                    <a:ea typeface="바탕" panose="02030600000101010101" pitchFamily="18" charset="-127"/>
                  </a:rPr>
                  <a:t>) </a:t>
                </a:r>
                <a14:m>
                  <m:oMath xmlns:m="http://schemas.openxmlformats.org/officeDocument/2006/math">
                    <m:sSub>
                      <m:sSubPr>
                        <m:ctrlPr>
                          <a:rPr lang="en-US" altLang="ko-KR" sz="1600" i="1">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Cambria Math" panose="02040503050406030204" pitchFamily="18" charset="0"/>
                          </a:rPr>
                          <m:t>𝑃𝑟</m:t>
                        </m:r>
                      </m:e>
                      <m:sub>
                        <m:r>
                          <a:rPr lang="en-US" altLang="ko-KR" sz="1600" i="1">
                            <a:latin typeface="Cambria Math" panose="02040503050406030204" pitchFamily="18" charset="0"/>
                            <a:ea typeface="Cambria Math" panose="02040503050406030204" pitchFamily="18" charset="0"/>
                          </a:rPr>
                          <m:t>𝑚𝑎𝑥𝑟𝑠</m:t>
                        </m:r>
                      </m:sub>
                    </m:sSub>
                    <m:r>
                      <a:rPr lang="en-US" altLang="ko-KR" sz="1600" i="1">
                        <a:latin typeface="Cambria Math" panose="02040503050406030204" pitchFamily="18" charset="0"/>
                        <a:ea typeface="Cambria Math" panose="02040503050406030204" pitchFamily="18" charset="0"/>
                      </a:rPr>
                      <m:t>(</m:t>
                    </m:r>
                    <m:sSub>
                      <m:sSubPr>
                        <m:ctrlPr>
                          <a:rPr lang="en-US" altLang="ko-KR" sz="1600" i="1">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Cambria Math" panose="02040503050406030204" pitchFamily="18" charset="0"/>
                          </a:rPr>
                          <m:t>𝑄</m:t>
                        </m:r>
                      </m:e>
                      <m:sub>
                        <m:r>
                          <a:rPr lang="en-US" altLang="ko-KR" sz="1600" i="1">
                            <a:latin typeface="Cambria Math" panose="02040503050406030204" pitchFamily="18" charset="0"/>
                            <a:ea typeface="Cambria Math" panose="02040503050406030204" pitchFamily="18" charset="0"/>
                          </a:rPr>
                          <m:t>𝑥</m:t>
                        </m:r>
                      </m:sub>
                    </m:sSub>
                    <m:r>
                      <a:rPr lang="en-US" altLang="ko-KR" sz="1600" i="1">
                        <a:latin typeface="Cambria Math" panose="02040503050406030204" pitchFamily="18" charset="0"/>
                        <a:ea typeface="Cambria Math" panose="02040503050406030204" pitchFamily="18" charset="0"/>
                      </a:rPr>
                      <m:t>)</m:t>
                    </m:r>
                  </m:oMath>
                </a14:m>
                <a:r>
                  <a:rPr lang="en-US" altLang="ko-KR" sz="1600"/>
                  <a:t> </a:t>
                </a:r>
                <a14:m>
                  <m:oMath xmlns:m="http://schemas.openxmlformats.org/officeDocument/2006/math">
                    <m:r>
                      <a:rPr lang="en-US" altLang="ko-KR" sz="1600" i="1" smtClean="0">
                        <a:latin typeface="Cambria Math" panose="02040503050406030204" pitchFamily="18" charset="0"/>
                        <a:ea typeface="Cambria Math" panose="02040503050406030204" pitchFamily="18" charset="0"/>
                      </a:rPr>
                      <m:t>≈</m:t>
                    </m:r>
                    <m:r>
                      <a:rPr lang="en-US" altLang="ko-KR" sz="1600" b="0" i="1" smtClean="0">
                        <a:latin typeface="Cambria Math" panose="02040503050406030204" pitchFamily="18" charset="0"/>
                        <a:ea typeface="Cambria Math" panose="02040503050406030204" pitchFamily="18" charset="0"/>
                      </a:rPr>
                      <m:t> </m:t>
                    </m:r>
                    <m:f>
                      <m:fPr>
                        <m:ctrlPr>
                          <a:rPr lang="en-US" altLang="ko-KR" sz="1600" i="1">
                            <a:latin typeface="Cambria Math" panose="02040503050406030204" pitchFamily="18" charset="0"/>
                          </a:rPr>
                        </m:ctrlPr>
                      </m:fPr>
                      <m:num>
                        <m:r>
                          <a:rPr lang="en-US" altLang="ko-KR" sz="1600" i="1">
                            <a:latin typeface="Cambria Math" panose="02040503050406030204" pitchFamily="18" charset="0"/>
                          </a:rPr>
                          <m:t>1</m:t>
                        </m:r>
                      </m:num>
                      <m:den>
                        <m:r>
                          <a:rPr lang="en-US" altLang="ko-KR" sz="1600" i="1">
                            <a:latin typeface="Cambria Math" panose="02040503050406030204" pitchFamily="18" charset="0"/>
                          </a:rPr>
                          <m:t>𝑠</m:t>
                        </m:r>
                      </m:den>
                    </m:f>
                    <m:r>
                      <a:rPr lang="en-US" altLang="ko-KR" sz="1600" i="1">
                        <a:latin typeface="Cambria Math" panose="02040503050406030204" pitchFamily="18" charset="0"/>
                      </a:rPr>
                      <m:t>𝑓𝑟𝑒𝑞</m:t>
                    </m:r>
                    <m:r>
                      <a:rPr lang="en-US" altLang="ko-KR" sz="1600" i="1">
                        <a:latin typeface="Cambria Math" panose="02040503050406030204" pitchFamily="18" charset="0"/>
                      </a:rPr>
                      <m:t>[</m:t>
                    </m:r>
                    <m:sSub>
                      <m:sSubPr>
                        <m:ctrlPr>
                          <a:rPr lang="en-US" altLang="ko-KR" sz="1600" i="1">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Cambria Math" panose="02040503050406030204" pitchFamily="18" charset="0"/>
                          </a:rPr>
                          <m:t>𝑄</m:t>
                        </m:r>
                      </m:e>
                      <m:sub>
                        <m:r>
                          <a:rPr lang="en-US" altLang="ko-KR" sz="1600" i="1">
                            <a:latin typeface="Cambria Math" panose="02040503050406030204" pitchFamily="18" charset="0"/>
                            <a:ea typeface="Cambria Math" panose="02040503050406030204" pitchFamily="18" charset="0"/>
                          </a:rPr>
                          <m:t>𝑥</m:t>
                        </m:r>
                      </m:sub>
                    </m:sSub>
                    <m:r>
                      <a:rPr lang="en-US" altLang="ko-KR" sz="1600" i="1">
                        <a:latin typeface="Cambria Math" panose="02040503050406030204" pitchFamily="18" charset="0"/>
                      </a:rPr>
                      <m:t>]</m:t>
                    </m:r>
                  </m:oMath>
                </a14:m>
                <a:endParaRPr lang="en-US" altLang="ko-KR" sz="1600"/>
              </a:p>
              <a:p>
                <a:pPr marL="0" indent="0">
                  <a:buNone/>
                </a:pPr>
                <a:r>
                  <a:rPr lang="ko-KR" altLang="en-US" sz="1600" smtClean="0"/>
                  <a:t>▷</a:t>
                </a:r>
                <a:r>
                  <a:rPr lang="en-US" altLang="ko-KR" sz="1600" smtClean="0"/>
                  <a:t>Theorem 2 ) </a:t>
                </a:r>
              </a:p>
              <a:p>
                <a:pPr marL="0" indent="0">
                  <a:buNone/>
                </a:pPr>
                <a:endParaRPr lang="en-US" altLang="ko-KR" sz="1600"/>
              </a:p>
              <a:p>
                <a:pPr marL="0" indent="0">
                  <a:buNone/>
                </a:pPr>
                <a:endParaRPr lang="en-US" altLang="ko-KR" sz="1600"/>
              </a:p>
              <a:p>
                <a:pPr marL="0" indent="0">
                  <a:buNone/>
                </a:pPr>
                <a:r>
                  <a:rPr lang="en-US" altLang="ko-KR" sz="1600" smtClean="0"/>
                  <a:t>		s1 = </a:t>
                </a:r>
              </a:p>
              <a:p>
                <a:pPr marL="0" indent="0">
                  <a:buNone/>
                </a:pPr>
                <a:r>
                  <a:rPr lang="en-US" altLang="ko-KR" sz="1600">
                    <a:latin typeface="바탕" panose="02030600000101010101" pitchFamily="18" charset="-127"/>
                    <a:ea typeface="바탕" panose="02030600000101010101" pitchFamily="18" charset="-127"/>
                  </a:rPr>
                  <a:t>ⅱ) </a:t>
                </a:r>
                <a:r>
                  <a:rPr lang="en-US" altLang="ko-KR" sz="1600" smtClean="0">
                    <a:latin typeface="Cambria Math" panose="02040503050406030204" pitchFamily="18" charset="0"/>
                    <a:ea typeface="Cambria Math" panose="02040503050406030204" pitchFamily="18" charset="0"/>
                  </a:rPr>
                  <a:t>max( </a:t>
                </a:r>
                <a:r>
                  <a:rPr lang="en-US" altLang="ko-KR" sz="1600">
                    <a:latin typeface="Cambria Math" panose="02040503050406030204" pitchFamily="18" charset="0"/>
                    <a:ea typeface="Cambria Math" panose="02040503050406030204" pitchFamily="18" charset="0"/>
                  </a:rPr>
                  <a:t>range-sum </a:t>
                </a:r>
                <a:r>
                  <a:rPr lang="en-US" altLang="ko-KR" sz="1600" smtClean="0">
                    <a:latin typeface="Cambria Math" panose="02040503050406030204" pitchFamily="18" charset="0"/>
                    <a:ea typeface="Cambria Math" panose="02040503050406030204" pitchFamily="18" charset="0"/>
                  </a:rPr>
                  <a:t>) </a:t>
                </a:r>
                <a14:m>
                  <m:oMath xmlns:m="http://schemas.openxmlformats.org/officeDocument/2006/math">
                    <m:r>
                      <a:rPr lang="en-US" altLang="ko-KR" sz="1600" i="1">
                        <a:latin typeface="Cambria Math" panose="02040503050406030204" pitchFamily="18" charset="0"/>
                        <a:ea typeface="Cambria Math" panose="02040503050406030204" pitchFamily="18" charset="0"/>
                      </a:rPr>
                      <m:t>≈</m:t>
                    </m:r>
                  </m:oMath>
                </a14:m>
                <a:r>
                  <a:rPr lang="en-US" altLang="ko-KR" sz="1600" smtClean="0">
                    <a:ea typeface="바탕" panose="02030600000101010101" pitchFamily="18" charset="-127"/>
                  </a:rPr>
                  <a:t> </a:t>
                </a:r>
                <a14:m>
                  <m:oMath xmlns:m="http://schemas.openxmlformats.org/officeDocument/2006/math">
                    <m:sSub>
                      <m:sSubPr>
                        <m:ctrlPr>
                          <a:rPr lang="en-US" altLang="ko-KR" sz="1600" i="1">
                            <a:latin typeface="Cambria Math" panose="02040503050406030204" pitchFamily="18" charset="0"/>
                            <a:ea typeface="바탕" panose="02030600000101010101" pitchFamily="18" charset="-127"/>
                          </a:rPr>
                        </m:ctrlPr>
                      </m:sSubPr>
                      <m:e>
                        <m:sSub>
                          <m:sSubPr>
                            <m:ctrlPr>
                              <a:rPr lang="en-US" altLang="ko-KR" sz="1600" i="1">
                                <a:latin typeface="Cambria Math" panose="02040503050406030204" pitchFamily="18" charset="0"/>
                                <a:ea typeface="바탕" panose="02030600000101010101" pitchFamily="18" charset="-127"/>
                              </a:rPr>
                            </m:ctrlPr>
                          </m:sSubPr>
                          <m:e>
                            <m:r>
                              <a:rPr lang="en-US" altLang="ko-KR" sz="1600" i="1">
                                <a:latin typeface="Cambria Math" panose="02040503050406030204" pitchFamily="18" charset="0"/>
                                <a:ea typeface="바탕" panose="02030600000101010101" pitchFamily="18" charset="-127"/>
                              </a:rPr>
                              <m:t>𝑚𝑎𝑥</m:t>
                            </m:r>
                          </m:e>
                          <m:sub>
                            <m:sSub>
                              <m:sSubPr>
                                <m:ctrlPr>
                                  <a:rPr lang="en-US" altLang="ko-KR" sz="1600" i="1">
                                    <a:latin typeface="Cambria Math" panose="02040503050406030204" pitchFamily="18" charset="0"/>
                                    <a:ea typeface="바탕" panose="02030600000101010101" pitchFamily="18" charset="-127"/>
                                  </a:rPr>
                                </m:ctrlPr>
                              </m:sSubPr>
                              <m:e>
                                <m:r>
                                  <a:rPr lang="en-US" altLang="ko-KR" sz="1600" i="1">
                                    <a:latin typeface="Cambria Math" panose="02040503050406030204" pitchFamily="18" charset="0"/>
                                    <a:ea typeface="바탕" panose="02030600000101010101" pitchFamily="18" charset="-127"/>
                                  </a:rPr>
                                  <m:t>𝑄</m:t>
                                </m:r>
                              </m:e>
                              <m:sub>
                                <m:r>
                                  <a:rPr lang="en-US" altLang="ko-KR" sz="1600" i="1">
                                    <a:latin typeface="Cambria Math" panose="02040503050406030204" pitchFamily="18" charset="0"/>
                                    <a:ea typeface="바탕" panose="02030600000101010101" pitchFamily="18" charset="-127"/>
                                  </a:rPr>
                                  <m:t>𝑥</m:t>
                                </m:r>
                              </m:sub>
                            </m:sSub>
                            <m:r>
                              <a:rPr lang="en-US" altLang="ko-KR" sz="1600" i="1">
                                <a:latin typeface="Cambria Math" panose="02040503050406030204" pitchFamily="18" charset="0"/>
                                <a:ea typeface="Cambria Math" panose="02040503050406030204" pitchFamily="18" charset="0"/>
                              </a:rPr>
                              <m:t>∈∁</m:t>
                            </m:r>
                          </m:sub>
                        </m:sSub>
                        <m:r>
                          <a:rPr lang="en-US" altLang="ko-KR" sz="1600" i="1">
                            <a:latin typeface="Cambria Math" panose="02040503050406030204" pitchFamily="18" charset="0"/>
                            <a:ea typeface="바탕" panose="02030600000101010101" pitchFamily="18" charset="-127"/>
                          </a:rPr>
                          <m:t>𝑄</m:t>
                        </m:r>
                      </m:e>
                      <m:sub>
                        <m:r>
                          <a:rPr lang="en-US" altLang="ko-KR" sz="1600" i="1">
                            <a:latin typeface="Cambria Math" panose="02040503050406030204" pitchFamily="18" charset="0"/>
                            <a:ea typeface="바탕" panose="02030600000101010101" pitchFamily="18" charset="-127"/>
                          </a:rPr>
                          <m:t>𝑥</m:t>
                        </m:r>
                      </m:sub>
                    </m:sSub>
                    <m:r>
                      <a:rPr lang="en-US" altLang="ko-KR" sz="1600" i="1">
                        <a:latin typeface="Cambria Math" panose="02040503050406030204" pitchFamily="18" charset="0"/>
                        <a:ea typeface="바탕" panose="02030600000101010101" pitchFamily="18" charset="-127"/>
                      </a:rPr>
                      <m:t>.</m:t>
                    </m:r>
                    <m:r>
                      <a:rPr lang="en-US" altLang="ko-KR" sz="1600" i="1">
                        <a:latin typeface="Cambria Math" panose="02040503050406030204" pitchFamily="18" charset="0"/>
                        <a:ea typeface="바탕" panose="02030600000101010101" pitchFamily="18" charset="-127"/>
                      </a:rPr>
                      <m:t>𝑠𝑢𝑚</m:t>
                    </m:r>
                    <m:r>
                      <a:rPr lang="en-US" altLang="ko-KR" sz="1600" i="1">
                        <a:latin typeface="Cambria Math" panose="02040503050406030204" pitchFamily="18" charset="0"/>
                        <a:ea typeface="바탕" panose="02030600000101010101" pitchFamily="18" charset="-127"/>
                      </a:rPr>
                      <m:t>(</m:t>
                    </m:r>
                    <m:r>
                      <a:rPr lang="en-US" altLang="ko-KR" sz="1600" i="1">
                        <a:latin typeface="Cambria Math" panose="02040503050406030204" pitchFamily="18" charset="0"/>
                        <a:ea typeface="바탕" panose="02030600000101010101" pitchFamily="18" charset="-127"/>
                      </a:rPr>
                      <m:t>𝑝𝑤</m:t>
                    </m:r>
                    <m:r>
                      <a:rPr lang="en-US" altLang="ko-KR" sz="1600" i="1">
                        <a:latin typeface="Cambria Math" panose="02040503050406030204" pitchFamily="18" charset="0"/>
                        <a:ea typeface="바탕" panose="02030600000101010101" pitchFamily="18" charset="-127"/>
                      </a:rPr>
                      <m:t>)</m:t>
                    </m:r>
                  </m:oMath>
                </a14:m>
                <a:endParaRPr lang="en-US" altLang="ko-KR" sz="1600"/>
              </a:p>
              <a:p>
                <a:pPr marL="0" indent="0">
                  <a:buNone/>
                </a:pPr>
                <a:r>
                  <a:rPr lang="ko-KR" altLang="en-US" sz="1600"/>
                  <a:t>▷ </a:t>
                </a:r>
                <a:r>
                  <a:rPr lang="en-US" altLang="ko-KR" sz="1600" smtClean="0"/>
                  <a:t>Theorem 3 )  non-candidate region = </a:t>
                </a:r>
                <a14:m>
                  <m:oMath xmlns:m="http://schemas.openxmlformats.org/officeDocument/2006/math">
                    <m:bar>
                      <m:barPr>
                        <m:pos m:val="top"/>
                        <m:ctrlPr>
                          <a:rPr lang="en-US" altLang="ko-KR" sz="1600" i="1" smtClean="0">
                            <a:latin typeface="Cambria Math" panose="02040503050406030204" pitchFamily="18" charset="0"/>
                          </a:rPr>
                        </m:ctrlPr>
                      </m:barPr>
                      <m:e>
                        <m:r>
                          <a:rPr lang="en-US" altLang="ko-KR" sz="1600" b="0" i="1" smtClean="0">
                            <a:latin typeface="Cambria Math" panose="02040503050406030204" pitchFamily="18" charset="0"/>
                          </a:rPr>
                          <m:t>𝐶</m:t>
                        </m:r>
                      </m:e>
                    </m:bar>
                  </m:oMath>
                </a14:m>
                <a:r>
                  <a:rPr lang="en-US" altLang="ko-KR" sz="1600" smtClean="0"/>
                  <a:t> , </a:t>
                </a:r>
                <a14:m>
                  <m:oMath xmlns:m="http://schemas.openxmlformats.org/officeDocument/2006/math">
                    <m:r>
                      <m:rPr>
                        <m:sty m:val="p"/>
                      </m:rPr>
                      <a:rPr lang="en-US" altLang="ko-KR" sz="1600" b="0" i="0" smtClean="0">
                        <a:latin typeface="Cambria Math" panose="02040503050406030204" pitchFamily="18" charset="0"/>
                      </a:rPr>
                      <m:t>sampled</m:t>
                    </m:r>
                    <m:r>
                      <a:rPr lang="en-US" altLang="ko-KR" sz="1600" b="0" i="0" smtClean="0">
                        <a:latin typeface="Cambria Math" panose="02040503050406030204" pitchFamily="18" charset="0"/>
                      </a:rPr>
                      <m:t> </m:t>
                    </m:r>
                    <m:r>
                      <m:rPr>
                        <m:sty m:val="p"/>
                      </m:rPr>
                      <a:rPr lang="en-US" altLang="ko-KR" sz="1600" b="0" i="0" smtClean="0">
                        <a:latin typeface="Cambria Math" panose="02040503050406030204" pitchFamily="18" charset="0"/>
                      </a:rPr>
                      <m:t>possible</m:t>
                    </m:r>
                    <m:r>
                      <a:rPr lang="en-US" altLang="ko-KR" sz="1600" b="0" i="0" smtClean="0">
                        <a:latin typeface="Cambria Math" panose="02040503050406030204" pitchFamily="18" charset="0"/>
                      </a:rPr>
                      <m:t> </m:t>
                    </m:r>
                    <m:r>
                      <m:rPr>
                        <m:sty m:val="p"/>
                      </m:rPr>
                      <a:rPr lang="en-US" altLang="ko-KR" sz="1600" b="0" i="0" smtClean="0">
                        <a:latin typeface="Cambria Math" panose="02040503050406030204" pitchFamily="18" charset="0"/>
                      </a:rPr>
                      <m:t>worlds</m:t>
                    </m:r>
                    <m:r>
                      <a:rPr lang="en-US" altLang="ko-KR" sz="1600" b="0" i="0" smtClean="0">
                        <a:latin typeface="Cambria Math" panose="02040503050406030204" pitchFamily="18" charset="0"/>
                      </a:rPr>
                      <m:t>=</m:t>
                    </m:r>
                    <m:sSup>
                      <m:sSupPr>
                        <m:ctrlPr>
                          <a:rPr lang="en-US" altLang="ko-KR" sz="1600" i="1" smtClean="0">
                            <a:latin typeface="Cambria Math" panose="02040503050406030204" pitchFamily="18" charset="0"/>
                          </a:rPr>
                        </m:ctrlPr>
                      </m:sSupPr>
                      <m:e>
                        <m:r>
                          <a:rPr lang="en-US" altLang="ko-KR" sz="1600" b="0" i="1" smtClean="0">
                            <a:latin typeface="Cambria Math" panose="02040503050406030204" pitchFamily="18" charset="0"/>
                          </a:rPr>
                          <m:t>𝑃𝑊</m:t>
                        </m:r>
                      </m:e>
                      <m:sup>
                        <m:r>
                          <a:rPr lang="en-US" altLang="ko-KR" sz="1600" b="0" i="1" smtClean="0">
                            <a:latin typeface="Cambria Math" panose="02040503050406030204" pitchFamily="18" charset="0"/>
                          </a:rPr>
                          <m:t>𝑠</m:t>
                        </m:r>
                      </m:sup>
                    </m:sSup>
                  </m:oMath>
                </a14:m>
                <a:endParaRPr lang="en-US" altLang="ko-KR" sz="1600" smtClean="0"/>
              </a:p>
              <a:p>
                <a:pPr marL="0" indent="0">
                  <a:buNone/>
                </a:pPr>
                <a:r>
                  <a:rPr lang="en-US" altLang="ko-KR" sz="1600" smtClean="0"/>
                  <a:t>		</a:t>
                </a:r>
                <a14:m>
                  <m:oMath xmlns:m="http://schemas.openxmlformats.org/officeDocument/2006/math">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𝑃𝑟</m:t>
                        </m:r>
                      </m:e>
                      <m:sub>
                        <m:r>
                          <a:rPr lang="en-US" altLang="ko-KR" sz="1600" b="0" i="1" smtClean="0">
                            <a:latin typeface="Cambria Math" panose="02040503050406030204" pitchFamily="18" charset="0"/>
                          </a:rPr>
                          <m:t>𝑚𝑎𝑥𝑟𝑠</m:t>
                        </m:r>
                      </m:sub>
                    </m:sSub>
                    <m:r>
                      <a:rPr lang="en-US" altLang="ko-KR" sz="1600" b="0" i="1" smtClean="0">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𝑄</m:t>
                        </m:r>
                      </m:e>
                      <m:sub>
                        <m:r>
                          <a:rPr lang="en-US" altLang="ko-KR" sz="1600" i="1">
                            <a:latin typeface="Cambria Math" panose="02040503050406030204" pitchFamily="18" charset="0"/>
                          </a:rPr>
                          <m:t>𝑥</m:t>
                        </m:r>
                      </m:sub>
                    </m:sSub>
                    <m:r>
                      <a:rPr lang="en-US" altLang="ko-KR" sz="1600" b="0" i="1" smtClean="0">
                        <a:latin typeface="Cambria Math" panose="02040503050406030204" pitchFamily="18" charset="0"/>
                      </a:rPr>
                      <m:t>)</m:t>
                    </m:r>
                  </m:oMath>
                </a14:m>
                <a:r>
                  <a:rPr lang="en-US" altLang="ko-KR" sz="1600" smtClean="0"/>
                  <a:t> &lt; </a:t>
                </a:r>
                <a14:m>
                  <m:oMath xmlns:m="http://schemas.openxmlformats.org/officeDocument/2006/math">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𝑃</m:t>
                        </m:r>
                      </m:e>
                      <m:sub>
                        <m:r>
                          <a:rPr lang="en-US" altLang="ko-KR" sz="1600" b="0" i="1" smtClean="0">
                            <a:latin typeface="Cambria Math" panose="02040503050406030204" pitchFamily="18" charset="0"/>
                          </a:rPr>
                          <m:t>𝑡</m:t>
                        </m:r>
                      </m:sub>
                    </m:sSub>
                  </m:oMath>
                </a14:m>
                <a:r>
                  <a:rPr lang="en-US" altLang="ko-KR" sz="1600" smtClean="0"/>
                  <a:t>   , </a:t>
                </a:r>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𝑄</m:t>
                        </m:r>
                      </m:e>
                      <m:sub>
                        <m:r>
                          <a:rPr lang="en-US" altLang="ko-KR" sz="1600" i="1">
                            <a:latin typeface="Cambria Math" panose="02040503050406030204" pitchFamily="18" charset="0"/>
                          </a:rPr>
                          <m:t>𝑥</m:t>
                        </m:r>
                      </m:sub>
                    </m:sSub>
                    <m:r>
                      <a:rPr lang="en-US" altLang="ko-KR" sz="1600" i="1">
                        <a:latin typeface="Cambria Math" panose="02040503050406030204" pitchFamily="18" charset="0"/>
                        <a:ea typeface="Cambria Math" panose="02040503050406030204" pitchFamily="18" charset="0"/>
                      </a:rPr>
                      <m:t>∈</m:t>
                    </m:r>
                  </m:oMath>
                </a14:m>
                <a:r>
                  <a:rPr lang="en-US" altLang="ko-KR" sz="1600"/>
                  <a:t> </a:t>
                </a:r>
                <a14:m>
                  <m:oMath xmlns:m="http://schemas.openxmlformats.org/officeDocument/2006/math">
                    <m:bar>
                      <m:barPr>
                        <m:pos m:val="top"/>
                        <m:ctrlPr>
                          <a:rPr lang="en-US" altLang="ko-KR" sz="1600" i="1">
                            <a:latin typeface="Cambria Math" panose="02040503050406030204" pitchFamily="18" charset="0"/>
                          </a:rPr>
                        </m:ctrlPr>
                      </m:barPr>
                      <m:e>
                        <m:r>
                          <a:rPr lang="en-US" altLang="ko-KR" sz="1600" i="1">
                            <a:latin typeface="Cambria Math" panose="02040503050406030204" pitchFamily="18" charset="0"/>
                          </a:rPr>
                          <m:t>𝐶</m:t>
                        </m:r>
                      </m:e>
                    </m:bar>
                  </m:oMath>
                </a14:m>
                <a:endParaRPr lang="en-US" altLang="ko-KR" sz="1600" smtClean="0"/>
              </a:p>
              <a:p>
                <a:pPr marL="0" indent="0">
                  <a:buNone/>
                </a:pPr>
                <a:r>
                  <a:rPr lang="en-US" altLang="ko-KR" sz="1600" smtClean="0"/>
                  <a:t>		</a:t>
                </a:r>
                <a:endParaRPr lang="en-US" altLang="ko-KR" sz="1600"/>
              </a:p>
              <a:p>
                <a:pPr marL="0" indent="0">
                  <a:buNone/>
                </a:pPr>
                <a:endParaRPr lang="en-US" altLang="ko-KR" sz="1600" smtClean="0"/>
              </a:p>
              <a:p>
                <a:pPr marL="0" indent="0">
                  <a:buNone/>
                </a:pPr>
                <a:endParaRPr lang="en-US" altLang="ko-KR" sz="1600"/>
              </a:p>
              <a:p>
                <a:pPr marL="0" indent="0">
                  <a:buNone/>
                </a:pPr>
                <a:endParaRPr lang="en-US" altLang="ko-KR" sz="1600" smtClean="0"/>
              </a:p>
              <a:p>
                <a:pPr marL="0" indent="0">
                  <a:buNone/>
                </a:pPr>
                <a:r>
                  <a:rPr lang="en-US" altLang="ko-KR" sz="1600" smtClean="0"/>
                  <a:t>		s2 =			</a:t>
                </a:r>
                <a14:m>
                  <m:oMath xmlns:m="http://schemas.openxmlformats.org/officeDocument/2006/math">
                    <m:sSubSup>
                      <m:sSubSupPr>
                        <m:ctrlPr>
                          <a:rPr lang="en-US" altLang="ko-KR" sz="1600" i="1" smtClean="0">
                            <a:latin typeface="Cambria Math" panose="02040503050406030204" pitchFamily="18" charset="0"/>
                          </a:rPr>
                        </m:ctrlPr>
                      </m:sSubSupPr>
                      <m:e>
                        <m:r>
                          <a:rPr lang="en-US" altLang="ko-KR" sz="1600" b="0" i="1" smtClean="0">
                            <a:latin typeface="Cambria Math" panose="02040503050406030204" pitchFamily="18" charset="0"/>
                          </a:rPr>
                          <m:t>𝑠</m:t>
                        </m:r>
                      </m:e>
                      <m:sub>
                        <m:r>
                          <a:rPr lang="en-US" altLang="ko-KR" sz="1600" b="0" i="1" smtClean="0">
                            <a:latin typeface="Cambria Math" panose="02040503050406030204" pitchFamily="18" charset="0"/>
                          </a:rPr>
                          <m:t>𝑝𝑤</m:t>
                        </m:r>
                      </m:sub>
                      <m:sup>
                        <m:r>
                          <a:rPr lang="en-US" altLang="ko-KR" sz="1600" b="0" i="1" smtClean="0">
                            <a:latin typeface="Cambria Math" panose="02040503050406030204" pitchFamily="18" charset="0"/>
                          </a:rPr>
                          <m:t>∗</m:t>
                        </m:r>
                      </m:sup>
                    </m:sSubSup>
                    <m:r>
                      <a:rPr lang="en-US" altLang="ko-KR" sz="1600" b="0" i="0" smtClean="0">
                        <a:latin typeface="Cambria Math" panose="02040503050406030204" pitchFamily="18" charset="0"/>
                      </a:rPr>
                      <m:t>=</m:t>
                    </m:r>
                    <m:r>
                      <m:rPr>
                        <m:sty m:val="p"/>
                      </m:rPr>
                      <a:rPr lang="en-US" altLang="ko-KR" sz="1600" b="0" i="0" smtClean="0">
                        <a:latin typeface="Cambria Math" panose="02040503050406030204" pitchFamily="18" charset="0"/>
                      </a:rPr>
                      <m:t>maximum</m:t>
                    </m:r>
                    <m:r>
                      <a:rPr lang="en-US" altLang="ko-KR" sz="1600" b="0" i="0" smtClean="0">
                        <a:latin typeface="Cambria Math" panose="02040503050406030204" pitchFamily="18" charset="0"/>
                      </a:rPr>
                      <m:t> </m:t>
                    </m:r>
                    <m:r>
                      <m:rPr>
                        <m:sty m:val="p"/>
                      </m:rPr>
                      <a:rPr lang="en-US" altLang="ko-KR" sz="1600" b="0" i="0" smtClean="0">
                        <a:latin typeface="Cambria Math" panose="02040503050406030204" pitchFamily="18" charset="0"/>
                      </a:rPr>
                      <m:t>range</m:t>
                    </m:r>
                    <m:r>
                      <a:rPr lang="en-US" altLang="ko-KR" sz="1600" b="0" i="0" smtClean="0">
                        <a:latin typeface="Cambria Math" panose="02040503050406030204" pitchFamily="18" charset="0"/>
                      </a:rPr>
                      <m:t>−</m:t>
                    </m:r>
                    <m:r>
                      <m:rPr>
                        <m:sty m:val="p"/>
                      </m:rPr>
                      <a:rPr lang="en-US" altLang="ko-KR" sz="1600" b="0" i="0" smtClean="0">
                        <a:latin typeface="Cambria Math" panose="02040503050406030204" pitchFamily="18" charset="0"/>
                      </a:rPr>
                      <m:t>sum</m:t>
                    </m:r>
                  </m:oMath>
                </a14:m>
                <a:r>
                  <a:rPr lang="en-US" altLang="ko-KR" sz="1600" smtClean="0"/>
                  <a:t>  </a:t>
                </a:r>
              </a:p>
              <a:p>
                <a:endParaRPr lang="en-US" altLang="ko-KR"/>
              </a:p>
              <a:p>
                <a:endParaRPr lang="ko-KR" altLang="en-US"/>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825625"/>
                <a:ext cx="10515600" cy="4895850"/>
              </a:xfrm>
              <a:blipFill rotWithShape="0">
                <a:blip r:embed="rId2"/>
                <a:stretch>
                  <a:fillRect l="-812" t="-3109"/>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12</a:t>
            </a:fld>
            <a:endParaRPr lang="ko-KR" altLang="en-US"/>
          </a:p>
        </p:txBody>
      </p:sp>
      <p:pic>
        <p:nvPicPr>
          <p:cNvPr id="5" name="그림 4"/>
          <p:cNvPicPr>
            <a:picLocks noChangeAspect="1"/>
          </p:cNvPicPr>
          <p:nvPr/>
        </p:nvPicPr>
        <p:blipFill rotWithShape="1">
          <a:blip r:embed="rId3"/>
          <a:srcRect b="7207"/>
          <a:stretch/>
        </p:blipFill>
        <p:spPr>
          <a:xfrm>
            <a:off x="2752212" y="2099686"/>
            <a:ext cx="3657600" cy="42424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8081319" y="1365280"/>
                <a:ext cx="362464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latin typeface="Cambria Math" panose="02040503050406030204" pitchFamily="18" charset="0"/>
                            </a:rPr>
                          </m:ctrlPr>
                        </m:sSupPr>
                        <m:e>
                          <m:r>
                            <a:rPr lang="en-US" altLang="ko-KR" sz="1200" b="0" i="1" smtClean="0">
                              <a:latin typeface="Cambria Math" panose="02040503050406030204" pitchFamily="18" charset="0"/>
                            </a:rPr>
                            <m:t>𝑠𝑢𝑚</m:t>
                          </m:r>
                        </m:e>
                        <m:sup>
                          <m:r>
                            <a:rPr lang="en-US" altLang="ko-KR" sz="1200" b="0" i="1" smtClean="0">
                              <a:latin typeface="Cambria Math" panose="02040503050406030204" pitchFamily="18" charset="0"/>
                            </a:rPr>
                            <m:t>∗</m:t>
                          </m:r>
                        </m:sup>
                      </m:sSup>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𝑚𝑎𝑥𝑖𝑚𝑢𝑚</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𝑟𝑎𝑛𝑔𝑒𝑠𝑢𝑚</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𝑜𝑣𝑒𝑟</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𝑠𝑎𝑚𝑝𝑙𝑒𝑑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𝑝𝑤</m:t>
                      </m:r>
                    </m:oMath>
                  </m:oMathPara>
                </a14:m>
                <a:endParaRPr lang="ko-KR" altLang="en-US" sz="1200"/>
              </a:p>
            </p:txBody>
          </p:sp>
        </mc:Choice>
        <mc:Fallback xmlns="">
          <p:sp>
            <p:nvSpPr>
              <p:cNvPr id="6" name="TextBox 5"/>
              <p:cNvSpPr txBox="1">
                <a:spLocks noRot="1" noChangeAspect="1" noMove="1" noResize="1" noEditPoints="1" noAdjustHandles="1" noChangeArrowheads="1" noChangeShapeType="1" noTextEdit="1"/>
              </p:cNvSpPr>
              <p:nvPr/>
            </p:nvSpPr>
            <p:spPr>
              <a:xfrm>
                <a:off x="8081319" y="1365280"/>
                <a:ext cx="3624648" cy="276999"/>
              </a:xfrm>
              <a:prstGeom prst="rect">
                <a:avLst/>
              </a:prstGeom>
              <a:blipFill rotWithShape="0">
                <a:blip r:embed="rId4"/>
                <a:stretch>
                  <a:fillRect b="-6667"/>
                </a:stretch>
              </a:blipFill>
            </p:spPr>
            <p:txBody>
              <a:bodyPr/>
              <a:lstStyle/>
              <a:p>
                <a:r>
                  <a:rPr lang="ko-KR" altLang="en-US">
                    <a:noFill/>
                  </a:rPr>
                  <a:t> </a:t>
                </a:r>
              </a:p>
            </p:txBody>
          </p:sp>
        </mc:Fallback>
      </mc:AlternateContent>
      <p:sp>
        <p:nvSpPr>
          <p:cNvPr id="7" name="TextBox 6"/>
          <p:cNvSpPr txBox="1"/>
          <p:nvPr/>
        </p:nvSpPr>
        <p:spPr>
          <a:xfrm>
            <a:off x="8469528" y="4932419"/>
            <a:ext cx="2366318" cy="738664"/>
          </a:xfrm>
          <a:prstGeom prst="rect">
            <a:avLst/>
          </a:prstGeom>
          <a:noFill/>
        </p:spPr>
        <p:txBody>
          <a:bodyPr wrap="square" lIns="0" tIns="0" rIns="0" bIns="0" rtlCol="0">
            <a:spAutoFit/>
          </a:bodyPr>
          <a:lstStyle/>
          <a:p>
            <a:r>
              <a:rPr lang="en-US" altLang="ko-KR" sz="1200" smtClean="0"/>
              <a:t>Proved by using, </a:t>
            </a:r>
          </a:p>
          <a:p>
            <a:r>
              <a:rPr lang="en-US" altLang="ko-KR" sz="1200" smtClean="0"/>
              <a:t>Chernoff-Hoeffding Theorem</a:t>
            </a:r>
          </a:p>
          <a:p>
            <a:r>
              <a:rPr lang="en-US" altLang="ko-KR" sz="1200" smtClean="0"/>
              <a:t>K-L Divergence</a:t>
            </a:r>
          </a:p>
          <a:p>
            <a:r>
              <a:rPr lang="en-US" altLang="ko-KR" sz="1200" smtClean="0"/>
              <a:t>Union Bound Probability</a:t>
            </a:r>
            <a:endParaRPr lang="ko-KR" altLang="en-US" sz="1200"/>
          </a:p>
        </p:txBody>
      </p:sp>
      <p:pic>
        <p:nvPicPr>
          <p:cNvPr id="9" name="그림 8"/>
          <p:cNvPicPr>
            <a:picLocks noChangeAspect="1"/>
          </p:cNvPicPr>
          <p:nvPr/>
        </p:nvPicPr>
        <p:blipFill rotWithShape="1">
          <a:blip r:embed="rId3"/>
          <a:srcRect l="35248" r="42005" b="7207"/>
          <a:stretch/>
        </p:blipFill>
        <p:spPr>
          <a:xfrm>
            <a:off x="3238243" y="3806688"/>
            <a:ext cx="832022" cy="424249"/>
          </a:xfrm>
          <a:prstGeom prst="rect">
            <a:avLst/>
          </a:prstGeom>
        </p:spPr>
      </p:pic>
      <p:pic>
        <p:nvPicPr>
          <p:cNvPr id="10" name="그림 9"/>
          <p:cNvPicPr>
            <a:picLocks noChangeAspect="1"/>
          </p:cNvPicPr>
          <p:nvPr/>
        </p:nvPicPr>
        <p:blipFill rotWithShape="1">
          <a:blip r:embed="rId3"/>
          <a:srcRect l="60023" r="5743" b="7207"/>
          <a:stretch/>
        </p:blipFill>
        <p:spPr>
          <a:xfrm>
            <a:off x="3238243" y="6013801"/>
            <a:ext cx="1252152" cy="424249"/>
          </a:xfrm>
          <a:prstGeom prst="rect">
            <a:avLst/>
          </a:prstGeom>
        </p:spPr>
      </p:pic>
      <p:pic>
        <p:nvPicPr>
          <p:cNvPr id="11" name="그림 10"/>
          <p:cNvPicPr>
            <a:picLocks noChangeAspect="1"/>
          </p:cNvPicPr>
          <p:nvPr/>
        </p:nvPicPr>
        <p:blipFill>
          <a:blip r:embed="rId5"/>
          <a:stretch>
            <a:fillRect/>
          </a:stretch>
        </p:blipFill>
        <p:spPr>
          <a:xfrm>
            <a:off x="2266950" y="3144676"/>
            <a:ext cx="3829050" cy="600075"/>
          </a:xfrm>
          <a:prstGeom prst="rect">
            <a:avLst/>
          </a:prstGeom>
        </p:spPr>
      </p:pic>
      <p:pic>
        <p:nvPicPr>
          <p:cNvPr id="12" name="그림 11"/>
          <p:cNvPicPr>
            <a:picLocks noChangeAspect="1"/>
          </p:cNvPicPr>
          <p:nvPr/>
        </p:nvPicPr>
        <p:blipFill rotWithShape="1">
          <a:blip r:embed="rId6"/>
          <a:srcRect l="3382"/>
          <a:stretch/>
        </p:blipFill>
        <p:spPr>
          <a:xfrm>
            <a:off x="1978626" y="5063802"/>
            <a:ext cx="3957251" cy="857250"/>
          </a:xfrm>
          <a:prstGeom prst="rect">
            <a:avLst/>
          </a:prstGeom>
        </p:spPr>
      </p:pic>
      <p:pic>
        <p:nvPicPr>
          <p:cNvPr id="13" name="그림 12"/>
          <p:cNvPicPr>
            <a:picLocks noChangeAspect="1"/>
          </p:cNvPicPr>
          <p:nvPr/>
        </p:nvPicPr>
        <p:blipFill>
          <a:blip r:embed="rId7"/>
          <a:stretch>
            <a:fillRect/>
          </a:stretch>
        </p:blipFill>
        <p:spPr>
          <a:xfrm>
            <a:off x="7048242" y="2944651"/>
            <a:ext cx="4657725" cy="800100"/>
          </a:xfrm>
          <a:prstGeom prst="rect">
            <a:avLst/>
          </a:prstGeom>
        </p:spPr>
      </p:pic>
      <p:pic>
        <p:nvPicPr>
          <p:cNvPr id="14" name="그림 13"/>
          <p:cNvPicPr>
            <a:picLocks noChangeAspect="1"/>
          </p:cNvPicPr>
          <p:nvPr/>
        </p:nvPicPr>
        <p:blipFill>
          <a:blip r:embed="rId8"/>
          <a:stretch>
            <a:fillRect/>
          </a:stretch>
        </p:blipFill>
        <p:spPr>
          <a:xfrm>
            <a:off x="7352656" y="3806688"/>
            <a:ext cx="3895725" cy="657225"/>
          </a:xfrm>
          <a:prstGeom prst="rect">
            <a:avLst/>
          </a:prstGeom>
        </p:spPr>
      </p:pic>
      <p:sp>
        <p:nvSpPr>
          <p:cNvPr id="8" name="직사각형 7"/>
          <p:cNvSpPr/>
          <p:nvPr/>
        </p:nvSpPr>
        <p:spPr>
          <a:xfrm>
            <a:off x="7048241" y="2895653"/>
            <a:ext cx="4657725" cy="16981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모서리가 둥근 직사각형 14"/>
          <p:cNvSpPr/>
          <p:nvPr/>
        </p:nvSpPr>
        <p:spPr>
          <a:xfrm>
            <a:off x="7554097" y="3262184"/>
            <a:ext cx="1804087" cy="4825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3960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Verify </a:t>
            </a:r>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13</a:t>
            </a:fld>
            <a:endParaRPr lang="ko-KR" altLang="en-US"/>
          </a:p>
        </p:txBody>
      </p:sp>
      <p:pic>
        <p:nvPicPr>
          <p:cNvPr id="6" name="그림 5"/>
          <p:cNvPicPr>
            <a:picLocks noChangeAspect="1"/>
          </p:cNvPicPr>
          <p:nvPr/>
        </p:nvPicPr>
        <p:blipFill>
          <a:blip r:embed="rId3"/>
          <a:stretch>
            <a:fillRect/>
          </a:stretch>
        </p:blipFill>
        <p:spPr>
          <a:xfrm>
            <a:off x="1068860" y="1825625"/>
            <a:ext cx="5534025" cy="4210050"/>
          </a:xfrm>
          <a:prstGeom prst="rect">
            <a:avLst/>
          </a:prstGeom>
        </p:spPr>
      </p:pic>
      <p:sp>
        <p:nvSpPr>
          <p:cNvPr id="7" name="오른쪽 화살표 6"/>
          <p:cNvSpPr/>
          <p:nvPr/>
        </p:nvSpPr>
        <p:spPr>
          <a:xfrm>
            <a:off x="4283675" y="4868562"/>
            <a:ext cx="749643" cy="140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5033318" y="4753917"/>
            <a:ext cx="1316322" cy="369332"/>
          </a:xfrm>
          <a:prstGeom prst="rect">
            <a:avLst/>
          </a:prstGeom>
          <a:noFill/>
        </p:spPr>
        <p:txBody>
          <a:bodyPr wrap="none" rtlCol="0">
            <a:spAutoFit/>
          </a:bodyPr>
          <a:lstStyle/>
          <a:p>
            <a:r>
              <a:rPr lang="en-US" altLang="ko-KR" smtClean="0"/>
              <a:t>Theorem 3</a:t>
            </a:r>
            <a:endParaRPr lang="ko-KR" altLang="en-US"/>
          </a:p>
        </p:txBody>
      </p:sp>
      <p:sp>
        <p:nvSpPr>
          <p:cNvPr id="10" name="오른쪽 화살표 9"/>
          <p:cNvSpPr/>
          <p:nvPr/>
        </p:nvSpPr>
        <p:spPr>
          <a:xfrm>
            <a:off x="3801762" y="5382097"/>
            <a:ext cx="749643" cy="140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551405" y="5267452"/>
            <a:ext cx="1316322" cy="369332"/>
          </a:xfrm>
          <a:prstGeom prst="rect">
            <a:avLst/>
          </a:prstGeom>
          <a:noFill/>
        </p:spPr>
        <p:txBody>
          <a:bodyPr wrap="none" rtlCol="0">
            <a:spAutoFit/>
          </a:bodyPr>
          <a:lstStyle/>
          <a:p>
            <a:r>
              <a:rPr lang="en-US" altLang="ko-KR" smtClean="0"/>
              <a:t>Theorem 2</a:t>
            </a:r>
            <a:endParaRPr lang="ko-KR" altLang="en-US"/>
          </a:p>
        </p:txBody>
      </p:sp>
      <p:pic>
        <p:nvPicPr>
          <p:cNvPr id="3" name="그림 2"/>
          <p:cNvPicPr>
            <a:picLocks noChangeAspect="1"/>
          </p:cNvPicPr>
          <p:nvPr/>
        </p:nvPicPr>
        <p:blipFill>
          <a:blip r:embed="rId4"/>
          <a:stretch>
            <a:fillRect/>
          </a:stretch>
        </p:blipFill>
        <p:spPr>
          <a:xfrm>
            <a:off x="6837920" y="2425938"/>
            <a:ext cx="4781550" cy="3390900"/>
          </a:xfrm>
          <a:prstGeom prst="rect">
            <a:avLst/>
          </a:prstGeom>
        </p:spPr>
      </p:pic>
      <p:sp>
        <p:nvSpPr>
          <p:cNvPr id="5" name="TextBox 4"/>
          <p:cNvSpPr txBox="1"/>
          <p:nvPr/>
        </p:nvSpPr>
        <p:spPr>
          <a:xfrm>
            <a:off x="8367911" y="1596112"/>
            <a:ext cx="217652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smtClean="0"/>
              <a:t>Sampling Accuracy </a:t>
            </a:r>
            <a:endParaRPr lang="ko-KR" altLang="en-US"/>
          </a:p>
        </p:txBody>
      </p:sp>
      <p:sp>
        <p:nvSpPr>
          <p:cNvPr id="8" name="TextBox 7"/>
          <p:cNvSpPr txBox="1"/>
          <p:nvPr/>
        </p:nvSpPr>
        <p:spPr>
          <a:xfrm>
            <a:off x="7371998" y="5774065"/>
            <a:ext cx="4605817" cy="261610"/>
          </a:xfrm>
          <a:prstGeom prst="rect">
            <a:avLst/>
          </a:prstGeom>
          <a:noFill/>
        </p:spPr>
        <p:txBody>
          <a:bodyPr wrap="square" rtlCol="0">
            <a:spAutoFit/>
          </a:bodyPr>
          <a:lstStyle/>
          <a:p>
            <a:r>
              <a:rPr lang="en-US" altLang="ko-KR" sz="1100" smtClean="0"/>
              <a:t>Dataset(Gaussian, Uniform) : Center points, Possible Instances </a:t>
            </a:r>
            <a:endParaRPr lang="ko-KR" altLang="en-US" sz="1100"/>
          </a:p>
        </p:txBody>
      </p:sp>
      <mc:AlternateContent xmlns:mc="http://schemas.openxmlformats.org/markup-compatibility/2006" xmlns:a14="http://schemas.microsoft.com/office/drawing/2010/main">
        <mc:Choice Requires="a14">
          <p:sp>
            <p:nvSpPr>
              <p:cNvPr id="12" name="TextBox 11"/>
              <p:cNvSpPr txBox="1"/>
              <p:nvPr/>
            </p:nvSpPr>
            <p:spPr>
              <a:xfrm>
                <a:off x="7636991" y="2023130"/>
                <a:ext cx="3877215" cy="484941"/>
              </a:xfrm>
              <a:prstGeom prst="rect">
                <a:avLst/>
              </a:prstGeom>
              <a:noFill/>
            </p:spPr>
            <p:txBody>
              <a:bodyPr wrap="none" rtlCol="0">
                <a:spAutoFit/>
              </a:bodyPr>
              <a:lstStyle/>
              <a:p>
                <a:r>
                  <a:rPr lang="en-US" altLang="ko-KR" smtClean="0"/>
                  <a:t>Abs_err = </a:t>
                </a:r>
                <a14:m>
                  <m:oMath xmlns:m="http://schemas.openxmlformats.org/officeDocument/2006/math">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𝑠</m:t>
                        </m:r>
                      </m:den>
                    </m:f>
                    <m:r>
                      <a:rPr lang="en-US" altLang="ko-KR" b="0" i="1" smtClean="0">
                        <a:latin typeface="Cambria Math" panose="02040503050406030204" pitchFamily="18" charset="0"/>
                      </a:rPr>
                      <m:t>𝑓𝑟𝑒𝑞</m:t>
                    </m:r>
                    <m:r>
                      <a:rPr lang="en-US" altLang="ko-KR" b="0" i="1" smtClean="0">
                        <a:latin typeface="Cambria Math" panose="02040503050406030204" pitchFamily="18" charset="0"/>
                      </a:rPr>
                      <m:t> −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𝑃𝑟</m:t>
                        </m:r>
                      </m:e>
                      <m:sub>
                        <m:r>
                          <a:rPr lang="en-US" altLang="ko-KR" b="0" i="1" smtClean="0">
                            <a:latin typeface="Cambria Math" panose="02040503050406030204" pitchFamily="18" charset="0"/>
                          </a:rPr>
                          <m:t>𝑚𝑎𝑥𝑟𝑠</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𝑥</m:t>
                        </m:r>
                      </m:sub>
                    </m:sSub>
                    <m:r>
                      <a:rPr lang="en-US" altLang="ko-KR" b="0" i="1" smtClean="0">
                        <a:latin typeface="Cambria Math" panose="02040503050406030204" pitchFamily="18" charset="0"/>
                      </a:rPr>
                      <m:t>)|</m:t>
                    </m:r>
                  </m:oMath>
                </a14:m>
                <a:r>
                  <a:rPr lang="en-US" altLang="ko-KR" smtClean="0"/>
                  <a:t> </a:t>
                </a:r>
                <a:endParaRPr lang="ko-KR" altLang="en-US"/>
              </a:p>
            </p:txBody>
          </p:sp>
        </mc:Choice>
        <mc:Fallback xmlns="">
          <p:sp>
            <p:nvSpPr>
              <p:cNvPr id="12" name="TextBox 11"/>
              <p:cNvSpPr txBox="1">
                <a:spLocks noRot="1" noChangeAspect="1" noMove="1" noResize="1" noEditPoints="1" noAdjustHandles="1" noChangeArrowheads="1" noChangeShapeType="1" noTextEdit="1"/>
              </p:cNvSpPr>
              <p:nvPr/>
            </p:nvSpPr>
            <p:spPr>
              <a:xfrm>
                <a:off x="7636991" y="2023130"/>
                <a:ext cx="3877215" cy="484941"/>
              </a:xfrm>
              <a:prstGeom prst="rect">
                <a:avLst/>
              </a:prstGeom>
              <a:blipFill rotWithShape="0">
                <a:blip r:embed="rId5"/>
                <a:stretch>
                  <a:fillRect l="-1415" b="-632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84752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Experiment</a:t>
            </a:r>
            <a:endParaRPr lang="ko-KR" altLang="en-US"/>
          </a:p>
        </p:txBody>
      </p:sp>
      <p:sp>
        <p:nvSpPr>
          <p:cNvPr id="3" name="내용 개체 틀 2"/>
          <p:cNvSpPr>
            <a:spLocks noGrp="1"/>
          </p:cNvSpPr>
          <p:nvPr>
            <p:ph idx="1"/>
          </p:nvPr>
        </p:nvSpPr>
        <p:spPr/>
        <p:txBody>
          <a:bodyPr/>
          <a:lstStyle/>
          <a:p>
            <a:r>
              <a:rPr lang="en-US" altLang="ko-KR" smtClean="0"/>
              <a:t>Competitors</a:t>
            </a:r>
          </a:p>
          <a:p>
            <a:pPr marL="514350" indent="-514350">
              <a:buAutoNum type="arabicParenR"/>
            </a:pPr>
            <a:r>
              <a:rPr lang="en-US" altLang="ko-KR" smtClean="0"/>
              <a:t>Expected MaxRS (</a:t>
            </a:r>
            <a:r>
              <a:rPr lang="ko-KR" altLang="en-US" smtClean="0"/>
              <a:t>기댓값으로 계산</a:t>
            </a:r>
            <a:r>
              <a:rPr lang="en-US" altLang="ko-KR" smtClean="0"/>
              <a:t>)</a:t>
            </a:r>
          </a:p>
          <a:p>
            <a:pPr marL="0" indent="0">
              <a:buNone/>
            </a:pPr>
            <a:endParaRPr lang="en-US" altLang="ko-KR" smtClean="0"/>
          </a:p>
          <a:p>
            <a:pPr marL="0" indent="0">
              <a:buNone/>
            </a:pPr>
            <a:endParaRPr lang="en-US" altLang="ko-KR" smtClean="0"/>
          </a:p>
          <a:p>
            <a:pPr marL="0" indent="0">
              <a:buNone/>
            </a:pPr>
            <a:r>
              <a:rPr lang="en-US" altLang="ko-KR" smtClean="0"/>
              <a:t>2) APPROX</a:t>
            </a:r>
          </a:p>
          <a:p>
            <a:pPr>
              <a:buFontTx/>
              <a:buChar char="-"/>
            </a:pPr>
            <a:r>
              <a:rPr lang="en-US" altLang="ko-KR" sz="1400" smtClean="0"/>
              <a:t>Without candidate Generation, Pruning</a:t>
            </a:r>
          </a:p>
          <a:p>
            <a:pPr>
              <a:buFontTx/>
              <a:buChar char="-"/>
            </a:pPr>
            <a:r>
              <a:rPr lang="en-US" altLang="ko-KR" sz="1400" smtClean="0"/>
              <a:t>Theorem 2</a:t>
            </a:r>
            <a:r>
              <a:rPr lang="ko-KR" altLang="en-US" sz="1400" smtClean="0"/>
              <a:t>에서 증명된 샘플 </a:t>
            </a:r>
            <a:r>
              <a:rPr lang="en-US" altLang="ko-KR" sz="1400" smtClean="0"/>
              <a:t>s</a:t>
            </a:r>
            <a:r>
              <a:rPr lang="ko-KR" altLang="en-US" sz="1400" smtClean="0"/>
              <a:t>개 사용</a:t>
            </a:r>
            <a:endParaRPr lang="en-US" altLang="ko-KR" sz="1400" smtClean="0"/>
          </a:p>
          <a:p>
            <a:pPr marL="0" indent="0">
              <a:buNone/>
            </a:pPr>
            <a:r>
              <a:rPr lang="en-US" altLang="ko-KR" sz="1400" smtClean="0"/>
              <a:t> </a:t>
            </a:r>
          </a:p>
          <a:p>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14</a:t>
            </a:fld>
            <a:endParaRPr lang="ko-KR" altLang="en-US"/>
          </a:p>
        </p:txBody>
      </p:sp>
      <p:pic>
        <p:nvPicPr>
          <p:cNvPr id="5" name="그림 4"/>
          <p:cNvPicPr>
            <a:picLocks noChangeAspect="1"/>
          </p:cNvPicPr>
          <p:nvPr/>
        </p:nvPicPr>
        <p:blipFill rotWithShape="1">
          <a:blip r:embed="rId2"/>
          <a:srcRect l="35946" t="54775" r="51216" b="38499"/>
          <a:stretch/>
        </p:blipFill>
        <p:spPr>
          <a:xfrm>
            <a:off x="1169772" y="2808321"/>
            <a:ext cx="2916195" cy="859511"/>
          </a:xfrm>
          <a:prstGeom prst="rect">
            <a:avLst/>
          </a:prstGeom>
        </p:spPr>
      </p:pic>
      <p:pic>
        <p:nvPicPr>
          <p:cNvPr id="6" name="그림 5"/>
          <p:cNvPicPr>
            <a:picLocks noChangeAspect="1"/>
          </p:cNvPicPr>
          <p:nvPr/>
        </p:nvPicPr>
        <p:blipFill rotWithShape="1">
          <a:blip r:embed="rId3"/>
          <a:srcRect l="22838" t="39760" r="45473" b="25525"/>
          <a:stretch/>
        </p:blipFill>
        <p:spPr>
          <a:xfrm>
            <a:off x="4629661" y="3791400"/>
            <a:ext cx="4659296" cy="2871080"/>
          </a:xfrm>
          <a:prstGeom prst="rect">
            <a:avLst/>
          </a:prstGeom>
        </p:spPr>
      </p:pic>
    </p:spTree>
    <p:extLst>
      <p:ext uri="{BB962C8B-B14F-4D97-AF65-F5344CB8AC3E}">
        <p14:creationId xmlns:p14="http://schemas.microsoft.com/office/powerpoint/2010/main" val="2270027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Experiment</a:t>
            </a:r>
            <a:endParaRPr lang="ko-KR" altLang="en-US"/>
          </a:p>
        </p:txBody>
      </p:sp>
      <p:sp>
        <p:nvSpPr>
          <p:cNvPr id="3" name="내용 개체 틀 2"/>
          <p:cNvSpPr>
            <a:spLocks noGrp="1"/>
          </p:cNvSpPr>
          <p:nvPr>
            <p:ph idx="1"/>
          </p:nvPr>
        </p:nvSpPr>
        <p:spPr/>
        <p:txBody>
          <a:bodyPr/>
          <a:lstStyle/>
          <a:p>
            <a:pPr marL="0" indent="0">
              <a:buNone/>
            </a:pPr>
            <a:r>
              <a:rPr lang="en-US" altLang="ko-KR" smtClean="0"/>
              <a:t>Top-5 PMaxRS probabilities vs. EMaxRS</a:t>
            </a:r>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15</a:t>
            </a:fld>
            <a:endParaRPr lang="ko-KR" altLang="en-US"/>
          </a:p>
        </p:txBody>
      </p:sp>
      <p:grpSp>
        <p:nvGrpSpPr>
          <p:cNvPr id="11" name="그룹 10"/>
          <p:cNvGrpSpPr/>
          <p:nvPr/>
        </p:nvGrpSpPr>
        <p:grpSpPr>
          <a:xfrm>
            <a:off x="900263" y="3171503"/>
            <a:ext cx="9295160" cy="2183027"/>
            <a:chOff x="733450" y="2855696"/>
            <a:chExt cx="9295160" cy="2183027"/>
          </a:xfrm>
        </p:grpSpPr>
        <p:pic>
          <p:nvPicPr>
            <p:cNvPr id="5" name="그림 4"/>
            <p:cNvPicPr>
              <a:picLocks noChangeAspect="1"/>
            </p:cNvPicPr>
            <p:nvPr/>
          </p:nvPicPr>
          <p:blipFill rotWithShape="1">
            <a:blip r:embed="rId2"/>
            <a:srcRect l="18243" t="35555" r="17905" b="32613"/>
            <a:stretch/>
          </p:blipFill>
          <p:spPr>
            <a:xfrm>
              <a:off x="2243853" y="2855696"/>
              <a:ext cx="7784757" cy="2183027"/>
            </a:xfrm>
            <a:prstGeom prst="rect">
              <a:avLst/>
            </a:prstGeom>
          </p:spPr>
        </p:pic>
        <p:grpSp>
          <p:nvGrpSpPr>
            <p:cNvPr id="10" name="그룹 9"/>
            <p:cNvGrpSpPr/>
            <p:nvPr/>
          </p:nvGrpSpPr>
          <p:grpSpPr>
            <a:xfrm>
              <a:off x="733450" y="3836409"/>
              <a:ext cx="1443419" cy="1103870"/>
              <a:chOff x="443608" y="2487828"/>
              <a:chExt cx="1443419" cy="1103870"/>
            </a:xfrm>
          </p:grpSpPr>
          <p:sp>
            <p:nvSpPr>
              <p:cNvPr id="6" name="왼쪽 중괄호 5"/>
              <p:cNvSpPr/>
              <p:nvPr/>
            </p:nvSpPr>
            <p:spPr>
              <a:xfrm>
                <a:off x="1549276" y="2487828"/>
                <a:ext cx="337751" cy="11038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 name="TextBox 7"/>
              <p:cNvSpPr txBox="1"/>
              <p:nvPr/>
            </p:nvSpPr>
            <p:spPr>
              <a:xfrm>
                <a:off x="443608" y="2855097"/>
                <a:ext cx="1112805" cy="369332"/>
              </a:xfrm>
              <a:prstGeom prst="rect">
                <a:avLst/>
              </a:prstGeom>
              <a:noFill/>
            </p:spPr>
            <p:txBody>
              <a:bodyPr wrap="none" rtlCol="0">
                <a:spAutoFit/>
              </a:bodyPr>
              <a:lstStyle/>
              <a:p>
                <a:r>
                  <a:rPr lang="en-US" altLang="ko-KR" smtClean="0"/>
                  <a:t>synthetic</a:t>
                </a:r>
                <a:endParaRPr lang="ko-KR" altLang="en-US"/>
              </a:p>
            </p:txBody>
          </p:sp>
        </p:grpSp>
      </p:grpSp>
      <p:sp>
        <p:nvSpPr>
          <p:cNvPr id="9" name="TextBox 8"/>
          <p:cNvSpPr txBox="1"/>
          <p:nvPr/>
        </p:nvSpPr>
        <p:spPr>
          <a:xfrm>
            <a:off x="776696" y="5710019"/>
            <a:ext cx="3682034" cy="646331"/>
          </a:xfrm>
          <a:prstGeom prst="rect">
            <a:avLst/>
          </a:prstGeom>
          <a:noFill/>
        </p:spPr>
        <p:txBody>
          <a:bodyPr wrap="none" rtlCol="0">
            <a:spAutoFit/>
          </a:bodyPr>
          <a:lstStyle/>
          <a:p>
            <a:r>
              <a:rPr lang="en-US" altLang="ko-KR" sz="1200" smtClean="0"/>
              <a:t>LB: Long Beach’s country roads dataset</a:t>
            </a:r>
          </a:p>
          <a:p>
            <a:r>
              <a:rPr lang="en-US" altLang="ko-KR" sz="1200" smtClean="0"/>
              <a:t>RR: LA rivers and railways from Tiger/Line dataset</a:t>
            </a:r>
          </a:p>
          <a:p>
            <a:r>
              <a:rPr lang="en-US" altLang="ko-KR" sz="1200" smtClean="0"/>
              <a:t>RS: Range Sum</a:t>
            </a:r>
            <a:endParaRPr lang="ko-KR" altLang="en-US" sz="1200"/>
          </a:p>
        </p:txBody>
      </p:sp>
      <p:pic>
        <p:nvPicPr>
          <p:cNvPr id="12" name="그림 11"/>
          <p:cNvPicPr>
            <a:picLocks noChangeAspect="1"/>
          </p:cNvPicPr>
          <p:nvPr/>
        </p:nvPicPr>
        <p:blipFill rotWithShape="1">
          <a:blip r:embed="rId3"/>
          <a:srcRect l="59662" t="66907" r="13649" b="18078"/>
          <a:stretch/>
        </p:blipFill>
        <p:spPr>
          <a:xfrm>
            <a:off x="8281086" y="1468835"/>
            <a:ext cx="3253946" cy="1029729"/>
          </a:xfrm>
          <a:prstGeom prst="rect">
            <a:avLst/>
          </a:prstGeom>
        </p:spPr>
      </p:pic>
    </p:spTree>
    <p:extLst>
      <p:ext uri="{BB962C8B-B14F-4D97-AF65-F5344CB8AC3E}">
        <p14:creationId xmlns:p14="http://schemas.microsoft.com/office/powerpoint/2010/main" val="1817820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307C5FD4-1378-4C6B-8EF6-1DA60369257A}" type="slidenum">
              <a:rPr lang="ko-KR" altLang="en-US" smtClean="0"/>
              <a:t>16</a:t>
            </a:fld>
            <a:endParaRPr lang="ko-KR" altLang="en-US"/>
          </a:p>
        </p:txBody>
      </p:sp>
      <p:pic>
        <p:nvPicPr>
          <p:cNvPr id="5" name="그림 4"/>
          <p:cNvPicPr>
            <a:picLocks noChangeAspect="1"/>
          </p:cNvPicPr>
          <p:nvPr/>
        </p:nvPicPr>
        <p:blipFill rotWithShape="1">
          <a:blip r:embed="rId2"/>
          <a:srcRect l="23919" t="21742" r="11892" b="7267"/>
          <a:stretch/>
        </p:blipFill>
        <p:spPr>
          <a:xfrm>
            <a:off x="797012" y="802650"/>
            <a:ext cx="8410834" cy="5232424"/>
          </a:xfrm>
          <a:prstGeom prst="rect">
            <a:avLst/>
          </a:prstGeom>
        </p:spPr>
      </p:pic>
      <p:sp>
        <p:nvSpPr>
          <p:cNvPr id="7" name="TextBox 6"/>
          <p:cNvSpPr txBox="1"/>
          <p:nvPr/>
        </p:nvSpPr>
        <p:spPr>
          <a:xfrm>
            <a:off x="920580" y="312097"/>
            <a:ext cx="2802922" cy="338554"/>
          </a:xfrm>
          <a:prstGeom prst="rect">
            <a:avLst/>
          </a:prstGeom>
          <a:noFill/>
        </p:spPr>
        <p:txBody>
          <a:bodyPr wrap="square" rtlCol="0">
            <a:spAutoFit/>
          </a:bodyPr>
          <a:lstStyle/>
          <a:p>
            <a:r>
              <a:rPr lang="en-US" altLang="ko-KR" sz="1600" smtClean="0"/>
              <a:t>Total = Prune + Refinement</a:t>
            </a:r>
            <a:endParaRPr lang="ko-KR" altLang="en-US" sz="1600"/>
          </a:p>
        </p:txBody>
      </p:sp>
      <p:sp>
        <p:nvSpPr>
          <p:cNvPr id="2" name="TextBox 1"/>
          <p:cNvSpPr txBox="1"/>
          <p:nvPr/>
        </p:nvSpPr>
        <p:spPr>
          <a:xfrm>
            <a:off x="543697" y="6075144"/>
            <a:ext cx="8007448" cy="646331"/>
          </a:xfrm>
          <a:prstGeom prst="rect">
            <a:avLst/>
          </a:prstGeom>
          <a:noFill/>
        </p:spPr>
        <p:txBody>
          <a:bodyPr wrap="none" rtlCol="0">
            <a:spAutoFit/>
          </a:bodyPr>
          <a:lstStyle/>
          <a:p>
            <a:r>
              <a:rPr lang="en-US" altLang="ko-KR" smtClean="0">
                <a:latin typeface="바탕" panose="02030600000101010101" pitchFamily="18" charset="-127"/>
                <a:ea typeface="바탕" panose="02030600000101010101" pitchFamily="18" charset="-127"/>
              </a:rPr>
              <a:t>∙ </a:t>
            </a:r>
            <a:r>
              <a:rPr lang="en-US" altLang="ko-KR" smtClean="0"/>
              <a:t>Approx</a:t>
            </a:r>
            <a:r>
              <a:rPr lang="ko-KR" altLang="en-US" smtClean="0"/>
              <a:t>가</a:t>
            </a:r>
            <a:r>
              <a:rPr lang="en-US" altLang="ko-KR"/>
              <a:t> </a:t>
            </a:r>
            <a:r>
              <a:rPr lang="ko-KR" altLang="en-US" smtClean="0"/>
              <a:t>항상 제일 오래 걸린다</a:t>
            </a:r>
            <a:r>
              <a:rPr lang="en-US" altLang="ko-KR" smtClean="0"/>
              <a:t>. (sample size</a:t>
            </a:r>
            <a:r>
              <a:rPr lang="ko-KR" altLang="en-US" smtClean="0"/>
              <a:t>와 </a:t>
            </a:r>
            <a:r>
              <a:rPr lang="en-US" altLang="ko-KR" smtClean="0"/>
              <a:t>object </a:t>
            </a:r>
            <a:r>
              <a:rPr lang="ko-KR" altLang="en-US" smtClean="0"/>
              <a:t>개수에 영향받음</a:t>
            </a:r>
            <a:r>
              <a:rPr lang="en-US" altLang="ko-KR" smtClean="0"/>
              <a:t>) </a:t>
            </a:r>
          </a:p>
          <a:p>
            <a:r>
              <a:rPr lang="en-US" altLang="ko-KR">
                <a:latin typeface="바탕" panose="02030600000101010101" pitchFamily="18" charset="-127"/>
                <a:ea typeface="바탕" panose="02030600000101010101" pitchFamily="18" charset="-127"/>
              </a:rPr>
              <a:t>∙ </a:t>
            </a:r>
            <a:r>
              <a:rPr lang="en-US" altLang="ko-KR" smtClean="0"/>
              <a:t>Prune &gt; Refinement </a:t>
            </a:r>
            <a:endParaRPr lang="ko-KR" altLang="en-US"/>
          </a:p>
        </p:txBody>
      </p:sp>
      <p:sp>
        <p:nvSpPr>
          <p:cNvPr id="3" name="TextBox 2"/>
          <p:cNvSpPr txBox="1"/>
          <p:nvPr/>
        </p:nvSpPr>
        <p:spPr>
          <a:xfrm>
            <a:off x="9380841" y="4465540"/>
            <a:ext cx="2331308" cy="1015663"/>
          </a:xfrm>
          <a:prstGeom prst="rect">
            <a:avLst/>
          </a:prstGeom>
          <a:noFill/>
        </p:spPr>
        <p:txBody>
          <a:bodyPr wrap="square" rtlCol="0">
            <a:spAutoFit/>
          </a:bodyPr>
          <a:lstStyle/>
          <a:p>
            <a:r>
              <a:rPr lang="en-US" altLang="ko-KR" sz="1200" smtClean="0"/>
              <a:t>Approx</a:t>
            </a:r>
            <a:r>
              <a:rPr lang="ko-KR" altLang="en-US" sz="1200" smtClean="0"/>
              <a:t>와 </a:t>
            </a:r>
            <a:r>
              <a:rPr lang="en-US" altLang="ko-KR" sz="1200" smtClean="0"/>
              <a:t>EMaxRS:</a:t>
            </a:r>
          </a:p>
          <a:p>
            <a:r>
              <a:rPr lang="en-US" altLang="ko-KR" sz="1200" smtClean="0"/>
              <a:t>N</a:t>
            </a:r>
            <a:r>
              <a:rPr lang="ko-KR" altLang="en-US" sz="1200" smtClean="0"/>
              <a:t>과 </a:t>
            </a:r>
            <a:r>
              <a:rPr lang="en-US" altLang="ko-KR" sz="1200" smtClean="0"/>
              <a:t>K</a:t>
            </a:r>
            <a:r>
              <a:rPr lang="ko-KR" altLang="en-US" sz="1200" smtClean="0"/>
              <a:t>에만 영향</a:t>
            </a:r>
            <a:endParaRPr lang="en-US" altLang="ko-KR" sz="1200" smtClean="0"/>
          </a:p>
          <a:p>
            <a:r>
              <a:rPr lang="en-US" altLang="ko-KR" sz="1200" smtClean="0"/>
              <a:t>R</a:t>
            </a:r>
            <a:r>
              <a:rPr lang="ko-KR" altLang="en-US" sz="1200" smtClean="0"/>
              <a:t>증가</a:t>
            </a:r>
            <a:r>
              <a:rPr lang="en-US" altLang="ko-KR" sz="1200" smtClean="0"/>
              <a:t> -&gt; pw </a:t>
            </a:r>
            <a:r>
              <a:rPr lang="ko-KR" altLang="en-US" sz="1200" smtClean="0"/>
              <a:t>분산 증가</a:t>
            </a:r>
            <a:r>
              <a:rPr lang="en-US" altLang="ko-KR" sz="1200"/>
              <a:t> </a:t>
            </a:r>
            <a:r>
              <a:rPr lang="en-US" altLang="ko-KR" sz="1200" smtClean="0"/>
              <a:t>-&gt; correlated case </a:t>
            </a:r>
            <a:r>
              <a:rPr lang="ko-KR" altLang="en-US" sz="1200" smtClean="0"/>
              <a:t>증가 </a:t>
            </a:r>
            <a:r>
              <a:rPr lang="en-US" altLang="ko-KR" sz="1200" smtClean="0"/>
              <a:t>-&gt;</a:t>
            </a:r>
          </a:p>
          <a:p>
            <a:r>
              <a:rPr lang="en-US" altLang="ko-KR" sz="1200" smtClean="0"/>
              <a:t>prune time </a:t>
            </a:r>
            <a:r>
              <a:rPr lang="ko-KR" altLang="en-US" sz="1200" smtClean="0"/>
              <a:t>증가 </a:t>
            </a:r>
            <a:r>
              <a:rPr lang="en-US" altLang="ko-KR" sz="1200" smtClean="0"/>
              <a:t> </a:t>
            </a:r>
            <a:endParaRPr lang="ko-KR" altLang="en-US" sz="1200"/>
          </a:p>
        </p:txBody>
      </p:sp>
    </p:spTree>
    <p:extLst>
      <p:ext uri="{BB962C8B-B14F-4D97-AF65-F5344CB8AC3E}">
        <p14:creationId xmlns:p14="http://schemas.microsoft.com/office/powerpoint/2010/main" val="316409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Introduction</a:t>
            </a:r>
            <a:endParaRPr lang="ko-KR" altLang="en-US"/>
          </a:p>
        </p:txBody>
      </p:sp>
      <p:sp>
        <p:nvSpPr>
          <p:cNvPr id="3" name="내용 개체 틀 2"/>
          <p:cNvSpPr>
            <a:spLocks noGrp="1"/>
          </p:cNvSpPr>
          <p:nvPr>
            <p:ph idx="1"/>
          </p:nvPr>
        </p:nvSpPr>
        <p:spPr>
          <a:xfrm>
            <a:off x="689919" y="1718448"/>
            <a:ext cx="10515600" cy="4637902"/>
          </a:xfrm>
        </p:spPr>
        <p:txBody>
          <a:bodyPr>
            <a:normAutofit fontScale="40000" lnSpcReduction="20000"/>
          </a:bodyPr>
          <a:lstStyle/>
          <a:p>
            <a:pPr>
              <a:lnSpc>
                <a:spcPct val="120000"/>
              </a:lnSpc>
              <a:buFontTx/>
              <a:buChar char="-"/>
            </a:pPr>
            <a:r>
              <a:rPr lang="en-US" altLang="ko-KR" sz="4500" smtClean="0"/>
              <a:t>GPS </a:t>
            </a:r>
            <a:r>
              <a:rPr lang="ko-KR" altLang="en-US" sz="4500" smtClean="0"/>
              <a:t>기능이 탑재된 모바일 기기의 보급 및 </a:t>
            </a:r>
            <a:r>
              <a:rPr lang="en-US" altLang="ko-KR" sz="4500" smtClean="0"/>
              <a:t>LBS(location-based-services)</a:t>
            </a:r>
            <a:r>
              <a:rPr lang="ko-KR" altLang="en-US" sz="4500" smtClean="0"/>
              <a:t>의 상용화</a:t>
            </a:r>
            <a:endParaRPr lang="en-US" altLang="ko-KR" sz="4500" smtClean="0"/>
          </a:p>
          <a:p>
            <a:pPr>
              <a:lnSpc>
                <a:spcPct val="120000"/>
              </a:lnSpc>
              <a:buFontTx/>
              <a:buChar char="-"/>
            </a:pPr>
            <a:r>
              <a:rPr lang="ko-KR" altLang="en-US" sz="4500" smtClean="0"/>
              <a:t>위치 기반 쿼리들</a:t>
            </a:r>
            <a:r>
              <a:rPr lang="en-US" altLang="ko-KR" sz="4500" smtClean="0"/>
              <a:t>: optimal location selection, BRNN,  top-k spatial query … =&gt; rank &amp; select </a:t>
            </a:r>
          </a:p>
          <a:p>
            <a:pPr>
              <a:lnSpc>
                <a:spcPct val="120000"/>
              </a:lnSpc>
              <a:buFontTx/>
              <a:buChar char="-"/>
            </a:pPr>
            <a:r>
              <a:rPr lang="en-US" altLang="ko-KR" sz="4500" smtClean="0"/>
              <a:t>Maximum Range-Sum </a:t>
            </a:r>
            <a:r>
              <a:rPr lang="ko-KR" altLang="en-US" sz="4500" smtClean="0"/>
              <a:t>쿼리 </a:t>
            </a:r>
            <a:r>
              <a:rPr lang="en-US" altLang="ko-KR" sz="4500" smtClean="0"/>
              <a:t>: weight </a:t>
            </a:r>
            <a:r>
              <a:rPr lang="ko-KR" altLang="en-US" sz="4500" smtClean="0"/>
              <a:t>의 합이 가장 큰 사각형의 </a:t>
            </a:r>
            <a:r>
              <a:rPr lang="en-US" altLang="ko-KR" sz="4500" smtClean="0"/>
              <a:t>region </a:t>
            </a:r>
            <a:r>
              <a:rPr lang="ko-KR" altLang="en-US" sz="4500" smtClean="0"/>
              <a:t>을 결과로 반환</a:t>
            </a:r>
            <a:endParaRPr lang="en-US" altLang="ko-KR" sz="4500" smtClean="0"/>
          </a:p>
          <a:p>
            <a:pPr marL="0" indent="0">
              <a:lnSpc>
                <a:spcPct val="120000"/>
              </a:lnSpc>
              <a:buNone/>
            </a:pPr>
            <a:r>
              <a:rPr lang="en-US" altLang="ko-KR" sz="5100"/>
              <a:t>	=&gt; ROI(region of interests)</a:t>
            </a:r>
            <a:r>
              <a:rPr lang="ko-KR" altLang="en-US" sz="5100"/>
              <a:t>의 필요성이 증가 </a:t>
            </a:r>
            <a:r>
              <a:rPr lang="en-US" altLang="ko-KR" sz="5100" smtClean="0"/>
              <a:t>(based on Uncertain DB)</a:t>
            </a:r>
          </a:p>
          <a:p>
            <a:pPr marL="0" indent="0">
              <a:lnSpc>
                <a:spcPct val="120000"/>
              </a:lnSpc>
              <a:buNone/>
            </a:pPr>
            <a:endParaRPr lang="en-US" altLang="ko-KR" sz="5100" smtClean="0"/>
          </a:p>
          <a:p>
            <a:pPr marL="0" indent="0">
              <a:lnSpc>
                <a:spcPct val="120000"/>
              </a:lnSpc>
              <a:buNone/>
            </a:pPr>
            <a:r>
              <a:rPr lang="en-US" altLang="ko-KR" sz="4400" smtClean="0"/>
              <a:t>Ex</a:t>
            </a:r>
            <a:r>
              <a:rPr lang="en-US" altLang="ko-KR" sz="4400"/>
              <a:t>) </a:t>
            </a:r>
            <a:r>
              <a:rPr lang="ko-KR" altLang="en-US" sz="4400"/>
              <a:t>도시의 교통 데이터 </a:t>
            </a:r>
            <a:r>
              <a:rPr lang="en-US" altLang="ko-KR" sz="4400"/>
              <a:t>-&gt; </a:t>
            </a:r>
            <a:r>
              <a:rPr lang="ko-KR" altLang="en-US" sz="4400"/>
              <a:t>도로 상황 및 교통 체증 예측 </a:t>
            </a:r>
            <a:endParaRPr lang="en-US" altLang="ko-KR" sz="4400"/>
          </a:p>
          <a:p>
            <a:pPr marL="0" indent="0">
              <a:lnSpc>
                <a:spcPct val="120000"/>
              </a:lnSpc>
              <a:buNone/>
            </a:pPr>
            <a:r>
              <a:rPr lang="en-US" altLang="ko-KR" sz="4400"/>
              <a:t>     </a:t>
            </a:r>
            <a:r>
              <a:rPr lang="en-US" altLang="ko-KR" sz="4400" smtClean="0"/>
              <a:t>	</a:t>
            </a:r>
            <a:r>
              <a:rPr lang="ko-KR" altLang="en-US" sz="1800"/>
              <a:t> </a:t>
            </a:r>
            <a:r>
              <a:rPr lang="ko-KR" altLang="en-US" sz="4500"/>
              <a:t> </a:t>
            </a:r>
            <a:r>
              <a:rPr lang="ko-KR" altLang="en-US" sz="4500" smtClean="0"/>
              <a:t>✔ 도로의 교통상황 파악 </a:t>
            </a:r>
            <a:r>
              <a:rPr lang="en-US" altLang="ko-KR" sz="4500" smtClean="0"/>
              <a:t>-&gt; point</a:t>
            </a:r>
            <a:r>
              <a:rPr lang="ko-KR" altLang="en-US" sz="4500" smtClean="0"/>
              <a:t>가 아닌 </a:t>
            </a:r>
            <a:r>
              <a:rPr lang="en-US" altLang="ko-KR" sz="4500" smtClean="0"/>
              <a:t>region</a:t>
            </a:r>
            <a:r>
              <a:rPr lang="ko-KR" altLang="en-US" sz="4500" smtClean="0"/>
              <a:t>으로</a:t>
            </a:r>
            <a:endParaRPr lang="en-US" altLang="ko-KR" sz="13500"/>
          </a:p>
          <a:p>
            <a:pPr marL="0" indent="0">
              <a:lnSpc>
                <a:spcPct val="120000"/>
              </a:lnSpc>
              <a:buNone/>
            </a:pPr>
            <a:r>
              <a:rPr lang="en-US" altLang="ko-KR" sz="5100" smtClean="0"/>
              <a:t>	</a:t>
            </a:r>
            <a:r>
              <a:rPr lang="ko-KR" altLang="en-US" sz="5400"/>
              <a:t> </a:t>
            </a:r>
            <a:r>
              <a:rPr lang="ko-KR" altLang="en-US" sz="4500" smtClean="0"/>
              <a:t>✔ 나중의 정체 구간 예측 </a:t>
            </a:r>
            <a:r>
              <a:rPr lang="en-US" altLang="ko-KR" sz="4500" smtClean="0"/>
              <a:t>-&gt; high confidence value </a:t>
            </a:r>
            <a:r>
              <a:rPr lang="ko-KR" altLang="en-US" sz="4500" smtClean="0"/>
              <a:t>필요 </a:t>
            </a:r>
            <a:r>
              <a:rPr lang="en-US" altLang="ko-KR" sz="4500" smtClean="0"/>
              <a:t>(uncertain DB</a:t>
            </a:r>
            <a:r>
              <a:rPr lang="ko-KR" altLang="en-US" sz="4500" smtClean="0"/>
              <a:t>이므로</a:t>
            </a:r>
            <a:r>
              <a:rPr lang="en-US" altLang="ko-KR" sz="4500" smtClean="0"/>
              <a:t>)</a:t>
            </a:r>
            <a:endParaRPr lang="en-US" altLang="ko-KR" sz="5100"/>
          </a:p>
          <a:p>
            <a:pPr marL="0" indent="0">
              <a:lnSpc>
                <a:spcPct val="120000"/>
              </a:lnSpc>
              <a:buNone/>
            </a:pPr>
            <a:r>
              <a:rPr lang="en-US" altLang="ko-KR" sz="5100" smtClean="0"/>
              <a:t>	-&gt; </a:t>
            </a:r>
            <a:r>
              <a:rPr lang="ko-KR" altLang="en-US" sz="5100" smtClean="0"/>
              <a:t>확률</a:t>
            </a:r>
            <a:r>
              <a:rPr lang="en-US" altLang="ko-KR" sz="5100" smtClean="0"/>
              <a:t>(probability)</a:t>
            </a:r>
            <a:r>
              <a:rPr lang="ko-KR" altLang="en-US" sz="5100" smtClean="0"/>
              <a:t>로 계산하자</a:t>
            </a:r>
            <a:r>
              <a:rPr lang="en-US" altLang="ko-KR" sz="5100" smtClean="0"/>
              <a:t>! </a:t>
            </a:r>
          </a:p>
          <a:p>
            <a:pPr marL="0" indent="0">
              <a:lnSpc>
                <a:spcPct val="120000"/>
              </a:lnSpc>
              <a:buNone/>
            </a:pPr>
            <a:endParaRPr lang="en-US" altLang="ko-KR" sz="5100"/>
          </a:p>
          <a:p>
            <a:pPr marL="0" indent="0">
              <a:lnSpc>
                <a:spcPct val="120000"/>
              </a:lnSpc>
              <a:buNone/>
            </a:pPr>
            <a:r>
              <a:rPr lang="en-US" altLang="ko-KR" sz="5100" smtClean="0"/>
              <a:t>Uncertain DB = predicted locations</a:t>
            </a:r>
            <a:r>
              <a:rPr lang="ko-KR" altLang="en-US" sz="5100" smtClean="0"/>
              <a:t>와 그에</a:t>
            </a:r>
            <a:r>
              <a:rPr lang="en-US" altLang="ko-KR" sz="5100"/>
              <a:t> </a:t>
            </a:r>
            <a:r>
              <a:rPr lang="ko-KR" altLang="en-US" sz="5100" smtClean="0"/>
              <a:t>해당하는 </a:t>
            </a:r>
            <a:r>
              <a:rPr lang="en-US" altLang="ko-KR" sz="5100" smtClean="0"/>
              <a:t>probability</a:t>
            </a:r>
            <a:r>
              <a:rPr lang="ko-KR" altLang="en-US" sz="5100" smtClean="0"/>
              <a:t>를 저장</a:t>
            </a:r>
            <a:endParaRPr lang="en-US" altLang="ko-KR" sz="5100"/>
          </a:p>
        </p:txBody>
      </p:sp>
      <p:sp>
        <p:nvSpPr>
          <p:cNvPr id="5" name="슬라이드 번호 개체 틀 4"/>
          <p:cNvSpPr>
            <a:spLocks noGrp="1"/>
          </p:cNvSpPr>
          <p:nvPr>
            <p:ph type="sldNum" sz="quarter" idx="12"/>
          </p:nvPr>
        </p:nvSpPr>
        <p:spPr/>
        <p:txBody>
          <a:bodyPr/>
          <a:lstStyle/>
          <a:p>
            <a:fld id="{307C5FD4-1378-4C6B-8EF6-1DA60369257A}" type="slidenum">
              <a:rPr lang="ko-KR" altLang="en-US" sz="2000" b="1" smtClean="0">
                <a:solidFill>
                  <a:schemeClr val="tx1"/>
                </a:solidFill>
              </a:rPr>
              <a:pPr/>
              <a:t>2</a:t>
            </a:fld>
            <a:endParaRPr lang="ko-KR" altLang="en-US" sz="2000" b="1">
              <a:solidFill>
                <a:schemeClr val="tx1"/>
              </a:solidFill>
            </a:endParaRPr>
          </a:p>
        </p:txBody>
      </p:sp>
    </p:spTree>
    <p:extLst>
      <p:ext uri="{BB962C8B-B14F-4D97-AF65-F5344CB8AC3E}">
        <p14:creationId xmlns:p14="http://schemas.microsoft.com/office/powerpoint/2010/main" val="948149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Related Works</a:t>
            </a:r>
            <a:endParaRPr lang="ko-KR" altLang="en-US"/>
          </a:p>
        </p:txBody>
      </p:sp>
      <p:sp>
        <p:nvSpPr>
          <p:cNvPr id="3" name="내용 개체 틀 2"/>
          <p:cNvSpPr>
            <a:spLocks noGrp="1"/>
          </p:cNvSpPr>
          <p:nvPr>
            <p:ph idx="1"/>
          </p:nvPr>
        </p:nvSpPr>
        <p:spPr/>
        <p:txBody>
          <a:bodyPr>
            <a:normAutofit/>
          </a:bodyPr>
          <a:lstStyle/>
          <a:p>
            <a:r>
              <a:rPr lang="en-US" altLang="ko-KR" sz="2000" smtClean="0"/>
              <a:t>Finding Exact MaxRS answers = #P problem </a:t>
            </a:r>
          </a:p>
          <a:p>
            <a:pPr marL="0" indent="0">
              <a:buNone/>
            </a:pPr>
            <a:endParaRPr lang="en-US" altLang="ko-KR" sz="2000" smtClean="0"/>
          </a:p>
          <a:p>
            <a:pPr marL="0" indent="0">
              <a:buNone/>
            </a:pPr>
            <a:r>
              <a:rPr lang="ko-KR" altLang="en-US" sz="2000" smtClean="0"/>
              <a:t>이전 연구들 </a:t>
            </a:r>
            <a:r>
              <a:rPr lang="en-US" altLang="ko-KR" sz="2000" smtClean="0"/>
              <a:t>: Geometric</a:t>
            </a:r>
            <a:r>
              <a:rPr lang="ko-KR" altLang="en-US" sz="2000" smtClean="0"/>
              <a:t>하게 적용 </a:t>
            </a:r>
            <a:r>
              <a:rPr lang="en-US" altLang="ko-KR" sz="2000" smtClean="0"/>
              <a:t>-&gt; </a:t>
            </a:r>
            <a:r>
              <a:rPr lang="ko-KR" altLang="en-US" sz="2000" smtClean="0"/>
              <a:t>가장 많이 겹치는 사각형 형태 </a:t>
            </a:r>
            <a:endParaRPr lang="en-US" altLang="ko-KR" sz="2000" smtClean="0"/>
          </a:p>
          <a:p>
            <a:pPr marL="0" indent="0">
              <a:buNone/>
            </a:pPr>
            <a:r>
              <a:rPr lang="ko-KR" altLang="en-US" sz="2000" smtClean="0"/>
              <a:t>→ </a:t>
            </a:r>
            <a:r>
              <a:rPr lang="en-US" altLang="ko-KR" sz="2000" smtClean="0"/>
              <a:t>Sweep-line(O(nlogn)) &amp; maximum overlapping area </a:t>
            </a:r>
            <a:r>
              <a:rPr lang="ko-KR" altLang="en-US" sz="2000" smtClean="0"/>
              <a:t>저장</a:t>
            </a:r>
            <a:r>
              <a:rPr lang="en-US" altLang="ko-KR" sz="2000" smtClean="0"/>
              <a:t>(aSB-Tree </a:t>
            </a:r>
            <a:r>
              <a:rPr lang="ko-KR" altLang="en-US" sz="2000" smtClean="0"/>
              <a:t>자료구조 사용</a:t>
            </a:r>
            <a:r>
              <a:rPr lang="en-US" altLang="ko-KR" sz="2000" smtClean="0"/>
              <a:t>)</a:t>
            </a:r>
          </a:p>
          <a:p>
            <a:pPr marL="0" indent="0">
              <a:buNone/>
            </a:pPr>
            <a:r>
              <a:rPr lang="ko-KR" altLang="en-US" sz="2000" smtClean="0"/>
              <a:t>→</a:t>
            </a:r>
            <a:r>
              <a:rPr lang="en-US" altLang="ko-KR" sz="2000" smtClean="0"/>
              <a:t> Grid-Sampling based Approxim</a:t>
            </a:r>
            <a:r>
              <a:rPr lang="en-US" altLang="ko-KR" sz="2000"/>
              <a:t>a</a:t>
            </a:r>
            <a:r>
              <a:rPr lang="en-US" altLang="ko-KR" sz="2000" smtClean="0"/>
              <a:t>tion Algorithm(</a:t>
            </a:r>
            <a:r>
              <a:rPr lang="ko-KR" altLang="en-US" sz="2000" smtClean="0"/>
              <a:t>처리시간을 줄이는 데 성공</a:t>
            </a:r>
            <a:r>
              <a:rPr lang="en-US" altLang="ko-KR" sz="2000" smtClean="0"/>
              <a:t> )</a:t>
            </a:r>
          </a:p>
          <a:p>
            <a:pPr marL="0" indent="0">
              <a:buNone/>
            </a:pPr>
            <a:endParaRPr lang="en-US" altLang="ko-KR" sz="1800" smtClean="0"/>
          </a:p>
          <a:p>
            <a:pPr marL="0" indent="0">
              <a:buNone/>
            </a:pPr>
            <a:r>
              <a:rPr lang="ko-KR" altLang="en-US" sz="2000" smtClean="0"/>
              <a:t>이번논문</a:t>
            </a:r>
            <a:r>
              <a:rPr lang="en-US" altLang="ko-KR" sz="2000" smtClean="0"/>
              <a:t>	‘rectangle intersection’ problem </a:t>
            </a:r>
            <a:r>
              <a:rPr lang="ko-KR" altLang="en-US" sz="2000" smtClean="0"/>
              <a:t>사용하지만</a:t>
            </a:r>
            <a:r>
              <a:rPr lang="en-US" altLang="ko-KR" sz="2000" smtClean="0"/>
              <a:t>, </a:t>
            </a:r>
            <a:r>
              <a:rPr lang="ko-KR" altLang="en-US" sz="2000" smtClean="0"/>
              <a:t>후보지역 모두 살펴봄</a:t>
            </a:r>
            <a:endParaRPr lang="en-US" altLang="ko-KR" sz="1600" smtClean="0"/>
          </a:p>
          <a:p>
            <a:pPr marL="0" indent="0">
              <a:buNone/>
            </a:pPr>
            <a:endParaRPr lang="en-US" altLang="ko-KR" sz="1600" smtClean="0"/>
          </a:p>
          <a:p>
            <a:r>
              <a:rPr lang="ko-KR" altLang="en-US" sz="2000" smtClean="0"/>
              <a:t>이전 연구들 </a:t>
            </a:r>
            <a:r>
              <a:rPr lang="en-US" altLang="ko-KR" sz="2000" smtClean="0"/>
              <a:t>: weight</a:t>
            </a:r>
            <a:r>
              <a:rPr lang="ko-KR" altLang="en-US" sz="2000"/>
              <a:t> </a:t>
            </a:r>
            <a:r>
              <a:rPr lang="en-US" altLang="ko-KR" sz="2000" smtClean="0"/>
              <a:t>uncertainty, </a:t>
            </a:r>
            <a:r>
              <a:rPr lang="ko-KR" altLang="en-US" sz="2000" smtClean="0"/>
              <a:t>확률이 </a:t>
            </a:r>
            <a:r>
              <a:rPr lang="en-US" altLang="ko-KR" sz="2000" smtClean="0"/>
              <a:t>0</a:t>
            </a:r>
            <a:r>
              <a:rPr lang="ko-KR" altLang="en-US" sz="2000" smtClean="0"/>
              <a:t>보다 크면 </a:t>
            </a:r>
            <a:r>
              <a:rPr lang="en-US" altLang="ko-KR" sz="2000" smtClean="0"/>
              <a:t>return </a:t>
            </a:r>
          </a:p>
          <a:p>
            <a:pPr marL="0" indent="0">
              <a:buNone/>
            </a:pPr>
            <a:r>
              <a:rPr lang="en-US" altLang="ko-KR" sz="2000" smtClean="0"/>
              <a:t>	</a:t>
            </a:r>
          </a:p>
          <a:p>
            <a:pPr marL="0" indent="0">
              <a:buNone/>
            </a:pPr>
            <a:r>
              <a:rPr lang="ko-KR" altLang="en-US" sz="2000"/>
              <a:t>이번논문 </a:t>
            </a:r>
            <a:r>
              <a:rPr lang="en-US" altLang="ko-KR" sz="2000"/>
              <a:t>	</a:t>
            </a:r>
            <a:r>
              <a:rPr lang="en-US" altLang="ko-KR" sz="2000" smtClean="0"/>
              <a:t>location uncertainty</a:t>
            </a:r>
            <a:r>
              <a:rPr lang="ko-KR" altLang="en-US" sz="2000" smtClean="0"/>
              <a:t>도 다룸</a:t>
            </a:r>
            <a:r>
              <a:rPr lang="en-US" altLang="ko-KR" sz="2000" smtClean="0"/>
              <a:t>, </a:t>
            </a:r>
            <a:r>
              <a:rPr lang="ko-KR" altLang="en-US" sz="2000" smtClean="0"/>
              <a:t>확률적 </a:t>
            </a:r>
            <a:r>
              <a:rPr lang="ko-KR" altLang="en-US" sz="2000"/>
              <a:t>임계값 </a:t>
            </a:r>
            <a:r>
              <a:rPr lang="ko-KR" altLang="en-US" sz="2000" smtClean="0"/>
              <a:t>설정 </a:t>
            </a:r>
            <a:r>
              <a:rPr lang="ko-KR" altLang="en-US" sz="2000"/>
              <a:t>및</a:t>
            </a:r>
            <a:r>
              <a:rPr lang="ko-KR" altLang="en-US" sz="2000" smtClean="0"/>
              <a:t> </a:t>
            </a:r>
            <a:r>
              <a:rPr lang="en-US" altLang="ko-KR" sz="2000" smtClean="0"/>
              <a:t>upper-bound </a:t>
            </a:r>
            <a:r>
              <a:rPr lang="ko-KR" altLang="en-US" sz="2000" smtClean="0"/>
              <a:t>계산</a:t>
            </a:r>
            <a:endParaRPr lang="ko-KR" altLang="en-US" sz="2000"/>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3</a:t>
            </a:fld>
            <a:endParaRPr lang="ko-KR" altLang="en-US"/>
          </a:p>
        </p:txBody>
      </p:sp>
      <p:sp>
        <p:nvSpPr>
          <p:cNvPr id="5" name="오른쪽 화살표 4"/>
          <p:cNvSpPr/>
          <p:nvPr/>
        </p:nvSpPr>
        <p:spPr>
          <a:xfrm>
            <a:off x="2183027" y="4283676"/>
            <a:ext cx="395416" cy="189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오른쪽 화살표 5"/>
          <p:cNvSpPr/>
          <p:nvPr/>
        </p:nvSpPr>
        <p:spPr>
          <a:xfrm>
            <a:off x="2183027" y="5811086"/>
            <a:ext cx="395416" cy="189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5335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307C5FD4-1378-4C6B-8EF6-1DA60369257A}" type="slidenum">
              <a:rPr lang="ko-KR" altLang="en-US" smtClean="0"/>
              <a:t>4</a:t>
            </a:fld>
            <a:endParaRPr lang="ko-KR" altLang="en-US"/>
          </a:p>
        </p:txBody>
      </p:sp>
      <p:sp>
        <p:nvSpPr>
          <p:cNvPr id="7" name="제목 1"/>
          <p:cNvSpPr txBox="1">
            <a:spLocks/>
          </p:cNvSpPr>
          <p:nvPr/>
        </p:nvSpPr>
        <p:spPr>
          <a:xfrm>
            <a:off x="838200" y="410368"/>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mtClean="0"/>
              <a:t>Problem Definition</a:t>
            </a:r>
            <a:endParaRPr lang="ko-KR" altLang="en-US"/>
          </a:p>
        </p:txBody>
      </p:sp>
      <p:pic>
        <p:nvPicPr>
          <p:cNvPr id="8" name="그림 7"/>
          <p:cNvPicPr>
            <a:picLocks noChangeAspect="1"/>
          </p:cNvPicPr>
          <p:nvPr/>
        </p:nvPicPr>
        <p:blipFill>
          <a:blip r:embed="rId2"/>
          <a:stretch>
            <a:fillRect/>
          </a:stretch>
        </p:blipFill>
        <p:spPr>
          <a:xfrm>
            <a:off x="9068183" y="92313"/>
            <a:ext cx="2720546" cy="1559780"/>
          </a:xfrm>
          <a:prstGeom prst="rect">
            <a:avLst/>
          </a:prstGeom>
        </p:spPr>
      </p:pic>
      <p:grpSp>
        <p:nvGrpSpPr>
          <p:cNvPr id="9" name="그룹 8"/>
          <p:cNvGrpSpPr/>
          <p:nvPr/>
        </p:nvGrpSpPr>
        <p:grpSpPr>
          <a:xfrm>
            <a:off x="403271" y="1605757"/>
            <a:ext cx="5737021" cy="4767496"/>
            <a:chOff x="604389" y="3797766"/>
            <a:chExt cx="5737021" cy="4767496"/>
          </a:xfrm>
        </p:grpSpPr>
        <p:sp>
          <p:nvSpPr>
            <p:cNvPr id="10" name="TextBox 9"/>
            <p:cNvSpPr txBox="1"/>
            <p:nvPr/>
          </p:nvSpPr>
          <p:spPr>
            <a:xfrm>
              <a:off x="604389" y="3797766"/>
              <a:ext cx="1894704" cy="369332"/>
            </a:xfrm>
            <a:prstGeom prst="rect">
              <a:avLst/>
            </a:prstGeom>
            <a:noFill/>
          </p:spPr>
          <p:txBody>
            <a:bodyPr wrap="square" rtlCol="0">
              <a:spAutoFit/>
            </a:bodyPr>
            <a:lstStyle/>
            <a:p>
              <a:r>
                <a:rPr lang="en-US" altLang="ko-KR" smtClean="0"/>
                <a:t>Def 1) Max RS  </a:t>
              </a:r>
              <a:endParaRPr lang="ko-KR" altLang="en-US"/>
            </a:p>
          </p:txBody>
        </p:sp>
        <p:pic>
          <p:nvPicPr>
            <p:cNvPr id="11" name="그림 10"/>
            <p:cNvPicPr>
              <a:picLocks noChangeAspect="1"/>
            </p:cNvPicPr>
            <p:nvPr/>
          </p:nvPicPr>
          <p:blipFill rotWithShape="1">
            <a:blip r:embed="rId3"/>
            <a:srcRect r="3813"/>
            <a:stretch/>
          </p:blipFill>
          <p:spPr>
            <a:xfrm>
              <a:off x="1039318" y="4168159"/>
              <a:ext cx="1749897" cy="457200"/>
            </a:xfrm>
            <a:prstGeom prst="rect">
              <a:avLst/>
            </a:prstGeom>
          </p:spPr>
        </p:pic>
        <p:sp>
          <p:nvSpPr>
            <p:cNvPr id="12" name="TextBox 11"/>
            <p:cNvSpPr txBox="1"/>
            <p:nvPr/>
          </p:nvSpPr>
          <p:spPr>
            <a:xfrm>
              <a:off x="604389" y="4762389"/>
              <a:ext cx="3591697" cy="369332"/>
            </a:xfrm>
            <a:prstGeom prst="rect">
              <a:avLst/>
            </a:prstGeom>
            <a:noFill/>
          </p:spPr>
          <p:txBody>
            <a:bodyPr wrap="square" rtlCol="0">
              <a:spAutoFit/>
            </a:bodyPr>
            <a:lstStyle/>
            <a:p>
              <a:r>
                <a:rPr lang="en-US" altLang="ko-KR" smtClean="0"/>
                <a:t>Def 2) Uncertain Spatial Objects   </a:t>
              </a:r>
              <a:endParaRPr lang="ko-KR" altLang="en-US"/>
            </a:p>
          </p:txBody>
        </p:sp>
        <mc:AlternateContent xmlns:mc="http://schemas.openxmlformats.org/markup-compatibility/2006" xmlns:a14="http://schemas.microsoft.com/office/drawing/2010/main">
          <mc:Choice Requires="a14">
            <p:sp>
              <p:nvSpPr>
                <p:cNvPr id="13" name="TextBox 12"/>
                <p:cNvSpPr txBox="1"/>
                <p:nvPr/>
              </p:nvSpPr>
              <p:spPr>
                <a:xfrm>
                  <a:off x="696018" y="5182809"/>
                  <a:ext cx="56453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𝑈</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2</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𝑖𝐾</m:t>
                                </m:r>
                              </m:sub>
                            </m:sSub>
                          </m:e>
                        </m:d>
                        <m:r>
                          <a:rPr lang="en-US" altLang="ko-KR" b="0" i="1" smtClean="0">
                            <a:latin typeface="Cambria Math" panose="02040503050406030204" pitchFamily="18" charset="0"/>
                          </a:rPr>
                          <m:t>,  </m:t>
                        </m:r>
                        <m:r>
                          <a:rPr lang="en-US" altLang="ko-KR" b="0" i="1" smtClean="0">
                            <a:latin typeface="Cambria Math" panose="02040503050406030204" pitchFamily="18" charset="0"/>
                          </a:rPr>
                          <m:t>𝐾</m:t>
                        </m:r>
                        <m:r>
                          <a:rPr lang="en-US" altLang="ko-KR" b="0" i="1" smtClean="0">
                            <a:latin typeface="Cambria Math" panose="02040503050406030204" pitchFamily="18" charset="0"/>
                          </a:rPr>
                          <m:t>=</m:t>
                        </m:r>
                        <m:r>
                          <a:rPr lang="en-US" altLang="ko-KR" b="0" i="1" smtClean="0">
                            <a:latin typeface="Cambria Math" panose="02040503050406030204" pitchFamily="18" charset="0"/>
                          </a:rPr>
                          <m:t>𝑝𝑜𝑠𝑠𝑖𝑏𝑙𝑒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𝑖𝑛𝑠𝑡𝑎𝑛𝑐𝑒𝑠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𝑈</m:t>
                            </m:r>
                          </m:e>
                          <m:sub>
                            <m:r>
                              <a:rPr lang="en-US" altLang="ko-KR" b="0" i="1" smtClean="0">
                                <a:latin typeface="Cambria Math" panose="02040503050406030204" pitchFamily="18" charset="0"/>
                              </a:rPr>
                              <m:t>𝑖</m:t>
                            </m:r>
                          </m:sub>
                        </m:sSub>
                      </m:oMath>
                    </m:oMathPara>
                  </a14:m>
                  <a:endParaRPr lang="ko-KR" altLang="en-US"/>
                </a:p>
              </p:txBody>
            </p:sp>
          </mc:Choice>
          <mc:Fallback xmlns="">
            <p:sp>
              <p:nvSpPr>
                <p:cNvPr id="13" name="TextBox 12"/>
                <p:cNvSpPr txBox="1">
                  <a:spLocks noRot="1" noChangeAspect="1" noMove="1" noResize="1" noEditPoints="1" noAdjustHandles="1" noChangeArrowheads="1" noChangeShapeType="1" noTextEdit="1"/>
                </p:cNvSpPr>
                <p:nvPr/>
              </p:nvSpPr>
              <p:spPr>
                <a:xfrm>
                  <a:off x="696018" y="5182809"/>
                  <a:ext cx="5645392" cy="276999"/>
                </a:xfrm>
                <a:prstGeom prst="rect">
                  <a:avLst/>
                </a:prstGeom>
                <a:blipFill rotWithShape="0">
                  <a:blip r:embed="rId4"/>
                  <a:stretch>
                    <a:fillRect l="-216" b="-4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20866" y="5586936"/>
                  <a:ext cx="3146502" cy="323422"/>
                </a:xfrm>
                <a:prstGeom prst="rect">
                  <a:avLst/>
                </a:prstGeom>
                <a:noFill/>
              </p:spPr>
              <p:txBody>
                <a:bodyPr wrap="none" lIns="0" tIns="0" rIns="0" bIns="0" rtlCol="0">
                  <a:spAutoFit/>
                </a:bodyPr>
                <a:lstStyle/>
                <a:p>
                  <a:r>
                    <a:rPr lang="ko-KR" altLang="en-US" smtClean="0"/>
                    <a:t>해</a:t>
                  </a:r>
                  <a14:m>
                    <m:oMath xmlns:m="http://schemas.openxmlformats.org/officeDocument/2006/math">
                      <m:r>
                        <a:rPr lang="ko-KR" altLang="en-US" i="1" smtClean="0">
                          <a:latin typeface="Cambria Math" panose="02040503050406030204" pitchFamily="18" charset="0"/>
                        </a:rPr>
                        <m:t>당</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𝑈</m:t>
                          </m:r>
                        </m:e>
                        <m:sub>
                          <m:r>
                            <a:rPr lang="en-US" altLang="ko-KR" b="0" i="1" smtClean="0">
                              <a:latin typeface="Cambria Math" panose="02040503050406030204" pitchFamily="18" charset="0"/>
                            </a:rPr>
                            <m:t>𝑖</m:t>
                          </m:r>
                        </m:sub>
                      </m:sSub>
                      <m:r>
                        <a:rPr lang="ko-KR" altLang="en-US" i="1">
                          <a:latin typeface="Cambria Math" panose="02040503050406030204" pitchFamily="18" charset="0"/>
                        </a:rPr>
                        <m:t>에</m:t>
                      </m:r>
                      <m:r>
                        <a:rPr lang="en-US" altLang="ko-KR" b="0" i="1" smtClean="0">
                          <a:latin typeface="Cambria Math" panose="02040503050406030204" pitchFamily="18" charset="0"/>
                        </a:rPr>
                        <m:t> </m:t>
                      </m:r>
                      <m:r>
                        <a:rPr lang="ko-KR" altLang="en-US" i="1">
                          <a:latin typeface="Cambria Math" panose="02040503050406030204" pitchFamily="18" charset="0"/>
                        </a:rPr>
                        <m:t>대</m:t>
                      </m:r>
                      <m:r>
                        <a:rPr lang="ko-KR" altLang="en-US" i="1" smtClean="0">
                          <a:latin typeface="Cambria Math" panose="02040503050406030204" pitchFamily="18" charset="0"/>
                        </a:rPr>
                        <m:t>하</m:t>
                      </m:r>
                      <m:r>
                        <a:rPr lang="ko-KR" altLang="en-US" i="1">
                          <a:latin typeface="Cambria Math" panose="02040503050406030204" pitchFamily="18" charset="0"/>
                        </a:rPr>
                        <m:t>여</m:t>
                      </m:r>
                      <m:r>
                        <a:rPr lang="en-US" altLang="ko-KR" b="0" i="1" smtClean="0">
                          <a:latin typeface="Cambria Math" panose="02040503050406030204" pitchFamily="18" charset="0"/>
                        </a:rPr>
                        <m:t> ,  </m:t>
                      </m:r>
                      <m:nary>
                        <m:naryPr>
                          <m:chr m:val="∑"/>
                          <m:limLoc m:val="subSup"/>
                          <m:ctrlPr>
                            <a:rPr lang="ko-KR" altLang="en-US" i="1" smtClean="0">
                              <a:latin typeface="Cambria Math" panose="02040503050406030204" pitchFamily="18" charset="0"/>
                            </a:rPr>
                          </m:ctrlPr>
                        </m:naryPr>
                        <m:sub>
                          <m:r>
                            <m:rPr>
                              <m:brk m:alnAt="25"/>
                            </m:rPr>
                            <a:rPr lang="en-US" altLang="ko-KR" b="0" i="1" smtClean="0">
                              <a:latin typeface="Cambria Math" panose="02040503050406030204" pitchFamily="18" charset="0"/>
                            </a:rPr>
                            <m:t>𝑗</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𝐾</m:t>
                          </m:r>
                        </m:sup>
                        <m:e>
                          <m:r>
                            <a:rPr lang="en-US" altLang="ko-KR" b="0" i="1" smtClean="0">
                              <a:latin typeface="Cambria Math" panose="02040503050406030204" pitchFamily="18" charset="0"/>
                            </a:rPr>
                            <m:t>𝑝𝑖𝑗</m:t>
                          </m:r>
                          <m:r>
                            <a:rPr lang="en-US" altLang="ko-KR" b="0" i="1" smtClean="0">
                              <a:latin typeface="Cambria Math" panose="02040503050406030204" pitchFamily="18" charset="0"/>
                            </a:rPr>
                            <m:t>=1</m:t>
                          </m:r>
                        </m:e>
                      </m:nary>
                    </m:oMath>
                  </a14:m>
                  <a:endParaRPr lang="ko-KR" altLang="en-US"/>
                </a:p>
              </p:txBody>
            </p:sp>
          </mc:Choice>
          <mc:Fallback xmlns="">
            <p:sp>
              <p:nvSpPr>
                <p:cNvPr id="14" name="TextBox 13"/>
                <p:cNvSpPr txBox="1">
                  <a:spLocks noRot="1" noChangeAspect="1" noMove="1" noResize="1" noEditPoints="1" noAdjustHandles="1" noChangeArrowheads="1" noChangeShapeType="1" noTextEdit="1"/>
                </p:cNvSpPr>
                <p:nvPr/>
              </p:nvSpPr>
              <p:spPr>
                <a:xfrm>
                  <a:off x="720866" y="5586936"/>
                  <a:ext cx="3146502" cy="323422"/>
                </a:xfrm>
                <a:prstGeom prst="rect">
                  <a:avLst/>
                </a:prstGeom>
                <a:blipFill rotWithShape="0">
                  <a:blip r:embed="rId5"/>
                  <a:stretch>
                    <a:fillRect l="-4457" t="-147170" r="-1744" b="-2169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04389" y="6731683"/>
                  <a:ext cx="5078740" cy="1833579"/>
                </a:xfrm>
                <a:prstGeom prst="rect">
                  <a:avLst/>
                </a:prstGeom>
                <a:noFill/>
              </p:spPr>
              <p:txBody>
                <a:bodyPr wrap="square" rtlCol="0">
                  <a:spAutoFit/>
                </a:bodyPr>
                <a:lstStyle/>
                <a:p>
                  <a:r>
                    <a:rPr lang="en-US" altLang="ko-KR" smtClean="0"/>
                    <a:t>Def 3) Possible World(</a:t>
                  </a:r>
                  <a:r>
                    <a:rPr lang="ko-KR" altLang="en-US" smtClean="0"/>
                    <a:t>인스턴스 부분집합</a:t>
                  </a:r>
                  <a:r>
                    <a:rPr lang="en-US" altLang="ko-KR" smtClean="0"/>
                    <a:t>)</a:t>
                  </a:r>
                </a:p>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𝑝𝑤</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𝑖𝑗</m:t>
                                </m:r>
                              </m:sub>
                            </m:sSub>
                          </m:e>
                        </m:d>
                        <m:r>
                          <a:rPr lang="en-US" altLang="ko-KR" b="0" i="1" smtClean="0">
                            <a:latin typeface="Cambria Math" panose="02040503050406030204" pitchFamily="18" charset="0"/>
                          </a:rPr>
                          <m:t> </m:t>
                        </m:r>
                        <m:r>
                          <a:rPr lang="en-US" altLang="ko-KR" b="0" i="1" smtClean="0">
                            <a:latin typeface="Cambria Math" panose="02040503050406030204" pitchFamily="18" charset="0"/>
                          </a:rPr>
                          <m:t>𝑖</m:t>
                        </m:r>
                        <m:r>
                          <a:rPr lang="en-US" altLang="ko-KR" b="0" i="1" smtClean="0">
                            <a:latin typeface="Cambria Math" panose="02040503050406030204" pitchFamily="18" charset="0"/>
                          </a:rPr>
                          <m:t>=1,2, ⋯,</m:t>
                        </m:r>
                        <m:r>
                          <a:rPr lang="en-US" altLang="ko-KR" b="0" i="1" smtClean="0">
                            <a:latin typeface="Cambria Math" panose="02040503050406030204" pitchFamily="18" charset="0"/>
                            <a:ea typeface="Cambria Math" panose="02040503050406030204" pitchFamily="18" charset="0"/>
                          </a:rPr>
                          <m:t>𝑁</m:t>
                        </m:r>
                        <m:r>
                          <a:rPr lang="en-US" altLang="ko-KR" b="0" i="1" smtClean="0">
                            <a:latin typeface="Cambria Math" panose="02040503050406030204" pitchFamily="18" charset="0"/>
                          </a:rPr>
                          <m:t>} </m:t>
                        </m:r>
                      </m:oMath>
                    </m:oMathPara>
                  </a14:m>
                  <a:endParaRPr lang="en-US" altLang="ko-KR" b="0" smtClean="0"/>
                </a:p>
                <a:p>
                  <a:r>
                    <a:rPr lang="en-US" altLang="ko-KR" smtClean="0"/>
                    <a:t>DB</a:t>
                  </a:r>
                  <a:r>
                    <a:rPr lang="ko-KR" altLang="en-US" smtClean="0"/>
                    <a:t>안의 </a:t>
                  </a:r>
                  <a:r>
                    <a:rPr lang="en-US" altLang="ko-KR" smtClean="0"/>
                    <a:t>uncertain </a:t>
                  </a:r>
                  <a:r>
                    <a:rPr lang="ko-KR" altLang="en-US" smtClean="0"/>
                    <a:t>객체들은 서로 독립적이다</a:t>
                  </a:r>
                  <a:r>
                    <a:rPr lang="en-US" altLang="ko-KR" smtClean="0"/>
                    <a:t>. </a:t>
                  </a:r>
                </a:p>
                <a:p>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smtClean="0"/>
                    <a:t> Pr(pw) = </a:t>
                  </a:r>
                  <a14:m>
                    <m:oMath xmlns:m="http://schemas.openxmlformats.org/officeDocument/2006/math">
                      <m:nary>
                        <m:naryPr>
                          <m:chr m:val="∏"/>
                          <m:limLoc m:val="subSup"/>
                          <m:ctrlPr>
                            <a:rPr lang="en-US" altLang="ko-KR" i="1" smtClean="0">
                              <a:latin typeface="Cambria Math" panose="02040503050406030204" pitchFamily="18" charset="0"/>
                            </a:rPr>
                          </m:ctrlPr>
                        </m:naryPr>
                        <m:sub>
                          <m:r>
                            <m:rPr>
                              <m:brk m:alnAt="25"/>
                            </m:rP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𝑖𝑗</m:t>
                              </m:r>
                            </m:sub>
                          </m:sSub>
                        </m:e>
                      </m:nary>
                    </m:oMath>
                  </a14:m>
                  <a:r>
                    <a:rPr lang="en-US" altLang="ko-KR" smtClean="0"/>
                    <a:t> </a:t>
                  </a:r>
                  <a:r>
                    <a:rPr lang="ko-KR" altLang="en-US" smtClean="0"/>
                    <a:t> </a:t>
                  </a:r>
                  <a:r>
                    <a:rPr lang="en-US" altLang="ko-KR" smtClean="0"/>
                    <a:t> </a:t>
                  </a:r>
                  <a:endParaRPr lang="en-US" altLang="ko-KR"/>
                </a:p>
                <a:p>
                  <a:r>
                    <a:rPr lang="en-US" altLang="ko-KR" smtClean="0"/>
                    <a:t>Ex) pw =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11</m:t>
                          </m:r>
                        </m:sub>
                      </m:sSub>
                    </m:oMath>
                  </a14:m>
                  <a:r>
                    <a:rPr lang="en-US" altLang="ko-KR" smtClean="0"/>
                    <a:t>,</a:t>
                  </a:r>
                  <a:r>
                    <a:rPr lang="en-US" altLang="ko-KR"/>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b="0" i="1" smtClean="0">
                              <a:latin typeface="Cambria Math" panose="02040503050406030204" pitchFamily="18" charset="0"/>
                            </a:rPr>
                            <m:t>22</m:t>
                          </m:r>
                        </m:sub>
                      </m:sSub>
                      <m:r>
                        <a:rPr lang="en-US" altLang="ko-KR" b="0" i="1" smtClean="0">
                          <a:latin typeface="Cambria Math" panose="02040503050406030204" pitchFamily="18" charset="0"/>
                        </a:rPr>
                        <m:t>,</m:t>
                      </m:r>
                    </m:oMath>
                  </a14:m>
                  <a:r>
                    <a:rPr lang="en-US" altLang="ko-KR"/>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b="0" i="1" smtClean="0">
                              <a:latin typeface="Cambria Math" panose="02040503050406030204" pitchFamily="18" charset="0"/>
                            </a:rPr>
                            <m:t>3</m:t>
                          </m:r>
                          <m:r>
                            <a:rPr lang="en-US" altLang="ko-KR" i="1">
                              <a:latin typeface="Cambria Math" panose="02040503050406030204" pitchFamily="18" charset="0"/>
                            </a:rPr>
                            <m:t>1</m:t>
                          </m:r>
                        </m:sub>
                      </m:sSub>
                    </m:oMath>
                  </a14:m>
                  <a:r>
                    <a:rPr lang="en-US" altLang="ko-KR" smtClean="0"/>
                    <a:t>}</a:t>
                  </a:r>
                </a:p>
                <a:p>
                  <a:r>
                    <a:rPr lang="en-US" altLang="ko-KR" smtClean="0"/>
                    <a:t>Pr(pw)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i="1">
                              <a:latin typeface="Cambria Math" panose="02040503050406030204" pitchFamily="18" charset="0"/>
                            </a:rPr>
                            <m:t>11</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22 </m:t>
                          </m:r>
                        </m:sub>
                      </m:sSub>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r>
                            <a:rPr lang="en-US" altLang="ko-KR" b="0" i="1" smtClean="0">
                              <a:latin typeface="Cambria Math" panose="02040503050406030204" pitchFamily="18" charset="0"/>
                            </a:rPr>
                            <m:t>31</m:t>
                          </m:r>
                          <m:r>
                            <a:rPr lang="en-US" altLang="ko-KR" i="1">
                              <a:latin typeface="Cambria Math" panose="02040503050406030204" pitchFamily="18" charset="0"/>
                            </a:rPr>
                            <m:t> </m:t>
                          </m:r>
                        </m:sub>
                      </m:sSub>
                    </m:oMath>
                  </a14:m>
                  <a:endParaRPr lang="ko-KR" altLang="en-US"/>
                </a:p>
              </p:txBody>
            </p:sp>
          </mc:Choice>
          <mc:Fallback xmlns="">
            <p:sp>
              <p:nvSpPr>
                <p:cNvPr id="15" name="TextBox 14"/>
                <p:cNvSpPr txBox="1">
                  <a:spLocks noRot="1" noChangeAspect="1" noMove="1" noResize="1" noEditPoints="1" noAdjustHandles="1" noChangeArrowheads="1" noChangeShapeType="1" noTextEdit="1"/>
                </p:cNvSpPr>
                <p:nvPr/>
              </p:nvSpPr>
              <p:spPr>
                <a:xfrm>
                  <a:off x="604389" y="6731683"/>
                  <a:ext cx="5078740" cy="1833579"/>
                </a:xfrm>
                <a:prstGeom prst="rect">
                  <a:avLst/>
                </a:prstGeom>
                <a:blipFill rotWithShape="0">
                  <a:blip r:embed="rId6"/>
                  <a:stretch>
                    <a:fillRect l="-960" t="-2000" b="-6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20866" y="5854899"/>
                  <a:ext cx="4013406" cy="608821"/>
                </a:xfrm>
                <a:prstGeom prst="rect">
                  <a:avLst/>
                </a:prstGeom>
                <a:noFill/>
              </p:spPr>
              <p:txBody>
                <a:bodyPr wrap="none" lIns="0" tIns="0" rIns="0" bIns="0" rtlCol="0">
                  <a:spAutoFit/>
                </a:bodyPr>
                <a:lstStyle/>
                <a:p>
                  <a14:m>
                    <m:oMath xmlns:m="http://schemas.openxmlformats.org/officeDocument/2006/math">
                      <m:r>
                        <a:rPr lang="en-US" altLang="ko-KR" sz="2000" b="1" i="1" smtClean="0">
                          <a:latin typeface="Cambria Math" panose="02040503050406030204" pitchFamily="18" charset="0"/>
                        </a:rPr>
                        <m:t>𝑼</m:t>
                      </m:r>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𝑈</m:t>
                          </m:r>
                        </m:e>
                        <m:sub>
                          <m:r>
                            <a:rPr lang="en-US" altLang="ko-KR" sz="2000" b="0" i="1" smtClean="0">
                              <a:latin typeface="Cambria Math" panose="02040503050406030204" pitchFamily="18" charset="0"/>
                            </a:rPr>
                            <m:t>1</m:t>
                          </m:r>
                        </m:sub>
                      </m:sSub>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𝑈</m:t>
                          </m:r>
                        </m:e>
                        <m:sub>
                          <m:r>
                            <a:rPr lang="en-US" altLang="ko-KR" sz="2000" b="0" i="1" smtClean="0">
                              <a:latin typeface="Cambria Math" panose="02040503050406030204" pitchFamily="18" charset="0"/>
                            </a:rPr>
                            <m:t>2</m:t>
                          </m:r>
                        </m:sub>
                      </m:sSub>
                      <m:r>
                        <a:rPr lang="en-US" altLang="ko-KR" sz="2000" b="0" i="1" smtClean="0">
                          <a:latin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𝑈</m:t>
                          </m:r>
                        </m:e>
                        <m:sub>
                          <m:r>
                            <a:rPr lang="en-US" altLang="ko-KR" sz="2000" b="0" i="1" smtClean="0">
                              <a:latin typeface="Cambria Math" panose="02040503050406030204" pitchFamily="18" charset="0"/>
                            </a:rPr>
                            <m:t>𝑁</m:t>
                          </m:r>
                        </m:sub>
                      </m:sSub>
                      <m:r>
                        <a:rPr lang="en-US" altLang="ko-KR" sz="2000" b="0" i="1" smtClean="0">
                          <a:latin typeface="Cambria Math" panose="02040503050406030204" pitchFamily="18" charset="0"/>
                        </a:rPr>
                        <m:t>}</m:t>
                      </m:r>
                    </m:oMath>
                  </a14:m>
                  <a:r>
                    <a:rPr lang="en-US" altLang="ko-KR" sz="1600" smtClean="0"/>
                    <a:t>, </a:t>
                  </a:r>
                </a:p>
                <a:p>
                  <a14:m>
                    <m:oMath xmlns:m="http://schemas.openxmlformats.org/officeDocument/2006/math">
                      <m:r>
                        <a:rPr lang="en-US" altLang="ko-KR" sz="2000" b="1" i="1" smtClean="0">
                          <a:latin typeface="Cambria Math" panose="02040503050406030204" pitchFamily="18" charset="0"/>
                        </a:rPr>
                        <m:t>𝑼</m:t>
                      </m:r>
                    </m:oMath>
                  </a14:m>
                  <a:r>
                    <a:rPr lang="en-US" altLang="ko-KR" sz="2000" smtClean="0"/>
                    <a:t>= </a:t>
                  </a:r>
                  <a:r>
                    <a:rPr lang="en-US" altLang="ko-KR" sz="1600" smtClean="0"/>
                    <a:t>collection of uncertain spatial objects</a:t>
                  </a:r>
                  <a:r>
                    <a:rPr lang="en-US" altLang="ko-KR" sz="1200" smtClean="0"/>
                    <a:t> </a:t>
                  </a:r>
                  <a:endParaRPr lang="ko-KR" altLang="en-US" sz="1600"/>
                </a:p>
              </p:txBody>
            </p:sp>
          </mc:Choice>
          <mc:Fallback xmlns="">
            <p:sp>
              <p:nvSpPr>
                <p:cNvPr id="16" name="TextBox 15"/>
                <p:cNvSpPr txBox="1">
                  <a:spLocks noRot="1" noChangeAspect="1" noMove="1" noResize="1" noEditPoints="1" noAdjustHandles="1" noChangeArrowheads="1" noChangeShapeType="1" noTextEdit="1"/>
                </p:cNvSpPr>
                <p:nvPr/>
              </p:nvSpPr>
              <p:spPr>
                <a:xfrm>
                  <a:off x="720866" y="5854899"/>
                  <a:ext cx="4013406" cy="608821"/>
                </a:xfrm>
                <a:prstGeom prst="rect">
                  <a:avLst/>
                </a:prstGeom>
                <a:blipFill rotWithShape="0">
                  <a:blip r:embed="rId7"/>
                  <a:stretch>
                    <a:fillRect l="-2124" t="-4000" r="-607" b="-24000"/>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17" name="내용 개체 틀 2"/>
              <p:cNvSpPr txBox="1">
                <a:spLocks/>
              </p:cNvSpPr>
              <p:nvPr/>
            </p:nvSpPr>
            <p:spPr>
              <a:xfrm>
                <a:off x="6343432" y="2053986"/>
                <a:ext cx="6386384" cy="1771453"/>
              </a:xfrm>
              <a:prstGeom prst="rect">
                <a:avLst/>
              </a:prstGeom>
            </p:spPr>
            <p:txBody>
              <a:bodyPr vert="horz" lIns="91440" tIns="45720" rIns="91440" bIns="45720" rtlCol="0">
                <a:normAutofit fontScale="850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100" smtClean="0"/>
                  <a:t>Def 4) PMaxRS probability</a:t>
                </a:r>
              </a:p>
              <a:p>
                <a:pPr marL="0" indent="0">
                  <a:buFont typeface="Arial" panose="020B0604020202020204" pitchFamily="34" charset="0"/>
                  <a:buNone/>
                </a:pPr>
                <a:r>
                  <a:rPr lang="en-US" altLang="ko-KR" sz="2000" smtClean="0"/>
                  <a:t> </a:t>
                </a:r>
                <a14:m>
                  <m:oMath xmlns:m="http://schemas.openxmlformats.org/officeDocument/2006/math">
                    <m:sSub>
                      <m:sSubPr>
                        <m:ctrlPr>
                          <a:rPr lang="en-US" altLang="ko-KR" sz="2000" i="1" smtClean="0">
                            <a:latin typeface="Cambria Math" panose="02040503050406030204" pitchFamily="18" charset="0"/>
                          </a:rPr>
                        </m:ctrlPr>
                      </m:sSubPr>
                      <m:e>
                        <m:r>
                          <a:rPr lang="en-US" altLang="ko-KR" sz="2000" i="1" smtClean="0">
                            <a:latin typeface="Cambria Math" panose="02040503050406030204" pitchFamily="18" charset="0"/>
                          </a:rPr>
                          <m:t>𝑃𝑟</m:t>
                        </m:r>
                      </m:e>
                      <m:sub>
                        <m:r>
                          <a:rPr lang="en-US" altLang="ko-KR" sz="2000" i="1" smtClean="0">
                            <a:latin typeface="Cambria Math" panose="02040503050406030204" pitchFamily="18" charset="0"/>
                          </a:rPr>
                          <m:t>𝑚𝑎𝑥𝑟𝑠</m:t>
                        </m:r>
                      </m:sub>
                    </m:sSub>
                    <m:d>
                      <m:dPr>
                        <m:ctrlPr>
                          <a:rPr lang="en-US" altLang="ko-KR" sz="2000" i="1" smtClean="0">
                            <a:latin typeface="Cambria Math" panose="02040503050406030204" pitchFamily="18" charset="0"/>
                          </a:rPr>
                        </m:ctrlPr>
                      </m:dPr>
                      <m:e>
                        <m:sSub>
                          <m:sSubPr>
                            <m:ctrlPr>
                              <a:rPr lang="en-US" altLang="ko-KR" sz="2000" i="1" smtClean="0">
                                <a:latin typeface="Cambria Math" panose="02040503050406030204" pitchFamily="18" charset="0"/>
                              </a:rPr>
                            </m:ctrlPr>
                          </m:sSubPr>
                          <m:e>
                            <m:r>
                              <a:rPr lang="en-US" altLang="ko-KR" sz="2000" i="1" smtClean="0">
                                <a:latin typeface="Cambria Math" panose="02040503050406030204" pitchFamily="18" charset="0"/>
                              </a:rPr>
                              <m:t>𝑄</m:t>
                            </m:r>
                          </m:e>
                          <m:sub>
                            <m:r>
                              <a:rPr lang="en-US" altLang="ko-KR" sz="2000" i="1" smtClean="0">
                                <a:latin typeface="Cambria Math" panose="02040503050406030204" pitchFamily="18" charset="0"/>
                              </a:rPr>
                              <m:t>𝑥</m:t>
                            </m:r>
                          </m:sub>
                        </m:sSub>
                      </m:e>
                    </m:d>
                    <m:r>
                      <a:rPr lang="en-US" altLang="ko-KR" sz="2000" i="1" smtClean="0">
                        <a:latin typeface="Cambria Math" panose="02040503050406030204" pitchFamily="18" charset="0"/>
                      </a:rPr>
                      <m:t>=</m:t>
                    </m:r>
                    <m:nary>
                      <m:naryPr>
                        <m:chr m:val="∑"/>
                        <m:supHide m:val="on"/>
                        <m:ctrlPr>
                          <a:rPr lang="en-US" altLang="ko-KR" sz="2000" i="1" smtClean="0">
                            <a:latin typeface="Cambria Math" panose="02040503050406030204" pitchFamily="18" charset="0"/>
                          </a:rPr>
                        </m:ctrlPr>
                      </m:naryPr>
                      <m:sub>
                        <m:r>
                          <m:rPr>
                            <m:brk m:alnAt="7"/>
                          </m:rPr>
                          <a:rPr lang="en-US" altLang="ko-KR" sz="2000" i="1" smtClean="0">
                            <a:latin typeface="Cambria Math" panose="02040503050406030204" pitchFamily="18" charset="0"/>
                          </a:rPr>
                          <m:t>𝑝</m:t>
                        </m:r>
                        <m:r>
                          <a:rPr lang="en-US" altLang="ko-KR" sz="2000" i="1" smtClean="0">
                            <a:latin typeface="Cambria Math" panose="02040503050406030204" pitchFamily="18" charset="0"/>
                          </a:rPr>
                          <m:t>𝑤</m:t>
                        </m:r>
                        <m: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𝑃𝑊</m:t>
                        </m:r>
                      </m:sub>
                      <m:sup/>
                      <m:e>
                        <m:r>
                          <a:rPr lang="ko-KR" altLang="en-US" sz="2000" i="1" smtClean="0">
                            <a:latin typeface="Cambria Math" panose="02040503050406030204" pitchFamily="18" charset="0"/>
                          </a:rPr>
                          <m:t>𝛿</m:t>
                        </m:r>
                        <m:r>
                          <a:rPr lang="en-US" altLang="ko-KR" sz="2000" i="1" smtClean="0">
                            <a:latin typeface="Cambria Math" panose="02040503050406030204" pitchFamily="18" charset="0"/>
                          </a:rPr>
                          <m:t>(</m:t>
                        </m:r>
                        <m:sSub>
                          <m:sSubPr>
                            <m:ctrlPr>
                              <a:rPr lang="en-US" altLang="ko-KR" sz="2000" i="1" smtClean="0">
                                <a:latin typeface="Cambria Math" panose="02040503050406030204" pitchFamily="18" charset="0"/>
                              </a:rPr>
                            </m:ctrlPr>
                          </m:sSubPr>
                          <m:e>
                            <m:r>
                              <a:rPr lang="en-US" altLang="ko-KR" sz="2000" i="1" smtClean="0">
                                <a:latin typeface="Cambria Math" panose="02040503050406030204" pitchFamily="18" charset="0"/>
                              </a:rPr>
                              <m:t>𝑄</m:t>
                            </m:r>
                          </m:e>
                          <m:sub>
                            <m:r>
                              <a:rPr lang="en-US" altLang="ko-KR" sz="2000" i="1" smtClean="0">
                                <a:latin typeface="Cambria Math" panose="02040503050406030204" pitchFamily="18" charset="0"/>
                              </a:rPr>
                              <m:t>𝑥</m:t>
                            </m:r>
                          </m:sub>
                        </m:sSub>
                        <m:r>
                          <a:rPr lang="en-US" altLang="ko-KR" sz="2000" i="1" smtClean="0">
                            <a:latin typeface="Cambria Math" panose="02040503050406030204" pitchFamily="18" charset="0"/>
                          </a:rPr>
                          <m:t>|</m:t>
                        </m:r>
                        <m:d>
                          <m:dPr>
                            <m:begChr m:val="|"/>
                            <m:ctrlPr>
                              <a:rPr lang="en-US" altLang="ko-KR" sz="2000" i="1" smtClean="0">
                                <a:latin typeface="Cambria Math" panose="02040503050406030204" pitchFamily="18" charset="0"/>
                              </a:rPr>
                            </m:ctrlPr>
                          </m:dPr>
                          <m:e>
                            <m:r>
                              <a:rPr lang="en-US" altLang="ko-KR" sz="2000" i="1" smtClean="0">
                                <a:latin typeface="Cambria Math" panose="02040503050406030204" pitchFamily="18" charset="0"/>
                              </a:rPr>
                              <m:t>𝑝𝑤</m:t>
                            </m:r>
                          </m:e>
                        </m:d>
                        <m:r>
                          <a:rPr lang="en-US" altLang="ko-KR" sz="2000" i="1" smtClean="0">
                            <a:latin typeface="Cambria Math" panose="02040503050406030204" pitchFamily="18" charset="0"/>
                          </a:rPr>
                          <m:t>∗</m:t>
                        </m:r>
                        <m:r>
                          <m:rPr>
                            <m:sty m:val="p"/>
                          </m:rPr>
                          <a:rPr lang="en-US" altLang="ko-KR" sz="2000" smtClean="0">
                            <a:latin typeface="Cambria Math" panose="02040503050406030204" pitchFamily="18" charset="0"/>
                          </a:rPr>
                          <m:t>Pr</m:t>
                        </m:r>
                        <m:r>
                          <a:rPr lang="en-US" altLang="ko-KR" sz="2000" i="1" smtClean="0">
                            <a:latin typeface="Cambria Math" panose="02040503050406030204" pitchFamily="18" charset="0"/>
                          </a:rPr>
                          <m:t>⁡(</m:t>
                        </m:r>
                        <m:r>
                          <a:rPr lang="en-US" altLang="ko-KR" sz="2000" i="1" smtClean="0">
                            <a:latin typeface="Cambria Math" panose="02040503050406030204" pitchFamily="18" charset="0"/>
                          </a:rPr>
                          <m:t>𝑝𝑤</m:t>
                        </m:r>
                        <m:r>
                          <a:rPr lang="en-US" altLang="ko-KR" sz="2000" i="1" smtClean="0">
                            <a:latin typeface="Cambria Math" panose="02040503050406030204" pitchFamily="18" charset="0"/>
                          </a:rPr>
                          <m:t>)</m:t>
                        </m:r>
                      </m:e>
                    </m:nary>
                  </m:oMath>
                </a14:m>
                <a:endParaRPr lang="en-US" altLang="ko-KR" sz="2000" smtClean="0"/>
              </a:p>
              <a:p>
                <a14:m>
                  <m:oMath xmlns:m="http://schemas.openxmlformats.org/officeDocument/2006/math">
                    <m:r>
                      <a:rPr lang="ko-KR" altLang="en-US" sz="2000" i="1" smtClean="0">
                        <a:latin typeface="Cambria Math" panose="02040503050406030204" pitchFamily="18" charset="0"/>
                      </a:rPr>
                      <m:t>𝛿</m:t>
                    </m:r>
                    <m:r>
                      <a:rPr lang="en-US" altLang="ko-KR" sz="200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𝑄</m:t>
                        </m:r>
                      </m:e>
                      <m:sub>
                        <m:r>
                          <a:rPr lang="en-US" altLang="ko-KR" sz="2000" i="1">
                            <a:latin typeface="Cambria Math" panose="02040503050406030204" pitchFamily="18" charset="0"/>
                          </a:rPr>
                          <m:t>𝑥</m:t>
                        </m:r>
                      </m:sub>
                    </m:sSub>
                    <m:r>
                      <a:rPr lang="en-US" altLang="ko-KR" sz="2000" i="1" smtClean="0">
                        <a:latin typeface="Cambria Math" panose="02040503050406030204" pitchFamily="18" charset="0"/>
                      </a:rPr>
                      <m:t>|</m:t>
                    </m:r>
                    <m:d>
                      <m:dPr>
                        <m:begChr m:val="|"/>
                        <m:ctrlPr>
                          <a:rPr lang="en-US" altLang="ko-KR" sz="2000" i="1" smtClean="0">
                            <a:latin typeface="Cambria Math" panose="02040503050406030204" pitchFamily="18" charset="0"/>
                          </a:rPr>
                        </m:ctrlPr>
                      </m:dPr>
                      <m:e>
                        <m:r>
                          <a:rPr lang="en-US" altLang="ko-KR" sz="2000" i="1" smtClean="0">
                            <a:latin typeface="Cambria Math" panose="02040503050406030204" pitchFamily="18" charset="0"/>
                          </a:rPr>
                          <m:t>𝑝𝑤</m:t>
                        </m:r>
                      </m:e>
                    </m:d>
                    <m:d>
                      <m:dPr>
                        <m:begChr m:val="{"/>
                        <m:endChr m:val=""/>
                        <m:ctrlPr>
                          <a:rPr lang="en-US" altLang="ko-KR" sz="2000" i="1" smtClean="0">
                            <a:latin typeface="Cambria Math" panose="02040503050406030204" pitchFamily="18" charset="0"/>
                          </a:rPr>
                        </m:ctrlPr>
                      </m:dPr>
                      <m:e>
                        <m:eqArr>
                          <m:eqArrPr>
                            <m:ctrlPr>
                              <a:rPr lang="en-US" altLang="ko-KR" sz="2000" i="1" smtClean="0">
                                <a:latin typeface="Cambria Math" panose="02040503050406030204" pitchFamily="18" charset="0"/>
                              </a:rPr>
                            </m:ctrlPr>
                          </m:eqArrPr>
                          <m:e>
                            <m:r>
                              <a:rPr lang="en-US" altLang="ko-KR" sz="2000" i="1" smtClean="0">
                                <a:latin typeface="Cambria Math" panose="02040503050406030204" pitchFamily="18" charset="0"/>
                              </a:rPr>
                              <m:t>1,</m:t>
                            </m:r>
                          </m:e>
                          <m:e>
                            <m:r>
                              <a:rPr lang="en-US" altLang="ko-KR" sz="2000" i="1" smtClean="0">
                                <a:latin typeface="Cambria Math" panose="02040503050406030204" pitchFamily="18" charset="0"/>
                              </a:rPr>
                              <m:t>0,</m:t>
                            </m:r>
                          </m:e>
                        </m:eqArr>
                      </m:e>
                    </m:d>
                  </m:oMath>
                </a14:m>
                <a:endParaRPr lang="en-US" altLang="ko-KR" sz="2000" smtClean="0"/>
              </a:p>
              <a:p>
                <a14:m>
                  <m:oMath xmlns:m="http://schemas.openxmlformats.org/officeDocument/2006/math">
                    <m:sSub>
                      <m:sSubPr>
                        <m:ctrlPr>
                          <a:rPr lang="en-US" altLang="ko-KR" sz="2000" i="1" smtClean="0">
                            <a:latin typeface="Cambria Math" panose="02040503050406030204" pitchFamily="18" charset="0"/>
                          </a:rPr>
                        </m:ctrlPr>
                      </m:sSubPr>
                      <m:e>
                        <m:r>
                          <a:rPr lang="en-US" altLang="ko-KR" sz="2000" i="1" smtClean="0">
                            <a:latin typeface="Cambria Math" panose="02040503050406030204" pitchFamily="18" charset="0"/>
                          </a:rPr>
                          <m:t>𝑄</m:t>
                        </m:r>
                      </m:e>
                      <m:sub>
                        <m:r>
                          <a:rPr lang="en-US" altLang="ko-KR" sz="2000" i="1" smtClean="0">
                            <a:latin typeface="Cambria Math" panose="02040503050406030204" pitchFamily="18" charset="0"/>
                          </a:rPr>
                          <m:t>𝑥</m:t>
                        </m:r>
                      </m:sub>
                    </m:sSub>
                    <m:r>
                      <a:rPr lang="en-US" altLang="ko-KR" sz="2000" i="1" smtClean="0">
                        <a:latin typeface="Cambria Math" panose="02040503050406030204" pitchFamily="18" charset="0"/>
                      </a:rPr>
                      <m:t>.</m:t>
                    </m:r>
                    <m:r>
                      <a:rPr lang="en-US" altLang="ko-KR" sz="2000" i="1" smtClean="0">
                        <a:latin typeface="Cambria Math" panose="02040503050406030204" pitchFamily="18" charset="0"/>
                      </a:rPr>
                      <m:t>𝑠𝑢𝑚</m:t>
                    </m:r>
                    <m:d>
                      <m:dPr>
                        <m:ctrlPr>
                          <a:rPr lang="en-US" altLang="ko-KR" sz="2000" i="1" smtClean="0">
                            <a:latin typeface="Cambria Math" panose="02040503050406030204" pitchFamily="18" charset="0"/>
                          </a:rPr>
                        </m:ctrlPr>
                      </m:dPr>
                      <m:e>
                        <m:r>
                          <a:rPr lang="en-US" altLang="ko-KR" sz="2000" i="1" smtClean="0">
                            <a:latin typeface="Cambria Math" panose="02040503050406030204" pitchFamily="18" charset="0"/>
                          </a:rPr>
                          <m:t>𝑝𝑤</m:t>
                        </m:r>
                      </m:e>
                    </m:d>
                    <m:r>
                      <a:rPr lang="en-US" altLang="ko-KR" sz="2000" i="1" smtClean="0">
                        <a:latin typeface="Cambria Math" panose="02040503050406030204" pitchFamily="18" charset="0"/>
                      </a:rPr>
                      <m:t>=</m:t>
                    </m:r>
                    <m:nary>
                      <m:naryPr>
                        <m:chr m:val="∑"/>
                        <m:supHide m:val="on"/>
                        <m:ctrlPr>
                          <a:rPr lang="en-US" altLang="ko-KR" sz="2000" i="1" smtClean="0">
                            <a:latin typeface="Cambria Math" panose="02040503050406030204" pitchFamily="18" charset="0"/>
                          </a:rPr>
                        </m:ctrlPr>
                      </m:naryPr>
                      <m:sub>
                        <m:r>
                          <m:rPr>
                            <m:brk m:alnAt="7"/>
                          </m:rPr>
                          <a:rPr lang="en-US" altLang="ko-KR" sz="200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𝑢</m:t>
                            </m:r>
                          </m:e>
                          <m:sub>
                            <m:r>
                              <a:rPr lang="en-US" altLang="ko-KR" sz="2000" i="1" smtClean="0">
                                <a:latin typeface="Cambria Math" panose="02040503050406030204" pitchFamily="18" charset="0"/>
                                <a:ea typeface="Cambria Math" panose="02040503050406030204" pitchFamily="18" charset="0"/>
                              </a:rPr>
                              <m:t>𝑖𝑗</m:t>
                            </m:r>
                          </m:sub>
                        </m:sSub>
                        <m:r>
                          <m:rPr>
                            <m:brk m:alnAt="7"/>
                          </m:rP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𝑝𝑤</m:t>
                        </m:r>
                        <m:r>
                          <a:rPr lang="en-US" altLang="ko-KR" sz="200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𝑙</m:t>
                            </m:r>
                          </m:e>
                          <m:sub>
                            <m:r>
                              <a:rPr lang="en-US" altLang="ko-KR" sz="2000" i="1" smtClean="0">
                                <a:latin typeface="Cambria Math" panose="02040503050406030204" pitchFamily="18" charset="0"/>
                                <a:ea typeface="Cambria Math" panose="02040503050406030204" pitchFamily="18" charset="0"/>
                              </a:rPr>
                              <m:t>𝑖𝑗</m:t>
                            </m:r>
                          </m:sub>
                        </m:sSub>
                        <m:r>
                          <m:rPr>
                            <m:brk m:alnAt="7"/>
                          </m:rPr>
                          <a:rPr lang="en-US" altLang="ko-KR" sz="200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𝑄</m:t>
                            </m:r>
                          </m:e>
                          <m:sub>
                            <m:r>
                              <a:rPr lang="en-US" altLang="ko-KR" sz="2000" i="1" smtClean="0">
                                <a:latin typeface="Cambria Math" panose="02040503050406030204" pitchFamily="18" charset="0"/>
                                <a:ea typeface="Cambria Math" panose="02040503050406030204" pitchFamily="18" charset="0"/>
                              </a:rPr>
                              <m:t>𝑥</m:t>
                            </m:r>
                          </m:sub>
                        </m:sSub>
                      </m:sub>
                      <m:sup/>
                      <m:e>
                        <m:sSub>
                          <m:sSubPr>
                            <m:ctrlPr>
                              <a:rPr lang="en-US" altLang="ko-KR" sz="2000" i="1" smtClean="0">
                                <a:latin typeface="Cambria Math" panose="02040503050406030204" pitchFamily="18" charset="0"/>
                              </a:rPr>
                            </m:ctrlPr>
                          </m:sSubPr>
                          <m:e>
                            <m:r>
                              <a:rPr lang="en-US" altLang="ko-KR" sz="2000" i="1" smtClean="0">
                                <a:latin typeface="Cambria Math" panose="02040503050406030204" pitchFamily="18" charset="0"/>
                              </a:rPr>
                              <m:t>𝑤</m:t>
                            </m:r>
                          </m:e>
                          <m:sub>
                            <m:r>
                              <a:rPr lang="en-US" altLang="ko-KR" sz="2000" i="1" smtClean="0">
                                <a:latin typeface="Cambria Math" panose="02040503050406030204" pitchFamily="18" charset="0"/>
                              </a:rPr>
                              <m:t>𝑖𝑗</m:t>
                            </m:r>
                          </m:sub>
                        </m:sSub>
                      </m:e>
                    </m:nary>
                  </m:oMath>
                </a14:m>
                <a:endParaRPr lang="en-US" altLang="ko-KR" sz="2000" smtClean="0"/>
              </a:p>
            </p:txBody>
          </p:sp>
        </mc:Choice>
        <mc:Fallback xmlns="">
          <p:sp>
            <p:nvSpPr>
              <p:cNvPr id="17" name="내용 개체 틀 2"/>
              <p:cNvSpPr txBox="1">
                <a:spLocks noRot="1" noChangeAspect="1" noMove="1" noResize="1" noEditPoints="1" noAdjustHandles="1" noChangeArrowheads="1" noChangeShapeType="1" noTextEdit="1"/>
              </p:cNvSpPr>
              <p:nvPr/>
            </p:nvSpPr>
            <p:spPr>
              <a:xfrm>
                <a:off x="6343432" y="2053986"/>
                <a:ext cx="6386384" cy="1771453"/>
              </a:xfrm>
              <a:prstGeom prst="rect">
                <a:avLst/>
              </a:prstGeom>
              <a:blipFill rotWithShape="0">
                <a:blip r:embed="rId8"/>
                <a:stretch>
                  <a:fillRect l="-860" t="-5155" b="-29553"/>
                </a:stretch>
              </a:blipFill>
            </p:spPr>
            <p:txBody>
              <a:bodyPr/>
              <a:lstStyle/>
              <a:p>
                <a:r>
                  <a:rPr lang="ko-KR" altLang="en-US">
                    <a:noFill/>
                  </a:rPr>
                  <a:t> </a:t>
                </a:r>
              </a:p>
            </p:txBody>
          </p:sp>
        </mc:Fallback>
      </mc:AlternateContent>
      <p:pic>
        <p:nvPicPr>
          <p:cNvPr id="18" name="그림 17"/>
          <p:cNvPicPr>
            <a:picLocks noChangeAspect="1"/>
          </p:cNvPicPr>
          <p:nvPr/>
        </p:nvPicPr>
        <p:blipFill>
          <a:blip r:embed="rId9"/>
          <a:stretch>
            <a:fillRect/>
          </a:stretch>
        </p:blipFill>
        <p:spPr>
          <a:xfrm>
            <a:off x="7941726" y="2767436"/>
            <a:ext cx="3048642" cy="614115"/>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6256208" y="3889103"/>
                <a:ext cx="5935792" cy="1200329"/>
              </a:xfrm>
              <a:prstGeom prst="rect">
                <a:avLst/>
              </a:prstGeom>
              <a:noFill/>
            </p:spPr>
            <p:txBody>
              <a:bodyPr wrap="none" rtlCol="0">
                <a:spAutoFit/>
              </a:bodyPr>
              <a:lstStyle/>
              <a:p>
                <a:r>
                  <a:rPr lang="en-US" altLang="ko-KR"/>
                  <a:t>Def 5) PMaxRS Query</a:t>
                </a:r>
              </a:p>
              <a:p>
                <a:pPr/>
                <a14:m>
                  <m:oMathPara xmlns:m="http://schemas.openxmlformats.org/officeDocument/2006/math">
                    <m:oMathParaPr>
                      <m:jc m:val="centerGroup"/>
                    </m:oMathParaPr>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𝑅</m:t>
                          </m:r>
                        </m:e>
                        <m:sup>
                          <m:r>
                            <a:rPr lang="en-US" altLang="ko-KR" i="1">
                              <a:latin typeface="Cambria Math" panose="02040503050406030204" pitchFamily="18" charset="0"/>
                            </a:rPr>
                            <m:t>′</m:t>
                          </m:r>
                        </m:sup>
                      </m:sSup>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𝑃𝑟</m:t>
                          </m:r>
                        </m:e>
                        <m:sub>
                          <m:r>
                            <a:rPr lang="en-US" altLang="ko-KR" i="1">
                              <a:latin typeface="Cambria Math" panose="02040503050406030204" pitchFamily="18" charset="0"/>
                            </a:rPr>
                            <m:t>𝑚𝑎𝑥𝑟𝑠</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𝑃</m:t>
                          </m:r>
                        </m:e>
                        <m:sub>
                          <m:r>
                            <a:rPr lang="en-US" altLang="ko-KR" i="1">
                              <a:latin typeface="Cambria Math" panose="02040503050406030204" pitchFamily="18" charset="0"/>
                              <a:ea typeface="Cambria Math" panose="02040503050406030204" pitchFamily="18" charset="0"/>
                            </a:rPr>
                            <m:t>𝑡</m:t>
                          </m:r>
                        </m:sub>
                      </m:sSub>
                      <m:r>
                        <a:rPr lang="en-US" altLang="ko-KR" i="1">
                          <a:latin typeface="Cambria Math" panose="02040503050406030204" pitchFamily="18" charset="0"/>
                        </a:rPr>
                        <m:t>}</m:t>
                      </m:r>
                    </m:oMath>
                  </m:oMathPara>
                </a14:m>
                <a:endParaRPr lang="en-US" altLang="ko-KR"/>
              </a:p>
              <a:p>
                <a:r>
                  <a:rPr lang="en-US" altLang="ko-KR"/>
                  <a:t>R’ = a set of regions ,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𝑃</m:t>
                        </m:r>
                      </m:e>
                      <m:sub>
                        <m:r>
                          <a:rPr lang="en-US" altLang="ko-KR" i="1">
                            <a:latin typeface="Cambria Math" panose="02040503050406030204" pitchFamily="18" charset="0"/>
                          </a:rPr>
                          <m:t>𝑡</m:t>
                        </m:r>
                        <m:r>
                          <a:rPr lang="en-US" altLang="ko-KR" i="1">
                            <a:latin typeface="Cambria Math" panose="02040503050406030204" pitchFamily="18" charset="0"/>
                          </a:rPr>
                          <m:t>  </m:t>
                        </m:r>
                      </m:sub>
                    </m:sSub>
                    <m:r>
                      <a:rPr lang="en-US" altLang="ko-KR" i="1">
                        <a:latin typeface="Cambria Math" panose="02040503050406030204" pitchFamily="18" charset="0"/>
                      </a:rPr>
                      <m:t>=</m:t>
                    </m:r>
                    <m:r>
                      <a:rPr lang="en-US" altLang="ko-KR" i="1">
                        <a:latin typeface="Cambria Math" panose="02040503050406030204" pitchFamily="18" charset="0"/>
                      </a:rPr>
                      <m:t>𝑢𝑠𝑒𝑟</m:t>
                    </m:r>
                    <m:r>
                      <a:rPr lang="en-US" altLang="ko-KR" i="1">
                        <a:latin typeface="Cambria Math" panose="02040503050406030204" pitchFamily="18" charset="0"/>
                      </a:rPr>
                      <m:t>−</m:t>
                    </m:r>
                    <m:r>
                      <a:rPr lang="en-US" altLang="ko-KR" i="1">
                        <a:latin typeface="Cambria Math" panose="02040503050406030204" pitchFamily="18" charset="0"/>
                      </a:rPr>
                      <m:t>𝑠𝑝𝑒𝑐𝑖𝑓𝑖𝑒𝑑</m:t>
                    </m:r>
                    <m:r>
                      <a:rPr lang="en-US" altLang="ko-KR" i="1">
                        <a:latin typeface="Cambria Math" panose="02040503050406030204" pitchFamily="18" charset="0"/>
                      </a:rPr>
                      <m:t> </m:t>
                    </m:r>
                    <m:r>
                      <a:rPr lang="en-US" altLang="ko-KR" i="1">
                        <a:latin typeface="Cambria Math" panose="02040503050406030204" pitchFamily="18" charset="0"/>
                      </a:rPr>
                      <m:t>𝑡h𝑟𝑒𝑠h𝑜𝑙𝑑</m:t>
                    </m:r>
                  </m:oMath>
                </a14:m>
                <a:endParaRPr lang="ko-KR" altLang="en-US"/>
              </a:p>
              <a:p>
                <a:endParaRPr lang="ko-KR" altLang="en-US"/>
              </a:p>
            </p:txBody>
          </p:sp>
        </mc:Choice>
        <mc:Fallback xmlns="">
          <p:sp>
            <p:nvSpPr>
              <p:cNvPr id="19" name="TextBox 18"/>
              <p:cNvSpPr txBox="1">
                <a:spLocks noRot="1" noChangeAspect="1" noMove="1" noResize="1" noEditPoints="1" noAdjustHandles="1" noChangeArrowheads="1" noChangeShapeType="1" noTextEdit="1"/>
              </p:cNvSpPr>
              <p:nvPr/>
            </p:nvSpPr>
            <p:spPr>
              <a:xfrm>
                <a:off x="6256208" y="3889103"/>
                <a:ext cx="5935792" cy="1200329"/>
              </a:xfrm>
              <a:prstGeom prst="rect">
                <a:avLst/>
              </a:prstGeom>
              <a:blipFill rotWithShape="0">
                <a:blip r:embed="rId10"/>
                <a:stretch>
                  <a:fillRect l="-821" t="-3046"/>
                </a:stretch>
              </a:blipFill>
            </p:spPr>
            <p:txBody>
              <a:bodyPr/>
              <a:lstStyle/>
              <a:p>
                <a:r>
                  <a:rPr lang="ko-KR" altLang="en-US">
                    <a:noFill/>
                  </a:rPr>
                  <a:t> </a:t>
                </a:r>
              </a:p>
            </p:txBody>
          </p:sp>
        </mc:Fallback>
      </mc:AlternateContent>
      <p:pic>
        <p:nvPicPr>
          <p:cNvPr id="20" name="그림 19"/>
          <p:cNvPicPr>
            <a:picLocks noChangeAspect="1"/>
          </p:cNvPicPr>
          <p:nvPr/>
        </p:nvPicPr>
        <p:blipFill rotWithShape="1">
          <a:blip r:embed="rId11"/>
          <a:srcRect l="3679" t="959"/>
          <a:stretch/>
        </p:blipFill>
        <p:spPr>
          <a:xfrm>
            <a:off x="5957345" y="4783096"/>
            <a:ext cx="5033023" cy="2074904"/>
          </a:xfrm>
          <a:prstGeom prst="rect">
            <a:avLst/>
          </a:prstGeom>
        </p:spPr>
      </p:pic>
    </p:spTree>
    <p:extLst>
      <p:ext uri="{BB962C8B-B14F-4D97-AF65-F5344CB8AC3E}">
        <p14:creationId xmlns:p14="http://schemas.microsoft.com/office/powerpoint/2010/main" val="12840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Problem Definition </a:t>
            </a:r>
            <a:r>
              <a:rPr lang="en-US" altLang="ko-KR" sz="2800" smtClean="0"/>
              <a:t>with examples</a:t>
            </a:r>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5</a:t>
            </a:fld>
            <a:endParaRPr lang="ko-KR" altLang="en-US"/>
          </a:p>
        </p:txBody>
      </p:sp>
      <p:pic>
        <p:nvPicPr>
          <p:cNvPr id="7" name="그림 6"/>
          <p:cNvPicPr>
            <a:picLocks noChangeAspect="1"/>
          </p:cNvPicPr>
          <p:nvPr/>
        </p:nvPicPr>
        <p:blipFill rotWithShape="1">
          <a:blip r:embed="rId2"/>
          <a:srcRect l="3679" t="959"/>
          <a:stretch/>
        </p:blipFill>
        <p:spPr>
          <a:xfrm>
            <a:off x="566208" y="1555559"/>
            <a:ext cx="5119361" cy="2110498"/>
          </a:xfrm>
          <a:prstGeom prst="rect">
            <a:avLst/>
          </a:prstGeom>
        </p:spPr>
      </p:pic>
      <p:pic>
        <p:nvPicPr>
          <p:cNvPr id="8" name="그림 7"/>
          <p:cNvPicPr>
            <a:picLocks noChangeAspect="1"/>
          </p:cNvPicPr>
          <p:nvPr/>
        </p:nvPicPr>
        <p:blipFill>
          <a:blip r:embed="rId3"/>
          <a:stretch>
            <a:fillRect/>
          </a:stretch>
        </p:blipFill>
        <p:spPr>
          <a:xfrm>
            <a:off x="6179944" y="1443028"/>
            <a:ext cx="5173856" cy="1585956"/>
          </a:xfrm>
          <a:prstGeom prst="rect">
            <a:avLst/>
          </a:prstGeom>
        </p:spPr>
      </p:pic>
      <p:pic>
        <p:nvPicPr>
          <p:cNvPr id="9" name="그림 8"/>
          <p:cNvPicPr>
            <a:picLocks noChangeAspect="1"/>
          </p:cNvPicPr>
          <p:nvPr/>
        </p:nvPicPr>
        <p:blipFill>
          <a:blip r:embed="rId4"/>
          <a:stretch>
            <a:fillRect/>
          </a:stretch>
        </p:blipFill>
        <p:spPr>
          <a:xfrm>
            <a:off x="5512941" y="4174175"/>
            <a:ext cx="6195318" cy="2054933"/>
          </a:xfrm>
          <a:prstGeom prst="rect">
            <a:avLst/>
          </a:prstGeom>
        </p:spPr>
      </p:pic>
      <mc:AlternateContent xmlns:mc="http://schemas.openxmlformats.org/markup-compatibility/2006" xmlns:a14="http://schemas.microsoft.com/office/drawing/2010/main">
        <mc:Choice Requires="a14">
          <p:graphicFrame>
            <p:nvGraphicFramePr>
              <p:cNvPr id="16" name="표 15"/>
              <p:cNvGraphicFramePr>
                <a:graphicFrameLocks noGrp="1"/>
              </p:cNvGraphicFramePr>
              <p:nvPr>
                <p:extLst>
                  <p:ext uri="{D42A27DB-BD31-4B8C-83A1-F6EECF244321}">
                    <p14:modId xmlns:p14="http://schemas.microsoft.com/office/powerpoint/2010/main" val="98485687"/>
                  </p:ext>
                </p:extLst>
              </p:nvPr>
            </p:nvGraphicFramePr>
            <p:xfrm>
              <a:off x="358044" y="4174175"/>
              <a:ext cx="5083449" cy="2232025"/>
            </p:xfrm>
            <a:graphic>
              <a:graphicData uri="http://schemas.openxmlformats.org/drawingml/2006/table">
                <a:tbl>
                  <a:tblPr firstRow="1" bandRow="1">
                    <a:tableStyleId>{F5AB1C69-6EDB-4FF4-983F-18BD219EF322}</a:tableStyleId>
                  </a:tblPr>
                  <a:tblGrid>
                    <a:gridCol w="1207735"/>
                    <a:gridCol w="3875714"/>
                  </a:tblGrid>
                  <a:tr h="370840">
                    <a:tc>
                      <a:txBody>
                        <a:bodyPr/>
                        <a:lstStyle/>
                        <a:p>
                          <a:pPr latinLnBrk="1"/>
                          <a:r>
                            <a:rPr lang="en-US" altLang="ko-KR" smtClean="0"/>
                            <a:t>Region</a:t>
                          </a:r>
                          <a:endParaRPr lang="ko-KR" altLang="en-US"/>
                        </a:p>
                      </a:txBody>
                      <a:tcPr/>
                    </a:tc>
                    <a:tc>
                      <a:txBody>
                        <a:bodyPr/>
                        <a:lstStyle/>
                        <a:p>
                          <a:pPr latinLnBrk="1"/>
                          <a:r>
                            <a:rPr lang="en-US" altLang="ko-KR" smtClean="0"/>
                            <a:t>Containing Instances</a:t>
                          </a:r>
                          <a:r>
                            <a:rPr lang="en-US" altLang="ko-KR" baseline="0" smtClean="0"/>
                            <a:t> </a:t>
                          </a:r>
                          <a:endParaRPr lang="ko-KR" altLang="en-US"/>
                        </a:p>
                      </a:txBody>
                      <a:tcPr/>
                    </a:tc>
                  </a:tr>
                  <a:tr h="370840">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1</m:t>
                                    </m:r>
                                  </m:sub>
                                </m:sSub>
                              </m:oMath>
                            </m:oMathPara>
                          </a14:m>
                          <a:endParaRPr lang="ko-KR" altLang="en-US"/>
                        </a:p>
                      </a:txBody>
                      <a:tcPr/>
                    </a:tc>
                    <a:tc>
                      <a:txBody>
                        <a:bodyPr/>
                        <a:lstStyle/>
                        <a:p>
                          <a:pPr latinLnBrk="1"/>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11,</m:t>
                                  </m:r>
                                  <m:r>
                                    <a:rPr lang="en-US" altLang="ko-KR" i="1" smtClean="0">
                                      <a:latin typeface="Cambria Math" panose="02040503050406030204" pitchFamily="18" charset="0"/>
                                    </a:rPr>
                                    <m:t> </m:t>
                                  </m:r>
                                </m:sub>
                              </m:sSub>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12</m:t>
                                  </m:r>
                                </m:sub>
                              </m:sSub>
                            </m:oMath>
                          </a14:m>
                          <a:r>
                            <a:rPr lang="en-US" altLang="ko-KR" smtClean="0"/>
                            <a: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13</m:t>
                                  </m:r>
                                </m:sub>
                              </m:sSub>
                            </m:oMath>
                          </a14:m>
                          <a:endParaRPr lang="ko-KR" altLang="en-US"/>
                        </a:p>
                      </a:txBody>
                      <a:tcPr/>
                    </a:tc>
                  </a:tr>
                  <a:tr h="370840">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2</m:t>
                                    </m:r>
                                  </m:sub>
                                </m:sSub>
                              </m:oMath>
                            </m:oMathPara>
                          </a14:m>
                          <a:endParaRPr lang="ko-KR" altLang="en-US"/>
                        </a:p>
                      </a:txBody>
                      <a:tcPr/>
                    </a:tc>
                    <a:tc>
                      <a:txBody>
                        <a:bodyPr/>
                        <a:lstStyle/>
                        <a:p>
                          <a:pPr latinLnBrk="1"/>
                          <a14:m>
                            <m:oMathPara xmlns:m="http://schemas.openxmlformats.org/officeDocument/2006/math">
                              <m:oMathParaPr>
                                <m:jc m:val="left"/>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12</m:t>
                                    </m:r>
                                  </m:sub>
                                </m:sSub>
                                <m:r>
                                  <m:rPr>
                                    <m:nor/>
                                  </m:rPr>
                                  <a:rPr lang="en-US" altLang="ko-KR" smtClean="0"/>
                                  <m:t>, </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13</m:t>
                                    </m:r>
                                  </m:sub>
                                </m:sSub>
                              </m:oMath>
                            </m:oMathPara>
                          </a14:m>
                          <a:endParaRPr lang="ko-KR" altLang="en-US"/>
                        </a:p>
                      </a:txBody>
                      <a:tcPr/>
                    </a:tc>
                  </a:tr>
                  <a:tr h="370840">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3</m:t>
                                    </m:r>
                                  </m:sub>
                                </m:sSub>
                              </m:oMath>
                            </m:oMathPara>
                          </a14:m>
                          <a:endParaRPr lang="ko-KR" altLang="en-US"/>
                        </a:p>
                      </a:txBody>
                      <a:tcPr/>
                    </a:tc>
                    <a:tc>
                      <a:txBody>
                        <a:bodyPr/>
                        <a:lstStyle/>
                        <a:p>
                          <a:pPr latinLnBrk="1"/>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21</m:t>
                                  </m:r>
                                </m:sub>
                              </m:sSub>
                            </m:oMath>
                          </a14:m>
                          <a:r>
                            <a:rPr lang="en-US" altLang="ko-KR" smtClean="0"/>
                            <a: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22</m:t>
                                  </m:r>
                                </m:sub>
                              </m:sSub>
                            </m:oMath>
                          </a14:m>
                          <a:endParaRPr lang="ko-KR" altLang="en-US"/>
                        </a:p>
                      </a:txBody>
                      <a:tcPr/>
                    </a:tc>
                  </a:tr>
                  <a:tr h="370840">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4</m:t>
                                    </m:r>
                                  </m:sub>
                                </m:sSub>
                              </m:oMath>
                            </m:oMathPara>
                          </a14:m>
                          <a:endParaRPr lang="ko-KR" altLang="en-US"/>
                        </a:p>
                      </a:txBody>
                      <a:tcPr/>
                    </a:tc>
                    <a:tc>
                      <a:txBody>
                        <a:bodyPr/>
                        <a:lstStyle/>
                        <a:p>
                          <a:pPr latinLnBrk="1"/>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22</m:t>
                                  </m:r>
                                </m:sub>
                              </m:sSub>
                            </m:oMath>
                          </a14:m>
                          <a:r>
                            <a:rPr lang="en-US" altLang="ko-KR" smtClean="0"/>
                            <a: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31</m:t>
                                  </m:r>
                                </m:sub>
                              </m:sSub>
                            </m:oMath>
                          </a14:m>
                          <a:endParaRPr lang="ko-KR" altLang="en-US"/>
                        </a:p>
                      </a:txBody>
                      <a:tcPr/>
                    </a:tc>
                  </a:tr>
                  <a:tr h="370840">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5</m:t>
                                    </m:r>
                                  </m:sub>
                                </m:sSub>
                              </m:oMath>
                            </m:oMathPara>
                          </a14:m>
                          <a:endParaRPr lang="ko-KR" altLang="en-US"/>
                        </a:p>
                      </a:txBody>
                      <a:tcPr/>
                    </a:tc>
                    <a:tc>
                      <a:txBody>
                        <a:bodyPr/>
                        <a:lstStyle/>
                        <a:p>
                          <a:pPr latinLnBrk="1"/>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31</m:t>
                                  </m:r>
                                </m:sub>
                              </m:sSub>
                            </m:oMath>
                          </a14:m>
                          <a:r>
                            <a:rPr lang="en-US" altLang="ko-KR" smtClean="0"/>
                            <a: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32</m:t>
                                  </m:r>
                                </m:sub>
                              </m:sSub>
                            </m:oMath>
                          </a14:m>
                          <a:endParaRPr lang="ko-KR" altLang="en-US"/>
                        </a:p>
                      </a:txBody>
                      <a:tcPr/>
                    </a:tc>
                  </a:tr>
                </a:tbl>
              </a:graphicData>
            </a:graphic>
          </p:graphicFrame>
        </mc:Choice>
        <mc:Fallback xmlns="">
          <p:graphicFrame>
            <p:nvGraphicFramePr>
              <p:cNvPr id="16" name="표 15"/>
              <p:cNvGraphicFramePr>
                <a:graphicFrameLocks noGrp="1"/>
              </p:cNvGraphicFramePr>
              <p:nvPr>
                <p:extLst>
                  <p:ext uri="{D42A27DB-BD31-4B8C-83A1-F6EECF244321}">
                    <p14:modId xmlns:p14="http://schemas.microsoft.com/office/powerpoint/2010/main" val="98485687"/>
                  </p:ext>
                </p:extLst>
              </p:nvPr>
            </p:nvGraphicFramePr>
            <p:xfrm>
              <a:off x="358044" y="4174175"/>
              <a:ext cx="5083449" cy="2232025"/>
            </p:xfrm>
            <a:graphic>
              <a:graphicData uri="http://schemas.openxmlformats.org/drawingml/2006/table">
                <a:tbl>
                  <a:tblPr firstRow="1" bandRow="1">
                    <a:tableStyleId>{F5AB1C69-6EDB-4FF4-983F-18BD219EF322}</a:tableStyleId>
                  </a:tblPr>
                  <a:tblGrid>
                    <a:gridCol w="1207735"/>
                    <a:gridCol w="3875714"/>
                  </a:tblGrid>
                  <a:tr h="370840">
                    <a:tc>
                      <a:txBody>
                        <a:bodyPr/>
                        <a:lstStyle/>
                        <a:p>
                          <a:pPr latinLnBrk="1"/>
                          <a:r>
                            <a:rPr lang="en-US" altLang="ko-KR" smtClean="0"/>
                            <a:t>Region</a:t>
                          </a:r>
                          <a:endParaRPr lang="ko-KR" altLang="en-US"/>
                        </a:p>
                      </a:txBody>
                      <a:tcPr/>
                    </a:tc>
                    <a:tc>
                      <a:txBody>
                        <a:bodyPr/>
                        <a:lstStyle/>
                        <a:p>
                          <a:pPr latinLnBrk="1"/>
                          <a:r>
                            <a:rPr lang="en-US" altLang="ko-KR" smtClean="0"/>
                            <a:t>Containing Instances</a:t>
                          </a:r>
                          <a:r>
                            <a:rPr lang="en-US" altLang="ko-KR" baseline="0" smtClean="0"/>
                            <a:t> </a:t>
                          </a:r>
                          <a:endParaRPr lang="ko-KR" altLang="en-US"/>
                        </a:p>
                      </a:txBody>
                      <a:tcPr/>
                    </a:tc>
                  </a:tr>
                  <a:tr h="377825">
                    <a:tc>
                      <a:txBody>
                        <a:bodyPr/>
                        <a:lstStyle/>
                        <a:p>
                          <a:endParaRPr lang="ko-KR"/>
                        </a:p>
                      </a:txBody>
                      <a:tcPr>
                        <a:blipFill rotWithShape="0">
                          <a:blip r:embed="rId5"/>
                          <a:stretch>
                            <a:fillRect l="-505" t="-106452" r="-323737" b="-417742"/>
                          </a:stretch>
                        </a:blipFill>
                      </a:tcPr>
                    </a:tc>
                    <a:tc>
                      <a:txBody>
                        <a:bodyPr/>
                        <a:lstStyle/>
                        <a:p>
                          <a:endParaRPr lang="ko-KR"/>
                        </a:p>
                      </a:txBody>
                      <a:tcPr>
                        <a:blipFill rotWithShape="0">
                          <a:blip r:embed="rId5"/>
                          <a:stretch>
                            <a:fillRect l="-31240" t="-106452" r="-628" b="-417742"/>
                          </a:stretch>
                        </a:blipFill>
                      </a:tcPr>
                    </a:tc>
                  </a:tr>
                  <a:tr h="370840">
                    <a:tc>
                      <a:txBody>
                        <a:bodyPr/>
                        <a:lstStyle/>
                        <a:p>
                          <a:endParaRPr lang="ko-KR"/>
                        </a:p>
                      </a:txBody>
                      <a:tcPr>
                        <a:blipFill rotWithShape="0">
                          <a:blip r:embed="rId5"/>
                          <a:stretch>
                            <a:fillRect l="-505" t="-209836" r="-323737" b="-324590"/>
                          </a:stretch>
                        </a:blipFill>
                      </a:tcPr>
                    </a:tc>
                    <a:tc>
                      <a:txBody>
                        <a:bodyPr/>
                        <a:lstStyle/>
                        <a:p>
                          <a:endParaRPr lang="ko-KR"/>
                        </a:p>
                      </a:txBody>
                      <a:tcPr>
                        <a:blipFill rotWithShape="0">
                          <a:blip r:embed="rId5"/>
                          <a:stretch>
                            <a:fillRect l="-31240" t="-209836" r="-628" b="-324590"/>
                          </a:stretch>
                        </a:blipFill>
                      </a:tcPr>
                    </a:tc>
                  </a:tr>
                  <a:tr h="370840">
                    <a:tc>
                      <a:txBody>
                        <a:bodyPr/>
                        <a:lstStyle/>
                        <a:p>
                          <a:endParaRPr lang="ko-KR"/>
                        </a:p>
                      </a:txBody>
                      <a:tcPr>
                        <a:blipFill rotWithShape="0">
                          <a:blip r:embed="rId5"/>
                          <a:stretch>
                            <a:fillRect l="-505" t="-309836" r="-323737" b="-224590"/>
                          </a:stretch>
                        </a:blipFill>
                      </a:tcPr>
                    </a:tc>
                    <a:tc>
                      <a:txBody>
                        <a:bodyPr/>
                        <a:lstStyle/>
                        <a:p>
                          <a:endParaRPr lang="ko-KR"/>
                        </a:p>
                      </a:txBody>
                      <a:tcPr>
                        <a:blipFill rotWithShape="0">
                          <a:blip r:embed="rId5"/>
                          <a:stretch>
                            <a:fillRect l="-31240" t="-309836" r="-628" b="-224590"/>
                          </a:stretch>
                        </a:blipFill>
                      </a:tcPr>
                    </a:tc>
                  </a:tr>
                  <a:tr h="370840">
                    <a:tc>
                      <a:txBody>
                        <a:bodyPr/>
                        <a:lstStyle/>
                        <a:p>
                          <a:endParaRPr lang="ko-KR"/>
                        </a:p>
                      </a:txBody>
                      <a:tcPr>
                        <a:blipFill rotWithShape="0">
                          <a:blip r:embed="rId5"/>
                          <a:stretch>
                            <a:fillRect l="-505" t="-409836" r="-323737" b="-124590"/>
                          </a:stretch>
                        </a:blipFill>
                      </a:tcPr>
                    </a:tc>
                    <a:tc>
                      <a:txBody>
                        <a:bodyPr/>
                        <a:lstStyle/>
                        <a:p>
                          <a:endParaRPr lang="ko-KR"/>
                        </a:p>
                      </a:txBody>
                      <a:tcPr>
                        <a:blipFill rotWithShape="0">
                          <a:blip r:embed="rId5"/>
                          <a:stretch>
                            <a:fillRect l="-31240" t="-409836" r="-628" b="-124590"/>
                          </a:stretch>
                        </a:blipFill>
                      </a:tcPr>
                    </a:tc>
                  </a:tr>
                  <a:tr h="370840">
                    <a:tc>
                      <a:txBody>
                        <a:bodyPr/>
                        <a:lstStyle/>
                        <a:p>
                          <a:endParaRPr lang="ko-KR"/>
                        </a:p>
                      </a:txBody>
                      <a:tcPr>
                        <a:blipFill rotWithShape="0">
                          <a:blip r:embed="rId5"/>
                          <a:stretch>
                            <a:fillRect l="-505" t="-509836" r="-323737" b="-24590"/>
                          </a:stretch>
                        </a:blipFill>
                      </a:tcPr>
                    </a:tc>
                    <a:tc>
                      <a:txBody>
                        <a:bodyPr/>
                        <a:lstStyle/>
                        <a:p>
                          <a:endParaRPr lang="ko-KR"/>
                        </a:p>
                      </a:txBody>
                      <a:tcPr>
                        <a:blipFill rotWithShape="0">
                          <a:blip r:embed="rId5"/>
                          <a:stretch>
                            <a:fillRect l="-31240" t="-509836" r="-628" b="-24590"/>
                          </a:stretch>
                        </a:blipFill>
                      </a:tcPr>
                    </a:tc>
                  </a:tr>
                </a:tbl>
              </a:graphicData>
            </a:graphic>
          </p:graphicFrame>
        </mc:Fallback>
      </mc:AlternateContent>
      <mc:AlternateContent xmlns:mc="http://schemas.openxmlformats.org/markup-compatibility/2006" xmlns:a14="http://schemas.microsoft.com/office/drawing/2010/main">
        <mc:Choice Requires="a14">
          <p:sp>
            <p:nvSpPr>
              <p:cNvPr id="23" name="TextBox 22"/>
              <p:cNvSpPr txBox="1"/>
              <p:nvPr/>
            </p:nvSpPr>
            <p:spPr>
              <a:xfrm>
                <a:off x="6223932" y="3222782"/>
                <a:ext cx="4773335" cy="668645"/>
              </a:xfrm>
              <a:prstGeom prst="rect">
                <a:avLst/>
              </a:prstGeom>
              <a:noFill/>
            </p:spPr>
            <p:txBody>
              <a:bodyPr wrap="square" rtlCol="0">
                <a:spAutoFit/>
              </a:bodyPr>
              <a:lstStyle/>
              <a:p>
                <a:r>
                  <a:rPr lang="en-US" altLang="ko-KR" smtClean="0"/>
                  <a:t>Possible worlds =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i="1">
                            <a:latin typeface="Cambria Math" panose="02040503050406030204" pitchFamily="18" charset="0"/>
                          </a:rPr>
                          <m:t>1</m:t>
                        </m:r>
                        <m:r>
                          <a:rPr lang="en-US" altLang="ko-KR" b="0" i="1" smtClean="0">
                            <a:latin typeface="Cambria Math" panose="02040503050406030204" pitchFamily="18" charset="0"/>
                          </a:rPr>
                          <m:t>𝑖</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i="1">
                            <a:latin typeface="Cambria Math" panose="02040503050406030204" pitchFamily="18" charset="0"/>
                          </a:rPr>
                          <m:t>2</m:t>
                        </m:r>
                        <m:r>
                          <a:rPr lang="en-US" altLang="ko-KR" b="0" i="1" smtClean="0">
                            <a:latin typeface="Cambria Math" panose="02040503050406030204" pitchFamily="18" charset="0"/>
                          </a:rPr>
                          <m:t>𝑗</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b="0" i="1" smtClean="0">
                            <a:latin typeface="Cambria Math" panose="02040503050406030204" pitchFamily="18" charset="0"/>
                          </a:rPr>
                          <m:t>𝑁𝑚</m:t>
                        </m:r>
                      </m:sub>
                    </m:sSub>
                  </m:oMath>
                </a14:m>
                <a:r>
                  <a:rPr lang="en-US" altLang="ko-KR" smtClean="0"/>
                  <a:t>}</a:t>
                </a:r>
              </a:p>
              <a:p>
                <a:endParaRPr lang="ko-KR" altLang="en-US"/>
              </a:p>
            </p:txBody>
          </p:sp>
        </mc:Choice>
        <mc:Fallback xmlns="">
          <p:sp>
            <p:nvSpPr>
              <p:cNvPr id="23" name="TextBox 22"/>
              <p:cNvSpPr txBox="1">
                <a:spLocks noRot="1" noChangeAspect="1" noMove="1" noResize="1" noEditPoints="1" noAdjustHandles="1" noChangeArrowheads="1" noChangeShapeType="1" noTextEdit="1"/>
              </p:cNvSpPr>
              <p:nvPr/>
            </p:nvSpPr>
            <p:spPr>
              <a:xfrm>
                <a:off x="6223932" y="3222782"/>
                <a:ext cx="4773335" cy="668645"/>
              </a:xfrm>
              <a:prstGeom prst="rect">
                <a:avLst/>
              </a:prstGeom>
              <a:blipFill rotWithShape="0">
                <a:blip r:embed="rId6"/>
                <a:stretch>
                  <a:fillRect l="-1149" t="-64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직사각형 23"/>
              <p:cNvSpPr/>
              <p:nvPr/>
            </p:nvSpPr>
            <p:spPr>
              <a:xfrm>
                <a:off x="6824559" y="3889920"/>
                <a:ext cx="2761269" cy="369332"/>
              </a:xfrm>
              <a:prstGeom prst="rect">
                <a:avLst/>
              </a:prstGeom>
            </p:spPr>
            <p:txBody>
              <a:bodyPr wrap="none">
                <a:spAutoFit/>
              </a:bodyPr>
              <a:lstStyle/>
              <a:p>
                <a14:m>
                  <m:oMath xmlns:m="http://schemas.openxmlformats.org/officeDocument/2006/math">
                    <m:r>
                      <a:rPr lang="ko-KR" altLang="en-US" i="1">
                        <a:latin typeface="Cambria Math" panose="02040503050406030204" pitchFamily="18" charset="0"/>
                      </a:rPr>
                      <m:t>𝛿</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d>
                      <m:dPr>
                        <m:begChr m:val="|"/>
                        <m:ctrlPr>
                          <a:rPr lang="en-US" altLang="ko-KR" i="1">
                            <a:latin typeface="Cambria Math" panose="02040503050406030204" pitchFamily="18" charset="0"/>
                          </a:rPr>
                        </m:ctrlPr>
                      </m:dPr>
                      <m:e>
                        <m:r>
                          <a:rPr lang="en-US" altLang="ko-KR" i="1">
                            <a:latin typeface="Cambria Math" panose="02040503050406030204" pitchFamily="18" charset="0"/>
                          </a:rPr>
                          <m:t>𝑝𝑤</m:t>
                        </m:r>
                      </m:e>
                    </m:d>
                  </m:oMath>
                </a14:m>
                <a:r>
                  <a:rPr lang="ko-KR" altLang="en-US" smtClean="0"/>
                  <a:t> </a:t>
                </a:r>
                <a:r>
                  <a:rPr lang="en-US" altLang="ko-KR" smtClean="0"/>
                  <a:t>= 1 </a:t>
                </a:r>
                <a:r>
                  <a:rPr lang="ko-KR" altLang="en-US" smtClean="0"/>
                  <a:t>인 순서쌍</a:t>
                </a:r>
                <a:endParaRPr lang="ko-KR" altLang="en-US"/>
              </a:p>
            </p:txBody>
          </p:sp>
        </mc:Choice>
        <mc:Fallback xmlns="">
          <p:sp>
            <p:nvSpPr>
              <p:cNvPr id="24" name="직사각형 23"/>
              <p:cNvSpPr>
                <a:spLocks noRot="1" noChangeAspect="1" noMove="1" noResize="1" noEditPoints="1" noAdjustHandles="1" noChangeArrowheads="1" noChangeShapeType="1" noTextEdit="1"/>
              </p:cNvSpPr>
              <p:nvPr/>
            </p:nvSpPr>
            <p:spPr>
              <a:xfrm>
                <a:off x="6824559" y="3889920"/>
                <a:ext cx="2761269" cy="369332"/>
              </a:xfrm>
              <a:prstGeom prst="rect">
                <a:avLst/>
              </a:prstGeom>
              <a:blipFill rotWithShape="0">
                <a:blip r:embed="rId7"/>
                <a:stretch>
                  <a:fillRect t="-8197" r="-1327" b="-2459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직사각형 25"/>
              <p:cNvSpPr/>
              <p:nvPr/>
            </p:nvSpPr>
            <p:spPr>
              <a:xfrm>
                <a:off x="9312933" y="6145005"/>
                <a:ext cx="5457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𝑃</m:t>
                          </m:r>
                        </m:e>
                        <m:sub>
                          <m:r>
                            <a:rPr lang="en-US" altLang="ko-KR" i="1">
                              <a:latin typeface="Cambria Math" panose="02040503050406030204" pitchFamily="18" charset="0"/>
                            </a:rPr>
                            <m:t>𝑡</m:t>
                          </m:r>
                          <m:r>
                            <a:rPr lang="en-US" altLang="ko-KR" i="1">
                              <a:latin typeface="Cambria Math" panose="02040503050406030204" pitchFamily="18" charset="0"/>
                            </a:rPr>
                            <m:t>  </m:t>
                          </m:r>
                        </m:sub>
                      </m:sSub>
                    </m:oMath>
                  </m:oMathPara>
                </a14:m>
                <a:endParaRPr lang="ko-KR" altLang="en-US"/>
              </a:p>
            </p:txBody>
          </p:sp>
        </mc:Choice>
        <mc:Fallback xmlns="">
          <p:sp>
            <p:nvSpPr>
              <p:cNvPr id="26" name="직사각형 25"/>
              <p:cNvSpPr>
                <a:spLocks noRot="1" noChangeAspect="1" noMove="1" noResize="1" noEditPoints="1" noAdjustHandles="1" noChangeArrowheads="1" noChangeShapeType="1" noTextEdit="1"/>
              </p:cNvSpPr>
              <p:nvPr/>
            </p:nvSpPr>
            <p:spPr>
              <a:xfrm>
                <a:off x="9312933" y="6145005"/>
                <a:ext cx="545790" cy="369332"/>
              </a:xfrm>
              <a:prstGeom prst="rect">
                <a:avLst/>
              </a:prstGeom>
              <a:blipFill rotWithShape="0">
                <a:blip r:embed="rId8"/>
                <a:stretch>
                  <a:fillRect b="-1639"/>
                </a:stretch>
              </a:blipFill>
            </p:spPr>
            <p:txBody>
              <a:bodyPr/>
              <a:lstStyle/>
              <a:p>
                <a:r>
                  <a:rPr lang="ko-KR" altLang="en-US">
                    <a:noFill/>
                  </a:rPr>
                  <a:t> </a:t>
                </a:r>
              </a:p>
            </p:txBody>
          </p:sp>
        </mc:Fallback>
      </mc:AlternateContent>
      <p:sp>
        <p:nvSpPr>
          <p:cNvPr id="3" name="TextBox 2"/>
          <p:cNvSpPr txBox="1"/>
          <p:nvPr/>
        </p:nvSpPr>
        <p:spPr>
          <a:xfrm>
            <a:off x="10588464" y="4650184"/>
            <a:ext cx="817605" cy="261610"/>
          </a:xfrm>
          <a:prstGeom prst="rect">
            <a:avLst/>
          </a:prstGeom>
          <a:solidFill>
            <a:schemeClr val="bg1"/>
          </a:solidFill>
        </p:spPr>
        <p:txBody>
          <a:bodyPr wrap="square" rtlCol="0">
            <a:spAutoFit/>
          </a:bodyPr>
          <a:lstStyle/>
          <a:p>
            <a:r>
              <a:rPr lang="en-US" altLang="ko-KR" sz="1100" smtClean="0"/>
              <a:t>0.16</a:t>
            </a:r>
            <a:endParaRPr lang="ko-KR" altLang="en-US" sz="1100"/>
          </a:p>
        </p:txBody>
      </p:sp>
      <p:sp>
        <p:nvSpPr>
          <p:cNvPr id="5" name="모서리가 둥근 직사각형 4"/>
          <p:cNvSpPr/>
          <p:nvPr/>
        </p:nvSpPr>
        <p:spPr>
          <a:xfrm>
            <a:off x="6465873" y="4624319"/>
            <a:ext cx="1120346" cy="1771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1589903" y="4624319"/>
            <a:ext cx="444843" cy="2874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2034746" y="6118725"/>
            <a:ext cx="444843" cy="2874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1589903" y="5405903"/>
            <a:ext cx="444843" cy="2874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9537357" y="1647568"/>
            <a:ext cx="397475" cy="2297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9537356" y="2193658"/>
            <a:ext cx="397475" cy="2297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9535297" y="2752169"/>
            <a:ext cx="397475" cy="2297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74906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PMaxRS_Framework</a:t>
            </a:r>
            <a:endParaRPr lang="ko-KR" altLang="en-US"/>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673444" y="1544672"/>
                <a:ext cx="10515600" cy="4351338"/>
              </a:xfrm>
            </p:spPr>
            <p:txBody>
              <a:bodyPr/>
              <a:lstStyle/>
              <a:p>
                <a:r>
                  <a:rPr lang="en-US" altLang="ko-KR" sz="2400" smtClean="0"/>
                  <a:t>PMaxRS Hardness : #P-complete problem </a:t>
                </a:r>
                <a:r>
                  <a:rPr lang="en-US" altLang="ko-KR" sz="1400" smtClean="0"/>
                  <a:t>(Theorem. 1)</a:t>
                </a:r>
                <a:endParaRPr lang="en-US" altLang="ko-KR" sz="2400" smtClean="0"/>
              </a:p>
              <a:p>
                <a:r>
                  <a:rPr lang="en-US" altLang="ko-KR" sz="2400" smtClean="0"/>
                  <a:t>Ub_P(</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𝑄</m:t>
                        </m:r>
                      </m:e>
                      <m:sub>
                        <m:r>
                          <a:rPr lang="en-US" altLang="ko-KR" sz="2400" i="1">
                            <a:latin typeface="Cambria Math" panose="02040503050406030204" pitchFamily="18" charset="0"/>
                          </a:rPr>
                          <m:t>𝑥</m:t>
                        </m:r>
                      </m:sub>
                    </m:sSub>
                  </m:oMath>
                </a14:m>
                <a:r>
                  <a:rPr lang="en-US" altLang="ko-KR" sz="2400" smtClean="0"/>
                  <a:t>) = upperbound of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𝑃𝑟</m:t>
                        </m:r>
                      </m:e>
                      <m:sub>
                        <m:r>
                          <a:rPr lang="en-US" altLang="ko-KR" sz="2400" i="1">
                            <a:latin typeface="Cambria Math" panose="02040503050406030204" pitchFamily="18" charset="0"/>
                          </a:rPr>
                          <m:t>𝑚𝑎𝑥𝑟𝑠</m:t>
                        </m:r>
                      </m:sub>
                    </m:sSub>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𝑄</m:t>
                            </m:r>
                          </m:e>
                          <m:sub>
                            <m:r>
                              <a:rPr lang="en-US" altLang="ko-KR" sz="2400" i="1">
                                <a:latin typeface="Cambria Math" panose="02040503050406030204" pitchFamily="18" charset="0"/>
                              </a:rPr>
                              <m:t>𝑥</m:t>
                            </m:r>
                          </m:sub>
                        </m:sSub>
                      </m:e>
                    </m:d>
                  </m:oMath>
                </a14:m>
                <a:endParaRPr lang="en-US" altLang="ko-KR" smtClean="0"/>
              </a:p>
              <a:p>
                <a:pPr marL="0" indent="0">
                  <a:buNone/>
                </a:pPr>
                <a:r>
                  <a:rPr lang="en-US" altLang="ko-KR" sz="2400" smtClean="0"/>
                  <a:t>		Pruning condition :</a:t>
                </a:r>
              </a:p>
              <a:p>
                <a:pPr marL="0" indent="0">
                  <a:buNone/>
                </a:pPr>
                <a:r>
                  <a:rPr lang="en-US" altLang="ko-KR" sz="2400" smtClean="0"/>
                  <a:t>Verify :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𝑃𝑟</m:t>
                        </m:r>
                      </m:e>
                      <m:sub>
                        <m:r>
                          <a:rPr lang="en-US" altLang="ko-KR" sz="2400" i="1">
                            <a:latin typeface="Cambria Math" panose="02040503050406030204" pitchFamily="18" charset="0"/>
                          </a:rPr>
                          <m:t>𝑚𝑎𝑥𝑟𝑠</m:t>
                        </m:r>
                      </m:sub>
                    </m:sSub>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𝑄</m:t>
                            </m:r>
                          </m:e>
                          <m:sub>
                            <m:r>
                              <a:rPr lang="en-US" altLang="ko-KR" sz="2400" i="1">
                                <a:latin typeface="Cambria Math" panose="02040503050406030204" pitchFamily="18" charset="0"/>
                              </a:rPr>
                              <m:t>𝑥</m:t>
                            </m:r>
                          </m:sub>
                        </m:sSub>
                      </m:e>
                    </m:d>
                    <m:r>
                      <a:rPr lang="en-US" altLang="ko-KR" sz="2400" i="1" smtClean="0">
                        <a:latin typeface="Cambria Math" panose="02040503050406030204" pitchFamily="18" charset="0"/>
                        <a:ea typeface="Cambria Math" panose="02040503050406030204" pitchFamily="18" charset="0"/>
                      </a:rPr>
                      <m:t>≥</m:t>
                    </m:r>
                    <m:r>
                      <a:rPr lang="en-US" altLang="ko-KR" sz="2400" b="0" i="1" smtClean="0">
                        <a:latin typeface="Cambria Math" panose="02040503050406030204" pitchFamily="18" charset="0"/>
                        <a:ea typeface="Cambria Math" panose="02040503050406030204" pitchFamily="18" charset="0"/>
                      </a:rPr>
                      <m:t> </m:t>
                    </m:r>
                    <m:sSub>
                      <m:sSubPr>
                        <m:ctrlPr>
                          <a:rPr lang="en-US" altLang="ko-KR" sz="2400" b="0" i="1" smtClean="0">
                            <a:latin typeface="Cambria Math" panose="02040503050406030204" pitchFamily="18" charset="0"/>
                            <a:ea typeface="Cambria Math" panose="02040503050406030204" pitchFamily="18" charset="0"/>
                          </a:rPr>
                        </m:ctrlPr>
                      </m:sSubPr>
                      <m:e>
                        <m:r>
                          <a:rPr lang="en-US" altLang="ko-KR" sz="2400" b="0" i="1" smtClean="0">
                            <a:latin typeface="Cambria Math" panose="02040503050406030204" pitchFamily="18" charset="0"/>
                            <a:ea typeface="Cambria Math" panose="02040503050406030204" pitchFamily="18" charset="0"/>
                          </a:rPr>
                          <m:t>𝑃</m:t>
                        </m:r>
                      </m:e>
                      <m:sub>
                        <m:r>
                          <a:rPr lang="en-US" altLang="ko-KR" sz="2400" b="0" i="1" smtClean="0">
                            <a:latin typeface="Cambria Math" panose="02040503050406030204" pitchFamily="18" charset="0"/>
                            <a:ea typeface="Cambria Math" panose="02040503050406030204" pitchFamily="18" charset="0"/>
                          </a:rPr>
                          <m:t>𝑡</m:t>
                        </m:r>
                      </m:sub>
                    </m:sSub>
                  </m:oMath>
                </a14:m>
                <a:r>
                  <a:rPr lang="en-US" altLang="ko-KR" sz="2400" smtClean="0"/>
                  <a:t> </a:t>
                </a:r>
                <a:r>
                  <a:rPr lang="ko-KR" altLang="en-US" sz="2400" smtClean="0"/>
                  <a:t>인지 확인 </a:t>
                </a:r>
                <a:endParaRPr lang="en-US" altLang="ko-KR" sz="2400" smtClean="0"/>
              </a:p>
              <a:p>
                <a:pPr marL="0" indent="0">
                  <a:buNone/>
                </a:pPr>
                <a:endParaRPr lang="ko-KR" altLang="en-US" sz="240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673444" y="1544672"/>
                <a:ext cx="10515600" cy="4351338"/>
              </a:xfrm>
              <a:blipFill rotWithShape="0">
                <a:blip r:embed="rId2"/>
                <a:stretch>
                  <a:fillRect l="-870" t="-196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6</a:t>
            </a:fld>
            <a:endParaRPr lang="ko-KR" altLang="en-US"/>
          </a:p>
        </p:txBody>
      </p:sp>
      <p:pic>
        <p:nvPicPr>
          <p:cNvPr id="5" name="그림 4"/>
          <p:cNvPicPr>
            <a:picLocks noChangeAspect="1"/>
          </p:cNvPicPr>
          <p:nvPr/>
        </p:nvPicPr>
        <p:blipFill>
          <a:blip r:embed="rId3"/>
          <a:stretch>
            <a:fillRect/>
          </a:stretch>
        </p:blipFill>
        <p:spPr>
          <a:xfrm>
            <a:off x="5406465" y="2459310"/>
            <a:ext cx="1949923" cy="392292"/>
          </a:xfrm>
          <a:prstGeom prst="rect">
            <a:avLst/>
          </a:prstGeom>
          <a:ln w="28575">
            <a:solidFill>
              <a:srgbClr val="C00000"/>
            </a:solidFill>
          </a:ln>
        </p:spPr>
      </p:pic>
      <p:pic>
        <p:nvPicPr>
          <p:cNvPr id="6" name="그림 5"/>
          <p:cNvPicPr>
            <a:picLocks noChangeAspect="1"/>
          </p:cNvPicPr>
          <p:nvPr/>
        </p:nvPicPr>
        <p:blipFill>
          <a:blip r:embed="rId4"/>
          <a:stretch>
            <a:fillRect/>
          </a:stretch>
        </p:blipFill>
        <p:spPr>
          <a:xfrm>
            <a:off x="3043111" y="3962237"/>
            <a:ext cx="5776266" cy="1542922"/>
          </a:xfrm>
          <a:prstGeom prst="rect">
            <a:avLst/>
          </a:prstGeom>
        </p:spPr>
      </p:pic>
      <p:cxnSp>
        <p:nvCxnSpPr>
          <p:cNvPr id="8" name="직선 화살표 연결선 7"/>
          <p:cNvCxnSpPr/>
          <p:nvPr/>
        </p:nvCxnSpPr>
        <p:spPr>
          <a:xfrm>
            <a:off x="5972240" y="4955241"/>
            <a:ext cx="353777" cy="815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26017" y="5721048"/>
            <a:ext cx="3039762" cy="615553"/>
          </a:xfrm>
          <a:prstGeom prst="rect">
            <a:avLst/>
          </a:prstGeom>
          <a:noFill/>
        </p:spPr>
        <p:txBody>
          <a:bodyPr wrap="square" rtlCol="0">
            <a:spAutoFit/>
          </a:bodyPr>
          <a:lstStyle/>
          <a:p>
            <a:r>
              <a:rPr lang="en-US" altLang="ko-KR" smtClean="0"/>
              <a:t>Sweepline Traversing </a:t>
            </a:r>
          </a:p>
          <a:p>
            <a:r>
              <a:rPr lang="en-US" altLang="ko-KR" sz="1600" smtClean="0"/>
              <a:t>– proved in related works</a:t>
            </a:r>
            <a:endParaRPr lang="ko-KR" altLang="en-US" sz="1600"/>
          </a:p>
        </p:txBody>
      </p:sp>
      <p:sp>
        <p:nvSpPr>
          <p:cNvPr id="7" name="오른쪽 화살표 6"/>
          <p:cNvSpPr/>
          <p:nvPr/>
        </p:nvSpPr>
        <p:spPr>
          <a:xfrm>
            <a:off x="7521147" y="2276302"/>
            <a:ext cx="988540" cy="212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8610600" y="2151547"/>
            <a:ext cx="2348976" cy="461665"/>
          </a:xfrm>
          <a:prstGeom prst="rect">
            <a:avLst/>
          </a:prstGeom>
          <a:noFill/>
        </p:spPr>
        <p:txBody>
          <a:bodyPr wrap="none" rtlCol="0">
            <a:spAutoFit/>
          </a:bodyPr>
          <a:lstStyle/>
          <a:p>
            <a:r>
              <a:rPr lang="en-US" altLang="ko-KR" sz="2400" b="1" smtClean="0"/>
              <a:t>Candidate Gen</a:t>
            </a:r>
            <a:endParaRPr lang="ko-KR" altLang="en-US" sz="2400" b="1"/>
          </a:p>
        </p:txBody>
      </p:sp>
      <p:sp>
        <p:nvSpPr>
          <p:cNvPr id="14" name="오른쪽 화살표 13"/>
          <p:cNvSpPr/>
          <p:nvPr/>
        </p:nvSpPr>
        <p:spPr>
          <a:xfrm>
            <a:off x="5831747" y="2970110"/>
            <a:ext cx="988540" cy="212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7005685" y="2854123"/>
            <a:ext cx="2620526" cy="461665"/>
          </a:xfrm>
          <a:prstGeom prst="rect">
            <a:avLst/>
          </a:prstGeom>
          <a:noFill/>
        </p:spPr>
        <p:txBody>
          <a:bodyPr wrap="none" rtlCol="0">
            <a:spAutoFit/>
          </a:bodyPr>
          <a:lstStyle/>
          <a:p>
            <a:r>
              <a:rPr lang="en-US" altLang="ko-KR" sz="2400" b="1" smtClean="0"/>
              <a:t>Refinement Step</a:t>
            </a:r>
            <a:endParaRPr lang="ko-KR" altLang="en-US" sz="2400" b="1"/>
          </a:p>
        </p:txBody>
      </p:sp>
    </p:spTree>
    <p:extLst>
      <p:ext uri="{BB962C8B-B14F-4D97-AF65-F5344CB8AC3E}">
        <p14:creationId xmlns:p14="http://schemas.microsoft.com/office/powerpoint/2010/main" val="1300222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Candidate Generation</a:t>
            </a:r>
            <a:endParaRPr lang="ko-KR" altLang="en-US"/>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611437"/>
                <a:ext cx="10515600" cy="4351338"/>
              </a:xfrm>
            </p:spPr>
            <p:txBody>
              <a:bodyPr/>
              <a:lstStyle/>
              <a:p>
                <a:r>
                  <a:rPr lang="en-US" altLang="ko-KR" sz="2400" smtClean="0"/>
                  <a:t>Lemma 1 ) PMaxRS Reduction </a:t>
                </a:r>
                <a:r>
                  <a:rPr lang="en-US" altLang="ko-KR" sz="1800" smtClean="0"/>
                  <a:t>-&gt; Def 4</a:t>
                </a:r>
                <a:r>
                  <a:rPr lang="ko-KR" altLang="en-US" sz="1800" smtClean="0"/>
                  <a:t>에 대한 정리</a:t>
                </a:r>
                <a:endParaRPr lang="en-US" altLang="ko-KR" sz="2400" smtClean="0"/>
              </a:p>
              <a:p>
                <a:pPr marL="0" indent="0">
                  <a:buNone/>
                </a:pPr>
                <a:endParaRPr lang="en-US" altLang="ko-KR" smtClean="0"/>
              </a:p>
              <a:p>
                <a:endParaRPr lang="en-US" altLang="ko-KR" smtClean="0"/>
              </a:p>
              <a:p>
                <a:r>
                  <a:rPr lang="en-US" altLang="ko-KR" sz="2400" smtClean="0"/>
                  <a:t>Lemma 2 ) Probability Upper Bound </a:t>
                </a:r>
                <a:r>
                  <a:rPr lang="en-US" altLang="ko-KR" sz="1800" smtClean="0"/>
                  <a:t>-&gt; ub &lt; Threshold =&gt; prune</a:t>
                </a:r>
                <a:endParaRPr lang="en-US" altLang="ko-KR" sz="2400" smtClean="0"/>
              </a:p>
              <a:p>
                <a:pPr marL="0" indent="0">
                  <a:buNone/>
                </a:pPr>
                <a:endParaRPr lang="en-US" altLang="ko-KR" smtClean="0"/>
              </a:p>
              <a:p>
                <a:pPr marL="0" indent="0">
                  <a:buNone/>
                </a:pPr>
                <a:endParaRPr lang="en-US" altLang="ko-KR" sz="1200" smtClean="0"/>
              </a:p>
              <a:p>
                <a:pPr marL="0" indent="0">
                  <a:buNone/>
                </a:pPr>
                <a:r>
                  <a:rPr lang="en-US" altLang="ko-KR" sz="1200" smtClean="0"/>
                  <a:t>Cantelli’s Inequality </a:t>
                </a:r>
                <a:r>
                  <a:rPr lang="ko-KR" altLang="en-US" sz="1200" smtClean="0"/>
                  <a:t>사용 </a:t>
                </a:r>
                <a:r>
                  <a:rPr lang="en-US" altLang="ko-KR" sz="1200" smtClean="0"/>
                  <a:t>=&gt;			</a:t>
                </a:r>
                <a14:m>
                  <m:oMath xmlns:m="http://schemas.openxmlformats.org/officeDocument/2006/math">
                    <m:sSub>
                      <m:sSubPr>
                        <m:ctrlPr>
                          <a:rPr lang="en-US" altLang="ko-KR" sz="1200" i="1" smtClean="0">
                            <a:latin typeface="Cambria Math" panose="02040503050406030204" pitchFamily="18" charset="0"/>
                          </a:rPr>
                        </m:ctrlPr>
                      </m:sSubPr>
                      <m:e>
                        <m:r>
                          <a:rPr lang="ko-KR" altLang="en-US" sz="1200" i="1" smtClean="0">
                            <a:latin typeface="Cambria Math" panose="02040503050406030204" pitchFamily="18" charset="0"/>
                          </a:rPr>
                          <m:t>𝜇</m:t>
                        </m:r>
                      </m:e>
                      <m:sub>
                        <m:r>
                          <a:rPr lang="en-US" altLang="ko-KR" sz="1200" b="0" i="1" smtClean="0">
                            <a:latin typeface="Cambria Math" panose="02040503050406030204" pitchFamily="18" charset="0"/>
                          </a:rPr>
                          <m:t>𝑋</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𝑋</m:t>
                    </m:r>
                    <m:r>
                      <a:rPr lang="en-US" altLang="ko-KR" sz="1200" b="0" i="1" smtClean="0">
                        <a:latin typeface="Cambria Math" panose="02040503050406030204" pitchFamily="18" charset="0"/>
                      </a:rPr>
                      <m:t>  </m:t>
                    </m:r>
                    <m:r>
                      <a:rPr lang="ko-KR" altLang="en-US" sz="1200" i="1">
                        <a:latin typeface="Cambria Math" panose="02040503050406030204" pitchFamily="18" charset="0"/>
                      </a:rPr>
                      <m:t>기</m:t>
                    </m:r>
                  </m:oMath>
                </a14:m>
                <a:r>
                  <a:rPr lang="ko-KR" altLang="en-US" sz="1200" smtClean="0"/>
                  <a:t>댓값</a:t>
                </a:r>
                <a:r>
                  <a:rPr lang="en-US" altLang="ko-KR" sz="1200" smtClean="0"/>
                  <a:t>, </a:t>
                </a:r>
                <a14:m>
                  <m:oMath xmlns:m="http://schemas.openxmlformats.org/officeDocument/2006/math">
                    <m:sSub>
                      <m:sSubPr>
                        <m:ctrlPr>
                          <a:rPr lang="en-US" altLang="ko-KR" sz="1200" i="1" smtClean="0">
                            <a:latin typeface="Cambria Math" panose="02040503050406030204" pitchFamily="18" charset="0"/>
                          </a:rPr>
                        </m:ctrlPr>
                      </m:sSubPr>
                      <m:e>
                        <m:r>
                          <a:rPr lang="ko-KR" altLang="en-US" sz="1200" i="1" smtClean="0">
                            <a:latin typeface="Cambria Math" panose="02040503050406030204" pitchFamily="18" charset="0"/>
                          </a:rPr>
                          <m:t>𝜎</m:t>
                        </m:r>
                      </m:e>
                      <m:sub>
                        <m:r>
                          <a:rPr lang="en-US" altLang="ko-KR" sz="1200" b="0" i="1" smtClean="0">
                            <a:latin typeface="Cambria Math" panose="02040503050406030204" pitchFamily="18" charset="0"/>
                          </a:rPr>
                          <m:t>𝑋</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𝑋</m:t>
                    </m:r>
                    <m:r>
                      <a:rPr lang="ko-KR" altLang="en-US" sz="1200" i="1">
                        <a:latin typeface="Cambria Math" panose="02040503050406030204" pitchFamily="18" charset="0"/>
                      </a:rPr>
                      <m:t>의</m:t>
                    </m:r>
                  </m:oMath>
                </a14:m>
                <a:r>
                  <a:rPr lang="en-US" altLang="ko-KR" sz="1200" smtClean="0"/>
                  <a:t> </a:t>
                </a:r>
                <a:r>
                  <a:rPr lang="ko-KR" altLang="en-US" sz="1200" smtClean="0"/>
                  <a:t>표준편차</a:t>
                </a:r>
                <a:r>
                  <a:rPr lang="en-US" altLang="ko-KR" sz="1200" smtClean="0"/>
                  <a:t>, </a:t>
                </a:r>
                <a:r>
                  <a:rPr lang="el-GR" altLang="ko-KR" sz="1200" smtClean="0"/>
                  <a:t>λ</a:t>
                </a:r>
                <a:r>
                  <a:rPr lang="en-US" altLang="ko-KR" sz="1200" smtClean="0"/>
                  <a:t> = </a:t>
                </a:r>
                <a:r>
                  <a:rPr lang="ko-KR" altLang="en-US" sz="1200" smtClean="0"/>
                  <a:t>임의의 양수</a:t>
                </a:r>
                <a:endParaRPr lang="en-US" altLang="ko-KR" sz="1200" smtClean="0"/>
              </a:p>
              <a:p>
                <a:pPr marL="0" indent="0">
                  <a:buNone/>
                </a:pPr>
                <a:endParaRPr lang="en-US" altLang="ko-KR" sz="1200" smtClean="0"/>
              </a:p>
              <a:p>
                <a:pPr marL="0" indent="0">
                  <a:buNone/>
                </a:pPr>
                <a:r>
                  <a:rPr lang="en-US" altLang="ko-KR" sz="1200" smtClean="0"/>
                  <a:t> </a:t>
                </a:r>
              </a:p>
              <a:p>
                <a:pPr marL="0" indent="0">
                  <a:buNone/>
                </a:pPr>
                <a:endParaRPr lang="en-US" altLang="ko-KR" sz="1200"/>
              </a:p>
              <a:p>
                <a:r>
                  <a:rPr lang="en-US" altLang="ko-KR" sz="2400" smtClean="0"/>
                  <a:t>Lemma 3 ) Candidate Selection -&gt; </a:t>
                </a:r>
                <a:r>
                  <a:rPr lang="en-US" altLang="ko-KR" sz="1800" smtClean="0"/>
                  <a:t>ub</a:t>
                </a:r>
                <a:r>
                  <a:rPr lang="ko-KR" altLang="en-US" sz="1800"/>
                  <a:t> </a:t>
                </a:r>
                <a:r>
                  <a:rPr lang="en-US" altLang="ko-KR" sz="1800" smtClean="0"/>
                  <a:t>&gt; Threshold</a:t>
                </a:r>
                <a:endParaRPr lang="ko-KR" altLang="en-US" sz="240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611437"/>
                <a:ext cx="10515600" cy="4351338"/>
              </a:xfrm>
              <a:blipFill rotWithShape="0">
                <a:blip r:embed="rId2"/>
                <a:stretch>
                  <a:fillRect l="-812" t="-1961" b="-266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7</a:t>
            </a:fld>
            <a:endParaRPr lang="ko-KR" altLang="en-US"/>
          </a:p>
        </p:txBody>
      </p:sp>
      <mc:AlternateContent xmlns:mc="http://schemas.openxmlformats.org/markup-compatibility/2006" xmlns:a14="http://schemas.microsoft.com/office/drawing/2010/main">
        <mc:Choice Requires="a14">
          <p:sp>
            <p:nvSpPr>
              <p:cNvPr id="5" name="TextBox 4"/>
              <p:cNvSpPr txBox="1"/>
              <p:nvPr/>
            </p:nvSpPr>
            <p:spPr>
              <a:xfrm>
                <a:off x="1561070" y="2413685"/>
                <a:ext cx="15323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𝑃𝑟</m:t>
                          </m:r>
                        </m:e>
                        <m:sub>
                          <m:r>
                            <a:rPr lang="en-US" altLang="ko-KR" b="0" i="1" smtClean="0">
                              <a:latin typeface="Cambria Math" panose="02040503050406030204" pitchFamily="18" charset="0"/>
                            </a:rPr>
                            <m:t>𝑚𝑎𝑥𝑟𝑠</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𝑥</m:t>
                              </m:r>
                            </m:sub>
                          </m:sSub>
                        </m:e>
                      </m:d>
                      <m:r>
                        <a:rPr lang="en-US" altLang="ko-KR" b="0" i="1" smtClean="0">
                          <a:latin typeface="Cambria Math" panose="02040503050406030204" pitchFamily="18" charset="0"/>
                        </a:rPr>
                        <m:t>=</m:t>
                      </m:r>
                    </m:oMath>
                  </m:oMathPara>
                </a14:m>
                <a:endParaRPr lang="ko-KR" altLang="en-US"/>
              </a:p>
            </p:txBody>
          </p:sp>
        </mc:Choice>
        <mc:Fallback xmlns="">
          <p:sp>
            <p:nvSpPr>
              <p:cNvPr id="5" name="TextBox 4"/>
              <p:cNvSpPr txBox="1">
                <a:spLocks noRot="1" noChangeAspect="1" noMove="1" noResize="1" noEditPoints="1" noAdjustHandles="1" noChangeArrowheads="1" noChangeShapeType="1" noTextEdit="1"/>
              </p:cNvSpPr>
              <p:nvPr/>
            </p:nvSpPr>
            <p:spPr>
              <a:xfrm>
                <a:off x="1561070" y="2413685"/>
                <a:ext cx="1532343" cy="276999"/>
              </a:xfrm>
              <a:prstGeom prst="rect">
                <a:avLst/>
              </a:prstGeom>
              <a:blipFill rotWithShape="0">
                <a:blip r:embed="rId3"/>
                <a:stretch>
                  <a:fillRect l="-1992" r="-398" b="-35556"/>
                </a:stretch>
              </a:blipFill>
            </p:spPr>
            <p:txBody>
              <a:bodyPr/>
              <a:lstStyle/>
              <a:p>
                <a:r>
                  <a:rPr lang="ko-KR" altLang="en-US">
                    <a:noFill/>
                  </a:rPr>
                  <a:t> </a:t>
                </a:r>
              </a:p>
            </p:txBody>
          </p:sp>
        </mc:Fallback>
      </mc:AlternateContent>
      <p:pic>
        <p:nvPicPr>
          <p:cNvPr id="6" name="그림 5"/>
          <p:cNvPicPr>
            <a:picLocks noChangeAspect="1"/>
          </p:cNvPicPr>
          <p:nvPr/>
        </p:nvPicPr>
        <p:blipFill>
          <a:blip r:embed="rId4"/>
          <a:stretch>
            <a:fillRect/>
          </a:stretch>
        </p:blipFill>
        <p:spPr>
          <a:xfrm>
            <a:off x="2804726" y="2241076"/>
            <a:ext cx="2912333" cy="67707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998173" y="2536795"/>
                <a:ext cx="4200269" cy="307777"/>
              </a:xfrm>
              <a:prstGeom prst="rect">
                <a:avLst/>
              </a:prstGeom>
              <a:noFill/>
            </p:spPr>
            <p:txBody>
              <a:bodyPr wrap="squar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𝑥</m:t>
                        </m:r>
                      </m:sub>
                    </m:sSub>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𝑠𝑢𝑚</m:t>
                    </m:r>
                  </m:oMath>
                </a14:m>
                <a:r>
                  <a:rPr lang="ko-KR" altLang="en-US" sz="1400" smtClean="0"/>
                  <a:t> </a:t>
                </a:r>
                <a:r>
                  <a:rPr lang="en-US" altLang="ko-KR" sz="1400" smtClean="0"/>
                  <a:t>=</a:t>
                </a:r>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𝑄</m:t>
                        </m:r>
                      </m:e>
                      <m:sub>
                        <m:r>
                          <a:rPr lang="en-US" altLang="ko-KR" sz="1400" i="1">
                            <a:latin typeface="Cambria Math" panose="02040503050406030204" pitchFamily="18" charset="0"/>
                          </a:rPr>
                          <m:t>𝑥</m:t>
                        </m:r>
                      </m:sub>
                    </m:sSub>
                  </m:oMath>
                </a14:m>
                <a:r>
                  <a:rPr lang="ko-KR" altLang="en-US" sz="1400" smtClean="0"/>
                  <a:t>가 가진 모든 </a:t>
                </a:r>
                <a:r>
                  <a:rPr lang="en-US" altLang="ko-KR" sz="1400" smtClean="0"/>
                  <a:t>instance </a:t>
                </a:r>
                <a:r>
                  <a:rPr lang="ko-KR" altLang="en-US" sz="1400" smtClean="0"/>
                  <a:t>들의 </a:t>
                </a:r>
                <a:r>
                  <a:rPr lang="en-US" altLang="ko-KR" sz="1400" smtClean="0"/>
                  <a:t>weight</a:t>
                </a:r>
                <a:r>
                  <a:rPr lang="ko-KR" altLang="en-US" sz="1400"/>
                  <a:t> </a:t>
                </a:r>
                <a:r>
                  <a:rPr lang="ko-KR" altLang="en-US" sz="1400" smtClean="0"/>
                  <a:t>합 </a:t>
                </a:r>
                <a:r>
                  <a:rPr lang="en-US" altLang="ko-KR" sz="1400" smtClean="0"/>
                  <a:t> </a:t>
                </a:r>
                <a:endParaRPr lang="ko-KR" altLang="en-US" sz="1400"/>
              </a:p>
            </p:txBody>
          </p:sp>
        </mc:Choice>
        <mc:Fallback xmlns="">
          <p:sp>
            <p:nvSpPr>
              <p:cNvPr id="7" name="TextBox 6"/>
              <p:cNvSpPr txBox="1">
                <a:spLocks noRot="1" noChangeAspect="1" noMove="1" noResize="1" noEditPoints="1" noAdjustHandles="1" noChangeArrowheads="1" noChangeShapeType="1" noTextEdit="1"/>
              </p:cNvSpPr>
              <p:nvPr/>
            </p:nvSpPr>
            <p:spPr>
              <a:xfrm>
                <a:off x="5998173" y="2536795"/>
                <a:ext cx="4200269" cy="307777"/>
              </a:xfrm>
              <a:prstGeom prst="rect">
                <a:avLst/>
              </a:prstGeom>
              <a:blipFill rotWithShape="0">
                <a:blip r:embed="rId5"/>
                <a:stretch>
                  <a:fillRect t="-3922" b="-19608"/>
                </a:stretch>
              </a:blipFill>
            </p:spPr>
            <p:txBody>
              <a:bodyPr/>
              <a:lstStyle/>
              <a:p>
                <a:r>
                  <a:rPr lang="ko-KR" altLang="en-US">
                    <a:noFill/>
                  </a:rPr>
                  <a:t> </a:t>
                </a:r>
              </a:p>
            </p:txBody>
          </p:sp>
        </mc:Fallback>
      </mc:AlternateContent>
      <p:pic>
        <p:nvPicPr>
          <p:cNvPr id="9" name="그림 8"/>
          <p:cNvPicPr>
            <a:picLocks noChangeAspect="1"/>
          </p:cNvPicPr>
          <p:nvPr/>
        </p:nvPicPr>
        <p:blipFill>
          <a:blip r:embed="rId6"/>
          <a:stretch>
            <a:fillRect/>
          </a:stretch>
        </p:blipFill>
        <p:spPr>
          <a:xfrm>
            <a:off x="1440463" y="3620870"/>
            <a:ext cx="3857625" cy="581025"/>
          </a:xfrm>
          <a:prstGeom prst="rect">
            <a:avLst/>
          </a:prstGeom>
        </p:spPr>
      </p:pic>
      <p:pic>
        <p:nvPicPr>
          <p:cNvPr id="10" name="그림 9"/>
          <p:cNvPicPr>
            <a:picLocks noChangeAspect="1"/>
          </p:cNvPicPr>
          <p:nvPr/>
        </p:nvPicPr>
        <p:blipFill>
          <a:blip r:embed="rId7"/>
          <a:stretch>
            <a:fillRect/>
          </a:stretch>
        </p:blipFill>
        <p:spPr>
          <a:xfrm>
            <a:off x="2889034" y="4177771"/>
            <a:ext cx="2119896" cy="565945"/>
          </a:xfrm>
          <a:prstGeom prst="rect">
            <a:avLst/>
          </a:prstGeom>
        </p:spPr>
      </p:pic>
      <p:pic>
        <p:nvPicPr>
          <p:cNvPr id="12" name="그림 11"/>
          <p:cNvPicPr>
            <a:picLocks noChangeAspect="1"/>
          </p:cNvPicPr>
          <p:nvPr/>
        </p:nvPicPr>
        <p:blipFill>
          <a:blip r:embed="rId8"/>
          <a:stretch>
            <a:fillRect/>
          </a:stretch>
        </p:blipFill>
        <p:spPr>
          <a:xfrm>
            <a:off x="2953007" y="4844752"/>
            <a:ext cx="3467100" cy="704850"/>
          </a:xfrm>
          <a:prstGeom prst="rect">
            <a:avLst/>
          </a:prstGeom>
        </p:spPr>
      </p:pic>
      <p:cxnSp>
        <p:nvCxnSpPr>
          <p:cNvPr id="14" name="직선 연결선 13"/>
          <p:cNvCxnSpPr/>
          <p:nvPr/>
        </p:nvCxnSpPr>
        <p:spPr>
          <a:xfrm flipV="1">
            <a:off x="4397400" y="5069979"/>
            <a:ext cx="1219200" cy="823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98547" y="5012511"/>
            <a:ext cx="318512" cy="307777"/>
          </a:xfrm>
          <a:prstGeom prst="rect">
            <a:avLst/>
          </a:prstGeom>
          <a:noFill/>
        </p:spPr>
        <p:txBody>
          <a:bodyPr wrap="square" rtlCol="0">
            <a:spAutoFit/>
          </a:bodyPr>
          <a:lstStyle/>
          <a:p>
            <a:r>
              <a:rPr lang="en-US" altLang="ko-KR" sz="1400" smtClean="0"/>
              <a:t>X</a:t>
            </a:r>
            <a:endParaRPr lang="ko-KR" altLang="en-US" sz="1400"/>
          </a:p>
        </p:txBody>
      </p:sp>
      <p:cxnSp>
        <p:nvCxnSpPr>
          <p:cNvPr id="17" name="직선 연결선 16"/>
          <p:cNvCxnSpPr/>
          <p:nvPr/>
        </p:nvCxnSpPr>
        <p:spPr>
          <a:xfrm flipV="1">
            <a:off x="6096000" y="5069979"/>
            <a:ext cx="324107" cy="823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150508" y="5012510"/>
                <a:ext cx="3215913" cy="523220"/>
              </a:xfrm>
              <a:prstGeom prst="rect">
                <a:avLst/>
              </a:prstGeom>
              <a:noFill/>
            </p:spPr>
            <p:txBody>
              <a:bodyPr wrap="square" rtlCol="0">
                <a:spAutoFit/>
              </a:bodyPr>
              <a:lstStyle/>
              <a:p>
                <a:r>
                  <a:rPr lang="en-US" altLang="ko-KR" sz="1400" smtClean="0"/>
                  <a:t>= </a:t>
                </a:r>
                <a:r>
                  <a:rPr lang="el-GR" altLang="ko-KR" sz="1400" smtClean="0"/>
                  <a:t>Λ</a:t>
                </a:r>
                <a:r>
                  <a:rPr lang="en-US" altLang="ko-KR" sz="1400" smtClean="0"/>
                  <a:t> = -E[</a:t>
                </a:r>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𝑥</m:t>
                        </m:r>
                      </m:sub>
                    </m:sSub>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𝑠𝑢𝑚</m:t>
                    </m:r>
                    <m:r>
                      <a:rPr lang="en-US" altLang="ko-KR" sz="1400" b="0" i="1" smtClean="0">
                        <a:latin typeface="Cambria Math" panose="02040503050406030204" pitchFamily="18" charset="0"/>
                      </a:rPr>
                      <m:t>− </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𝐴</m:t>
                        </m:r>
                      </m:sub>
                    </m:sSub>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𝑠𝑢𝑚</m:t>
                    </m:r>
                  </m:oMath>
                </a14:m>
                <a:r>
                  <a:rPr lang="en-US" altLang="ko-KR" sz="1400" smtClean="0"/>
                  <a:t>] </a:t>
                </a:r>
                <a14:m>
                  <m:oMath xmlns:m="http://schemas.openxmlformats.org/officeDocument/2006/math">
                    <m:r>
                      <a:rPr lang="en-US" altLang="ko-KR" sz="1400" b="0" i="1" smtClean="0">
                        <a:latin typeface="Cambria Math" panose="02040503050406030204" pitchFamily="18" charset="0"/>
                        <a:ea typeface="Cambria Math" panose="02040503050406030204" pitchFamily="18" charset="0"/>
                      </a:rPr>
                      <m:t>&gt;0 </m:t>
                    </m:r>
                  </m:oMath>
                </a14:m>
                <a:endParaRPr lang="en-US" altLang="ko-KR" sz="1400" b="0" i="1" smtClean="0">
                  <a:latin typeface="Cambria Math" panose="02040503050406030204" pitchFamily="18" charset="0"/>
                  <a:ea typeface="Cambria Math" panose="02040503050406030204" pitchFamily="18" charset="0"/>
                </a:endParaRPr>
              </a:p>
              <a:p>
                <a14:m>
                  <m:oMath xmlns:m="http://schemas.openxmlformats.org/officeDocument/2006/math">
                    <m:r>
                      <a:rPr lang="en-US" altLang="ko-KR" sz="1400" b="0" i="1" smtClean="0">
                        <a:latin typeface="Cambria Math" panose="02040503050406030204" pitchFamily="18" charset="0"/>
                        <a:ea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b="0" i="1" smtClean="0">
                            <a:latin typeface="Cambria Math" panose="02040503050406030204" pitchFamily="18" charset="0"/>
                          </a:rPr>
                          <m:t>𝐸</m:t>
                        </m:r>
                        <m:r>
                          <a:rPr lang="en-US" altLang="ko-KR" sz="1400" b="0" i="1" smtClean="0">
                            <a:latin typeface="Cambria Math" panose="02040503050406030204" pitchFamily="18" charset="0"/>
                          </a:rPr>
                          <m:t>[</m:t>
                        </m:r>
                        <m:r>
                          <a:rPr lang="en-US" altLang="ko-KR" sz="1400" i="1">
                            <a:latin typeface="Cambria Math" panose="02040503050406030204" pitchFamily="18" charset="0"/>
                          </a:rPr>
                          <m:t>𝑄</m:t>
                        </m:r>
                      </m:e>
                      <m:sub>
                        <m:r>
                          <a:rPr lang="en-US" altLang="ko-KR" sz="1400" i="1">
                            <a:latin typeface="Cambria Math" panose="02040503050406030204" pitchFamily="18" charset="0"/>
                          </a:rPr>
                          <m:t>𝑥</m:t>
                        </m:r>
                      </m:sub>
                    </m:sSub>
                    <m:r>
                      <a:rPr lang="en-US" altLang="ko-KR" sz="1400" i="1">
                        <a:latin typeface="Cambria Math" panose="02040503050406030204" pitchFamily="18" charset="0"/>
                      </a:rPr>
                      <m:t>.</m:t>
                    </m:r>
                    <m:r>
                      <a:rPr lang="en-US" altLang="ko-KR" sz="1400" i="1">
                        <a:latin typeface="Cambria Math" panose="02040503050406030204" pitchFamily="18" charset="0"/>
                      </a:rPr>
                      <m:t>𝑠𝑢𝑚</m:t>
                    </m:r>
                    <m:r>
                      <a:rPr lang="en-US" altLang="ko-KR" sz="1400" b="0" i="1" smtClean="0">
                        <a:latin typeface="Cambria Math" panose="02040503050406030204" pitchFamily="18" charset="0"/>
                      </a:rPr>
                      <m:t>]</m:t>
                    </m:r>
                    <m:r>
                      <a:rPr lang="en-US" altLang="ko-KR" sz="1400" i="1">
                        <a:latin typeface="Cambria Math" panose="02040503050406030204" pitchFamily="18" charset="0"/>
                      </a:rPr>
                      <m:t> </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ea typeface="Cambria Math" panose="02040503050406030204" pitchFamily="18" charset="0"/>
                          </a:rPr>
                          <m:t>&lt;</m:t>
                        </m:r>
                        <m:r>
                          <a:rPr lang="en-US" altLang="ko-KR" sz="1400" b="0" i="1" smtClean="0">
                            <a:latin typeface="Cambria Math" panose="02040503050406030204" pitchFamily="18" charset="0"/>
                            <a:ea typeface="Cambria Math" panose="02040503050406030204" pitchFamily="18" charset="0"/>
                          </a:rPr>
                          <m:t> </m:t>
                        </m:r>
                        <m:r>
                          <a:rPr lang="en-US" altLang="ko-KR" sz="1400" b="0" i="1" smtClean="0">
                            <a:latin typeface="Cambria Math" panose="02040503050406030204" pitchFamily="18" charset="0"/>
                          </a:rPr>
                          <m:t>𝐸</m:t>
                        </m:r>
                        <m:r>
                          <a:rPr lang="en-US" altLang="ko-KR" sz="1400" b="0" i="1" smtClean="0">
                            <a:latin typeface="Cambria Math" panose="02040503050406030204" pitchFamily="18" charset="0"/>
                          </a:rPr>
                          <m:t>[</m:t>
                        </m:r>
                        <m:r>
                          <a:rPr lang="en-US" altLang="ko-KR" sz="1400" i="1">
                            <a:latin typeface="Cambria Math" panose="02040503050406030204" pitchFamily="18" charset="0"/>
                          </a:rPr>
                          <m:t>𝑄</m:t>
                        </m:r>
                      </m:e>
                      <m:sub>
                        <m:r>
                          <a:rPr lang="en-US" altLang="ko-KR" sz="1400" i="1">
                            <a:latin typeface="Cambria Math" panose="02040503050406030204" pitchFamily="18" charset="0"/>
                          </a:rPr>
                          <m:t>𝐴</m:t>
                        </m:r>
                      </m:sub>
                    </m:sSub>
                    <m:r>
                      <a:rPr lang="en-US" altLang="ko-KR" sz="1400" i="1">
                        <a:latin typeface="Cambria Math" panose="02040503050406030204" pitchFamily="18" charset="0"/>
                      </a:rPr>
                      <m:t>.</m:t>
                    </m:r>
                    <m:r>
                      <a:rPr lang="en-US" altLang="ko-KR" sz="1400" i="1">
                        <a:latin typeface="Cambria Math" panose="02040503050406030204" pitchFamily="18" charset="0"/>
                      </a:rPr>
                      <m:t>𝑠𝑢𝑚</m:t>
                    </m:r>
                  </m:oMath>
                </a14:m>
                <a:r>
                  <a:rPr lang="en-US" altLang="ko-KR" sz="1400" smtClean="0"/>
                  <a:t>] </a:t>
                </a:r>
                <a:endParaRPr lang="ko-KR" altLang="en-US" sz="1400"/>
              </a:p>
            </p:txBody>
          </p:sp>
        </mc:Choice>
        <mc:Fallback xmlns="">
          <p:sp>
            <p:nvSpPr>
              <p:cNvPr id="18" name="TextBox 17"/>
              <p:cNvSpPr txBox="1">
                <a:spLocks noRot="1" noChangeAspect="1" noMove="1" noResize="1" noEditPoints="1" noAdjustHandles="1" noChangeArrowheads="1" noChangeShapeType="1" noTextEdit="1"/>
              </p:cNvSpPr>
              <p:nvPr/>
            </p:nvSpPr>
            <p:spPr>
              <a:xfrm>
                <a:off x="6150508" y="5012510"/>
                <a:ext cx="3215913" cy="523220"/>
              </a:xfrm>
              <a:prstGeom prst="rect">
                <a:avLst/>
              </a:prstGeom>
              <a:blipFill rotWithShape="0">
                <a:blip r:embed="rId9"/>
                <a:stretch>
                  <a:fillRect l="-569" t="-2326" b="-1162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69246" y="3712867"/>
                <a:ext cx="6352051" cy="307777"/>
              </a:xfrm>
              <a:prstGeom prst="rect">
                <a:avLst/>
              </a:prstGeom>
              <a:noFill/>
            </p:spPr>
            <p:txBody>
              <a:bodyPr wrap="squar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𝐴</m:t>
                        </m:r>
                      </m:sub>
                    </m:sSub>
                  </m:oMath>
                </a14:m>
                <a:r>
                  <a:rPr lang="ko-KR" altLang="en-US" sz="1400" smtClean="0"/>
                  <a:t> </a:t>
                </a:r>
                <a:r>
                  <a:rPr lang="en-US" altLang="ko-KR" sz="1400" smtClean="0"/>
                  <a:t>=</a:t>
                </a:r>
                <a14:m>
                  <m:oMath xmlns:m="http://schemas.openxmlformats.org/officeDocument/2006/math">
                    <m:r>
                      <m:rPr>
                        <m:sty m:val="p"/>
                      </m:rPr>
                      <a:rPr lang="en-US" altLang="ko-KR" sz="1400" b="0" i="0" smtClean="0">
                        <a:latin typeface="Cambria Math" panose="02040503050406030204" pitchFamily="18" charset="0"/>
                      </a:rPr>
                      <m:t>A</m:t>
                    </m:r>
                    <m:r>
                      <a:rPr lang="en-US" altLang="ko-KR" sz="1400" b="0" i="0" smtClean="0">
                        <a:latin typeface="Cambria Math" panose="02040503050406030204" pitchFamily="18" charset="0"/>
                      </a:rPr>
                      <m:t> </m:t>
                    </m:r>
                    <m:r>
                      <m:rPr>
                        <m:nor/>
                      </m:rPr>
                      <a:rPr lang="en-US" altLang="ko-KR" sz="1400" b="0" i="0" smtClean="0">
                        <a:latin typeface="Cambria Math" panose="02040503050406030204" pitchFamily="18" charset="0"/>
                      </a:rPr>
                      <m:t>"</m:t>
                    </m:r>
                    <m:r>
                      <m:rPr>
                        <m:nor/>
                      </m:rPr>
                      <a:rPr lang="en-US" altLang="ko-KR" sz="1400" b="0" i="0" smtClean="0">
                        <a:latin typeface="Cambria Math" panose="02040503050406030204" pitchFamily="18" charset="0"/>
                      </a:rPr>
                      <m:t>good</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refere</m:t>
                    </m:r>
                    <m:r>
                      <a:rPr lang="en-US" altLang="ko-KR" sz="1400" b="0" i="1" smtClean="0">
                        <a:latin typeface="Cambria Math" panose="02040503050406030204" pitchFamily="18" charset="0"/>
                      </a:rPr>
                      <m:t>𝑛𝑐𝑒</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𝑅𝑒𝑔𝑖𝑜𝑛</m:t>
                    </m:r>
                    <m:r>
                      <a:rPr lang="en-US" altLang="ko-KR" sz="1400" b="0" i="1" smtClean="0">
                        <a:latin typeface="Cambria Math" panose="02040503050406030204" pitchFamily="18" charset="0"/>
                      </a:rPr>
                      <m:t> </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𝑄</m:t>
                        </m:r>
                      </m:e>
                      <m:sub>
                        <m:r>
                          <a:rPr lang="en-US" altLang="ko-KR" sz="1400" b="0" i="1" smtClean="0">
                            <a:latin typeface="Cambria Math" panose="02040503050406030204" pitchFamily="18" charset="0"/>
                          </a:rPr>
                          <m:t>𝐴</m:t>
                        </m:r>
                      </m:sub>
                    </m:sSub>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𝑎𝑟𝑏𝑖𝑡𝑟𝑎𝑟𝑦</m:t>
                    </m:r>
                    <m:r>
                      <a:rPr lang="en-US" altLang="ko-KR" sz="1400" b="0" i="1" smtClean="0">
                        <a:latin typeface="Cambria Math" panose="02040503050406030204" pitchFamily="18" charset="0"/>
                      </a:rPr>
                      <m:t>) , </m:t>
                    </m:r>
                    <m:r>
                      <a:rPr lang="en-US" altLang="ko-KR" sz="1400" b="0" i="1" smtClean="0">
                        <a:latin typeface="Cambria Math" panose="02040503050406030204" pitchFamily="18" charset="0"/>
                      </a:rPr>
                      <m:t>𝑎𝑓𝑓𝑒𝑐𝑡𝑠</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𝑝𝑟𝑢𝑖𝑛𝑔</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𝑝𝑜𝑤𝑒𝑟</m:t>
                    </m:r>
                  </m:oMath>
                </a14:m>
                <a:endParaRPr lang="ko-KR" altLang="en-US" sz="1400"/>
              </a:p>
            </p:txBody>
          </p:sp>
        </mc:Choice>
        <mc:Fallback xmlns="">
          <p:sp>
            <p:nvSpPr>
              <p:cNvPr id="19" name="TextBox 18"/>
              <p:cNvSpPr txBox="1">
                <a:spLocks noRot="1" noChangeAspect="1" noMove="1" noResize="1" noEditPoints="1" noAdjustHandles="1" noChangeArrowheads="1" noChangeShapeType="1" noTextEdit="1"/>
              </p:cNvSpPr>
              <p:nvPr/>
            </p:nvSpPr>
            <p:spPr>
              <a:xfrm>
                <a:off x="5469246" y="3712867"/>
                <a:ext cx="6352051" cy="307777"/>
              </a:xfrm>
              <a:prstGeom prst="rect">
                <a:avLst/>
              </a:prstGeom>
              <a:blipFill rotWithShape="0">
                <a:blip r:embed="rId10"/>
                <a:stretch>
                  <a:fillRect t="-3922" b="-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032913" y="5900108"/>
                <a:ext cx="2060500"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i="1" smtClean="0">
                              <a:latin typeface="Cambria Math" panose="02040503050406030204" pitchFamily="18" charset="0"/>
                            </a:rPr>
                          </m:ctrlPr>
                        </m:dPr>
                        <m:e>
                          <m:eqArr>
                            <m:eqArrPr>
                              <m:ctrlPr>
                                <a:rPr lang="en-US" altLang="ko-KR" i="1" smtClean="0">
                                  <a:latin typeface="Cambria Math" panose="02040503050406030204" pitchFamily="18" charset="0"/>
                                </a:rPr>
                              </m:ctrlPr>
                            </m:eqArrPr>
                            <m:e>
                              <m:r>
                                <a:rPr lang="en-US" altLang="ko-KR" b="0" i="1" smtClean="0">
                                  <a:latin typeface="Cambria Math" panose="02040503050406030204" pitchFamily="18" charset="0"/>
                                </a:rPr>
                                <m:t>𝐼𝑛𝑑𝑒𝑝𝑒𝑛𝑑𝑒𝑛𝑡</m:t>
                              </m:r>
                              <m:r>
                                <a:rPr lang="en-US" altLang="ko-KR" b="0" i="1" smtClean="0">
                                  <a:latin typeface="Cambria Math" panose="02040503050406030204" pitchFamily="18" charset="0"/>
                                </a:rPr>
                                <m:t> </m:t>
                              </m:r>
                              <m:r>
                                <a:rPr lang="en-US" altLang="ko-KR" b="0" i="1" smtClean="0">
                                  <a:latin typeface="Cambria Math" panose="02040503050406030204" pitchFamily="18" charset="0"/>
                                </a:rPr>
                                <m:t>𝐶𝑎𝑠𝑒</m:t>
                              </m:r>
                            </m:e>
                            <m:e>
                              <m:r>
                                <a:rPr lang="en-US" altLang="ko-KR" b="0" i="1" smtClean="0">
                                  <a:latin typeface="Cambria Math" panose="02040503050406030204" pitchFamily="18" charset="0"/>
                                </a:rPr>
                                <m:t>𝐶𝑜𝑟𝑟𝑒𝑙𝑎𝑡𝑒𝑑</m:t>
                              </m:r>
                              <m:r>
                                <a:rPr lang="en-US" altLang="ko-KR" b="0" i="1" smtClean="0">
                                  <a:latin typeface="Cambria Math" panose="02040503050406030204" pitchFamily="18" charset="0"/>
                                </a:rPr>
                                <m:t> </m:t>
                              </m:r>
                              <m:r>
                                <a:rPr lang="en-US" altLang="ko-KR" b="0" i="1" smtClean="0">
                                  <a:latin typeface="Cambria Math" panose="02040503050406030204" pitchFamily="18" charset="0"/>
                                </a:rPr>
                                <m:t>𝐶𝑎𝑠𝑒</m:t>
                              </m:r>
                            </m:e>
                          </m:eqArr>
                        </m:e>
                      </m:d>
                    </m:oMath>
                  </m:oMathPara>
                </a14:m>
                <a:endParaRPr lang="ko-KR" altLang="en-US"/>
              </a:p>
            </p:txBody>
          </p:sp>
        </mc:Choice>
        <mc:Fallback xmlns="">
          <p:sp>
            <p:nvSpPr>
              <p:cNvPr id="22" name="TextBox 21"/>
              <p:cNvSpPr txBox="1">
                <a:spLocks noRot="1" noChangeAspect="1" noMove="1" noResize="1" noEditPoints="1" noAdjustHandles="1" noChangeArrowheads="1" noChangeShapeType="1" noTextEdit="1"/>
              </p:cNvSpPr>
              <p:nvPr/>
            </p:nvSpPr>
            <p:spPr>
              <a:xfrm>
                <a:off x="1032913" y="5900108"/>
                <a:ext cx="2060500" cy="617861"/>
              </a:xfrm>
              <a:prstGeom prst="rect">
                <a:avLst/>
              </a:prstGeom>
              <a:blipFill rotWithShape="0">
                <a:blip r:embed="rId11"/>
                <a:stretch>
                  <a:fillRect b="-99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88126" y="6039687"/>
                <a:ext cx="7124501" cy="369332"/>
              </a:xfrm>
              <a:prstGeom prst="rect">
                <a:avLst/>
              </a:prstGeom>
              <a:noFill/>
            </p:spPr>
            <p:txBody>
              <a:bodyPr wrap="square" rtlCol="0">
                <a:spAutoFit/>
              </a:bodyPr>
              <a:lstStyle/>
              <a:p>
                <a:r>
                  <a:rPr lang="en-US" altLang="ko-KR" smtClean="0"/>
                  <a:t>Var[</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𝑥</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𝑠𝑢𝑚</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b="0" i="1" smtClean="0">
                            <a:latin typeface="Cambria Math" panose="02040503050406030204" pitchFamily="18" charset="0"/>
                          </a:rPr>
                          <m:t>𝐴</m:t>
                        </m:r>
                      </m:sub>
                    </m:sSub>
                    <m:r>
                      <a:rPr lang="en-US" altLang="ko-KR" i="1">
                        <a:latin typeface="Cambria Math" panose="02040503050406030204" pitchFamily="18" charset="0"/>
                      </a:rPr>
                      <m:t>.</m:t>
                    </m:r>
                    <m:r>
                      <a:rPr lang="en-US" altLang="ko-KR" i="1">
                        <a:latin typeface="Cambria Math" panose="02040503050406030204" pitchFamily="18" charset="0"/>
                      </a:rPr>
                      <m:t>𝑠𝑢𝑚</m:t>
                    </m:r>
                  </m:oMath>
                </a14:m>
                <a:r>
                  <a:rPr lang="en-US" altLang="ko-KR" smtClean="0"/>
                  <a:t>] = Var[</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r>
                      <a:rPr lang="en-US" altLang="ko-KR" i="1">
                        <a:latin typeface="Cambria Math" panose="02040503050406030204" pitchFamily="18" charset="0"/>
                      </a:rPr>
                      <m:t>𝑠𝑢𝑚</m:t>
                    </m:r>
                  </m:oMath>
                </a14:m>
                <a:r>
                  <a:rPr lang="en-US" altLang="ko-KR" smtClean="0"/>
                  <a:t>] - </a:t>
                </a:r>
                <a14:m>
                  <m:oMath xmlns:m="http://schemas.openxmlformats.org/officeDocument/2006/math">
                    <m:r>
                      <m:rPr>
                        <m:sty m:val="p"/>
                      </m:rPr>
                      <a:rPr lang="en-US" altLang="ko-KR" b="0" i="0" smtClean="0">
                        <a:latin typeface="Cambria Math" panose="02040503050406030204" pitchFamily="18" charset="0"/>
                      </a:rPr>
                      <m:t>Var</m:t>
                    </m:r>
                    <m:r>
                      <a:rPr lang="en-US" altLang="ko-KR" b="0" i="0"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𝐴</m:t>
                        </m:r>
                      </m:sub>
                    </m:sSub>
                    <m:r>
                      <a:rPr lang="en-US" altLang="ko-KR" i="1">
                        <a:latin typeface="Cambria Math" panose="02040503050406030204" pitchFamily="18" charset="0"/>
                      </a:rPr>
                      <m:t>.</m:t>
                    </m:r>
                    <m:r>
                      <a:rPr lang="en-US" altLang="ko-KR" i="1">
                        <a:latin typeface="Cambria Math" panose="02040503050406030204" pitchFamily="18" charset="0"/>
                      </a:rPr>
                      <m:t>𝑠𝑢𝑚</m:t>
                    </m:r>
                  </m:oMath>
                </a14:m>
                <a:r>
                  <a:rPr lang="en-US" altLang="ko-KR" smtClean="0"/>
                  <a:t>]</a:t>
                </a:r>
                <a:endParaRPr lang="ko-KR" altLang="en-US"/>
              </a:p>
            </p:txBody>
          </p:sp>
        </mc:Choice>
        <mc:Fallback xmlns="">
          <p:sp>
            <p:nvSpPr>
              <p:cNvPr id="23" name="TextBox 22"/>
              <p:cNvSpPr txBox="1">
                <a:spLocks noRot="1" noChangeAspect="1" noMove="1" noResize="1" noEditPoints="1" noAdjustHandles="1" noChangeArrowheads="1" noChangeShapeType="1" noTextEdit="1"/>
              </p:cNvSpPr>
              <p:nvPr/>
            </p:nvSpPr>
            <p:spPr>
              <a:xfrm>
                <a:off x="3288126" y="6039687"/>
                <a:ext cx="7124501" cy="369332"/>
              </a:xfrm>
              <a:prstGeom prst="rect">
                <a:avLst/>
              </a:prstGeom>
              <a:blipFill rotWithShape="0">
                <a:blip r:embed="rId12"/>
                <a:stretch>
                  <a:fillRect l="-684" t="-10000" b="-26667"/>
                </a:stretch>
              </a:blipFill>
            </p:spPr>
            <p:txBody>
              <a:bodyPr/>
              <a:lstStyle/>
              <a:p>
                <a:r>
                  <a:rPr lang="ko-KR" altLang="en-US">
                    <a:noFill/>
                  </a:rPr>
                  <a:t> </a:t>
                </a:r>
              </a:p>
            </p:txBody>
          </p:sp>
        </mc:Fallback>
      </mc:AlternateContent>
      <p:sp>
        <p:nvSpPr>
          <p:cNvPr id="8" name="직사각형 7"/>
          <p:cNvSpPr/>
          <p:nvPr/>
        </p:nvSpPr>
        <p:spPr>
          <a:xfrm>
            <a:off x="838200" y="4201895"/>
            <a:ext cx="8396416" cy="13477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0" name="TextBox 19"/>
              <p:cNvSpPr txBox="1"/>
              <p:nvPr/>
            </p:nvSpPr>
            <p:spPr>
              <a:xfrm>
                <a:off x="1032913" y="6517969"/>
                <a:ext cx="2001795" cy="261610"/>
              </a:xfrm>
              <a:prstGeom prst="rect">
                <a:avLst/>
              </a:prstGeom>
              <a:noFill/>
            </p:spPr>
            <p:txBody>
              <a:bodyPr wrap="square" rtlCol="0">
                <a:spAutoFit/>
              </a:bodyPr>
              <a:lstStyle/>
              <a:p>
                <a:r>
                  <a:rPr lang="en-US" altLang="ko-KR" sz="1100"/>
                  <a:t>(Relation between </a:t>
                </a:r>
                <a14:m>
                  <m:oMath xmlns:m="http://schemas.openxmlformats.org/officeDocument/2006/math">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𝑄</m:t>
                        </m:r>
                      </m:e>
                      <m:sub>
                        <m:r>
                          <a:rPr lang="en-US" altLang="ko-KR" sz="1100" i="1">
                            <a:latin typeface="Cambria Math" panose="02040503050406030204" pitchFamily="18" charset="0"/>
                          </a:rPr>
                          <m:t>𝑥</m:t>
                        </m:r>
                      </m:sub>
                    </m:sSub>
                  </m:oMath>
                </a14:m>
                <a:r>
                  <a:rPr lang="en-US" altLang="ko-KR" sz="1100"/>
                  <a:t> &amp; </a:t>
                </a:r>
                <a14:m>
                  <m:oMath xmlns:m="http://schemas.openxmlformats.org/officeDocument/2006/math">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𝑄</m:t>
                        </m:r>
                      </m:e>
                      <m:sub>
                        <m:r>
                          <a:rPr lang="en-US" altLang="ko-KR" sz="1100" i="1">
                            <a:latin typeface="Cambria Math" panose="02040503050406030204" pitchFamily="18" charset="0"/>
                          </a:rPr>
                          <m:t>𝐴</m:t>
                        </m:r>
                      </m:sub>
                    </m:sSub>
                  </m:oMath>
                </a14:m>
                <a:r>
                  <a:rPr lang="en-US" altLang="ko-KR" sz="1100"/>
                  <a:t>)</a:t>
                </a:r>
                <a:endParaRPr lang="ko-KR" altLang="en-US" sz="1100"/>
              </a:p>
            </p:txBody>
          </p:sp>
        </mc:Choice>
        <mc:Fallback xmlns="">
          <p:sp>
            <p:nvSpPr>
              <p:cNvPr id="20" name="TextBox 19"/>
              <p:cNvSpPr txBox="1">
                <a:spLocks noRot="1" noChangeAspect="1" noMove="1" noResize="1" noEditPoints="1" noAdjustHandles="1" noChangeArrowheads="1" noChangeShapeType="1" noTextEdit="1"/>
              </p:cNvSpPr>
              <p:nvPr/>
            </p:nvSpPr>
            <p:spPr>
              <a:xfrm>
                <a:off x="1032913" y="6517969"/>
                <a:ext cx="2001795" cy="261610"/>
              </a:xfrm>
              <a:prstGeom prst="rect">
                <a:avLst/>
              </a:prstGeom>
              <a:blipFill rotWithShape="0">
                <a:blip r:embed="rId13"/>
                <a:stretch>
                  <a:fillRect t="-2326" b="-1395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58943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Candidate Generation</a:t>
            </a:r>
            <a:endParaRPr lang="ko-KR" altLang="en-US"/>
          </a:p>
        </p:txBody>
      </p:sp>
      <p:sp>
        <p:nvSpPr>
          <p:cNvPr id="3" name="내용 개체 틀 2"/>
          <p:cNvSpPr>
            <a:spLocks noGrp="1"/>
          </p:cNvSpPr>
          <p:nvPr>
            <p:ph idx="1"/>
          </p:nvPr>
        </p:nvSpPr>
        <p:spPr>
          <a:xfrm>
            <a:off x="764059" y="1694092"/>
            <a:ext cx="10515600" cy="4351338"/>
          </a:xfrm>
        </p:spPr>
        <p:txBody>
          <a:bodyPr/>
          <a:lstStyle/>
          <a:p>
            <a:r>
              <a:rPr lang="en-US" altLang="ko-KR" smtClean="0"/>
              <a:t>Correlated Case =&gt; USE “Transformation”</a:t>
            </a:r>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8</a:t>
            </a:fld>
            <a:endParaRPr lang="ko-KR" altLang="en-US"/>
          </a:p>
        </p:txBody>
      </p:sp>
      <p:grpSp>
        <p:nvGrpSpPr>
          <p:cNvPr id="5" name="그룹 4"/>
          <p:cNvGrpSpPr/>
          <p:nvPr/>
        </p:nvGrpSpPr>
        <p:grpSpPr>
          <a:xfrm>
            <a:off x="659028" y="2448084"/>
            <a:ext cx="5043845" cy="3762646"/>
            <a:chOff x="2388974" y="1458096"/>
            <a:chExt cx="6565556" cy="4275191"/>
          </a:xfrm>
        </p:grpSpPr>
        <p:sp>
          <p:nvSpPr>
            <p:cNvPr id="6" name="직사각형 5"/>
            <p:cNvSpPr/>
            <p:nvPr/>
          </p:nvSpPr>
          <p:spPr>
            <a:xfrm>
              <a:off x="2388974" y="1458096"/>
              <a:ext cx="6565556" cy="42751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rot="19919984">
              <a:off x="3293169" y="1908872"/>
              <a:ext cx="2694262" cy="16219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mc:AlternateContent xmlns:mc="http://schemas.openxmlformats.org/markup-compatibility/2006" xmlns:a14="http://schemas.microsoft.com/office/drawing/2010/main">
          <mc:Choice Requires="a14">
            <p:sp>
              <p:nvSpPr>
                <p:cNvPr id="8" name="TextBox 7"/>
                <p:cNvSpPr txBox="1"/>
                <p:nvPr/>
              </p:nvSpPr>
              <p:spPr>
                <a:xfrm>
                  <a:off x="2966124" y="3207235"/>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𝟏</m:t>
                            </m:r>
                          </m:sub>
                        </m:sSub>
                      </m:oMath>
                    </m:oMathPara>
                  </a14:m>
                  <a:endParaRPr lang="ko-KR" altLang="en-US" b="1">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966124" y="3207235"/>
                  <a:ext cx="535459" cy="369332"/>
                </a:xfrm>
                <a:prstGeom prst="rect">
                  <a:avLst/>
                </a:prstGeom>
                <a:blipFill rotWithShape="0">
                  <a:blip r:embed="rId2"/>
                  <a:stretch>
                    <a:fillRect r="-4478" b="-18868"/>
                  </a:stretch>
                </a:blipFill>
              </p:spPr>
              <p:txBody>
                <a:bodyPr/>
                <a:lstStyle/>
                <a:p>
                  <a:r>
                    <a:rPr lang="ko-KR" altLang="en-US">
                      <a:noFill/>
                    </a:rPr>
                    <a:t> </a:t>
                  </a:r>
                </a:p>
              </p:txBody>
            </p:sp>
          </mc:Fallback>
        </mc:AlternateContent>
        <p:sp>
          <p:nvSpPr>
            <p:cNvPr id="9" name="타원 8"/>
            <p:cNvSpPr/>
            <p:nvPr/>
          </p:nvSpPr>
          <p:spPr>
            <a:xfrm rot="2823953">
              <a:off x="5724428" y="2003131"/>
              <a:ext cx="1861751" cy="1433383"/>
            </a:xfrm>
            <a:prstGeom prst="ellipse">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p:sp>
          <p:nvSpPr>
            <p:cNvPr id="10" name="타원 9"/>
            <p:cNvSpPr/>
            <p:nvPr/>
          </p:nvSpPr>
          <p:spPr>
            <a:xfrm rot="871471">
              <a:off x="6043044" y="4019050"/>
              <a:ext cx="2108886" cy="106868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mc:AlternateContent xmlns:mc="http://schemas.openxmlformats.org/markup-compatibility/2006" xmlns:a14="http://schemas.microsoft.com/office/drawing/2010/main">
          <mc:Choice Requires="a14">
            <p:sp>
              <p:nvSpPr>
                <p:cNvPr id="11" name="TextBox 10"/>
                <p:cNvSpPr txBox="1"/>
                <p:nvPr/>
              </p:nvSpPr>
              <p:spPr>
                <a:xfrm>
                  <a:off x="7358007" y="3022382"/>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𝟐</m:t>
                            </m:r>
                          </m:sub>
                        </m:sSub>
                      </m:oMath>
                    </m:oMathPara>
                  </a14:m>
                  <a:endParaRPr lang="ko-KR" altLang="en-US" b="1">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58007" y="3022382"/>
                  <a:ext cx="535459" cy="369332"/>
                </a:xfrm>
                <a:prstGeom prst="rect">
                  <a:avLst/>
                </a:prstGeom>
                <a:blipFill rotWithShape="0">
                  <a:blip r:embed="rId3"/>
                  <a:stretch>
                    <a:fillRect r="-2941" b="-1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824739" y="5150439"/>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𝟑</m:t>
                            </m:r>
                          </m:sub>
                        </m:sSub>
                      </m:oMath>
                    </m:oMathPara>
                  </a14:m>
                  <a:endParaRPr lang="ko-KR" altLang="en-US" b="1">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824739" y="5150439"/>
                  <a:ext cx="535459" cy="369332"/>
                </a:xfrm>
                <a:prstGeom prst="rect">
                  <a:avLst/>
                </a:prstGeom>
                <a:blipFill rotWithShape="0">
                  <a:blip r:embed="rId4"/>
                  <a:stretch>
                    <a:fillRect r="-2941" b="-16981"/>
                  </a:stretch>
                </a:blipFill>
              </p:spPr>
              <p:txBody>
                <a:bodyPr/>
                <a:lstStyle/>
                <a:p>
                  <a:r>
                    <a:rPr lang="ko-KR" altLang="en-US">
                      <a:noFill/>
                    </a:rPr>
                    <a:t> </a:t>
                  </a:r>
                </a:p>
              </p:txBody>
            </p:sp>
          </mc:Fallback>
        </mc:AlternateContent>
        <p:sp>
          <p:nvSpPr>
            <p:cNvPr id="13" name="순서도: 연결자 12"/>
            <p:cNvSpPr/>
            <p:nvPr/>
          </p:nvSpPr>
          <p:spPr>
            <a:xfrm>
              <a:off x="4373436" y="2241353"/>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순서도: 연결자 13"/>
            <p:cNvSpPr/>
            <p:nvPr/>
          </p:nvSpPr>
          <p:spPr>
            <a:xfrm>
              <a:off x="5394324" y="2439061"/>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순서도: 연결자 14"/>
            <p:cNvSpPr/>
            <p:nvPr/>
          </p:nvSpPr>
          <p:spPr>
            <a:xfrm>
              <a:off x="3865613" y="3184609"/>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이등변 삼각형 15"/>
            <p:cNvSpPr/>
            <p:nvPr/>
          </p:nvSpPr>
          <p:spPr>
            <a:xfrm>
              <a:off x="6190130" y="2340207"/>
              <a:ext cx="181232" cy="16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이등변 삼각형 16"/>
            <p:cNvSpPr/>
            <p:nvPr/>
          </p:nvSpPr>
          <p:spPr>
            <a:xfrm>
              <a:off x="6676424" y="2913008"/>
              <a:ext cx="181232" cy="16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십자형 17"/>
            <p:cNvSpPr/>
            <p:nvPr/>
          </p:nvSpPr>
          <p:spPr>
            <a:xfrm>
              <a:off x="6441304" y="4278211"/>
              <a:ext cx="229714" cy="23183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십자형 18"/>
            <p:cNvSpPr/>
            <p:nvPr/>
          </p:nvSpPr>
          <p:spPr>
            <a:xfrm>
              <a:off x="7254360" y="4611272"/>
              <a:ext cx="229714" cy="23183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3421618" y="1803540"/>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4476061" y="2047595"/>
              <a:ext cx="2108887" cy="1005016"/>
            </a:xfrm>
            <a:prstGeom prst="rect">
              <a:avLst/>
            </a:prstGeom>
            <a:noFill/>
            <a:ln>
              <a:solidFill>
                <a:srgbClr val="C0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22" name="직사각형 21"/>
            <p:cNvSpPr/>
            <p:nvPr/>
          </p:nvSpPr>
          <p:spPr>
            <a:xfrm>
              <a:off x="3000979" y="2786573"/>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5208803" y="1920408"/>
              <a:ext cx="2108887" cy="1005016"/>
            </a:xfrm>
            <a:prstGeom prst="rect">
              <a:avLst/>
            </a:prstGeom>
            <a:noFill/>
            <a:ln>
              <a:solidFill>
                <a:srgbClr val="C0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24" name="직사각형 23"/>
            <p:cNvSpPr/>
            <p:nvPr/>
          </p:nvSpPr>
          <p:spPr>
            <a:xfrm>
              <a:off x="5723106" y="2555236"/>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5523062" y="3889637"/>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6325285" y="4226452"/>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p:cNvGrpSpPr/>
          <p:nvPr/>
        </p:nvGrpSpPr>
        <p:grpSpPr>
          <a:xfrm>
            <a:off x="6330271" y="2448085"/>
            <a:ext cx="5304165" cy="3762646"/>
            <a:chOff x="2388974" y="1458096"/>
            <a:chExt cx="6565556" cy="4275191"/>
          </a:xfrm>
        </p:grpSpPr>
        <p:sp>
          <p:nvSpPr>
            <p:cNvPr id="28" name="직사각형 27"/>
            <p:cNvSpPr/>
            <p:nvPr/>
          </p:nvSpPr>
          <p:spPr>
            <a:xfrm>
              <a:off x="2388974" y="1458096"/>
              <a:ext cx="6565556" cy="42751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rot="19919984">
              <a:off x="3293169" y="1908872"/>
              <a:ext cx="2694262" cy="16219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mc:AlternateContent xmlns:mc="http://schemas.openxmlformats.org/markup-compatibility/2006" xmlns:a14="http://schemas.microsoft.com/office/drawing/2010/main">
          <mc:Choice Requires="a14">
            <p:sp>
              <p:nvSpPr>
                <p:cNvPr id="30" name="TextBox 29"/>
                <p:cNvSpPr txBox="1"/>
                <p:nvPr/>
              </p:nvSpPr>
              <p:spPr>
                <a:xfrm>
                  <a:off x="2966124" y="3207235"/>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𝟏</m:t>
                            </m:r>
                          </m:sub>
                        </m:sSub>
                      </m:oMath>
                    </m:oMathPara>
                  </a14:m>
                  <a:endParaRPr lang="ko-KR" altLang="en-US" b="1">
                    <a:solidFill>
                      <a:schemeClr val="tx1"/>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966124" y="3207235"/>
                  <a:ext cx="535459" cy="369332"/>
                </a:xfrm>
                <a:prstGeom prst="rect">
                  <a:avLst/>
                </a:prstGeom>
                <a:blipFill rotWithShape="0">
                  <a:blip r:embed="rId5"/>
                  <a:stretch>
                    <a:fillRect b="-18868"/>
                  </a:stretch>
                </a:blipFill>
              </p:spPr>
              <p:txBody>
                <a:bodyPr/>
                <a:lstStyle/>
                <a:p>
                  <a:r>
                    <a:rPr lang="ko-KR" altLang="en-US">
                      <a:noFill/>
                    </a:rPr>
                    <a:t> </a:t>
                  </a:r>
                </a:p>
              </p:txBody>
            </p:sp>
          </mc:Fallback>
        </mc:AlternateContent>
        <p:sp>
          <p:nvSpPr>
            <p:cNvPr id="31" name="타원 30"/>
            <p:cNvSpPr/>
            <p:nvPr/>
          </p:nvSpPr>
          <p:spPr>
            <a:xfrm rot="2823953">
              <a:off x="5724428" y="2003131"/>
              <a:ext cx="1861751" cy="1433383"/>
            </a:xfrm>
            <a:prstGeom prst="ellipse">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p:sp>
          <p:nvSpPr>
            <p:cNvPr id="32" name="타원 31"/>
            <p:cNvSpPr/>
            <p:nvPr/>
          </p:nvSpPr>
          <p:spPr>
            <a:xfrm rot="871471">
              <a:off x="6043044" y="4019050"/>
              <a:ext cx="2108886" cy="106868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mc:AlternateContent xmlns:mc="http://schemas.openxmlformats.org/markup-compatibility/2006" xmlns:a14="http://schemas.microsoft.com/office/drawing/2010/main">
          <mc:Choice Requires="a14">
            <p:sp>
              <p:nvSpPr>
                <p:cNvPr id="33" name="TextBox 32"/>
                <p:cNvSpPr txBox="1"/>
                <p:nvPr/>
              </p:nvSpPr>
              <p:spPr>
                <a:xfrm>
                  <a:off x="7358007" y="3022382"/>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𝟐</m:t>
                            </m:r>
                          </m:sub>
                        </m:sSub>
                      </m:oMath>
                    </m:oMathPara>
                  </a14:m>
                  <a:endParaRPr lang="ko-KR" altLang="en-US" b="1">
                    <a:solidFill>
                      <a:schemeClr val="tx1"/>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7358007" y="3022382"/>
                  <a:ext cx="535459" cy="369332"/>
                </a:xfrm>
                <a:prstGeom prst="rect">
                  <a:avLst/>
                </a:prstGeom>
                <a:blipFill rotWithShape="0">
                  <a:blip r:embed="rId6"/>
                  <a:stretch>
                    <a:fillRect b="-1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824739" y="5150439"/>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𝟑</m:t>
                            </m:r>
                          </m:sub>
                        </m:sSub>
                      </m:oMath>
                    </m:oMathPara>
                  </a14:m>
                  <a:endParaRPr lang="ko-KR" altLang="en-US" b="1">
                    <a:solidFill>
                      <a:schemeClr val="tx1"/>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7824739" y="5150439"/>
                  <a:ext cx="535459" cy="369332"/>
                </a:xfrm>
                <a:prstGeom prst="rect">
                  <a:avLst/>
                </a:prstGeom>
                <a:blipFill rotWithShape="0">
                  <a:blip r:embed="rId7"/>
                  <a:stretch>
                    <a:fillRect b="-16981"/>
                  </a:stretch>
                </a:blipFill>
              </p:spPr>
              <p:txBody>
                <a:bodyPr/>
                <a:lstStyle/>
                <a:p>
                  <a:r>
                    <a:rPr lang="ko-KR" altLang="en-US">
                      <a:noFill/>
                    </a:rPr>
                    <a:t> </a:t>
                  </a:r>
                </a:p>
              </p:txBody>
            </p:sp>
          </mc:Fallback>
        </mc:AlternateContent>
        <p:sp>
          <p:nvSpPr>
            <p:cNvPr id="35" name="순서도: 연결자 34"/>
            <p:cNvSpPr/>
            <p:nvPr/>
          </p:nvSpPr>
          <p:spPr>
            <a:xfrm>
              <a:off x="4373436" y="2241353"/>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순서도: 연결자 35"/>
            <p:cNvSpPr/>
            <p:nvPr/>
          </p:nvSpPr>
          <p:spPr>
            <a:xfrm>
              <a:off x="5394324" y="2439061"/>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순서도: 연결자 36"/>
            <p:cNvSpPr/>
            <p:nvPr/>
          </p:nvSpPr>
          <p:spPr>
            <a:xfrm>
              <a:off x="3865613" y="3184609"/>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이등변 삼각형 37"/>
            <p:cNvSpPr/>
            <p:nvPr/>
          </p:nvSpPr>
          <p:spPr>
            <a:xfrm>
              <a:off x="6190130" y="2340207"/>
              <a:ext cx="181232" cy="16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이등변 삼각형 38"/>
            <p:cNvSpPr/>
            <p:nvPr/>
          </p:nvSpPr>
          <p:spPr>
            <a:xfrm>
              <a:off x="6676424" y="2913008"/>
              <a:ext cx="181232" cy="16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십자형 39"/>
            <p:cNvSpPr/>
            <p:nvPr/>
          </p:nvSpPr>
          <p:spPr>
            <a:xfrm>
              <a:off x="6441304" y="4278211"/>
              <a:ext cx="229714" cy="23183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십자형 40"/>
            <p:cNvSpPr/>
            <p:nvPr/>
          </p:nvSpPr>
          <p:spPr>
            <a:xfrm>
              <a:off x="7254360" y="4611272"/>
              <a:ext cx="229714" cy="23183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3421618" y="1803540"/>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4476061" y="2047595"/>
              <a:ext cx="1405927" cy="1005016"/>
            </a:xfrm>
            <a:prstGeom prst="rect">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44" name="직사각형 43"/>
            <p:cNvSpPr/>
            <p:nvPr/>
          </p:nvSpPr>
          <p:spPr>
            <a:xfrm>
              <a:off x="3000979" y="2786573"/>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5881988" y="1920408"/>
              <a:ext cx="1435702" cy="1005016"/>
            </a:xfrm>
            <a:prstGeom prst="rect">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46" name="직사각형 45"/>
            <p:cNvSpPr/>
            <p:nvPr/>
          </p:nvSpPr>
          <p:spPr>
            <a:xfrm>
              <a:off x="5723106" y="2555236"/>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5523062" y="3889637"/>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6325285" y="4226452"/>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오른쪽 화살표 48"/>
          <p:cNvSpPr/>
          <p:nvPr/>
        </p:nvSpPr>
        <p:spPr>
          <a:xfrm>
            <a:off x="5885934" y="4207282"/>
            <a:ext cx="271849" cy="181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50" name="TextBox 49"/>
              <p:cNvSpPr txBox="1"/>
              <p:nvPr/>
            </p:nvSpPr>
            <p:spPr>
              <a:xfrm>
                <a:off x="8479901" y="1552245"/>
                <a:ext cx="3248317" cy="523220"/>
              </a:xfrm>
              <a:prstGeom prst="rect">
                <a:avLst/>
              </a:prstGeom>
              <a:noFill/>
            </p:spPr>
            <p:txBody>
              <a:bodyPr wrap="squar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𝐴</m:t>
                        </m:r>
                      </m:sub>
                    </m:sSub>
                    <m:r>
                      <a:rPr lang="en-US" altLang="ko-KR" sz="1400" b="0" i="1" smtClean="0">
                        <a:latin typeface="Cambria Math" panose="02040503050406030204" pitchFamily="18" charset="0"/>
                      </a:rPr>
                      <m:t>) </m:t>
                    </m:r>
                    <m:r>
                      <a:rPr lang="ko-KR" altLang="en-US" sz="1400" i="1">
                        <a:latin typeface="Cambria Math" panose="02040503050406030204" pitchFamily="18" charset="0"/>
                      </a:rPr>
                      <m:t>중</m:t>
                    </m:r>
                  </m:oMath>
                </a14:m>
                <a:r>
                  <a:rPr lang="ko-KR" altLang="en-US" sz="1400" smtClean="0"/>
                  <a:t>복된 </a:t>
                </a:r>
                <a:r>
                  <a:rPr lang="en-US" altLang="ko-KR" sz="1400" smtClean="0"/>
                  <a:t>instance </a:t>
                </a:r>
                <a:r>
                  <a:rPr lang="ko-KR" altLang="en-US" sz="1400" smtClean="0"/>
                  <a:t>무시</a:t>
                </a:r>
                <a:endParaRPr lang="en-US" altLang="ko-KR" sz="1400" smtClean="0"/>
              </a:p>
              <a:p>
                <a:pPr marL="285750" indent="-285750">
                  <a:buFont typeface="Symbol" panose="05050102010706020507" pitchFamily="18" charset="2"/>
                  <a:buChar char="Þ"/>
                </a:pPr>
                <a:r>
                  <a:rPr lang="en-US" altLang="ko-KR" sz="1400" smtClean="0"/>
                  <a:t>Ub </a:t>
                </a:r>
                <a:r>
                  <a:rPr lang="ko-KR" altLang="en-US" sz="1400" smtClean="0"/>
                  <a:t>완화 </a:t>
                </a:r>
                <a:endParaRPr lang="ko-KR" altLang="en-US" sz="1400"/>
              </a:p>
            </p:txBody>
          </p:sp>
        </mc:Choice>
        <mc:Fallback xmlns="">
          <p:sp>
            <p:nvSpPr>
              <p:cNvPr id="50" name="TextBox 49"/>
              <p:cNvSpPr txBox="1">
                <a:spLocks noRot="1" noChangeAspect="1" noMove="1" noResize="1" noEditPoints="1" noAdjustHandles="1" noChangeArrowheads="1" noChangeShapeType="1" noTextEdit="1"/>
              </p:cNvSpPr>
              <p:nvPr/>
            </p:nvSpPr>
            <p:spPr>
              <a:xfrm>
                <a:off x="8479901" y="1552245"/>
                <a:ext cx="3248317" cy="523220"/>
              </a:xfrm>
              <a:prstGeom prst="rect">
                <a:avLst/>
              </a:prstGeom>
              <a:blipFill rotWithShape="0">
                <a:blip r:embed="rId8"/>
                <a:stretch>
                  <a:fillRect l="-563" t="-2353" b="-1176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76069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Candidate Generation</a:t>
            </a:r>
            <a:endParaRPr lang="ko-KR" altLang="en-US"/>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23783" y="1662818"/>
                <a:ext cx="10515600" cy="4351338"/>
              </a:xfrm>
            </p:spPr>
            <p:txBody>
              <a:bodyPr/>
              <a:lstStyle/>
              <a:p>
                <a:r>
                  <a:rPr lang="en-US" altLang="ko-KR" sz="2400" smtClean="0"/>
                  <a:t>Lemma 3) Independent Candidate Selection</a:t>
                </a:r>
              </a:p>
              <a:p>
                <a:endParaRPr lang="en-US" altLang="ko-KR" smtClean="0"/>
              </a:p>
              <a:p>
                <a:endParaRPr lang="en-US" altLang="ko-KR" smtClean="0"/>
              </a:p>
              <a:p>
                <a:endParaRPr lang="en-US" altLang="ko-KR" smtClean="0"/>
              </a:p>
              <a:p>
                <a:r>
                  <a:rPr lang="en-US" altLang="ko-KR" smtClean="0"/>
                  <a:t> </a:t>
                </a:r>
                <a:r>
                  <a:rPr lang="en-US" altLang="ko-KR" sz="2400" smtClean="0"/>
                  <a:t>Lemma 4) Number of candidates</a:t>
                </a:r>
              </a:p>
              <a:p>
                <a:pPr marL="0" indent="0">
                  <a:buNone/>
                </a:pPr>
                <a:r>
                  <a:rPr lang="en-US" altLang="ko-KR" sz="2000" smtClean="0">
                    <a:latin typeface="+mj-lt"/>
                    <a:ea typeface="바탕" panose="02030600000101010101" pitchFamily="18" charset="-127"/>
                  </a:rPr>
                  <a:t>	</a:t>
                </a:r>
                <a:r>
                  <a:rPr lang="el-GR" altLang="ko-KR" sz="2000" smtClean="0">
                    <a:latin typeface="+mj-lt"/>
                    <a:ea typeface="바탕" panose="02030600000101010101" pitchFamily="18" charset="-127"/>
                  </a:rPr>
                  <a:t>Ω</a:t>
                </a:r>
                <a:r>
                  <a:rPr lang="en-US" altLang="ko-KR" sz="2000" smtClean="0">
                    <a:latin typeface="+mj-lt"/>
                    <a:ea typeface="바탕" panose="02030600000101010101" pitchFamily="18" charset="-127"/>
                  </a:rPr>
                  <a:t>(NK) </a:t>
                </a:r>
                <a14:m>
                  <m:oMath xmlns:m="http://schemas.openxmlformats.org/officeDocument/2006/math">
                    <m:r>
                      <a:rPr lang="en-US" altLang="ko-KR" sz="200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 </m:t>
                    </m:r>
                    <m:r>
                      <a:rPr lang="en-US" altLang="ko-KR" sz="2000" b="0" i="1" smtClean="0">
                        <a:latin typeface="Cambria Math" panose="02040503050406030204" pitchFamily="18" charset="0"/>
                        <a:ea typeface="Cambria Math" panose="02040503050406030204" pitchFamily="18" charset="0"/>
                      </a:rPr>
                      <m:t>𝑜𝑓</m:t>
                    </m:r>
                    <m:r>
                      <a:rPr lang="en-US" altLang="ko-KR" sz="2000" b="0" i="1" smtClean="0">
                        <a:latin typeface="Cambria Math" panose="02040503050406030204" pitchFamily="18" charset="0"/>
                        <a:ea typeface="Cambria Math" panose="02040503050406030204" pitchFamily="18" charset="0"/>
                      </a:rPr>
                      <m:t> </m:t>
                    </m:r>
                    <m:r>
                      <a:rPr lang="en-US" altLang="ko-KR" sz="2000" b="0" i="1" smtClean="0">
                        <a:latin typeface="Cambria Math" panose="02040503050406030204" pitchFamily="18" charset="0"/>
                        <a:ea typeface="Cambria Math" panose="02040503050406030204" pitchFamily="18" charset="0"/>
                      </a:rPr>
                      <m:t>𝑐𝑎𝑛𝑑𝑖𝑑𝑎𝑡𝑒𝑠</m:t>
                    </m:r>
                    <m:r>
                      <a:rPr lang="en-US" altLang="ko-KR" sz="2000" i="1" smtClean="0">
                        <a:latin typeface="Cambria Math" panose="02040503050406030204" pitchFamily="18" charset="0"/>
                        <a:ea typeface="Cambria Math" panose="02040503050406030204" pitchFamily="18" charset="0"/>
                      </a:rPr>
                      <m:t>≤</m:t>
                    </m:r>
                  </m:oMath>
                </a14:m>
                <a:r>
                  <a:rPr lang="en-US" altLang="ko-KR" sz="2000" smtClean="0">
                    <a:latin typeface="+mj-lt"/>
                  </a:rPr>
                  <a:t> O(</a:t>
                </a:r>
                <a14:m>
                  <m:oMath xmlns:m="http://schemas.openxmlformats.org/officeDocument/2006/math">
                    <m:sSup>
                      <m:sSupPr>
                        <m:ctrlPr>
                          <a:rPr lang="en-US" altLang="ko-KR" sz="2000" i="1" smtClean="0">
                            <a:latin typeface="Cambria Math" panose="02040503050406030204" pitchFamily="18" charset="0"/>
                          </a:rPr>
                        </m:ctrlPr>
                      </m:sSupPr>
                      <m:e>
                        <m:r>
                          <a:rPr lang="en-US" altLang="ko-KR" sz="2000" b="0" i="1" smtClean="0">
                            <a:latin typeface="Cambria Math" panose="02040503050406030204" pitchFamily="18" charset="0"/>
                          </a:rPr>
                          <m:t>𝑁</m:t>
                        </m:r>
                      </m:e>
                      <m:sup>
                        <m:r>
                          <a:rPr lang="en-US" altLang="ko-KR" sz="2000" b="0" i="1" smtClean="0">
                            <a:latin typeface="Cambria Math" panose="02040503050406030204" pitchFamily="18" charset="0"/>
                          </a:rPr>
                          <m:t>2</m:t>
                        </m:r>
                      </m:sup>
                    </m:sSup>
                    <m:sSup>
                      <m:sSupPr>
                        <m:ctrlPr>
                          <a:rPr lang="en-US" altLang="ko-KR" sz="2000" i="1" smtClean="0">
                            <a:latin typeface="Cambria Math" panose="02040503050406030204" pitchFamily="18" charset="0"/>
                          </a:rPr>
                        </m:ctrlPr>
                      </m:sSupPr>
                      <m:e>
                        <m:r>
                          <a:rPr lang="en-US" altLang="ko-KR" sz="2000" b="0" i="1" smtClean="0">
                            <a:latin typeface="Cambria Math" panose="02040503050406030204" pitchFamily="18" charset="0"/>
                          </a:rPr>
                          <m:t>𝐾</m:t>
                        </m:r>
                      </m:e>
                      <m:sup>
                        <m:r>
                          <a:rPr lang="en-US" altLang="ko-KR" sz="2000" b="0" i="1" smtClean="0">
                            <a:latin typeface="Cambria Math" panose="02040503050406030204" pitchFamily="18" charset="0"/>
                          </a:rPr>
                          <m:t>2</m:t>
                        </m:r>
                      </m:sup>
                    </m:sSup>
                  </m:oMath>
                </a14:m>
                <a:r>
                  <a:rPr lang="en-US" altLang="ko-KR" sz="2000" smtClean="0">
                    <a:latin typeface="+mj-lt"/>
                  </a:rPr>
                  <a:t>)</a:t>
                </a:r>
              </a:p>
              <a:p>
                <a:pPr marL="0" indent="0">
                  <a:buNone/>
                </a:pPr>
                <a:endParaRPr lang="en-US" altLang="ko-KR" sz="2000" smtClean="0">
                  <a:latin typeface="+mj-lt"/>
                </a:endParaRPr>
              </a:p>
              <a:p>
                <a:pPr marL="0" indent="0">
                  <a:buNone/>
                </a:pPr>
                <a:endParaRPr lang="en-US" altLang="ko-KR" sz="2000" smtClean="0">
                  <a:latin typeface="+mj-lt"/>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23783" y="1662818"/>
                <a:ext cx="10515600" cy="4351338"/>
              </a:xfrm>
              <a:blipFill rotWithShape="0">
                <a:blip r:embed="rId3"/>
                <a:stretch>
                  <a:fillRect l="-1043" t="-196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9</a:t>
            </a:fld>
            <a:endParaRPr lang="ko-KR" altLang="en-US"/>
          </a:p>
        </p:txBody>
      </p:sp>
      <p:pic>
        <p:nvPicPr>
          <p:cNvPr id="5" name="그림 4"/>
          <p:cNvPicPr>
            <a:picLocks noChangeAspect="1"/>
          </p:cNvPicPr>
          <p:nvPr/>
        </p:nvPicPr>
        <p:blipFill rotWithShape="1">
          <a:blip r:embed="rId4"/>
          <a:srcRect t="7389"/>
          <a:stretch/>
        </p:blipFill>
        <p:spPr>
          <a:xfrm>
            <a:off x="1141325" y="2232452"/>
            <a:ext cx="4505325" cy="1508425"/>
          </a:xfrm>
          <a:prstGeom prst="rect">
            <a:avLst/>
          </a:prstGeom>
        </p:spPr>
      </p:pic>
      <p:cxnSp>
        <p:nvCxnSpPr>
          <p:cNvPr id="7" name="직선 화살표 연결선 6"/>
          <p:cNvCxnSpPr/>
          <p:nvPr/>
        </p:nvCxnSpPr>
        <p:spPr>
          <a:xfrm>
            <a:off x="2875004" y="2306593"/>
            <a:ext cx="3435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310183" y="2121927"/>
                <a:ext cx="2789353" cy="369332"/>
              </a:xfrm>
              <a:prstGeom prst="rect">
                <a:avLst/>
              </a:prstGeom>
              <a:noFill/>
            </p:spPr>
            <p:txBody>
              <a:bodyPr wrap="none" rtlCol="0">
                <a:spAutoFit/>
              </a:bodyPr>
              <a:lstStyle/>
              <a:p>
                <a14:m>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𝐸</m:t>
                        </m:r>
                        <m:r>
                          <a:rPr lang="en-US" altLang="ko-KR" i="1">
                            <a:latin typeface="Cambria Math" panose="02040503050406030204" pitchFamily="18" charset="0"/>
                          </a:rPr>
                          <m:t>[</m:t>
                        </m:r>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r>
                      <a:rPr lang="en-US" altLang="ko-KR" i="1">
                        <a:latin typeface="Cambria Math" panose="02040503050406030204" pitchFamily="18" charset="0"/>
                      </a:rPr>
                      <m:t>𝑠𝑢𝑚</m:t>
                    </m:r>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&gt;</m:t>
                        </m:r>
                        <m:r>
                          <a:rPr lang="en-US" altLang="ko-KR" i="1">
                            <a:latin typeface="Cambria Math" panose="02040503050406030204" pitchFamily="18" charset="0"/>
                            <a:ea typeface="Cambria Math" panose="02040503050406030204" pitchFamily="18" charset="0"/>
                          </a:rPr>
                          <m:t> </m:t>
                        </m:r>
                        <m:r>
                          <a:rPr lang="en-US" altLang="ko-KR" i="1">
                            <a:latin typeface="Cambria Math" panose="02040503050406030204" pitchFamily="18" charset="0"/>
                          </a:rPr>
                          <m:t>𝐸</m:t>
                        </m:r>
                        <m:r>
                          <a:rPr lang="en-US" altLang="ko-KR" i="1">
                            <a:latin typeface="Cambria Math" panose="02040503050406030204" pitchFamily="18" charset="0"/>
                          </a:rPr>
                          <m:t>[</m:t>
                        </m:r>
                        <m:r>
                          <a:rPr lang="en-US" altLang="ko-KR" i="1">
                            <a:latin typeface="Cambria Math" panose="02040503050406030204" pitchFamily="18" charset="0"/>
                          </a:rPr>
                          <m:t>𝑄</m:t>
                        </m:r>
                      </m:e>
                      <m:sub>
                        <m:r>
                          <a:rPr lang="en-US" altLang="ko-KR" i="1">
                            <a:latin typeface="Cambria Math" panose="02040503050406030204" pitchFamily="18" charset="0"/>
                          </a:rPr>
                          <m:t>𝐴</m:t>
                        </m:r>
                      </m:sub>
                    </m:sSub>
                    <m:r>
                      <a:rPr lang="en-US" altLang="ko-KR" i="1">
                        <a:latin typeface="Cambria Math" panose="02040503050406030204" pitchFamily="18" charset="0"/>
                      </a:rPr>
                      <m:t>.</m:t>
                    </m:r>
                    <m:r>
                      <a:rPr lang="en-US" altLang="ko-KR" i="1">
                        <a:latin typeface="Cambria Math" panose="02040503050406030204" pitchFamily="18" charset="0"/>
                      </a:rPr>
                      <m:t>𝑠𝑢𝑚</m:t>
                    </m:r>
                  </m:oMath>
                </a14:m>
                <a:r>
                  <a:rPr lang="en-US" altLang="ko-KR" smtClean="0"/>
                  <a:t>]</a:t>
                </a:r>
                <a:endParaRPr lang="ko-KR" altLang="en-US"/>
              </a:p>
            </p:txBody>
          </p:sp>
        </mc:Choice>
        <mc:Fallback xmlns="">
          <p:sp>
            <p:nvSpPr>
              <p:cNvPr id="8" name="TextBox 7"/>
              <p:cNvSpPr txBox="1">
                <a:spLocks noRot="1" noChangeAspect="1" noMove="1" noResize="1" noEditPoints="1" noAdjustHandles="1" noChangeArrowheads="1" noChangeShapeType="1" noTextEdit="1"/>
              </p:cNvSpPr>
              <p:nvPr/>
            </p:nvSpPr>
            <p:spPr>
              <a:xfrm>
                <a:off x="6310183" y="2121927"/>
                <a:ext cx="2789353" cy="369332"/>
              </a:xfrm>
              <a:prstGeom prst="rect">
                <a:avLst/>
              </a:prstGeom>
              <a:blipFill rotWithShape="0">
                <a:blip r:embed="rId5"/>
                <a:stretch>
                  <a:fillRect t="-8197" r="-1092" b="-24590"/>
                </a:stretch>
              </a:blipFill>
            </p:spPr>
            <p:txBody>
              <a:bodyPr/>
              <a:lstStyle/>
              <a:p>
                <a:r>
                  <a:rPr lang="ko-KR" altLang="en-US">
                    <a:noFill/>
                  </a:rPr>
                  <a:t> </a:t>
                </a:r>
              </a:p>
            </p:txBody>
          </p:sp>
        </mc:Fallback>
      </mc:AlternateContent>
      <p:cxnSp>
        <p:nvCxnSpPr>
          <p:cNvPr id="10" name="직선 화살표 연결선 9"/>
          <p:cNvCxnSpPr/>
          <p:nvPr/>
        </p:nvCxnSpPr>
        <p:spPr>
          <a:xfrm>
            <a:off x="5588985" y="2795801"/>
            <a:ext cx="1025998" cy="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6679514" y="2583231"/>
                <a:ext cx="4840043" cy="369332"/>
              </a:xfrm>
              <a:prstGeom prst="rect">
                <a:avLst/>
              </a:prstGeom>
              <a:noFill/>
            </p:spPr>
            <p:txBody>
              <a:bodyPr wrap="none" rtlCol="0">
                <a:spAutoFit/>
              </a:bodyPr>
              <a:lstStyle/>
              <a:p>
                <a14:m>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𝐸</m:t>
                        </m:r>
                        <m:r>
                          <a:rPr lang="en-US" altLang="ko-KR" i="1">
                            <a:latin typeface="Cambria Math" panose="02040503050406030204" pitchFamily="18" charset="0"/>
                          </a:rPr>
                          <m:t>[</m:t>
                        </m:r>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r>
                      <a:rPr lang="en-US" altLang="ko-KR" i="1">
                        <a:latin typeface="Cambria Math" panose="02040503050406030204" pitchFamily="18" charset="0"/>
                      </a:rPr>
                      <m:t>𝑠𝑢𝑚</m:t>
                    </m:r>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&lt;</m:t>
                        </m:r>
                        <m:r>
                          <a:rPr lang="en-US" altLang="ko-KR" i="1">
                            <a:latin typeface="Cambria Math" panose="02040503050406030204" pitchFamily="18" charset="0"/>
                            <a:ea typeface="Cambria Math" panose="02040503050406030204" pitchFamily="18" charset="0"/>
                          </a:rPr>
                          <m:t> </m:t>
                        </m:r>
                        <m:r>
                          <a:rPr lang="en-US" altLang="ko-KR" i="1">
                            <a:latin typeface="Cambria Math" panose="02040503050406030204" pitchFamily="18" charset="0"/>
                          </a:rPr>
                          <m:t>𝐸</m:t>
                        </m:r>
                        <m:r>
                          <a:rPr lang="en-US" altLang="ko-KR" i="1">
                            <a:latin typeface="Cambria Math" panose="02040503050406030204" pitchFamily="18" charset="0"/>
                          </a:rPr>
                          <m:t>[</m:t>
                        </m:r>
                        <m:r>
                          <a:rPr lang="en-US" altLang="ko-KR" i="1">
                            <a:latin typeface="Cambria Math" panose="02040503050406030204" pitchFamily="18" charset="0"/>
                          </a:rPr>
                          <m:t>𝑄</m:t>
                        </m:r>
                      </m:e>
                      <m:sub>
                        <m:r>
                          <a:rPr lang="en-US" altLang="ko-KR" i="1">
                            <a:latin typeface="Cambria Math" panose="02040503050406030204" pitchFamily="18" charset="0"/>
                          </a:rPr>
                          <m:t>𝐴</m:t>
                        </m:r>
                      </m:sub>
                    </m:sSub>
                    <m:r>
                      <a:rPr lang="en-US" altLang="ko-KR" i="1">
                        <a:latin typeface="Cambria Math" panose="02040503050406030204" pitchFamily="18" charset="0"/>
                      </a:rPr>
                      <m:t>.</m:t>
                    </m:r>
                    <m:r>
                      <a:rPr lang="en-US" altLang="ko-KR" i="1">
                        <a:latin typeface="Cambria Math" panose="02040503050406030204" pitchFamily="18" charset="0"/>
                      </a:rPr>
                      <m:t>𝑠𝑢𝑚</m:t>
                    </m:r>
                  </m:oMath>
                </a14:m>
                <a:r>
                  <a:rPr lang="en-US" altLang="ko-KR" smtClean="0"/>
                  <a:t>] ,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𝑃</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&lt;</m:t>
                    </m:r>
                    <m:r>
                      <m:rPr>
                        <m:sty m:val="p"/>
                      </m:rPr>
                      <a:rPr lang="en-US" altLang="ko-KR" b="0" i="0" smtClean="0">
                        <a:latin typeface="Cambria Math" panose="02040503050406030204" pitchFamily="18" charset="0"/>
                      </a:rPr>
                      <m:t>upper</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bound</m:t>
                    </m:r>
                    <m:r>
                      <a:rPr lang="en-US" altLang="ko-KR" b="0" i="0" smtClean="0">
                        <a:latin typeface="Cambria Math" panose="02040503050406030204" pitchFamily="18" charset="0"/>
                      </a:rPr>
                      <m:t> </m:t>
                    </m:r>
                  </m:oMath>
                </a14:m>
                <a:endParaRPr lang="ko-KR" altLang="en-US"/>
              </a:p>
            </p:txBody>
          </p:sp>
        </mc:Choice>
        <mc:Fallback xmlns="">
          <p:sp>
            <p:nvSpPr>
              <p:cNvPr id="13" name="TextBox 12"/>
              <p:cNvSpPr txBox="1">
                <a:spLocks noRot="1" noChangeAspect="1" noMove="1" noResize="1" noEditPoints="1" noAdjustHandles="1" noChangeArrowheads="1" noChangeShapeType="1" noTextEdit="1"/>
              </p:cNvSpPr>
              <p:nvPr/>
            </p:nvSpPr>
            <p:spPr>
              <a:xfrm>
                <a:off x="6679514" y="2583231"/>
                <a:ext cx="4840043" cy="369332"/>
              </a:xfrm>
              <a:prstGeom prst="rect">
                <a:avLst/>
              </a:prstGeom>
              <a:blipFill rotWithShape="0">
                <a:blip r:embed="rId6"/>
                <a:stretch>
                  <a:fillRect t="-10000" b="-26667"/>
                </a:stretch>
              </a:blipFill>
            </p:spPr>
            <p:txBody>
              <a:bodyPr/>
              <a:lstStyle/>
              <a:p>
                <a:r>
                  <a:rPr lang="ko-KR" altLang="en-US">
                    <a:noFill/>
                  </a:rPr>
                  <a:t> </a:t>
                </a:r>
              </a:p>
            </p:txBody>
          </p:sp>
        </mc:Fallback>
      </mc:AlternateContent>
      <p:cxnSp>
        <p:nvCxnSpPr>
          <p:cNvPr id="15" name="직선 화살표 연결선 14"/>
          <p:cNvCxnSpPr/>
          <p:nvPr/>
        </p:nvCxnSpPr>
        <p:spPr>
          <a:xfrm>
            <a:off x="3558745" y="3476366"/>
            <a:ext cx="502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61253" y="3322477"/>
            <a:ext cx="1890261" cy="307777"/>
          </a:xfrm>
          <a:prstGeom prst="rect">
            <a:avLst/>
          </a:prstGeom>
          <a:noFill/>
        </p:spPr>
        <p:txBody>
          <a:bodyPr wrap="none" rtlCol="0">
            <a:spAutoFit/>
          </a:bodyPr>
          <a:lstStyle/>
          <a:p>
            <a:r>
              <a:rPr lang="en-US" altLang="ko-KR" sz="1400" smtClean="0"/>
              <a:t>D &gt; 0 : </a:t>
            </a:r>
            <a:r>
              <a:rPr lang="ko-KR" altLang="en-US" sz="1400" smtClean="0"/>
              <a:t>두 근을 가짐</a:t>
            </a:r>
            <a:r>
              <a:rPr lang="en-US" altLang="ko-KR" sz="1400" smtClean="0"/>
              <a:t>.</a:t>
            </a:r>
            <a:endParaRPr lang="ko-KR" altLang="en-US" sz="1400"/>
          </a:p>
        </p:txBody>
      </p:sp>
      <p:cxnSp>
        <p:nvCxnSpPr>
          <p:cNvPr id="19" name="꺾인 연결선 18"/>
          <p:cNvCxnSpPr/>
          <p:nvPr/>
        </p:nvCxnSpPr>
        <p:spPr>
          <a:xfrm rot="5400000">
            <a:off x="5627836" y="2926882"/>
            <a:ext cx="518441" cy="2727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꺾인 연결선 28"/>
          <p:cNvCxnSpPr/>
          <p:nvPr/>
        </p:nvCxnSpPr>
        <p:spPr>
          <a:xfrm rot="10800000" flipV="1">
            <a:off x="1110933" y="2937002"/>
            <a:ext cx="1620353" cy="99324"/>
          </a:xfrm>
          <a:prstGeom prst="bentConnector3">
            <a:avLst>
              <a:gd name="adj1" fmla="val -33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06760" y="2908602"/>
            <a:ext cx="798617" cy="261610"/>
          </a:xfrm>
          <a:prstGeom prst="rect">
            <a:avLst/>
          </a:prstGeom>
          <a:noFill/>
        </p:spPr>
        <p:txBody>
          <a:bodyPr wrap="none" rtlCol="0">
            <a:spAutoFit/>
          </a:bodyPr>
          <a:lstStyle/>
          <a:p>
            <a:r>
              <a:rPr lang="ko-KR" altLang="en-US" sz="1100" smtClean="0"/>
              <a:t>근의 공식</a:t>
            </a:r>
            <a:endParaRPr lang="ko-KR" altLang="en-US" sz="1100"/>
          </a:p>
        </p:txBody>
      </p:sp>
      <p:cxnSp>
        <p:nvCxnSpPr>
          <p:cNvPr id="40" name="직선 연결선 39"/>
          <p:cNvCxnSpPr/>
          <p:nvPr/>
        </p:nvCxnSpPr>
        <p:spPr>
          <a:xfrm>
            <a:off x="9603261" y="2121929"/>
            <a:ext cx="1723768" cy="24713"/>
          </a:xfrm>
          <a:prstGeom prst="line">
            <a:avLst/>
          </a:prstGeom>
        </p:spPr>
        <p:style>
          <a:lnRef idx="1">
            <a:schemeClr val="accent1"/>
          </a:lnRef>
          <a:fillRef idx="0">
            <a:schemeClr val="accent1"/>
          </a:fillRef>
          <a:effectRef idx="0">
            <a:schemeClr val="accent1"/>
          </a:effectRef>
          <a:fontRef idx="minor">
            <a:schemeClr val="tx1"/>
          </a:fontRef>
        </p:style>
      </p:cxnSp>
      <p:sp>
        <p:nvSpPr>
          <p:cNvPr id="46" name="자유형 45"/>
          <p:cNvSpPr/>
          <p:nvPr/>
        </p:nvSpPr>
        <p:spPr>
          <a:xfrm>
            <a:off x="9646510" y="1482811"/>
            <a:ext cx="1589902" cy="996780"/>
          </a:xfrm>
          <a:custGeom>
            <a:avLst/>
            <a:gdLst>
              <a:gd name="connsiteX0" fmla="*/ 0 w 790832"/>
              <a:gd name="connsiteY0" fmla="*/ 0 h 1202726"/>
              <a:gd name="connsiteX1" fmla="*/ 436605 w 790832"/>
              <a:gd name="connsiteY1" fmla="*/ 1202724 h 1202726"/>
              <a:gd name="connsiteX2" fmla="*/ 790832 w 790832"/>
              <a:gd name="connsiteY2" fmla="*/ 8237 h 1202726"/>
            </a:gdLst>
            <a:ahLst/>
            <a:cxnLst>
              <a:cxn ang="0">
                <a:pos x="connsiteX0" y="connsiteY0"/>
              </a:cxn>
              <a:cxn ang="0">
                <a:pos x="connsiteX1" y="connsiteY1"/>
              </a:cxn>
              <a:cxn ang="0">
                <a:pos x="connsiteX2" y="connsiteY2"/>
              </a:cxn>
            </a:cxnLst>
            <a:rect l="l" t="t" r="r" b="b"/>
            <a:pathLst>
              <a:path w="790832" h="1202726">
                <a:moveTo>
                  <a:pt x="0" y="0"/>
                </a:moveTo>
                <a:cubicBezTo>
                  <a:pt x="152400" y="600675"/>
                  <a:pt x="304800" y="1201351"/>
                  <a:pt x="436605" y="1202724"/>
                </a:cubicBezTo>
                <a:cubicBezTo>
                  <a:pt x="568410" y="1204097"/>
                  <a:pt x="679621" y="606167"/>
                  <a:pt x="790832" y="82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52" name="TextBox 51"/>
              <p:cNvSpPr txBox="1"/>
              <p:nvPr/>
            </p:nvSpPr>
            <p:spPr>
              <a:xfrm>
                <a:off x="5948603" y="3332450"/>
                <a:ext cx="1541249" cy="336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ko-KR" altLang="en-US" sz="1400" i="1" smtClean="0">
                          <a:latin typeface="Cambria Math" panose="02040503050406030204" pitchFamily="18" charset="0"/>
                        </a:rPr>
                        <m:t>단</m:t>
                      </m:r>
                      <m:r>
                        <a:rPr lang="en-US" altLang="ko-KR" sz="1400" b="0" i="1" smtClean="0">
                          <a:latin typeface="Cambria Math" panose="02040503050406030204" pitchFamily="18" charset="0"/>
                        </a:rPr>
                        <m:t>, </m:t>
                      </m:r>
                      <m:sSub>
                        <m:sSubPr>
                          <m:ctrlPr>
                            <a:rPr lang="en-US" altLang="ko-KR" sz="1400" i="1" smtClean="0">
                              <a:latin typeface="Cambria Math" panose="02040503050406030204" pitchFamily="18" charset="0"/>
                            </a:rPr>
                          </m:ctrlPr>
                        </m:sSubPr>
                        <m:e>
                          <m:r>
                            <a:rPr lang="ko-KR" altLang="en-US" sz="1400" i="1" smtClean="0">
                              <a:latin typeface="Cambria Math" panose="02040503050406030204" pitchFamily="18" charset="0"/>
                            </a:rPr>
                            <m:t>𝜇</m:t>
                          </m:r>
                        </m:e>
                        <m:sub>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𝑥</m:t>
                              </m:r>
                            </m:sub>
                          </m:sSub>
                        </m:sub>
                      </m:sSub>
                      <m:r>
                        <a:rPr lang="en-US" altLang="ko-KR" sz="1400" b="0" i="1" smtClean="0">
                          <a:latin typeface="Cambria Math" panose="02040503050406030204" pitchFamily="18" charset="0"/>
                        </a:rPr>
                        <m:t> </m:t>
                      </m:r>
                      <m:r>
                        <a:rPr lang="en-US" altLang="ko-KR" sz="1400" b="0" i="1" smtClean="0">
                          <a:latin typeface="Cambria Math" panose="02040503050406030204" pitchFamily="18" charset="0"/>
                          <a:ea typeface="Cambria Math" panose="02040503050406030204" pitchFamily="18" charset="0"/>
                        </a:rPr>
                        <m:t>∈[0,</m:t>
                      </m:r>
                      <m:sSub>
                        <m:sSubPr>
                          <m:ctrlPr>
                            <a:rPr lang="en-US" altLang="ko-KR" sz="1400" i="1">
                              <a:latin typeface="Cambria Math" panose="02040503050406030204" pitchFamily="18" charset="0"/>
                            </a:rPr>
                          </m:ctrlPr>
                        </m:sSubPr>
                        <m:e>
                          <m:r>
                            <a:rPr lang="ko-KR" altLang="en-US" sz="1400" i="1">
                              <a:latin typeface="Cambria Math" panose="02040503050406030204" pitchFamily="18" charset="0"/>
                            </a:rPr>
                            <m:t>𝜇</m:t>
                          </m:r>
                        </m:e>
                        <m:sub>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𝑄</m:t>
                              </m:r>
                            </m:e>
                            <m:sub>
                              <m:r>
                                <a:rPr lang="en-US" altLang="ko-KR" sz="1400" b="0" i="1" smtClean="0">
                                  <a:latin typeface="Cambria Math" panose="02040503050406030204" pitchFamily="18" charset="0"/>
                                </a:rPr>
                                <m:t>𝐴</m:t>
                              </m:r>
                            </m:sub>
                          </m:sSub>
                        </m:sub>
                      </m:sSub>
                      <m:r>
                        <a:rPr lang="en-US" altLang="ko-KR" sz="1400" b="0" i="1" smtClean="0">
                          <a:latin typeface="Cambria Math" panose="02040503050406030204" pitchFamily="18" charset="0"/>
                          <a:ea typeface="Cambria Math" panose="02040503050406030204" pitchFamily="18" charset="0"/>
                        </a:rPr>
                        <m:t>]</m:t>
                      </m:r>
                    </m:oMath>
                  </m:oMathPara>
                </a14:m>
                <a:endParaRPr lang="ko-KR" altLang="en-US"/>
              </a:p>
            </p:txBody>
          </p:sp>
        </mc:Choice>
        <mc:Fallback xmlns="">
          <p:sp>
            <p:nvSpPr>
              <p:cNvPr id="52" name="TextBox 51"/>
              <p:cNvSpPr txBox="1">
                <a:spLocks noRot="1" noChangeAspect="1" noMove="1" noResize="1" noEditPoints="1" noAdjustHandles="1" noChangeArrowheads="1" noChangeShapeType="1" noTextEdit="1"/>
              </p:cNvSpPr>
              <p:nvPr/>
            </p:nvSpPr>
            <p:spPr>
              <a:xfrm>
                <a:off x="5948603" y="3332450"/>
                <a:ext cx="1541249" cy="336311"/>
              </a:xfrm>
              <a:prstGeom prst="rect">
                <a:avLst/>
              </a:prstGeom>
              <a:blipFill rotWithShape="0">
                <a:blip r:embed="rId7"/>
                <a:stretch>
                  <a:fillRect b="-181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233360" y="4122026"/>
                <a:ext cx="463659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panose="02040503050406030204" pitchFamily="18" charset="0"/>
                        </a:rPr>
                        <m:t>𝑁</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𝑡𝑜𝑡𝑎𝑙</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𝑛𝑢𝑚𝑏𝑒𝑟</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𝑜𝑓</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𝑢𝑛𝑐𝑒𝑟𝑡𝑎𝑖𝑛</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𝑜𝑏𝑗𝑒𝑐𝑡𝑠</m:t>
                      </m:r>
                      <m:r>
                        <a:rPr lang="en-US" altLang="ko-KR" sz="1400" b="0" i="0" smtClean="0">
                          <a:latin typeface="Cambria Math" panose="02040503050406030204" pitchFamily="18" charset="0"/>
                        </a:rPr>
                        <m:t> </m:t>
                      </m:r>
                    </m:oMath>
                  </m:oMathPara>
                </a14:m>
                <a:endParaRPr lang="en-US" altLang="ko-KR" sz="1400" b="0" i="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ko-KR" sz="1400" b="0" i="0" smtClean="0">
                          <a:latin typeface="Cambria Math" panose="02040503050406030204" pitchFamily="18" charset="0"/>
                        </a:rPr>
                        <m:t>K</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the</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average</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number</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of</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instances</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per</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uncertain</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object</m:t>
                      </m:r>
                      <m:r>
                        <a:rPr lang="en-US" altLang="ko-KR" sz="1400" b="0" i="0" smtClean="0">
                          <a:latin typeface="Cambria Math" panose="02040503050406030204" pitchFamily="18" charset="0"/>
                        </a:rPr>
                        <m:t> </m:t>
                      </m:r>
                    </m:oMath>
                  </m:oMathPara>
                </a14:m>
                <a:endParaRPr lang="en-US" altLang="ko-KR" sz="1400" b="0" smtClean="0"/>
              </a:p>
            </p:txBody>
          </p:sp>
        </mc:Choice>
        <mc:Fallback xmlns="">
          <p:sp>
            <p:nvSpPr>
              <p:cNvPr id="53" name="TextBox 52"/>
              <p:cNvSpPr txBox="1">
                <a:spLocks noRot="1" noChangeAspect="1" noMove="1" noResize="1" noEditPoints="1" noAdjustHandles="1" noChangeArrowheads="1" noChangeShapeType="1" noTextEdit="1"/>
              </p:cNvSpPr>
              <p:nvPr/>
            </p:nvSpPr>
            <p:spPr>
              <a:xfrm>
                <a:off x="6233360" y="4122026"/>
                <a:ext cx="4636590" cy="523220"/>
              </a:xfrm>
              <a:prstGeom prst="rect">
                <a:avLst/>
              </a:prstGeom>
              <a:blipFill rotWithShape="0">
                <a:blip r:embed="rId8"/>
                <a:stretch>
                  <a:fillRect b="-5814"/>
                </a:stretch>
              </a:blipFill>
            </p:spPr>
            <p:txBody>
              <a:bodyPr/>
              <a:lstStyle/>
              <a:p>
                <a:r>
                  <a:rPr lang="ko-KR" altLang="en-US">
                    <a:noFill/>
                  </a:rPr>
                  <a:t> </a:t>
                </a:r>
              </a:p>
            </p:txBody>
          </p:sp>
        </mc:Fallback>
      </mc:AlternateContent>
      <p:pic>
        <p:nvPicPr>
          <p:cNvPr id="56" name="그림 55"/>
          <p:cNvPicPr>
            <a:picLocks noChangeAspect="1"/>
          </p:cNvPicPr>
          <p:nvPr/>
        </p:nvPicPr>
        <p:blipFill rotWithShape="1">
          <a:blip r:embed="rId9"/>
          <a:srcRect b="18996"/>
          <a:stretch/>
        </p:blipFill>
        <p:spPr>
          <a:xfrm>
            <a:off x="780534" y="4756760"/>
            <a:ext cx="5476875" cy="1774612"/>
          </a:xfrm>
          <a:prstGeom prst="rect">
            <a:avLst/>
          </a:prstGeom>
        </p:spPr>
      </p:pic>
      <p:sp>
        <p:nvSpPr>
          <p:cNvPr id="9" name="자유형 8"/>
          <p:cNvSpPr/>
          <p:nvPr/>
        </p:nvSpPr>
        <p:spPr>
          <a:xfrm>
            <a:off x="10091351" y="2125362"/>
            <a:ext cx="823784" cy="354227"/>
          </a:xfrm>
          <a:custGeom>
            <a:avLst/>
            <a:gdLst>
              <a:gd name="connsiteX0" fmla="*/ 0 w 823784"/>
              <a:gd name="connsiteY0" fmla="*/ 0 h 354227"/>
              <a:gd name="connsiteX1" fmla="*/ 823784 w 823784"/>
              <a:gd name="connsiteY1" fmla="*/ 16476 h 354227"/>
              <a:gd name="connsiteX2" fmla="*/ 609600 w 823784"/>
              <a:gd name="connsiteY2" fmla="*/ 280087 h 354227"/>
              <a:gd name="connsiteX3" fmla="*/ 453081 w 823784"/>
              <a:gd name="connsiteY3" fmla="*/ 354227 h 354227"/>
              <a:gd name="connsiteX4" fmla="*/ 255373 w 823784"/>
              <a:gd name="connsiteY4" fmla="*/ 288324 h 354227"/>
              <a:gd name="connsiteX5" fmla="*/ 164757 w 823784"/>
              <a:gd name="connsiteY5" fmla="*/ 205946 h 354227"/>
              <a:gd name="connsiteX6" fmla="*/ 0 w 823784"/>
              <a:gd name="connsiteY6" fmla="*/ 0 h 35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3784" h="354227">
                <a:moveTo>
                  <a:pt x="0" y="0"/>
                </a:moveTo>
                <a:lnTo>
                  <a:pt x="823784" y="16476"/>
                </a:lnTo>
                <a:lnTo>
                  <a:pt x="609600" y="280087"/>
                </a:lnTo>
                <a:lnTo>
                  <a:pt x="453081" y="354227"/>
                </a:lnTo>
                <a:lnTo>
                  <a:pt x="255373" y="288324"/>
                </a:lnTo>
                <a:lnTo>
                  <a:pt x="164757" y="20594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오른쪽 화살표 10"/>
          <p:cNvSpPr/>
          <p:nvPr/>
        </p:nvSpPr>
        <p:spPr>
          <a:xfrm>
            <a:off x="4061252" y="6123452"/>
            <a:ext cx="1309817" cy="270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5371069" y="6049165"/>
            <a:ext cx="1154483" cy="369332"/>
          </a:xfrm>
          <a:prstGeom prst="rect">
            <a:avLst/>
          </a:prstGeom>
          <a:noFill/>
        </p:spPr>
        <p:txBody>
          <a:bodyPr wrap="none" rtlCol="0">
            <a:spAutoFit/>
          </a:bodyPr>
          <a:lstStyle/>
          <a:p>
            <a:r>
              <a:rPr lang="en-US" altLang="ko-KR" smtClean="0"/>
              <a:t>Lemma 3</a:t>
            </a:r>
            <a:endParaRPr lang="ko-KR" altLang="en-US"/>
          </a:p>
        </p:txBody>
      </p:sp>
    </p:spTree>
    <p:extLst>
      <p:ext uri="{BB962C8B-B14F-4D97-AF65-F5344CB8AC3E}">
        <p14:creationId xmlns:p14="http://schemas.microsoft.com/office/powerpoint/2010/main" val="1941682376"/>
      </p:ext>
    </p:extLst>
  </p:cSld>
  <p:clrMapOvr>
    <a:masterClrMapping/>
  </p:clrMapOvr>
  <p:timing>
    <p:tnLst>
      <p:par>
        <p:cTn id="1" dur="indefinite" restart="never" nodeType="tmRoot"/>
      </p:par>
    </p:tnLst>
  </p:timing>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540</ep:Words>
  <ep:PresentationFormat>와이드스크린</ep:PresentationFormat>
  <ep:Paragraphs>211</ep:Paragraphs>
  <ep:Slides>16</ep:Slides>
  <ep:Notes>4</ep:Notes>
  <ep:TotalTime>0</ep:TotalTime>
  <ep:HiddenSlides>0</ep:HiddenSlides>
  <ep:MMClips>0</ep:MMClips>
  <ep:HeadingPairs>
    <vt:vector size="4" baseType="variant">
      <vt:variant>
        <vt:lpstr>테마</vt:lpstr>
      </vt:variant>
      <vt:variant>
        <vt:i4>1</vt:i4>
      </vt:variant>
      <vt:variant>
        <vt:lpstr>슬라이드 제목</vt:lpstr>
      </vt:variant>
      <vt:variant>
        <vt:i4>16</vt:i4>
      </vt:variant>
    </vt:vector>
  </ep:HeadingPairs>
  <ep:TitlesOfParts>
    <vt:vector size="17" baseType="lpstr">
      <vt:lpstr>Office 테마</vt:lpstr>
      <vt:lpstr>Verify</vt:lpstr>
      <vt:lpstr>Verify</vt:lpstr>
      <vt:lpstr xml:space="preserve">Verify </vt:lpstr>
      <vt:lpstr>Experiment</vt:lpstr>
      <vt:lpstr>Experiment</vt:lpstr>
      <vt:lpstr>PowerPoint 프레젠테이션</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2020-11-09T01:44:09.000</dcterms:created>
  <dc:creator>dblab</dc:creator>
  <cp:lastModifiedBy>USER</cp:lastModifiedBy>
  <dcterms:modified xsi:type="dcterms:W3CDTF">2021-02-08T14:43:38.184</dcterms:modified>
  <cp:revision>231</cp:revision>
  <dc:title>공간 DB에서 확률적으로 최대 Range-Sum 쿼리를 찾는 방법 </dc:title>
  <cp:version/>
</cp:coreProperties>
</file>