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87" r:id="rId4"/>
    <p:sldId id="261" r:id="rId5"/>
    <p:sldId id="258" r:id="rId6"/>
    <p:sldId id="264" r:id="rId7"/>
    <p:sldId id="267" r:id="rId8"/>
    <p:sldId id="269" r:id="rId9"/>
    <p:sldId id="265" r:id="rId10"/>
    <p:sldId id="288" r:id="rId11"/>
    <p:sldId id="289" r:id="rId12"/>
    <p:sldId id="262" r:id="rId13"/>
    <p:sldId id="292" r:id="rId14"/>
    <p:sldId id="274" r:id="rId15"/>
    <p:sldId id="291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1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6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ontent/pdf/10.1007/11733836.pd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57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49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7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65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34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</a:t>
            </a:r>
            <a:r>
              <a:rPr lang="en-US" altLang="ko-KR" sz="1200"/>
              <a:t>://minheeblog.tistory.com/category/PPT</a:t>
            </a:r>
            <a:r>
              <a:rPr lang="en-US" altLang="ko-KR">
                <a:hlinkClick r:id="rId3"/>
              </a:rPr>
              <a:t>https://link.springer.com/content/pdf/10.1007%2F11733836.pdf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88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97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9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780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20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0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25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7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3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0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gomguard.tistory.com/5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412776"/>
            <a:ext cx="8424936" cy="19389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>
                <a:solidFill>
                  <a:schemeClr val="bg1"/>
                </a:solidFill>
              </a:rPr>
              <a:t> </a:t>
            </a:r>
            <a:r>
              <a:rPr lang="en-US" altLang="ko-KR" sz="4000" b="1" spc="-150">
                <a:solidFill>
                  <a:schemeClr val="bg1"/>
                </a:solidFill>
              </a:rPr>
              <a:t>Nearest Neighbor Queries</a:t>
            </a:r>
          </a:p>
          <a:p>
            <a:pPr algn="ctr"/>
            <a:r>
              <a:rPr lang="en-US" altLang="ko-KR" sz="4000" b="1" spc="-150">
                <a:solidFill>
                  <a:schemeClr val="bg1"/>
                </a:solidFill>
              </a:rPr>
              <a:t> for R-Trees: </a:t>
            </a:r>
          </a:p>
          <a:p>
            <a:pPr algn="ctr"/>
            <a:r>
              <a:rPr lang="en-US" altLang="ko-KR" sz="4000" b="1" spc="-150">
                <a:solidFill>
                  <a:schemeClr val="bg1"/>
                </a:solidFill>
              </a:rPr>
              <a:t>Why not bottom-up?</a:t>
            </a:r>
            <a:endParaRPr lang="ko-KR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6018601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>
                <a:solidFill>
                  <a:schemeClr val="bg1"/>
                </a:solidFill>
              </a:rPr>
              <a:t>20181657 </a:t>
            </a:r>
            <a:r>
              <a:rPr lang="ko-KR" altLang="en-US" sz="1600" b="1">
                <a:solidFill>
                  <a:schemeClr val="bg1"/>
                </a:solidFill>
              </a:rPr>
              <a:t>오정연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0481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7176" y="63596"/>
            <a:ext cx="32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solidFill>
                  <a:schemeClr val="bg1"/>
                </a:solidFill>
                <a:latin typeface="+mj-ea"/>
              </a:rPr>
              <a:t>Prunning Heuristics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713" t="34600" r="52400" b="31800"/>
          <a:stretch/>
        </p:blipFill>
        <p:spPr>
          <a:xfrm>
            <a:off x="857528" y="1280425"/>
            <a:ext cx="7308760" cy="30773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409201" y="767876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BFS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509033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mindist</a:t>
            </a:r>
            <a:r>
              <a:rPr lang="ko-KR" altLang="en-US"/>
              <a:t>를 계산해서 </a:t>
            </a:r>
            <a:r>
              <a:rPr lang="en-US" altLang="ko-KR"/>
              <a:t>Priority Queue </a:t>
            </a:r>
            <a:r>
              <a:rPr lang="ko-KR" altLang="en-US"/>
              <a:t>사용</a:t>
            </a:r>
            <a:endParaRPr lang="en-US" altLang="ko-KR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38117"/>
              </p:ext>
            </p:extLst>
          </p:nvPr>
        </p:nvGraphicFramePr>
        <p:xfrm>
          <a:off x="1619672" y="574113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Node 2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Node 1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1850" y="5210010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Priority Queue =&gt; MINDIST </a:t>
            </a:r>
            <a:r>
              <a:rPr lang="ko-KR" altLang="en-US"/>
              <a:t>내림차순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965236" y="5783041"/>
            <a:ext cx="402104" cy="185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084168" y="1129189"/>
            <a:ext cx="360040" cy="339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09785"/>
              </p:ext>
            </p:extLst>
          </p:nvPr>
        </p:nvGraphicFramePr>
        <p:xfrm>
          <a:off x="1610353" y="575655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Node 2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19712"/>
              </p:ext>
            </p:extLst>
          </p:nvPr>
        </p:nvGraphicFramePr>
        <p:xfrm>
          <a:off x="1619672" y="576524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553470" y="3865204"/>
            <a:ext cx="9525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mindist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5242DA5-6D33-4763-8751-7EEC66895F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07957" y="3460615"/>
            <a:ext cx="499758" cy="47691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EF04A68-390E-4545-A622-280A13FF3454}"/>
              </a:ext>
            </a:extLst>
          </p:cNvPr>
          <p:cNvSpPr/>
          <p:nvPr/>
        </p:nvSpPr>
        <p:spPr>
          <a:xfrm>
            <a:off x="6081179" y="2924733"/>
            <a:ext cx="476399" cy="4997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E7399C5D-7B6B-404A-8A1A-B99956A020BE}"/>
              </a:ext>
            </a:extLst>
          </p:cNvPr>
          <p:cNvSpPr/>
          <p:nvPr/>
        </p:nvSpPr>
        <p:spPr>
          <a:xfrm>
            <a:off x="6201960" y="5422846"/>
            <a:ext cx="1168943" cy="10735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5DF7A6-F0A3-4006-9307-02D9D1E7670E}"/>
              </a:ext>
            </a:extLst>
          </p:cNvPr>
          <p:cNvSpPr txBox="1"/>
          <p:nvPr/>
        </p:nvSpPr>
        <p:spPr>
          <a:xfrm>
            <a:off x="5267669" y="509058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Mindist</a:t>
            </a:r>
            <a:r>
              <a:rPr lang="en-US" altLang="ko-KR" dirty="0"/>
              <a:t>(</a:t>
            </a:r>
            <a:r>
              <a:rPr lang="en-US" altLang="ko-KR" dirty="0" err="1"/>
              <a:t>B,q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mindist</a:t>
            </a:r>
            <a:r>
              <a:rPr lang="en-US" altLang="ko-KR" dirty="0"/>
              <a:t> (</a:t>
            </a:r>
            <a:r>
              <a:rPr lang="en-US" altLang="ko-KR" dirty="0" err="1"/>
              <a:t>e,q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7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5185E-6 L -0.07483 0.0900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83 0.09005 L 0.03542 0.0900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2 0.09005 L 0.0276 0.2263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0.22639 L -0.05122 0.226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15" grpId="0" animBg="1"/>
      <p:bldP spid="23" grpId="0" animBg="1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7176" y="63596"/>
            <a:ext cx="32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solidFill>
                  <a:schemeClr val="bg1"/>
                </a:solidFill>
                <a:latin typeface="+mj-ea"/>
              </a:rPr>
              <a:t>Bottom-Up search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524" y="818205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Hash structure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0313" t="46366" r="50788" b="9627"/>
          <a:stretch/>
        </p:blipFill>
        <p:spPr>
          <a:xfrm>
            <a:off x="549336" y="1611094"/>
            <a:ext cx="2078448" cy="27712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49213" t="58743" r="31100" b="9627"/>
          <a:stretch/>
        </p:blipFill>
        <p:spPr>
          <a:xfrm>
            <a:off x="683568" y="4316031"/>
            <a:ext cx="2235114" cy="2056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27784" y="1442751"/>
            <a:ext cx="6048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&lt;Definition of Hash&gt;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2</a:t>
            </a:r>
            <a:r>
              <a:rPr lang="ko-KR" altLang="en-US"/>
              <a:t>차원의 단일 공간에서</a:t>
            </a:r>
            <a:r>
              <a:rPr lang="en-US" altLang="ko-KR"/>
              <a:t>, data space</a:t>
            </a:r>
            <a:r>
              <a:rPr lang="ko-KR" altLang="en-US"/>
              <a:t>는</a:t>
            </a:r>
            <a:r>
              <a:rPr lang="en-US" altLang="ko-KR"/>
              <a:t> nXn</a:t>
            </a:r>
            <a:r>
              <a:rPr lang="ko-KR" altLang="en-US"/>
              <a:t>개의 </a:t>
            </a:r>
            <a:r>
              <a:rPr lang="en-US" altLang="ko-KR"/>
              <a:t>cell</a:t>
            </a:r>
            <a:r>
              <a:rPr lang="ko-KR" altLang="en-US"/>
              <a:t>들로 구성되어 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단일 공간 </a:t>
            </a:r>
            <a:r>
              <a:rPr lang="en-US" altLang="ko-KR"/>
              <a:t>( [0,1]^2 )</a:t>
            </a:r>
            <a:r>
              <a:rPr lang="ko-KR" altLang="en-US"/>
              <a:t>이므로 한 </a:t>
            </a:r>
            <a:r>
              <a:rPr lang="en-US" altLang="ko-KR"/>
              <a:t>cell</a:t>
            </a:r>
            <a:r>
              <a:rPr lang="ko-KR" altLang="en-US"/>
              <a:t>의 크기는 </a:t>
            </a:r>
            <a:r>
              <a:rPr lang="en-US" altLang="ko-KR"/>
              <a:t>1/n X 1/n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여기서 </a:t>
            </a:r>
            <a:r>
              <a:rPr lang="en-US" altLang="ko-KR"/>
              <a:t>n</a:t>
            </a:r>
            <a:r>
              <a:rPr lang="ko-KR" altLang="en-US"/>
              <a:t>은 </a:t>
            </a:r>
            <a:r>
              <a:rPr lang="en-US" altLang="ko-KR"/>
              <a:t>Hash</a:t>
            </a:r>
            <a:r>
              <a:rPr lang="ko-KR" altLang="en-US"/>
              <a:t>의 </a:t>
            </a:r>
            <a:r>
              <a:rPr lang="en-US" altLang="ko-KR"/>
              <a:t>granularity</a:t>
            </a:r>
            <a:r>
              <a:rPr lang="ko-KR" altLang="en-US"/>
              <a:t>이다</a:t>
            </a:r>
            <a:r>
              <a:rPr lang="en-US" altLang="ko-KR"/>
              <a:t>.  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endParaRPr lang="en-US" altLang="ko-KR" b="1"/>
          </a:p>
          <a:p>
            <a:r>
              <a:rPr lang="en-US" altLang="ko-KR" b="1"/>
              <a:t>&lt;Definition of Cell&gt;</a:t>
            </a:r>
          </a:p>
          <a:p>
            <a:pPr marL="285750" indent="-285750">
              <a:buFontTx/>
              <a:buChar char="-"/>
            </a:pPr>
            <a:r>
              <a:rPr lang="ko-KR" altLang="en-US" b="1"/>
              <a:t>각</a:t>
            </a:r>
            <a:r>
              <a:rPr lang="en-US" altLang="ko-KR" b="1"/>
              <a:t> cell</a:t>
            </a:r>
            <a:r>
              <a:rPr lang="ko-KR" altLang="en-US" b="1"/>
              <a:t>은 </a:t>
            </a:r>
            <a:r>
              <a:rPr lang="en-US" altLang="ko-KR" b="1"/>
              <a:t>H( i,j )</a:t>
            </a:r>
            <a:r>
              <a:rPr lang="ko-KR" altLang="en-US" b="1"/>
              <a:t> 표현이 가능하며</a:t>
            </a:r>
            <a:r>
              <a:rPr lang="en-US" altLang="ko-KR" b="1"/>
              <a:t>, </a:t>
            </a:r>
            <a:r>
              <a:rPr lang="ko-KR" altLang="en-US" b="1"/>
              <a:t>동일한 간격과 크기로 분할되어 있다</a:t>
            </a:r>
            <a:r>
              <a:rPr lang="en-US" altLang="ko-KR" b="1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b="1"/>
              <a:t>각 </a:t>
            </a:r>
            <a:r>
              <a:rPr lang="en-US" altLang="ko-KR" b="1"/>
              <a:t>cell</a:t>
            </a:r>
            <a:r>
              <a:rPr lang="ko-KR" altLang="en-US" b="1"/>
              <a:t>들은 </a:t>
            </a:r>
            <a:r>
              <a:rPr lang="en-US" altLang="ko-KR" b="1"/>
              <a:t>intersection list(IL)</a:t>
            </a:r>
            <a:r>
              <a:rPr lang="ko-KR" altLang="en-US" b="1"/>
              <a:t>를 가지는데</a:t>
            </a:r>
            <a:r>
              <a:rPr lang="en-US" altLang="ko-KR" b="1"/>
              <a:t>, </a:t>
            </a:r>
            <a:r>
              <a:rPr lang="ko-KR" altLang="en-US" b="1"/>
              <a:t>자신</a:t>
            </a:r>
            <a:r>
              <a:rPr lang="en-US" altLang="ko-KR" b="1"/>
              <a:t>(cell)</a:t>
            </a:r>
            <a:r>
              <a:rPr lang="ko-KR" altLang="en-US" b="1"/>
              <a:t>과 교차하는 리프 노드의 정보를 담고 있다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1658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082353"/>
            <a:ext cx="7920880" cy="5298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7564" y="1151797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PH4 ) Remnant Property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1688" y="137537"/>
            <a:ext cx="4048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  <a:latin typeface="+mj-lt"/>
                <a:ea typeface="HY헤드라인M" pitchFamily="18" charset="-127"/>
              </a:rPr>
              <a:t>Additional Pruning Heuristics</a:t>
            </a:r>
            <a:endParaRPr lang="ko-KR" altLang="en-US" sz="2400" b="1" spc="-15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7584" y="1680747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NN circle : 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현재의 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NN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과 쿼리 포인트 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q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mindist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를 반지름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(NN dist )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으로 하는 원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1185" t="36400" r="31490" b="37000"/>
          <a:stretch/>
        </p:blipFill>
        <p:spPr>
          <a:xfrm>
            <a:off x="861693" y="2407794"/>
            <a:ext cx="2668086" cy="2304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9912" y="2407794"/>
            <a:ext cx="491737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만약 </a:t>
            </a:r>
            <a:r>
              <a:rPr lang="en-US" altLang="ko-KR" sz="1400"/>
              <a:t>C ⋂ NN circle </a:t>
            </a:r>
            <a:r>
              <a:rPr lang="ko-KR" altLang="en-US" sz="1400"/>
              <a:t>안에 다른 </a:t>
            </a:r>
            <a:r>
              <a:rPr lang="en-US" altLang="ko-KR" sz="1400"/>
              <a:t>object NN’</a:t>
            </a:r>
            <a:r>
              <a:rPr lang="ko-KR" altLang="en-US" sz="1400"/>
              <a:t>가 있다고 하자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NN dist</a:t>
            </a:r>
            <a:r>
              <a:rPr lang="ko-KR" altLang="en-US" sz="1400"/>
              <a:t>가 </a:t>
            </a:r>
            <a:r>
              <a:rPr lang="en-US" altLang="ko-KR" sz="1400"/>
              <a:t>mindist(q,NN’)</a:t>
            </a:r>
            <a:r>
              <a:rPr lang="ko-KR" altLang="en-US" sz="1400"/>
              <a:t>보다 크게 되므로 </a:t>
            </a:r>
            <a:r>
              <a:rPr lang="en-US" altLang="ko-KR" sz="1400"/>
              <a:t>NN dist</a:t>
            </a:r>
            <a:r>
              <a:rPr lang="ko-KR" altLang="en-US" sz="1400"/>
              <a:t>의</a:t>
            </a:r>
            <a:endParaRPr lang="en-US" altLang="ko-KR" sz="1400"/>
          </a:p>
          <a:p>
            <a:r>
              <a:rPr lang="ko-KR" altLang="en-US" sz="1400"/>
              <a:t>정의상 모순이 발생하게 된다</a:t>
            </a:r>
            <a:r>
              <a:rPr lang="en-US" altLang="ko-KR" sz="1400"/>
              <a:t>. </a:t>
            </a:r>
          </a:p>
          <a:p>
            <a:endParaRPr lang="en-US" altLang="ko-KR" sz="140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/>
              <a:t>C ⋂ NN circle</a:t>
            </a:r>
            <a:r>
              <a:rPr lang="ko-KR" altLang="en-US" sz="1400"/>
              <a:t> 안에는 다른 </a:t>
            </a:r>
            <a:r>
              <a:rPr lang="en-US" altLang="ko-KR" sz="1400"/>
              <a:t>object</a:t>
            </a:r>
            <a:r>
              <a:rPr lang="ko-KR" altLang="en-US" sz="1400"/>
              <a:t>는 존재하지 않는다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(Lemma 1)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(Lemma 2)</a:t>
            </a:r>
          </a:p>
          <a:p>
            <a:r>
              <a:rPr lang="en-US" altLang="ko-KR" sz="1400"/>
              <a:t>Lemma 1</a:t>
            </a:r>
            <a:r>
              <a:rPr lang="ko-KR" altLang="en-US" sz="1400"/>
              <a:t>에 의하면</a:t>
            </a:r>
            <a:r>
              <a:rPr lang="en-US" altLang="ko-KR" sz="1400"/>
              <a:t>, C ⋂ NN circle</a:t>
            </a:r>
            <a:r>
              <a:rPr lang="ko-KR" altLang="en-US" sz="1400"/>
              <a:t> 안에 다른 </a:t>
            </a:r>
            <a:r>
              <a:rPr lang="en-US" altLang="ko-KR" sz="1400"/>
              <a:t>object</a:t>
            </a:r>
            <a:r>
              <a:rPr lang="ko-KR" altLang="en-US" sz="1400"/>
              <a:t>가 존재</a:t>
            </a:r>
            <a:endParaRPr lang="en-US" altLang="ko-KR" sz="1400"/>
          </a:p>
          <a:p>
            <a:r>
              <a:rPr lang="ko-KR" altLang="en-US" sz="1400"/>
              <a:t>할 수 없음을 알 수 있지만</a:t>
            </a:r>
            <a:r>
              <a:rPr lang="en-US" altLang="ko-KR" sz="1400"/>
              <a:t>, </a:t>
            </a:r>
            <a:r>
              <a:rPr lang="ko-KR" altLang="en-US" sz="1400"/>
              <a:t>이는 </a:t>
            </a:r>
            <a:r>
              <a:rPr lang="en-US" altLang="ko-KR" sz="1400"/>
              <a:t>remnant(NN circle – Cell)</a:t>
            </a:r>
          </a:p>
          <a:p>
            <a:r>
              <a:rPr lang="ko-KR" altLang="en-US" sz="1400"/>
              <a:t>의 영역은 보장할 수가 없다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/>
              <a:t>C ⋂ NN circle</a:t>
            </a:r>
            <a:r>
              <a:rPr lang="ko-KR" altLang="en-US" sz="1400"/>
              <a:t>의 영역을 제거하고</a:t>
            </a:r>
            <a:r>
              <a:rPr lang="en-US" altLang="ko-KR" sz="1400"/>
              <a:t>, remnant </a:t>
            </a:r>
            <a:r>
              <a:rPr lang="ko-KR" altLang="en-US" sz="1400"/>
              <a:t>영역의</a:t>
            </a:r>
            <a:endParaRPr lang="en-US" altLang="ko-KR" sz="1400"/>
          </a:p>
          <a:p>
            <a:r>
              <a:rPr lang="ko-KR" altLang="en-US" sz="1400"/>
              <a:t>노드들을 탐색해야 한다</a:t>
            </a:r>
            <a:r>
              <a:rPr lang="en-US" altLang="ko-KR" sz="1400"/>
              <a:t>. (PH4)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/>
              <a:t>반대로 생각한다면</a:t>
            </a:r>
            <a:r>
              <a:rPr lang="en-US" altLang="ko-KR" sz="1400"/>
              <a:t>, NN circle</a:t>
            </a:r>
            <a:r>
              <a:rPr lang="ko-KR" altLang="en-US" sz="1400"/>
              <a:t>이 완전히 </a:t>
            </a:r>
            <a:r>
              <a:rPr lang="en-US" altLang="ko-KR" sz="1400"/>
              <a:t>cell</a:t>
            </a:r>
            <a:r>
              <a:rPr lang="ko-KR" altLang="en-US" sz="1400"/>
              <a:t>안에 포함</a:t>
            </a:r>
            <a:endParaRPr lang="en-US" altLang="ko-KR" sz="1400"/>
          </a:p>
          <a:p>
            <a:r>
              <a:rPr lang="ko-KR" altLang="en-US" sz="1400"/>
              <a:t>된다면</a:t>
            </a:r>
            <a:r>
              <a:rPr lang="en-US" altLang="ko-KR" sz="1400"/>
              <a:t>, remnant</a:t>
            </a:r>
            <a:r>
              <a:rPr lang="ko-KR" altLang="en-US" sz="1400"/>
              <a:t>가 존재하지 않으므로 탐색은 종료된다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endParaRPr lang="ko-KR" altLang="en-US" sz="1400"/>
          </a:p>
        </p:txBody>
      </p:sp>
      <p:cxnSp>
        <p:nvCxnSpPr>
          <p:cNvPr id="8" name="직선 화살표 연결선 7"/>
          <p:cNvCxnSpPr>
            <a:endCxn id="26" idx="2"/>
          </p:cNvCxnSpPr>
          <p:nvPr/>
        </p:nvCxnSpPr>
        <p:spPr>
          <a:xfrm flipV="1">
            <a:off x="2485254" y="1988524"/>
            <a:ext cx="2050742" cy="178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981198" y="3771555"/>
            <a:ext cx="504056" cy="155576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082353"/>
            <a:ext cx="7920880" cy="5298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1688" y="137537"/>
            <a:ext cx="4048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  <a:latin typeface="+mj-lt"/>
                <a:ea typeface="HY헤드라인M" pitchFamily="18" charset="-127"/>
              </a:rPr>
              <a:t>Additional Pruning Heuristics</a:t>
            </a:r>
            <a:endParaRPr lang="ko-KR" altLang="en-US" sz="2400" b="1" spc="-15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7584" y="1680747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Idea : Remnant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가 존재하지 않음을 알 수 있다면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굳이 그 해당 노드들을 탐색하지 않아도 되지 않을까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? =&gt; Safe MBR !!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174" y="4370593"/>
            <a:ext cx="75096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- safeMBR(N) = MIR(⋂(safeMBR (N sparent),MBR(N), ⋂ 0≤i≤s−1 Ni</a:t>
            </a:r>
            <a:r>
              <a:rPr lang="ko-KR" altLang="en-US" sz="1400"/>
              <a:t>의 여집합</a:t>
            </a:r>
            <a:r>
              <a:rPr lang="en-US" altLang="ko-KR" sz="1400"/>
              <a:t> )) </a:t>
            </a:r>
          </a:p>
          <a:p>
            <a:r>
              <a:rPr lang="en-US" altLang="ko-KR" sz="1400"/>
              <a:t>(</a:t>
            </a:r>
            <a:r>
              <a:rPr lang="ko-KR" altLang="en-US" sz="1400"/>
              <a:t>루트 노드 제외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- MIR = Maximum Inscribed Rectangle</a:t>
            </a:r>
          </a:p>
          <a:p>
            <a:pPr marL="285750" indent="-285750">
              <a:buFontTx/>
              <a:buChar char="-"/>
            </a:pPr>
            <a:r>
              <a:rPr lang="ko-KR" altLang="en-US" sz="1400"/>
              <a:t>루트노드의 </a:t>
            </a:r>
            <a:r>
              <a:rPr lang="en-US" altLang="ko-KR" sz="1400"/>
              <a:t>safe MBR</a:t>
            </a:r>
            <a:r>
              <a:rPr lang="ko-KR" altLang="en-US" sz="1400"/>
              <a:t>은 자기 자신</a:t>
            </a:r>
            <a:r>
              <a:rPr lang="en-US" altLang="ko-KR" sz="1400"/>
              <a:t>(MBR)</a:t>
            </a:r>
            <a:r>
              <a:rPr lang="ko-KR" altLang="en-US" sz="1400"/>
              <a:t>이다</a:t>
            </a:r>
            <a:r>
              <a:rPr lang="en-US" altLang="ko-KR" sz="140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/>
              <a:t>형제노드</a:t>
            </a:r>
            <a:r>
              <a:rPr lang="en-US" altLang="ko-KR" sz="1400"/>
              <a:t>(sibling nodes)</a:t>
            </a:r>
            <a:r>
              <a:rPr lang="ko-KR" altLang="en-US" sz="1400"/>
              <a:t>의 교차하는 지점이 많을 수록</a:t>
            </a:r>
            <a:r>
              <a:rPr lang="en-US" altLang="ko-KR" sz="1400"/>
              <a:t>, safe MBR</a:t>
            </a:r>
            <a:r>
              <a:rPr lang="ko-KR" altLang="en-US" sz="1400"/>
              <a:t>의 크기는 줄어들게 된다</a:t>
            </a:r>
            <a:r>
              <a:rPr lang="en-US" altLang="ko-KR" sz="140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/>
              <a:t>PH4</a:t>
            </a:r>
            <a:r>
              <a:rPr lang="ko-KR" altLang="en-US" sz="1400"/>
              <a:t>와 마찬가지로</a:t>
            </a:r>
            <a:r>
              <a:rPr lang="en-US" altLang="ko-KR" sz="1400"/>
              <a:t>, safe MBR</a:t>
            </a:r>
            <a:r>
              <a:rPr lang="ko-KR" altLang="en-US" sz="1400"/>
              <a:t>에 완전히 포함되는 </a:t>
            </a:r>
            <a:r>
              <a:rPr lang="en-US" altLang="ko-KR" sz="1400"/>
              <a:t>NN circle </a:t>
            </a:r>
            <a:r>
              <a:rPr lang="ko-KR" altLang="en-US" sz="1400"/>
              <a:t>이라면</a:t>
            </a:r>
            <a:r>
              <a:rPr lang="en-US" altLang="ko-KR" sz="1400"/>
              <a:t>, </a:t>
            </a:r>
            <a:r>
              <a:rPr lang="ko-KR" altLang="en-US" sz="1400"/>
              <a:t>탐색은</a:t>
            </a:r>
            <a:r>
              <a:rPr lang="en-US" altLang="ko-KR" sz="1400"/>
              <a:t> </a:t>
            </a:r>
            <a:r>
              <a:rPr lang="ko-KR" altLang="en-US" sz="1400"/>
              <a:t>종료된다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=&gt; The minimum I/O cost = cell </a:t>
            </a:r>
            <a:r>
              <a:rPr lang="ko-KR" altLang="en-US" sz="1400"/>
              <a:t>안의 평균 노드 수 </a:t>
            </a:r>
            <a:r>
              <a:rPr lang="en-US" altLang="ko-KR" sz="1400"/>
              <a:t>( </a:t>
            </a:r>
            <a:r>
              <a:rPr lang="ko-KR" altLang="en-US" sz="1400"/>
              <a:t>기존의 알고리즘 </a:t>
            </a:r>
            <a:r>
              <a:rPr lang="en-US" altLang="ko-KR" sz="1400"/>
              <a:t>: height of tree 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568" y="1246063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PH5 ) Safe MBR Property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33462" t="64000" r="34250" b="17800"/>
          <a:stretch/>
        </p:blipFill>
        <p:spPr>
          <a:xfrm>
            <a:off x="1331640" y="2276116"/>
            <a:ext cx="6420887" cy="20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3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6869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540" y="1591051"/>
            <a:ext cx="4464496" cy="32061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452" y="912684"/>
            <a:ext cx="255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</a:rPr>
              <a:t>BUS algorithm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4393" y="137828"/>
            <a:ext cx="3046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  <a:latin typeface="+mj-lt"/>
                <a:ea typeface="HY헤드라인M" pitchFamily="18" charset="-127"/>
              </a:rPr>
              <a:t>Algorithm Description</a:t>
            </a:r>
            <a:endParaRPr lang="ko-KR" altLang="en-US" sz="2400" b="1" spc="-15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0313" t="33200" r="31101" b="23400"/>
          <a:stretch/>
        </p:blipFill>
        <p:spPr>
          <a:xfrm>
            <a:off x="615969" y="1932318"/>
            <a:ext cx="4100047" cy="2593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46850" t="57293" r="31888" b="23107"/>
          <a:stretch/>
        </p:blipFill>
        <p:spPr>
          <a:xfrm>
            <a:off x="5179659" y="1428262"/>
            <a:ext cx="2862366" cy="148419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rcRect l="49213" t="58743" r="31100" b="15769"/>
          <a:stretch/>
        </p:blipFill>
        <p:spPr>
          <a:xfrm>
            <a:off x="5305270" y="3259249"/>
            <a:ext cx="2754294" cy="2041959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6502830" y="4221088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228184" y="4221088"/>
            <a:ext cx="576064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889873" y="473415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H(1,1)</a:t>
            </a:r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>
            <a:off x="6300192" y="3645024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 rot="10800000">
            <a:off x="6874214" y="4192730"/>
            <a:ext cx="520945" cy="578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24642" y="5330611"/>
            <a:ext cx="5296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CurrentNN = f, N’ = E5, NN dist = mindist (q1,f)</a:t>
            </a:r>
          </a:p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31540" y="5328950"/>
            <a:ext cx="52425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CurrentNN = f, N’ = E1, NN dist mindist(q1,f) 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44338" y="5356692"/>
            <a:ext cx="52425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CurrentNN = f, N’ = Root, NN dist mindist(q1,f) 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44338" y="5355232"/>
            <a:ext cx="52425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Current NN = m = TopDownNNSearch(E2,NN dist, q1), NN dist = mindist(q1, m)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1539" y="5360368"/>
            <a:ext cx="54269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Teminates with NN is m</a:t>
            </a:r>
          </a:p>
          <a:p>
            <a:r>
              <a:rPr lang="en-US" altLang="ko-KR"/>
              <a:t>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6659" y="5291841"/>
            <a:ext cx="52425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CurrentNN = i, N’ = E6, NN dist mindist(q2,i) </a:t>
            </a: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29218" y="5465544"/>
            <a:ext cx="52425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Terminates and NN is i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54344" y="5754236"/>
            <a:ext cx="5242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CurrentNN = b, N’ = E3, NN dist = mindist(q3,b)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2016" y="5803756"/>
            <a:ext cx="5242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CurrentNN = b, N’ = E1, NN dist = mindist(q3,b)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5275" y="5792276"/>
            <a:ext cx="5242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Terminates, and NN is b.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06597 -0.0884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97 -0.08843 L -0.04184 -0.0997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9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4" grpId="0" animBg="1"/>
      <p:bldP spid="35" grpId="0"/>
      <p:bldP spid="48" grpId="0" animBg="1"/>
      <p:bldP spid="48" grpId="1" animBg="1"/>
      <p:bldP spid="49" grpId="0" animBg="1"/>
      <p:bldP spid="49" grpId="1" animBg="1"/>
      <p:bldP spid="52" grpId="0"/>
      <p:bldP spid="53" grpId="0" animBg="1"/>
      <p:bldP spid="24" grpId="0" animBg="1"/>
      <p:bldP spid="25" grpId="0" animBg="1"/>
      <p:bldP spid="55" grpId="0" animBg="1"/>
      <p:bldP spid="56" grpId="0" animBg="1"/>
      <p:bldP spid="57" grpId="0" animBg="1"/>
      <p:bldP spid="60" grpId="0" animBg="1"/>
      <p:bldP spid="63" grpId="0" animBg="1"/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7176" y="63596"/>
            <a:ext cx="32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solidFill>
                  <a:schemeClr val="bg1"/>
                </a:solidFill>
                <a:latin typeface="+mj-ea"/>
              </a:rPr>
              <a:t>Conclusion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32107" y="1048046"/>
            <a:ext cx="660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Performance Evaluation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1887" t="55600" r="31888" b="12201"/>
          <a:stretch/>
        </p:blipFill>
        <p:spPr>
          <a:xfrm>
            <a:off x="2087724" y="2085818"/>
            <a:ext cx="4968552" cy="24842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3208" y="4957431"/>
            <a:ext cx="2805576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BUS &lt; BUS 4 &lt;&lt; BUS 45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55576" y="5712477"/>
            <a:ext cx="7704856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새롭게 제안된 </a:t>
            </a:r>
            <a:r>
              <a:rPr lang="en-US" altLang="ko-KR"/>
              <a:t>Remnant(PH4)</a:t>
            </a:r>
            <a:r>
              <a:rPr lang="ko-KR" altLang="en-US"/>
              <a:t>와 </a:t>
            </a:r>
            <a:r>
              <a:rPr lang="en-US" altLang="ko-KR"/>
              <a:t>Safe MBR(PH5) </a:t>
            </a:r>
            <a:r>
              <a:rPr lang="ko-KR" altLang="en-US"/>
              <a:t>휴리스틱을 통해 </a:t>
            </a:r>
            <a:endParaRPr lang="en-US" altLang="ko-KR"/>
          </a:p>
          <a:p>
            <a:r>
              <a:rPr lang="en-US" altLang="ko-KR"/>
              <a:t>R-tree</a:t>
            </a:r>
            <a:r>
              <a:rPr lang="ko-KR" altLang="en-US"/>
              <a:t>에서의 </a:t>
            </a:r>
            <a:r>
              <a:rPr lang="en-US" altLang="ko-KR"/>
              <a:t>NN </a:t>
            </a:r>
            <a:r>
              <a:rPr lang="ko-KR" altLang="en-US"/>
              <a:t>쿼리 퍼포먼스 향상을 </a:t>
            </a:r>
            <a:r>
              <a:rPr lang="en-US" altLang="ko-KR"/>
              <a:t>15%~61% </a:t>
            </a:r>
            <a:r>
              <a:rPr lang="ko-KR" altLang="en-US"/>
              <a:t>이끌어 낼 수 있다</a:t>
            </a:r>
            <a:r>
              <a:rPr lang="en-US" altLang="ko-KR"/>
              <a:t>. </a:t>
            </a:r>
            <a:r>
              <a:rPr lang="ko-KR" altLang="en-US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188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524" y="2995629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</a:rPr>
              <a:t>NN search : why not Bottom-UP?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9050" y="2452906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>
                <a:solidFill>
                  <a:schemeClr val="tx2">
                    <a:lumMod val="50000"/>
                  </a:schemeClr>
                </a:solidFill>
              </a:rPr>
              <a:t>20181657 </a:t>
            </a:r>
            <a:r>
              <a:rPr lang="ko-KR" altLang="en-US" sz="1600" b="1">
                <a:solidFill>
                  <a:schemeClr val="tx2">
                    <a:lumMod val="50000"/>
                  </a:schemeClr>
                </a:solidFill>
              </a:rPr>
              <a:t>오정연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47" y="1440207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</a:t>
            </a:r>
          </a:p>
          <a:p>
            <a:r>
              <a:rPr lang="en-US" altLang="ko-KR" sz="5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   </a:t>
            </a:r>
          </a:p>
          <a:p>
            <a:r>
              <a:rPr lang="en-US" altLang="ko-KR" sz="5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   </a:t>
            </a:r>
          </a:p>
          <a:p>
            <a:r>
              <a:rPr lang="en-US" altLang="ko-KR" sz="5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   </a:t>
            </a:r>
          </a:p>
          <a:p>
            <a:r>
              <a:rPr lang="en-US" altLang="ko-KR" sz="5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15739" y="2342045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15739" y="3185065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43433" y="402137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43433" y="47971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433" y="566124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63688" y="1475181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>
                <a:solidFill>
                  <a:schemeClr val="bg1"/>
                </a:solidFill>
                <a:latin typeface="+mj-ea"/>
                <a:ea typeface="+mj-ea"/>
              </a:rPr>
              <a:t>Introduction</a:t>
            </a:r>
            <a:endParaRPr lang="ko-KR" altLang="en-US" sz="4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23973" y="2400362"/>
            <a:ext cx="7136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>
                <a:solidFill>
                  <a:schemeClr val="bg1"/>
                </a:solidFill>
                <a:latin typeface="+mj-ea"/>
                <a:ea typeface="+mj-ea"/>
              </a:rPr>
              <a:t>NN search Using R-Trees</a:t>
            </a:r>
            <a:endParaRPr lang="ko-KR" altLang="en-US" sz="4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9835" y="3220197"/>
            <a:ext cx="5047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>
                <a:solidFill>
                  <a:schemeClr val="bg1"/>
                </a:solidFill>
                <a:latin typeface="+mj-ea"/>
                <a:ea typeface="+mj-ea"/>
              </a:rPr>
              <a:t>Bottom-up search </a:t>
            </a:r>
            <a:endParaRPr lang="ko-KR" altLang="en-US" sz="4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79835" y="489147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>
                <a:solidFill>
                  <a:schemeClr val="bg1"/>
                </a:solidFill>
                <a:latin typeface="+mj-ea"/>
                <a:ea typeface="+mj-ea"/>
              </a:rPr>
              <a:t>Conclusion</a:t>
            </a:r>
            <a:endParaRPr lang="ko-KR" altLang="en-US" sz="4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32081" y="4071477"/>
            <a:ext cx="644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>
                <a:solidFill>
                  <a:schemeClr val="bg1"/>
                </a:solidFill>
                <a:latin typeface="+mj-ea"/>
                <a:ea typeface="+mj-ea"/>
              </a:rPr>
              <a:t>Algorithm Description </a:t>
            </a:r>
            <a:endParaRPr lang="ko-KR" altLang="en-US" sz="4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7497" y="584684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Ddddddf=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0312" t="45800" r="48425" b="29000"/>
          <a:stretch/>
        </p:blipFill>
        <p:spPr>
          <a:xfrm>
            <a:off x="517780" y="1242332"/>
            <a:ext cx="2808312" cy="1872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0192" y="6561348"/>
            <a:ext cx="26741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출처</a:t>
            </a:r>
            <a:r>
              <a:rPr lang="en-US" altLang="ko-KR" sz="1100">
                <a:solidFill>
                  <a:schemeClr val="bg1"/>
                </a:solidFill>
              </a:rPr>
              <a:t> : </a:t>
            </a:r>
            <a:r>
              <a:rPr lang="en-US" altLang="ko-KR" sz="1100">
                <a:solidFill>
                  <a:schemeClr val="bg1"/>
                </a:solidFill>
                <a:hlinkClick r:id="rId4"/>
              </a:rPr>
              <a:t>https://gomguard.tistory.com/51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462" y="919167"/>
            <a:ext cx="29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Nearest Neighbor Search</a:t>
            </a:r>
          </a:p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90774" y="1486421"/>
            <a:ext cx="492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/>
              <a:t>- D</a:t>
            </a:r>
            <a:r>
              <a:rPr lang="ko-KR" altLang="en-US" spc="-150"/>
              <a:t>차원의 </a:t>
            </a:r>
            <a:r>
              <a:rPr lang="en-US" altLang="ko-KR" spc="-150"/>
              <a:t>DS</a:t>
            </a:r>
            <a:r>
              <a:rPr lang="ko-KR" altLang="en-US" spc="-150"/>
              <a:t>에서 주어진</a:t>
            </a:r>
            <a:r>
              <a:rPr lang="en-US" altLang="ko-KR" spc="-150"/>
              <a:t> </a:t>
            </a:r>
            <a:r>
              <a:rPr lang="ko-KR" altLang="en-US" spc="-150"/>
              <a:t>쿼리 포인트 </a:t>
            </a:r>
            <a:r>
              <a:rPr lang="en-US" altLang="ko-KR" spc="-150"/>
              <a:t>q</a:t>
            </a:r>
            <a:r>
              <a:rPr lang="ko-KR" altLang="en-US" spc="-150"/>
              <a:t>에 대하여 가장 가까운 </a:t>
            </a:r>
            <a:r>
              <a:rPr lang="en-US" altLang="ko-KR" spc="-150"/>
              <a:t>object</a:t>
            </a:r>
            <a:r>
              <a:rPr lang="ko-KR" altLang="en-US" spc="-150"/>
              <a:t>를 찾는 알고리즘</a:t>
            </a:r>
            <a:r>
              <a:rPr lang="en-US" altLang="ko-KR" spc="-150"/>
              <a:t>. </a:t>
            </a:r>
            <a:endParaRPr lang="ko-KR" altLang="en-US" spc="-15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17576" t="29275" r="57224" b="48325"/>
          <a:stretch/>
        </p:blipFill>
        <p:spPr>
          <a:xfrm>
            <a:off x="711310" y="4187576"/>
            <a:ext cx="2654720" cy="13273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48537" y="3716235"/>
            <a:ext cx="946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R-Trees</a:t>
            </a:r>
          </a:p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89139" y="4144528"/>
            <a:ext cx="4925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/>
              <a:t>- N</a:t>
            </a:r>
            <a:r>
              <a:rPr lang="ko-KR" altLang="en-US" spc="-150"/>
              <a:t>차원의 공간 데이터를 효과적으로 저장할 수 있고</a:t>
            </a:r>
            <a:r>
              <a:rPr lang="en-US" altLang="ko-KR" spc="-150"/>
              <a:t>, </a:t>
            </a:r>
            <a:r>
              <a:rPr lang="ko-KR" altLang="en-US" spc="-150"/>
              <a:t>지리 정보와 관련된 쿼리들을 빠르게 수행할 수 있는 자료구조</a:t>
            </a:r>
            <a:r>
              <a:rPr lang="en-US" altLang="ko-KR" spc="-150"/>
              <a:t>.</a:t>
            </a:r>
            <a:endParaRPr lang="ko-KR" altLang="en-US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303473" y="5817728"/>
            <a:ext cx="854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위치정보를 포함하는 </a:t>
            </a:r>
            <a:r>
              <a:rPr lang="en-US" altLang="ko-KR"/>
              <a:t>R-tree</a:t>
            </a:r>
            <a:r>
              <a:rPr lang="ko-KR" altLang="en-US"/>
              <a:t>에서 효율적으로 </a:t>
            </a:r>
            <a:r>
              <a:rPr lang="en-US" altLang="ko-KR"/>
              <a:t>NN search</a:t>
            </a:r>
            <a:r>
              <a:rPr lang="ko-KR" altLang="en-US"/>
              <a:t>를 하는 방법은</a:t>
            </a:r>
            <a:endParaRPr lang="en-US" altLang="ko-KR"/>
          </a:p>
          <a:p>
            <a:r>
              <a:rPr lang="ko-KR" altLang="en-US"/>
              <a:t>무엇일까요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0413" y="123019"/>
            <a:ext cx="195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</a:rPr>
              <a:t> Introduction 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523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0767" y="2226601"/>
            <a:ext cx="3672408" cy="3839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ttmxor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008" y="1732161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/>
              <a:t>깊이 우선 탐색 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712155" y="112474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Depth-First Search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46100" y="2268112"/>
            <a:ext cx="3672408" cy="3797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0" y="1124744"/>
            <a:ext cx="3820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Breadth-First Search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8024" y="1751029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/>
              <a:t>너비 우선 탐색 </a:t>
            </a:r>
            <a:r>
              <a:rPr lang="en-US" altLang="ko-KR" spc="-150"/>
              <a:t>(Best-first Search)</a:t>
            </a:r>
            <a:endParaRPr lang="ko-KR" altLang="en-US" spc="-150" dirty="0"/>
          </a:p>
        </p:txBody>
      </p:sp>
      <p:pic>
        <p:nvPicPr>
          <p:cNvPr id="1026" name="Picture 2" descr="그래프 탐색 알고리즘 [DFS, BFS]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1"/>
          <a:stretch/>
        </p:blipFill>
        <p:spPr bwMode="auto">
          <a:xfrm>
            <a:off x="4814151" y="2366005"/>
            <a:ext cx="333630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그래프 탐색 알고리즘 [DFS, BFS]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9"/>
          <a:stretch/>
        </p:blipFill>
        <p:spPr bwMode="auto">
          <a:xfrm>
            <a:off x="886163" y="2391474"/>
            <a:ext cx="3401616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92096" y="550504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스택 사용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02844" y="547572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큐 사용</a:t>
            </a:r>
          </a:p>
        </p:txBody>
      </p:sp>
      <p:sp>
        <p:nvSpPr>
          <p:cNvPr id="8" name="타원 7"/>
          <p:cNvSpPr/>
          <p:nvPr/>
        </p:nvSpPr>
        <p:spPr>
          <a:xfrm>
            <a:off x="5016733" y="1893503"/>
            <a:ext cx="3218664" cy="410819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47941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791580" y="5373216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82459" y="5425959"/>
            <a:ext cx="4968552" cy="82348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C00000"/>
                </a:solidFill>
              </a:rPr>
              <a:t>Bottom-Up manner</a:t>
            </a:r>
            <a:endParaRPr lang="ko-KR" altLang="en-US" sz="360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rcRect l="17576" t="29275" r="57224" b="48325"/>
          <a:stretch/>
        </p:blipFill>
        <p:spPr>
          <a:xfrm>
            <a:off x="596845" y="938161"/>
            <a:ext cx="7908425" cy="354872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96845" y="4049777"/>
            <a:ext cx="80076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</a:rPr>
              <a:t>Top-down 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</a:rPr>
              <a:t>방식은 </a:t>
            </a: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</a:rPr>
              <a:t>root 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</a:rPr>
              <a:t>노드에서 </a:t>
            </a: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</a:rPr>
              <a:t>leaf 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</a:rPr>
              <a:t>노드로 방문하며 탐색하므로</a:t>
            </a: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</a:rPr>
              <a:t>쿼리당 최소 </a:t>
            </a: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</a:rPr>
              <a:t>I/O cost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</a:rPr>
              <a:t>가 </a:t>
            </a: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</a:rPr>
              <a:t>R-tree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</a:rPr>
              <a:t>의 깊이 이상</a:t>
            </a: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R-Tree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란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? 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512" y="114309"/>
            <a:ext cx="343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</a:rPr>
              <a:t> NN search using R-Tree 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7713" t="26200" r="57875" b="51400"/>
          <a:stretch/>
        </p:blipFill>
        <p:spPr>
          <a:xfrm>
            <a:off x="539552" y="1346907"/>
            <a:ext cx="5143395" cy="273163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785880" y="1269919"/>
            <a:ext cx="28712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- M : </a:t>
            </a:r>
            <a:r>
              <a:rPr lang="ko-KR" altLang="en-US" sz="1600"/>
              <a:t>한</a:t>
            </a:r>
            <a:r>
              <a:rPr lang="en-US" altLang="ko-KR" sz="1600"/>
              <a:t> </a:t>
            </a:r>
            <a:r>
              <a:rPr lang="ko-KR" altLang="en-US" sz="1600"/>
              <a:t>노드가 저장할 수</a:t>
            </a:r>
            <a:endParaRPr lang="en-US" altLang="ko-KR" sz="1600"/>
          </a:p>
          <a:p>
            <a:r>
              <a:rPr lang="ko-KR" altLang="en-US" sz="1600"/>
              <a:t>있는 최대 엔트리 수</a:t>
            </a:r>
            <a:endParaRPr lang="en-US" altLang="ko-KR" sz="1600"/>
          </a:p>
          <a:p>
            <a:r>
              <a:rPr lang="en-US" altLang="ko-KR" sz="1600"/>
              <a:t> m (&lt;= M/2): </a:t>
            </a:r>
            <a:r>
              <a:rPr lang="ko-KR" altLang="en-US" sz="1600"/>
              <a:t>한 노드가 저장</a:t>
            </a:r>
            <a:endParaRPr lang="en-US" altLang="ko-KR" sz="1600"/>
          </a:p>
          <a:p>
            <a:r>
              <a:rPr lang="ko-KR" altLang="en-US" sz="1600"/>
              <a:t>해야 되는 최수 엔트리 수</a:t>
            </a:r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&lt;= M =3 m=2 </a:t>
            </a:r>
            <a:r>
              <a:rPr lang="ko-KR" altLang="en-US" sz="1600"/>
              <a:t>인 </a:t>
            </a:r>
            <a:r>
              <a:rPr lang="en-US" altLang="ko-KR" sz="1600"/>
              <a:t>MBR</a:t>
            </a:r>
          </a:p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1715" y="4504472"/>
            <a:ext cx="77005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B+- Tree</a:t>
            </a:r>
            <a:r>
              <a:rPr lang="ko-KR" altLang="en-US"/>
              <a:t>에서 확장된 트리 구조로</a:t>
            </a:r>
            <a:r>
              <a:rPr lang="en-US" altLang="ko-KR"/>
              <a:t>, </a:t>
            </a:r>
            <a:r>
              <a:rPr lang="ko-KR" altLang="en-US"/>
              <a:t>공간 데이터를 저장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다차원의 정보의 인덱싱 용이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단일 </a:t>
            </a:r>
            <a:r>
              <a:rPr lang="en-US" altLang="ko-KR"/>
              <a:t>root</a:t>
            </a:r>
            <a:r>
              <a:rPr lang="ko-KR" altLang="en-US"/>
              <a:t>를 가지고</a:t>
            </a:r>
            <a:r>
              <a:rPr lang="en-US" altLang="ko-KR"/>
              <a:t>, internal </a:t>
            </a:r>
            <a:r>
              <a:rPr lang="ko-KR" altLang="en-US"/>
              <a:t>노드와 </a:t>
            </a:r>
            <a:r>
              <a:rPr lang="en-US" altLang="ko-KR"/>
              <a:t>leaf </a:t>
            </a:r>
            <a:r>
              <a:rPr lang="ko-KR" altLang="en-US"/>
              <a:t>노드로 구성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저장단위는 </a:t>
            </a:r>
            <a:r>
              <a:rPr lang="en-US" altLang="ko-KR"/>
              <a:t>MBR ( Minimum Bounding Rectangle)</a:t>
            </a:r>
            <a:r>
              <a:rPr lang="ko-KR" altLang="en-US"/>
              <a:t>이며</a:t>
            </a:r>
            <a:r>
              <a:rPr lang="en-US" altLang="ko-KR"/>
              <a:t>, object</a:t>
            </a:r>
            <a:r>
              <a:rPr lang="ko-KR" altLang="en-US"/>
              <a:t>가 속한</a:t>
            </a:r>
            <a:endParaRPr lang="en-US" altLang="ko-KR"/>
          </a:p>
          <a:p>
            <a:r>
              <a:rPr lang="ko-KR" altLang="en-US"/>
              <a:t>위치를 지리적으로 묶어주는 사각형으로 볼 수 있음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64199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176" y="63596"/>
            <a:ext cx="3280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solidFill>
                  <a:schemeClr val="bg1"/>
                </a:solidFill>
                <a:latin typeface="+mj-ea"/>
              </a:rPr>
              <a:t>Mindist</a:t>
            </a:r>
            <a:r>
              <a:rPr lang="ko-KR" altLang="en-US" sz="2400" b="1" spc="-150">
                <a:solidFill>
                  <a:schemeClr val="bg1"/>
                </a:solidFill>
                <a:latin typeface="+mj-ea"/>
              </a:rPr>
              <a:t>와 </a:t>
            </a:r>
            <a:r>
              <a:rPr lang="en-US" altLang="ko-KR" sz="2400" b="1" spc="-150">
                <a:solidFill>
                  <a:schemeClr val="bg1"/>
                </a:solidFill>
                <a:latin typeface="+mj-ea"/>
              </a:rPr>
              <a:t>MinMaxDist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9532" y="894593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Distance Metrics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2052" name="Picture 4" descr="Figure 2.2: Pruning metr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21" y="1785976"/>
            <a:ext cx="61531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27686" y="5502535"/>
            <a:ext cx="5236602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MINDIST(q, En) &lt;= NN(q) &lt;=MINMAXDIST(q,En)</a:t>
            </a: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9552" y="1196752"/>
            <a:ext cx="7848872" cy="489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340768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PH1 ) MBR R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mindist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가 다른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MBR R’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minmaxdist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보다 크다면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</a:p>
          <a:p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MBR R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은 삭제된다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.  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2205636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=&gt; R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 안에 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nearest neighbor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가 없기 때문이다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7176" y="63596"/>
            <a:ext cx="32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solidFill>
                  <a:schemeClr val="bg1"/>
                </a:solidFill>
                <a:latin typeface="+mj-ea"/>
              </a:rPr>
              <a:t>Prunning Heuristics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2976435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PH2 ) 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실제 쿼리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q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와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 object O 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사이의 거리가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MBR R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minmaxdist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보다 크다면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전자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(former)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는 삭제된다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3841303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=&gt; R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 안에 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object O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보다 가까운 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가 존재하기 때문이다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4716641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PH3 ) MBR R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mindist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가 실제 쿼리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q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와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object O 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사이의 거리보다 크다면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, MBR R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은 삭제된다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60" y="5581509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=&gt; O 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보다 가까운 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를 가지지 않을 것이기 때문이다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7176" y="63596"/>
            <a:ext cx="32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solidFill>
                  <a:schemeClr val="bg1"/>
                </a:solidFill>
                <a:latin typeface="+mj-ea"/>
              </a:rPr>
              <a:t>Prunning Heuristics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713" t="34600" r="52400" b="31800"/>
          <a:stretch/>
        </p:blipFill>
        <p:spPr>
          <a:xfrm>
            <a:off x="857528" y="1280425"/>
            <a:ext cx="7308760" cy="30773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409201" y="767876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DFS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142" y="451840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Mindist </a:t>
            </a:r>
            <a:r>
              <a:rPr lang="ko-KR" altLang="en-US"/>
              <a:t>오름차순으로 노드를 방문</a:t>
            </a:r>
            <a:endParaRPr lang="en-US" altLang="ko-KR"/>
          </a:p>
        </p:txBody>
      </p:sp>
      <p:sp>
        <p:nvSpPr>
          <p:cNvPr id="28" name="아래쪽 화살표 27"/>
          <p:cNvSpPr/>
          <p:nvPr/>
        </p:nvSpPr>
        <p:spPr>
          <a:xfrm>
            <a:off x="6084168" y="1029921"/>
            <a:ext cx="288032" cy="342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07478" y="534997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최종 방문 노드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78920"/>
              </p:ext>
            </p:extLst>
          </p:nvPr>
        </p:nvGraphicFramePr>
        <p:xfrm>
          <a:off x="1019944" y="5865115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Node 1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Node 2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951096" y="678714"/>
            <a:ext cx="278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Mindist(1,q)&lt;Mindist(2,q)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51096" y="678714"/>
            <a:ext cx="27892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Mindist(B,q)&lt;Mindist(A,q)</a:t>
            </a: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580112" y="3021514"/>
            <a:ext cx="360040" cy="312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004048" y="719108"/>
            <a:ext cx="27892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Mindist(C,q)&lt;Mindist(D,q)</a:t>
            </a:r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165704" y="3005878"/>
            <a:ext cx="360040" cy="312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곱셈 기호 36"/>
          <p:cNvSpPr/>
          <p:nvPr/>
        </p:nvSpPr>
        <p:spPr>
          <a:xfrm>
            <a:off x="4630476" y="2792242"/>
            <a:ext cx="809036" cy="74877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8" name="곱셈 기호 37"/>
          <p:cNvSpPr/>
          <p:nvPr/>
        </p:nvSpPr>
        <p:spPr>
          <a:xfrm>
            <a:off x="6931316" y="2843924"/>
            <a:ext cx="809036" cy="74877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-0.07084 0.0930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84 0.09306 L -0.05504 0.240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0.0552 0.1152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 0.11528 L 0.03159 0.24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32" grpId="0"/>
      <p:bldP spid="32" grpId="1"/>
      <p:bldP spid="33" grpId="0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1300</Words>
  <Application>Microsoft Office PowerPoint</Application>
  <PresentationFormat>화면 슬라이드 쇼(4:3)</PresentationFormat>
  <Paragraphs>215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HY헤드라인M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정연 오</cp:lastModifiedBy>
  <cp:revision>94</cp:revision>
  <dcterms:created xsi:type="dcterms:W3CDTF">2016-11-03T20:47:04Z</dcterms:created>
  <dcterms:modified xsi:type="dcterms:W3CDTF">2020-07-16T17:10:30Z</dcterms:modified>
</cp:coreProperties>
</file>