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7" r:id="rId11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93203" autoAdjust="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610F-EB11-48C5-BFAD-075B7F26A7E6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25936-C706-4AC4-A035-3F7821F0F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3A74-2773-44EF-8BF2-00ACB2164A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5E21-34DC-4FAE-9FFF-CBA173AA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1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1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5E21-34DC-4FAE-9FFF-CBA173AA91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399B-3BC9-40EF-92C7-63BCEC64EBBF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BA7-C79D-45DE-AFB7-9265439A650D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3B60-979A-43F8-8E3A-5EE17EE615E2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9D54-5089-4363-AB69-24E938CEA495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CE8-828D-4FA0-9C97-28CB51207AA9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0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CC08-3CCE-4CC9-AC33-08931B700A23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DC77-3CED-466C-A976-6F033C968776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4A26-034F-4B86-BF75-31D8E8A049D2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6752-1880-4F4F-B842-6CB99A58E9DC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0C4-1FB5-40FC-A5D2-221E236E97EE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7009-B09A-43C0-9D92-BA73391BD9FE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8E63-80F9-4415-B9AC-BEC91C45F83A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A4FE-91A1-400E-9D3D-51BBE2606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43913"/>
            <a:ext cx="9259330" cy="226604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Efficient Method for Maximizing </a:t>
            </a:r>
            <a:r>
              <a:rPr lang="en-US" altLang="ko-KR" sz="3600" dirty="0" err="1" smtClean="0"/>
              <a:t>Bichromatic</a:t>
            </a:r>
            <a:r>
              <a:rPr lang="en-US" altLang="ko-KR" sz="3600" smtClean="0"/>
              <a:t> Reverse Nearest Neighbor</a:t>
            </a:r>
            <a:endParaRPr lang="ko-KR" altLang="en-US" sz="3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9330" y="5411526"/>
            <a:ext cx="9144000" cy="485421"/>
          </a:xfrm>
        </p:spPr>
        <p:txBody>
          <a:bodyPr>
            <a:normAutofit/>
          </a:bodyPr>
          <a:lstStyle/>
          <a:p>
            <a:r>
              <a:rPr lang="en-US" altLang="ko-KR" sz="1200"/>
              <a:t>Wong, Raymond Chi-Wing et al. “Efficient Method for Maximizing Bichromatic Reverse Nearest Neighbor.” </a:t>
            </a:r>
            <a:r>
              <a:rPr lang="en-US" altLang="ko-KR" sz="1200" i="1"/>
              <a:t>Proc. VLDB Endow.</a:t>
            </a:r>
            <a:r>
              <a:rPr lang="en-US" altLang="ko-KR" sz="1200"/>
              <a:t> 2 (2009): 1126-1137.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8176" t="9009" r="67027" b="86186"/>
          <a:stretch/>
        </p:blipFill>
        <p:spPr>
          <a:xfrm>
            <a:off x="9826144" y="95423"/>
            <a:ext cx="2164907" cy="3954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935" y="288922"/>
            <a:ext cx="10515600" cy="1325563"/>
          </a:xfrm>
        </p:spPr>
        <p:txBody>
          <a:bodyPr/>
          <a:lstStyle/>
          <a:p>
            <a:r>
              <a:rPr lang="en-US" altLang="ko-KR" smtClean="0"/>
              <a:t>5) </a:t>
            </a:r>
            <a:r>
              <a:rPr lang="ko-KR" altLang="en-US" smtClean="0"/>
              <a:t>실험 </a:t>
            </a:r>
            <a:r>
              <a:rPr lang="en-US" altLang="ko-KR" sz="2400" smtClean="0"/>
              <a:t>– scalability (real data)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724" t="62313" r="24005" b="17907"/>
          <a:stretch/>
        </p:blipFill>
        <p:spPr>
          <a:xfrm>
            <a:off x="802586" y="1815266"/>
            <a:ext cx="10601917" cy="1753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8724" t="34966" r="24005" b="44808"/>
          <a:stretch/>
        </p:blipFill>
        <p:spPr>
          <a:xfrm>
            <a:off x="802587" y="4037009"/>
            <a:ext cx="10665918" cy="1803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587" y="146059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1) CA(O)-GR(P)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02587" y="3649018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</a:t>
            </a:r>
            <a:r>
              <a:rPr lang="en-US" altLang="ko-KR" sz="1400" smtClean="0"/>
              <a:t>) CA(O)-GM(P)</a:t>
            </a:r>
            <a:endParaRPr lang="ko-KR" altLang="en-US" sz="1400"/>
          </a:p>
        </p:txBody>
      </p:sp>
      <p:sp>
        <p:nvSpPr>
          <p:cNvPr id="10" name="오른쪽 화살표 9"/>
          <p:cNvSpPr/>
          <p:nvPr/>
        </p:nvSpPr>
        <p:spPr>
          <a:xfrm>
            <a:off x="531844" y="5804610"/>
            <a:ext cx="1408922" cy="68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331" y="5960511"/>
            <a:ext cx="8807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L2-norm </a:t>
            </a:r>
            <a:r>
              <a:rPr lang="ko-KR" altLang="en-US" smtClean="0"/>
              <a:t>및 </a:t>
            </a:r>
            <a:r>
              <a:rPr lang="en-US" altLang="ko-KR" smtClean="0"/>
              <a:t>NLC</a:t>
            </a:r>
            <a:r>
              <a:rPr lang="ko-KR" altLang="en-US" smtClean="0"/>
              <a:t>개념을 사용하여</a:t>
            </a:r>
            <a:r>
              <a:rPr lang="en-US" altLang="ko-KR" smtClean="0"/>
              <a:t>, </a:t>
            </a:r>
            <a:r>
              <a:rPr lang="ko-KR" altLang="en-US" smtClean="0"/>
              <a:t>다차원</a:t>
            </a:r>
            <a:r>
              <a:rPr lang="en-US" altLang="ko-KR" smtClean="0"/>
              <a:t>(&gt;=2)</a:t>
            </a:r>
            <a:r>
              <a:rPr lang="ko-KR" altLang="en-US" smtClean="0"/>
              <a:t>에서 </a:t>
            </a:r>
            <a:r>
              <a:rPr lang="en-US" altLang="ko-KR" smtClean="0"/>
              <a:t>NN </a:t>
            </a:r>
            <a:r>
              <a:rPr lang="ko-KR" altLang="en-US" smtClean="0"/>
              <a:t>탐색 가능</a:t>
            </a:r>
            <a:endParaRPr lang="en-US" altLang="ko-KR" smtClean="0"/>
          </a:p>
          <a:p>
            <a:r>
              <a:rPr lang="ko-KR" altLang="en-US" smtClean="0"/>
              <a:t>영역 단위를 다루므로</a:t>
            </a:r>
            <a:r>
              <a:rPr lang="en-US" altLang="ko-KR" smtClean="0"/>
              <a:t>, k-th NN </a:t>
            </a:r>
            <a:r>
              <a:rPr lang="ko-KR" altLang="en-US" smtClean="0"/>
              <a:t>탐색 또는 </a:t>
            </a:r>
            <a:r>
              <a:rPr lang="en-US" altLang="ko-KR" smtClean="0"/>
              <a:t>m</a:t>
            </a:r>
            <a:r>
              <a:rPr lang="ko-KR" altLang="en-US" smtClean="0"/>
              <a:t>개의 최종영역 등으로 쿼리 변형 가능</a:t>
            </a:r>
            <a:r>
              <a:rPr lang="en-US" altLang="ko-KR" smtClean="0"/>
              <a:t>  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서론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3724"/>
            <a:ext cx="10780146" cy="1767004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Bichromatic Reverse Nearest Neighbor(BRNN)</a:t>
            </a:r>
          </a:p>
          <a:p>
            <a:pPr marL="0" indent="0">
              <a:buNone/>
            </a:pPr>
            <a:r>
              <a:rPr lang="en-US" altLang="ko-KR" sz="2400" smtClean="0"/>
              <a:t>-&gt; Interest object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Query object </a:t>
            </a:r>
            <a:r>
              <a:rPr lang="ko-KR" altLang="en-US" sz="2400" smtClean="0"/>
              <a:t>의 타입이 다른 </a:t>
            </a:r>
            <a:r>
              <a:rPr lang="en-US" altLang="ko-KR" sz="2400" smtClean="0"/>
              <a:t>RNN</a:t>
            </a:r>
          </a:p>
          <a:p>
            <a:pPr marL="0" indent="0">
              <a:buNone/>
            </a:pPr>
            <a:r>
              <a:rPr lang="en-US" altLang="ko-KR" sz="2400" smtClean="0"/>
              <a:t>-&gt; BRNN(p,P) : point p</a:t>
            </a:r>
            <a:r>
              <a:rPr lang="ko-KR" altLang="en-US" sz="2400" smtClean="0"/>
              <a:t>를 기준으로 가장 가까운 </a:t>
            </a:r>
            <a:r>
              <a:rPr lang="en-US" altLang="ko-KR" sz="2400" smtClean="0"/>
              <a:t>object</a:t>
            </a:r>
            <a:r>
              <a:rPr lang="ko-KR" altLang="en-US" sz="2400" smtClean="0"/>
              <a:t>들의 집합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-&gt; “</a:t>
            </a:r>
            <a:r>
              <a:rPr lang="ko-KR" altLang="en-US" sz="2400" smtClean="0"/>
              <a:t>거리</a:t>
            </a:r>
            <a:r>
              <a:rPr lang="en-US" altLang="ko-KR" sz="2400" smtClean="0"/>
              <a:t>”</a:t>
            </a:r>
            <a:r>
              <a:rPr lang="ko-KR" altLang="en-US" sz="2400" smtClean="0"/>
              <a:t>에 중점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3947" t="57778" r="41711" b="28187"/>
          <a:stretch/>
        </p:blipFill>
        <p:spPr>
          <a:xfrm>
            <a:off x="6361619" y="3971991"/>
            <a:ext cx="4303981" cy="2369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376" y="3824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NN in P = {P1}</a:t>
            </a:r>
            <a:endParaRPr lang="ko-KR" altLang="en-US"/>
          </a:p>
        </p:txBody>
      </p:sp>
      <p:sp>
        <p:nvSpPr>
          <p:cNvPr id="7" name="아래쪽 화살표 설명선 6"/>
          <p:cNvSpPr/>
          <p:nvPr/>
        </p:nvSpPr>
        <p:spPr>
          <a:xfrm>
            <a:off x="732552" y="3824112"/>
            <a:ext cx="1833762" cy="726709"/>
          </a:xfrm>
          <a:prstGeom prst="downArrowCallout">
            <a:avLst>
              <a:gd name="adj1" fmla="val 14285"/>
              <a:gd name="adj2" fmla="val 25000"/>
              <a:gd name="adj3" fmla="val 25000"/>
              <a:gd name="adj4" fmla="val 583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89934" y="6390078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/>
              <a:t>RNN={o3,o4,o5}</a:t>
            </a:r>
            <a:endParaRPr lang="ko-KR" altLang="en-US"/>
          </a:p>
        </p:txBody>
      </p:sp>
      <p:sp>
        <p:nvSpPr>
          <p:cNvPr id="9" name="아래쪽 화살표 설명선 8"/>
          <p:cNvSpPr/>
          <p:nvPr/>
        </p:nvSpPr>
        <p:spPr>
          <a:xfrm rot="10800000">
            <a:off x="2671716" y="6073699"/>
            <a:ext cx="2088736" cy="761946"/>
          </a:xfrm>
          <a:prstGeom prst="downArrowCallout">
            <a:avLst>
              <a:gd name="adj1" fmla="val 8157"/>
              <a:gd name="adj2" fmla="val 25000"/>
              <a:gd name="adj3" fmla="val 25000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402344" y="4105518"/>
            <a:ext cx="2030031" cy="21021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391061" y="4363453"/>
            <a:ext cx="1043778" cy="64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9416718" y="4379495"/>
            <a:ext cx="812463" cy="118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29404" y="6346473"/>
            <a:ext cx="3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BRNN(p3,P) ={o1,o2,o3,o4,o5}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388587" y="3142256"/>
            <a:ext cx="283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 : set of client points</a:t>
            </a:r>
          </a:p>
          <a:p>
            <a:r>
              <a:rPr lang="en-US" altLang="ko-KR" smtClean="0"/>
              <a:t>P : set of server points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7763" t="59329" r="78289" b="30181"/>
          <a:stretch/>
        </p:blipFill>
        <p:spPr>
          <a:xfrm>
            <a:off x="466497" y="4550821"/>
            <a:ext cx="3576550" cy="1513095"/>
          </a:xfrm>
          <a:prstGeom prst="rect">
            <a:avLst/>
          </a:prstGeom>
        </p:spPr>
      </p:pic>
      <p:sp>
        <p:nvSpPr>
          <p:cNvPr id="25" name="사각형 설명선 24"/>
          <p:cNvSpPr/>
          <p:nvPr/>
        </p:nvSpPr>
        <p:spPr>
          <a:xfrm>
            <a:off x="4539916" y="3596558"/>
            <a:ext cx="2183529" cy="590908"/>
          </a:xfrm>
          <a:prstGeom prst="wedgeRectCallout">
            <a:avLst>
              <a:gd name="adj1" fmla="val 94777"/>
              <a:gd name="adj2" fmla="val 570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MaxBRNN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357396" y="5122506"/>
            <a:ext cx="2164702" cy="20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7684" y="538272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P3 </a:t>
            </a:r>
            <a:r>
              <a:rPr lang="ko-KR" altLang="en-US" smtClean="0"/>
              <a:t>추가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관련 연구들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9320" y="2262762"/>
            <a:ext cx="10515600" cy="321659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Fastest BRNN </a:t>
            </a:r>
            <a:r>
              <a:rPr lang="ko-KR" altLang="en-US" sz="2400" smtClean="0"/>
              <a:t>탐색에 초점을 둠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r>
              <a:rPr lang="en-US" altLang="ko-KR" sz="2400" smtClean="0"/>
              <a:t>-&gt; “</a:t>
            </a:r>
            <a:r>
              <a:rPr lang="ko-KR" altLang="en-US" sz="2400" smtClean="0"/>
              <a:t>가장 영향력</a:t>
            </a:r>
            <a:r>
              <a:rPr lang="en-US" altLang="ko-KR" sz="2400" smtClean="0"/>
              <a:t>”</a:t>
            </a:r>
            <a:r>
              <a:rPr lang="ko-KR" altLang="en-US" sz="2400" smtClean="0"/>
              <a:t>있는 </a:t>
            </a:r>
            <a:r>
              <a:rPr lang="en-US" altLang="ko-KR" sz="2400" smtClean="0"/>
              <a:t>server point</a:t>
            </a:r>
            <a:r>
              <a:rPr lang="ko-KR" altLang="en-US" sz="2400" smtClean="0"/>
              <a:t>을 찾자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=&gt; data space</a:t>
            </a:r>
            <a:r>
              <a:rPr lang="ko-KR" altLang="en-US" sz="2400" smtClean="0"/>
              <a:t>에 너무 많은 개수의 </a:t>
            </a:r>
            <a:r>
              <a:rPr lang="en-US" altLang="ko-KR" sz="2400" smtClean="0"/>
              <a:t>point</a:t>
            </a:r>
            <a:r>
              <a:rPr lang="ko-KR" altLang="en-US" sz="2400" smtClean="0"/>
              <a:t>들에 </a:t>
            </a:r>
            <a:r>
              <a:rPr lang="en-US" altLang="ko-KR" sz="2400" smtClean="0"/>
              <a:t>MaxBRNN </a:t>
            </a:r>
            <a:r>
              <a:rPr lang="ko-KR" altLang="en-US" sz="2400" smtClean="0"/>
              <a:t>쿼리 진행</a:t>
            </a:r>
            <a:r>
              <a:rPr lang="en-US" altLang="ko-KR" sz="2400" smtClean="0"/>
              <a:t>X</a:t>
            </a:r>
          </a:p>
          <a:p>
            <a:r>
              <a:rPr lang="en-US" altLang="ko-KR" sz="2400" smtClean="0"/>
              <a:t>MaxBRNN for L2-norm space =&gt; O(N^2) Time </a:t>
            </a:r>
            <a:r>
              <a:rPr lang="en-US" altLang="ko-KR" sz="1100" smtClean="0"/>
              <a:t>(N:DS</a:t>
            </a:r>
            <a:r>
              <a:rPr lang="ko-KR" altLang="en-US" sz="1100" smtClean="0"/>
              <a:t>의 포인트개수</a:t>
            </a:r>
            <a:r>
              <a:rPr lang="en-US" altLang="ko-KR" sz="1100" smtClean="0"/>
              <a:t>)</a:t>
            </a:r>
          </a:p>
          <a:p>
            <a:pPr marL="0" indent="0">
              <a:buNone/>
            </a:pPr>
            <a:r>
              <a:rPr lang="en-US" altLang="ko-KR" sz="2400" smtClean="0"/>
              <a:t>-&gt; not</a:t>
            </a:r>
            <a:r>
              <a:rPr lang="ko-KR" altLang="en-US" sz="2400" smtClean="0"/>
              <a:t> </a:t>
            </a:r>
            <a:r>
              <a:rPr lang="en-US" altLang="ko-KR" sz="2400" smtClean="0"/>
              <a:t>scalable </a:t>
            </a:r>
          </a:p>
          <a:p>
            <a:r>
              <a:rPr lang="en-US" altLang="ko-KR" sz="2400" smtClean="0"/>
              <a:t>L1-norm space=&gt; find only optimal location, not maximize</a:t>
            </a:r>
          </a:p>
          <a:p>
            <a:pPr marL="0" indent="0">
              <a:buNone/>
            </a:pPr>
            <a:r>
              <a:rPr lang="en-US" altLang="ko-KR" sz="2400" smtClean="0"/>
              <a:t>-&gt; limited to the L1-norm</a:t>
            </a:r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1100" smtClean="0"/>
          </a:p>
        </p:txBody>
      </p:sp>
      <p:sp>
        <p:nvSpPr>
          <p:cNvPr id="4" name="TextBox 3"/>
          <p:cNvSpPr txBox="1"/>
          <p:nvPr/>
        </p:nvSpPr>
        <p:spPr>
          <a:xfrm>
            <a:off x="8053137" y="56624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L1-norm : </a:t>
            </a:r>
            <a:r>
              <a:rPr lang="ko-KR" altLang="en-US" smtClean="0"/>
              <a:t>벡터의 각 원소들의 차이의 절댓값의 합</a:t>
            </a:r>
            <a:endParaRPr lang="en-US" altLang="ko-KR" smtClean="0"/>
          </a:p>
          <a:p>
            <a:r>
              <a:rPr lang="en-US" altLang="ko-KR" smtClean="0"/>
              <a:t>L2-norm : </a:t>
            </a:r>
            <a:r>
              <a:rPr lang="ko-KR" altLang="en-US" smtClean="0"/>
              <a:t>벡터의 직선거리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33137" y="5768741"/>
            <a:ext cx="1251284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8695" y="5868550"/>
            <a:ext cx="992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새로운 서버 포인트를 만들때 가장 큰 </a:t>
            </a:r>
            <a:r>
              <a:rPr lang="en-US" altLang="ko-KR" sz="2400" b="1" smtClean="0"/>
              <a:t>BRNN</a:t>
            </a:r>
            <a:r>
              <a:rPr lang="ko-KR" altLang="en-US" sz="2400" b="1" smtClean="0"/>
              <a:t>을 갖는 위치를 찾자</a:t>
            </a:r>
            <a:r>
              <a:rPr lang="en-US" altLang="ko-KR" sz="2400" b="1" smtClean="0"/>
              <a:t>!  </a:t>
            </a:r>
            <a:endParaRPr lang="ko-KR" altLang="en-US" sz="24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120" y="248411"/>
            <a:ext cx="10515600" cy="1325563"/>
          </a:xfrm>
        </p:spPr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문제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120" y="1462505"/>
            <a:ext cx="10515600" cy="517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/>
              <a:t>w(o) : </a:t>
            </a:r>
            <a:r>
              <a:rPr lang="ko-KR" altLang="en-US" sz="2000" smtClean="0"/>
              <a:t>어떠한 지점 </a:t>
            </a:r>
            <a:r>
              <a:rPr lang="en-US" altLang="ko-KR" sz="2000" smtClean="0"/>
              <a:t>o</a:t>
            </a:r>
            <a:r>
              <a:rPr lang="ko-KR" altLang="en-US" sz="2000" smtClean="0"/>
              <a:t>에 있는 </a:t>
            </a:r>
            <a:r>
              <a:rPr lang="en-US" altLang="ko-KR" sz="2000" smtClean="0"/>
              <a:t>client</a:t>
            </a:r>
            <a:r>
              <a:rPr lang="ko-KR" altLang="en-US" sz="2000" smtClean="0"/>
              <a:t>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개수</a:t>
            </a:r>
            <a:r>
              <a:rPr lang="en-US" altLang="ko-KR" sz="1600" smtClean="0"/>
              <a:t>(</a:t>
            </a:r>
            <a:r>
              <a:rPr lang="ko-KR" altLang="en-US" sz="1600" smtClean="0"/>
              <a:t>영향력</a:t>
            </a:r>
            <a:r>
              <a:rPr lang="en-US" altLang="ko-KR" sz="1600" smtClean="0"/>
              <a:t>,weight)</a:t>
            </a:r>
          </a:p>
          <a:p>
            <a:r>
              <a:rPr lang="en-US" altLang="ko-KR" sz="2000" smtClean="0"/>
              <a:t> </a:t>
            </a:r>
            <a:r>
              <a:rPr lang="en-US" altLang="ko-KR" sz="2000" b="1" smtClean="0"/>
              <a:t>Consistent Region</a:t>
            </a:r>
            <a:r>
              <a:rPr lang="en-US" altLang="ko-KR" sz="2000" smtClean="0"/>
              <a:t> : </a:t>
            </a:r>
            <a:r>
              <a:rPr lang="ko-KR" altLang="en-US" sz="2000" smtClean="0"/>
              <a:t>영역 </a:t>
            </a:r>
            <a:r>
              <a:rPr lang="en-US" altLang="ko-KR" sz="2000" smtClean="0"/>
              <a:t>R</a:t>
            </a:r>
            <a:r>
              <a:rPr lang="ko-KR" altLang="en-US" sz="2000" smtClean="0"/>
              <a:t>안에 있는 임의의 서버포인트 </a:t>
            </a:r>
            <a:r>
              <a:rPr lang="en-US" altLang="ko-KR" sz="2000" smtClean="0"/>
              <a:t>p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p’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BRNN</a:t>
            </a:r>
            <a:r>
              <a:rPr lang="ko-KR" altLang="en-US" sz="2000" smtClean="0"/>
              <a:t>이 동일할 때</a:t>
            </a:r>
            <a:r>
              <a:rPr lang="en-US" altLang="ko-KR" sz="2000" smtClean="0"/>
              <a:t>. </a:t>
            </a:r>
          </a:p>
          <a:p>
            <a:r>
              <a:rPr lang="en-US" altLang="ko-KR" sz="2000" b="1" smtClean="0"/>
              <a:t>Influence Set/Value</a:t>
            </a:r>
            <a:r>
              <a:rPr lang="en-US" altLang="ko-KR" sz="2000" smtClean="0"/>
              <a:t> : c.r. R</a:t>
            </a:r>
            <a:r>
              <a:rPr lang="ko-KR" altLang="en-US" sz="2000" smtClean="0"/>
              <a:t>안에 있는 모든 </a:t>
            </a:r>
            <a:r>
              <a:rPr lang="en-US" altLang="ko-KR" sz="2000" smtClean="0"/>
              <a:t>point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BRNN</a:t>
            </a:r>
            <a:r>
              <a:rPr lang="ko-KR" altLang="en-US" sz="2000" smtClean="0"/>
              <a:t>들의 합집합과 그 안의 모든 </a:t>
            </a:r>
            <a:r>
              <a:rPr lang="en-US" altLang="ko-KR" sz="2000" smtClean="0"/>
              <a:t>object </a:t>
            </a:r>
            <a:r>
              <a:rPr lang="ko-KR" altLang="en-US" sz="2000" smtClean="0"/>
              <a:t>들의 </a:t>
            </a:r>
            <a:r>
              <a:rPr lang="en-US" altLang="ko-KR" sz="2000" smtClean="0"/>
              <a:t>w(o)</a:t>
            </a:r>
            <a:r>
              <a:rPr lang="ko-KR" altLang="en-US" sz="2000" smtClean="0"/>
              <a:t>를 더한 것</a:t>
            </a:r>
            <a:endParaRPr lang="en-US" altLang="ko-KR" sz="2000" smtClean="0"/>
          </a:p>
          <a:p>
            <a:r>
              <a:rPr lang="en-US" altLang="ko-KR" sz="2000" smtClean="0"/>
              <a:t>-&gt; Set = BRNN-R(R) , </a:t>
            </a:r>
            <a:r>
              <a:rPr lang="ko-KR" altLang="en-US" sz="2000" smtClean="0"/>
              <a:t> </a:t>
            </a:r>
            <a:r>
              <a:rPr lang="en-US" altLang="ko-KR" sz="2000" smtClean="0"/>
              <a:t>Value = I(R) =</a:t>
            </a:r>
          </a:p>
          <a:p>
            <a:r>
              <a:rPr lang="en-US" altLang="ko-KR" sz="2000" b="1" smtClean="0"/>
              <a:t>Maximal Consistent Region </a:t>
            </a:r>
            <a:r>
              <a:rPr lang="en-US" altLang="ko-KR" sz="2000" smtClean="0"/>
              <a:t>-&gt; c.r. R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R’</a:t>
            </a:r>
            <a:endParaRPr lang="en-US" altLang="ko-KR" sz="2000" b="1" smtClean="0"/>
          </a:p>
          <a:p>
            <a:pPr marL="0" indent="0">
              <a:buNone/>
            </a:pPr>
            <a:r>
              <a:rPr lang="en-US" altLang="ko-KR" sz="2000" smtClean="0"/>
              <a:t>1) R’ != R</a:t>
            </a:r>
          </a:p>
          <a:p>
            <a:pPr marL="0" indent="0">
              <a:buNone/>
            </a:pPr>
            <a:r>
              <a:rPr lang="en-US" altLang="ko-KR" sz="2000" smtClean="0"/>
              <a:t>2) R‘ </a:t>
            </a:r>
            <a:r>
              <a:rPr lang="en-US" altLang="ko-KR" sz="2000" smtClean="0">
                <a:latin typeface="+mj-lt"/>
                <a:ea typeface="바탕" panose="02030600000101010101" pitchFamily="18" charset="-127"/>
              </a:rPr>
              <a:t>⊃ R (cover)</a:t>
            </a:r>
          </a:p>
          <a:p>
            <a:pPr marL="0" indent="0">
              <a:buNone/>
            </a:pPr>
            <a:r>
              <a:rPr lang="en-US" altLang="ko-KR" sz="2000" smtClean="0">
                <a:latin typeface="+mj-lt"/>
                <a:ea typeface="바탕" panose="02030600000101010101" pitchFamily="18" charset="-127"/>
              </a:rPr>
              <a:t>3) BRNN-R(R) =  BRNN-R(R’) </a:t>
            </a:r>
          </a:p>
          <a:p>
            <a:r>
              <a:rPr lang="en-US" altLang="ko-KR" sz="2000" b="1" smtClean="0">
                <a:ea typeface="바탕" panose="02030600000101010101" pitchFamily="18" charset="-127"/>
              </a:rPr>
              <a:t>Nearest Location Circle (NLC) : </a:t>
            </a:r>
            <a:r>
              <a:rPr lang="en-US" altLang="ko-KR" sz="2000" smtClean="0">
                <a:ea typeface="바탕" panose="02030600000101010101" pitchFamily="18" charset="-127"/>
              </a:rPr>
              <a:t>object O</a:t>
            </a:r>
            <a:r>
              <a:rPr lang="ko-KR" altLang="en-US" sz="2000" smtClean="0">
                <a:ea typeface="바탕" panose="02030600000101010101" pitchFamily="18" charset="-127"/>
              </a:rPr>
              <a:t>로 부터 가장 가까운 </a:t>
            </a:r>
            <a:r>
              <a:rPr lang="en-US" altLang="ko-KR" sz="2000" smtClean="0">
                <a:ea typeface="바탕" panose="02030600000101010101" pitchFamily="18" charset="-127"/>
              </a:rPr>
              <a:t>point </a:t>
            </a:r>
            <a:r>
              <a:rPr lang="ko-KR" altLang="en-US" sz="2000" smtClean="0">
                <a:ea typeface="바탕" panose="02030600000101010101" pitchFamily="18" charset="-127"/>
              </a:rPr>
              <a:t>사이의 거리를 반지름으로 하고 중심이 </a:t>
            </a:r>
            <a:r>
              <a:rPr lang="en-US" altLang="ko-KR" sz="2000" smtClean="0">
                <a:ea typeface="바탕" panose="02030600000101010101" pitchFamily="18" charset="-127"/>
              </a:rPr>
              <a:t>object O</a:t>
            </a:r>
            <a:r>
              <a:rPr lang="ko-KR" altLang="en-US" sz="2000" smtClean="0">
                <a:ea typeface="바탕" panose="02030600000101010101" pitchFamily="18" charset="-127"/>
              </a:rPr>
              <a:t>인 원</a:t>
            </a:r>
            <a:endParaRPr lang="en-US" altLang="ko-KR" sz="2000" smtClean="0">
              <a:ea typeface="바탕" panose="02030600000101010101" pitchFamily="18" charset="-127"/>
            </a:endParaRPr>
          </a:p>
          <a:p>
            <a:endParaRPr lang="en-US" altLang="ko-KR" sz="2000" smtClean="0">
              <a:ea typeface="바탕" panose="02030600000101010101" pitchFamily="18" charset="-127"/>
            </a:endParaRPr>
          </a:p>
          <a:p>
            <a:pPr marL="1371600" lvl="3" indent="0">
              <a:buNone/>
            </a:pPr>
            <a:r>
              <a:rPr lang="en-US" altLang="ko-KR" smtClean="0">
                <a:ea typeface="바탕" panose="02030600000101010101" pitchFamily="18" charset="-127"/>
              </a:rPr>
              <a:t>MAXBRNN : </a:t>
            </a:r>
            <a:r>
              <a:rPr lang="ko-KR" altLang="en-US" smtClean="0">
                <a:ea typeface="바탕" panose="02030600000101010101" pitchFamily="18" charset="-127"/>
              </a:rPr>
              <a:t>새로운 서버 포인트 </a:t>
            </a:r>
            <a:r>
              <a:rPr lang="en-US" altLang="ko-KR" smtClean="0">
                <a:ea typeface="바탕" panose="02030600000101010101" pitchFamily="18" charset="-127"/>
              </a:rPr>
              <a:t>p</a:t>
            </a:r>
            <a:r>
              <a:rPr lang="ko-KR" altLang="en-US" smtClean="0">
                <a:ea typeface="바탕" panose="02030600000101010101" pitchFamily="18" charset="-127"/>
              </a:rPr>
              <a:t>가 들어올때</a:t>
            </a:r>
            <a:r>
              <a:rPr lang="en-US" altLang="ko-KR" smtClean="0">
                <a:ea typeface="바탕" panose="02030600000101010101" pitchFamily="18" charset="-127"/>
              </a:rPr>
              <a:t>, I(R)</a:t>
            </a:r>
            <a:r>
              <a:rPr lang="ko-KR" altLang="en-US" smtClean="0">
                <a:ea typeface="바탕" panose="02030600000101010101" pitchFamily="18" charset="-127"/>
              </a:rPr>
              <a:t>이 최대가 되게끔 하는 </a:t>
            </a:r>
            <a:r>
              <a:rPr lang="en-US" altLang="ko-KR" smtClean="0">
                <a:ea typeface="바탕" panose="02030600000101010101" pitchFamily="18" charset="-127"/>
              </a:rPr>
              <a:t>Maximal Consistent Region</a:t>
            </a:r>
            <a:r>
              <a:rPr lang="ko-KR" altLang="en-US" smtClean="0">
                <a:ea typeface="바탕" panose="02030600000101010101" pitchFamily="18" charset="-127"/>
              </a:rPr>
              <a:t>을 찾자</a:t>
            </a:r>
            <a:endParaRPr lang="en-US" altLang="ko-KR" smtClean="0">
              <a:ea typeface="바탕" panose="02030600000101010101" pitchFamily="18" charset="-127"/>
            </a:endParaRPr>
          </a:p>
          <a:p>
            <a:pPr marL="0" indent="0">
              <a:buNone/>
            </a:pPr>
            <a:endParaRPr lang="en-US" altLang="ko-KR" sz="2000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078" t="66649" r="67106" b="28421"/>
          <a:stretch/>
        </p:blipFill>
        <p:spPr>
          <a:xfrm>
            <a:off x="5369828" y="2976848"/>
            <a:ext cx="1918160" cy="3850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57200" y="5760720"/>
            <a:ext cx="1432560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problem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4646645" y="3937518"/>
            <a:ext cx="419877" cy="849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6963" y="417739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이러한 조건을 만족하는 </a:t>
            </a:r>
            <a:r>
              <a:rPr lang="en-US" altLang="ko-KR" smtClean="0"/>
              <a:t>R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제안 기법을</a:t>
            </a:r>
            <a:r>
              <a:rPr lang="en-US" altLang="ko-KR" smtClean="0"/>
              <a:t> </a:t>
            </a:r>
            <a:r>
              <a:rPr lang="ko-KR" altLang="en-US" smtClean="0"/>
              <a:t>위한</a:t>
            </a:r>
            <a:r>
              <a:rPr lang="en-US" altLang="ko-KR" smtClean="0"/>
              <a:t> lemma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MaxOverlap</a:t>
            </a:r>
            <a:r>
              <a:rPr lang="ko-KR" altLang="en-US"/>
              <a:t> </a:t>
            </a:r>
            <a:r>
              <a:rPr lang="en-US" altLang="ko-KR" smtClean="0"/>
              <a:t>-&gt; region-to-point </a:t>
            </a:r>
            <a:r>
              <a:rPr lang="ko-KR" altLang="en-US" smtClean="0"/>
              <a:t>기법 사용</a:t>
            </a:r>
            <a:endParaRPr lang="en-US" altLang="ko-KR"/>
          </a:p>
          <a:p>
            <a:pPr marL="0" indent="0">
              <a:buNone/>
            </a:pPr>
            <a:r>
              <a:rPr lang="en-US" altLang="ko-KR" sz="2000" i="1" smtClean="0">
                <a:solidFill>
                  <a:schemeClr val="accent2">
                    <a:lumMod val="75000"/>
                  </a:schemeClr>
                </a:solidFill>
              </a:rPr>
              <a:t>Lemma 1	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</a:rPr>
              <a:t>[ Intersection Representation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2000" i="1" smtClean="0"/>
              <a:t> Max</a:t>
            </a:r>
            <a:r>
              <a:rPr lang="en-US" altLang="ko-KR" sz="2000" smtClean="0"/>
              <a:t>BRNN</a:t>
            </a:r>
            <a:r>
              <a:rPr lang="ko-KR" altLang="en-US" sz="2000" smtClean="0"/>
              <a:t>은</a:t>
            </a:r>
            <a:r>
              <a:rPr lang="en-US" altLang="ko-KR" sz="2000" smtClean="0"/>
              <a:t> NLC</a:t>
            </a:r>
            <a:r>
              <a:rPr lang="ko-KR" altLang="en-US" sz="2000" smtClean="0"/>
              <a:t>들의 교집합에 존재한다</a:t>
            </a:r>
            <a:r>
              <a:rPr lang="en-US" altLang="ko-KR" sz="2000" smtClean="0"/>
              <a:t>	</a:t>
            </a:r>
            <a:r>
              <a:rPr lang="ko-KR" altLang="en-US" sz="2000" smtClean="0"/>
              <a:t>더 많은 </a:t>
            </a:r>
            <a:r>
              <a:rPr lang="en-US" altLang="ko-KR" sz="2000" smtClean="0"/>
              <a:t>NLC</a:t>
            </a:r>
            <a:r>
              <a:rPr lang="ko-KR" altLang="en-US" sz="2000" smtClean="0"/>
              <a:t>들의 영향력 안에 존재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i="1"/>
              <a:t>	</a:t>
            </a:r>
            <a:r>
              <a:rPr lang="en-US" altLang="ko-KR" sz="2000" i="1" smtClean="0"/>
              <a:t>					== </a:t>
            </a:r>
            <a:r>
              <a:rPr lang="ko-KR" altLang="en-US" sz="2000" i="1" smtClean="0"/>
              <a:t>더 많은 </a:t>
            </a:r>
            <a:r>
              <a:rPr lang="en-US" altLang="ko-KR" sz="2000" i="1" smtClean="0"/>
              <a:t>object</a:t>
            </a:r>
            <a:r>
              <a:rPr lang="ko-KR" altLang="en-US" sz="2000" i="1" smtClean="0"/>
              <a:t>들을 가진다</a:t>
            </a:r>
            <a:r>
              <a:rPr lang="en-US" altLang="ko-KR" sz="2000" i="1" smtClean="0"/>
              <a:t>.(BRNN)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918" t="63111" r="56998" b="9630"/>
          <a:stretch/>
        </p:blipFill>
        <p:spPr>
          <a:xfrm>
            <a:off x="1036320" y="4001294"/>
            <a:ext cx="4521200" cy="1869440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4074160" y="3698240"/>
            <a:ext cx="1879600" cy="303054"/>
          </a:xfrm>
          <a:prstGeom prst="wedgeRectCallout">
            <a:avLst>
              <a:gd name="adj1" fmla="val -50101"/>
              <a:gd name="adj2" fmla="val 1496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NLC (o1)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847080" y="2824480"/>
            <a:ext cx="49784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7452" y="4474349"/>
            <a:ext cx="4906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</a:t>
            </a:r>
            <a:r>
              <a:rPr lang="en-US" altLang="ko-KR"/>
              <a:t> </a:t>
            </a:r>
            <a:r>
              <a:rPr lang="en-US" altLang="ko-KR" smtClean="0"/>
              <a:t>NLC</a:t>
            </a:r>
            <a:r>
              <a:rPr lang="ko-KR" altLang="en-US" smtClean="0"/>
              <a:t>들은 모두 </a:t>
            </a:r>
            <a:r>
              <a:rPr lang="en-US" altLang="ko-KR" smtClean="0"/>
              <a:t>object</a:t>
            </a:r>
            <a:r>
              <a:rPr lang="ko-KR" altLang="en-US" smtClean="0"/>
              <a:t>를 중심으로</a:t>
            </a:r>
            <a:endParaRPr lang="en-US" altLang="ko-KR" smtClean="0"/>
          </a:p>
          <a:p>
            <a:r>
              <a:rPr lang="ko-KR" altLang="en-US" smtClean="0"/>
              <a:t>하는 원이므로</a:t>
            </a:r>
            <a:r>
              <a:rPr lang="en-US" altLang="ko-KR" smtClean="0"/>
              <a:t>, BRNN</a:t>
            </a:r>
            <a:r>
              <a:rPr lang="ko-KR" altLang="en-US" smtClean="0"/>
              <a:t>을 극대화하기 위해서는</a:t>
            </a:r>
            <a:endParaRPr lang="en-US" altLang="ko-KR" smtClean="0"/>
          </a:p>
          <a:p>
            <a:r>
              <a:rPr lang="en-US" altLang="ko-KR" smtClean="0"/>
              <a:t>BRNN</a:t>
            </a:r>
            <a:r>
              <a:rPr lang="ko-KR" altLang="en-US" smtClean="0"/>
              <a:t>의 요소인 </a:t>
            </a:r>
            <a:r>
              <a:rPr lang="en-US" altLang="ko-KR" smtClean="0"/>
              <a:t>object</a:t>
            </a:r>
            <a:r>
              <a:rPr lang="ko-KR" altLang="en-US" smtClean="0"/>
              <a:t>와 근접해야한다</a:t>
            </a:r>
            <a:r>
              <a:rPr lang="en-US" altLang="ko-KR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=&gt; </a:t>
            </a:r>
            <a:r>
              <a:rPr lang="ko-KR" altLang="en-US" smtClean="0"/>
              <a:t>교집합에 존재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363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555" y="17291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i="1" smtClean="0">
                <a:solidFill>
                  <a:schemeClr val="accent2">
                    <a:lumMod val="75000"/>
                  </a:schemeClr>
                </a:solidFill>
              </a:rPr>
              <a:t>Lemma 2	 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</a:rPr>
              <a:t>[Coverage relationship between NLCs]</a:t>
            </a:r>
          </a:p>
          <a:p>
            <a:pPr marL="0" indent="0">
              <a:buNone/>
            </a:pPr>
            <a:r>
              <a:rPr lang="en-US" altLang="ko-KR" sz="2000" smtClean="0"/>
              <a:t>NLC A</a:t>
            </a:r>
            <a:r>
              <a:rPr lang="ko-KR" altLang="en-US" sz="2000" smtClean="0"/>
              <a:t>가 다른</a:t>
            </a:r>
            <a:r>
              <a:rPr lang="en-US" altLang="ko-KR" sz="2000" smtClean="0"/>
              <a:t> NLC B</a:t>
            </a:r>
            <a:r>
              <a:rPr lang="ko-KR" altLang="en-US" sz="2000" smtClean="0"/>
              <a:t>를</a:t>
            </a:r>
            <a:r>
              <a:rPr lang="en-US" altLang="ko-KR" sz="2000" smtClean="0"/>
              <a:t> “cover” =&gt; </a:t>
            </a:r>
            <a:r>
              <a:rPr lang="ko-KR" altLang="en-US" sz="2000" smtClean="0"/>
              <a:t>적어도 </a:t>
            </a:r>
            <a:r>
              <a:rPr lang="en-US" altLang="ko-KR" sz="2000" smtClean="0"/>
              <a:t>1</a:t>
            </a:r>
            <a:r>
              <a:rPr lang="ko-KR" altLang="en-US" sz="2000" smtClean="0"/>
              <a:t>개의 점을 공유해야한다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== finding maximal consistent region </a:t>
            </a:r>
            <a:r>
              <a:rPr lang="en-US" altLang="ko-KR" sz="2000" smtClean="0"/>
              <a:t>( R</a:t>
            </a:r>
            <a:r>
              <a:rPr lang="en-US" altLang="ko-KR" sz="2000"/>
              <a:t>‘ </a:t>
            </a:r>
            <a:r>
              <a:rPr lang="en-US" altLang="ko-KR" sz="2000">
                <a:ea typeface="바탕" panose="02030600000101010101" pitchFamily="18" charset="-127"/>
              </a:rPr>
              <a:t>⊃ R (cover</a:t>
            </a:r>
            <a:r>
              <a:rPr lang="en-US" altLang="ko-KR" sz="2000" smtClean="0">
                <a:ea typeface="바탕" panose="02030600000101010101" pitchFamily="18" charset="-127"/>
              </a:rPr>
              <a:t>) )</a:t>
            </a:r>
            <a:endParaRPr lang="en-US" altLang="ko-KR" sz="2000">
              <a:ea typeface="바탕" panose="02030600000101010101" pitchFamily="18" charset="-127"/>
            </a:endParaRPr>
          </a:p>
          <a:p>
            <a:r>
              <a:rPr lang="en-US" altLang="ko-KR" sz="2000" i="1" smtClean="0">
                <a:solidFill>
                  <a:schemeClr val="accent2">
                    <a:lumMod val="75000"/>
                  </a:schemeClr>
                </a:solidFill>
              </a:rPr>
              <a:t>Lemma 3	 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</a:rPr>
              <a:t>[Vantage Point(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</a:rPr>
              <a:t>교점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</a:rPr>
              <a:t>) Identification]</a:t>
            </a:r>
          </a:p>
          <a:p>
            <a:pPr marL="0" indent="0">
              <a:buNone/>
            </a:pPr>
            <a:r>
              <a:rPr lang="en-US" altLang="ko-KR" sz="2000" smtClean="0"/>
              <a:t>MaxBRNN</a:t>
            </a:r>
            <a:r>
              <a:rPr lang="ko-KR" altLang="en-US" sz="2000" smtClean="0"/>
              <a:t>으로 선정된 </a:t>
            </a:r>
            <a:r>
              <a:rPr lang="en-US" altLang="ko-KR" sz="2000" smtClean="0"/>
              <a:t>R</a:t>
            </a:r>
            <a:r>
              <a:rPr lang="ko-KR" altLang="en-US" sz="2000" smtClean="0"/>
              <a:t>을 포함하는 </a:t>
            </a:r>
            <a:r>
              <a:rPr lang="en-US" altLang="ko-KR" sz="2000" smtClean="0"/>
              <a:t>NLC</a:t>
            </a:r>
            <a:r>
              <a:rPr lang="ko-KR" altLang="en-US" sz="2000" smtClean="0"/>
              <a:t>들의 집합 </a:t>
            </a:r>
            <a:r>
              <a:rPr lang="en-US" altLang="ko-KR" sz="2000" smtClean="0"/>
              <a:t>S</a:t>
            </a:r>
            <a:r>
              <a:rPr lang="ko-KR" altLang="en-US" sz="2000" smtClean="0"/>
              <a:t>가 있다고 할 때</a:t>
            </a:r>
            <a:r>
              <a:rPr lang="en-US" altLang="ko-KR" sz="2000" smtClean="0"/>
              <a:t>,</a:t>
            </a:r>
          </a:p>
          <a:p>
            <a:pPr marL="0" indent="0">
              <a:buNone/>
            </a:pPr>
            <a:r>
              <a:rPr lang="ko-KR" altLang="en-US" sz="2000" smtClean="0"/>
              <a:t>그 </a:t>
            </a:r>
            <a:r>
              <a:rPr lang="en-US" altLang="ko-KR" sz="2000" smtClean="0"/>
              <a:t>NLC </a:t>
            </a:r>
            <a:r>
              <a:rPr lang="ko-KR" altLang="en-US" sz="2000" smtClean="0"/>
              <a:t>들의 교점 중 최소한 한 개는 영역 </a:t>
            </a:r>
            <a:r>
              <a:rPr lang="en-US" altLang="ko-KR" sz="2000" smtClean="0"/>
              <a:t>R</a:t>
            </a:r>
            <a:r>
              <a:rPr lang="ko-KR" altLang="en-US" sz="2000" smtClean="0"/>
              <a:t>이 포함한다</a:t>
            </a:r>
            <a:r>
              <a:rPr lang="en-US" altLang="ko-KR" sz="2000" smtClean="0"/>
              <a:t>.</a:t>
            </a:r>
          </a:p>
          <a:p>
            <a:pPr marL="0" indent="0">
              <a:buNone/>
            </a:pPr>
            <a:r>
              <a:rPr lang="en-US" altLang="ko-KR" sz="2000" smtClean="0"/>
              <a:t>	=&gt; By Lemma 2</a:t>
            </a:r>
          </a:p>
          <a:p>
            <a:endParaRPr lang="en-US" altLang="ko-KR" sz="2000" i="1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000" i="1" smtClean="0">
                <a:solidFill>
                  <a:schemeClr val="accent2">
                    <a:lumMod val="75000"/>
                  </a:schemeClr>
                </a:solidFill>
              </a:rPr>
              <a:t>Lemma 4	 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</a:rPr>
              <a:t>[Intersection points]</a:t>
            </a:r>
          </a:p>
          <a:p>
            <a:pPr marL="0" indent="0">
              <a:buNone/>
            </a:pPr>
            <a:r>
              <a:rPr lang="en-US" altLang="ko-KR" sz="2000" smtClean="0"/>
              <a:t>NLC A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B</a:t>
            </a:r>
            <a:r>
              <a:rPr lang="ko-KR" altLang="en-US" sz="2000" smtClean="0"/>
              <a:t>가 서로 겹치는 부분이 존재할 때</a:t>
            </a:r>
            <a:r>
              <a:rPr lang="en-US" altLang="ko-KR" sz="2000" smtClean="0"/>
              <a:t>, </a:t>
            </a:r>
            <a:r>
              <a:rPr lang="ko-KR" altLang="en-US" sz="2000" smtClean="0"/>
              <a:t>교점은 </a:t>
            </a:r>
            <a:r>
              <a:rPr lang="en-US" altLang="ko-KR" sz="2000" smtClean="0"/>
              <a:t>1</a:t>
            </a:r>
            <a:r>
              <a:rPr lang="ko-KR" altLang="en-US" sz="2000" smtClean="0"/>
              <a:t>개 또는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개이다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4) </a:t>
            </a:r>
            <a:r>
              <a:rPr lang="ko-KR" altLang="en-US"/>
              <a:t>제안 기법을</a:t>
            </a:r>
            <a:r>
              <a:rPr lang="en-US" altLang="ko-KR"/>
              <a:t> </a:t>
            </a:r>
            <a:r>
              <a:rPr lang="ko-KR" altLang="en-US"/>
              <a:t>위한</a:t>
            </a:r>
            <a:r>
              <a:rPr lang="en-US" altLang="ko-KR"/>
              <a:t> lemma</a:t>
            </a:r>
            <a:r>
              <a:rPr lang="en-US" altLang="ko-KR" sz="2800" smtClean="0"/>
              <a:t>-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②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917" t="38370" r="68667" b="42815"/>
          <a:stretch/>
        </p:blipFill>
        <p:spPr>
          <a:xfrm>
            <a:off x="8327819" y="1378505"/>
            <a:ext cx="3643357" cy="1579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7084" t="44593" r="80833" b="36000"/>
          <a:stretch/>
        </p:blipFill>
        <p:spPr>
          <a:xfrm>
            <a:off x="9127490" y="3135291"/>
            <a:ext cx="2448560" cy="22121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21427" t="44593" r="57500" b="41611"/>
          <a:stretch/>
        </p:blipFill>
        <p:spPr>
          <a:xfrm>
            <a:off x="9093835" y="5552521"/>
            <a:ext cx="2569210" cy="94614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0351770" y="3434080"/>
            <a:ext cx="17399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23120" y="4714240"/>
            <a:ext cx="15240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9048433" y="3144736"/>
            <a:ext cx="2367280" cy="20251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647607" y="1574144"/>
            <a:ext cx="124019" cy="104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54747" y="1002581"/>
            <a:ext cx="78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Point P</a:t>
            </a:r>
            <a:endParaRPr lang="ko-KR" altLang="en-US" sz="110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9759353" y="1253170"/>
            <a:ext cx="363664" cy="30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0390622" y="1212545"/>
            <a:ext cx="1098433" cy="32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455749" y="1647347"/>
            <a:ext cx="86995" cy="104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516088" y="1500604"/>
            <a:ext cx="119924" cy="14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369351" y="2795022"/>
            <a:ext cx="83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Point P’</a:t>
            </a:r>
            <a:endParaRPr lang="ko-KR" altLang="en-US" sz="120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11542744" y="1805134"/>
            <a:ext cx="241820" cy="100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셈 기호 28"/>
          <p:cNvSpPr/>
          <p:nvPr/>
        </p:nvSpPr>
        <p:spPr>
          <a:xfrm>
            <a:off x="10019520" y="1100381"/>
            <a:ext cx="2367280" cy="20251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6671"/>
            <a:ext cx="10515600" cy="1123264"/>
          </a:xfrm>
        </p:spPr>
        <p:txBody>
          <a:bodyPr>
            <a:normAutofit/>
          </a:bodyPr>
          <a:lstStyle/>
          <a:p>
            <a:r>
              <a:rPr lang="en-US" altLang="ko-KR" sz="2400" i="1">
                <a:solidFill>
                  <a:schemeClr val="accent2">
                    <a:lumMod val="75000"/>
                  </a:schemeClr>
                </a:solidFill>
              </a:rPr>
              <a:t>Lemma </a:t>
            </a:r>
            <a:r>
              <a:rPr lang="en-US" altLang="ko-KR" sz="2400" i="1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2400" i="1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US" altLang="ko-KR" sz="2400" smtClean="0">
                <a:solidFill>
                  <a:schemeClr val="accent2">
                    <a:lumMod val="75000"/>
                  </a:schemeClr>
                </a:solidFill>
              </a:rPr>
              <a:t>[Influence-based pruning]</a:t>
            </a:r>
            <a:endParaRPr lang="en-US" altLang="ko-KR" sz="2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i="1" smtClean="0"/>
              <a:t>I</a:t>
            </a:r>
            <a:r>
              <a:rPr lang="en-US" altLang="ko-KR" sz="2400" smtClean="0"/>
              <a:t> (influence lower bound) &gt; W(L) + w(c) =&gt; pruned</a:t>
            </a:r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164557"/>
            <a:ext cx="10515600" cy="1325563"/>
          </a:xfrm>
        </p:spPr>
        <p:txBody>
          <a:bodyPr/>
          <a:lstStyle/>
          <a:p>
            <a:r>
              <a:rPr lang="en-US" altLang="ko-KR" smtClean="0"/>
              <a:t>4) MaxOverlap </a:t>
            </a:r>
            <a:r>
              <a:rPr lang="en-US" altLang="ko-KR" sz="2400" smtClean="0"/>
              <a:t>with pruning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77470" y="1644902"/>
            <a:ext cx="187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 : overlapping NLCs</a:t>
            </a:r>
          </a:p>
          <a:p>
            <a:r>
              <a:rPr lang="en-US" altLang="ko-KR" sz="1400" smtClean="0"/>
              <a:t>c : </a:t>
            </a:r>
            <a:r>
              <a:rPr lang="ko-KR" altLang="en-US" sz="1400" smtClean="0"/>
              <a:t>해당 </a:t>
            </a:r>
            <a:r>
              <a:rPr lang="en-US" altLang="ko-KR" sz="1400" smtClean="0"/>
              <a:t>NLC </a:t>
            </a: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49835" t="25034" r="31416" b="48163"/>
          <a:stretch/>
        </p:blipFill>
        <p:spPr>
          <a:xfrm>
            <a:off x="5601899" y="2199194"/>
            <a:ext cx="3812688" cy="30657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4010" t="58796" r="35198" b="23789"/>
          <a:stretch/>
        </p:blipFill>
        <p:spPr>
          <a:xfrm>
            <a:off x="9811561" y="2712234"/>
            <a:ext cx="1897926" cy="17229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905" y="2642713"/>
            <a:ext cx="4655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STEP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① Overlapping Table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만들기</a:t>
            </a:r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바탕" panose="02030600000101010101" pitchFamily="18" charset="-127"/>
              </a:rPr>
              <a:t>STEP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② 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W(L)</a:t>
            </a:r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가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가장 큰 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NLC</a:t>
            </a:r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를 찾아서</a:t>
            </a:r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L(c)</a:t>
            </a:r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와의 교점 찾기 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=&gt; query point </a:t>
            </a:r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바탕" panose="02030600000101010101" pitchFamily="18" charset="-127"/>
              </a:rPr>
              <a:t>STEP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③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해당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NLC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I(influence)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계산하여 현재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Io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값 갱신하기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>
                <a:ea typeface="바탕" panose="02030600000101010101" pitchFamily="18" charset="-127"/>
              </a:rPr>
              <a:t>STEP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④ lemma 5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의해 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pruning</a:t>
            </a:r>
          </a:p>
          <a:p>
            <a:pPr>
              <a:lnSpc>
                <a:spcPct val="150000"/>
              </a:lnSpc>
            </a:pPr>
            <a:r>
              <a:rPr lang="en-US" altLang="ko-KR">
                <a:ea typeface="바탕" panose="02030600000101010101" pitchFamily="18" charset="-127"/>
              </a:rPr>
              <a:t>STEP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⑤ </a:t>
            </a:r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위의 과정 반복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(O.T</a:t>
            </a:r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가 없을때까지</a:t>
            </a:r>
            <a:r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C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=&gt; </a:t>
            </a:r>
            <a:r>
              <a:rPr lang="ko-KR" altLang="en-US" smtClean="0">
                <a:solidFill>
                  <a:srgbClr val="C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가장 큰 영향력을 가지는 영역 </a:t>
            </a:r>
            <a:r>
              <a:rPr lang="en-US" altLang="ko-KR" smtClean="0">
                <a:solidFill>
                  <a:srgbClr val="C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 </a:t>
            </a:r>
            <a:r>
              <a:rPr lang="ko-KR" altLang="en-US" smtClean="0">
                <a:solidFill>
                  <a:srgbClr val="C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리턴</a:t>
            </a:r>
            <a:endParaRPr lang="ko-KR" altLang="en-US">
              <a:solidFill>
                <a:srgbClr val="C00000"/>
              </a:solidFill>
            </a:endParaRPr>
          </a:p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286" y="6109720"/>
            <a:ext cx="238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# w(c)</a:t>
            </a:r>
            <a:r>
              <a:rPr lang="ko-KR" altLang="en-US" sz="1400" smtClean="0"/>
              <a:t>가 모두 </a:t>
            </a:r>
            <a:r>
              <a:rPr lang="en-US" altLang="ko-KR" sz="1400" smtClean="0"/>
              <a:t>1</a:t>
            </a:r>
            <a:r>
              <a:rPr lang="ko-KR" altLang="en-US" sz="1400" smtClean="0"/>
              <a:t>이라고 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9811561" y="3433470"/>
            <a:ext cx="1897926" cy="29857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6947" y="5103899"/>
            <a:ext cx="55610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C3</a:t>
            </a:r>
            <a:r>
              <a:rPr lang="ko-KR" altLang="en-US" smtClean="0"/>
              <a:t>의 </a:t>
            </a:r>
            <a:r>
              <a:rPr lang="en-US" altLang="ko-KR" smtClean="0"/>
              <a:t>L(c)</a:t>
            </a:r>
            <a:r>
              <a:rPr lang="ko-KR" altLang="en-US"/>
              <a:t> </a:t>
            </a:r>
            <a:r>
              <a:rPr lang="en-US" altLang="ko-KR" smtClean="0"/>
              <a:t>=&gt; </a:t>
            </a:r>
            <a:r>
              <a:rPr lang="ko-KR" altLang="en-US" smtClean="0"/>
              <a:t>원주에서의 교점 찾기</a:t>
            </a:r>
            <a:endParaRPr lang="en-US" altLang="ko-KR" smtClean="0"/>
          </a:p>
          <a:p>
            <a:r>
              <a:rPr lang="en-US" altLang="ko-KR" smtClean="0"/>
              <a:t>C3 – c1 : q3, q4</a:t>
            </a:r>
          </a:p>
          <a:p>
            <a:r>
              <a:rPr lang="en-US" altLang="ko-KR" smtClean="0"/>
              <a:t>C3 – c2 : q5, q6</a:t>
            </a:r>
          </a:p>
          <a:p>
            <a:r>
              <a:rPr lang="en-US" altLang="ko-KR" smtClean="0"/>
              <a:t>C3 – c4 : q7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845420" y="2642713"/>
            <a:ext cx="121298" cy="175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12928" y="2428569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q7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5896947" y="5063279"/>
            <a:ext cx="556104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Q3 -&gt; S = c1,c2,c3 =&gt; W(S) = 3 -&gt; I(influence) </a:t>
            </a:r>
          </a:p>
          <a:p>
            <a:r>
              <a:rPr lang="en-US" altLang="ko-KR" smtClean="0"/>
              <a:t>Q4 -&gt; c1, c3</a:t>
            </a:r>
          </a:p>
          <a:p>
            <a:r>
              <a:rPr lang="en-US" altLang="ko-KR" smtClean="0"/>
              <a:t>Q5 -&gt; c1,c2,c3</a:t>
            </a:r>
          </a:p>
          <a:p>
            <a:r>
              <a:rPr lang="en-US" altLang="ko-KR" smtClean="0"/>
              <a:t>Q6 -&gt; c2, c3</a:t>
            </a:r>
          </a:p>
          <a:p>
            <a:r>
              <a:rPr lang="en-US" altLang="ko-KR" smtClean="0"/>
              <a:t>Q7 -&gt; c3, c4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4712" y="5118806"/>
            <a:ext cx="556104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S = {c1,c2,c3}</a:t>
            </a:r>
          </a:p>
          <a:p>
            <a:r>
              <a:rPr lang="en-US" altLang="ko-KR"/>
              <a:t>I = W(S)= 3</a:t>
            </a:r>
          </a:p>
          <a:p>
            <a:r>
              <a:rPr lang="ko-KR" altLang="en-US" smtClean="0"/>
              <a:t>방문한 </a:t>
            </a:r>
            <a:r>
              <a:rPr lang="en-US" altLang="ko-KR" smtClean="0"/>
              <a:t>NLC(A) = {c3}</a:t>
            </a:r>
          </a:p>
          <a:p>
            <a:endParaRPr lang="en-US" altLang="ko-KR"/>
          </a:p>
          <a:p>
            <a:endParaRPr lang="en-US" altLang="ko-KR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9811561" y="3797559"/>
            <a:ext cx="1897926" cy="279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849661" y="3994872"/>
            <a:ext cx="1897926" cy="279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887761" y="4217708"/>
            <a:ext cx="1897926" cy="279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32477" y="5118806"/>
            <a:ext cx="55610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en-US" altLang="ko-KR" smtClean="0"/>
              <a:t>NLC = {c1}</a:t>
            </a:r>
          </a:p>
          <a:p>
            <a:r>
              <a:rPr lang="en-US" altLang="ko-KR" smtClean="0"/>
              <a:t>C1 – c2 : q1, q2 </a:t>
            </a:r>
          </a:p>
          <a:p>
            <a:r>
              <a:rPr lang="en-US" altLang="ko-KR" smtClean="0"/>
              <a:t>C1 – c3 : q3, q4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29" name="TextBox 28"/>
          <p:cNvSpPr txBox="1"/>
          <p:nvPr/>
        </p:nvSpPr>
        <p:spPr>
          <a:xfrm>
            <a:off x="5832476" y="5131662"/>
            <a:ext cx="55610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en-US" altLang="ko-KR" smtClean="0"/>
              <a:t>NLC = {c1}		</a:t>
            </a:r>
            <a:r>
              <a:rPr lang="ko-KR" altLang="en-US" smtClean="0"/>
              <a:t>현재 </a:t>
            </a:r>
            <a:r>
              <a:rPr lang="en-US" altLang="ko-KR" smtClean="0"/>
              <a:t>I = 3</a:t>
            </a:r>
          </a:p>
          <a:p>
            <a:r>
              <a:rPr lang="en-US" altLang="ko-KR" smtClean="0"/>
              <a:t>Q1 -&gt; c1,c2,c3 </a:t>
            </a:r>
          </a:p>
          <a:p>
            <a:r>
              <a:rPr lang="en-US" altLang="ko-KR" smtClean="0"/>
              <a:t>Q2 -&gt; c1,c2</a:t>
            </a:r>
          </a:p>
          <a:p>
            <a:r>
              <a:rPr lang="en-US" altLang="ko-KR" smtClean="0"/>
              <a:t>Q3 -&gt; c1,c2,c3</a:t>
            </a:r>
          </a:p>
          <a:p>
            <a:r>
              <a:rPr lang="en-US" altLang="ko-KR" smtClean="0"/>
              <a:t>Q4 -&gt; c1,c3</a:t>
            </a:r>
            <a:endParaRPr lang="en-US" altLang="ko-KR"/>
          </a:p>
          <a:p>
            <a:r>
              <a:rPr lang="en-US" altLang="ko-KR" smtClean="0"/>
              <a:t>=&gt; </a:t>
            </a:r>
            <a:r>
              <a:rPr lang="ko-KR" altLang="en-US" smtClean="0"/>
              <a:t>현재 </a:t>
            </a:r>
            <a:r>
              <a:rPr lang="en-US" altLang="ko-KR" smtClean="0"/>
              <a:t>I</a:t>
            </a:r>
            <a:r>
              <a:rPr lang="ko-KR" altLang="en-US" smtClean="0"/>
              <a:t>보다 큰 영향력을 갖는 쿼리포인트 </a:t>
            </a:r>
            <a:r>
              <a:rPr lang="en-US" altLang="ko-KR" smtClean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4712" y="5059919"/>
            <a:ext cx="55610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en-US" altLang="ko-KR" smtClean="0"/>
              <a:t>I = W(S) = 3</a:t>
            </a:r>
          </a:p>
          <a:p>
            <a:r>
              <a:rPr lang="en-US" altLang="ko-KR" smtClean="0"/>
              <a:t>S={c1,c2,c3}</a:t>
            </a:r>
          </a:p>
          <a:p>
            <a:r>
              <a:rPr lang="ko-KR" altLang="en-US" smtClean="0"/>
              <a:t>방문한 </a:t>
            </a:r>
            <a:r>
              <a:rPr lang="en-US" altLang="ko-KR" smtClean="0"/>
              <a:t>NLC (A) = {c3,c1}</a:t>
            </a:r>
            <a:endParaRPr lang="en-US" altLang="ko-KR"/>
          </a:p>
          <a:p>
            <a:endParaRPr lang="en-US" altLang="ko-KR"/>
          </a:p>
          <a:p>
            <a:r>
              <a:rPr lang="en-US" altLang="ko-KR" smtClean="0"/>
              <a:t>=&gt; </a:t>
            </a:r>
            <a:r>
              <a:rPr lang="ko-KR" altLang="en-US" smtClean="0"/>
              <a:t>현재 </a:t>
            </a:r>
            <a:r>
              <a:rPr lang="en-US" altLang="ko-KR" smtClean="0"/>
              <a:t>I(3) </a:t>
            </a:r>
            <a:r>
              <a:rPr lang="ko-KR" altLang="en-US" smtClean="0"/>
              <a:t>보다 작은 영향력을 갖는 </a:t>
            </a:r>
            <a:r>
              <a:rPr lang="en-US" altLang="ko-KR" smtClean="0"/>
              <a:t>NLC </a:t>
            </a:r>
            <a:r>
              <a:rPr lang="ko-KR" altLang="en-US" smtClean="0"/>
              <a:t>없음</a:t>
            </a:r>
            <a:endParaRPr lang="en-US" altLang="ko-KR" smtClean="0"/>
          </a:p>
          <a:p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5896609" y="5072775"/>
            <a:ext cx="629539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en-US" altLang="ko-KR" smtClean="0"/>
              <a:t>NLC= {c2}</a:t>
            </a:r>
          </a:p>
          <a:p>
            <a:r>
              <a:rPr lang="en-US" altLang="ko-KR" smtClean="0"/>
              <a:t>L(c) = {c1,c3}</a:t>
            </a:r>
            <a:endParaRPr lang="en-US" altLang="ko-KR"/>
          </a:p>
          <a:p>
            <a:r>
              <a:rPr lang="en-US" altLang="ko-KR" smtClean="0"/>
              <a:t>A(</a:t>
            </a:r>
            <a:r>
              <a:rPr lang="ko-KR" altLang="en-US" smtClean="0"/>
              <a:t>방문한 </a:t>
            </a:r>
            <a:r>
              <a:rPr lang="en-US" altLang="ko-KR" smtClean="0"/>
              <a:t>NLC) = {c3,c1}</a:t>
            </a:r>
          </a:p>
          <a:p>
            <a:endParaRPr lang="en-US" altLang="ko-KR"/>
          </a:p>
          <a:p>
            <a:r>
              <a:rPr lang="en-US" altLang="ko-KR" smtClean="0"/>
              <a:t>=&gt; </a:t>
            </a:r>
            <a:r>
              <a:rPr lang="ko-KR" altLang="en-US" smtClean="0"/>
              <a:t>모두 방문했기에 탐색 종료 </a:t>
            </a:r>
            <a:r>
              <a:rPr lang="en-US" altLang="ko-KR" smtClean="0">
                <a:solidFill>
                  <a:srgbClr val="C00000"/>
                </a:solidFill>
              </a:rPr>
              <a:t>=&gt; R= {c1,c2,c3}</a:t>
            </a:r>
            <a:r>
              <a:rPr lang="ko-KR" altLang="en-US" smtClean="0">
                <a:solidFill>
                  <a:srgbClr val="C00000"/>
                </a:solidFill>
              </a:rPr>
              <a:t>의</a:t>
            </a:r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교집합</a:t>
            </a:r>
            <a:endParaRPr lang="en-US" altLang="ko-KR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0.00091 -0.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 </a:t>
            </a:r>
            <a:r>
              <a:rPr lang="ko-KR" altLang="en-US" smtClean="0"/>
              <a:t>실험 </a:t>
            </a:r>
            <a:r>
              <a:rPr lang="en-US" altLang="ko-KR" sz="2000" smtClean="0"/>
              <a:t>- </a:t>
            </a:r>
            <a:r>
              <a:rPr lang="ko-KR" altLang="en-US" sz="2000" smtClean="0"/>
              <a:t>기존의 기법들과 비교 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045" y="184335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smtClean="0"/>
              <a:t>MaxOverlap – P ( used ‘pruning’ )</a:t>
            </a:r>
          </a:p>
          <a:p>
            <a:r>
              <a:rPr lang="en-US" altLang="ko-KR" sz="1600" smtClean="0"/>
              <a:t>MaxOverlap – NP (not pruned)</a:t>
            </a:r>
          </a:p>
          <a:p>
            <a:r>
              <a:rPr lang="en-US" altLang="ko-KR" sz="1600" smtClean="0"/>
              <a:t>Arrangement =&gt; voronoi cells</a:t>
            </a:r>
          </a:p>
          <a:p>
            <a:r>
              <a:rPr lang="en-US" altLang="ko-KR" sz="1600" smtClean="0"/>
              <a:t>Buffer-Adapt =&gt; intersecting boxes </a:t>
            </a:r>
            <a:endParaRPr lang="ko-KR" altLang="en-US" sz="1600"/>
          </a:p>
        </p:txBody>
      </p:sp>
      <p:sp>
        <p:nvSpPr>
          <p:cNvPr id="4" name="왼쪽 중괄호 3"/>
          <p:cNvSpPr/>
          <p:nvPr/>
        </p:nvSpPr>
        <p:spPr>
          <a:xfrm rot="10800000">
            <a:off x="4372172" y="1912775"/>
            <a:ext cx="242402" cy="4478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045" y="3856719"/>
            <a:ext cx="390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r>
              <a:rPr lang="ko-KR" altLang="en-US" sz="1200" smtClean="0"/>
              <a:t>차원 공간데이터</a:t>
            </a:r>
            <a:endParaRPr lang="en-US" altLang="ko-KR" sz="1200" smtClean="0"/>
          </a:p>
          <a:p>
            <a:r>
              <a:rPr lang="en-US" altLang="ko-KR" sz="1200" smtClean="0"/>
              <a:t>-&gt; CA(</a:t>
            </a:r>
            <a:r>
              <a:rPr lang="ko-KR" altLang="en-US" sz="1200" smtClean="0"/>
              <a:t>캘리포니아</a:t>
            </a:r>
            <a:r>
              <a:rPr lang="en-US" altLang="ko-KR" sz="1200" smtClean="0"/>
              <a:t>) ,LB(</a:t>
            </a:r>
            <a:r>
              <a:rPr lang="ko-KR" altLang="en-US" sz="1200" smtClean="0"/>
              <a:t>롱비치</a:t>
            </a:r>
            <a:r>
              <a:rPr lang="en-US" altLang="ko-KR" sz="1200" smtClean="0"/>
              <a:t>), GR(</a:t>
            </a:r>
            <a:r>
              <a:rPr lang="ko-KR" altLang="en-US" sz="1200" smtClean="0"/>
              <a:t>그리스</a:t>
            </a:r>
            <a:r>
              <a:rPr lang="en-US" altLang="ko-KR" sz="1200" smtClean="0"/>
              <a:t>), GM(</a:t>
            </a:r>
            <a:r>
              <a:rPr lang="ko-KR" altLang="en-US" sz="1200" smtClean="0"/>
              <a:t>독일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614574" y="1982821"/>
            <a:ext cx="51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NLC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2628" t="51429" r="24541" b="28571"/>
          <a:stretch/>
        </p:blipFill>
        <p:spPr>
          <a:xfrm>
            <a:off x="5373656" y="1614196"/>
            <a:ext cx="6544505" cy="22425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0254" y="4074363"/>
            <a:ext cx="28924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Arrangement </a:t>
            </a:r>
          </a:p>
          <a:p>
            <a:r>
              <a:rPr lang="en-US" altLang="ko-KR" sz="1600" smtClean="0"/>
              <a:t>: </a:t>
            </a:r>
            <a:r>
              <a:rPr lang="ko-KR" altLang="en-US" sz="1600" smtClean="0"/>
              <a:t>인접한 </a:t>
            </a:r>
            <a:r>
              <a:rPr lang="en-US" altLang="ko-KR" sz="1600" smtClean="0"/>
              <a:t>voronoi cell </a:t>
            </a:r>
            <a:r>
              <a:rPr lang="ko-KR" altLang="en-US" sz="1600" smtClean="0"/>
              <a:t>탐색</a:t>
            </a:r>
            <a:endParaRPr lang="en-US" altLang="ko-KR" sz="160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smtClean="0"/>
              <a:t>Exponential Time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Buffer-Adapt </a:t>
            </a:r>
          </a:p>
          <a:p>
            <a:r>
              <a:rPr lang="en-US" altLang="ko-KR" sz="1600" smtClean="0"/>
              <a:t>1) L1-norm</a:t>
            </a:r>
            <a:r>
              <a:rPr lang="ko-KR" altLang="en-US" sz="1600" smtClean="0"/>
              <a:t>에 한정됨</a:t>
            </a:r>
            <a:endParaRPr lang="en-US" altLang="ko-KR" sz="1600" smtClean="0"/>
          </a:p>
          <a:p>
            <a:r>
              <a:rPr lang="en-US" altLang="ko-KR" sz="1600" smtClean="0"/>
              <a:t>2) Box</a:t>
            </a:r>
            <a:r>
              <a:rPr lang="ko-KR" altLang="en-US" sz="1600" smtClean="0"/>
              <a:t>를 사용하므로</a:t>
            </a:r>
            <a:r>
              <a:rPr lang="en-US" altLang="ko-KR" sz="1600" smtClean="0"/>
              <a:t>, </a:t>
            </a:r>
          </a:p>
          <a:p>
            <a:r>
              <a:rPr lang="ko-KR" altLang="en-US" sz="1600" smtClean="0"/>
              <a:t>겹치는 영역 커짐 </a:t>
            </a:r>
            <a:endParaRPr lang="en-US" altLang="ko-KR" sz="160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smtClean="0"/>
              <a:t>영역을 줄여나가는 단계가 더 소모됨</a:t>
            </a:r>
            <a:r>
              <a:rPr lang="en-US" altLang="ko-KR" sz="1600"/>
              <a:t>.</a:t>
            </a:r>
            <a:endParaRPr lang="en-US" altLang="ko-KR" sz="1600" smtClean="0"/>
          </a:p>
        </p:txBody>
      </p:sp>
      <p:sp>
        <p:nvSpPr>
          <p:cNvPr id="10" name="TextBox 9"/>
          <p:cNvSpPr txBox="1"/>
          <p:nvPr/>
        </p:nvSpPr>
        <p:spPr>
          <a:xfrm>
            <a:off x="9395927" y="4052587"/>
            <a:ext cx="2796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Arrangement </a:t>
            </a:r>
          </a:p>
          <a:p>
            <a:r>
              <a:rPr lang="en-US" altLang="ko-KR" sz="1600" smtClean="0"/>
              <a:t>: voronoi cell </a:t>
            </a:r>
            <a:r>
              <a:rPr lang="ko-KR" altLang="en-US" sz="1600" smtClean="0"/>
              <a:t>형태로 저장</a:t>
            </a:r>
            <a:r>
              <a:rPr lang="en-US" altLang="ko-KR" sz="1600" smtClean="0"/>
              <a:t> </a:t>
            </a:r>
          </a:p>
          <a:p>
            <a:r>
              <a:rPr lang="en-US" altLang="ko-KR" sz="1600" smtClean="0"/>
              <a:t>&gt;&gt; Indexing Overlap Table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Buffer-Adapt</a:t>
            </a:r>
          </a:p>
          <a:p>
            <a:r>
              <a:rPr lang="en-US" altLang="ko-KR" sz="1600" smtClean="0"/>
              <a:t>: box </a:t>
            </a:r>
            <a:r>
              <a:rPr lang="ko-KR" altLang="en-US" sz="1600" smtClean="0"/>
              <a:t>형태로 저장</a:t>
            </a:r>
            <a:endParaRPr lang="en-US" altLang="ko-KR" sz="1600" smtClean="0"/>
          </a:p>
          <a:p>
            <a:r>
              <a:rPr lang="en-US" altLang="ko-KR" sz="1600" smtClean="0"/>
              <a:t>&gt;&gt; </a:t>
            </a:r>
            <a:r>
              <a:rPr lang="ko-KR" altLang="en-US" sz="1600" smtClean="0"/>
              <a:t>원보다 큰 영역</a:t>
            </a:r>
            <a:endParaRPr lang="en-US" altLang="ko-KR" sz="16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71430" y="1214611"/>
            <a:ext cx="2688188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O = GR, P = CA</a:t>
            </a:r>
            <a:r>
              <a:rPr lang="ko-KR" altLang="en-US" sz="1200" smtClean="0"/>
              <a:t>인 실제 데이터 사용</a:t>
            </a:r>
            <a:endParaRPr lang="ko-KR" altLang="en-US" sz="120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 </a:t>
            </a:r>
            <a:r>
              <a:rPr lang="ko-KR" altLang="en-US" smtClean="0"/>
              <a:t>실험 </a:t>
            </a:r>
            <a:r>
              <a:rPr lang="en-US" altLang="ko-KR" sz="2400" smtClean="0"/>
              <a:t>– scalability (synthetic data)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112" t="27212" r="23622" b="51807"/>
          <a:stretch/>
        </p:blipFill>
        <p:spPr>
          <a:xfrm>
            <a:off x="239394" y="2116300"/>
            <a:ext cx="11114761" cy="19215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8526" t="55061" r="23208" b="25335"/>
          <a:stretch/>
        </p:blipFill>
        <p:spPr>
          <a:xfrm>
            <a:off x="239394" y="4504294"/>
            <a:ext cx="11427145" cy="18458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098" y="169068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1) P = 2*O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142792" y="3358921"/>
            <a:ext cx="391886" cy="24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9819" y="3174255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99% pruned</a:t>
            </a:r>
            <a:endParaRPr lang="ko-KR" altLang="en-US" sz="120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752531" y="1968759"/>
            <a:ext cx="457200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709" y="1736854"/>
            <a:ext cx="571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살아남은 </a:t>
            </a:r>
            <a:r>
              <a:rPr lang="en-US" altLang="ko-KR" sz="1200" smtClean="0"/>
              <a:t>NLC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L(c)</a:t>
            </a:r>
            <a:r>
              <a:rPr lang="ko-KR" altLang="en-US" sz="1200" smtClean="0"/>
              <a:t>는 굉장히 많기 때문에 시간에 있어서 획기적인 이득은 없다</a:t>
            </a:r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295378" y="6447328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k = NN</a:t>
            </a:r>
            <a:r>
              <a:rPr lang="ko-KR" altLang="en-US" smtClean="0"/>
              <a:t>의 개수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95560" y="6396701"/>
            <a:ext cx="2276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집합의 크기동일</a:t>
            </a:r>
            <a:r>
              <a:rPr lang="en-US" altLang="ko-KR" sz="1200" smtClean="0"/>
              <a:t>-&gt;R-tree </a:t>
            </a:r>
            <a:r>
              <a:rPr lang="ko-KR" altLang="en-US" sz="1200" smtClean="0"/>
              <a:t>동일</a:t>
            </a:r>
            <a:endParaRPr lang="ko-KR" altLang="en-US" sz="120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A4FE-91A1-400E-9D3D-51BBE26061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864</Words>
  <Application>Microsoft Office PowerPoint</Application>
  <PresentationFormat>와이드스크린</PresentationFormat>
  <Paragraphs>164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바탕</vt:lpstr>
      <vt:lpstr>Arial</vt:lpstr>
      <vt:lpstr>Symbol</vt:lpstr>
      <vt:lpstr>Office 테마</vt:lpstr>
      <vt:lpstr>Efficient Method for Maximizing Bichromatic Reverse Nearest Neighbor</vt:lpstr>
      <vt:lpstr>1) 서론</vt:lpstr>
      <vt:lpstr>2) 관련 연구들</vt:lpstr>
      <vt:lpstr>3) 문제 정의</vt:lpstr>
      <vt:lpstr>4) 제안 기법을 위한 lemma</vt:lpstr>
      <vt:lpstr>4) 제안 기법을 위한 lemma-②</vt:lpstr>
      <vt:lpstr>4) MaxOverlap with pruning </vt:lpstr>
      <vt:lpstr>5) 실험 - 기존의 기법들과 비교  </vt:lpstr>
      <vt:lpstr>5) 실험 – scalability (synthetic data)</vt:lpstr>
      <vt:lpstr>5) 실험 – scalability (real data)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Bichromatic Reverse Nearest Neighbor를 극대화하는 효과적인 방법 </dc:title>
  <dc:creator>dblab</dc:creator>
  <cp:lastModifiedBy>dblab</cp:lastModifiedBy>
  <cp:revision>86</cp:revision>
  <cp:lastPrinted>2020-10-06T07:08:48Z</cp:lastPrinted>
  <dcterms:created xsi:type="dcterms:W3CDTF">2020-10-05T04:30:58Z</dcterms:created>
  <dcterms:modified xsi:type="dcterms:W3CDTF">2020-10-06T07:11:37Z</dcterms:modified>
</cp:coreProperties>
</file>