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63" r:id="rId1"/>
    <p:sldMasterId id="2147483764" r:id="rId2"/>
    <p:sldMasterId id="21474837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67550" cy="6842446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presProps" Target="presProps.xml"  /><Relationship Id="rId2" Type="http://schemas.openxmlformats.org/officeDocument/2006/relationships/slideMaster" Target="slideMasters/slideMaster2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notesMaster" Target="notesMasters/notes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197" y="685800"/>
            <a:ext cx="60976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376" y="1596570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5170" y="1596570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817" y="3975183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83611" y="3975183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25385" y="6344052"/>
            <a:ext cx="2844293" cy="36510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2020-08-13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58516" y="6344052"/>
            <a:ext cx="3855316" cy="36510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77274" y="6344052"/>
            <a:ext cx="2839493" cy="36510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7B4C6BB-843F-4194-82F8-FD08E9ED5B31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63636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376" y="1596570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5170" y="1596570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817" y="3975183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83611" y="3975183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23766" y="6340926"/>
            <a:ext cx="284429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2020-08-13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56898" y="6340926"/>
            <a:ext cx="385375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74093" y="6340926"/>
            <a:ext cx="283793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881C9AD-018D-40F1-A6F6-763FF6B74F41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63636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376" y="1596570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5170" y="1596570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817" y="3975183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83611" y="3975183"/>
            <a:ext cx="5374000" cy="2191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25385" y="6344052"/>
            <a:ext cx="2844293" cy="36510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2020-08-13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58516" y="6344052"/>
            <a:ext cx="3855316" cy="36510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77274" y="6344052"/>
            <a:ext cx="2839493" cy="36510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0F7D12F9-17C8-4946-AAB5-82628B5534FB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63636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"/>
          <p:cNvSpPr/>
          <p:nvPr/>
        </p:nvSpPr>
        <p:spPr>
          <a:xfrm>
            <a:off x="-6307" y="3181"/>
            <a:ext cx="245987" cy="361865"/>
          </a:xfrm>
          <a:custGeom>
            <a:avLst/>
            <a:gdLst>
              <a:gd name="T0" fmla="*/ 0 w 155"/>
              <a:gd name="T1" fmla="*/ 0 h 228"/>
              <a:gd name="T2" fmla="*/ 155 w 155"/>
              <a:gd name="T3" fmla="*/ 228 h 228"/>
            </a:gdLst>
            <a:cxnLst/>
            <a:rect l="T0" t="T1" r="T2" b="T3"/>
            <a:pathLst>
              <a:path w="155" h="228">
                <a:moveTo>
                  <a:pt x="0" y="0"/>
                </a:moveTo>
                <a:lnTo>
                  <a:pt x="0" y="20"/>
                </a:lnTo>
                <a:lnTo>
                  <a:pt x="98" y="223"/>
                </a:lnTo>
                <a:lnTo>
                  <a:pt x="155" y="228"/>
                </a:lnTo>
                <a:lnTo>
                  <a:pt x="4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53" name=""/>
          <p:cNvSpPr/>
          <p:nvPr/>
        </p:nvSpPr>
        <p:spPr>
          <a:xfrm>
            <a:off x="7294792" y="206357"/>
            <a:ext cx="253969" cy="358683"/>
          </a:xfrm>
          <a:custGeom>
            <a:avLst/>
            <a:gdLst>
              <a:gd name="T0" fmla="*/ 0 w 160"/>
              <a:gd name="T1" fmla="*/ 0 h 226"/>
              <a:gd name="T2" fmla="*/ 160 w 160"/>
              <a:gd name="T3" fmla="*/ 226 h 226"/>
            </a:gdLst>
            <a:cxnLst/>
            <a:rect l="T0" t="T1" r="T2" b="T3"/>
            <a:pathLst>
              <a:path w="160" h="226">
                <a:moveTo>
                  <a:pt x="160" y="0"/>
                </a:moveTo>
                <a:lnTo>
                  <a:pt x="160" y="226"/>
                </a:lnTo>
                <a:lnTo>
                  <a:pt x="0" y="141"/>
                </a:lnTo>
                <a:lnTo>
                  <a:pt x="160" y="0"/>
                </a:lnTo>
              </a:path>
            </a:pathLst>
          </a:custGeom>
          <a:solidFill>
            <a:srgbClr val="c1dbdb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54" name=""/>
          <p:cNvSpPr/>
          <p:nvPr/>
        </p:nvSpPr>
        <p:spPr>
          <a:xfrm>
            <a:off x="0" y="0"/>
            <a:ext cx="249169" cy="355557"/>
          </a:xfrm>
          <a:custGeom>
            <a:avLst/>
            <a:gdLst>
              <a:gd name="T0" fmla="*/ 0 w 157"/>
              <a:gd name="T1" fmla="*/ 0 h 224"/>
              <a:gd name="T2" fmla="*/ 157 w 157"/>
              <a:gd name="T3" fmla="*/ 224 h 224"/>
            </a:gdLst>
            <a:cxnLst/>
            <a:rect l="T0" t="T1" r="T2" b="T3"/>
            <a:pathLst>
              <a:path w="157" h="224">
                <a:moveTo>
                  <a:pt x="0" y="0"/>
                </a:moveTo>
                <a:lnTo>
                  <a:pt x="157" y="0"/>
                </a:lnTo>
                <a:lnTo>
                  <a:pt x="157" y="39"/>
                </a:lnTo>
                <a:lnTo>
                  <a:pt x="93" y="224"/>
                </a:lnTo>
                <a:lnTo>
                  <a:pt x="0" y="56"/>
                </a:lnTo>
                <a:lnTo>
                  <a:pt x="0" y="0"/>
                </a:lnTo>
              </a:path>
            </a:pathLst>
          </a:custGeom>
          <a:solidFill>
            <a:srgbClr val="a2c9c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55" name=""/>
          <p:cNvSpPr/>
          <p:nvPr/>
        </p:nvSpPr>
        <p:spPr>
          <a:xfrm>
            <a:off x="0" y="307945"/>
            <a:ext cx="249169" cy="361865"/>
          </a:xfrm>
          <a:custGeom>
            <a:avLst/>
            <a:gdLst>
              <a:gd name="T0" fmla="*/ 0 w 157"/>
              <a:gd name="T1" fmla="*/ 0 h 228"/>
              <a:gd name="T2" fmla="*/ 157 w 157"/>
              <a:gd name="T3" fmla="*/ 228 h 228"/>
            </a:gdLst>
            <a:cxnLst/>
            <a:rect l="T0" t="T1" r="T2" b="T3"/>
            <a:pathLst>
              <a:path w="157" h="228">
                <a:moveTo>
                  <a:pt x="157" y="100"/>
                </a:moveTo>
                <a:lnTo>
                  <a:pt x="0" y="0"/>
                </a:lnTo>
                <a:lnTo>
                  <a:pt x="25" y="228"/>
                </a:lnTo>
                <a:lnTo>
                  <a:pt x="157" y="100"/>
                </a:lnTo>
              </a:path>
            </a:pathLst>
          </a:custGeom>
          <a:solidFill>
            <a:srgbClr val="e0ede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56" name=""/>
          <p:cNvSpPr/>
          <p:nvPr/>
        </p:nvSpPr>
        <p:spPr>
          <a:xfrm>
            <a:off x="182523" y="3181"/>
            <a:ext cx="257151" cy="361865"/>
          </a:xfrm>
          <a:custGeom>
            <a:avLst/>
            <a:gdLst>
              <a:gd name="T0" fmla="*/ 0 w 162"/>
              <a:gd name="T1" fmla="*/ 0 h 228"/>
              <a:gd name="T2" fmla="*/ 162 w 162"/>
              <a:gd name="T3" fmla="*/ 228 h 228"/>
            </a:gdLst>
            <a:cxnLst/>
            <a:rect l="T0" t="T1" r="T2" b="T3"/>
            <a:pathLst>
              <a:path w="162" h="228">
                <a:moveTo>
                  <a:pt x="0" y="0"/>
                </a:moveTo>
                <a:lnTo>
                  <a:pt x="162" y="0"/>
                </a:lnTo>
                <a:lnTo>
                  <a:pt x="101" y="228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57" name=""/>
          <p:cNvSpPr/>
          <p:nvPr/>
        </p:nvSpPr>
        <p:spPr>
          <a:xfrm>
            <a:off x="0" y="0"/>
            <a:ext cx="249169" cy="355557"/>
          </a:xfrm>
          <a:custGeom>
            <a:avLst/>
            <a:gdLst>
              <a:gd name="T0" fmla="*/ 0 w 157"/>
              <a:gd name="T1" fmla="*/ 0 h 224"/>
              <a:gd name="T2" fmla="*/ 157 w 157"/>
              <a:gd name="T3" fmla="*/ 224 h 224"/>
            </a:gdLst>
            <a:cxnLst/>
            <a:rect l="T0" t="T1" r="T2" b="T3"/>
            <a:pathLst>
              <a:path w="157" h="224">
                <a:moveTo>
                  <a:pt x="0" y="224"/>
                </a:moveTo>
                <a:lnTo>
                  <a:pt x="0" y="0"/>
                </a:lnTo>
                <a:lnTo>
                  <a:pt x="27" y="0"/>
                </a:lnTo>
                <a:lnTo>
                  <a:pt x="157" y="88"/>
                </a:lnTo>
                <a:lnTo>
                  <a:pt x="39" y="224"/>
                </a:lnTo>
                <a:lnTo>
                  <a:pt x="0" y="224"/>
                </a:lnTo>
              </a:path>
            </a:pathLst>
          </a:custGeom>
          <a:solidFill>
            <a:srgbClr val="63a6a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58" name=""/>
          <p:cNvSpPr/>
          <p:nvPr/>
        </p:nvSpPr>
        <p:spPr>
          <a:xfrm>
            <a:off x="273003" y="2741086"/>
            <a:ext cx="252351" cy="366665"/>
          </a:xfrm>
          <a:custGeom>
            <a:avLst/>
            <a:gdLst>
              <a:gd name="T0" fmla="*/ 0 w 159"/>
              <a:gd name="T1" fmla="*/ 0 h 231"/>
              <a:gd name="T2" fmla="*/ 159 w 159"/>
              <a:gd name="T3" fmla="*/ 231 h 231"/>
            </a:gdLst>
            <a:cxnLst/>
            <a:rect l="T0" t="T1" r="T2" b="T3"/>
            <a:pathLst>
              <a:path w="159" h="231">
                <a:moveTo>
                  <a:pt x="67" y="0"/>
                </a:moveTo>
                <a:lnTo>
                  <a:pt x="0" y="231"/>
                </a:lnTo>
                <a:lnTo>
                  <a:pt x="6" y="231"/>
                </a:lnTo>
                <a:lnTo>
                  <a:pt x="159" y="192"/>
                </a:lnTo>
                <a:lnTo>
                  <a:pt x="67" y="0"/>
                </a:lnTo>
              </a:path>
            </a:pathLst>
          </a:custGeom>
          <a:solidFill>
            <a:srgbClr val="cccccc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59" name=""/>
          <p:cNvSpPr/>
          <p:nvPr/>
        </p:nvSpPr>
        <p:spPr>
          <a:xfrm>
            <a:off x="311071" y="5956790"/>
            <a:ext cx="252406" cy="366665"/>
          </a:xfrm>
          <a:custGeom>
            <a:avLst/>
            <a:gdLst>
              <a:gd name="T0" fmla="*/ 0 w 159"/>
              <a:gd name="T1" fmla="*/ 0 h 231"/>
              <a:gd name="T2" fmla="*/ 159 w 159"/>
              <a:gd name="T3" fmla="*/ 231 h 231"/>
            </a:gdLst>
            <a:cxnLst/>
            <a:rect l="T0" t="T1" r="T2" b="T3"/>
            <a:pathLst>
              <a:path w="159" h="231">
                <a:moveTo>
                  <a:pt x="159" y="230"/>
                </a:moveTo>
                <a:cubicBezTo>
                  <a:pt x="119" y="231"/>
                  <a:pt x="40" y="229"/>
                  <a:pt x="0" y="229"/>
                </a:cubicBezTo>
                <a:lnTo>
                  <a:pt x="137" y="0"/>
                </a:lnTo>
                <a:lnTo>
                  <a:pt x="159" y="230"/>
                </a:lnTo>
              </a:path>
            </a:pathLst>
          </a:custGeom>
          <a:solidFill>
            <a:srgbClr val="98989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60" name=""/>
          <p:cNvSpPr/>
          <p:nvPr/>
        </p:nvSpPr>
        <p:spPr>
          <a:xfrm>
            <a:off x="158745" y="-22159"/>
            <a:ext cx="252351" cy="349138"/>
          </a:xfrm>
          <a:custGeom>
            <a:avLst/>
            <a:gdLst>
              <a:gd name="T0" fmla="*/ 0 w 159"/>
              <a:gd name="T1" fmla="*/ 0 h 220"/>
              <a:gd name="T2" fmla="*/ 159 w 159"/>
              <a:gd name="T3" fmla="*/ 220 h 220"/>
            </a:gdLst>
            <a:cxnLst/>
            <a:rect l="T0" t="T1" r="T2" b="T3"/>
            <a:pathLst>
              <a:path w="159" h="220">
                <a:moveTo>
                  <a:pt x="122" y="220"/>
                </a:moveTo>
                <a:lnTo>
                  <a:pt x="0" y="0"/>
                </a:lnTo>
                <a:lnTo>
                  <a:pt x="159" y="220"/>
                </a:lnTo>
                <a:lnTo>
                  <a:pt x="122" y="220"/>
                </a:lnTo>
              </a:path>
            </a:pathLst>
          </a:custGeom>
          <a:solidFill>
            <a:srgbClr val="63a6a4">
              <a:alpha val="35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2264963" y="2968097"/>
            <a:ext cx="9623220" cy="834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5362" y="3421380"/>
            <a:ext cx="5377460" cy="3310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25385" y="6344052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2020-08-13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8516" y="6344052"/>
            <a:ext cx="3855316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7274" y="6344052"/>
            <a:ext cx="28394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790AAF7-391C-4B4D-B87E-70C6944E4F29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"/>
          <p:cNvSpPr/>
          <p:nvPr/>
        </p:nvSpPr>
        <p:spPr>
          <a:xfrm>
            <a:off x="1726882" y="3141075"/>
            <a:ext cx="255532" cy="366665"/>
          </a:xfrm>
          <a:custGeom>
            <a:avLst/>
            <a:gdLst>
              <a:gd name="T0" fmla="*/ 0 w 161"/>
              <a:gd name="T1" fmla="*/ 0 h 231"/>
              <a:gd name="T2" fmla="*/ 161 w 161"/>
              <a:gd name="T3" fmla="*/ 231 h 231"/>
            </a:gdLst>
            <a:cxnLst/>
            <a:rect l="T0" t="T1" r="T2" b="T3"/>
            <a:pathLst>
              <a:path w="161" h="231">
                <a:moveTo>
                  <a:pt x="0" y="0"/>
                </a:moveTo>
                <a:cubicBezTo>
                  <a:pt x="4" y="41"/>
                  <a:pt x="20" y="175"/>
                  <a:pt x="27" y="231"/>
                </a:cubicBezTo>
                <a:lnTo>
                  <a:pt x="161" y="168"/>
                </a:lnTo>
                <a:lnTo>
                  <a:pt x="0" y="0"/>
                </a:lnTo>
              </a:path>
            </a:pathLst>
          </a:custGeom>
          <a:solidFill>
            <a:srgbClr val="f3f2f2">
              <a:alpha val="26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3077" name="Group 1"/>
          <p:cNvGrpSpPr/>
          <p:nvPr/>
        </p:nvGrpSpPr>
        <p:grpSpPr>
          <a:xfrm rot="0">
            <a:off x="0" y="0"/>
            <a:ext cx="8282036" cy="6532938"/>
            <a:chOff x="0" y="0"/>
            <a:chExt cx="8282036" cy="6532938"/>
          </a:xfrm>
        </p:grpSpPr>
        <p:sp>
          <p:nvSpPr>
            <p:cNvPr id="3078" name=""/>
            <p:cNvSpPr/>
            <p:nvPr/>
          </p:nvSpPr>
          <p:spPr>
            <a:xfrm>
              <a:off x="0" y="6172636"/>
              <a:ext cx="249169" cy="360302"/>
            </a:xfrm>
            <a:custGeom>
              <a:avLst/>
              <a:gdLst>
                <a:gd name="T0" fmla="*/ 0 w 157"/>
                <a:gd name="T1" fmla="*/ 0 h 227"/>
                <a:gd name="T2" fmla="*/ 157 w 157"/>
                <a:gd name="T3" fmla="*/ 227 h 227"/>
              </a:gdLst>
              <a:cxnLst/>
              <a:rect l="T0" t="T1" r="T2" b="T3"/>
              <a:pathLst>
                <a:path w="157" h="227">
                  <a:moveTo>
                    <a:pt x="142" y="0"/>
                  </a:moveTo>
                  <a:lnTo>
                    <a:pt x="0" y="149"/>
                  </a:lnTo>
                  <a:lnTo>
                    <a:pt x="0" y="227"/>
                  </a:lnTo>
                  <a:lnTo>
                    <a:pt x="157" y="227"/>
                  </a:lnTo>
                  <a:cubicBezTo>
                    <a:pt x="152" y="151"/>
                    <a:pt x="147" y="76"/>
                    <a:pt x="142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079" name="Group 1"/>
            <p:cNvGrpSpPr/>
            <p:nvPr/>
          </p:nvGrpSpPr>
          <p:grpSpPr>
            <a:xfrm rot="0">
              <a:off x="0" y="0"/>
              <a:ext cx="8282036" cy="5694894"/>
              <a:chOff x="0" y="0"/>
              <a:chExt cx="8282036" cy="5694894"/>
            </a:xfrm>
          </p:grpSpPr>
          <p:sp>
            <p:nvSpPr>
              <p:cNvPr id="3080" name=""/>
              <p:cNvSpPr/>
              <p:nvPr/>
            </p:nvSpPr>
            <p:spPr>
              <a:xfrm>
                <a:off x="565040" y="0"/>
                <a:ext cx="255532" cy="355557"/>
              </a:xfrm>
              <a:custGeom>
                <a:avLst/>
                <a:gdLst>
                  <a:gd name="T0" fmla="*/ 0 w 161"/>
                  <a:gd name="T1" fmla="*/ 0 h 224"/>
                  <a:gd name="T2" fmla="*/ 161 w 161"/>
                  <a:gd name="T3" fmla="*/ 224 h 224"/>
                </a:gdLst>
                <a:cxnLst/>
                <a:rect l="T0" t="T1" r="T2" b="T3"/>
                <a:pathLst>
                  <a:path w="161" h="224">
                    <a:moveTo>
                      <a:pt x="161" y="0"/>
                    </a:moveTo>
                    <a:lnTo>
                      <a:pt x="0" y="0"/>
                    </a:lnTo>
                    <a:lnTo>
                      <a:pt x="67" y="224"/>
                    </a:lnTo>
                    <a:lnTo>
                      <a:pt x="161" y="0"/>
                    </a:lnTo>
                  </a:path>
                </a:pathLst>
              </a:custGeom>
              <a:solidFill>
                <a:srgbClr val="e0eded">
                  <a:alpha val="31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81" name=""/>
              <p:cNvSpPr/>
              <p:nvPr/>
            </p:nvSpPr>
            <p:spPr>
              <a:xfrm>
                <a:off x="8024940" y="4688616"/>
                <a:ext cx="257095" cy="360302"/>
              </a:xfrm>
              <a:custGeom>
                <a:avLst/>
                <a:gdLst>
                  <a:gd name="T0" fmla="*/ 0 w 162"/>
                  <a:gd name="T1" fmla="*/ 0 h 227"/>
                  <a:gd name="T2" fmla="*/ 162 w 162"/>
                  <a:gd name="T3" fmla="*/ 227 h 227"/>
                </a:gdLst>
                <a:cxnLst/>
                <a:rect l="T0" t="T1" r="T2" b="T3"/>
                <a:pathLst>
                  <a:path w="162" h="227">
                    <a:moveTo>
                      <a:pt x="162" y="0"/>
                    </a:moveTo>
                    <a:lnTo>
                      <a:pt x="0" y="75"/>
                    </a:lnTo>
                    <a:lnTo>
                      <a:pt x="162" y="227"/>
                    </a:lnTo>
                    <a:lnTo>
                      <a:pt x="162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82" name=""/>
              <p:cNvSpPr/>
              <p:nvPr/>
            </p:nvSpPr>
            <p:spPr>
              <a:xfrm>
                <a:off x="2779210" y="5333029"/>
                <a:ext cx="250788" cy="361865"/>
              </a:xfrm>
              <a:custGeom>
                <a:avLst/>
                <a:gdLst>
                  <a:gd name="T0" fmla="*/ 0 w 158"/>
                  <a:gd name="T1" fmla="*/ 0 h 228"/>
                  <a:gd name="T2" fmla="*/ 158 w 158"/>
                  <a:gd name="T3" fmla="*/ 228 h 228"/>
                </a:gdLst>
                <a:cxnLst/>
                <a:rect l="T0" t="T1" r="T2" b="T3"/>
                <a:pathLst>
                  <a:path w="158" h="228">
                    <a:moveTo>
                      <a:pt x="88" y="0"/>
                    </a:moveTo>
                    <a:lnTo>
                      <a:pt x="0" y="126"/>
                    </a:lnTo>
                    <a:cubicBezTo>
                      <a:pt x="1" y="160"/>
                      <a:pt x="4" y="194"/>
                      <a:pt x="5" y="228"/>
                    </a:cubicBezTo>
                    <a:lnTo>
                      <a:pt x="158" y="228"/>
                    </a:lnTo>
                    <a:lnTo>
                      <a:pt x="158" y="198"/>
                    </a:lnTo>
                    <a:lnTo>
                      <a:pt x="88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83" name=""/>
              <p:cNvSpPr/>
              <p:nvPr/>
            </p:nvSpPr>
            <p:spPr>
              <a:xfrm>
                <a:off x="0" y="0"/>
                <a:ext cx="249169" cy="355557"/>
              </a:xfrm>
              <a:custGeom>
                <a:avLst/>
                <a:gdLst>
                  <a:gd name="T0" fmla="*/ 0 w 157"/>
                  <a:gd name="T1" fmla="*/ 0 h 224"/>
                  <a:gd name="T2" fmla="*/ 157 w 157"/>
                  <a:gd name="T3" fmla="*/ 224 h 224"/>
                </a:gdLst>
                <a:cxnLst/>
                <a:rect l="T0" t="T1" r="T2" b="T3"/>
                <a:pathLst>
                  <a:path w="157" h="224">
                    <a:moveTo>
                      <a:pt x="53" y="0"/>
                    </a:moveTo>
                    <a:lnTo>
                      <a:pt x="0" y="0"/>
                    </a:lnTo>
                    <a:lnTo>
                      <a:pt x="0" y="182"/>
                    </a:lnTo>
                    <a:lnTo>
                      <a:pt x="157" y="224"/>
                    </a:lnTo>
                    <a:lnTo>
                      <a:pt x="53" y="0"/>
                    </a:lnTo>
                  </a:path>
                </a:pathLst>
              </a:custGeom>
              <a:solidFill>
                <a:srgbClr val="c1dbdb">
                  <a:alpha val="27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84" name=""/>
              <p:cNvSpPr/>
              <p:nvPr/>
            </p:nvSpPr>
            <p:spPr>
              <a:xfrm>
                <a:off x="0" y="2544274"/>
                <a:ext cx="249169" cy="363483"/>
              </a:xfrm>
              <a:custGeom>
                <a:avLst/>
                <a:gdLst>
                  <a:gd name="T0" fmla="*/ 0 w 157"/>
                  <a:gd name="T1" fmla="*/ 0 h 229"/>
                  <a:gd name="T2" fmla="*/ 157 w 157"/>
                  <a:gd name="T3" fmla="*/ 229 h 229"/>
                </a:gdLst>
                <a:cxnLst/>
                <a:rect l="T0" t="T1" r="T2" b="T3"/>
                <a:pathLst>
                  <a:path w="157" h="229">
                    <a:moveTo>
                      <a:pt x="0" y="0"/>
                    </a:moveTo>
                    <a:lnTo>
                      <a:pt x="0" y="229"/>
                    </a:lnTo>
                    <a:lnTo>
                      <a:pt x="157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8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25385" y="169852"/>
            <a:ext cx="11291383" cy="833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5362" y="3977556"/>
            <a:ext cx="5377460" cy="33071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25385" y="6344052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2020-08-13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8516" y="6344052"/>
            <a:ext cx="3855316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7274" y="6344052"/>
            <a:ext cx="28394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BD8DC42-45E0-43D1-89F4-1B912EBF0A25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"/>
          <p:cNvSpPr/>
          <p:nvPr/>
        </p:nvSpPr>
        <p:spPr>
          <a:xfrm>
            <a:off x="1725319" y="3139512"/>
            <a:ext cx="255532" cy="366609"/>
          </a:xfrm>
          <a:custGeom>
            <a:avLst/>
            <a:gdLst>
              <a:gd name="T0" fmla="*/ 0 w 161"/>
              <a:gd name="T1" fmla="*/ 0 h 231"/>
              <a:gd name="T2" fmla="*/ 161 w 161"/>
              <a:gd name="T3" fmla="*/ 231 h 231"/>
            </a:gdLst>
            <a:cxnLst/>
            <a:rect l="T0" t="T1" r="T2" b="T3"/>
            <a:pathLst>
              <a:path w="161" h="231">
                <a:moveTo>
                  <a:pt x="0" y="0"/>
                </a:moveTo>
                <a:cubicBezTo>
                  <a:pt x="4" y="41"/>
                  <a:pt x="20" y="175"/>
                  <a:pt x="27" y="231"/>
                </a:cubicBezTo>
                <a:lnTo>
                  <a:pt x="161" y="168"/>
                </a:lnTo>
                <a:lnTo>
                  <a:pt x="0" y="0"/>
                </a:lnTo>
              </a:path>
            </a:pathLst>
          </a:custGeom>
          <a:solidFill>
            <a:srgbClr val="f3f2f2">
              <a:alpha val="26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15365" name="Group 1"/>
          <p:cNvGrpSpPr/>
          <p:nvPr/>
        </p:nvGrpSpPr>
        <p:grpSpPr>
          <a:xfrm rot="0">
            <a:off x="0" y="0"/>
            <a:ext cx="8278910" cy="6529757"/>
            <a:chOff x="0" y="0"/>
            <a:chExt cx="8278910" cy="6529757"/>
          </a:xfrm>
        </p:grpSpPr>
        <p:sp>
          <p:nvSpPr>
            <p:cNvPr id="15366" name=""/>
            <p:cNvSpPr/>
            <p:nvPr/>
          </p:nvSpPr>
          <p:spPr>
            <a:xfrm>
              <a:off x="0" y="6169510"/>
              <a:ext cx="247606" cy="360246"/>
            </a:xfrm>
            <a:custGeom>
              <a:avLst/>
              <a:gdLst>
                <a:gd name="T0" fmla="*/ 0 w 156"/>
                <a:gd name="T1" fmla="*/ 0 h 227"/>
                <a:gd name="T2" fmla="*/ 156 w 156"/>
                <a:gd name="T3" fmla="*/ 227 h 227"/>
              </a:gdLst>
              <a:cxnLst/>
              <a:rect l="T0" t="T1" r="T2" b="T3"/>
              <a:pathLst>
                <a:path w="156" h="227">
                  <a:moveTo>
                    <a:pt x="141" y="0"/>
                  </a:moveTo>
                  <a:lnTo>
                    <a:pt x="0" y="149"/>
                  </a:lnTo>
                  <a:lnTo>
                    <a:pt x="0" y="227"/>
                  </a:lnTo>
                  <a:lnTo>
                    <a:pt x="156" y="227"/>
                  </a:lnTo>
                  <a:cubicBezTo>
                    <a:pt x="151" y="151"/>
                    <a:pt x="146" y="76"/>
                    <a:pt x="141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5367" name="Group 1"/>
            <p:cNvGrpSpPr/>
            <p:nvPr/>
          </p:nvGrpSpPr>
          <p:grpSpPr>
            <a:xfrm rot="0">
              <a:off x="0" y="0"/>
              <a:ext cx="8278910" cy="5691713"/>
              <a:chOff x="0" y="0"/>
              <a:chExt cx="8278910" cy="5691713"/>
            </a:xfrm>
          </p:grpSpPr>
          <p:sp>
            <p:nvSpPr>
              <p:cNvPr id="15368" name=""/>
              <p:cNvSpPr/>
              <p:nvPr/>
            </p:nvSpPr>
            <p:spPr>
              <a:xfrm>
                <a:off x="563477" y="0"/>
                <a:ext cx="255532" cy="353938"/>
              </a:xfrm>
              <a:custGeom>
                <a:avLst/>
                <a:gdLst>
                  <a:gd name="T0" fmla="*/ 0 w 161"/>
                  <a:gd name="T1" fmla="*/ 0 h 223"/>
                  <a:gd name="T2" fmla="*/ 161 w 161"/>
                  <a:gd name="T3" fmla="*/ 223 h 223"/>
                </a:gdLst>
                <a:cxnLst/>
                <a:rect l="T0" t="T1" r="T2" b="T3"/>
                <a:pathLst>
                  <a:path w="161" h="223">
                    <a:moveTo>
                      <a:pt x="161" y="0"/>
                    </a:moveTo>
                    <a:lnTo>
                      <a:pt x="0" y="0"/>
                    </a:lnTo>
                    <a:lnTo>
                      <a:pt x="67" y="223"/>
                    </a:lnTo>
                    <a:lnTo>
                      <a:pt x="161" y="0"/>
                    </a:lnTo>
                  </a:path>
                </a:pathLst>
              </a:custGeom>
              <a:solidFill>
                <a:srgbClr val="e0eded">
                  <a:alpha val="31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369" name=""/>
              <p:cNvSpPr/>
              <p:nvPr/>
            </p:nvSpPr>
            <p:spPr>
              <a:xfrm>
                <a:off x="8021759" y="4687053"/>
                <a:ext cx="257151" cy="360302"/>
              </a:xfrm>
              <a:custGeom>
                <a:avLst/>
                <a:gdLst>
                  <a:gd name="T0" fmla="*/ 0 w 162"/>
                  <a:gd name="T1" fmla="*/ 0 h 227"/>
                  <a:gd name="T2" fmla="*/ 162 w 162"/>
                  <a:gd name="T3" fmla="*/ 227 h 227"/>
                </a:gdLst>
                <a:cxnLst/>
                <a:rect l="T0" t="T1" r="T2" b="T3"/>
                <a:pathLst>
                  <a:path w="162" h="227">
                    <a:moveTo>
                      <a:pt x="162" y="0"/>
                    </a:moveTo>
                    <a:lnTo>
                      <a:pt x="0" y="75"/>
                    </a:lnTo>
                    <a:lnTo>
                      <a:pt x="162" y="227"/>
                    </a:lnTo>
                    <a:lnTo>
                      <a:pt x="162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370" name=""/>
              <p:cNvSpPr/>
              <p:nvPr/>
            </p:nvSpPr>
            <p:spPr>
              <a:xfrm>
                <a:off x="2777591" y="5329848"/>
                <a:ext cx="250788" cy="361865"/>
              </a:xfrm>
              <a:custGeom>
                <a:avLst/>
                <a:gdLst>
                  <a:gd name="T0" fmla="*/ 0 w 158"/>
                  <a:gd name="T1" fmla="*/ 0 h 228"/>
                  <a:gd name="T2" fmla="*/ 158 w 158"/>
                  <a:gd name="T3" fmla="*/ 228 h 228"/>
                </a:gdLst>
                <a:cxnLst/>
                <a:rect l="T0" t="T1" r="T2" b="T3"/>
                <a:pathLst>
                  <a:path w="158" h="228">
                    <a:moveTo>
                      <a:pt x="88" y="0"/>
                    </a:moveTo>
                    <a:lnTo>
                      <a:pt x="0" y="126"/>
                    </a:lnTo>
                    <a:cubicBezTo>
                      <a:pt x="1" y="160"/>
                      <a:pt x="4" y="194"/>
                      <a:pt x="5" y="228"/>
                    </a:cubicBezTo>
                    <a:lnTo>
                      <a:pt x="158" y="228"/>
                    </a:lnTo>
                    <a:lnTo>
                      <a:pt x="158" y="198"/>
                    </a:lnTo>
                    <a:lnTo>
                      <a:pt x="88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371" name=""/>
              <p:cNvSpPr/>
              <p:nvPr/>
            </p:nvSpPr>
            <p:spPr>
              <a:xfrm>
                <a:off x="0" y="0"/>
                <a:ext cx="247606" cy="353938"/>
              </a:xfrm>
              <a:custGeom>
                <a:avLst/>
                <a:gdLst>
                  <a:gd name="T0" fmla="*/ 0 w 156"/>
                  <a:gd name="T1" fmla="*/ 0 h 223"/>
                  <a:gd name="T2" fmla="*/ 156 w 156"/>
                  <a:gd name="T3" fmla="*/ 223 h 223"/>
                </a:gdLst>
                <a:cxnLst/>
                <a:rect l="T0" t="T1" r="T2" b="T3"/>
                <a:pathLst>
                  <a:path w="156" h="223">
                    <a:moveTo>
                      <a:pt x="52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156" y="223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c1dbdb">
                  <a:alpha val="27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372" name=""/>
              <p:cNvSpPr/>
              <p:nvPr/>
            </p:nvSpPr>
            <p:spPr>
              <a:xfrm>
                <a:off x="0" y="2542711"/>
                <a:ext cx="247606" cy="363483"/>
              </a:xfrm>
              <a:custGeom>
                <a:avLst/>
                <a:gdLst>
                  <a:gd name="T0" fmla="*/ 0 w 156"/>
                  <a:gd name="T1" fmla="*/ 0 h 229"/>
                  <a:gd name="T2" fmla="*/ 156 w 156"/>
                  <a:gd name="T3" fmla="*/ 229 h 229"/>
                </a:gdLst>
                <a:cxnLst/>
                <a:rect l="T0" t="T1" r="T2" b="T3"/>
                <a:pathLst>
                  <a:path w="156" h="229">
                    <a:moveTo>
                      <a:pt x="0" y="0"/>
                    </a:moveTo>
                    <a:lnTo>
                      <a:pt x="0" y="229"/>
                    </a:lnTo>
                    <a:lnTo>
                      <a:pt x="156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8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23766" y="168233"/>
            <a:ext cx="11288258" cy="833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3744" y="3974374"/>
            <a:ext cx="5374334" cy="33103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23766" y="6340926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2020-08-13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6898" y="6340926"/>
            <a:ext cx="385375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093" y="6340926"/>
            <a:ext cx="28379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023FB3C2-61AB-4315-BE5F-D1F4079372B7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20.png"  /><Relationship Id="rId4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0.png"  /><Relationship Id="rId9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"/>
          <p:cNvSpPr>
            <a:spLocks noGrp="1"/>
          </p:cNvSpPr>
          <p:nvPr>
            <p:ph type="ctrTitle" idx="0"/>
          </p:nvPr>
        </p:nvSpPr>
        <p:spPr>
          <a:xfrm>
            <a:off x="2860145" y="2371295"/>
            <a:ext cx="7804294" cy="2347461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0" i="0" baseline="0" mc:Ignorable="hp" hp:hslEmbossed="0">
                <a:solidFill>
                  <a:srgbClr val="716340">
                    <a:alpha val="100000"/>
                  </a:srgbClr>
                </a:solidFill>
                <a:latin typeface="Arial"/>
                <a:sym typeface="Arial"/>
              </a:rPr>
              <a:t>Interactive Top-k Spatial</a:t>
            </a:r>
            <a:br>
              <a:rPr xmlns:mc="http://schemas.openxmlformats.org/markup-compatibility/2006" xmlns:hp="http://schemas.haansoft.com/office/presentation/8.0" kumimoji="0" lang="ko-KR" altLang="en-US" sz="5400" b="0" i="0" baseline="0" mc:Ignorable="hp" hp:hslEmbossed="0">
                <a:solidFill>
                  <a:srgbClr val="716340">
                    <a:alpha val="100000"/>
                  </a:srgbClr>
                </a:solidFill>
                <a:latin typeface="Arial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5400" b="0" i="0" baseline="0" mc:Ignorable="hp" hp:hslEmbossed="0">
                <a:solidFill>
                  <a:srgbClr val="716340">
                    <a:alpha val="100000"/>
                  </a:srgbClr>
                </a:solidFill>
                <a:latin typeface="Arial"/>
                <a:sym typeface="Arial"/>
              </a:rPr>
              <a:t>Keyword Queries</a:t>
            </a:r>
            <a:endParaRPr xmlns:mc="http://schemas.openxmlformats.org/markup-compatibility/2006" xmlns:hp="http://schemas.haansoft.com/office/presentation/8.0" kumimoji="0" lang="ko-KR" altLang="en-US" sz="5400" b="0" i="0" mc:Ignorable="hp" hp:hslEmbossed="0">
              <a:solidFill>
                <a:srgbClr val="71634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101" name=""/>
          <p:cNvSpPr>
            <a:spLocks noGrp="1"/>
          </p:cNvSpPr>
          <p:nvPr>
            <p:ph type="subTitle" idx="0"/>
          </p:nvPr>
        </p:nvSpPr>
        <p:spPr>
          <a:xfrm>
            <a:off x="2125252" y="5910796"/>
            <a:ext cx="9618532" cy="468197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6c6c6c">
                    <a:alpha val="100000"/>
                  </a:srgbClr>
                </a:solidFill>
                <a:latin typeface="Arial"/>
                <a:sym typeface="Arial"/>
              </a:rPr>
              <a:t>발표자 오정연</a:t>
            </a:r>
            <a:endParaRPr xmlns:mc="http://schemas.openxmlformats.org/markup-compatibility/2006" xmlns:hp="http://schemas.haansoft.com/office/presentation/8.0" kumimoji="0" lang="ko-KR" altLang="en-US" sz="2400" b="0" i="0" mc:Ignorable="hp" hp:hslEmbossed="0">
              <a:solidFill>
                <a:srgbClr val="6c6c6c">
                  <a:alpha val="100000"/>
                </a:srgbClr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326979" y="354330"/>
            <a:ext cx="9286119" cy="701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Candidate Refinement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rgbClr val="716340"/>
              </a:solidFill>
              <a:latin typeface="HY견고딕"/>
              <a:sym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25804" y="1620548"/>
            <a:ext cx="10083780" cy="33793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목표 ☞ </a:t>
            </a:r>
            <a:r>
              <a:rPr lang="en-US" altLang="ko-KR"/>
              <a:t> </a:t>
            </a:r>
            <a:r>
              <a:rPr lang="ko-KR" altLang="en-US"/>
              <a:t>사용자에게 제공할 다음 후보군의 크기를 최소화 하는것 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How ? ( In Dominance Graph Gs : )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1)  </a:t>
            </a:r>
            <a:r>
              <a:rPr lang="ko-KR" altLang="en-US"/>
              <a:t>새롭게 추가된 </a:t>
            </a:r>
            <a:r>
              <a:rPr lang="en-US" altLang="ko-KR"/>
              <a:t>Linear Constraint </a:t>
            </a:r>
            <a:r>
              <a:rPr lang="ko-KR" altLang="en-US"/>
              <a:t>중에서 </a:t>
            </a:r>
            <a:r>
              <a:rPr lang="en-US" altLang="ko-KR"/>
              <a:t>Dominance relationship</a:t>
            </a:r>
            <a:r>
              <a:rPr lang="ko-KR" altLang="en-US"/>
              <a:t>을 가지는 </a:t>
            </a:r>
            <a:r>
              <a:rPr lang="en-US" altLang="ko-KR">
                <a:solidFill>
                  <a:srgbClr val="ff0000"/>
                </a:solidFill>
              </a:rPr>
              <a:t>edge </a:t>
            </a:r>
            <a:r>
              <a:rPr lang="ko-KR" altLang="en-US">
                <a:solidFill>
                  <a:srgbClr val="ff0000"/>
                </a:solidFill>
              </a:rPr>
              <a:t>삭제 </a:t>
            </a:r>
            <a:endParaRPr lang="en-US" altLang="ko-KR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/>
              <a:t>     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in Dominance Graph)</a:t>
            </a:r>
            <a:endParaRPr lang="en-US" altLang="ko-KR"/>
          </a:p>
          <a:p>
            <a:pPr>
              <a:defRPr/>
            </a:pPr>
            <a:r>
              <a:rPr lang="en-US" altLang="ko-KR"/>
              <a:t>2)</a:t>
            </a:r>
            <a:r>
              <a:rPr lang="ko-KR" altLang="en-US"/>
              <a:t>  현재 후보 집합</a:t>
            </a:r>
            <a:r>
              <a:rPr lang="en-US" altLang="ko-KR"/>
              <a:t>(S)</a:t>
            </a:r>
            <a:r>
              <a:rPr lang="ko-KR" altLang="en-US"/>
              <a:t>에 들어 있는 </a:t>
            </a:r>
            <a:r>
              <a:rPr lang="en-US" altLang="ko-KR"/>
              <a:t>object</a:t>
            </a:r>
            <a:r>
              <a:rPr lang="ko-KR" altLang="en-US"/>
              <a:t> 중에서</a:t>
            </a:r>
            <a:endParaRPr lang="ko-KR" altLang="en-US"/>
          </a:p>
          <a:p>
            <a:pPr>
              <a:defRPr/>
            </a:pPr>
            <a:r>
              <a:rPr lang="ko-KR" altLang="en-US"/>
              <a:t>	</a:t>
            </a:r>
            <a:r>
              <a:rPr lang="en-US" altLang="ko-KR"/>
              <a:t>⓵</a:t>
            </a:r>
            <a:r>
              <a:rPr lang="ko-KR" altLang="en-US"/>
              <a:t> </a:t>
            </a:r>
            <a:r>
              <a:rPr lang="en-US" altLang="ko-KR"/>
              <a:t>Dominant</a:t>
            </a:r>
            <a:r>
              <a:rPr lang="ko-KR" altLang="en-US"/>
              <a:t> 관계에 있거나 </a:t>
            </a:r>
            <a:endParaRPr lang="ko-KR" altLang="en-US"/>
          </a:p>
          <a:p>
            <a:pPr>
              <a:defRPr/>
            </a:pPr>
            <a:r>
              <a:rPr lang="ko-KR" altLang="en-US"/>
              <a:t> 	</a:t>
            </a:r>
            <a:r>
              <a:rPr lang="en-US" altLang="ko-KR"/>
              <a:t>⓶</a:t>
            </a:r>
            <a:r>
              <a:rPr lang="ko-KR" altLang="en-US"/>
              <a:t> 현재의 선호도</a:t>
            </a:r>
            <a:r>
              <a:rPr lang="en-US" altLang="ko-KR"/>
              <a:t>(w’)</a:t>
            </a:r>
            <a:r>
              <a:rPr lang="ko-KR" altLang="en-US"/>
              <a:t>에 의해 추론했을 때</a:t>
            </a:r>
            <a:endParaRPr lang="ko-KR" altLang="en-US"/>
          </a:p>
          <a:p>
            <a:pPr>
              <a:defRPr/>
            </a:pPr>
            <a:r>
              <a:rPr lang="ko-KR" altLang="en-US"/>
              <a:t>자신보다 우월한</a:t>
            </a:r>
            <a:r>
              <a:rPr lang="en-US" altLang="ko-KR"/>
              <a:t>(superior) (k-1)</a:t>
            </a:r>
            <a:r>
              <a:rPr lang="ko-KR" altLang="en-US"/>
              <a:t>개의 </a:t>
            </a:r>
            <a:r>
              <a:rPr lang="en-US" altLang="ko-KR"/>
              <a:t>object</a:t>
            </a:r>
            <a:r>
              <a:rPr lang="ko-KR" altLang="en-US"/>
              <a:t>가 존재</a:t>
            </a:r>
            <a:r>
              <a:rPr lang="en-US" altLang="ko-KR"/>
              <a:t>(</a:t>
            </a:r>
            <a:r>
              <a:rPr lang="ko-KR" altLang="en-US"/>
              <a:t>같은 후보 집합 </a:t>
            </a:r>
            <a:r>
              <a:rPr lang="en-US" altLang="ko-KR"/>
              <a:t>S</a:t>
            </a:r>
            <a:r>
              <a:rPr lang="ko-KR" altLang="en-US"/>
              <a:t> 안에서 </a:t>
            </a:r>
            <a:r>
              <a:rPr lang="en-US" altLang="ko-KR"/>
              <a:t>)</a:t>
            </a:r>
            <a:r>
              <a:rPr lang="ko-KR" altLang="en-US"/>
              <a:t>한다면 </a:t>
            </a:r>
            <a:endParaRPr lang="ko-KR" altLang="en-US"/>
          </a:p>
          <a:p>
            <a:pPr>
              <a:defRPr/>
            </a:pPr>
            <a:r>
              <a:rPr lang="ko-KR" altLang="en-US"/>
              <a:t>해당 </a:t>
            </a:r>
            <a:r>
              <a:rPr lang="en-US" altLang="ko-KR">
                <a:solidFill>
                  <a:srgbClr val="ff0000"/>
                </a:solidFill>
              </a:rPr>
              <a:t>object</a:t>
            </a:r>
            <a:r>
              <a:rPr lang="ko-KR" altLang="en-US">
                <a:solidFill>
                  <a:srgbClr val="ff0000"/>
                </a:solidFill>
              </a:rPr>
              <a:t> 삭제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in </a:t>
            </a:r>
            <a:r>
              <a:rPr lang="ko-KR" altLang="en-US"/>
              <a:t>후보 집합 </a:t>
            </a:r>
            <a:r>
              <a:rPr lang="en-US" altLang="ko-KR"/>
              <a:t>S</a:t>
            </a:r>
            <a:r>
              <a:rPr lang="ko-KR" altLang="en-US"/>
              <a:t> </a:t>
            </a:r>
            <a:r>
              <a:rPr lang="en-US" altLang="ko-KR"/>
              <a:t>)</a:t>
            </a:r>
            <a:r>
              <a:rPr lang="ko-KR" altLang="en-US"/>
              <a:t>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"/>
          <p:cNvSpPr txBox="1"/>
          <p:nvPr/>
        </p:nvSpPr>
        <p:spPr>
          <a:xfrm>
            <a:off x="542824" y="273002"/>
            <a:ext cx="7701144" cy="7015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  Finalisation</a:t>
            </a:r>
            <a:endParaRPr xmlns:mc="http://schemas.openxmlformats.org/markup-compatibility/2006" xmlns:hp="http://schemas.haansoft.com/office/presentation/8.0" kumimoji="0" lang="ko-KR" altLang="en-US" sz="4000" b="1" i="0" baseline="0" mc:Ignorable="hp" hp:hslEmbossed="0">
              <a:solidFill>
                <a:srgbClr val="716340">
                  <a:alpha val="100000"/>
                </a:srgbClr>
              </a:solidFill>
              <a:latin typeface="HY견고딕"/>
              <a:sym typeface="Arial"/>
            </a:endParaRPr>
          </a:p>
        </p:txBody>
      </p:sp>
      <p:sp>
        <p:nvSpPr>
          <p:cNvPr id="13317" name=""/>
          <p:cNvSpPr txBox="1"/>
          <p:nvPr/>
        </p:nvSpPr>
        <p:spPr>
          <a:xfrm>
            <a:off x="758671" y="1477713"/>
            <a:ext cx="10583075" cy="5761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A . Termination Condition 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of Interaction Processs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B.  Estimation of w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선호도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>
              <a:defRPr/>
            </a:pPr>
            <a:r>
              <a:rPr lang="ko-KR" altLang="en-US"/>
              <a:t>☞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인터랙션 단계 종료 후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얻은 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constraint set L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에서 선호도 추론 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kumimoji="1" lang="ko-KR" altLang="en-US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선호도 추론의 정확도 ↑  </a:t>
            </a:r>
            <a:r>
              <a:rPr xmlns:mc="http://schemas.openxmlformats.org/markup-compatibility/2006" xmlns:hp="http://schemas.haansoft.com/office/presentation/8.0" kumimoji="1" lang="en-US" altLang="ko-KR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=&gt;</a:t>
            </a:r>
            <a:r>
              <a:rPr lang="ko-KR" altLang="en-US"/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ff0000"/>
                </a:solidFill>
                <a:latin typeface="Arial"/>
              </a:rPr>
              <a:t>(||w’||)^2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0000"/>
                </a:solidFill>
                <a:latin typeface="Arial"/>
              </a:rPr>
              <a:t>의 크기를 최소화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하는 방법 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Why? 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(||w’||)^2 = w’ * w’ (inner dot,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내적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=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0000"/>
                </a:solidFill>
                <a:latin typeface="Arial"/>
              </a:rPr>
              <a:t>벡터의 크기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를 나타냄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이 벡터의 크기를 최소화할 때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사용자의 호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/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불호를 분리할 수 있는 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constraint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벡터를 찾을 수 있다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=&gt;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SVM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이론에서 응용 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데이터 분류와 회귀분석에서 사용하는 머신러닝 기법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3319" name=""/>
          <p:cNvSpPr txBox="1"/>
          <p:nvPr/>
        </p:nvSpPr>
        <p:spPr>
          <a:xfrm>
            <a:off x="753777" y="1836629"/>
            <a:ext cx="10083780" cy="20095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/>
              <a:t>1) </a:t>
            </a:r>
            <a:r>
              <a:rPr lang="ko-KR" altLang="en-US"/>
              <a:t>사용자에 의해 중단                        </a:t>
            </a:r>
            <a:r>
              <a:rPr xmlns:mc="http://schemas.openxmlformats.org/markup-compatibility/2006" xmlns:hp="http://schemas.haansoft.com/office/presentation/8.0" kumimoji="1" lang="ko-KR" altLang="en-US" b="0" i="0" baseline="0" mc:Ignorable="hp" hp:hslEmbossed="0">
                <a:solidFill>
                  <a:srgbClr val="ff0000">
                    <a:alpha val="100000"/>
                  </a:srgbClr>
                </a:solidFill>
                <a:latin typeface="Arial"/>
              </a:rPr>
              <a:t>√</a:t>
            </a:r>
            <a:r>
              <a:rPr lang="en-US" altLang="ko-KR"/>
              <a:t>2)</a:t>
            </a:r>
            <a:r>
              <a:rPr lang="ko-KR" altLang="en-US"/>
              <a:t> 시스템 상에서 자동으로 종료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How?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종료 임계값을 설정한다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☞ 전체 영역 </a:t>
            </a:r>
            <a:r>
              <a:rPr lang="en-US" altLang="ko-KR"/>
              <a:t>P</a:t>
            </a:r>
            <a:r>
              <a:rPr lang="ko-KR" altLang="en-US"/>
              <a:t>와 </a:t>
            </a:r>
            <a:r>
              <a:rPr lang="en-US" altLang="ko-KR"/>
              <a:t>a</a:t>
            </a:r>
            <a:r>
              <a:rPr lang="ko-KR" altLang="en-US"/>
              <a:t>번 반복 후의 </a:t>
            </a:r>
            <a:r>
              <a:rPr lang="en-US" altLang="ko-KR"/>
              <a:t>Pa</a:t>
            </a:r>
            <a:r>
              <a:rPr lang="ko-KR" altLang="en-US"/>
              <a:t>의 면적</a:t>
            </a:r>
            <a:r>
              <a:rPr lang="en-US" altLang="ko-KR"/>
              <a:t>(</a:t>
            </a:r>
            <a:r>
              <a:rPr lang="ko-KR" altLang="en-US"/>
              <a:t>부피</a:t>
            </a:r>
            <a:r>
              <a:rPr lang="en-US" altLang="ko-KR"/>
              <a:t>)</a:t>
            </a:r>
            <a:r>
              <a:rPr lang="ko-KR" altLang="en-US"/>
              <a:t> 비율과 </a:t>
            </a:r>
            <a:r>
              <a:rPr lang="en-US" altLang="ko-KR"/>
              <a:t>(</a:t>
            </a:r>
            <a:r>
              <a:rPr lang="ko-KR" altLang="en-US"/>
              <a:t>종료</a:t>
            </a:r>
            <a:r>
              <a:rPr lang="en-US" altLang="ko-KR"/>
              <a:t>)</a:t>
            </a:r>
            <a:r>
              <a:rPr lang="ko-KR" altLang="en-US"/>
              <a:t>임계값을 비교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Pa/P </a:t>
            </a:r>
            <a:r>
              <a:rPr lang="ko-KR" altLang="en-US"/>
              <a:t>와 </a:t>
            </a:r>
            <a:r>
              <a:rPr lang="en-US" altLang="ko-KR"/>
              <a:t>T(</a:t>
            </a:r>
            <a:r>
              <a:rPr lang="ko-KR" altLang="en-US"/>
              <a:t>임계값</a:t>
            </a:r>
            <a:r>
              <a:rPr lang="en-US" altLang="ko-KR"/>
              <a:t>) </a:t>
            </a:r>
            <a:endParaRPr lang="en-US" altLang="ko-KR"/>
          </a:p>
          <a:p>
            <a:pPr>
              <a:defRPr/>
            </a:pPr>
            <a:r>
              <a:rPr lang="ko-KR" altLang="en-US"/>
              <a:t>종료 임계값의 크기가 클수록</a:t>
            </a:r>
            <a:r>
              <a:rPr lang="en-US" altLang="ko-KR"/>
              <a:t>,</a:t>
            </a:r>
            <a:r>
              <a:rPr lang="ko-KR" altLang="en-US"/>
              <a:t> 인터랙션 단계가 줄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BUT,</a:t>
            </a:r>
            <a:r>
              <a:rPr lang="ko-KR" altLang="en-US"/>
              <a:t> 완화된 기준으로 인해 선호도의 불확실성이 증가할 수 있다</a:t>
            </a:r>
            <a:r>
              <a:rPr lang="en-US" altLang="ko-KR"/>
              <a:t>.</a:t>
            </a:r>
            <a:r>
              <a:rPr lang="ko-KR" altLang="en-US"/>
              <a:t>  </a:t>
            </a:r>
            <a:r>
              <a:rPr lang="en-US" altLang="ko-KR"/>
              <a:t>(</a:t>
            </a:r>
            <a:r>
              <a:rPr lang="ko-KR" altLang="en-US"/>
              <a:t>단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0 &lt; T &lt; 1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☆ 종료 조건 </a:t>
            </a:r>
            <a:r>
              <a:rPr lang="en-US" altLang="ko-KR">
                <a:solidFill>
                  <a:srgbClr val="ff0000"/>
                </a:solidFill>
              </a:rPr>
              <a:t>: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 V(Pa) / V(P) &lt; T 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"/>
          <p:cNvSpPr txBox="1"/>
          <p:nvPr/>
        </p:nvSpPr>
        <p:spPr>
          <a:xfrm>
            <a:off x="604727" y="1595153"/>
            <a:ext cx="5377460" cy="266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341" name=""/>
          <p:cNvSpPr txBox="1"/>
          <p:nvPr/>
        </p:nvSpPr>
        <p:spPr>
          <a:xfrm>
            <a:off x="6185362" y="1595153"/>
            <a:ext cx="5377460" cy="266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342" name=""/>
          <p:cNvSpPr txBox="1"/>
          <p:nvPr/>
        </p:nvSpPr>
        <p:spPr>
          <a:xfrm>
            <a:off x="603164" y="3977556"/>
            <a:ext cx="5377460" cy="2650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343" name=""/>
          <p:cNvSpPr txBox="1"/>
          <p:nvPr/>
        </p:nvSpPr>
        <p:spPr>
          <a:xfrm>
            <a:off x="6183744" y="3977556"/>
            <a:ext cx="5377515" cy="2650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344" name=""/>
          <p:cNvSpPr txBox="1"/>
          <p:nvPr/>
        </p:nvSpPr>
        <p:spPr>
          <a:xfrm>
            <a:off x="542824" y="274566"/>
            <a:ext cx="8709041" cy="7000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  Experimental Evaluation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(1)</a:t>
            </a:r>
            <a:endParaRPr xmlns:mc="http://schemas.openxmlformats.org/markup-compatibility/2006" xmlns:hp="http://schemas.haansoft.com/office/presentation/8.0" kumimoji="0" lang="en-US" altLang="ko-KR" sz="4000" b="1" i="0" baseline="0" mc:Ignorable="hp" hp:hslEmbossed="0">
              <a:solidFill>
                <a:srgbClr val="716340">
                  <a:alpha val="100000"/>
                </a:srgbClr>
              </a:solidFill>
              <a:latin typeface="HY견고딕"/>
              <a:sym typeface="Arial"/>
            </a:endParaRPr>
          </a:p>
        </p:txBody>
      </p:sp>
      <p:sp>
        <p:nvSpPr>
          <p:cNvPr id="14345" name=""/>
          <p:cNvSpPr txBox="1"/>
          <p:nvPr/>
        </p:nvSpPr>
        <p:spPr>
          <a:xfrm>
            <a:off x="897831" y="1403497"/>
            <a:ext cx="4177566" cy="3662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Interactive Framework Phase  </a:t>
            </a:r>
            <a:endParaRPr lang="en-US" altLang="ko-KR" b="1"/>
          </a:p>
        </p:txBody>
      </p:sp>
      <p:sp>
        <p:nvSpPr>
          <p:cNvPr id="14347" name=""/>
          <p:cNvSpPr/>
          <p:nvPr/>
        </p:nvSpPr>
        <p:spPr>
          <a:xfrm>
            <a:off x="681750" y="2196764"/>
            <a:ext cx="3097161" cy="237689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348" name=""/>
          <p:cNvSpPr txBox="1"/>
          <p:nvPr/>
        </p:nvSpPr>
        <p:spPr>
          <a:xfrm>
            <a:off x="1185939" y="2054195"/>
            <a:ext cx="2088783" cy="574731"/>
          </a:xfrm>
          <a:prstGeom prst="rect">
            <a:avLst/>
          </a:prstGeom>
          <a:solidFill>
            <a:srgbClr val="63a6a4">
              <a:alpha val="100000"/>
            </a:srgbClr>
          </a:solidFill>
          <a:ln w="9544" cap="flat" cmpd="sng" algn="ctr">
            <a:solidFill>
              <a:srgbClr val="264c72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algn="ctr">
              <a:defRPr/>
            </a:pPr>
            <a:r>
              <a:rPr lang="en-US" altLang="ko-KR" sz="1400" b="1"/>
              <a:t>Settings of Experiment</a:t>
            </a:r>
            <a:r>
              <a: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</a:endParaRPr>
          </a:p>
        </p:txBody>
      </p:sp>
      <p:sp>
        <p:nvSpPr>
          <p:cNvPr id="14349" name=""/>
          <p:cNvSpPr txBox="1"/>
          <p:nvPr/>
        </p:nvSpPr>
        <p:spPr>
          <a:xfrm>
            <a:off x="969858" y="2828338"/>
            <a:ext cx="2592972" cy="14572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* Uniformly distributed 10K points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* 3 rounds of Interactions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* Efficiency 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 = average running time /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round (during interaction,=3)</a:t>
            </a:r>
            <a:endParaRPr lang="en-US" altLang="ko-KR" sz="1500"/>
          </a:p>
        </p:txBody>
      </p:sp>
      <p:pic>
        <p:nvPicPr>
          <p:cNvPr id="14351" name=""/>
          <p:cNvPicPr>
            <a:picLocks noChangeAspect="1"/>
          </p:cNvPicPr>
          <p:nvPr/>
        </p:nvPicPr>
        <p:blipFill rotWithShape="1">
          <a:blip r:embed="rId3"/>
          <a:srcRect t="9450" b="13050"/>
          <a:stretch>
            <a:fillRect/>
          </a:stretch>
        </p:blipFill>
        <p:spPr>
          <a:xfrm>
            <a:off x="4571208" y="1332440"/>
            <a:ext cx="6848847" cy="2953107"/>
          </a:xfrm>
          <a:prstGeom prst="rect">
            <a:avLst/>
          </a:prstGeom>
        </p:spPr>
      </p:pic>
      <p:pic>
        <p:nvPicPr>
          <p:cNvPr id="143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9375" y="4861763"/>
            <a:ext cx="4213859" cy="1531619"/>
          </a:xfrm>
          <a:prstGeom prst="rect">
            <a:avLst/>
          </a:prstGeom>
        </p:spPr>
      </p:pic>
      <p:sp>
        <p:nvSpPr>
          <p:cNvPr id="14355" name=""/>
          <p:cNvSpPr/>
          <p:nvPr/>
        </p:nvSpPr>
        <p:spPr>
          <a:xfrm>
            <a:off x="2914587" y="5221898"/>
            <a:ext cx="864324" cy="1008378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356" name=""/>
          <p:cNvSpPr txBox="1"/>
          <p:nvPr/>
        </p:nvSpPr>
        <p:spPr>
          <a:xfrm>
            <a:off x="5003370" y="4338601"/>
            <a:ext cx="3097161" cy="225181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Time Efficiency :  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UR  &lt;  DS  &lt;  RS</a:t>
            </a:r>
            <a:r>
              <a:rPr lang="ko-KR" altLang="en-US"/>
              <a:t>	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>
              <a:defRPr/>
            </a:pPr>
            <a:r>
              <a:rPr lang="en-US" altLang="ko-KR" sz="1400"/>
              <a:t>Dominant </a:t>
            </a:r>
            <a:r>
              <a:rPr lang="ko-KR" altLang="en-US" sz="1400"/>
              <a:t>그래프에서 </a:t>
            </a:r>
            <a:r>
              <a:rPr lang="en-US" altLang="ko-KR" sz="1400"/>
              <a:t>densest subgraph</a:t>
            </a:r>
            <a:r>
              <a:rPr lang="ko-KR" altLang="en-US" sz="1400"/>
              <a:t>의 </a:t>
            </a:r>
            <a:r>
              <a:rPr lang="en-US" altLang="ko-KR" sz="1400"/>
              <a:t>edge</a:t>
            </a:r>
            <a:r>
              <a:rPr lang="ko-KR" altLang="en-US" sz="1400"/>
              <a:t>들을 탐색하는 </a:t>
            </a:r>
            <a:r>
              <a:rPr lang="en-US" altLang="ko-KR" sz="1400"/>
              <a:t>DS</a:t>
            </a:r>
            <a:r>
              <a:rPr lang="ko-KR" altLang="en-US" sz="1400"/>
              <a:t>에 비해 </a:t>
            </a:r>
            <a:r>
              <a:rPr lang="en-US" altLang="ko-KR" sz="1400"/>
              <a:t>UR</a:t>
            </a:r>
            <a:r>
              <a:rPr lang="ko-KR" altLang="en-US" sz="1400"/>
              <a:t>은 거의 모든 </a:t>
            </a:r>
            <a:r>
              <a:rPr lang="en-US" altLang="ko-KR" sz="1400"/>
              <a:t>edge</a:t>
            </a:r>
            <a:r>
              <a:rPr lang="ko-KR" altLang="en-US" sz="1400"/>
              <a:t>를 탐색하므로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( RS</a:t>
            </a:r>
            <a:r>
              <a:rPr lang="ko-KR" altLang="en-US" sz="1400"/>
              <a:t>는 임의로 찾는것이기에 </a:t>
            </a:r>
            <a:r>
              <a:rPr lang="en-US" altLang="ko-KR" sz="1400"/>
              <a:t>k</a:t>
            </a:r>
            <a:r>
              <a:rPr lang="ko-KR" altLang="en-US" sz="1400"/>
              <a:t>에 영향 </a:t>
            </a:r>
            <a:r>
              <a:rPr lang="en-US" altLang="ko-KR" sz="1400"/>
              <a:t>X )</a:t>
            </a:r>
            <a:r>
              <a:rPr lang="ko-KR" altLang="en-US"/>
              <a:t> 		</a:t>
            </a:r>
            <a:r>
              <a:rPr lang="en-US" altLang="ko-KR"/>
              <a:t>              </a:t>
            </a:r>
            <a:endParaRPr lang="en-US" altLang="ko-KR"/>
          </a:p>
        </p:txBody>
      </p:sp>
      <p:sp>
        <p:nvSpPr>
          <p:cNvPr id="14357" name=""/>
          <p:cNvSpPr txBox="1"/>
          <p:nvPr/>
        </p:nvSpPr>
        <p:spPr>
          <a:xfrm>
            <a:off x="8100531" y="1110937"/>
            <a:ext cx="2376892" cy="2215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900">
                <a:solidFill>
                  <a:srgbClr val="000000"/>
                </a:solidFill>
              </a:rPr>
              <a:t>Equal weight : </a:t>
            </a:r>
            <a:r>
              <a:rPr lang="ko-KR" altLang="en-US" sz="900">
                <a:solidFill>
                  <a:srgbClr val="000000"/>
                </a:solidFill>
              </a:rPr>
              <a:t>선호도에 차이가 없는 상황 </a:t>
            </a:r>
            <a:endParaRPr lang="ko-KR" altLang="en-US" sz="900">
              <a:solidFill>
                <a:srgbClr val="000000"/>
              </a:solidFill>
            </a:endParaRPr>
          </a:p>
        </p:txBody>
      </p:sp>
      <p:sp>
        <p:nvSpPr>
          <p:cNvPr id="14358" name=""/>
          <p:cNvSpPr txBox="1"/>
          <p:nvPr/>
        </p:nvSpPr>
        <p:spPr>
          <a:xfrm>
            <a:off x="8388640" y="4342937"/>
            <a:ext cx="3097160" cy="24655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Accuracy :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RS  &lt;  DS  &lt;  UR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	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모두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Equal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선호도를 두고 진행한 것보다 정확도가 높다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반환해야 하는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k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의 개수가 증가할수록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,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top-k list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incorrect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들이 들어갈 확률이 높아지므로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accuracy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 ↓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            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</p:txBody>
      </p:sp>
      <p:sp>
        <p:nvSpPr>
          <p:cNvPr id="14360" name=""/>
          <p:cNvSpPr/>
          <p:nvPr/>
        </p:nvSpPr>
        <p:spPr>
          <a:xfrm>
            <a:off x="5003370" y="4285547"/>
            <a:ext cx="3025134" cy="2304863"/>
          </a:xfrm>
          <a:prstGeom prst="rect">
            <a:avLst/>
          </a:prstGeom>
          <a:noFill/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  <p:sp>
        <p:nvSpPr>
          <p:cNvPr id="14361" name=""/>
          <p:cNvSpPr/>
          <p:nvPr/>
        </p:nvSpPr>
        <p:spPr>
          <a:xfrm>
            <a:off x="8316612" y="4285547"/>
            <a:ext cx="3169188" cy="2376891"/>
          </a:xfrm>
          <a:prstGeom prst="rect">
            <a:avLst/>
          </a:prstGeom>
          <a:noFill/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542824" y="274566"/>
            <a:ext cx="8709041" cy="7000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  Experimental Evaluation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(2)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rgbClr val="716340"/>
              </a:solidFill>
              <a:latin typeface="HY견고딕"/>
              <a:sym typeface="Arial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l="2570" b="2680"/>
          <a:stretch>
            <a:fillRect/>
          </a:stretch>
        </p:blipFill>
        <p:spPr>
          <a:xfrm>
            <a:off x="249588" y="1476494"/>
            <a:ext cx="5252773" cy="266499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rcRect l="5480" t="8460"/>
          <a:stretch>
            <a:fillRect/>
          </a:stretch>
        </p:blipFill>
        <p:spPr>
          <a:xfrm>
            <a:off x="6083775" y="1594330"/>
            <a:ext cx="5651613" cy="261919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393642" y="4353967"/>
            <a:ext cx="2809053" cy="3637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11" name=""/>
          <p:cNvSpPr txBox="1"/>
          <p:nvPr/>
        </p:nvSpPr>
        <p:spPr>
          <a:xfrm>
            <a:off x="681748" y="4062322"/>
            <a:ext cx="2376893" cy="2232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Demensionality of 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사용자의 선호도 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HNC_GO_B_HINT_GS"/>
              <a:ea typeface="HNC_GO_B_HINT_GS"/>
              <a:cs typeface="HNC_GO_B_HINT_GS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478533" y="4444408"/>
            <a:ext cx="3020648" cy="106866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앞의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k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값이 증가하는 그래프와 유사하게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query keyword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 개수 ↑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 후보 집합의 크기 ↑ 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 불확실성 ↑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5867694" y="4415127"/>
            <a:ext cx="3313242" cy="14598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 왜 역전되었을까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=&gt;</a:t>
            </a:r>
            <a:r>
              <a:rPr lang="ko-KR" altLang="en-US" sz="1500"/>
              <a:t> </a:t>
            </a:r>
            <a:r>
              <a:rPr lang="en-US" altLang="ko-KR" sz="1500"/>
              <a:t>DS</a:t>
            </a:r>
            <a:r>
              <a:rPr lang="ko-KR" altLang="en-US" sz="1500"/>
              <a:t>의 경우</a:t>
            </a:r>
            <a:r>
              <a:rPr lang="en-US" altLang="ko-KR" sz="1500"/>
              <a:t>,</a:t>
            </a:r>
            <a:r>
              <a:rPr lang="ko-KR" altLang="en-US" sz="1500"/>
              <a:t> 비교적 적은 개수</a:t>
            </a:r>
            <a:r>
              <a:rPr lang="en-US" altLang="ko-KR" sz="1500"/>
              <a:t>(10</a:t>
            </a:r>
            <a:r>
              <a:rPr lang="ko-KR" altLang="en-US" sz="1500"/>
              <a:t>개 이하</a:t>
            </a:r>
            <a:r>
              <a:rPr lang="en-US" altLang="ko-KR" sz="1500"/>
              <a:t>)</a:t>
            </a:r>
            <a:r>
              <a:rPr lang="ko-KR" altLang="en-US" sz="1500"/>
              <a:t>의 후보를 찾을 때</a:t>
            </a:r>
            <a:r>
              <a:rPr lang="en-US" altLang="ko-KR" sz="1500"/>
              <a:t>,</a:t>
            </a:r>
            <a:r>
              <a:rPr lang="ko-KR" altLang="en-US" sz="1500"/>
              <a:t> 오히려 </a:t>
            </a:r>
            <a:r>
              <a:rPr lang="en-US" altLang="ko-KR" sz="1500"/>
              <a:t>densest subgraph</a:t>
            </a:r>
            <a:r>
              <a:rPr lang="ko-KR" altLang="en-US" sz="1500"/>
              <a:t>를 사용할 때 탐색해야하는 경우의 수가 늘어난다 </a:t>
            </a:r>
            <a:endParaRPr lang="ko-KR" altLang="en-US" sz="1500"/>
          </a:p>
        </p:txBody>
      </p:sp>
      <p:sp>
        <p:nvSpPr>
          <p:cNvPr id="15" name=""/>
          <p:cNvSpPr txBox="1"/>
          <p:nvPr/>
        </p:nvSpPr>
        <p:spPr>
          <a:xfrm>
            <a:off x="9214443" y="4357574"/>
            <a:ext cx="2953107" cy="19174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중간 과정에서 사용자에게 제공하는 후보의 크기를 늘려갈때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정확도는 올라간다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Why ?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선호도를 추정하기 위한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constraint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 개수가 늘어나기 때문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1443335" y="5942168"/>
            <a:ext cx="474627" cy="792297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17" name=""/>
          <p:cNvSpPr txBox="1"/>
          <p:nvPr/>
        </p:nvSpPr>
        <p:spPr>
          <a:xfrm>
            <a:off x="321612" y="6014195"/>
            <a:ext cx="6554460" cy="6418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DS</a:t>
            </a:r>
            <a:r>
              <a:rPr lang="ko-KR" altLang="en-US"/>
              <a:t>는 후보군의 개수의 </a:t>
            </a:r>
            <a:r>
              <a:rPr lang="en-US" altLang="ko-KR"/>
              <a:t>mariginal benefit</a:t>
            </a:r>
            <a:r>
              <a:rPr lang="ko-KR" altLang="en-US"/>
              <a:t>이 </a:t>
            </a:r>
            <a:r>
              <a:rPr lang="en-US" altLang="ko-KR"/>
              <a:t>UR</a:t>
            </a:r>
            <a:r>
              <a:rPr lang="ko-KR" altLang="en-US"/>
              <a:t>보다 크다</a:t>
            </a:r>
            <a:endParaRPr lang="ko-KR" altLang="en-US"/>
          </a:p>
          <a:p>
            <a:pPr>
              <a:defRPr/>
            </a:pPr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☞ </a:t>
            </a:r>
            <a:r>
              <a:rPr lang="en-US" altLang="ko-KR">
                <a:solidFill>
                  <a:srgbClr val="ff0000"/>
                </a:solidFill>
              </a:rPr>
              <a:t>DS : quantity-oriented vs UR : quality-oriented 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897831" y="1403497"/>
            <a:ext cx="4177566" cy="3662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Interactive Framework Phase 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</p:txBody>
      </p:sp>
      <p:sp>
        <p:nvSpPr>
          <p:cNvPr id="19" name=""/>
          <p:cNvSpPr/>
          <p:nvPr/>
        </p:nvSpPr>
        <p:spPr>
          <a:xfrm>
            <a:off x="1474047" y="4357574"/>
            <a:ext cx="3025134" cy="1296486"/>
          </a:xfrm>
          <a:prstGeom prst="rect">
            <a:avLst/>
          </a:prstGeom>
          <a:noFill/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  <p:sp>
        <p:nvSpPr>
          <p:cNvPr id="20" name=""/>
          <p:cNvSpPr/>
          <p:nvPr/>
        </p:nvSpPr>
        <p:spPr>
          <a:xfrm>
            <a:off x="5867694" y="4357574"/>
            <a:ext cx="3241215" cy="1584594"/>
          </a:xfrm>
          <a:prstGeom prst="rect">
            <a:avLst/>
          </a:prstGeom>
          <a:noFill/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  <p:sp>
        <p:nvSpPr>
          <p:cNvPr id="21" name=""/>
          <p:cNvSpPr/>
          <p:nvPr/>
        </p:nvSpPr>
        <p:spPr>
          <a:xfrm>
            <a:off x="9180936" y="4357574"/>
            <a:ext cx="2881080" cy="1656621"/>
          </a:xfrm>
          <a:prstGeom prst="rect">
            <a:avLst/>
          </a:prstGeom>
          <a:noFill/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542824" y="274566"/>
            <a:ext cx="8709041" cy="7000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  Experimental Evaluation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HY견고딕"/>
                <a:sym typeface="Arial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rgbClr val="716340"/>
              </a:solidFill>
              <a:latin typeface="HY견고딕"/>
              <a:sym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93642" y="4353967"/>
            <a:ext cx="2809053" cy="3637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13" name=""/>
          <p:cNvSpPr txBox="1"/>
          <p:nvPr/>
        </p:nvSpPr>
        <p:spPr>
          <a:xfrm>
            <a:off x="6698286" y="2668957"/>
            <a:ext cx="3923190" cy="68193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종료 임계값이 클수록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 인터랙션 종료 조건이 완화됨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 불확실성 ↑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 인터랙션 단계에서 소모되는 시간 ↓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1443335" y="5942168"/>
            <a:ext cx="474627" cy="792297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17" name=""/>
          <p:cNvSpPr txBox="1"/>
          <p:nvPr/>
        </p:nvSpPr>
        <p:spPr>
          <a:xfrm>
            <a:off x="4643235" y="4708021"/>
            <a:ext cx="7020130" cy="22909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Candidate Selection Strategy</a:t>
            </a:r>
            <a:r>
              <a:rPr lang="ko-KR" altLang="en-US" b="1"/>
              <a:t> </a:t>
            </a:r>
            <a:r>
              <a:rPr lang="en-US" altLang="ko-KR" b="1"/>
              <a:t>(</a:t>
            </a:r>
            <a:r>
              <a:rPr lang="ko-KR" altLang="en-US" b="1"/>
              <a:t> </a:t>
            </a:r>
            <a:r>
              <a:rPr lang="en-US" altLang="ko-KR" b="1"/>
              <a:t>RS, DS, UR)</a:t>
            </a:r>
            <a:r>
              <a:rPr lang="ko-KR" altLang="en-US" b="1"/>
              <a:t> </a:t>
            </a:r>
            <a:r>
              <a:rPr lang="en-US" altLang="ko-KR" b="1"/>
              <a:t>in NY dataset</a:t>
            </a:r>
            <a:endParaRPr lang="en-US" altLang="ko-KR" b="1"/>
          </a:p>
          <a:p>
            <a:pPr>
              <a:defRPr/>
            </a:pPr>
            <a:r>
              <a:rPr lang="ko-KR" altLang="en-US"/>
              <a:t>☆차이점 </a:t>
            </a:r>
            <a:r>
              <a:rPr lang="en-US" altLang="ko-KR"/>
              <a:t>:</a:t>
            </a:r>
            <a:r>
              <a:rPr lang="ko-KR" altLang="en-US"/>
              <a:t> 중국보다 </a:t>
            </a:r>
            <a:r>
              <a:rPr lang="en-US" altLang="ko-KR"/>
              <a:t>keyword</a:t>
            </a:r>
            <a:r>
              <a:rPr lang="ko-KR" altLang="en-US"/>
              <a:t>의 개수가 많다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Result =&gt; Interaction Phase</a:t>
            </a:r>
            <a:r>
              <a:rPr lang="ko-KR" altLang="en-US"/>
              <a:t>에서 중국보다 </a:t>
            </a:r>
            <a:r>
              <a:rPr lang="en-US" altLang="ko-KR"/>
              <a:t>Efficient</a:t>
            </a:r>
            <a:endParaRPr lang="en-US" altLang="ko-KR"/>
          </a:p>
          <a:p>
            <a:pPr>
              <a:defRPr/>
            </a:pPr>
            <a:r>
              <a:rPr lang="en-US" altLang="ko-KR"/>
              <a:t>Why? unique</a:t>
            </a:r>
            <a:r>
              <a:rPr lang="ko-KR" altLang="en-US"/>
              <a:t> </a:t>
            </a:r>
            <a:r>
              <a:rPr lang="en-US" altLang="ko-KR"/>
              <a:t>keyword</a:t>
            </a:r>
            <a:r>
              <a:rPr lang="ko-KR" altLang="en-US"/>
              <a:t>개수가 평균적으로 많아 </a:t>
            </a:r>
            <a:r>
              <a:rPr lang="en-US" altLang="ko-KR"/>
              <a:t>dominant</a:t>
            </a:r>
            <a:r>
              <a:rPr lang="ko-KR" altLang="en-US"/>
              <a:t> 관계가 이루어지기 어렵다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897831" y="1403497"/>
            <a:ext cx="4177566" cy="3662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264c72"/>
                </a:solidFill>
                <a:latin typeface="HNC_GO_B_HINT_GS"/>
                <a:ea typeface="HNC_GO_B_HINT_GS"/>
                <a:cs typeface="HNC_GO_B_HINT_GS"/>
              </a:rPr>
              <a:t>Finalisation Phase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264c72"/>
              </a:solidFill>
              <a:latin typeface="HNC_GO_B_HINT_GS"/>
              <a:ea typeface="HNC_GO_B_HINT_GS"/>
              <a:cs typeface="HNC_GO_B_HINT_GS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693" y="1692575"/>
            <a:ext cx="5566886" cy="2664999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6587963" y="2484872"/>
            <a:ext cx="4249593" cy="1080405"/>
          </a:xfrm>
          <a:prstGeom prst="rect">
            <a:avLst/>
          </a:prstGeom>
          <a:noFill/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9375" y="4861763"/>
            <a:ext cx="4213859" cy="1531619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3634857" y="5221898"/>
            <a:ext cx="864324" cy="1008378"/>
          </a:xfrm>
          <a:prstGeom prst="ellipse">
            <a:avLst/>
          </a:prstGeom>
          <a:noFill/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"/>
          <p:cNvSpPr txBox="1"/>
          <p:nvPr/>
        </p:nvSpPr>
        <p:spPr>
          <a:xfrm>
            <a:off x="398368" y="312689"/>
            <a:ext cx="7702763" cy="7189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1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맑은 고딕"/>
                <a:sym typeface="Arial"/>
              </a:rPr>
              <a:t>01  </a:t>
            </a: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Bahnschrift SemiBold SemiConden"/>
                <a:sym typeface="Arial"/>
              </a:rPr>
              <a:t>Introduction</a:t>
            </a:r>
            <a:endParaRPr xmlns:mc="http://schemas.openxmlformats.org/markup-compatibility/2006" xmlns:hp="http://schemas.haansoft.com/office/presentation/8.0" kumimoji="0" lang="ko-KR" altLang="en-US" sz="4000" b="1" i="0" mc:Ignorable="hp" hp:hslEmbossed="0">
              <a:solidFill>
                <a:srgbClr val="716340">
                  <a:alpha val="100000"/>
                </a:srgbClr>
              </a:solidFill>
              <a:latin typeface="Bahnschrift SemiBold SemiConden"/>
              <a:sym typeface="Arial"/>
            </a:endParaRPr>
          </a:p>
        </p:txBody>
      </p:sp>
      <p:sp>
        <p:nvSpPr>
          <p:cNvPr id="5125" name=""/>
          <p:cNvSpPr txBox="1"/>
          <p:nvPr/>
        </p:nvSpPr>
        <p:spPr>
          <a:xfrm>
            <a:off x="255532" y="1766568"/>
            <a:ext cx="11416804" cy="3527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338182" lvl="0" indent="-338182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바탕"/>
                <a:sym typeface="Arial"/>
              </a:rPr>
              <a:t>Conventional Top-k Spatial Keyword Queries...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바탕"/>
              <a:sym typeface="Arial"/>
            </a:endParaRPr>
          </a:p>
          <a:p>
            <a:pPr marL="338182" lvl="0" indent="-338182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sym typeface="Arial"/>
              </a:rPr>
              <a:t>	⓵ Spatial Proximity (지리적 근접성)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sym typeface="Arial"/>
              </a:rPr>
              <a:t>	⓶ Keyword Relevance (키워드 유사성) 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400" b="0" i="0" mc:Ignorable="hp" hp:hslEmbossed="0">
              <a:solidFill>
                <a:srgbClr val="363636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126" name=""/>
          <p:cNvSpPr/>
          <p:nvPr/>
        </p:nvSpPr>
        <p:spPr>
          <a:xfrm>
            <a:off x="7020225" y="2774465"/>
            <a:ext cx="936450" cy="36024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a6a4"/>
          </a:solidFill>
          <a:ln w="9544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127" name=""/>
          <p:cNvSpPr txBox="1"/>
          <p:nvPr/>
        </p:nvSpPr>
        <p:spPr>
          <a:xfrm>
            <a:off x="8243969" y="2774465"/>
            <a:ext cx="2661770" cy="3602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6437529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고정된 선호도 사용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5128" name=""/>
          <p:cNvSpPr/>
          <p:nvPr/>
        </p:nvSpPr>
        <p:spPr>
          <a:xfrm>
            <a:off x="9396266" y="3422004"/>
            <a:ext cx="360302" cy="7920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3a6a4"/>
          </a:solidFill>
          <a:ln w="9544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5400000"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129" name=""/>
          <p:cNvSpPr txBox="1"/>
          <p:nvPr/>
        </p:nvSpPr>
        <p:spPr>
          <a:xfrm>
            <a:off x="7812220" y="5075878"/>
            <a:ext cx="2877616" cy="7190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6437529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⓵ Impractical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⓶ Result Intuitiveness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5130" name=""/>
          <p:cNvSpPr txBox="1"/>
          <p:nvPr/>
        </p:nvSpPr>
        <p:spPr>
          <a:xfrm>
            <a:off x="7380527" y="4934659"/>
            <a:ext cx="3885513" cy="1004659"/>
          </a:xfrm>
          <a:prstGeom prst="rect">
            <a:avLst/>
          </a:prstGeom>
          <a:noFill/>
          <a:ln w="9544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131" name=""/>
          <p:cNvSpPr/>
          <p:nvPr/>
        </p:nvSpPr>
        <p:spPr>
          <a:xfrm>
            <a:off x="4791766" y="5147324"/>
            <a:ext cx="1941166" cy="50475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3a6a4"/>
          </a:solidFill>
          <a:ln w="9544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132" name=""/>
          <p:cNvSpPr txBox="1"/>
          <p:nvPr/>
        </p:nvSpPr>
        <p:spPr>
          <a:xfrm>
            <a:off x="8459815" y="4502911"/>
            <a:ext cx="2372914" cy="5031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LIMITAITONS :(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</p:txBody>
      </p:sp>
      <p:pic>
        <p:nvPicPr>
          <p:cNvPr id="513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968210" y="4288627"/>
            <a:ext cx="3396607" cy="2023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34" name=""/>
          <p:cNvSpPr txBox="1"/>
          <p:nvPr/>
        </p:nvSpPr>
        <p:spPr>
          <a:xfrm>
            <a:off x="1190420" y="4718757"/>
            <a:ext cx="2880798" cy="15808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ctr" defTabSz="64375292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</a:rPr>
              <a:t>USER INTERACTIVE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9" name=""/>
          <p:cNvGraphicFramePr/>
          <p:nvPr/>
        </p:nvGraphicFramePr>
        <p:xfrm>
          <a:off x="831681" y="1911024"/>
          <a:ext cx="10364418" cy="4635675"/>
        </p:xfrm>
        <a:graphic>
          <a:graphicData uri="http://schemas.openxmlformats.org/drawingml/2006/table">
            <a:tbl>
              <a:tblPr firstRow="1" bandRow="1"/>
              <a:tblGrid>
                <a:gridCol w="2068150"/>
                <a:gridCol w="2077639"/>
                <a:gridCol w="2074458"/>
                <a:gridCol w="2074458"/>
                <a:gridCol w="2069713"/>
              </a:tblGrid>
              <a:tr h="639668">
                <a:tc>
                  <a:txBody>
                    <a:bodyPr vert="horz" wrap="square" lIns="91440" tIns="45720" rIns="91440" bIns="45720" anchor="t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Query Type</a:t>
                      </a:r>
                      <a:endParaRPr xmlns:mc="http://schemas.openxmlformats.org/markup-compatibility/2006" xmlns:hp="http://schemas.haansoft.com/office/presentation/8.0" kumimoji="0" lang="ko-KR" altLang="en-US" sz="1800" b="1" i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3a6a4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모든 키워드가  </a:t>
                      </a:r>
          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일치하는가?</a:t>
                      </a:r>
                      <a:endParaRPr xmlns:mc="http://schemas.openxmlformats.org/markup-compatibility/2006" xmlns:hp="http://schemas.haansoft.com/office/presentation/8.0" kumimoji="0" lang="ko-KR" altLang="en-US" sz="1800" b="1" i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3a6a4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리턴하는 </a:t>
                      </a:r>
          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결과의 개수</a:t>
                      </a:r>
                      <a:endParaRPr xmlns:mc="http://schemas.openxmlformats.org/markup-compatibility/2006" xmlns:hp="http://schemas.haansoft.com/office/presentation/8.0" kumimoji="0" lang="ko-KR" altLang="en-US" sz="1800" b="1" i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3a6a4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결과값들이</a:t>
                      </a:r>
          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정렬되어 있는가?</a:t>
                      </a:r>
                      <a:endParaRPr xmlns:mc="http://schemas.openxmlformats.org/markup-compatibility/2006" xmlns:hp="http://schemas.haansoft.com/office/presentation/8.0" kumimoji="0" lang="ko-KR" altLang="en-US" sz="1800" b="1" i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3a6a4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선호도를 </a:t>
                      </a:r>
          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반영하는가?</a:t>
                      </a:r>
                      <a:endParaRPr xmlns:mc="http://schemas.openxmlformats.org/markup-compatibility/2006" xmlns:hp="http://schemas.haansoft.com/office/presentation/8.0" kumimoji="0" lang="ko-KR" altLang="en-US" sz="1800" b="1" i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3a6a4">
                        <a:alpha val="100000"/>
                      </a:srgbClr>
                    </a:solidFill>
                  </a:tcPr>
                </a:tc>
              </a:tr>
              <a:tr h="798357"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BOOLEAN</a:t>
                      </a:r>
          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RANGE Q</a:t>
                      </a:r>
        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해당하는 </a:t>
                      </a:r>
                      <a:endParaRPr xmlns:mc="http://schemas.openxmlformats.org/markup-compatibility/2006" xmlns:hp="http://schemas.haansoft.com/office/presentation/8.0" kumimoji="1" lang="ko-KR" altLang="en-US" sz="1700" b="0" i="0" baseline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모든 결과를 반환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</a:tr>
              <a:tr h="798357"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BOOLEAN </a:t>
                      </a:r>
          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k NN Q</a:t>
                      </a:r>
        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ce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ce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K개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ce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ce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cec">
                        <a:alpha val="100000"/>
                      </a:srgbClr>
                    </a:solidFill>
                  </a:tcPr>
                </a:tc>
              </a:tr>
              <a:tr h="798357"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TOP- K </a:t>
                      </a:r>
          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RANGE Q</a:t>
                      </a:r>
        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K개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</a:tr>
              <a:tr h="798357"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TOP-K NN </a:t>
                      </a:r>
          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Q</a:t>
                      </a:r>
        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ce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ce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K개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ce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ce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O (고정된 선호도)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cec">
                        <a:alpha val="100000"/>
                      </a:srgbClr>
                    </a:solidFill>
                  </a:tcPr>
                </a:tc>
              </a:tr>
              <a:tr h="798357"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INTERACTIVE</a:t>
                      </a:r>
          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TOP-K NN Q</a:t>
                      </a:r>
        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K개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normAutofit/>
                    </a:bodyPr>
                    <a:p>
                      <a:pPr marL="0" lvl="0" indent="0" algn="ctr" defTabSz="6437529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        <a:solidFill>
                            <a:srgbClr val="264c72">
                              <a:alpha val="100000"/>
                            </a:srgbClr>
                          </a:solidFill>
                          <a:latin typeface="Arial"/>
                        </a:rPr>
                        <a:t>O (인터랙티브)</a:t>
                      </a:r>
        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        <a:solidFill>
                          <a:srgbClr val="264c72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ad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272" name=""/>
          <p:cNvSpPr txBox="1"/>
          <p:nvPr/>
        </p:nvSpPr>
        <p:spPr>
          <a:xfrm>
            <a:off x="831681" y="1334820"/>
            <a:ext cx="4388652" cy="4317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6437529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Types of Spatial Keyword Queries</a:t>
            </a:r>
            <a:endParaRPr xmlns:mc="http://schemas.openxmlformats.org/markup-compatibility/2006" xmlns:hp="http://schemas.haansoft.com/office/presentation/8.0" kumimoji="0" lang="ko-KR" altLang="en-US" sz="22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6276" name=""/>
          <p:cNvSpPr/>
          <p:nvPr/>
        </p:nvSpPr>
        <p:spPr>
          <a:xfrm>
            <a:off x="182523" y="6010765"/>
            <a:ext cx="792050" cy="28885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44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278" name=""/>
          <p:cNvSpPr txBox="1"/>
          <p:nvPr/>
        </p:nvSpPr>
        <p:spPr>
          <a:xfrm>
            <a:off x="398368" y="312689"/>
            <a:ext cx="7702763" cy="7189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1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맑은 고딕"/>
                <a:sym typeface="Arial"/>
              </a:rPr>
              <a:t>01  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Bahnschrift SemiBold SemiConden"/>
                <a:sym typeface="Arial"/>
              </a:rPr>
              <a:t>Introduction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Bahnschrift SemiBold SemiConden"/>
                <a:sym typeface="Arial"/>
              </a:rPr>
              <a:t> (2)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rgbClr val="716340"/>
              </a:solidFill>
              <a:latin typeface="Bahnschrift SemiBold SemiConde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"/>
          <p:cNvSpPr txBox="1"/>
          <p:nvPr/>
        </p:nvSpPr>
        <p:spPr>
          <a:xfrm>
            <a:off x="604727" y="1595153"/>
            <a:ext cx="10732704" cy="4784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264c72">
                  <a:alpha val="100000"/>
                </a:srgbClr>
              </a:buClr>
              <a:buSzPct val="100000"/>
              <a:buFont typeface="Bahnschrift SemiBold SemiConden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PHASE 1 ) 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(Initial) 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Candidate Generation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 	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▷사용자의 선호도를 추정하기 위해 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ff0000"/>
                </a:solidFill>
                <a:latin typeface="Arial"/>
                <a:sym typeface="Arial"/>
              </a:rPr>
              <a:t>사전에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 제공할 정보의 후보군을 선정 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	▷ 목표 : 가능한 작은 후보군을 산정해서 탐색 범위를 줄이는 것 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	( 다만, 후보군의 크기는 적당해야 한다. )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264c72">
                  <a:alpha val="100000"/>
                </a:srgbClr>
              </a:buClr>
              <a:buSzPct val="100000"/>
              <a:buFont typeface="Bahnschrift SemiBold SemiConden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PHASE 2 ) Interaction Process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	▷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ff0000"/>
                </a:solidFill>
                <a:latin typeface="Arial"/>
                <a:sym typeface="Arial"/>
              </a:rPr>
              <a:t>사용자의 피드백에 따라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ff0000"/>
                </a:solidFill>
                <a:latin typeface="Arial"/>
                <a:sym typeface="Arial"/>
              </a:rPr>
              <a:t>(interactive)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서 선호도를 추정하는 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ff0000"/>
                </a:solidFill>
                <a:latin typeface="Arial"/>
                <a:sym typeface="Arial"/>
              </a:rPr>
              <a:t>반복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적 단계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	▷목표 : 사용자의 선호도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(w)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를 확정할 때까지 반복한다 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	( 반복 과정에서 candidate set을 개선 )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264c72">
                  <a:alpha val="100000"/>
                </a:srgbClr>
              </a:buClr>
              <a:buSzPct val="100000"/>
              <a:buFont typeface="Bahnschrift SemiBold SemiConden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PHASE 3 ) Finalisation 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	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▷사용자와의 상호작용에서 도출한 선호도에 따라 상위 K개의 결과를 반환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	▷목표 : 인터랙션이 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ff0000"/>
                </a:solidFill>
                <a:latin typeface="Arial"/>
                <a:sym typeface="Arial"/>
              </a:rPr>
              <a:t>종료 조건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sym typeface="Arial"/>
              </a:rPr>
              <a:t>과 이를 토대로 적당한 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ff0000"/>
                </a:solidFill>
                <a:latin typeface="Arial"/>
                <a:sym typeface="Arial"/>
              </a:rPr>
              <a:t>선호도를 추정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chemeClr val="dk1"/>
                </a:solidFill>
                <a:latin typeface="Arial"/>
                <a:sym typeface="Arial"/>
              </a:rPr>
              <a:t>(LP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chemeClr val="dk1"/>
                </a:solidFill>
                <a:latin typeface="Arial"/>
                <a:sym typeface="Arial"/>
              </a:rPr>
              <a:t> 계산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chemeClr val="dk1"/>
                </a:solidFill>
                <a:latin typeface="Arial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1" lang="en-US" altLang="ko-KR" sz="2000" b="0" i="0" baseline="0" mc:Ignorable="hp" hp:hslEmbossed="0">
              <a:solidFill>
                <a:schemeClr val="dk1"/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chemeClr val="dk1"/>
              </a:solidFill>
              <a:latin typeface="Arial"/>
              <a:sym typeface="Arial"/>
            </a:endParaRPr>
          </a:p>
        </p:txBody>
      </p:sp>
      <p:sp>
        <p:nvSpPr>
          <p:cNvPr id="7174" name=""/>
          <p:cNvSpPr txBox="1"/>
          <p:nvPr/>
        </p:nvSpPr>
        <p:spPr>
          <a:xfrm>
            <a:off x="398368" y="312689"/>
            <a:ext cx="7702763" cy="7189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1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맑은 고딕"/>
                <a:sym typeface="Arial"/>
              </a:rPr>
              <a:t>01  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Bahnschrift SemiBold SemiConden"/>
                <a:sym typeface="Arial"/>
              </a:rPr>
              <a:t>Introduction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716340"/>
                </a:solidFill>
                <a:latin typeface="Bahnschrift SemiBold SemiConden"/>
                <a:sym typeface="Arial"/>
              </a:rPr>
              <a:t> (3)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rgbClr val="716340"/>
              </a:solidFill>
              <a:latin typeface="Bahnschrift SemiBold SemiConden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"/>
          <p:cNvSpPr txBox="1"/>
          <p:nvPr/>
        </p:nvSpPr>
        <p:spPr>
          <a:xfrm>
            <a:off x="325360" y="349194"/>
            <a:ext cx="7699581" cy="6999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함초롬돋움"/>
                <a:sym typeface="Arial"/>
              </a:rPr>
              <a:t>02  Candidate Generation</a:t>
            </a:r>
            <a:endParaRPr xmlns:mc="http://schemas.openxmlformats.org/markup-compatibility/2006" xmlns:hp="http://schemas.haansoft.com/office/presentation/8.0" kumimoji="0" lang="ko-KR" altLang="en-US" sz="4000" b="1" i="0" mc:Ignorable="hp" hp:hslEmbossed="0">
              <a:solidFill>
                <a:srgbClr val="716340">
                  <a:alpha val="100000"/>
                </a:srgbClr>
              </a:solidFill>
              <a:latin typeface="한컴 윤고딕 230"/>
              <a:sym typeface="Arial"/>
            </a:endParaRPr>
          </a:p>
        </p:txBody>
      </p:sp>
      <p:pic>
        <p:nvPicPr>
          <p:cNvPr id="1638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50751" y="1693559"/>
            <a:ext cx="5745688" cy="45187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6390" name=""/>
          <p:cNvSpPr txBox="1"/>
          <p:nvPr/>
        </p:nvSpPr>
        <p:spPr>
          <a:xfrm>
            <a:off x="7275757" y="1693559"/>
            <a:ext cx="4891791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CONCEPT 1) Dominance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▷가지고 있는 모든 특성에 대해 우월한 관계를 지니는 것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CONCEPT 2) Skyline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▷ 다른 튜플들로 부터 우위를 가지는 것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CONCEPT 3) k-Skyband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▷ 자신의 위로 k개의 튜플들이 존재하는 튜플 혹은 그러한 집합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6391" name=""/>
          <p:cNvSpPr/>
          <p:nvPr/>
        </p:nvSpPr>
        <p:spPr>
          <a:xfrm>
            <a:off x="9393084" y="4645748"/>
            <a:ext cx="360302" cy="42694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3a6a4"/>
          </a:solidFill>
          <a:ln w="9544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5400000"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392" name=""/>
          <p:cNvSpPr txBox="1"/>
          <p:nvPr/>
        </p:nvSpPr>
        <p:spPr>
          <a:xfrm>
            <a:off x="7304336" y="5504444"/>
            <a:ext cx="4460043" cy="10792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직관적으로 우위를 점하는 튜플들 위주로 후보군 구성 =&gt; Idea of Pruning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pic>
        <p:nvPicPr>
          <p:cNvPr id="16393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574243" y="1617368"/>
            <a:ext cx="5485355" cy="46838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99856" y="2412845"/>
            <a:ext cx="4928510" cy="3369309"/>
          </a:xfrm>
          <a:prstGeom prst="rect">
            <a:avLst/>
          </a:prstGeom>
        </p:spPr>
      </p:pic>
      <p:sp>
        <p:nvSpPr>
          <p:cNvPr id="9220" name=""/>
          <p:cNvSpPr txBox="1"/>
          <p:nvPr/>
        </p:nvSpPr>
        <p:spPr>
          <a:xfrm>
            <a:off x="326979" y="350757"/>
            <a:ext cx="7701144" cy="6999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NC_GO_B_HINT_GS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NC_GO_B_HINT_GS"/>
                <a:sym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NC_GO_B_HINT_GS"/>
                <a:sym typeface="Arial"/>
              </a:rPr>
              <a:t>  Interaction Process</a:t>
            </a:r>
            <a:endParaRPr xmlns:mc="http://schemas.openxmlformats.org/markup-compatibility/2006" xmlns:hp="http://schemas.haansoft.com/office/presentation/8.0" kumimoji="0" lang="ko-KR" altLang="en-US" sz="4000" b="1" i="0" baseline="0" mc:Ignorable="hp" hp:hslEmbossed="0">
              <a:solidFill>
                <a:srgbClr val="716340">
                  <a:alpha val="100000"/>
                </a:srgbClr>
              </a:solidFill>
              <a:latin typeface="HNC_GO_B_HINT_GS"/>
              <a:sym typeface="Arial"/>
            </a:endParaRPr>
          </a:p>
        </p:txBody>
      </p:sp>
      <p:sp>
        <p:nvSpPr>
          <p:cNvPr id="9221" name=""/>
          <p:cNvSpPr txBox="1"/>
          <p:nvPr/>
        </p:nvSpPr>
        <p:spPr>
          <a:xfrm>
            <a:off x="1407829" y="1550722"/>
            <a:ext cx="9066161" cy="6475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6437529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☆ 사용자의 피드백에 따라 후보군을 수정 및 반영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☆ 반복되는 사용자와의 인터랙션에서 사용자의 선호도를 학습</a:t>
            </a:r>
            <a:endParaRPr xmlns:mc="http://schemas.openxmlformats.org/markup-compatibility/2006" xmlns:hp="http://schemas.haansoft.com/office/presentation/8.0" kumimoji="0" lang="ko-KR" altLang="en-US" sz="1800" b="1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22" name=""/>
          <p:cNvSpPr txBox="1"/>
          <p:nvPr/>
        </p:nvSpPr>
        <p:spPr>
          <a:xfrm>
            <a:off x="615834" y="2845856"/>
            <a:ext cx="4247378" cy="1441208"/>
          </a:xfrm>
          <a:prstGeom prst="rect">
            <a:avLst/>
          </a:prstGeom>
          <a:noFill/>
          <a:ln w="9544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1118973" y="2774465"/>
            <a:ext cx="3023635" cy="287236"/>
          </a:xfrm>
          <a:prstGeom prst="rect">
            <a:avLst/>
          </a:prstGeom>
          <a:solidFill>
            <a:srgbClr val="63a6a4"/>
          </a:solidFill>
          <a:ln w="9544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64375292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</a:rPr>
              <a:t>후보군의 크기를 정할 때 유의할 점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972955" y="3350614"/>
            <a:ext cx="3671229" cy="7189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6437529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전략적으로 후보군의 부분집합 중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최단 시간 내에 선호도를 추정 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27" name=""/>
          <p:cNvSpPr txBox="1"/>
          <p:nvPr/>
        </p:nvSpPr>
        <p:spPr>
          <a:xfrm>
            <a:off x="7308234" y="3638119"/>
            <a:ext cx="1653873" cy="287292"/>
          </a:xfrm>
          <a:prstGeom prst="rect">
            <a:avLst/>
          </a:prstGeom>
          <a:noFill/>
          <a:ln w="38346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228" name=""/>
          <p:cNvSpPr txBox="1"/>
          <p:nvPr/>
        </p:nvSpPr>
        <p:spPr>
          <a:xfrm>
            <a:off x="614271" y="4429902"/>
            <a:ext cx="5686968" cy="791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▷ 크기가 클 경우, 사용자와의 인터랙션 시간이 너무 오래 걸린다</a:t>
            </a:r>
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▷ 크기가 작을 경우, 선호도 추정을 위한 충분한 시간이 확보되지 않는다</a:t>
            </a:r>
            <a:endParaRPr xmlns:mc="http://schemas.openxmlformats.org/markup-compatibility/2006" xmlns:hp="http://schemas.haansoft.com/office/presentation/8.0" kumimoji="1" lang="ko-KR" altLang="en-US" sz="13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6876854" y="4574526"/>
            <a:ext cx="1799891" cy="287236"/>
          </a:xfrm>
          <a:prstGeom prst="rect">
            <a:avLst/>
          </a:prstGeom>
          <a:noFill/>
          <a:ln w="38346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7093270" y="4934605"/>
            <a:ext cx="1079287" cy="287292"/>
          </a:xfrm>
          <a:prstGeom prst="rect">
            <a:avLst/>
          </a:prstGeom>
          <a:noFill/>
          <a:ln w="38346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"/>
          <p:cNvSpPr txBox="1"/>
          <p:nvPr/>
        </p:nvSpPr>
        <p:spPr>
          <a:xfrm>
            <a:off x="326979" y="350757"/>
            <a:ext cx="7701144" cy="6999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NC_GO_B_HINT_GS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NC_GO_B_HINT_GS"/>
                <a:sym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NC_GO_B_HINT_GS"/>
                <a:sym typeface="Arial"/>
              </a:rPr>
              <a:t>-1  Select Candidate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NC_GO_B_HINT_GS"/>
                <a:sym typeface="Arial"/>
              </a:rPr>
              <a:t>(1)</a:t>
            </a:r>
            <a:endParaRPr xmlns:mc="http://schemas.openxmlformats.org/markup-compatibility/2006" xmlns:hp="http://schemas.haansoft.com/office/presentation/8.0" kumimoji="0" lang="en-US" altLang="ko-KR" sz="4000" b="1" i="0" baseline="0" mc:Ignorable="hp" hp:hslEmbossed="0">
              <a:solidFill>
                <a:srgbClr val="716340">
                  <a:alpha val="100000"/>
                </a:srgbClr>
              </a:solidFill>
              <a:latin typeface="HNC_GO_B_HINT_GS"/>
              <a:sym typeface="Arial"/>
            </a:endParaRPr>
          </a:p>
        </p:txBody>
      </p:sp>
      <p:sp>
        <p:nvSpPr>
          <p:cNvPr id="10245" name=""/>
          <p:cNvSpPr txBox="1"/>
          <p:nvPr/>
        </p:nvSpPr>
        <p:spPr>
          <a:xfrm>
            <a:off x="542825" y="1477713"/>
            <a:ext cx="9286751" cy="5761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01 ) RANDOM SELECTION(RS) STRATEGY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▷ 후보군에서 임의로 k개의 objects들을 뽑아서 사용자에게 보여줌.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0246" name=""/>
          <p:cNvSpPr txBox="1"/>
          <p:nvPr/>
        </p:nvSpPr>
        <p:spPr>
          <a:xfrm>
            <a:off x="542825" y="2414163"/>
            <a:ext cx="9932784" cy="5761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02 ) DENSEST SUBGRAPH (DS) STRATEGY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▷RS strategy가 dominance relationship 고려X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▷그래프 G에서 k-clique을 찾아서 optimal R(사용자에게 제공되는 후보군)로 생각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▷목표 : 유용한 Linear constraints 개수를 증가하는 것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</p:txBody>
      </p:sp>
      <p:pic>
        <p:nvPicPr>
          <p:cNvPr id="10247" name=""/>
          <p:cNvPicPr>
            <a:picLocks noChangeAspect="1"/>
          </p:cNvPicPr>
          <p:nvPr/>
        </p:nvPicPr>
        <p:blipFill rotWithShape="1">
          <a:blip r:embed="rId3">
            <a:lum/>
          </a:blip>
          <a:srcRect l="89610" t="39490" r="1520" b="20570"/>
          <a:stretch>
            <a:fillRect/>
          </a:stretch>
        </p:blipFill>
        <p:spPr>
          <a:xfrm>
            <a:off x="9974033" y="2198261"/>
            <a:ext cx="1588789" cy="2015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0248" name=""/>
          <p:cNvSpPr txBox="1"/>
          <p:nvPr/>
        </p:nvSpPr>
        <p:spPr>
          <a:xfrm>
            <a:off x="3566460" y="3637907"/>
            <a:ext cx="6909148" cy="3603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k-clique : 그래프 G의 부분그래프이면서 완전그래프인 K개의 점들로 이루어진 그래프 →</a:t>
            </a:r>
            <a:endParaRPr xmlns:mc="http://schemas.openxmlformats.org/markup-compatibility/2006" xmlns:hp="http://schemas.haansoft.com/office/presentation/8.0" kumimoji="1" lang="ko-KR" altLang="en-US" sz="13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pic>
        <p:nvPicPr>
          <p:cNvPr id="10249" name=""/>
          <p:cNvPicPr>
            <a:picLocks noChangeAspect="1"/>
          </p:cNvPicPr>
          <p:nvPr/>
        </p:nvPicPr>
        <p:blipFill rotWithShape="1">
          <a:blip r:embed="rId4">
            <a:lum/>
          </a:blip>
          <a:srcRect l="7410" t="43690" r="76030" b="38200"/>
          <a:stretch>
            <a:fillRect/>
          </a:stretch>
        </p:blipFill>
        <p:spPr>
          <a:xfrm>
            <a:off x="901508" y="4429902"/>
            <a:ext cx="5152125" cy="1584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0251" name=""/>
          <p:cNvSpPr txBox="1"/>
          <p:nvPr/>
        </p:nvSpPr>
        <p:spPr>
          <a:xfrm>
            <a:off x="8318540" y="4502911"/>
            <a:ext cx="3095081" cy="4317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함초롬돋움"/>
              </a:rPr>
              <a:t> 3-clique subsets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Bahnschrift SemiBold SemiConden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←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Bahnschrift SemiBold SemiConden"/>
              </a:rPr>
              <a:t> edges : no dominance relationship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Bahnschrift SemiBold SemiConden"/>
              </a:rPr>
              <a:t>WHY? 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Bahnschrift SemiBold SemiConden"/>
              </a:rPr>
              <a:t>직관적으로 우위를 가지는 vertex(혹은 tuple)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Bahnschrift SemiBold SemiConden"/>
              </a:rPr>
              <a:t>이 존재할 경우 사용자의 선택의 결과가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Bahnschrift SemiBold SemiConden"/>
              </a:rPr>
              <a:t>명백하게 드러날 것이기 때문에 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Bahnschrift SemiBold SemiConden"/>
              </a:rPr>
              <a:t>dominance 관계를 가지지 않는 vertex들만 확인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Bahnschrift SemiBold SemiConden"/>
            </a:endParaRPr>
          </a:p>
        </p:txBody>
      </p:sp>
      <p:pic>
        <p:nvPicPr>
          <p:cNvPr id="102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08875" y="4252662"/>
            <a:ext cx="2119629" cy="2049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3100" y="3349196"/>
            <a:ext cx="3385269" cy="2957092"/>
          </a:xfrm>
          <a:prstGeom prst="rect">
            <a:avLst/>
          </a:prstGeom>
        </p:spPr>
      </p:pic>
      <p:pic>
        <p:nvPicPr>
          <p:cNvPr id="112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7966" y="3441948"/>
            <a:ext cx="2809053" cy="2716301"/>
          </a:xfrm>
          <a:prstGeom prst="rect">
            <a:avLst/>
          </a:prstGeom>
        </p:spPr>
      </p:pic>
      <p:sp>
        <p:nvSpPr>
          <p:cNvPr id="11268" name=""/>
          <p:cNvSpPr txBox="1"/>
          <p:nvPr/>
        </p:nvSpPr>
        <p:spPr>
          <a:xfrm>
            <a:off x="326979" y="350757"/>
            <a:ext cx="7701144" cy="6999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  Select Candidate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(2)</a:t>
            </a:r>
            <a:endParaRPr xmlns:mc="http://schemas.openxmlformats.org/markup-compatibility/2006" xmlns:hp="http://schemas.haansoft.com/office/presentation/8.0" kumimoji="0" lang="en-US" altLang="ko-KR" sz="4000" b="1" i="0" baseline="0" mc:Ignorable="hp" hp:hslEmbossed="0">
              <a:solidFill>
                <a:srgbClr val="716340">
                  <a:alpha val="100000"/>
                </a:srgbClr>
              </a:solidFill>
              <a:latin typeface="HY견고딕"/>
              <a:sym typeface="Arial"/>
            </a:endParaRPr>
          </a:p>
        </p:txBody>
      </p:sp>
      <p:sp>
        <p:nvSpPr>
          <p:cNvPr id="11269" name=""/>
          <p:cNvSpPr txBox="1"/>
          <p:nvPr/>
        </p:nvSpPr>
        <p:spPr>
          <a:xfrm>
            <a:off x="690462" y="1406266"/>
            <a:ext cx="11156471" cy="4317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Arial"/>
              </a:rPr>
              <a:t>√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03) UNCERTANITY REDUCTION (UR) STRATEGY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	▷ DS strategy는 유용한 constraints의 개수를 극대화하지만, 선호도 추정에 적합한지 확인 X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	▷ 인터랙션 과정에서 추가되는 Linear constraints (L)에 따라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	생성되는 영역 P의 크기를 줄여간다 =&gt; 탐색해야하는 w (선호도)의 범위를 좁혀나간다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1271" name=""/>
          <p:cNvSpPr txBox="1"/>
          <p:nvPr/>
        </p:nvSpPr>
        <p:spPr>
          <a:xfrm>
            <a:off x="8029021" y="4285034"/>
            <a:ext cx="3096644" cy="5047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NC_GO_B_HINT_GS"/>
              </a:rPr>
              <a:t>←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Bahnschrift SemiBold SemiConden"/>
              </a:rPr>
              <a:t> O(i,j) 직선 : Oi 와 Oj의 linear constraint 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9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Bahnschrift SemiBold SemiConden"/>
              </a:rPr>
              <a:t>NP-Complete Problem </a:t>
            </a:r>
            <a:endParaRPr xmlns:mc="http://schemas.openxmlformats.org/markup-compatibility/2006" xmlns:hp="http://schemas.haansoft.com/office/presentation/8.0" kumimoji="1" lang="ko-KR" altLang="en-US" sz="1900" b="0" i="0" baseline="0" mc:Ignorable="hp" hp:hslEmbossed="0">
              <a:solidFill>
                <a:srgbClr val="264c72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9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Bahnschrift SemiBold SemiConden"/>
              </a:rPr>
              <a:t>	=&gt; Greedy Algorithm! </a:t>
            </a:r>
            <a:endParaRPr xmlns:mc="http://schemas.openxmlformats.org/markup-compatibility/2006" xmlns:hp="http://schemas.haansoft.com/office/presentation/8.0" kumimoji="1" lang="ko-KR" altLang="en-US" sz="1900" b="0" i="0" baseline="0" mc:Ignorable="hp" hp:hslEmbossed="0">
              <a:solidFill>
                <a:srgbClr val="264c72">
                  <a:alpha val="100000"/>
                </a:srgbClr>
              </a:solidFill>
              <a:latin typeface="Bahnschrift SemiBold SemiConden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9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Bahnschrift SemiBold SemiConden"/>
              </a:rPr>
              <a:t>	( to reduce uncertainty of w )</a:t>
            </a:r>
            <a:endParaRPr xmlns:mc="http://schemas.openxmlformats.org/markup-compatibility/2006" xmlns:hp="http://schemas.haansoft.com/office/presentation/8.0" kumimoji="1" lang="ko-KR" altLang="en-US" sz="1900" b="0" i="0" mc:Ignorable="hp" hp:hslEmbossed="0">
              <a:solidFill>
                <a:srgbClr val="264c72">
                  <a:alpha val="100000"/>
                </a:srgbClr>
              </a:solidFill>
              <a:latin typeface="Bahnschrift SemiBold SemiConden"/>
            </a:endParaRPr>
          </a:p>
        </p:txBody>
      </p:sp>
      <p:sp>
        <p:nvSpPr>
          <p:cNvPr id="11273" name=""/>
          <p:cNvSpPr/>
          <p:nvPr/>
        </p:nvSpPr>
        <p:spPr>
          <a:xfrm>
            <a:off x="1686131" y="3995842"/>
            <a:ext cx="2149086" cy="938013"/>
          </a:xfrm>
          <a:custGeom>
            <a:avLst/>
            <a:gdLst>
              <a:gd name="T0" fmla="*/ 0 w 1354"/>
              <a:gd name="T1" fmla="*/ 0 h 591"/>
              <a:gd name="T2" fmla="*/ 1354 w 1354"/>
              <a:gd name="T3" fmla="*/ 591 h 591"/>
            </a:gdLst>
            <a:rect l="T0" t="T1" r="T2" b="T3"/>
            <a:pathLst>
              <a:path w="1354" h="591">
                <a:moveTo>
                  <a:pt x="275" y="0"/>
                </a:moveTo>
                <a:quadBezTo>
                  <a:pt x="275" y="0"/>
                  <a:pt x="275" y="0"/>
                </a:quadBezTo>
                <a:lnTo>
                  <a:pt x="0" y="537"/>
                </a:lnTo>
                <a:cubicBezTo>
                  <a:pt x="0" y="538"/>
                  <a:pt x="0" y="542"/>
                  <a:pt x="0" y="542"/>
                </a:cubicBezTo>
                <a:lnTo>
                  <a:pt x="1354" y="591"/>
                </a:lnTo>
                <a:lnTo>
                  <a:pt x="260" y="0"/>
                </a:lnTo>
                <a:quadBezTo>
                  <a:pt x="260" y="0"/>
                  <a:pt x="275" y="0"/>
                </a:quadBezTo>
                <a:lnTo>
                  <a:pt x="275" y="0"/>
                </a:lnTo>
                <a:close/>
              </a:path>
            </a:pathLst>
          </a:custGeom>
          <a:noFill/>
          <a:ln w="19089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274" name=""/>
          <p:cNvSpPr/>
          <p:nvPr/>
        </p:nvSpPr>
        <p:spPr>
          <a:xfrm>
            <a:off x="1402020" y="4718010"/>
            <a:ext cx="504702" cy="433311"/>
          </a:xfrm>
          <a:prstGeom prst="ellipse">
            <a:avLst/>
          </a:prstGeom>
          <a:noFill/>
          <a:ln w="19089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1275" name=""/>
          <p:cNvCxnSpPr/>
          <p:nvPr/>
        </p:nvCxnSpPr>
        <p:spPr>
          <a:xfrm rot="5400000" flipH="1" flipV="1">
            <a:off x="4482241" y="4291263"/>
            <a:ext cx="1726938" cy="506264"/>
          </a:xfrm>
          <a:prstGeom prst="line">
            <a:avLst/>
          </a:prstGeom>
          <a:ln w="12726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1276" name=""/>
          <p:cNvCxnSpPr/>
          <p:nvPr/>
        </p:nvCxnSpPr>
        <p:spPr>
          <a:xfrm flipV="1">
            <a:off x="5094168" y="4184093"/>
            <a:ext cx="1799891" cy="1223743"/>
          </a:xfrm>
          <a:prstGeom prst="line">
            <a:avLst/>
          </a:prstGeom>
          <a:ln w="12726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1277" name=""/>
          <p:cNvSpPr/>
          <p:nvPr/>
        </p:nvSpPr>
        <p:spPr>
          <a:xfrm>
            <a:off x="5071898" y="4014297"/>
            <a:ext cx="1533251" cy="1423681"/>
          </a:xfrm>
          <a:custGeom>
            <a:avLst/>
            <a:gdLst>
              <a:gd name="T0" fmla="*/ 0 w 966"/>
              <a:gd name="T1" fmla="*/ 0 h 897"/>
              <a:gd name="T2" fmla="*/ 966 w 966"/>
              <a:gd name="T3" fmla="*/ 897 h 897"/>
            </a:gdLst>
            <a:rect l="T0" t="T1" r="T2" b="T3"/>
            <a:pathLst>
              <a:path w="966" h="897">
                <a:moveTo>
                  <a:pt x="263" y="5"/>
                </a:moveTo>
                <a:lnTo>
                  <a:pt x="0" y="897"/>
                </a:lnTo>
                <a:lnTo>
                  <a:pt x="966" y="210"/>
                </a:lnTo>
                <a:cubicBezTo>
                  <a:pt x="966" y="210"/>
                  <a:pt x="966" y="214"/>
                  <a:pt x="966" y="214"/>
                </a:cubicBezTo>
                <a:lnTo>
                  <a:pt x="961" y="14"/>
                </a:lnTo>
                <a:cubicBezTo>
                  <a:pt x="961" y="14"/>
                  <a:pt x="961" y="10"/>
                  <a:pt x="961" y="10"/>
                </a:cubicBezTo>
                <a:lnTo>
                  <a:pt x="263" y="0"/>
                </a:lnTo>
                <a:quadBezTo>
                  <a:pt x="263" y="0"/>
                  <a:pt x="263" y="5"/>
                </a:quadBezTo>
                <a:lnTo>
                  <a:pt x="263" y="5"/>
                </a:lnTo>
                <a:close/>
              </a:path>
            </a:pathLst>
          </a:custGeom>
          <a:solidFill>
            <a:srgbClr val="63a6a4"/>
          </a:solidFill>
          <a:ln w="19089" cap="flat" cmpd="sng" algn="ctr">
            <a:solidFill>
              <a:srgbClr val="2f4f4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nimBg="1" autoUpdateAnimBg="0"/>
      <p:bldP spid="11274" grpId="1" animBg="1" autoUpdateAnimBg="0"/>
      <p:bldP spid="11277" grpId="2" animBg="1" autoUpdateAnimBg="0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"/>
          <p:cNvSpPr txBox="1"/>
          <p:nvPr/>
        </p:nvSpPr>
        <p:spPr>
          <a:xfrm>
            <a:off x="326979" y="350757"/>
            <a:ext cx="7701144" cy="6999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  Select Candidate</a:t>
            </a:r>
            <a:r>
              <a:rPr xmlns:mc="http://schemas.openxmlformats.org/markup-compatibility/2006" xmlns:hp="http://schemas.haansoft.com/office/presentation/8.0" kumimoji="0" lang="en-US" altLang="ko-KR" sz="4000" b="1" i="0" baseline="0" mc:Ignorable="hp" hp:hslEmbossed="0">
                <a:solidFill>
                  <a:srgbClr val="716340">
                    <a:alpha val="100000"/>
                  </a:srgbClr>
                </a:solidFill>
                <a:latin typeface="HY견고딕"/>
                <a:sym typeface="Arial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4000" b="1" i="0" baseline="0" mc:Ignorable="hp" hp:hslEmbossed="0">
              <a:solidFill>
                <a:srgbClr val="716340">
                  <a:alpha val="100000"/>
                </a:srgbClr>
              </a:solidFill>
              <a:latin typeface="HY견고딕"/>
              <a:sym typeface="Arial"/>
            </a:endParaRPr>
          </a:p>
        </p:txBody>
      </p:sp>
      <p:sp>
        <p:nvSpPr>
          <p:cNvPr id="12293" name=""/>
          <p:cNvSpPr txBox="1"/>
          <p:nvPr/>
        </p:nvSpPr>
        <p:spPr>
          <a:xfrm>
            <a:off x="690462" y="1334820"/>
            <a:ext cx="11156471" cy="2878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Arial"/>
              </a:rPr>
              <a:t>√</a:t>
            </a:r>
            <a:r>
              <a:rPr xmlns:mc="http://schemas.openxmlformats.org/markup-compatibility/2006" xmlns:hp="http://schemas.haansoft.com/office/presentation/8.0" kumimoji="1" lang="ko-KR" altLang="en-US" sz="19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UNCERTANITY REDUCTION (UR) STRATEGY  </a:t>
            </a:r>
            <a:r>
              <a:rPr xmlns:mc="http://schemas.openxmlformats.org/markup-compatibility/2006" xmlns:hp="http://schemas.haansoft.com/office/presentation/8.0" kumimoji="1" lang="ko-KR" altLang="en-US" sz="19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Arial"/>
              </a:rPr>
              <a:t>with Greedy Algorithm </a:t>
            </a:r>
            <a:endParaRPr xmlns:mc="http://schemas.openxmlformats.org/markup-compatibility/2006" xmlns:hp="http://schemas.haansoft.com/office/presentation/8.0" kumimoji="1" lang="ko-KR" altLang="en-US" sz="1900" b="0" i="0" baseline="0" mc:Ignorable="hp" hp:hslEmbossed="0">
              <a:solidFill>
                <a:srgbClr val="ff0000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	</a:t>
            </a: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MAIN IDEA 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☞  Linear Constraint를 선택하면 생기는 다각형의 크기 최소화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BUT, 다각형의 면적을 일일히 계산(각 단계마다) =&gt; COSTLY !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Arial"/>
              </a:rPr>
              <a:t>☆ 해당하는 범위에 일정한 간격으로 점을 찍어둔다 =&gt; 점의 개수로 면적의 크기를 추정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BUT, 각 단계마다 계산해야 되므로, index를 이용한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Arial"/>
              </a:rPr>
              <a:t>Inverted List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를 사용하자 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  <a:p>
            <a:pPr marL="0" lvl="0" indent="0" algn="l" defTabSz="6437529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64c72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2294" name=""/>
          <p:cNvSpPr txBox="1"/>
          <p:nvPr/>
        </p:nvSpPr>
        <p:spPr>
          <a:xfrm>
            <a:off x="4285446" y="3349311"/>
            <a:ext cx="360302" cy="2888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12295" name=""/>
          <p:cNvPicPr>
            <a:picLocks noChangeAspect="1"/>
          </p:cNvPicPr>
          <p:nvPr/>
        </p:nvPicPr>
        <p:blipFill rotWithShape="1">
          <a:blip r:embed="rId2">
            <a:lum/>
          </a:blip>
          <a:srcRect l="22000" t="35980" r="70700" b="40890"/>
          <a:stretch>
            <a:fillRect/>
          </a:stretch>
        </p:blipFill>
        <p:spPr>
          <a:xfrm>
            <a:off x="541262" y="3477858"/>
            <a:ext cx="2520440" cy="22474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6" name=""/>
          <p:cNvSpPr txBox="1"/>
          <p:nvPr/>
        </p:nvSpPr>
        <p:spPr>
          <a:xfrm>
            <a:off x="253969" y="5798360"/>
            <a:ext cx="3528337" cy="7920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HNC_GO_B_HINT_GS"/>
              </a:rPr>
              <a:t>1) 각 직선을 기준으로 나누어 지는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264c72">
                  <a:alpha val="100000"/>
                </a:srgbClr>
              </a:solidFill>
              <a:latin typeface="HNC_GO_B_HINT_GS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HNC_GO_B_HINT_GS"/>
              </a:rPr>
              <a:t>영역 중 점의 개수가 더 적은 쪽을 inverted list에 저장</a:t>
            </a:r>
            <a:endParaRPr xmlns:mc="http://schemas.openxmlformats.org/markup-compatibility/2006" xmlns:hp="http://schemas.haansoft.com/office/presentation/8.0" kumimoji="1" lang="ko-KR" altLang="en-US" sz="1600" b="0" i="0" mc:Ignorable="hp" hp:hslEmbossed="0">
              <a:solidFill>
                <a:srgbClr val="264c72">
                  <a:alpha val="100000"/>
                </a:srgbClr>
              </a:solidFill>
              <a:latin typeface="HNC_GO_B_HINT_GS"/>
            </a:endParaRPr>
          </a:p>
        </p:txBody>
      </p:sp>
      <p:sp>
        <p:nvSpPr>
          <p:cNvPr id="12297" name=""/>
          <p:cNvSpPr txBox="1"/>
          <p:nvPr/>
        </p:nvSpPr>
        <p:spPr>
          <a:xfrm>
            <a:off x="3637907" y="5798360"/>
            <a:ext cx="3528337" cy="7920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HNC_GO_B_HINT_GS"/>
              </a:rPr>
              <a:t>2) 사용자가 선택한 범위에 해당하는 Xa와 겹치는 영역을 inverted list에 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264c72">
                  <a:alpha val="100000"/>
                </a:srgbClr>
              </a:solidFill>
              <a:latin typeface="HNC_GO_B_HINT_GS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HNC_GO_B_HINT_GS"/>
              </a:rPr>
              <a:t>새롭게 추가</a:t>
            </a:r>
            <a:endParaRPr xmlns:mc="http://schemas.openxmlformats.org/markup-compatibility/2006" xmlns:hp="http://schemas.haansoft.com/office/presentation/8.0" kumimoji="1" lang="ko-KR" altLang="en-US" sz="1600" b="0" i="0" mc:Ignorable="hp" hp:hslEmbossed="0">
              <a:solidFill>
                <a:srgbClr val="264c72">
                  <a:alpha val="100000"/>
                </a:srgbClr>
              </a:solidFill>
              <a:latin typeface="HNC_GO_B_HINT_GS"/>
            </a:endParaRPr>
          </a:p>
        </p:txBody>
      </p:sp>
      <p:sp>
        <p:nvSpPr>
          <p:cNvPr id="12298" name=""/>
          <p:cNvSpPr txBox="1"/>
          <p:nvPr/>
        </p:nvSpPr>
        <p:spPr>
          <a:xfrm>
            <a:off x="7597992" y="5798360"/>
            <a:ext cx="3744183" cy="7920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HNC_GO_B_HINT_GS"/>
              </a:rPr>
              <a:t>3) 새롭게 추가된 내용을 포함하여 오름차순으로 정렬해서 ranked list에 저장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264c72">
                  <a:alpha val="100000"/>
                </a:srgbClr>
              </a:solidFill>
              <a:latin typeface="HNC_GO_B_HINT_GS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HNC_GO_B_HINT_GS"/>
              </a:rPr>
              <a:t>( C는 해당 영역과 겹치는 점의 개수 )</a:t>
            </a:r>
            <a:endParaRPr xmlns:mc="http://schemas.openxmlformats.org/markup-compatibility/2006" xmlns:hp="http://schemas.haansoft.com/office/presentation/8.0" kumimoji="1" lang="ko-KR" altLang="en-US" sz="1600" b="0" i="0" mc:Ignorable="hp" hp:hslEmbossed="0">
              <a:solidFill>
                <a:srgbClr val="264c72">
                  <a:alpha val="100000"/>
                </a:srgbClr>
              </a:solidFill>
              <a:latin typeface="HNC_GO_B_HINT_GS"/>
            </a:endParaRPr>
          </a:p>
        </p:txBody>
      </p:sp>
      <p:pic>
        <p:nvPicPr>
          <p:cNvPr id="12299" name=""/>
          <p:cNvPicPr>
            <a:picLocks noChangeAspect="1"/>
          </p:cNvPicPr>
          <p:nvPr/>
        </p:nvPicPr>
        <p:blipFill rotWithShape="1">
          <a:blip r:embed="rId3">
            <a:lum/>
          </a:blip>
          <a:srcRect l="11360" t="34580" r="79180" b="40180"/>
          <a:stretch>
            <a:fillRect/>
          </a:stretch>
        </p:blipFill>
        <p:spPr>
          <a:xfrm>
            <a:off x="3782306" y="3277864"/>
            <a:ext cx="3455383" cy="2591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300" name=""/>
          <p:cNvSpPr txBox="1"/>
          <p:nvPr/>
        </p:nvSpPr>
        <p:spPr>
          <a:xfrm>
            <a:off x="614271" y="4141305"/>
            <a:ext cx="2376040" cy="1152352"/>
          </a:xfrm>
          <a:prstGeom prst="rect">
            <a:avLst/>
          </a:prstGeom>
          <a:solidFill>
            <a:srgbClr val="ffffff"/>
          </a:solidFill>
          <a:ln w="19089" cap="flat" cmpd="sng" algn="ctr">
            <a:solidFill>
              <a:srgbClr val="2f4f4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1230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988693" y="3919096"/>
            <a:ext cx="936450" cy="2587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2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2917302" y="5382520"/>
            <a:ext cx="1801454" cy="204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303" name=""/>
          <p:cNvSpPr txBox="1"/>
          <p:nvPr/>
        </p:nvSpPr>
        <p:spPr>
          <a:xfrm>
            <a:off x="7021844" y="4141305"/>
            <a:ext cx="1223687" cy="36030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NC_GO_B_HINT_GS"/>
              </a:rPr>
              <a:t>: 각 단계에서 선택되는 다각형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NC_GO_B_HINT_GS"/>
              </a:rPr>
              <a:t>택 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ffffff">
                  <a:alpha val="100000"/>
                </a:srgbClr>
              </a:solidFill>
              <a:latin typeface="HNC_GO_B_HINT_GS"/>
            </a:endParaRPr>
          </a:p>
        </p:txBody>
      </p:sp>
      <p:pic>
        <p:nvPicPr>
          <p:cNvPr id="12304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3206158" y="4423854"/>
            <a:ext cx="1871338" cy="1380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8" name="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3206158" y="4804753"/>
            <a:ext cx="2088747" cy="2079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9" name=""/>
          <p:cNvPicPr>
            <a:picLocks noChangeAspect="1"/>
          </p:cNvPicPr>
          <p:nvPr/>
        </p:nvPicPr>
        <p:blipFill rotWithShape="1">
          <a:blip r:embed="rId8">
            <a:lum/>
          </a:blip>
          <a:srcRect l="30660" t="36170" r="61580" b="40700"/>
          <a:stretch>
            <a:fillRect/>
          </a:stretch>
        </p:blipFill>
        <p:spPr>
          <a:xfrm>
            <a:off x="8102694" y="3781003"/>
            <a:ext cx="2231640" cy="18729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310" name=""/>
          <p:cNvSpPr txBox="1"/>
          <p:nvPr/>
        </p:nvSpPr>
        <p:spPr>
          <a:xfrm>
            <a:off x="8102694" y="4214315"/>
            <a:ext cx="647594" cy="215902"/>
          </a:xfrm>
          <a:prstGeom prst="rect">
            <a:avLst/>
          </a:prstGeom>
          <a:noFill/>
          <a:ln w="19089" cap="flat" cmpd="sng" algn="ctr">
            <a:solidFill>
              <a:srgbClr val="264c7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12311" name="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8750289" y="3273120"/>
            <a:ext cx="939632" cy="868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312" name=""/>
          <p:cNvSpPr txBox="1"/>
          <p:nvPr/>
        </p:nvSpPr>
        <p:spPr>
          <a:xfrm>
            <a:off x="9613731" y="2774264"/>
            <a:ext cx="2160194" cy="7189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&lt;O5,O4&gt;를 선택했을 때 가장 Xa 영역을 균등하게 나누었다. </a:t>
            </a:r>
            <a:endParaRPr xmlns:mc="http://schemas.openxmlformats.org/markup-compatibility/2006" xmlns:hp="http://schemas.haansoft.com/office/presentation/8.0" kumimoji="1" lang="ko-KR" altLang="en-US" sz="13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 autoUpdateAnimBg="0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264c72"/>
      </a:dk1>
      <a:lt1>
        <a:srgbClr val="ffffff"/>
      </a:lt1>
      <a:dk2>
        <a:srgbClr val="264c72"/>
      </a:dk2>
      <a:lt2>
        <a:srgbClr val="d7d7d7"/>
      </a:lt2>
      <a:accent1>
        <a:srgbClr val="63a6a4"/>
      </a:accent1>
      <a:accent2>
        <a:srgbClr val="32323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f9f1d3"/>
      </a:hlink>
      <a:folHlink>
        <a:srgbClr val="e2cd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264c72"/>
      </a:dk1>
      <a:lt1>
        <a:srgbClr val="ffffff"/>
      </a:lt1>
      <a:dk2>
        <a:srgbClr val="264c72"/>
      </a:dk2>
      <a:lt2>
        <a:srgbClr val="d7d7d7"/>
      </a:lt2>
      <a:accent1>
        <a:srgbClr val="63a6a4"/>
      </a:accent1>
      <a:accent2>
        <a:srgbClr val="32323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f9f1d3"/>
      </a:hlink>
      <a:folHlink>
        <a:srgbClr val="e2cd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264c72"/>
      </a:dk1>
      <a:lt1>
        <a:srgbClr val="ffffff"/>
      </a:lt1>
      <a:dk2>
        <a:srgbClr val="264c72"/>
      </a:dk2>
      <a:lt2>
        <a:srgbClr val="d7d7d7"/>
      </a:lt2>
      <a:accent1>
        <a:srgbClr val="63a6a4"/>
      </a:accent1>
      <a:accent2>
        <a:srgbClr val="32323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f9f1d3"/>
      </a:hlink>
      <a:folHlink>
        <a:srgbClr val="e2cd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982</ep:Words>
  <ep:PresentationFormat>화면 슬라이드 쇼(4:3)</ep:PresentationFormat>
  <ep:Paragraphs>152</ep:Paragraphs>
  <ep:Slides>14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ep:HeadingPairs>
  <ep:TitlesOfParts>
    <vt:vector size="17" baseType="lpstr">
      <vt:lpstr/>
      <vt:lpstr/>
      <vt:lpstr/>
      <vt:lpstr>Interactive Top-k Spatial Keyword Queries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오정연</dc:creator>
  <cp:lastModifiedBy>USER</cp:lastModifiedBy>
  <dcterms:modified xsi:type="dcterms:W3CDTF">2020-08-14T01:12:49.015</dcterms:modified>
  <cp:revision>77</cp:revision>
  <dc:title>Efficient Top-k Query Answering using Cached views</dc:title>
  <cp:version>1000.0100.01</cp:version>
</cp:coreProperties>
</file>