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38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CBD6FC-762F-46B0-877A-088E9C64E8C5}" type="datetime1">
              <a:rPr lang="ko-KR" altLang="en-US"/>
              <a:pPr lvl="0">
                <a:defRPr/>
              </a:pPr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67329C-C931-4BAA-BD20-87D9306CB49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B634-7F2D-4A4E-B1EB-B5A684D6C9F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&lt;#&gt;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51" t="19219" r="8041" b="75976"/>
          <a:stretch/>
        </p:blipFill>
        <p:spPr>
          <a:xfrm>
            <a:off x="9470750" y="335758"/>
            <a:ext cx="2394499" cy="4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36D-6D99-44FB-8B4C-2146C36AE89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C03-5335-4270-B0B9-8B4DBBFEE05F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253-B5D7-4B28-97DA-4C37385EA38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51" t="19219" r="8041" b="75976"/>
          <a:stretch/>
        </p:blipFill>
        <p:spPr>
          <a:xfrm>
            <a:off x="9496939" y="365125"/>
            <a:ext cx="2394499" cy="493712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3AE-D173-4788-9AD1-45C695AEF31E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470-D792-4FC0-9408-1BDB2A0FB94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2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2546-3A8F-4B0D-88ED-23F67A1C4C9B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FAE4-888A-4816-A414-8D719981C17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9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1F7A-549B-4D5B-ACBC-A7AF1BA1065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81EB-E60B-4077-B9B7-88E8E966980C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1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97C-4F29-430A-9C0A-BD8602E7FD1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689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5ACF-98BC-4E23-9E60-3572EF35E8D6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5E9D1E5-29F6-42E1-AB35-EF2979E46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2100" y="1388033"/>
            <a:ext cx="9144000" cy="188158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/>
              <a:t>06. Frequent Itemsets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58427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2021. 01. 26 	</a:t>
            </a:r>
            <a:r>
              <a:rPr lang="ko-KR" altLang="en-US"/>
              <a:t>오정연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8850" t="19220" r="8040" b="75980"/>
          <a:stretch>
            <a:fillRect/>
          </a:stretch>
        </p:blipFill>
        <p:spPr>
          <a:xfrm>
            <a:off x="9434233" y="315097"/>
            <a:ext cx="2394499" cy="49371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The Multistage Algorithm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20" t="31311" r="38605" b="26472"/>
          <a:stretch/>
        </p:blipFill>
        <p:spPr>
          <a:xfrm>
            <a:off x="1186249" y="2067697"/>
            <a:ext cx="4909751" cy="3268282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6" name="오른쪽 화살표 5"/>
          <p:cNvSpPr/>
          <p:nvPr/>
        </p:nvSpPr>
        <p:spPr>
          <a:xfrm rot="19616030">
            <a:off x="3962152" y="3548165"/>
            <a:ext cx="842442" cy="22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70988" y="33325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H1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74927" y="334936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H2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0647" y="3549948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candidate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82805" y="2564537"/>
            <a:ext cx="4316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Hash </a:t>
            </a:r>
            <a:r>
              <a:rPr lang="ko-KR" altLang="en-US" smtClean="0"/>
              <a:t>함수를 두 번</a:t>
            </a:r>
            <a:r>
              <a:rPr lang="en-US" altLang="ko-KR" smtClean="0"/>
              <a:t>(</a:t>
            </a:r>
            <a:r>
              <a:rPr lang="ko-KR" altLang="en-US" smtClean="0"/>
              <a:t>이상</a:t>
            </a:r>
            <a:r>
              <a:rPr lang="en-US" altLang="ko-KR" smtClean="0"/>
              <a:t>)</a:t>
            </a:r>
            <a:r>
              <a:rPr lang="ko-KR" altLang="en-US" smtClean="0"/>
              <a:t> 거침 </a:t>
            </a:r>
            <a:endParaRPr lang="en-US" altLang="ko-KR" smtClean="0"/>
          </a:p>
          <a:p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/>
              <a:t>비트맵을 통해 </a:t>
            </a:r>
            <a:r>
              <a:rPr lang="en-US" altLang="ko-KR" smtClean="0"/>
              <a:t>1/32 </a:t>
            </a:r>
            <a:r>
              <a:rPr lang="ko-KR" altLang="en-US" smtClean="0"/>
              <a:t>공간 축소</a:t>
            </a:r>
            <a:endParaRPr lang="en-US" altLang="ko-KR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/>
              <a:t>정확도 ↑</a:t>
            </a:r>
            <a:endParaRPr lang="en-US" altLang="ko-KR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mtClean="0"/>
          </a:p>
          <a:p>
            <a:r>
              <a:rPr lang="en-US" altLang="ko-KR" smtClean="0"/>
              <a:t>H1</a:t>
            </a:r>
            <a:r>
              <a:rPr lang="ko-KR" altLang="en-US" smtClean="0"/>
              <a:t>으로 인해 빈발 버킷으로 해싱된 </a:t>
            </a:r>
            <a:r>
              <a:rPr lang="en-US" altLang="ko-KR" smtClean="0"/>
              <a:t>pair </a:t>
            </a:r>
            <a:r>
              <a:rPr lang="ko-KR" altLang="en-US" smtClean="0"/>
              <a:t>들을 다시 </a:t>
            </a:r>
            <a:r>
              <a:rPr lang="en-US" altLang="ko-KR" smtClean="0"/>
              <a:t>H2</a:t>
            </a:r>
            <a:r>
              <a:rPr lang="ko-KR" altLang="en-US" smtClean="0"/>
              <a:t>으로 해싱해서 빈발 버킷으로 해싱되는지 확인하기 때문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8541" y="5480177"/>
            <a:ext cx="961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여러 단계를 추가할 수 있지만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매번 이전 단계의 비트맵을 저장</a:t>
            </a:r>
            <a:r>
              <a:rPr lang="en-US" altLang="ko-KR" smtClean="0"/>
              <a:t>, </a:t>
            </a:r>
            <a:r>
              <a:rPr lang="ko-KR" altLang="en-US" smtClean="0"/>
              <a:t>이전 단계의 해시 함수들을 모두 고려해야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 </a:t>
            </a:r>
            <a:r>
              <a:rPr lang="ko-KR" altLang="en-US" smtClean="0"/>
              <a:t>첫번째 단계에서 해싱되지 않았다고 해서</a:t>
            </a:r>
            <a:r>
              <a:rPr lang="en-US" altLang="ko-KR" smtClean="0"/>
              <a:t>, </a:t>
            </a:r>
            <a:r>
              <a:rPr lang="ko-KR" altLang="en-US" smtClean="0"/>
              <a:t>두번째 단계에서도 해싱되지 않으리란 보장 </a:t>
            </a:r>
            <a:r>
              <a:rPr lang="en-US" altLang="ko-KR" smtClean="0"/>
              <a:t>X , </a:t>
            </a:r>
          </a:p>
          <a:p>
            <a:r>
              <a:rPr lang="ko-KR" altLang="en-US" smtClean="0"/>
              <a:t>다른 해시 함수를 사용하기 때문 </a:t>
            </a:r>
            <a:r>
              <a:rPr lang="en-US" altLang="ko-KR" smtClean="0"/>
              <a:t>)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The Multihash Algorithm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67629" y="2014597"/>
            <a:ext cx="5686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 smtClean="0"/>
              <a:t>해시 함수를 두 번 </a:t>
            </a:r>
            <a:r>
              <a:rPr lang="en-US" altLang="ko-KR" smtClean="0"/>
              <a:t>(</a:t>
            </a:r>
            <a:r>
              <a:rPr lang="ko-KR" altLang="en-US" smtClean="0"/>
              <a:t>이상</a:t>
            </a:r>
            <a:r>
              <a:rPr lang="en-US" altLang="ko-KR" smtClean="0"/>
              <a:t>) </a:t>
            </a:r>
            <a:r>
              <a:rPr lang="ko-KR" altLang="en-US" smtClean="0"/>
              <a:t>거침</a:t>
            </a:r>
            <a:endParaRPr lang="en-US" altLang="ko-KR" smtClean="0"/>
          </a:p>
          <a:p>
            <a:r>
              <a:rPr lang="en-US" altLang="ko-KR" smtClean="0"/>
              <a:t>( multistage</a:t>
            </a:r>
            <a:r>
              <a:rPr lang="ko-KR" altLang="en-US" smtClean="0"/>
              <a:t>와 동일 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/>
              <a:t>병렬적으로 다른 해시 테이블 </a:t>
            </a:r>
            <a:r>
              <a:rPr lang="en-US" altLang="ko-KR" smtClean="0"/>
              <a:t>2</a:t>
            </a:r>
            <a:r>
              <a:rPr lang="ko-KR" altLang="en-US" smtClean="0"/>
              <a:t>개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PCY</a:t>
            </a:r>
            <a:r>
              <a:rPr lang="ko-KR" altLang="en-US" smtClean="0"/>
              <a:t>에서 평균 카운트가 임계치보다 훨씬 낮으면</a:t>
            </a:r>
            <a:r>
              <a:rPr lang="en-US" altLang="ko-KR" smtClean="0"/>
              <a:t>,</a:t>
            </a:r>
            <a:r>
              <a:rPr lang="ko-KR" altLang="en-US" smtClean="0"/>
              <a:t> 절반 크기의 해시 테이블이어도</a:t>
            </a:r>
            <a:r>
              <a:rPr lang="en-US" altLang="ko-KR" smtClean="0"/>
              <a:t>, </a:t>
            </a:r>
            <a:r>
              <a:rPr lang="ko-KR" altLang="en-US" smtClean="0"/>
              <a:t>빈발 항목 집합이 많지 않을것이므로 </a:t>
            </a:r>
            <a:r>
              <a:rPr lang="en-US" altLang="ko-KR" smtClean="0"/>
              <a:t>multihash  </a:t>
            </a:r>
            <a:r>
              <a:rPr lang="ko-KR" altLang="en-US" smtClean="0"/>
              <a:t>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Ex) </a:t>
            </a:r>
            <a:r>
              <a:rPr lang="ko-KR" altLang="en-US" smtClean="0"/>
              <a:t>평균 버킷 카운트 </a:t>
            </a:r>
            <a:r>
              <a:rPr lang="en-US" altLang="ko-KR" smtClean="0"/>
              <a:t>= s/10 , </a:t>
            </a:r>
          </a:p>
          <a:p>
            <a:r>
              <a:rPr lang="ko-KR" altLang="en-US" smtClean="0"/>
              <a:t>절반 크기의 해시 테이블로 접근</a:t>
            </a:r>
            <a:r>
              <a:rPr lang="en-US" altLang="ko-KR" smtClean="0"/>
              <a:t>, s/5 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전체 버킷 중 최대 </a:t>
            </a:r>
            <a:r>
              <a:rPr lang="en-US" altLang="ko-KR" smtClean="0"/>
              <a:t>1/5 </a:t>
            </a:r>
            <a:r>
              <a:rPr lang="ko-KR" altLang="en-US" smtClean="0"/>
              <a:t>정도는 </a:t>
            </a:r>
            <a:r>
              <a:rPr lang="en-US" altLang="ko-KR" smtClean="0"/>
              <a:t>(</a:t>
            </a:r>
            <a:r>
              <a:rPr lang="ko-KR" altLang="en-US" smtClean="0"/>
              <a:t>각 해시테이블에서</a:t>
            </a:r>
            <a:r>
              <a:rPr lang="en-US" altLang="ko-KR" smtClean="0"/>
              <a:t>) </a:t>
            </a:r>
            <a:r>
              <a:rPr lang="ko-KR" altLang="en-US" smtClean="0"/>
              <a:t>빈발 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빈발하지 않는 쌍이 해싱될 확률 </a:t>
            </a:r>
            <a:r>
              <a:rPr lang="en-US" altLang="ko-KR" smtClean="0"/>
              <a:t>(1/5)^2 = 0.04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0540" t="29309" r="43514" b="28769"/>
          <a:stretch/>
        </p:blipFill>
        <p:spPr>
          <a:xfrm>
            <a:off x="939113" y="1825625"/>
            <a:ext cx="4308389" cy="3915699"/>
          </a:xfrm>
          <a:prstGeom prst="rect">
            <a:avLst/>
          </a:prstGeom>
        </p:spPr>
      </p:pic>
      <p:sp>
        <p:nvSpPr>
          <p:cNvPr id="8" name="왼쪽 중괄호 7"/>
          <p:cNvSpPr/>
          <p:nvPr/>
        </p:nvSpPr>
        <p:spPr>
          <a:xfrm rot="10800000">
            <a:off x="2504302" y="3490548"/>
            <a:ext cx="313039" cy="1021492"/>
          </a:xfrm>
          <a:prstGeom prst="leftBrace">
            <a:avLst>
              <a:gd name="adj1" fmla="val 8333"/>
              <a:gd name="adj2" fmla="val 475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1" y="3678128"/>
            <a:ext cx="108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Multistage </a:t>
            </a:r>
            <a:r>
              <a:rPr lang="ko-KR" altLang="en-US" sz="1200" smtClean="0"/>
              <a:t>알고리즘의 </a:t>
            </a:r>
            <a:r>
              <a:rPr lang="en-US" altLang="ko-KR" sz="1200" smtClean="0"/>
              <a:t>1/2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17838" y="5838224"/>
            <a:ext cx="510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</a:t>
            </a:r>
            <a:r>
              <a:rPr lang="en-US" altLang="ko-KR" smtClean="0"/>
              <a:t>frequent pair </a:t>
            </a:r>
            <a:r>
              <a:rPr lang="ko-KR" altLang="en-US" smtClean="0"/>
              <a:t>후보에 대하여 </a:t>
            </a:r>
            <a:r>
              <a:rPr lang="en-US" altLang="ko-KR" smtClean="0"/>
              <a:t>hash </a:t>
            </a:r>
            <a:r>
              <a:rPr lang="ko-KR" altLang="en-US" smtClean="0"/>
              <a:t>를 </a:t>
            </a:r>
            <a:r>
              <a:rPr lang="en-US" altLang="ko-KR" smtClean="0"/>
              <a:t>2</a:t>
            </a:r>
            <a:r>
              <a:rPr lang="ko-KR" altLang="en-US" smtClean="0"/>
              <a:t>번</a:t>
            </a:r>
            <a:endParaRPr lang="en-US" altLang="ko-KR" smtClean="0"/>
          </a:p>
          <a:p>
            <a:r>
              <a:rPr lang="ko-KR" altLang="en-US" smtClean="0"/>
              <a:t>적용 </a:t>
            </a:r>
            <a:r>
              <a:rPr lang="en-US" altLang="ko-KR" smtClean="0"/>
              <a:t>=&gt; </a:t>
            </a:r>
            <a:r>
              <a:rPr lang="ko-KR" altLang="en-US" smtClean="0"/>
              <a:t>버킷수만 </a:t>
            </a:r>
            <a:r>
              <a:rPr lang="en-US" altLang="ko-KR" smtClean="0"/>
              <a:t>½</a:t>
            </a:r>
            <a:r>
              <a:rPr lang="ko-KR" altLang="en-US" smtClean="0"/>
              <a:t>로 줄어듦 </a:t>
            </a:r>
            <a:r>
              <a:rPr lang="en-US" altLang="ko-KR" smtClean="0"/>
              <a:t>( </a:t>
            </a:r>
            <a:r>
              <a:rPr lang="ko-KR" altLang="en-US" smtClean="0"/>
              <a:t>빈발버킷으로 </a:t>
            </a:r>
            <a:endParaRPr lang="en-US" altLang="ko-KR" smtClean="0"/>
          </a:p>
          <a:p>
            <a:r>
              <a:rPr lang="ko-KR" altLang="en-US" smtClean="0"/>
              <a:t>해싱될 확률이 증가 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Limited-Pass Algorithm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smtClean="0"/>
              <a:t>굳이 모든 항목집합을 구하지 않아도 되는 분야들</a:t>
            </a:r>
            <a:r>
              <a:rPr lang="en-US" altLang="ko-KR" sz="2000" smtClean="0"/>
              <a:t>:</a:t>
            </a:r>
          </a:p>
          <a:p>
            <a:pPr marL="0" indent="0">
              <a:buNone/>
              <a:defRPr/>
            </a:pPr>
            <a:r>
              <a:rPr lang="ko-KR" altLang="en-US" sz="2000" smtClean="0"/>
              <a:t>슈퍼에서 가장 함께 팔린 항목들</a:t>
            </a:r>
            <a:r>
              <a:rPr lang="en-US" altLang="ko-KR" sz="2000" smtClean="0"/>
              <a:t>… </a:t>
            </a:r>
          </a:p>
          <a:p>
            <a:pPr marL="0" indent="0">
              <a:buNone/>
              <a:defRPr/>
            </a:pPr>
            <a:r>
              <a:rPr lang="en-US" altLang="ko-KR" sz="2000" smtClean="0"/>
              <a:t>=&gt; </a:t>
            </a:r>
            <a:r>
              <a:rPr lang="ko-KR" altLang="en-US" sz="2000" smtClean="0"/>
              <a:t>최대 </a:t>
            </a:r>
            <a:r>
              <a:rPr lang="en-US" altLang="ko-KR" sz="2000" smtClean="0"/>
              <a:t>2</a:t>
            </a:r>
            <a:r>
              <a:rPr lang="ko-KR" altLang="en-US" sz="2000" smtClean="0"/>
              <a:t>단계에서 찾기 </a:t>
            </a:r>
            <a:endParaRPr lang="en-US" altLang="ko-KR"/>
          </a:p>
          <a:p>
            <a:pPr>
              <a:defRPr/>
            </a:pPr>
            <a:r>
              <a:rPr lang="en-US" altLang="ko-KR" smtClean="0"/>
              <a:t>0) Simple Random Algorithm :</a:t>
            </a:r>
          </a:p>
          <a:p>
            <a:pPr marL="0" indent="0">
              <a:buNone/>
              <a:defRPr/>
            </a:pPr>
            <a:r>
              <a:rPr lang="en-US" altLang="ko-KR" smtClean="0"/>
              <a:t> 	</a:t>
            </a:r>
            <a:r>
              <a:rPr lang="ko-KR" altLang="en-US" sz="2000" smtClean="0"/>
              <a:t>일정한 확률 </a:t>
            </a:r>
            <a:r>
              <a:rPr lang="en-US" altLang="ko-KR" sz="2000" smtClean="0"/>
              <a:t>p </a:t>
            </a:r>
            <a:r>
              <a:rPr lang="ko-KR" altLang="en-US" sz="2000" smtClean="0"/>
              <a:t>로 표본을 추출하여 그에 맞는 임계값 설정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/>
              <a:t>	</a:t>
            </a:r>
            <a:r>
              <a:rPr lang="en-US" altLang="ko-KR" sz="2000" smtClean="0"/>
              <a:t>Ex) </a:t>
            </a:r>
            <a:r>
              <a:rPr lang="ko-KR" altLang="en-US" sz="2000" smtClean="0"/>
              <a:t>임계값 </a:t>
            </a:r>
            <a:r>
              <a:rPr lang="en-US" altLang="ko-KR" sz="2000" smtClean="0"/>
              <a:t>s </a:t>
            </a:r>
            <a:r>
              <a:rPr lang="ko-KR" altLang="en-US" sz="2000" smtClean="0"/>
              <a:t>에 대하여 </a:t>
            </a:r>
            <a:r>
              <a:rPr lang="en-US" altLang="ko-KR" sz="2000" smtClean="0"/>
              <a:t>m</a:t>
            </a:r>
            <a:r>
              <a:rPr lang="ko-KR" altLang="en-US" sz="2000" smtClean="0"/>
              <a:t>개의 바구니의 </a:t>
            </a:r>
            <a:r>
              <a:rPr lang="en-US" altLang="ko-KR" sz="2000" smtClean="0"/>
              <a:t>1% </a:t>
            </a:r>
            <a:r>
              <a:rPr lang="ko-KR" altLang="en-US" sz="2000" smtClean="0"/>
              <a:t>로 표본 설정 </a:t>
            </a:r>
            <a:r>
              <a:rPr lang="en-US" altLang="ko-KR" sz="2000" smtClean="0"/>
              <a:t>-&gt;  </a:t>
            </a:r>
          </a:p>
          <a:p>
            <a:pPr marL="0" indent="0">
              <a:buNone/>
              <a:defRPr/>
            </a:pPr>
            <a:r>
              <a:rPr lang="en-US" altLang="ko-KR" sz="2000"/>
              <a:t>	</a:t>
            </a:r>
            <a:r>
              <a:rPr lang="en-US" altLang="ko-KR" sz="2000" smtClean="0"/>
              <a:t>m*0.01</a:t>
            </a:r>
            <a:r>
              <a:rPr lang="ko-KR" altLang="en-US" sz="2000" smtClean="0"/>
              <a:t>개의 바구니에 </a:t>
            </a:r>
            <a:r>
              <a:rPr lang="en-US" altLang="ko-KR" sz="2000" smtClean="0"/>
              <a:t>s/100</a:t>
            </a:r>
            <a:r>
              <a:rPr lang="ko-KR" altLang="en-US" sz="2000" smtClean="0"/>
              <a:t>의 임계치 적용</a:t>
            </a:r>
            <a:r>
              <a:rPr lang="en-US" altLang="ko-KR" sz="2000" smtClean="0"/>
              <a:t>(</a:t>
            </a:r>
            <a:r>
              <a:rPr lang="ko-KR" altLang="en-US" sz="2000" smtClean="0"/>
              <a:t>표본에 맞게</a:t>
            </a:r>
            <a:r>
              <a:rPr lang="en-US" altLang="ko-KR" sz="2000" smtClean="0"/>
              <a:t>) </a:t>
            </a:r>
            <a:endParaRPr lang="en-US" altLang="ko-KR" sz="2000" smtClean="0"/>
          </a:p>
          <a:p>
            <a:pPr>
              <a:defRPr/>
            </a:pPr>
            <a:r>
              <a:rPr lang="en-US" altLang="ko-KR" smtClean="0"/>
              <a:t>1</a:t>
            </a:r>
            <a:r>
              <a:rPr lang="en-US" altLang="ko-KR"/>
              <a:t>) SON Algorithm</a:t>
            </a:r>
          </a:p>
          <a:p>
            <a:pPr>
              <a:defRPr/>
            </a:pPr>
            <a:r>
              <a:rPr lang="en-US" altLang="ko-KR"/>
              <a:t>2) Toivonen’s </a:t>
            </a:r>
            <a:r>
              <a:rPr lang="en-US" altLang="ko-KR" smtClean="0"/>
              <a:t>Algorithm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Other Algorithms..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54146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  <a:defRPr/>
            </a:pPr>
            <a:r>
              <a:rPr lang="en-US" altLang="ko-KR" sz="2000"/>
              <a:t>SON Algorithm</a:t>
            </a:r>
            <a:endParaRPr lang="en-US" altLang="ko-KR" sz="2000"/>
          </a:p>
          <a:p>
            <a:pPr>
              <a:buFontTx/>
              <a:buChar char="-"/>
              <a:defRPr/>
            </a:pPr>
            <a:r>
              <a:rPr lang="ko-KR" altLang="en-US" sz="1600"/>
              <a:t>분산 처리 환경에 적합</a:t>
            </a:r>
            <a:endParaRPr lang="ko-KR" altLang="en-US" sz="1600"/>
          </a:p>
          <a:p>
            <a:pPr>
              <a:buFontTx/>
              <a:buChar char="-"/>
              <a:defRPr/>
            </a:pPr>
            <a:endParaRPr lang="en-US" altLang="ko-KR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/>
              <a:t>1</a:t>
            </a:r>
            <a:r>
              <a:rPr lang="en-US" altLang="ko-KR" sz="1600" baseline="30000"/>
              <a:t>st</a:t>
            </a:r>
            <a:r>
              <a:rPr lang="en-US" altLang="ko-KR" sz="1600"/>
              <a:t> </a:t>
            </a:r>
            <a:r>
              <a:rPr lang="ko-KR" altLang="en-US" sz="1600"/>
              <a:t>맵 함수 </a:t>
            </a:r>
            <a:r>
              <a:rPr lang="en-US" altLang="ko-KR" sz="1600"/>
              <a:t>: </a:t>
            </a:r>
            <a:r>
              <a:rPr lang="ko-KR" altLang="en-US" sz="1600"/>
              <a:t>단순 무작위 알고리즘에서 처럼</a:t>
            </a:r>
            <a:r>
              <a:rPr lang="en-US" altLang="ko-KR" sz="1600"/>
              <a:t>, 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/>
              <a:t>Pm</a:t>
            </a:r>
            <a:r>
              <a:rPr lang="ko-KR" altLang="en-US" sz="1600"/>
              <a:t>개의 바구니를 선택</a:t>
            </a:r>
            <a:r>
              <a:rPr lang="en-US" altLang="ko-KR" sz="1600"/>
              <a:t>, </a:t>
            </a:r>
            <a:r>
              <a:rPr lang="ko-KR" altLang="en-US" sz="1600"/>
              <a:t>지지도</a:t>
            </a:r>
            <a:r>
              <a:rPr lang="en-US" altLang="ko-KR" sz="1600"/>
              <a:t> </a:t>
            </a:r>
            <a:r>
              <a:rPr lang="ko-KR" altLang="en-US" sz="1600"/>
              <a:t>임계치도 </a:t>
            </a:r>
            <a:r>
              <a:rPr lang="en-US" altLang="ko-KR" sz="1600"/>
              <a:t>ps</a:t>
            </a:r>
            <a:r>
              <a:rPr lang="ko-KR" altLang="en-US" sz="1600"/>
              <a:t> 로 낮춘다</a:t>
            </a:r>
            <a:r>
              <a:rPr lang="en-US" altLang="ko-KR" sz="1600"/>
              <a:t>. </a:t>
            </a:r>
            <a:r>
              <a:rPr lang="ko-KR" altLang="en-US" sz="1600"/>
              <a:t>빈발 항목집합을 키</a:t>
            </a:r>
            <a:r>
              <a:rPr lang="en-US" altLang="ko-KR" sz="1600"/>
              <a:t>-</a:t>
            </a:r>
            <a:r>
              <a:rPr lang="ko-KR" altLang="en-US" sz="1600"/>
              <a:t>값 쌍으로 표현한다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/>
              <a:t>(F,1)</a:t>
            </a:r>
            <a:r>
              <a:rPr lang="ko-KR" altLang="en-US" sz="1600"/>
              <a:t>로 초기화</a:t>
            </a:r>
            <a:endParaRPr lang="ko-KR" altLang="en-US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/>
              <a:t>1st </a:t>
            </a:r>
            <a:r>
              <a:rPr lang="ko-KR" altLang="en-US" sz="1600"/>
              <a:t>리듀스 함수</a:t>
            </a:r>
            <a:r>
              <a:rPr lang="en-US" altLang="ko-KR" sz="1600"/>
              <a:t>: </a:t>
            </a:r>
            <a:r>
              <a:rPr lang="ko-KR" altLang="en-US" sz="1600"/>
              <a:t>키에는 항목집합이 할당되고</a:t>
            </a:r>
            <a:r>
              <a:rPr lang="en-US" altLang="ko-KR" sz="1600"/>
              <a:t>, </a:t>
            </a:r>
            <a:r>
              <a:rPr lang="ko-KR" altLang="en-US" sz="1600"/>
              <a:t>한 번이상 등장하는 키를 생성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/>
              <a:t>2nd</a:t>
            </a:r>
            <a:r>
              <a:rPr lang="ko-KR" altLang="en-US" sz="1600"/>
              <a:t> 맵 함수</a:t>
            </a:r>
            <a:r>
              <a:rPr lang="en-US" altLang="ko-KR" sz="1600"/>
              <a:t>:</a:t>
            </a:r>
            <a:r>
              <a:rPr lang="ko-KR" altLang="en-US" sz="1600"/>
              <a:t> 후보 항목집합이 등장하는 횟수를 세서 저장한다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/>
              <a:t>2nd </a:t>
            </a:r>
            <a:r>
              <a:rPr lang="ko-KR" altLang="en-US" sz="1600"/>
              <a:t>리듀스 함수</a:t>
            </a:r>
            <a:r>
              <a:rPr lang="en-US" altLang="ko-KR" sz="1600"/>
              <a:t>:</a:t>
            </a:r>
            <a:r>
              <a:rPr lang="ko-KR" altLang="en-US" sz="1600"/>
              <a:t> 키 값들을 더해서</a:t>
            </a:r>
            <a:r>
              <a:rPr lang="en-US" altLang="ko-KR" sz="1600"/>
              <a:t>,</a:t>
            </a:r>
            <a:r>
              <a:rPr lang="ko-KR" altLang="en-US" sz="1600"/>
              <a:t> 전체 지지도를 구한다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s</a:t>
            </a:r>
            <a:r>
              <a:rPr lang="ko-KR" altLang="en-US" sz="1600"/>
              <a:t> 이상일 경우에는 빈발 항목집합으로 여겨서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600"/>
              <a:t>해당 항목집합들을 출력한다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		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8908" y="1825625"/>
            <a:ext cx="5181600" cy="475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/>
              <a:t>2) Toivonen’s Algorithm</a:t>
            </a:r>
            <a:endParaRPr lang="en-US" altLang="ko-KR" sz="1700"/>
          </a:p>
          <a:p>
            <a:pPr lvl="0">
              <a:defRPr/>
            </a:pPr>
            <a:endParaRPr lang="en-US" altLang="ko-KR" sz="1700"/>
          </a:p>
          <a:p>
            <a:pPr lvl="0">
              <a:defRPr/>
            </a:pPr>
            <a:r>
              <a:rPr lang="ko-KR" altLang="en-US" sz="1700"/>
              <a:t>거짓 양성과 거짓 음성을 판별하지만</a:t>
            </a:r>
            <a:r>
              <a:rPr lang="en-US" altLang="ko-KR" sz="1700"/>
              <a:t>,</a:t>
            </a:r>
            <a:endParaRPr lang="en-US" altLang="ko-KR" sz="1700"/>
          </a:p>
          <a:p>
            <a:pPr lvl="0">
              <a:defRPr/>
            </a:pPr>
            <a:r>
              <a:rPr lang="ko-KR" altLang="en-US" sz="1700"/>
              <a:t>결과를 내는데에 오랜 시간이 걸릴 수 있다</a:t>
            </a:r>
            <a:r>
              <a:rPr lang="en-US" altLang="ko-KR" sz="1700"/>
              <a:t>.</a:t>
            </a:r>
            <a:endParaRPr lang="en-US" altLang="ko-KR" sz="1700"/>
          </a:p>
          <a:p>
            <a:pPr lvl="0">
              <a:defRPr/>
            </a:pPr>
            <a:endParaRPr lang="en-US" altLang="ko-KR" sz="1700"/>
          </a:p>
          <a:p>
            <a:pPr lvl="0">
              <a:defRPr/>
            </a:pPr>
            <a:r>
              <a:rPr lang="ko-KR" altLang="en-US" sz="1700"/>
              <a:t>임계치를 단순 무작위 알고리즘보다 작게 설정한다 </a:t>
            </a:r>
            <a:r>
              <a:rPr lang="en-US" altLang="ko-KR" sz="1700"/>
              <a:t>(ex: 0.9ps, 0.8ps)</a:t>
            </a:r>
            <a:r>
              <a:rPr lang="ko-KR" altLang="en-US" sz="1700"/>
              <a:t> </a:t>
            </a:r>
            <a:endParaRPr lang="ko-KR" altLang="en-US" sz="1700"/>
          </a:p>
          <a:p>
            <a:pPr lvl="0">
              <a:defRPr/>
            </a:pPr>
            <a:endParaRPr lang="en-US" altLang="ko-KR" sz="1700"/>
          </a:p>
          <a:p>
            <a:pPr lvl="0">
              <a:defRPr/>
            </a:pPr>
            <a:r>
              <a:rPr lang="ko-KR" altLang="en-US" sz="1700"/>
              <a:t>음성경계</a:t>
            </a:r>
            <a:r>
              <a:rPr lang="en-US" altLang="ko-KR" sz="1700"/>
              <a:t> : </a:t>
            </a:r>
            <a:r>
              <a:rPr lang="ko-KR" altLang="en-US" sz="1700"/>
              <a:t>표본에서는 빈발하지 않지만</a:t>
            </a:r>
            <a:r>
              <a:rPr lang="en-US" altLang="ko-KR" sz="1700"/>
              <a:t>,</a:t>
            </a:r>
            <a:r>
              <a:rPr lang="ko-KR" altLang="en-US" sz="1700"/>
              <a:t> 원소 중 하나를 제외했을 때에는 빈발하는 집합</a:t>
            </a:r>
            <a:endParaRPr lang="ko-KR" altLang="en-US" sz="1700"/>
          </a:p>
          <a:p>
            <a:pPr lvl="0">
              <a:defRPr/>
            </a:pPr>
            <a:endParaRPr lang="ko-KR" altLang="en-US" sz="1700"/>
          </a:p>
          <a:p>
            <a:pPr lvl="0">
              <a:defRPr/>
            </a:pPr>
            <a:r>
              <a:rPr lang="ko-KR" altLang="en-US" sz="1700"/>
              <a:t>종료 조건</a:t>
            </a:r>
            <a:endParaRPr lang="ko-KR" altLang="en-US" sz="1700"/>
          </a:p>
          <a:p>
            <a:pPr lvl="0">
              <a:defRPr/>
            </a:pPr>
            <a:r>
              <a:rPr lang="en-US" altLang="ko-KR" sz="1700"/>
              <a:t>=&gt;</a:t>
            </a:r>
            <a:r>
              <a:rPr lang="ko-KR" altLang="en-US" sz="1700"/>
              <a:t> </a:t>
            </a:r>
            <a:r>
              <a:rPr lang="en-US" altLang="ko-KR" sz="1700"/>
              <a:t>1)</a:t>
            </a:r>
            <a:r>
              <a:rPr lang="ko-KR" altLang="en-US" sz="1700"/>
              <a:t> 음성 경계에 있는 모든 집합이 빈발하지 않을 때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r>
              <a:rPr lang="en-US" altLang="ko-KR" sz="1700"/>
              <a:t>(</a:t>
            </a:r>
            <a:r>
              <a:rPr lang="ko-KR" altLang="en-US" sz="1700"/>
              <a:t>성공</a:t>
            </a:r>
            <a:r>
              <a:rPr lang="en-US" altLang="ko-KR" sz="1700"/>
              <a:t>)</a:t>
            </a:r>
            <a:endParaRPr lang="en-US" altLang="ko-KR" sz="1700"/>
          </a:p>
          <a:p>
            <a:pPr lvl="0">
              <a:defRPr/>
            </a:pPr>
            <a:r>
              <a:rPr lang="en-US" altLang="ko-KR" sz="1700"/>
              <a:t>2)</a:t>
            </a:r>
            <a:r>
              <a:rPr lang="ko-KR" altLang="en-US" sz="1700"/>
              <a:t> 일부가 빈발할 때</a:t>
            </a:r>
            <a:r>
              <a:rPr lang="en-US" altLang="ko-KR" sz="1700"/>
              <a:t>,</a:t>
            </a:r>
            <a:r>
              <a:rPr lang="ko-KR" altLang="en-US" sz="1700"/>
              <a:t> 확실할 수 없으므로 새로운 표본을 추출해서 위의 알고리즘을 다시 반복</a:t>
            </a:r>
            <a:r>
              <a:rPr lang="en-US" altLang="ko-KR" sz="1700"/>
              <a:t>.</a:t>
            </a:r>
            <a:endParaRPr lang="en-US" altLang="ko-KR" sz="1700"/>
          </a:p>
          <a:p>
            <a:pPr lvl="0">
              <a:defRPr/>
            </a:pPr>
            <a:endParaRPr lang="en-US" altLang="ko-KR" sz="1700"/>
          </a:p>
          <a:p>
            <a:pPr lvl="0">
              <a:defRPr/>
            </a:pP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Frequent Itemsets in Stream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100"/>
              <a:t>스트림 원소는 도착했을 때 사용 가능하다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스트림에는 종료 지점이 없어서 지지도 임계치를 초과할 수 있다 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2100"/>
              <a:t>바구니의 개수가 적당히 수집되었을 때 알고리즘을 수행한다</a:t>
            </a:r>
            <a:r>
              <a:rPr lang="en-US" altLang="ko-KR" sz="2100"/>
              <a:t>.</a:t>
            </a:r>
            <a:endParaRPr lang="en-US" altLang="ko-KR" sz="2100"/>
          </a:p>
          <a:p>
            <a:pPr>
              <a:defRPr/>
            </a:pPr>
            <a:r>
              <a:rPr lang="ko-KR" altLang="en-US" sz="2100"/>
              <a:t>새로운 빈발 항목집합의 카운트와 스트림 바구니 전체 개수를 셀 때</a:t>
            </a:r>
            <a:r>
              <a:rPr lang="en-US" altLang="ko-KR" sz="2100"/>
              <a:t>,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1)</a:t>
            </a:r>
            <a:r>
              <a:rPr lang="ko-KR" altLang="en-US" sz="2100"/>
              <a:t> 바구니의 새로운 일부를 주기적으로 수집 </a:t>
            </a:r>
            <a:r>
              <a:rPr lang="en-US" altLang="ko-KR" sz="2100"/>
              <a:t>-&gt;</a:t>
            </a:r>
            <a:r>
              <a:rPr lang="ko-KR" altLang="en-US" sz="2100"/>
              <a:t> 데이터 파일로 사용</a:t>
            </a:r>
            <a:r>
              <a:rPr lang="en-US" altLang="ko-KR" sz="2100"/>
              <a:t>-&gt;</a:t>
            </a:r>
            <a:r>
              <a:rPr lang="ko-KR" altLang="en-US" sz="2100"/>
              <a:t> 다음단계에서 판단</a:t>
            </a:r>
            <a:endParaRPr lang="ko-KR" altLang="en-US" sz="2100"/>
          </a:p>
          <a:p>
            <a:pPr marL="0" indent="0">
              <a:buNone/>
              <a:defRPr/>
            </a:pPr>
            <a:r>
              <a:rPr lang="en-US" altLang="ko-KR" sz="2100"/>
              <a:t>2)</a:t>
            </a:r>
            <a:r>
              <a:rPr lang="ko-KR" altLang="en-US" sz="2100"/>
              <a:t> 임의의 항목집합을 결과에 추가한 후</a:t>
            </a:r>
            <a:r>
              <a:rPr lang="en-US" altLang="ko-KR" sz="2100"/>
              <a:t>,</a:t>
            </a:r>
            <a:r>
              <a:rPr lang="ko-KR" altLang="en-US" sz="2100"/>
              <a:t> 빈발한지 임시로 파악</a:t>
            </a:r>
            <a:r>
              <a:rPr lang="en-US" altLang="ko-KR" sz="2100"/>
              <a:t>(</a:t>
            </a:r>
            <a:r>
              <a:rPr lang="ko-KR" altLang="en-US" sz="2100"/>
              <a:t>등장횟수 비율 계산</a:t>
            </a:r>
            <a:r>
              <a:rPr lang="en-US" altLang="ko-KR" sz="2100"/>
              <a:t>)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ko-KR" altLang="en-US" sz="2100"/>
              <a:t>여기서</a:t>
            </a:r>
            <a:r>
              <a:rPr lang="en-US" altLang="ko-KR" sz="2100"/>
              <a:t>,</a:t>
            </a:r>
            <a:r>
              <a:rPr lang="ko-KR" altLang="en-US" sz="2100"/>
              <a:t> 앞에 밝혀진 빈발항목집합의 음성경계를 사용해서 선정하기</a:t>
            </a:r>
            <a:endParaRPr lang="ko-KR" altLang="en-US" sz="21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Market-Basket Model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871" y="1704885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빈발 항목 집합 문제 </a:t>
            </a:r>
            <a:r>
              <a:rPr lang="en-US" altLang="ko-KR" sz="2000"/>
              <a:t>: </a:t>
            </a:r>
            <a:r>
              <a:rPr lang="ko-KR" altLang="en-US" sz="2000"/>
              <a:t>여러 바구니들에서 동시에 등장하는 항목들의 집합을 찾는다</a:t>
            </a:r>
            <a:r>
              <a:rPr lang="en-US" altLang="ko-KR" sz="2000"/>
              <a:t>.</a:t>
            </a:r>
            <a:endParaRPr lang="ko-KR" altLang="en-US" sz="2000"/>
          </a:p>
          <a:p>
            <a:pPr>
              <a:defRPr/>
            </a:pPr>
            <a:r>
              <a:rPr lang="en-US" altLang="ko-KR" sz="2000" smtClean="0"/>
              <a:t>Items &lt;-&gt; Baskets : </a:t>
            </a:r>
            <a:r>
              <a:rPr lang="ko-KR" altLang="en-US" sz="2000" smtClean="0"/>
              <a:t>다대다 관계</a:t>
            </a:r>
            <a:endParaRPr lang="en-US" altLang="ko-KR" sz="2000" smtClean="0"/>
          </a:p>
          <a:p>
            <a:pPr>
              <a:defRPr/>
            </a:pPr>
            <a:r>
              <a:rPr lang="en-US" altLang="ko-KR" sz="2000" smtClean="0"/>
              <a:t>Support(</a:t>
            </a:r>
            <a:r>
              <a:rPr lang="ko-KR" altLang="en-US" sz="2000" smtClean="0"/>
              <a:t>지지도</a:t>
            </a:r>
            <a:r>
              <a:rPr lang="en-US" altLang="ko-KR" sz="2000" smtClean="0"/>
              <a:t>) : </a:t>
            </a:r>
            <a:r>
              <a:rPr lang="ko-KR" altLang="en-US" sz="2000" smtClean="0"/>
              <a:t>서로 다른 바구니에 등장하는 횟수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Ex) dog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s = 7 , and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s = 5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11119"/>
              </p:ext>
            </p:extLst>
          </p:nvPr>
        </p:nvGraphicFramePr>
        <p:xfrm>
          <a:off x="1199979" y="3454628"/>
          <a:ext cx="9855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221"/>
                <a:gridCol w="92239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(1)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/>
                        <a:t>{cat, and, dog, bites}</a:t>
                      </a:r>
                      <a:endParaRPr lang="ko-KR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{Yahoo, news, claims, a , cat, mated, with, a, dog,and, produced, offspring}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(3)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{Cat,killer, likely,</a:t>
                      </a:r>
                      <a:r>
                        <a:rPr lang="en-US" altLang="ko-KR" baseline="0" smtClean="0"/>
                        <a:t> is, a, big, dog</a:t>
                      </a:r>
                      <a:r>
                        <a:rPr lang="en-US" altLang="ko-KR" smtClean="0"/>
                        <a:t>}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(4)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{Professional, free, advice, on, dog, training, puppy, training}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(5)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{cat,and,kitten, training,</a:t>
                      </a:r>
                      <a:r>
                        <a:rPr lang="en-US" altLang="ko-KR" baseline="0" smtClean="0"/>
                        <a:t> and, behavior</a:t>
                      </a:r>
                      <a:r>
                        <a:rPr lang="en-US" altLang="ko-KR" smtClean="0"/>
                        <a:t>}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(6)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{dog, and,c</a:t>
                      </a:r>
                      <a:r>
                        <a:rPr lang="en-US" altLang="ko-KR" baseline="0" smtClean="0"/>
                        <a:t>at, provides, dog, training, in, Eugene,Oregon</a:t>
                      </a:r>
                      <a:r>
                        <a:rPr lang="en-US" altLang="ko-KR" smtClean="0"/>
                        <a:t>}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(7)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{“dog,and,cat”,is,a,slang,term,used,by, police, officers, for,a, male-female,</a:t>
                      </a:r>
                      <a:r>
                        <a:rPr lang="en-US" altLang="ko-KR" baseline="0" smtClean="0"/>
                        <a:t> relationship</a:t>
                      </a:r>
                      <a:r>
                        <a:rPr lang="en-US" altLang="ko-KR" smtClean="0"/>
                        <a:t>}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(8)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{shop, for, your, show, dog, grooming, and, pet, supplies }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4374293" y="5324617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28487" y="3823179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67881" y="4223859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37438" y="4574263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21017" y="5676833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07957" y="3454628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05416" y="6042325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14955" y="5298235"/>
            <a:ext cx="510746" cy="4006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3963" y="3454628"/>
            <a:ext cx="510746" cy="4006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1568" y="3823179"/>
            <a:ext cx="510746" cy="4006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92829" y="4939701"/>
            <a:ext cx="510746" cy="4006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68951" y="5287194"/>
            <a:ext cx="510746" cy="4006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468951" y="5687874"/>
            <a:ext cx="510746" cy="4006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83536" y="6077513"/>
            <a:ext cx="510746" cy="4006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Frequent Itemsets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005011"/>
            <a:ext cx="10686535" cy="4642923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임계치 </a:t>
            </a:r>
            <a:r>
              <a:rPr lang="en-US" altLang="ko-KR" sz="2000" smtClean="0"/>
              <a:t>= 3</a:t>
            </a:r>
            <a:r>
              <a:rPr lang="ko-KR" altLang="en-US" sz="2000" smtClean="0"/>
              <a:t>이면</a:t>
            </a:r>
            <a:r>
              <a:rPr lang="en-US" altLang="ko-KR" sz="2000" smtClean="0"/>
              <a:t>,</a:t>
            </a:r>
          </a:p>
          <a:p>
            <a:r>
              <a:rPr lang="en-US" altLang="ko-KR" sz="2000" smtClean="0"/>
              <a:t>Singleton sets(</a:t>
            </a:r>
            <a:r>
              <a:rPr lang="ko-KR" altLang="en-US" sz="2000" smtClean="0"/>
              <a:t>단일원소집합</a:t>
            </a:r>
            <a:r>
              <a:rPr lang="en-US" altLang="ko-KR" sz="2000" smtClean="0"/>
              <a:t>) : {dog},{cat},{and},{a},{training}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And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s = 5</a:t>
            </a:r>
            <a:r>
              <a:rPr lang="ko-KR" altLang="en-US" sz="2000" smtClean="0"/>
              <a:t>이기 때문에</a:t>
            </a:r>
            <a:r>
              <a:rPr lang="en-US" altLang="ko-KR" sz="2000" smtClean="0"/>
              <a:t>, pair </a:t>
            </a:r>
            <a:r>
              <a:rPr lang="ko-KR" altLang="en-US" sz="2000" smtClean="0"/>
              <a:t>로 만들어도 최대 </a:t>
            </a:r>
            <a:r>
              <a:rPr lang="en-US" altLang="ko-KR" sz="2000" smtClean="0"/>
              <a:t>5</a:t>
            </a:r>
            <a:r>
              <a:rPr lang="ko-KR" altLang="en-US" sz="2000" smtClean="0"/>
              <a:t>를 넘을 수 없다</a:t>
            </a:r>
            <a:r>
              <a:rPr lang="en-US" altLang="ko-KR" sz="2000" smtClean="0"/>
              <a:t>.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pPr>
              <a:lnSpc>
                <a:spcPct val="100000"/>
              </a:lnSpc>
            </a:pPr>
            <a:endParaRPr lang="en-US" altLang="ko-KR" sz="2000" smtClean="0"/>
          </a:p>
          <a:p>
            <a:pPr>
              <a:lnSpc>
                <a:spcPct val="100000"/>
              </a:lnSpc>
            </a:pPr>
            <a:endParaRPr lang="en-US" altLang="ko-KR" sz="2000" smtClean="0"/>
          </a:p>
          <a:p>
            <a:pPr>
              <a:lnSpc>
                <a:spcPct val="100000"/>
              </a:lnSpc>
            </a:pPr>
            <a:r>
              <a:rPr lang="en-US" altLang="ko-KR" sz="2000" smtClean="0"/>
              <a:t>{a, dog},{a, cat}, {and, dog}, {and, cat}, {cat, dog} ( s&gt;=3)</a:t>
            </a:r>
          </a:p>
          <a:p>
            <a:pPr marL="3657600" lvl="8" indent="0">
              <a:lnSpc>
                <a:spcPct val="100000"/>
              </a:lnSpc>
              <a:buNone/>
            </a:pPr>
            <a:r>
              <a:rPr lang="en-US" altLang="ko-KR" sz="1000" smtClean="0"/>
              <a:t>               </a:t>
            </a:r>
          </a:p>
          <a:p>
            <a:pPr>
              <a:lnSpc>
                <a:spcPct val="100000"/>
              </a:lnSpc>
            </a:pPr>
            <a:r>
              <a:rPr lang="en-US" altLang="ko-KR" sz="2000" b="1" smtClean="0"/>
              <a:t>{dog, and, cat} </a:t>
            </a:r>
            <a:r>
              <a:rPr lang="ko-KR" altLang="en-US" sz="2000" b="1" smtClean="0"/>
              <a:t>혹은 </a:t>
            </a:r>
            <a:r>
              <a:rPr lang="en-US" altLang="ko-KR" sz="2000" b="1" smtClean="0"/>
              <a:t>{dog, cat, a} </a:t>
            </a:r>
            <a:r>
              <a:rPr lang="ko-KR" altLang="en-US" sz="2000" b="1" smtClean="0"/>
              <a:t>밖에 안된다</a:t>
            </a:r>
            <a:r>
              <a:rPr lang="en-US" altLang="ko-KR" sz="2000" b="1" smtClean="0"/>
              <a:t>. =&gt; triple </a:t>
            </a:r>
            <a:r>
              <a:rPr lang="ko-KR" altLang="en-US" sz="2000" b="1" smtClean="0"/>
              <a:t>안에 모든 조합이 있는경우만</a:t>
            </a:r>
            <a:r>
              <a:rPr lang="en-US" altLang="ko-KR" sz="2000" b="1" smtClean="0"/>
              <a:t>!</a:t>
            </a:r>
            <a:endParaRPr lang="en-US" altLang="ko-KR" sz="2000" b="1"/>
          </a:p>
          <a:p>
            <a:pPr marL="0" indent="0">
              <a:buNone/>
            </a:pP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0878" t="49489" r="43648" b="35496"/>
          <a:stretch/>
        </p:blipFill>
        <p:spPr>
          <a:xfrm>
            <a:off x="838199" y="3944610"/>
            <a:ext cx="4464908" cy="148040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5436973" y="525574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1243" y="5086463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Pair </a:t>
            </a:r>
            <a:r>
              <a:rPr lang="ko-KR" altLang="en-US" sz="1600" smtClean="0"/>
              <a:t>가</a:t>
            </a:r>
            <a:r>
              <a:rPr lang="en-US" altLang="ko-KR" sz="1600" smtClean="0"/>
              <a:t> </a:t>
            </a:r>
            <a:r>
              <a:rPr lang="ko-KR" altLang="en-US" sz="1600" smtClean="0"/>
              <a:t>등장하는 바구니의 번호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2380735" y="4288416"/>
            <a:ext cx="2842054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9875" y="1775597"/>
                <a:ext cx="11271421" cy="49458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smtClean="0"/>
                  <a:t>항목집합 </a:t>
                </a:r>
                <a:r>
                  <a:rPr lang="en-US" altLang="ko-KR" smtClean="0"/>
                  <a:t>I</a:t>
                </a:r>
                <a:r>
                  <a:rPr lang="ko-KR" altLang="en-US" smtClean="0"/>
                  <a:t>가 특정 바구니에서 나타나면 </a:t>
                </a:r>
                <a:r>
                  <a:rPr lang="en-US" altLang="ko-KR" smtClean="0"/>
                  <a:t>j </a:t>
                </a:r>
                <a:r>
                  <a:rPr lang="ko-KR" altLang="en-US" smtClean="0"/>
                  <a:t>항목도</a:t>
                </a:r>
                <a:r>
                  <a:rPr lang="en-US" altLang="ko-KR"/>
                  <a:t> </a:t>
                </a:r>
                <a:r>
                  <a:rPr lang="ko-KR" altLang="en-US" smtClean="0"/>
                  <a:t>등장할 확률이 높다</a:t>
                </a:r>
                <a:r>
                  <a:rPr lang="en-US" altLang="ko-KR"/>
                  <a:t> </a:t>
                </a:r>
                <a:r>
                  <a:rPr lang="en-US" altLang="ko-KR" smtClean="0"/>
                  <a:t>=&gt; </a:t>
                </a:r>
                <a:r>
                  <a:rPr lang="ko-KR" altLang="en-US" smtClean="0"/>
                  <a:t>연관규칙</a:t>
                </a:r>
                <a:endParaRPr lang="en-US" altLang="ko-KR"/>
              </a:p>
              <a:p>
                <a:r>
                  <a:rPr lang="en-US" altLang="ko-KR" sz="2000" smtClean="0"/>
                  <a:t>Confidence</a:t>
                </a:r>
                <a:r>
                  <a:rPr lang="en-US" altLang="ko-KR" sz="2000"/>
                  <a:t>(</a:t>
                </a:r>
                <a:r>
                  <a:rPr lang="ko-KR" altLang="en-US" sz="2000"/>
                  <a:t>신뢰도</a:t>
                </a:r>
                <a:r>
                  <a:rPr lang="en-US" altLang="ko-KR" sz="2000"/>
                  <a:t>) : </a:t>
                </a:r>
                <a:r>
                  <a:rPr lang="en-US" altLang="ko-KR" sz="200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𝑠𝑢𝑝𝑝𝑜𝑟𝑡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𝑠𝑢𝑝𝑝𝑜𝑟𝑡</m:t>
                        </m:r>
                      </m:den>
                    </m:f>
                  </m:oMath>
                </a14:m>
                <a:endParaRPr lang="en-US" altLang="ko-KR" sz="2000"/>
              </a:p>
              <a:p>
                <a:r>
                  <a:rPr lang="en-US" altLang="ko-KR" sz="2000"/>
                  <a:t>Interest(</a:t>
                </a:r>
                <a:r>
                  <a:rPr lang="ko-KR" altLang="en-US" sz="2000"/>
                  <a:t>관심도</a:t>
                </a:r>
                <a:r>
                  <a:rPr lang="en-US" altLang="ko-KR" sz="2000" smtClean="0"/>
                  <a:t>) : </a:t>
                </a:r>
                <a:r>
                  <a:rPr lang="ko-KR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smtClean="0"/>
                  <a:t> </a:t>
                </a:r>
                <a:r>
                  <a:rPr lang="en-US" altLang="ko-KR" sz="2000" smtClean="0"/>
                  <a:t>( </a:t>
                </a:r>
                <a:r>
                  <a:rPr lang="ko-KR" altLang="en-US" sz="2000" smtClean="0"/>
                  <a:t>값이 클수록</a:t>
                </a:r>
                <a:r>
                  <a:rPr lang="en-US" altLang="ko-KR" sz="2000" smtClean="0"/>
                  <a:t>,</a:t>
                </a:r>
                <a:r>
                  <a:rPr lang="ko-KR" altLang="en-US" sz="2000" smtClean="0"/>
                  <a:t> </a:t>
                </a:r>
                <a:r>
                  <a:rPr lang="en-US" altLang="ko-KR" sz="2000" smtClean="0"/>
                  <a:t>I</a:t>
                </a:r>
                <a:r>
                  <a:rPr lang="ko-KR" altLang="en-US" sz="2000"/>
                  <a:t> </a:t>
                </a:r>
                <a:r>
                  <a:rPr lang="ko-KR" altLang="en-US" sz="2000" smtClean="0"/>
                  <a:t>와 </a:t>
                </a:r>
                <a:r>
                  <a:rPr lang="en-US" altLang="ko-KR" sz="2000" smtClean="0"/>
                  <a:t>j </a:t>
                </a:r>
                <a:r>
                  <a:rPr lang="ko-KR" altLang="en-US" sz="2000" smtClean="0"/>
                  <a:t>의 연관성이 높음을 의미</a:t>
                </a:r>
                <a:r>
                  <a:rPr lang="en-US" altLang="ko-KR" sz="2000" smtClean="0"/>
                  <a:t>.</a:t>
                </a:r>
                <a:r>
                  <a:rPr lang="ko-KR" altLang="en-US" sz="2000" smtClean="0"/>
                  <a:t> </a:t>
                </a:r>
                <a:r>
                  <a:rPr lang="en-US" altLang="ko-KR" sz="2000" smtClean="0"/>
                  <a:t>)</a:t>
                </a:r>
                <a:endParaRPr lang="ko-KR" altLang="en-US" sz="2000"/>
              </a:p>
              <a:p>
                <a:pPr>
                  <a:defRPr/>
                </a:pPr>
                <a:r>
                  <a:rPr lang="en-US" altLang="ko-KR" sz="2400" smtClean="0"/>
                  <a:t>Ex1) {cat ,dog} </a:t>
                </a:r>
                <a:r>
                  <a:rPr lang="ko-KR" altLang="en-US" sz="2400" smtClean="0"/>
                  <a:t>→ </a:t>
                </a:r>
                <a:r>
                  <a:rPr lang="en-US" altLang="ko-KR" sz="2400" smtClean="0"/>
                  <a:t>and </a:t>
                </a:r>
                <a:endParaRPr lang="en-US" altLang="ko-KR" sz="2400"/>
              </a:p>
              <a:p>
                <a:pPr lvl="1">
                  <a:defRPr/>
                </a:pPr>
                <a:r>
                  <a:rPr lang="ko-KR" altLang="en-US" sz="2000" smtClean="0"/>
                  <a:t>신뢰도 </a:t>
                </a:r>
                <a:r>
                  <a:rPr lang="en-US" altLang="ko-KR" sz="2000" smtClean="0"/>
                  <a:t>: 3/5</a:t>
                </a:r>
              </a:p>
              <a:p>
                <a:pPr lvl="1">
                  <a:defRPr/>
                </a:pPr>
                <a:r>
                  <a:rPr lang="ko-KR" altLang="en-US" sz="2000" smtClean="0"/>
                  <a:t>관심도 </a:t>
                </a:r>
                <a:r>
                  <a:rPr lang="en-US" altLang="ko-KR" sz="2000" smtClean="0"/>
                  <a:t>: 3/5(</a:t>
                </a:r>
                <a:r>
                  <a:rPr lang="ko-KR" altLang="en-US" sz="2000" smtClean="0"/>
                  <a:t>신뢰도</a:t>
                </a:r>
                <a:r>
                  <a:rPr lang="en-US" altLang="ko-KR" sz="2000" smtClean="0"/>
                  <a:t>) – 5/8(and</a:t>
                </a:r>
                <a:r>
                  <a:rPr lang="ko-KR" altLang="en-US" sz="2000" smtClean="0"/>
                  <a:t>의 등장횟수</a:t>
                </a:r>
                <a:r>
                  <a:rPr lang="en-US" altLang="ko-KR" sz="2000" smtClean="0"/>
                  <a:t>)</a:t>
                </a:r>
                <a:r>
                  <a:rPr lang="ko-KR" altLang="en-US" sz="2000" smtClean="0"/>
                  <a:t> </a:t>
                </a:r>
                <a:r>
                  <a:rPr lang="en-US" altLang="ko-KR" sz="2000" smtClean="0"/>
                  <a:t>= - 0.025 (</a:t>
                </a:r>
                <a:r>
                  <a:rPr lang="ko-KR" altLang="en-US" sz="2000" smtClean="0"/>
                  <a:t>연관성이 그리 높지 않음</a:t>
                </a:r>
                <a:r>
                  <a:rPr lang="en-US" altLang="ko-KR" sz="2000" smtClean="0"/>
                  <a:t>.)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875" y="1775597"/>
                <a:ext cx="11271421" cy="4945878"/>
              </a:xfrm>
              <a:blipFill rotWithShape="0">
                <a:blip r:embed="rId2"/>
                <a:stretch>
                  <a:fillRect l="-1082" t="-2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0878" t="49489" r="43648" b="35496"/>
          <a:stretch/>
        </p:blipFill>
        <p:spPr>
          <a:xfrm>
            <a:off x="773327" y="4956883"/>
            <a:ext cx="4464908" cy="1480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8235" y="4826675"/>
            <a:ext cx="5751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실제 오프라인 상점 마케팅 </a:t>
            </a:r>
            <a:endParaRPr lang="en-US" altLang="ko-KR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mtClean="0"/>
              <a:t>‘</a:t>
            </a:r>
            <a:r>
              <a:rPr lang="ko-KR" altLang="en-US" smtClean="0"/>
              <a:t>상당히 높은</a:t>
            </a:r>
            <a:r>
              <a:rPr lang="en-US" altLang="ko-KR" smtClean="0"/>
              <a:t>’ == </a:t>
            </a:r>
            <a:r>
              <a:rPr lang="ko-KR" altLang="en-US" smtClean="0"/>
              <a:t>전체 바구니의 약 </a:t>
            </a:r>
            <a:r>
              <a:rPr lang="en-US" altLang="ko-KR" smtClean="0"/>
              <a:t>1%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mtClean="0"/>
              <a:t>신뢰도 </a:t>
            </a:r>
            <a:r>
              <a:rPr lang="en-US" altLang="ko-KR" smtClean="0"/>
              <a:t>: </a:t>
            </a:r>
            <a:r>
              <a:rPr lang="ko-KR" altLang="en-US" smtClean="0"/>
              <a:t>약 </a:t>
            </a:r>
            <a:r>
              <a:rPr lang="en-US" altLang="ko-KR" smtClean="0"/>
              <a:t>50%</a:t>
            </a:r>
            <a:r>
              <a:rPr lang="ko-KR" altLang="en-US" smtClean="0"/>
              <a:t>정도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Ex) </a:t>
            </a:r>
            <a:r>
              <a:rPr lang="ko-KR" altLang="en-US" smtClean="0"/>
              <a:t>항목이 </a:t>
            </a:r>
            <a:r>
              <a:rPr lang="en-US" altLang="ko-KR" smtClean="0"/>
              <a:t>n</a:t>
            </a:r>
            <a:r>
              <a:rPr lang="ko-KR" altLang="en-US" smtClean="0"/>
              <a:t>개인 빈발항목집합 </a:t>
            </a:r>
            <a:r>
              <a:rPr lang="en-US" altLang="ko-KR" smtClean="0"/>
              <a:t>J</a:t>
            </a:r>
            <a:r>
              <a:rPr lang="ko-KR" altLang="en-US" smtClean="0"/>
              <a:t>가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J-{j} </a:t>
            </a:r>
            <a:r>
              <a:rPr lang="ko-KR" altLang="en-US" smtClean="0"/>
              <a:t>→ </a:t>
            </a:r>
            <a:r>
              <a:rPr lang="en-US" altLang="ko-KR" smtClean="0"/>
              <a:t>j </a:t>
            </a:r>
            <a:r>
              <a:rPr lang="ko-KR" altLang="en-US" smtClean="0"/>
              <a:t>형식의 연관규칙이 </a:t>
            </a:r>
            <a:r>
              <a:rPr lang="en-US" altLang="ko-KR" smtClean="0"/>
              <a:t>n</a:t>
            </a:r>
            <a:r>
              <a:rPr lang="ko-KR" altLang="en-US" smtClean="0"/>
              <a:t>개 발생</a:t>
            </a:r>
            <a:r>
              <a:rPr lang="en-US" altLang="ko-KR" smtClean="0"/>
              <a:t>. =&gt; </a:t>
            </a:r>
            <a:r>
              <a:rPr lang="ko-KR" altLang="en-US" smtClean="0"/>
              <a:t>임계치 설정</a:t>
            </a:r>
            <a:endParaRPr lang="en-US" altLang="ko-KR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Itemset Counting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8156"/>
                <a:ext cx="10515600" cy="4435133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ko-KR" altLang="en-US" sz="2400" smtClean="0"/>
                  <a:t>바구니에 </a:t>
                </a:r>
                <a:r>
                  <a:rPr lang="en-US" altLang="ko-KR" sz="2400" smtClean="0"/>
                  <a:t>n </a:t>
                </a:r>
                <a:r>
                  <a:rPr lang="ko-KR" altLang="en-US" sz="2400" smtClean="0"/>
                  <a:t>개의 항목들이 들어있다면</a:t>
                </a:r>
                <a:r>
                  <a:rPr lang="en-US" altLang="ko-KR" sz="2400" smtClean="0"/>
                  <a:t>?</a:t>
                </a:r>
              </a:p>
              <a:p>
                <a:pPr>
                  <a:defRPr/>
                </a:pPr>
                <a:r>
                  <a:rPr lang="en-US" altLang="ko-KR" sz="2400" smtClean="0"/>
                  <a:t>Pair </a:t>
                </a:r>
                <a:r>
                  <a:rPr lang="ko-KR" altLang="en-US" sz="2400" smtClean="0"/>
                  <a:t>의 개수 </a:t>
                </a:r>
                <a:r>
                  <a:rPr lang="en-US" altLang="ko-KR" sz="240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smtClean="0"/>
                  <a:t> </a:t>
                </a:r>
                <a:endParaRPr lang="en-US" altLang="ko-KR" sz="2400"/>
              </a:p>
              <a:p>
                <a:pPr>
                  <a:defRPr/>
                </a:pPr>
                <a:endParaRPr lang="en-US" altLang="ko-KR" sz="2400" smtClean="0"/>
              </a:p>
              <a:p>
                <a:pPr>
                  <a:defRPr/>
                </a:pPr>
                <a:r>
                  <a:rPr lang="en-US" altLang="ko-KR" sz="2400" smtClean="0"/>
                  <a:t>K</a:t>
                </a:r>
                <a:r>
                  <a:rPr lang="ko-KR" altLang="en-US" sz="2400" smtClean="0"/>
                  <a:t>개인 부분집합 </a:t>
                </a:r>
                <a:r>
                  <a:rPr lang="en-US" altLang="ko-KR" sz="2400" smtClean="0"/>
                  <a:t>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ko-KR" sz="2400"/>
              </a:p>
              <a:p>
                <a:pPr marL="0" indent="0">
                  <a:buNone/>
                  <a:defRPr/>
                </a:pPr>
                <a:r>
                  <a:rPr lang="ko-KR" altLang="en-US" sz="2400" smtClean="0"/>
                  <a:t>해당 항목집합의 등장횟수 저장 메모리까지 필요</a:t>
                </a:r>
                <a:r>
                  <a:rPr lang="en-US" altLang="ko-KR" sz="2400" smtClean="0"/>
                  <a:t>!</a:t>
                </a:r>
                <a:endParaRPr lang="en-US" altLang="ko-KR"/>
              </a:p>
              <a:p>
                <a:pPr>
                  <a:defRPr/>
                </a:pPr>
                <a:r>
                  <a:rPr lang="en-US" altLang="ko-KR" smtClean="0"/>
                  <a:t>1</a:t>
                </a:r>
                <a:r>
                  <a:rPr lang="en-US" altLang="ko-KR"/>
                  <a:t>) The Triangular-Matrix </a:t>
                </a:r>
                <a:r>
                  <a:rPr lang="en-US" altLang="ko-KR" smtClean="0"/>
                  <a:t>Method</a:t>
                </a:r>
              </a:p>
              <a:p>
                <a:pPr marL="0" indent="0">
                  <a:buNone/>
                  <a:defRPr/>
                </a:pPr>
                <a:r>
                  <a:rPr lang="en-US" altLang="ko-KR"/>
                  <a:t>	</a:t>
                </a:r>
                <a:r>
                  <a:rPr lang="ko-KR" altLang="en-US" sz="2000" smtClean="0"/>
                  <a:t>행렬에 카운트 저장 </a:t>
                </a:r>
                <a:endParaRPr lang="en-US" altLang="ko-KR"/>
              </a:p>
              <a:p>
                <a:pPr>
                  <a:defRPr/>
                </a:pPr>
                <a:r>
                  <a:rPr lang="en-US" altLang="ko-KR"/>
                  <a:t>2) The Triples </a:t>
                </a:r>
                <a:r>
                  <a:rPr lang="en-US" altLang="ko-KR" smtClean="0"/>
                  <a:t>Method</a:t>
                </a:r>
              </a:p>
              <a:p>
                <a:pPr marL="914400" lvl="2" indent="0">
                  <a:buNone/>
                  <a:defRPr/>
                </a:pPr>
                <a:r>
                  <a:rPr lang="en-US" altLang="ko-KR" smtClean="0"/>
                  <a:t>[ i,j,c] (</a:t>
                </a:r>
                <a:r>
                  <a:rPr lang="ko-KR" altLang="en-US" smtClean="0"/>
                  <a:t>단</a:t>
                </a:r>
                <a:r>
                  <a:rPr lang="en-US" altLang="ko-KR" smtClean="0"/>
                  <a:t>, i&lt;j) -&gt; </a:t>
                </a:r>
                <a:r>
                  <a:rPr lang="ko-KR" altLang="en-US" smtClean="0"/>
                  <a:t>해쉬테이블 구조</a:t>
                </a:r>
                <a:endParaRPr lang="en-US" altLang="ko-KR" smtClean="0"/>
              </a:p>
              <a:p>
                <a:pPr marL="0" indent="0">
                  <a:buNone/>
                  <a:defRPr/>
                </a:pPr>
                <a:r>
                  <a:rPr lang="en-US" altLang="ko-KR" smtClean="0"/>
                  <a:t> </a:t>
                </a:r>
                <a:r>
                  <a:rPr lang="en-US" altLang="ko-KR"/>
                  <a:t>	</a:t>
                </a:r>
                <a:r>
                  <a:rPr lang="ko-KR" altLang="en-US" sz="2000" smtClean="0"/>
                  <a:t>카운트가 </a:t>
                </a:r>
                <a:r>
                  <a:rPr lang="en-US" altLang="ko-KR" sz="2000" smtClean="0"/>
                  <a:t>0</a:t>
                </a:r>
                <a:r>
                  <a:rPr lang="ko-KR" altLang="en-US" sz="2000" smtClean="0"/>
                  <a:t>인 것을 제외하고 저장</a:t>
                </a:r>
                <a:r>
                  <a:rPr lang="en-US" altLang="ko-KR" sz="2000" smtClean="0"/>
                  <a:t>.</a:t>
                </a:r>
                <a:endParaRPr lang="en-US" altLang="ko-KR" sz="2000"/>
              </a:p>
              <a:p>
                <a:pPr>
                  <a:defRPr/>
                </a:pP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8156"/>
                <a:ext cx="10515600" cy="4435133"/>
              </a:xfrm>
              <a:blipFill rotWithShape="0">
                <a:blip r:embed="rId2"/>
                <a:stretch>
                  <a:fillRect l="-1043" t="-2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2553730" y="2586681"/>
            <a:ext cx="247135" cy="39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0878" t="49489" r="43648" b="35496"/>
          <a:stretch/>
        </p:blipFill>
        <p:spPr>
          <a:xfrm>
            <a:off x="6803425" y="3840100"/>
            <a:ext cx="4464908" cy="1480407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7661189" y="4191783"/>
            <a:ext cx="3393989" cy="930876"/>
          </a:xfrm>
          <a:custGeom>
            <a:avLst/>
            <a:gdLst>
              <a:gd name="connsiteX0" fmla="*/ 16475 w 3393989"/>
              <a:gd name="connsiteY0" fmla="*/ 0 h 930876"/>
              <a:gd name="connsiteX1" fmla="*/ 0 w 3393989"/>
              <a:gd name="connsiteY1" fmla="*/ 930876 h 930876"/>
              <a:gd name="connsiteX2" fmla="*/ 3393989 w 3393989"/>
              <a:gd name="connsiteY2" fmla="*/ 82378 h 930876"/>
              <a:gd name="connsiteX3" fmla="*/ 8238 w 3393989"/>
              <a:gd name="connsiteY3" fmla="*/ 65903 h 93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989" h="930876">
                <a:moveTo>
                  <a:pt x="16475" y="0"/>
                </a:moveTo>
                <a:lnTo>
                  <a:pt x="0" y="930876"/>
                </a:lnTo>
                <a:lnTo>
                  <a:pt x="3393989" y="82378"/>
                </a:lnTo>
                <a:lnTo>
                  <a:pt x="8238" y="6590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6260757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전체에서 </a:t>
            </a:r>
            <a:r>
              <a:rPr lang="en-US" altLang="ko-KR" smtClean="0"/>
              <a:t>1/3</a:t>
            </a:r>
            <a:r>
              <a:rPr lang="ko-KR" altLang="en-US" smtClean="0"/>
              <a:t>이상 등장 </a:t>
            </a:r>
            <a:r>
              <a:rPr lang="en-US" altLang="ko-KR" smtClean="0"/>
              <a:t>=&gt; </a:t>
            </a:r>
            <a:r>
              <a:rPr lang="ko-KR" altLang="en-US" smtClean="0"/>
              <a:t>삼각행렬</a:t>
            </a:r>
            <a:r>
              <a:rPr lang="en-US" altLang="ko-KR" smtClean="0"/>
              <a:t>(1), </a:t>
            </a:r>
            <a:r>
              <a:rPr lang="ko-KR" altLang="en-US" smtClean="0"/>
              <a:t>그렇지 않으면 </a:t>
            </a:r>
            <a:r>
              <a:rPr lang="en-US" altLang="ko-KR" smtClean="0"/>
              <a:t>=&gt; </a:t>
            </a:r>
            <a:r>
              <a:rPr lang="ko-KR" altLang="en-US" smtClean="0"/>
              <a:t>세원소 집합</a:t>
            </a:r>
            <a:r>
              <a:rPr lang="en-US" altLang="ko-KR" smtClean="0"/>
              <a:t>(2)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Monotonicity of Itemsets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218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ko-KR" altLang="en-US" sz="2400" smtClean="0"/>
                  <a:t>항목집합 </a:t>
                </a:r>
                <a:r>
                  <a:rPr lang="en-US" altLang="ko-KR" sz="2400" smtClean="0"/>
                  <a:t>I</a:t>
                </a:r>
                <a:r>
                  <a:rPr lang="ko-KR" altLang="en-US" sz="2400" smtClean="0"/>
                  <a:t>가 자주 등장하면 </a:t>
                </a:r>
                <a:r>
                  <a:rPr lang="en-US" altLang="ko-KR" sz="2400" smtClean="0"/>
                  <a:t>I</a:t>
                </a:r>
                <a:r>
                  <a:rPr lang="ko-KR" altLang="en-US" sz="2400"/>
                  <a:t> </a:t>
                </a:r>
                <a:r>
                  <a:rPr lang="ko-KR" altLang="en-US" sz="2400" smtClean="0"/>
                  <a:t>의 모든 부분집합도 자주 등장한다</a:t>
                </a:r>
                <a:r>
                  <a:rPr lang="en-US" altLang="ko-KR" sz="2400" smtClean="0"/>
                  <a:t>.</a:t>
                </a:r>
              </a:p>
              <a:p>
                <a:pPr>
                  <a:defRPr/>
                </a:pPr>
                <a:endParaRPr lang="en-US" altLang="ko-KR" sz="2400" smtClean="0"/>
              </a:p>
              <a:p>
                <a:pPr>
                  <a:defRPr/>
                </a:pPr>
                <a:r>
                  <a:rPr lang="en-US" altLang="ko-KR" sz="2000" smtClean="0"/>
                  <a:t>Maximal </a:t>
                </a:r>
                <a:r>
                  <a:rPr lang="ko-KR" altLang="en-US" sz="2000" smtClean="0"/>
                  <a:t>항목집합이란</a:t>
                </a:r>
                <a:r>
                  <a:rPr lang="en-US" altLang="ko-KR" sz="2000" smtClean="0"/>
                  <a:t>, </a:t>
                </a:r>
                <a:r>
                  <a:rPr lang="ko-KR" altLang="en-US" sz="2000" smtClean="0"/>
                  <a:t>임계치 </a:t>
                </a:r>
                <a:r>
                  <a:rPr lang="en-US" altLang="ko-KR" sz="2000" smtClean="0"/>
                  <a:t>s </a:t>
                </a:r>
                <a:r>
                  <a:rPr lang="ko-KR" altLang="en-US" sz="2000" smtClean="0"/>
                  <a:t>이상의 조건을 만족하는 가장 큰 집합</a:t>
                </a:r>
                <a:endParaRPr lang="en-US" altLang="ko-KR" sz="2000" smtClean="0"/>
              </a:p>
              <a:p>
                <a:pPr>
                  <a:defRPr/>
                </a:pPr>
                <a:r>
                  <a:rPr lang="en-US" altLang="ko-KR" sz="2400" smtClean="0"/>
                  <a:t>Ex ) s = 3</a:t>
                </a:r>
              </a:p>
              <a:p>
                <a:pPr>
                  <a:defRPr/>
                </a:pPr>
                <a:r>
                  <a:rPr lang="en-US" altLang="ko-KR" sz="2400" smtClean="0"/>
                  <a:t>Single : {dog</a:t>
                </a:r>
                <a:r>
                  <a:rPr lang="en-US" altLang="ko-KR" sz="2400"/>
                  <a:t>},{cat},{and},{a},{training</a:t>
                </a:r>
                <a:r>
                  <a:rPr lang="en-US" altLang="ko-KR" sz="2400" smtClean="0"/>
                  <a:t>}  =&gt;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𝑚𝑎𝑥𝑖𝑚𝑎𝑙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𝑖𝑡𝑒𝑚𝑠𝑒𝑡</m:t>
                    </m:r>
                  </m:oMath>
                </a14:m>
                <a:endParaRPr lang="en-US" altLang="ko-KR" sz="2400" smtClean="0"/>
              </a:p>
              <a:p>
                <a:pPr>
                  <a:defRPr/>
                </a:pPr>
                <a:endParaRPr lang="en-US" altLang="ko-KR" sz="2400" smtClean="0"/>
              </a:p>
              <a:p>
                <a:pPr>
                  <a:defRPr/>
                </a:pPr>
                <a:r>
                  <a:rPr lang="en-US" altLang="ko-KR" sz="2400" smtClean="0"/>
                  <a:t>Pair : {and</a:t>
                </a:r>
                <a:r>
                  <a:rPr lang="en-US" altLang="ko-KR" sz="2400"/>
                  <a:t>, dog} , </a:t>
                </a:r>
                <a:r>
                  <a:rPr lang="en-US" altLang="ko-KR" sz="2400" smtClean="0"/>
                  <a:t>{dog, a}, {dog, cat}, {cat, a}, {cat, and}</a:t>
                </a:r>
              </a:p>
              <a:p>
                <a:pPr lvl="8">
                  <a:defRPr/>
                </a:pPr>
                <a:r>
                  <a:rPr lang="en-US" altLang="ko-KR" sz="2400" smtClean="0"/>
                  <a:t>=&gt; {dog, and} , {cat, and} : maximal itemset</a:t>
                </a:r>
              </a:p>
              <a:p>
                <a:pPr>
                  <a:defRPr/>
                </a:pPr>
                <a:endParaRPr lang="en-US" altLang="ko-KR" sz="2400" smtClean="0"/>
              </a:p>
              <a:p>
                <a:pPr>
                  <a:defRPr/>
                </a:pPr>
                <a:r>
                  <a:rPr lang="en-US" altLang="ko-KR" sz="2400" smtClean="0"/>
                  <a:t>Triple :  {cat, dog, a} : maximal itemset </a:t>
                </a:r>
              </a:p>
              <a:p>
                <a:pPr>
                  <a:defRPr/>
                </a:pPr>
                <a:endParaRPr lang="ko-KR" altLang="en-US" sz="24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218"/>
              </a:xfrm>
              <a:blipFill rotWithShape="0">
                <a:blip r:embed="rId2"/>
                <a:stretch>
                  <a:fillRect l="-812" t="-1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43416" y="4020065"/>
            <a:ext cx="0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443416" y="4983892"/>
            <a:ext cx="16476" cy="7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위로 구부러진 화살표 9"/>
          <p:cNvSpPr/>
          <p:nvPr/>
        </p:nvSpPr>
        <p:spPr>
          <a:xfrm rot="16200000">
            <a:off x="8534400" y="4934466"/>
            <a:ext cx="1435443" cy="7002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6272" y="6065835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“frequent pair” </a:t>
            </a:r>
            <a:r>
              <a:rPr lang="ko-KR" altLang="en-US" smtClean="0"/>
              <a:t>위주로 탐색 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234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A-Priori Algorithm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643" y="1690688"/>
            <a:ext cx="6526427" cy="516731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800" smtClean="0"/>
              <a:t>빈발 쌍이 너무 많아서 메인 메모리에서 모두 셀 수 없을 때</a:t>
            </a:r>
            <a:endParaRPr lang="en-US" altLang="ko-KR" sz="1800" smtClean="0"/>
          </a:p>
          <a:p>
            <a:pPr>
              <a:lnSpc>
                <a:spcPct val="1100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800" smtClean="0"/>
              <a:t>세야 하는 쌍의 개수를 줄이자</a:t>
            </a:r>
            <a:r>
              <a:rPr lang="en-US" altLang="ko-KR" sz="1800" smtClean="0"/>
              <a:t>!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Þ"/>
              <a:defRPr/>
            </a:pP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ko-KR" sz="1800" smtClean="0"/>
              <a:t>Phase 1) </a:t>
            </a:r>
            <a:r>
              <a:rPr lang="ko-KR" altLang="en-US" sz="1800" smtClean="0"/>
              <a:t>항목 이름을 </a:t>
            </a:r>
            <a:r>
              <a:rPr lang="en-US" altLang="ko-KR" sz="1800" smtClean="0"/>
              <a:t>1~n </a:t>
            </a:r>
            <a:r>
              <a:rPr lang="ko-KR" altLang="en-US" sz="1800" smtClean="0"/>
              <a:t>까지 정수로 변환 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ko-KR" sz="1800" smtClean="0"/>
              <a:t>-&gt; </a:t>
            </a:r>
            <a:r>
              <a:rPr lang="ko-KR" altLang="en-US" sz="1800" smtClean="0"/>
              <a:t>카운트 할 때 </a:t>
            </a:r>
            <a:r>
              <a:rPr lang="ko-KR" altLang="en-US" sz="1800" smtClean="0"/>
              <a:t>인덱스를 </a:t>
            </a:r>
            <a:r>
              <a:rPr lang="en-US" altLang="ko-KR" sz="1800" smtClean="0"/>
              <a:t>item </a:t>
            </a:r>
            <a:r>
              <a:rPr lang="ko-KR" altLang="en-US" sz="1800" smtClean="0"/>
              <a:t>대신 정수로 대체 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ko-KR" sz="1800" smtClean="0"/>
              <a:t>Phase </a:t>
            </a:r>
            <a:r>
              <a:rPr lang="en-US" altLang="ko-KR" sz="1800" smtClean="0"/>
              <a:t>2) s (</a:t>
            </a:r>
            <a:r>
              <a:rPr lang="ko-KR" altLang="en-US" sz="1800" smtClean="0"/>
              <a:t>임계치</a:t>
            </a:r>
            <a:r>
              <a:rPr lang="en-US" altLang="ko-KR" sz="1800" smtClean="0"/>
              <a:t>) </a:t>
            </a:r>
            <a:r>
              <a:rPr lang="ko-KR" altLang="en-US" sz="1800" smtClean="0"/>
              <a:t>설정하여서 단일 항목 중 </a:t>
            </a:r>
            <a:r>
              <a:rPr lang="en-US" altLang="ko-KR" sz="1800" smtClean="0"/>
              <a:t>s</a:t>
            </a:r>
            <a:r>
              <a:rPr lang="ko-KR" altLang="en-US" sz="1800" smtClean="0"/>
              <a:t>를 넘는 항목들만 빈번 항목다시 정수로 변환 </a:t>
            </a:r>
            <a:r>
              <a:rPr lang="en-US" altLang="ko-KR" sz="1800" smtClean="0"/>
              <a:t>(1~m</a:t>
            </a:r>
            <a:r>
              <a:rPr lang="ko-KR" altLang="en-US" sz="1800" smtClean="0"/>
              <a:t>으로</a:t>
            </a:r>
            <a:r>
              <a:rPr lang="en-US" altLang="ko-KR" sz="1800" smtClean="0"/>
              <a:t>) 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ko-KR" sz="1800" smtClean="0"/>
              <a:t>-&gt; s</a:t>
            </a:r>
            <a:r>
              <a:rPr lang="ko-KR" altLang="en-US" sz="1800" smtClean="0"/>
              <a:t>를 넘지 않는 항목은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으로 초기화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ko-KR" sz="1800" smtClean="0"/>
              <a:t>Phase 3) </a:t>
            </a:r>
            <a:r>
              <a:rPr lang="ko-KR" altLang="en-US" sz="1800" smtClean="0"/>
              <a:t>빈번항목들을 </a:t>
            </a:r>
            <a:r>
              <a:rPr lang="en-US" altLang="ko-KR" sz="1800" smtClean="0"/>
              <a:t>2</a:t>
            </a:r>
            <a:r>
              <a:rPr lang="ko-KR" altLang="en-US" sz="1800" smtClean="0"/>
              <a:t>개씩 구성한 쌍의 개수를 구해서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 쌍의 카운트를 센다</a:t>
            </a:r>
            <a:r>
              <a:rPr lang="en-US" altLang="ko-KR" sz="1800" smtClean="0"/>
              <a:t>.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ko-KR" sz="1800"/>
              <a:t>	</a:t>
            </a:r>
            <a:r>
              <a:rPr lang="ko-KR" altLang="en-US" sz="1800" smtClean="0"/>
              <a:t>후보 구상 </a:t>
            </a:r>
            <a:r>
              <a:rPr lang="en-US" altLang="ko-KR" sz="1800" smtClean="0"/>
              <a:t>-&gt; </a:t>
            </a:r>
            <a:r>
              <a:rPr lang="ko-KR" altLang="en-US" sz="1800" smtClean="0"/>
              <a:t>실제로 임계값이 넘는지 계산 </a:t>
            </a:r>
            <a:r>
              <a:rPr lang="en-US" altLang="ko-KR" sz="1800" smtClean="0"/>
              <a:t> </a:t>
            </a:r>
            <a:endParaRPr lang="en-US" altLang="ko-KR" sz="18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39896" y="6336673"/>
            <a:ext cx="2743200" cy="365125"/>
          </a:xfrm>
        </p:spPr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7669427" y="1494631"/>
            <a:ext cx="3847070" cy="2436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98749"/>
              </p:ext>
            </p:extLst>
          </p:nvPr>
        </p:nvGraphicFramePr>
        <p:xfrm>
          <a:off x="7979718" y="1879492"/>
          <a:ext cx="1453371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4066"/>
                <a:gridCol w="989305"/>
              </a:tblGrid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Apple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Bus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Cake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Day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egg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88558"/>
              </p:ext>
            </p:extLst>
          </p:nvPr>
        </p:nvGraphicFramePr>
        <p:xfrm>
          <a:off x="9743380" y="1879492"/>
          <a:ext cx="1453371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4066"/>
                <a:gridCol w="989305"/>
              </a:tblGrid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23918" y="1494631"/>
            <a:ext cx="13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Item to int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70207" y="1494631"/>
            <a:ext cx="13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Item count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37838" y="4014875"/>
            <a:ext cx="2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 = 5 </a:t>
            </a:r>
            <a:r>
              <a:rPr lang="ko-KR" altLang="en-US" smtClean="0"/>
              <a:t>라면</a:t>
            </a:r>
            <a:r>
              <a:rPr lang="en-US" altLang="ko-KR" smtClean="0"/>
              <a:t>,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19961"/>
              </p:ext>
            </p:extLst>
          </p:nvPr>
        </p:nvGraphicFramePr>
        <p:xfrm>
          <a:off x="7756610" y="4467982"/>
          <a:ext cx="144437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1691"/>
                <a:gridCol w="922679"/>
              </a:tblGrid>
              <a:tr h="352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</a:tr>
              <a:tr h="33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7669427" y="4455878"/>
            <a:ext cx="1598141" cy="3962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669426" y="5172174"/>
            <a:ext cx="1598141" cy="3962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433089" y="5172174"/>
            <a:ext cx="435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68241"/>
              </p:ext>
            </p:extLst>
          </p:nvPr>
        </p:nvGraphicFramePr>
        <p:xfrm>
          <a:off x="10011496" y="4942703"/>
          <a:ext cx="1675472" cy="37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2793"/>
                <a:gridCol w="922679"/>
              </a:tblGrid>
              <a:tr h="37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{1,3}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4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011496" y="4467982"/>
            <a:ext cx="18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itemset count</a:t>
            </a: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8984" y="6336673"/>
            <a:ext cx="62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8223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smtClean="0"/>
                  <a:t>후보 쌍의 집합 크기를 더 줄일 방법</a:t>
                </a:r>
                <a:r>
                  <a:rPr lang="en-US" altLang="ko-KR" sz="2000" smtClean="0"/>
                  <a:t>?</a:t>
                </a:r>
              </a:p>
              <a:p>
                <a:r>
                  <a:rPr lang="ko-KR" altLang="en-US" sz="2000" smtClean="0"/>
                  <a:t>첫번째 단계에서의 </a:t>
                </a:r>
                <a:r>
                  <a:rPr lang="en-US" altLang="ko-KR" sz="2000" smtClean="0"/>
                  <a:t>unused </a:t>
                </a:r>
                <a:r>
                  <a:rPr lang="ko-KR" altLang="en-US" sz="2000" smtClean="0"/>
                  <a:t>부분 메모리 적극 사용</a:t>
                </a:r>
                <a:r>
                  <a:rPr lang="en-US" altLang="ko-KR" sz="2000" smtClean="0"/>
                  <a:t>.</a:t>
                </a:r>
              </a:p>
              <a:p>
                <a:r>
                  <a:rPr lang="en-US" altLang="ko-KR" sz="2000" smtClean="0"/>
                  <a:t>=&gt; </a:t>
                </a:r>
                <a:r>
                  <a:rPr lang="ko-KR" altLang="en-US" sz="2000" smtClean="0"/>
                  <a:t>버킷을 해싱하자</a:t>
                </a:r>
                <a:r>
                  <a:rPr lang="en-US" altLang="ko-KR" sz="2000" smtClean="0"/>
                  <a:t>!</a:t>
                </a:r>
              </a:p>
              <a:p>
                <a:r>
                  <a:rPr lang="en-US" altLang="ko-KR" sz="2000" smtClean="0"/>
                  <a:t>1</a:t>
                </a:r>
                <a:r>
                  <a:rPr lang="en-US" altLang="ko-KR" sz="2000" baseline="30000" smtClean="0"/>
                  <a:t>st</a:t>
                </a:r>
                <a:r>
                  <a:rPr lang="en-US" altLang="ko-KR" sz="2000" smtClean="0"/>
                  <a:t> Pass) A-priori </a:t>
                </a:r>
                <a:r>
                  <a:rPr lang="ko-KR" altLang="en-US" sz="2000" smtClean="0"/>
                  <a:t>알고리즘의 </a:t>
                </a:r>
                <a:r>
                  <a:rPr lang="en-US" altLang="ko-KR" sz="2000" smtClean="0"/>
                  <a:t>1</a:t>
                </a:r>
                <a:r>
                  <a:rPr lang="ko-KR" altLang="en-US" sz="2000" smtClean="0"/>
                  <a:t>번째 </a:t>
                </a:r>
                <a:r>
                  <a:rPr lang="en-US" altLang="ko-KR" sz="2000" smtClean="0"/>
                  <a:t>pass </a:t>
                </a:r>
                <a:r>
                  <a:rPr lang="ko-KR" altLang="en-US" sz="2000" smtClean="0"/>
                  <a:t>와 동일 </a:t>
                </a:r>
                <a:endParaRPr lang="en-US" altLang="ko-KR" sz="2000"/>
              </a:p>
              <a:p>
                <a:pPr marL="0" indent="0">
                  <a:buNone/>
                </a:pPr>
                <a:r>
                  <a:rPr lang="en-US" altLang="ko-KR" sz="2000" smtClean="0"/>
                  <a:t>		</a:t>
                </a:r>
                <a:r>
                  <a:rPr lang="ko-KR" altLang="en-US" sz="2000" smtClean="0"/>
                  <a:t>모든 쌍 생성 후 해싱 </a:t>
                </a:r>
                <a:r>
                  <a:rPr lang="en-US" altLang="ko-KR" sz="2000" smtClean="0"/>
                  <a:t>-&gt; </a:t>
                </a:r>
                <a:r>
                  <a:rPr lang="ko-KR" altLang="en-US" sz="2000" smtClean="0"/>
                  <a:t>해싱 되는 버킷에 </a:t>
                </a:r>
                <a:r>
                  <a:rPr lang="en-US" altLang="ko-KR" sz="2000" smtClean="0"/>
                  <a:t>1</a:t>
                </a:r>
                <a:r>
                  <a:rPr lang="ko-KR" altLang="en-US" sz="2000" smtClean="0"/>
                  <a:t>씩 추가</a:t>
                </a:r>
                <a:endParaRPr lang="en-US" altLang="ko-KR" sz="200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smtClean="0"/>
                  <a:t>버킷의 카운트 </a:t>
                </a:r>
                <a:r>
                  <a:rPr lang="en-US" altLang="ko-KR" sz="2000" smtClean="0"/>
                  <a:t>= </a:t>
                </a:r>
                <a:r>
                  <a:rPr lang="ko-KR" altLang="en-US" sz="2000" smtClean="0"/>
                  <a:t>해당 버킷 안의 모든 쌍의 카운트 합 </a:t>
                </a:r>
                <a:endParaRPr lang="en-US" altLang="ko-KR" sz="200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smtClean="0"/>
                  <a:t>s </a:t>
                </a:r>
                <a:r>
                  <a:rPr lang="ko-KR" altLang="en-US" sz="2000" smtClean="0"/>
                  <a:t>이면</a:t>
                </a:r>
                <a:r>
                  <a:rPr lang="en-US" altLang="ko-KR" sz="2000" smtClean="0"/>
                  <a:t>, </a:t>
                </a:r>
                <a:r>
                  <a:rPr lang="ko-KR" altLang="en-US" sz="2000" smtClean="0"/>
                  <a:t>빈발 버킷이다</a:t>
                </a:r>
                <a:endParaRPr lang="en-US" altLang="ko-KR" sz="2000" smtClean="0"/>
              </a:p>
              <a:p>
                <a:pPr marL="0" indent="0">
                  <a:buNone/>
                </a:pPr>
                <a:r>
                  <a:rPr lang="en-US" altLang="ko-KR" sz="2000" smtClean="0"/>
                  <a:t>2</a:t>
                </a:r>
                <a:r>
                  <a:rPr lang="en-US" altLang="ko-KR" sz="2000" baseline="30000" smtClean="0"/>
                  <a:t>nd</a:t>
                </a:r>
                <a:r>
                  <a:rPr lang="en-US" altLang="ko-KR" sz="2000" smtClean="0"/>
                  <a:t> Pass) </a:t>
                </a:r>
                <a:r>
                  <a:rPr lang="ko-KR" altLang="en-US" sz="2000" smtClean="0"/>
                  <a:t>해싱된 버킷에 대하여 </a:t>
                </a:r>
                <a:r>
                  <a:rPr lang="en-US" altLang="ko-KR" sz="2000" smtClean="0"/>
                  <a:t>s </a:t>
                </a:r>
                <a:r>
                  <a:rPr lang="ko-KR" altLang="en-US" sz="2000" smtClean="0"/>
                  <a:t>를 넘으면 </a:t>
                </a:r>
                <a:r>
                  <a:rPr lang="en-US" altLang="ko-KR" sz="2000" smtClean="0"/>
                  <a:t>1, </a:t>
                </a:r>
                <a:r>
                  <a:rPr lang="ko-KR" altLang="en-US" sz="2000" smtClean="0"/>
                  <a:t>넘지 않으면 </a:t>
                </a:r>
                <a:r>
                  <a:rPr lang="en-US" altLang="ko-KR" sz="2000" smtClean="0"/>
                  <a:t>0 </a:t>
                </a:r>
                <a:r>
                  <a:rPr lang="ko-KR" altLang="en-US" sz="2000" smtClean="0"/>
                  <a:t>으로 대체 </a:t>
                </a:r>
                <a:r>
                  <a:rPr lang="en-US" altLang="ko-KR" sz="2000" smtClean="0"/>
                  <a:t>=&gt; </a:t>
                </a:r>
                <a:r>
                  <a:rPr lang="ko-KR" altLang="en-US" sz="2000" smtClean="0"/>
                  <a:t>비트맵 저장</a:t>
                </a:r>
                <a:endParaRPr lang="en-US" altLang="ko-KR" sz="2000" smtClean="0"/>
              </a:p>
              <a:p>
                <a:pPr marL="0" indent="0">
                  <a:buNone/>
                </a:pPr>
                <a:r>
                  <a:rPr lang="ko-KR" altLang="en-US" sz="2000" b="1" smtClean="0">
                    <a:solidFill>
                      <a:srgbClr val="C00000"/>
                    </a:solidFill>
                  </a:rPr>
                  <a:t>정수는 </a:t>
                </a:r>
                <a:r>
                  <a:rPr lang="en-US" altLang="ko-KR" sz="2000" b="1" smtClean="0">
                    <a:solidFill>
                      <a:srgbClr val="C00000"/>
                    </a:solidFill>
                  </a:rPr>
                  <a:t>32bit</a:t>
                </a:r>
                <a:r>
                  <a:rPr lang="ko-KR" altLang="en-US" sz="2000" b="1" smtClean="0">
                    <a:solidFill>
                      <a:srgbClr val="C00000"/>
                    </a:solidFill>
                  </a:rPr>
                  <a:t>이므로</a:t>
                </a:r>
                <a:r>
                  <a:rPr lang="en-US" altLang="ko-KR" sz="2000" b="1" smtClean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sz="2000" b="1" smtClean="0">
                    <a:solidFill>
                      <a:srgbClr val="C00000"/>
                    </a:solidFill>
                  </a:rPr>
                  <a:t>단일 비트는 </a:t>
                </a:r>
                <a:r>
                  <a:rPr lang="en-US" altLang="ko-KR" sz="2000" b="1" smtClean="0">
                    <a:solidFill>
                      <a:srgbClr val="C00000"/>
                    </a:solidFill>
                  </a:rPr>
                  <a:t>1/32 </a:t>
                </a:r>
                <a:r>
                  <a:rPr lang="ko-KR" altLang="en-US" sz="2000" b="1" smtClean="0">
                    <a:solidFill>
                      <a:srgbClr val="C00000"/>
                    </a:solidFill>
                  </a:rPr>
                  <a:t>메모리 차지 </a:t>
                </a:r>
                <a:endParaRPr lang="en-US" altLang="ko-KR" sz="2000" b="1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smtClean="0"/>
                  <a:t>Frequent </a:t>
                </a:r>
                <a:r>
                  <a:rPr lang="ko-KR" altLang="en-US" sz="2000" smtClean="0"/>
                  <a:t>쌍들을 구하기 위해 이전의 해쉬 테이블 이용 </a:t>
                </a:r>
                <a:r>
                  <a:rPr lang="en-US" altLang="ko-KR" sz="2000" smtClean="0"/>
                  <a:t>-&gt; frequent </a:t>
                </a:r>
                <a:r>
                  <a:rPr lang="ko-KR" altLang="en-US" sz="2000" smtClean="0"/>
                  <a:t>버킷으로 해싱되는 모든 쌍의 카운트를 저장 </a:t>
                </a:r>
                <a:endParaRPr lang="en-US" altLang="ko-KR" sz="2000" smtClean="0"/>
              </a:p>
              <a:p>
                <a:pPr marL="0" indent="0">
                  <a:buNone/>
                </a:pPr>
                <a:r>
                  <a:rPr lang="en-US" altLang="ko-KR" sz="2000" smtClean="0"/>
                  <a:t>=&gt; </a:t>
                </a:r>
                <a:r>
                  <a:rPr lang="ko-KR" altLang="en-US" sz="2000" smtClean="0"/>
                  <a:t>단</a:t>
                </a:r>
                <a:r>
                  <a:rPr lang="en-US" altLang="ko-KR" sz="2000" smtClean="0"/>
                  <a:t>, triples method </a:t>
                </a:r>
                <a:r>
                  <a:rPr lang="ko-KR" altLang="en-US" sz="2000" smtClean="0"/>
                  <a:t>만</a:t>
                </a:r>
                <a:r>
                  <a:rPr lang="en-US" altLang="ko-KR" sz="2000"/>
                  <a:t> </a:t>
                </a:r>
                <a:r>
                  <a:rPr lang="ko-KR" altLang="en-US" sz="2000" smtClean="0"/>
                  <a:t>사용 가능</a:t>
                </a:r>
                <a:r>
                  <a:rPr lang="en-US" altLang="ko-KR" sz="2000" smtClean="0"/>
                  <a:t>. (</a:t>
                </a:r>
                <a:r>
                  <a:rPr lang="ko-KR" altLang="en-US" sz="2000" smtClean="0"/>
                  <a:t>빈발항목에 다시 </a:t>
                </a:r>
                <a:r>
                  <a:rPr lang="en-US" altLang="ko-KR" sz="2000" smtClean="0"/>
                  <a:t>1~m</a:t>
                </a:r>
                <a:r>
                  <a:rPr lang="ko-KR" altLang="en-US" sz="2000" smtClean="0"/>
                  <a:t>까지 붙이지 않아서 </a:t>
                </a:r>
                <a:r>
                  <a:rPr lang="en-US" altLang="ko-KR" sz="2000" smtClean="0"/>
                  <a:t>)</a:t>
                </a:r>
                <a:endParaRPr lang="en-US" altLang="ko-KR" sz="200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822310"/>
              </a:xfrm>
              <a:blipFill rotWithShape="0">
                <a:blip r:embed="rId2"/>
                <a:stretch>
                  <a:fillRect l="-624" t="-1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PCY Algorithm (Park, Chen, Yu) </a:t>
            </a:r>
          </a:p>
        </p:txBody>
      </p:sp>
    </p:spTree>
    <p:extLst>
      <p:ext uri="{BB962C8B-B14F-4D97-AF65-F5344CB8AC3E}">
        <p14:creationId xmlns:p14="http://schemas.microsoft.com/office/powerpoint/2010/main" val="23488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PCY Algorithm (Park, Chen, Yu)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9" t="29039" r="43398" b="28743"/>
          <a:stretch/>
        </p:blipFill>
        <p:spPr>
          <a:xfrm>
            <a:off x="7379216" y="1687816"/>
            <a:ext cx="3777503" cy="3410458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405" t="38559" r="43447" b="19399"/>
          <a:stretch/>
        </p:blipFill>
        <p:spPr>
          <a:xfrm>
            <a:off x="1088426" y="1825626"/>
            <a:ext cx="3644666" cy="3296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216" y="5095401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 – Priori 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9" idx="0"/>
          </p:cNvCxnSpPr>
          <p:nvPr/>
        </p:nvCxnSpPr>
        <p:spPr>
          <a:xfrm>
            <a:off x="3888259" y="4258962"/>
            <a:ext cx="395428" cy="120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530" y="5464733"/>
            <a:ext cx="226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Pair</a:t>
            </a:r>
            <a:r>
              <a:rPr lang="ko-KR" altLang="en-US" sz="1400" smtClean="0"/>
              <a:t>를 다 만든 후에 임계값과 비교 </a:t>
            </a:r>
            <a:endParaRPr lang="ko-KR" altLang="en-US" sz="1400"/>
          </a:p>
        </p:txBody>
      </p:sp>
      <p:sp>
        <p:nvSpPr>
          <p:cNvPr id="10" name="오른쪽 화살표 9"/>
          <p:cNvSpPr/>
          <p:nvPr/>
        </p:nvSpPr>
        <p:spPr>
          <a:xfrm>
            <a:off x="5431422" y="3211297"/>
            <a:ext cx="1054443" cy="40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16754" y="5171349"/>
            <a:ext cx="245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 </a:t>
            </a:r>
            <a:r>
              <a:rPr lang="ko-KR" altLang="en-US" smtClean="0"/>
              <a:t>보다 큰 단일 항목들을</a:t>
            </a:r>
            <a:r>
              <a:rPr lang="en-US" altLang="ko-KR"/>
              <a:t> </a:t>
            </a:r>
            <a:r>
              <a:rPr lang="en-US" altLang="ko-KR" smtClean="0"/>
              <a:t>Pair </a:t>
            </a:r>
            <a:r>
              <a:rPr lang="ko-KR" altLang="en-US" smtClean="0"/>
              <a:t>로 만들어서</a:t>
            </a:r>
            <a:endParaRPr lang="en-US" altLang="ko-KR" smtClean="0"/>
          </a:p>
          <a:p>
            <a:r>
              <a:rPr lang="ko-KR" altLang="en-US" smtClean="0"/>
              <a:t>해싱  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31178" y="5095401"/>
            <a:ext cx="226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 smtClean="0"/>
              <a:t>버킷을 비트맵</a:t>
            </a:r>
            <a:r>
              <a:rPr lang="en-US" altLang="ko-KR"/>
              <a:t> </a:t>
            </a:r>
            <a:r>
              <a:rPr lang="ko-KR" altLang="en-US" smtClean="0"/>
              <a:t>후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1</a:t>
            </a:r>
            <a:r>
              <a:rPr lang="ko-KR" altLang="en-US" smtClean="0"/>
              <a:t>인 버킷으로 해싱되는 </a:t>
            </a:r>
            <a:r>
              <a:rPr lang="en-US" altLang="ko-KR" smtClean="0"/>
              <a:t>pair</a:t>
            </a:r>
            <a:r>
              <a:rPr lang="ko-KR" altLang="en-US"/>
              <a:t> </a:t>
            </a:r>
            <a:r>
              <a:rPr lang="ko-KR" altLang="en-US" smtClean="0"/>
              <a:t>들을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ko-KR" altLang="en-US" smtClean="0"/>
              <a:t>카운트 </a:t>
            </a:r>
            <a:endParaRPr lang="en-US" altLang="ko-KR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31178" y="2601816"/>
            <a:ext cx="1548713" cy="313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41276" y="2914854"/>
            <a:ext cx="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H1 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83638" y="3174560"/>
            <a:ext cx="15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Candidate  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430" y="6065585"/>
            <a:ext cx="503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후보군 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임계치를 넘는 단일항목으로 구성된 </a:t>
            </a:r>
            <a:r>
              <a:rPr lang="en-US" altLang="ko-KR" smtClean="0"/>
              <a:t>pair </a:t>
            </a:r>
            <a:r>
              <a:rPr lang="ko-KR" altLang="en-US" smtClean="0"/>
              <a:t>들</a:t>
            </a:r>
            <a:r>
              <a:rPr lang="en-US" altLang="ko-KR" smtClean="0"/>
              <a:t> </a:t>
            </a:r>
            <a:r>
              <a:rPr lang="ko-KR" altLang="en-US" smtClean="0"/>
              <a:t>  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403201" y="6373782"/>
            <a:ext cx="572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앞의 후보군에 대해 </a:t>
            </a:r>
            <a:r>
              <a:rPr lang="en-US" altLang="ko-KR" sz="1400" smtClean="0"/>
              <a:t>hash </a:t>
            </a:r>
            <a:r>
              <a:rPr lang="ko-KR" altLang="en-US" sz="1400" smtClean="0"/>
              <a:t>함수를 한번 더 거친 후보군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795</ep:Words>
  <ep:PresentationFormat>와이드스크린</ep:PresentationFormat>
  <ep:Paragraphs>127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06. Frequent Itemsets</vt:lpstr>
      <vt:lpstr>Market-Basket Model</vt:lpstr>
      <vt:lpstr>Frequent Itemsets</vt:lpstr>
      <vt:lpstr>Association Rule</vt:lpstr>
      <vt:lpstr>Itemset Counting Method</vt:lpstr>
      <vt:lpstr>Monotonicity of Itemsets</vt:lpstr>
      <vt:lpstr>A-Priori Algorithm</vt:lpstr>
      <vt:lpstr>PCY Algorithm (Park, Chen, Yu)</vt:lpstr>
      <vt:lpstr>PCY Algorithm (Park, Chen, Yu)</vt:lpstr>
      <vt:lpstr>The Multistage Algorithm</vt:lpstr>
      <vt:lpstr>The Multihash Algorithm</vt:lpstr>
      <vt:lpstr>Limited-Pass Algorithm</vt:lpstr>
      <vt:lpstr>Other Algorithms..</vt:lpstr>
      <vt:lpstr>Frequent Itemsets in Stream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2020-12-15T02:29:24.000</dcterms:created>
  <dc:creator>dblab</dc:creator>
  <cp:lastModifiedBy>USER</cp:lastModifiedBy>
  <dcterms:modified xsi:type="dcterms:W3CDTF">2021-01-25T12:35:36.572</dcterms:modified>
  <cp:revision>137</cp:revision>
  <dc:title>PowerPoint 프레젠테이션</dc:title>
  <cp:version/>
</cp:coreProperties>
</file>