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6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38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CBD6FC-762F-46B0-877A-088E9C64E8C5}" type="datetime1">
              <a:rPr lang="ko-KR" altLang="en-US"/>
              <a:pPr lvl="0">
                <a:defRPr/>
              </a:pPr>
              <a:t>2021-02-07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D67329C-C931-4BAA-BD20-87D9306CB49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B634-7F2D-4A4E-B1EB-B5A684D6C9F0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&lt;#&gt;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78851" t="19219" r="8041" b="75976"/>
          <a:stretch/>
        </p:blipFill>
        <p:spPr>
          <a:xfrm>
            <a:off x="9470750" y="335758"/>
            <a:ext cx="2394499" cy="4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36D-6D99-44FB-8B4C-2146C36AE890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9C03-5335-4270-B0B9-8B4DBBFEE05F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6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253-B5D7-4B28-97DA-4C37385EA382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78851" t="19219" r="8041" b="75976"/>
          <a:stretch/>
        </p:blipFill>
        <p:spPr>
          <a:xfrm>
            <a:off x="9496939" y="365125"/>
            <a:ext cx="2394499" cy="493712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0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83AE-D173-4788-9AD1-45C695AEF31E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470-D792-4FC0-9408-1BDB2A0FB940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2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2546-3A8F-4B0D-88ED-23F67A1C4C9B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2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FAE4-888A-4816-A414-8D719981C172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9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1F7A-549B-4D5B-ACBC-A7AF1BA10652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81EB-E60B-4077-B9B7-88E8E966980C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1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97C-4F29-430A-9C0A-BD8602E7FD1D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D1E5-29F6-42E1-AB35-EF2979E46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689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5ACF-98BC-4E23-9E60-3572EF35E8D6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C5E9D1E5-29F6-42E1-AB35-EF2979E463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2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9.png"  /><Relationship Id="rId5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9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5.png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62100" y="1388033"/>
            <a:ext cx="9144000" cy="188158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/>
              <a:t>09. Recommndation Systems</a:t>
            </a:r>
            <a:endParaRPr lang="en-US" altLang="ko-KR" sz="4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58427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2021. 02. 09 	</a:t>
            </a:r>
            <a:r>
              <a:rPr lang="ko-KR" altLang="en-US"/>
              <a:t>오정연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8850" t="19220" r="8040" b="75980"/>
          <a:stretch>
            <a:fillRect/>
          </a:stretch>
        </p:blipFill>
        <p:spPr>
          <a:xfrm>
            <a:off x="9434233" y="315097"/>
            <a:ext cx="2394499" cy="49371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Other Profiles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489" y="1478359"/>
            <a:ext cx="10843022" cy="507563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User Profile</a:t>
            </a:r>
            <a:endParaRPr lang="en-US" altLang="ko-KR"/>
          </a:p>
          <a:p>
            <a:pPr>
              <a:defRPr/>
            </a:pPr>
            <a:r>
              <a:rPr lang="ko-KR" altLang="en-US" sz="2400"/>
              <a:t>사용자가 구매한 항목과 같이 확실한 의사를 표현한 항목에 대해서 </a:t>
            </a:r>
            <a:r>
              <a:rPr lang="en-US" altLang="ko-KR" sz="2400"/>
              <a:t>1</a:t>
            </a:r>
            <a:r>
              <a:rPr lang="ko-KR" altLang="en-US" sz="2400"/>
              <a:t>로 표현하고 이외의 항목을 </a:t>
            </a:r>
            <a:r>
              <a:rPr lang="en-US" altLang="ko-KR" sz="2400"/>
              <a:t>0</a:t>
            </a:r>
            <a:r>
              <a:rPr lang="ko-KR" altLang="en-US" sz="2400"/>
              <a:t>으로 </a:t>
            </a:r>
            <a:r>
              <a:rPr lang="en-US" altLang="ko-KR" sz="2400"/>
              <a:t>(Boolean)</a:t>
            </a:r>
            <a:r>
              <a:rPr lang="ko-KR" altLang="en-US" sz="2400"/>
              <a:t> 표현한다면</a:t>
            </a:r>
            <a:r>
              <a:rPr lang="en-US" altLang="ko-KR" sz="2400"/>
              <a:t>,</a:t>
            </a:r>
            <a:r>
              <a:rPr lang="ko-KR" altLang="en-US" sz="2400"/>
              <a:t> 앞의 </a:t>
            </a:r>
            <a:r>
              <a:rPr lang="en-US" altLang="ko-KR" sz="2400"/>
              <a:t>Item Profile</a:t>
            </a:r>
            <a:r>
              <a:rPr lang="ko-KR" altLang="en-US" sz="2400"/>
              <a:t>과 동일한 방법으로 구할 수 있다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ko-KR" altLang="en-US" sz="2400"/>
              <a:t>다만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Boolean</a:t>
            </a:r>
            <a:r>
              <a:rPr lang="ko-KR" altLang="en-US" sz="2400"/>
              <a:t>이 아니라 순위로 </a:t>
            </a:r>
            <a:r>
              <a:rPr lang="en-US" altLang="ko-KR" sz="2400"/>
              <a:t>(1~5</a:t>
            </a:r>
            <a:r>
              <a:rPr lang="ko-KR" altLang="en-US" sz="2400"/>
              <a:t>점</a:t>
            </a:r>
            <a:r>
              <a:rPr lang="en-US" altLang="ko-KR" sz="2400"/>
              <a:t>)</a:t>
            </a:r>
            <a:r>
              <a:rPr lang="ko-KR" altLang="en-US" sz="2400"/>
              <a:t> 표현된다면</a:t>
            </a:r>
            <a:r>
              <a:rPr lang="en-US" altLang="ko-KR" sz="2400"/>
              <a:t>?</a:t>
            </a:r>
            <a:r>
              <a:rPr lang="ko-KR" altLang="en-US" sz="2400"/>
              <a:t> 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=&gt;</a:t>
            </a:r>
            <a:r>
              <a:rPr lang="ko-KR" altLang="en-US" sz="2400" b="1" i="1"/>
              <a:t>평균을 사용해 다목적 행렬을 정규화 하자</a:t>
            </a:r>
            <a:r>
              <a:rPr lang="en-US" altLang="ko-KR" sz="2400" b="1" i="1"/>
              <a:t>!</a:t>
            </a:r>
            <a:endParaRPr lang="en-US" altLang="ko-KR" sz="2400" b="1" i="1"/>
          </a:p>
          <a:p>
            <a:pPr marL="0" indent="0">
              <a:buNone/>
              <a:defRPr/>
            </a:pPr>
            <a:endParaRPr lang="ko-KR" altLang="en-US" sz="2400" b="0" i="0"/>
          </a:p>
          <a:p>
            <a:pPr marL="0" indent="0">
              <a:buNone/>
              <a:defRPr/>
            </a:pPr>
            <a:r>
              <a:rPr lang="ko-KR" altLang="en-US" sz="2400" b="0" i="0"/>
              <a:t>코사인 거리 계산할 때의 성분은 부호가 상관없기에</a:t>
            </a:r>
            <a:r>
              <a:rPr lang="en-US" altLang="ko-KR" sz="2400" b="0" i="0"/>
              <a:t>,</a:t>
            </a:r>
            <a:endParaRPr lang="en-US" altLang="ko-KR" sz="2400" b="0" i="0"/>
          </a:p>
          <a:p>
            <a:pPr marL="0" indent="0">
              <a:buNone/>
              <a:defRPr/>
            </a:pPr>
            <a:r>
              <a:rPr lang="ko-KR" altLang="en-US" sz="2400" b="0" i="0"/>
              <a:t>	순위가 평균보다 낮은 항목 </a:t>
            </a:r>
            <a:r>
              <a:rPr lang="en-US" altLang="ko-KR" sz="2400" b="0" i="0"/>
              <a:t>=</a:t>
            </a:r>
            <a:r>
              <a:rPr lang="ko-KR" altLang="en-US" sz="2400" b="0" i="0"/>
              <a:t> 음수 가중치를 부여</a:t>
            </a:r>
            <a:endParaRPr lang="en-US" altLang="ko-KR" sz="2400" b="0" i="0"/>
          </a:p>
          <a:p>
            <a:pPr marL="0" indent="0">
              <a:buNone/>
              <a:defRPr/>
            </a:pPr>
            <a:r>
              <a:rPr lang="ko-KR" altLang="en-US" sz="2400" b="0" i="0"/>
              <a:t>	순위가 평균보다 높은 항목 </a:t>
            </a:r>
            <a:r>
              <a:rPr lang="en-US" altLang="ko-KR" sz="2400" b="0" i="0"/>
              <a:t>=</a:t>
            </a:r>
            <a:r>
              <a:rPr lang="ko-KR" altLang="en-US" sz="2400" b="0" i="0"/>
              <a:t> 양수 가중치를 부여</a:t>
            </a:r>
            <a:endParaRPr lang="ko-KR" altLang="en-US" sz="2400" b="0" i="0"/>
          </a:p>
          <a:p>
            <a:pPr marL="0" indent="0">
              <a:buNone/>
              <a:defRPr/>
            </a:pPr>
            <a:r>
              <a:rPr lang="ko-KR" altLang="en-US" sz="2400" b="0" i="0"/>
              <a:t>	</a:t>
            </a:r>
            <a:endParaRPr lang="ko-KR" altLang="en-US" sz="2400" b="0" i="0"/>
          </a:p>
          <a:p>
            <a:pPr marL="0" indent="0">
              <a:buNone/>
              <a:defRPr/>
            </a:pPr>
            <a:r>
              <a:rPr lang="ko-KR" altLang="en-US" sz="2400" b="0" i="0"/>
              <a:t>	코사인 거리가 작을수록 선호할 가능성 ↑</a:t>
            </a:r>
            <a:endParaRPr lang="ko-KR" altLang="en-US" sz="2400" b="0" i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5" name=""/>
          <p:cNvSpPr/>
          <p:nvPr/>
        </p:nvSpPr>
        <p:spPr>
          <a:xfrm>
            <a:off x="1080491" y="5988842"/>
            <a:ext cx="496093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95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Normalizing Ratings 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526221" y="1821656"/>
          <a:ext cx="9139556" cy="1854200"/>
        </p:xfrm>
        <a:graphic>
          <a:graphicData uri="http://schemas.openxmlformats.org/drawingml/2006/table">
            <a:tbl>
              <a:tblPr firstRow="1" bandRow="1">
                <a:tableStyleId>{F8D88D6A-5F01-457D-8EC9-7B5F63248C40}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1556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USER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TW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평균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3.33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4.67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3.67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5867797" y="3786187"/>
            <a:ext cx="228203" cy="36710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9595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1833563" y="4266010"/>
          <a:ext cx="8128000" cy="1854200"/>
        </p:xfrm>
        <a:graphic>
          <a:graphicData uri="http://schemas.openxmlformats.org/drawingml/2006/table">
            <a:tbl>
              <a:tblPr firstRow="1" bandRow="1">
                <a:tableStyleId>{F8D88D6A-5F01-457D-8EC9-7B5F63248C40}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USER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TW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-7/3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-2/3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-5/3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4/3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1735335" y="6346031"/>
            <a:ext cx="270630" cy="3671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Classification Algorithms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715" y="1766093"/>
            <a:ext cx="11468100" cy="486727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Utility Matrix</a:t>
            </a:r>
            <a:r>
              <a:rPr lang="ko-KR" altLang="en-US"/>
              <a:t>나 </a:t>
            </a:r>
            <a:r>
              <a:rPr lang="en-US" altLang="ko-KR"/>
              <a:t>Item Profile</a:t>
            </a:r>
            <a:r>
              <a:rPr lang="ko-KR" altLang="en-US"/>
              <a:t>방법 이외에 추천하는 방법</a:t>
            </a:r>
            <a:endParaRPr lang="ko-KR" altLang="en-US"/>
          </a:p>
          <a:p>
            <a:pPr>
              <a:defRPr/>
            </a:pPr>
            <a:r>
              <a:rPr lang="ko-KR" altLang="en-US"/>
              <a:t>주어진 데이터를 학습해</a:t>
            </a:r>
            <a:r>
              <a:rPr lang="en-US" altLang="ko-KR"/>
              <a:t>,</a:t>
            </a:r>
            <a:r>
              <a:rPr lang="ko-KR" altLang="en-US"/>
              <a:t> 사용자별로 모든 항목의 순위 예측 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en-US" altLang="ko-KR"/>
              <a:t>=&gt;</a:t>
            </a:r>
            <a:r>
              <a:rPr lang="ko-KR" altLang="en-US"/>
              <a:t> 일종의 머신러닝</a:t>
            </a: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“Classifier” </a:t>
            </a:r>
            <a:r>
              <a:rPr lang="ko-KR" altLang="en-US"/>
              <a:t>로는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“Decision Tree”</a:t>
            </a:r>
            <a:r>
              <a:rPr lang="ko-KR" altLang="en-US"/>
              <a:t>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이진 트리로 이루어진 노드들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말단 노드에서 의사결정 </a:t>
            </a:r>
            <a:r>
              <a:rPr lang="en-US" altLang="ko-KR"/>
              <a:t>( </a:t>
            </a:r>
            <a:r>
              <a:rPr lang="ko-KR" altLang="en-US"/>
              <a:t>선호</a:t>
            </a:r>
            <a:r>
              <a:rPr lang="en-US" altLang="ko-KR"/>
              <a:t>,</a:t>
            </a:r>
            <a:r>
              <a:rPr lang="ko-KR" altLang="en-US"/>
              <a:t> 비선호를 판단 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중간 노드는 해당 객체의 조건을 나타낸다 </a:t>
            </a:r>
            <a:r>
              <a:rPr lang="en-US" altLang="ko-KR"/>
              <a:t>(predicate)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참</a:t>
            </a:r>
            <a:r>
              <a:rPr lang="en-US" altLang="ko-KR"/>
              <a:t>(True)</a:t>
            </a:r>
            <a:r>
              <a:rPr lang="ko-KR" altLang="en-US"/>
              <a:t>이면 좌측 노드</a:t>
            </a:r>
            <a:r>
              <a:rPr lang="en-US" altLang="ko-KR"/>
              <a:t>,</a:t>
            </a:r>
            <a:r>
              <a:rPr lang="ko-KR" altLang="en-US"/>
              <a:t> 거짓</a:t>
            </a:r>
            <a:r>
              <a:rPr lang="en-US" altLang="ko-KR"/>
              <a:t>(False)</a:t>
            </a:r>
            <a:r>
              <a:rPr lang="ko-KR" altLang="en-US"/>
              <a:t>이면 우측 노드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남은 그룹이 모두 긍정</a:t>
            </a:r>
            <a:r>
              <a:rPr lang="en-US" altLang="ko-KR"/>
              <a:t>/</a:t>
            </a:r>
            <a:r>
              <a:rPr lang="ko-KR" altLang="en-US"/>
              <a:t>부정 일때</a:t>
            </a:r>
            <a:r>
              <a:rPr lang="en-US" altLang="ko-KR"/>
              <a:t>,</a:t>
            </a:r>
            <a:r>
              <a:rPr lang="ko-KR" altLang="en-US"/>
              <a:t> 반복을 멈추고 말단 노드 생성</a:t>
            </a:r>
            <a:r>
              <a:rPr lang="en-US" altLang="ko-KR"/>
              <a:t>(terminate)</a:t>
            </a: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통계적 신뢰도를 위해</a:t>
            </a:r>
            <a:r>
              <a:rPr lang="en-US" altLang="ko-KR"/>
              <a:t>,</a:t>
            </a:r>
            <a:r>
              <a:rPr lang="ko-KR" altLang="en-US"/>
              <a:t> 다수결로 말단 노드 생성 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11" y="3429000"/>
            <a:ext cx="4432500" cy="308397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920256" y="3190875"/>
            <a:ext cx="6717110" cy="360807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2100"/>
              <a:t>모든 종류의 </a:t>
            </a:r>
            <a:r>
              <a:rPr lang="en-US" altLang="ko-KR" sz="2100"/>
              <a:t>Classifier</a:t>
            </a:r>
            <a:r>
              <a:rPr lang="ko-KR" altLang="en-US" sz="2100"/>
              <a:t> 생성은 </a:t>
            </a:r>
            <a:r>
              <a:rPr lang="en-US" altLang="ko-KR" sz="2100"/>
              <a:t>Costly</a:t>
            </a:r>
            <a:endParaRPr lang="en-US" altLang="ko-KR" sz="2100"/>
          </a:p>
          <a:p>
            <a:pPr>
              <a:defRPr/>
            </a:pPr>
            <a:endParaRPr lang="en-US" altLang="ko-KR" sz="2100"/>
          </a:p>
          <a:p>
            <a:pPr>
              <a:defRPr/>
            </a:pPr>
            <a:r>
              <a:rPr lang="en-US" altLang="ko-KR" sz="2100"/>
              <a:t>1) </a:t>
            </a:r>
            <a:r>
              <a:rPr lang="ko-KR" altLang="en-US" sz="2100"/>
              <a:t>각 사용자마다 하나의 트리 필요</a:t>
            </a:r>
            <a:endParaRPr lang="ko-KR" altLang="en-US" sz="2100"/>
          </a:p>
          <a:p>
            <a:pPr>
              <a:defRPr/>
            </a:pPr>
            <a:r>
              <a:rPr lang="en-US" altLang="ko-KR" sz="2100"/>
              <a:t>2)</a:t>
            </a:r>
            <a:r>
              <a:rPr lang="ko-KR" altLang="en-US" sz="2100"/>
              <a:t> 모든 항목 프로파일 검토 필요</a:t>
            </a:r>
            <a:endParaRPr lang="ko-KR" altLang="en-US" sz="2100"/>
          </a:p>
          <a:p>
            <a:pPr>
              <a:defRPr/>
            </a:pPr>
            <a:r>
              <a:rPr lang="en-US" altLang="ko-KR" sz="2100"/>
              <a:t>3)</a:t>
            </a:r>
            <a:r>
              <a:rPr lang="ko-KR" altLang="en-US" sz="2100"/>
              <a:t> 특성과 관련된 다양한 술어들을 모두 고려해야 한다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744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>
              <a:spcBef>
                <a:spcPts val="101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사용자 </a:t>
            </a:r>
            <a:r>
              <a:rPr lang="en-US" altLang="ko-KR">
                <a:solidFill>
                  <a:schemeClr val="tx1"/>
                </a:solidFill>
              </a:rPr>
              <a:t>U</a:t>
            </a:r>
            <a:r>
              <a:rPr lang="ko-KR" altLang="en-US">
                <a:solidFill>
                  <a:schemeClr val="tx1"/>
                </a:solidFill>
              </a:rPr>
              <a:t>와 가장 유사한 사용자들을 살펴보고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그 사용자들이 좋아하는 항목들을 추천한다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 sz="2200"/>
          </a:p>
          <a:p>
            <a:pPr marL="228600" indent="-228600">
              <a:defRPr/>
            </a:pPr>
            <a:r>
              <a:rPr lang="ko-KR" altLang="en-US"/>
              <a:t>사용자 </a:t>
            </a:r>
            <a:r>
              <a:rPr lang="en-US" altLang="ko-KR"/>
              <a:t>U</a:t>
            </a:r>
            <a:r>
              <a:rPr lang="ko-KR" altLang="en-US"/>
              <a:t>와 항목</a:t>
            </a:r>
            <a:r>
              <a:rPr lang="en-US" altLang="ko-KR"/>
              <a:t> I</a:t>
            </a:r>
            <a:r>
              <a:rPr lang="ko-KR" altLang="en-US"/>
              <a:t>에 대한 </a:t>
            </a:r>
            <a:r>
              <a:rPr lang="en-US" altLang="ko-KR"/>
              <a:t>utility matrix</a:t>
            </a:r>
            <a:r>
              <a:rPr lang="ko-KR" altLang="en-US"/>
              <a:t> 성분값 예측 방법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⓵ </a:t>
            </a:r>
            <a:r>
              <a:rPr lang="ko-KR" altLang="en-US"/>
              <a:t>유사한 사용자들을 찾아서 그 사람들의 </a:t>
            </a:r>
            <a:r>
              <a:rPr lang="en-US" altLang="ko-KR"/>
              <a:t>I</a:t>
            </a:r>
            <a:r>
              <a:rPr lang="ko-KR" altLang="en-US"/>
              <a:t>에 매긴 평균순위를 살펴보기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⓶</a:t>
            </a:r>
            <a:r>
              <a:rPr lang="ko-KR" altLang="en-US"/>
              <a:t> 사용자 </a:t>
            </a:r>
            <a:r>
              <a:rPr lang="en-US" altLang="ko-KR"/>
              <a:t>U</a:t>
            </a:r>
            <a:r>
              <a:rPr lang="ko-KR" altLang="en-US"/>
              <a:t>가 점수를 매긴 항목들 중에 </a:t>
            </a:r>
            <a:r>
              <a:rPr lang="en-US" altLang="ko-KR"/>
              <a:t>I</a:t>
            </a:r>
            <a:r>
              <a:rPr lang="ko-KR" altLang="en-US"/>
              <a:t>와 유사한 항목들의 평균 순위를 찾기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 utility matrix</a:t>
            </a:r>
            <a:r>
              <a:rPr lang="ko-KR" altLang="en-US"/>
              <a:t> 에서 하나의 성분값을 예측하는 것만으론 불충분하다 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6" name="제목 1"/>
          <p:cNvSpPr/>
          <p:nvPr/>
        </p:nvSpPr>
        <p:spPr>
          <a:xfrm>
            <a:off x="838200" y="507603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Collaborative Filtering (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협업 필터링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37109"/>
            <a:ext cx="10515600" cy="533003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</a:t>
            </a:r>
            <a:r>
              <a:rPr lang="en-US" altLang="ko-KR" sz="2400"/>
              <a:t>Sparse Utility Matrix</a:t>
            </a:r>
            <a:r>
              <a:rPr lang="ko-KR" altLang="en-US" sz="2400"/>
              <a:t>로부터 </a:t>
            </a:r>
            <a:r>
              <a:rPr lang="en-US" altLang="ko-KR" sz="2400"/>
              <a:t>user-item pair</a:t>
            </a:r>
            <a:r>
              <a:rPr lang="ko-KR" altLang="en-US" sz="2400"/>
              <a:t>에 대해 알아낼 수 있는 정보는 한정적이다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찾고자하는 두 항목을 동시에 평가를 매긴 사용자는 드물다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두 사용자가 동일한 장르를 좋아하더라도</a:t>
            </a:r>
            <a:r>
              <a:rPr lang="en-US" altLang="ko-KR" sz="2400"/>
              <a:t>,</a:t>
            </a:r>
            <a:r>
              <a:rPr lang="ko-KR" altLang="en-US" sz="2400"/>
              <a:t> 같은 항목을 구매할 거란 보장은 없다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b="1" i="1"/>
              <a:t>=&gt;</a:t>
            </a:r>
            <a:r>
              <a:rPr lang="ko-KR" altLang="en-US" b="1" i="1"/>
              <a:t> </a:t>
            </a:r>
            <a:r>
              <a:rPr lang="en-US" altLang="ko-KR" b="1" i="1"/>
              <a:t>User </a:t>
            </a:r>
            <a:r>
              <a:rPr lang="ko-KR" altLang="en-US" b="1" i="1"/>
              <a:t>집합과 </a:t>
            </a:r>
            <a:r>
              <a:rPr lang="en-US" altLang="ko-KR" b="1" i="1"/>
              <a:t>Item</a:t>
            </a:r>
            <a:r>
              <a:rPr lang="ko-KR" altLang="en-US" b="1" i="1"/>
              <a:t>집합에 대해 클러스터링 해야한다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 sz="2300"/>
              <a:t>How ) Similarity Measures</a:t>
            </a:r>
            <a:r>
              <a:rPr lang="ko-KR" altLang="en-US" sz="2300"/>
              <a:t> 사용해 거리가 가까운 항목</a:t>
            </a:r>
            <a:r>
              <a:rPr lang="en-US" altLang="ko-KR" sz="2300"/>
              <a:t>/</a:t>
            </a:r>
            <a:r>
              <a:rPr lang="ko-KR" altLang="en-US" sz="2300"/>
              <a:t>사용자를 클러스터링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⓵ </a:t>
            </a:r>
            <a:r>
              <a:rPr lang="en-US" altLang="ko-KR" sz="2300"/>
              <a:t>Item Clustering : </a:t>
            </a:r>
            <a:r>
              <a:rPr lang="ko-KR" altLang="en-US" sz="2300"/>
              <a:t>유사한 항목끼리 묶기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⓶</a:t>
            </a:r>
            <a:r>
              <a:rPr lang="en-US" altLang="ko-KR" sz="2300"/>
              <a:t> User Clustering</a:t>
            </a:r>
            <a:r>
              <a:rPr lang="ko-KR" altLang="en-US" sz="2300"/>
              <a:t> </a:t>
            </a:r>
            <a:r>
              <a:rPr lang="en-US" altLang="ko-KR" sz="2300"/>
              <a:t>:</a:t>
            </a:r>
            <a:r>
              <a:rPr lang="ko-KR" altLang="en-US" sz="2300"/>
              <a:t> 사용자끼리도 유사한 그룹으로 묶기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⓷ 클러스터</a:t>
            </a:r>
            <a:r>
              <a:rPr lang="en-US" altLang="ko-KR" sz="2300"/>
              <a:t>-</a:t>
            </a:r>
            <a:r>
              <a:rPr lang="ko-KR" altLang="en-US" sz="2300"/>
              <a:t>클러스터 </a:t>
            </a:r>
            <a:r>
              <a:rPr lang="en-US" altLang="ko-KR" sz="2300"/>
              <a:t>utility matrix</a:t>
            </a:r>
            <a:r>
              <a:rPr lang="ko-KR" altLang="en-US" sz="2300"/>
              <a:t> 생성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	빈칸이 아니라면 </a:t>
            </a:r>
            <a:r>
              <a:rPr lang="en-US" altLang="ko-KR" sz="2300"/>
              <a:t>-&gt;</a:t>
            </a:r>
            <a:r>
              <a:rPr lang="ko-KR" altLang="en-US" sz="2300"/>
              <a:t> 원래 </a:t>
            </a:r>
            <a:r>
              <a:rPr lang="en-US" altLang="ko-KR" sz="2300"/>
              <a:t>user-item</a:t>
            </a:r>
            <a:r>
              <a:rPr lang="ko-KR" altLang="en-US" sz="2300"/>
              <a:t> 성분에 대한 예측값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	빈칸이라면 </a:t>
            </a:r>
            <a:r>
              <a:rPr lang="en-US" altLang="ko-KR" sz="2300"/>
              <a:t>-&gt;</a:t>
            </a:r>
            <a:r>
              <a:rPr lang="ko-KR" altLang="en-US" sz="2300"/>
              <a:t> 정규화를 통해 해당 값을 예측 </a:t>
            </a:r>
            <a:endParaRPr lang="ko-KR" altLang="en-US" sz="2300"/>
          </a:p>
          <a:p>
            <a:pPr marL="0" indent="0">
              <a:buNone/>
              <a:defRPr/>
            </a:pPr>
            <a:endParaRPr lang="ko-KR" altLang="en-US" sz="2300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838200" y="325437"/>
            <a:ext cx="10515600" cy="1325563"/>
          </a:xfrm>
        </p:spPr>
        <p:txBody>
          <a:bodyPr/>
          <a:lstStyle/>
          <a:p>
            <a:pPr marL="228600" indent="-228600">
              <a:defRPr/>
            </a:pPr>
            <a:r>
              <a:rPr lang="en-US" altLang="ko-KR"/>
              <a:t>Clustering Users and Items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Dimensionality Reduction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3849"/>
            <a:ext cx="11031538" cy="52641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아이디어 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“Utility Matrix = 2</a:t>
            </a:r>
            <a:r>
              <a:rPr lang="ko-KR" altLang="en-US"/>
              <a:t>개의 행렬의 곱</a:t>
            </a:r>
            <a:r>
              <a:rPr lang="en-US" altLang="ko-KR"/>
              <a:t>”</a:t>
            </a:r>
            <a:r>
              <a:rPr lang="ko-KR" altLang="en-US"/>
              <a:t> 생각</a:t>
            </a:r>
            <a:endParaRPr lang="ko-KR" altLang="en-US"/>
          </a:p>
          <a:p>
            <a:pPr>
              <a:defRPr/>
            </a:pPr>
            <a:r>
              <a:rPr lang="en-US" altLang="ko-KR"/>
              <a:t>UV decomposition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Root-Mean-Square Error (RMSE)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에서 빈칸이 아닌 성분과 </a:t>
            </a:r>
            <a:r>
              <a:rPr lang="en-US" altLang="ko-KR"/>
              <a:t>UV</a:t>
            </a:r>
            <a:r>
              <a:rPr lang="ko-KR" altLang="en-US"/>
              <a:t>곱 성분 차이의 제곱</a:t>
            </a:r>
            <a:r>
              <a:rPr lang="en-US" altLang="ko-KR"/>
              <a:t>(Square)</a:t>
            </a:r>
            <a:r>
              <a:rPr lang="ko-KR" altLang="en-US"/>
              <a:t>의 합 구하기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en-US" altLang="ko-KR"/>
              <a:t>2)</a:t>
            </a:r>
            <a:r>
              <a:rPr lang="ko-KR" altLang="en-US"/>
              <a:t> 이를 총 항 개수로 나눈다 </a:t>
            </a:r>
            <a:r>
              <a:rPr lang="en-US" altLang="ko-KR"/>
              <a:t>(Mean)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 이 평균의 제곱근을 구한다</a:t>
            </a:r>
            <a:r>
              <a:rPr lang="en-US" altLang="ko-KR"/>
              <a:t> (Root)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1773" y="2648743"/>
            <a:ext cx="5687390" cy="146526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677120" y="3270249"/>
            <a:ext cx="178594" cy="19685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7" name=""/>
          <p:cNvCxnSpPr/>
          <p:nvPr/>
        </p:nvCxnSpPr>
        <p:spPr>
          <a:xfrm>
            <a:off x="1874241" y="2932906"/>
            <a:ext cx="729814" cy="336405"/>
          </a:xfrm>
          <a:prstGeom prst="straightConnector1">
            <a:avLst/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3306" y="4584098"/>
            <a:ext cx="4824255" cy="154808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rcRect r="67860"/>
          <a:stretch>
            <a:fillRect/>
          </a:stretch>
        </p:blipFill>
        <p:spPr>
          <a:xfrm>
            <a:off x="5833269" y="4506069"/>
            <a:ext cx="1946844" cy="1560711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7636470" y="4520405"/>
            <a:ext cx="3859612" cy="173561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en-US" altLang="ko-KR"/>
          </a:p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-1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-1</a:t>
            </a:r>
            <a:endParaRPr lang="en-US" altLang="ko-KR"/>
          </a:p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    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-1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en-US" altLang="ko-KR"/>
          </a:p>
          <a:p>
            <a:pPr>
              <a:defRPr/>
            </a:pPr>
            <a:r>
              <a:rPr lang="en-US" altLang="ko-KR"/>
              <a:t>0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en-US" altLang="ko-KR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9285883" y="4827985"/>
            <a:ext cx="2063750" cy="361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"/>
              <p:cNvSpPr>
                <a:spLocks noResize="1" noChangeShapeType="1" noTextEdit="1"/>
              </p:cNvSpPr>
              <p:nvPr/>
            </p:nvSpPr>
            <p:spPr>
              <a:xfrm>
                <a:off x="9123759" y="4974431"/>
                <a:ext cx="20097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1">
                          <a:latin typeface="Cambria Math"/>
                          <a:sym typeface="Cambria Math"/>
                        </a:rPr>
                        <m:t>𝑅</m:t>
                      </m:r>
                      <m:r>
                        <a:rPr sz="1600" i="1">
                          <a:latin typeface="Cambria Math"/>
                          <a:sym typeface="Cambria Math"/>
                        </a:rPr>
                        <m:t>𝑀</m:t>
                      </m:r>
                      <m:r>
                        <a:rPr sz="1600" i="1">
                          <a:latin typeface="Cambria Math"/>
                          <a:sym typeface="Cambria Math"/>
                        </a:rPr>
                        <m:t>𝑆</m:t>
                      </m:r>
                      <m:r>
                        <a:rPr sz="1600" i="1">
                          <a:latin typeface="Cambria Math"/>
                          <a:sym typeface="Cambria Math"/>
                        </a:rPr>
                        <m:t>𝐸</m:t>
                      </m:r>
                      <m:r>
                        <a:rPr sz="1600" i="1">
                          <a:latin typeface="Cambria Math"/>
                          <a:sym typeface="Cambria Math"/>
                        </a:rPr>
                        <m:t xml:space="preserve"> = </m:t>
                      </m:r>
                      <m:rad>
                        <m:radPr>
                          <m:degHide m:val="on"/>
                          <m:ctrlPr>
                            <a:rPr sz="1600" i="1"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75/23</m:t>
                          </m:r>
                        </m:e>
                      </m:rad>
                    </m:oMath>
                  </m:oMathPara>
                </a14:m>
              </a:p>
            </p:txBody>
          </p:sp>
        </mc:Choice>
        <mc:Fallback>
          <p:sp>
            <p:nvSpPr>
              <p:cNvPr id="13" name=""/>
              <p:cNvSpPr txBox="1"/>
              <p:nvPr/>
            </p:nvSpPr>
            <p:spPr>
              <a:xfrm>
                <a:off x="9123759" y="4974431"/>
                <a:ext cx="2009775" cy="409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1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Stages of ‘UV Decomposition’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최종 목표 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RMSE</a:t>
            </a:r>
            <a:r>
              <a:rPr lang="ko-KR" altLang="en-US"/>
              <a:t>를 최소한으로 줄이기 </a:t>
            </a:r>
            <a:r>
              <a:rPr lang="en-US" altLang="ko-KR"/>
              <a:t>(</a:t>
            </a:r>
            <a:r>
              <a:rPr lang="ko-KR" altLang="en-US"/>
              <a:t>오차 줄이기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6" name=""/>
          <p:cNvSpPr txBox="1"/>
          <p:nvPr/>
        </p:nvSpPr>
        <p:spPr>
          <a:xfrm>
            <a:off x="7212211" y="2536031"/>
            <a:ext cx="3819923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l="39550" t="37470" r="31010" b="50000"/>
          <a:stretch>
            <a:fillRect/>
          </a:stretch>
        </p:blipFill>
        <p:spPr>
          <a:xfrm>
            <a:off x="1855390" y="2542976"/>
            <a:ext cx="7403306" cy="177204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l="38570" t="28070" r="30270" b="67420"/>
          <a:stretch>
            <a:fillRect/>
          </a:stretch>
        </p:blipFill>
        <p:spPr>
          <a:xfrm>
            <a:off x="1776017" y="4377532"/>
            <a:ext cx="7328348" cy="59729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rcRect r="69010"/>
          <a:stretch>
            <a:fillRect/>
          </a:stretch>
        </p:blipFill>
        <p:spPr>
          <a:xfrm>
            <a:off x="9831786" y="2519660"/>
            <a:ext cx="1877391" cy="156071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0" name=""/>
          <p:cNvSpPr txBox="1"/>
          <p:nvPr/>
        </p:nvSpPr>
        <p:spPr>
          <a:xfrm>
            <a:off x="346272" y="4480718"/>
            <a:ext cx="2411013" cy="22896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⓵ 차의 제곱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		</a:t>
            </a:r>
            <a:endParaRPr lang="en-US" altLang="ko-KR"/>
          </a:p>
          <a:p>
            <a:pPr>
              <a:defRPr/>
            </a:pPr>
            <a:r>
              <a:rPr lang="ko-KR" altLang="en-US"/>
              <a:t>		</a:t>
            </a:r>
            <a:r>
              <a:rPr lang="en-US" altLang="ko-KR"/>
              <a:t>=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⓶ 최소로 만드는 </a:t>
            </a:r>
            <a:r>
              <a:rPr lang="en-US" altLang="ko-KR"/>
              <a:t>x</a:t>
            </a:r>
            <a:r>
              <a:rPr lang="ko-KR" altLang="en-US"/>
              <a:t> 값 구하기 위해 미분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	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rcRect l="34830" t="29510" r="33610" b="63950"/>
          <a:stretch>
            <a:fillRect/>
          </a:stretch>
        </p:blipFill>
        <p:spPr>
          <a:xfrm>
            <a:off x="2456656" y="4951013"/>
            <a:ext cx="4698951" cy="547689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6"/>
          <a:srcRect l="32630" t="43400" r="31820" b="52230"/>
          <a:stretch>
            <a:fillRect/>
          </a:stretch>
        </p:blipFill>
        <p:spPr>
          <a:xfrm>
            <a:off x="2659062" y="5675312"/>
            <a:ext cx="6342934" cy="43854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7"/>
          <a:srcRect l="30920" t="53390" r="29700" b="30380"/>
          <a:stretch>
            <a:fillRect/>
          </a:stretch>
        </p:blipFill>
        <p:spPr>
          <a:xfrm>
            <a:off x="2822774" y="4922159"/>
            <a:ext cx="6546451" cy="1518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"/>
              <p:cNvSpPr>
                <a:spLocks noResize="1" noChangeShapeType="1" noTextEdit="1"/>
              </p:cNvSpPr>
              <p:nvPr/>
            </p:nvSpPr>
            <p:spPr>
              <a:xfrm>
                <a:off x="5078015" y="6114653"/>
                <a:ext cx="144780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x = 2.6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5" name=""/>
              <p:cNvSpPr txBox="1"/>
              <p:nvPr/>
            </p:nvSpPr>
            <p:spPr>
              <a:xfrm>
                <a:off x="5078015" y="6114653"/>
                <a:ext cx="1447800" cy="4095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Optimizing an Aribitrary Element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81246" y="3905368"/>
            <a:ext cx="3322320" cy="777240"/>
          </a:xfrm>
          <a:prstGeom prst="rect">
            <a:avLst/>
          </a:prstGeom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5" name=""/>
          <p:cNvSpPr/>
          <p:nvPr/>
        </p:nvSpPr>
        <p:spPr>
          <a:xfrm>
            <a:off x="1032866" y="1643062"/>
            <a:ext cx="2440781" cy="161726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3810991" y="2178843"/>
            <a:ext cx="674685" cy="4862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 b="1"/>
              <a:t>&lt;-</a:t>
            </a:r>
            <a:endParaRPr lang="en-US" altLang="ko-KR" sz="2600" b="1"/>
          </a:p>
        </p:txBody>
      </p:sp>
      <p:sp>
        <p:nvSpPr>
          <p:cNvPr id="7" name=""/>
          <p:cNvSpPr/>
          <p:nvPr/>
        </p:nvSpPr>
        <p:spPr>
          <a:xfrm>
            <a:off x="4713883" y="1603374"/>
            <a:ext cx="763983" cy="16966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6281539" y="2059781"/>
            <a:ext cx="2252266" cy="7342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5588991" y="2204243"/>
            <a:ext cx="724296" cy="4894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X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866305" y="2238374"/>
            <a:ext cx="987385" cy="36758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N X M </a:t>
            </a:r>
            <a:endParaRPr lang="en-US" altLang="ko-KR" b="1"/>
          </a:p>
        </p:txBody>
      </p:sp>
      <p:sp>
        <p:nvSpPr>
          <p:cNvPr id="11" name=""/>
          <p:cNvSpPr txBox="1"/>
          <p:nvPr/>
        </p:nvSpPr>
        <p:spPr>
          <a:xfrm>
            <a:off x="4683719" y="2248296"/>
            <a:ext cx="1131093" cy="3596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N X D</a:t>
            </a:r>
            <a:endParaRPr lang="en-US" altLang="ko-KR" b="1"/>
          </a:p>
        </p:txBody>
      </p:sp>
      <p:sp>
        <p:nvSpPr>
          <p:cNvPr id="12" name=""/>
          <p:cNvSpPr txBox="1"/>
          <p:nvPr/>
        </p:nvSpPr>
        <p:spPr>
          <a:xfrm>
            <a:off x="6986388" y="2258218"/>
            <a:ext cx="1776016" cy="3592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D X M </a:t>
            </a:r>
            <a:endParaRPr lang="en-US" altLang="ko-KR" b="1"/>
          </a:p>
        </p:txBody>
      </p:sp>
      <p:sp>
        <p:nvSpPr>
          <p:cNvPr id="13" name=""/>
          <p:cNvSpPr txBox="1"/>
          <p:nvPr/>
        </p:nvSpPr>
        <p:spPr>
          <a:xfrm>
            <a:off x="2008782" y="3286917"/>
            <a:ext cx="446483" cy="4862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882158" y="3295650"/>
            <a:ext cx="446483" cy="4862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221337" y="2876073"/>
            <a:ext cx="446485" cy="4862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9225360" y="1662905"/>
            <a:ext cx="2440781" cy="1617266"/>
          </a:xfrm>
          <a:prstGeom prst="rect">
            <a:avLst/>
          </a:prstGeom>
          <a:solidFill>
            <a:schemeClr val="accent4">
              <a:alpha val="100000"/>
            </a:schemeClr>
          </a:solidFill>
          <a:ln w="12700" cap="flat" cmpd="sng" algn="ctr">
            <a:solidFill>
              <a:srgbClr val="733c04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8557218" y="2132805"/>
            <a:ext cx="674685" cy="4862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=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325697" y="3299223"/>
            <a:ext cx="446483" cy="48982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995893" y="2212179"/>
            <a:ext cx="992146" cy="367586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 X M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469" y="4723844"/>
            <a:ext cx="3764280" cy="52577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5723" y="5338365"/>
            <a:ext cx="2773680" cy="68580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9103" y="6068694"/>
            <a:ext cx="3505200" cy="59435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744619" y="4285138"/>
            <a:ext cx="3139072" cy="758269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13277" y="5616258"/>
            <a:ext cx="3151832" cy="854312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86483" y="5225018"/>
            <a:ext cx="1360141" cy="40647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10204" y="3646610"/>
            <a:ext cx="1470909" cy="547679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24089" y="3703589"/>
            <a:ext cx="1034346" cy="385129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4791273" y="4123530"/>
            <a:ext cx="1676796" cy="361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4880570" y="4073922"/>
            <a:ext cx="1676796" cy="25535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 </a:t>
            </a:r>
            <a:r>
              <a:rPr lang="ko-KR" altLang="en-US"/>
              <a:t>성분값 계산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오차의 제곱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제곱의 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미분해서 </a:t>
            </a:r>
            <a:r>
              <a:rPr lang="en-US" altLang="ko-KR"/>
              <a:t>x</a:t>
            </a:r>
            <a:r>
              <a:rPr lang="ko-KR" altLang="en-US"/>
              <a:t>값 구하기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Introduction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추천 시스템의 예시</a:t>
            </a:r>
            <a:endParaRPr lang="ko-KR" altLang="en-US"/>
          </a:p>
          <a:p>
            <a:pPr lvl="1">
              <a:defRPr/>
            </a:pPr>
            <a:r>
              <a:rPr lang="ko-KR" altLang="en-US" sz="1700"/>
              <a:t>독자의 관심사에 맞는 뉴스 기사 제공</a:t>
            </a:r>
            <a:endParaRPr lang="ko-KR" altLang="en-US" sz="1700"/>
          </a:p>
          <a:p>
            <a:pPr lvl="1">
              <a:defRPr/>
            </a:pPr>
            <a:r>
              <a:rPr lang="ko-KR" altLang="en-US" sz="1700"/>
              <a:t>온라인 고객의 과거 구매 이력으로 관심을 가질만한 상품 추천</a:t>
            </a:r>
            <a:endParaRPr lang="ko-KR" altLang="en-US" sz="1700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추천 시스템의 종류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1)</a:t>
            </a:r>
            <a:r>
              <a:rPr lang="ko-KR" altLang="en-US"/>
              <a:t> 내용 기반 시스템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항목</a:t>
            </a:r>
            <a:r>
              <a:rPr lang="en-US" altLang="ko-KR"/>
              <a:t>”</a:t>
            </a:r>
            <a:r>
              <a:rPr lang="ko-KR" altLang="en-US"/>
              <a:t>간의 유사성에 초점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2)</a:t>
            </a:r>
            <a:r>
              <a:rPr lang="ko-KR" altLang="en-US"/>
              <a:t> 협업 필터링 시스템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“</a:t>
            </a:r>
            <a:r>
              <a:rPr lang="ko-KR" altLang="en-US"/>
              <a:t>사용자와 항목 사이의 관계</a:t>
            </a:r>
            <a:r>
              <a:rPr lang="en-US" altLang="ko-KR"/>
              <a:t>”</a:t>
            </a:r>
            <a:r>
              <a:rPr lang="ko-KR" altLang="en-US"/>
              <a:t>에 초점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The Utility Matrix (</a:t>
            </a:r>
            <a:r>
              <a:rPr lang="ko-KR" altLang="en-US"/>
              <a:t>다목적 행렬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9954" y="1992630"/>
            <a:ext cx="1234439" cy="123443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0278" y="1744441"/>
            <a:ext cx="1135380" cy="1684558"/>
          </a:xfrm>
          <a:prstGeom prst="rect">
            <a:avLst/>
          </a:prstGeom>
        </p:spPr>
      </p:pic>
      <p:cxnSp>
        <p:nvCxnSpPr>
          <p:cNvPr id="7" name=""/>
          <p:cNvCxnSpPr/>
          <p:nvPr/>
        </p:nvCxnSpPr>
        <p:spPr>
          <a:xfrm>
            <a:off x="5401668" y="2542381"/>
            <a:ext cx="1065807" cy="13096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5718373" y="2420540"/>
            <a:ext cx="406796" cy="386953"/>
          </a:xfrm>
          <a:prstGeom prst="hear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1883172" y="3983963"/>
          <a:ext cx="8128000" cy="1854200"/>
        </p:xfrm>
        <a:graphic>
          <a:graphicData uri="http://schemas.openxmlformats.org/drawingml/2006/table">
            <a:tbl>
              <a:tblPr firstRow="1" bandRow="1">
                <a:tableStyleId>{F8D88D6A-5F01-457D-8EC9-7B5F63248C40}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USER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TW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3224032" y="3579018"/>
            <a:ext cx="5743934" cy="3656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유저가 각 영화에 대해 선호하는 정도</a:t>
            </a:r>
            <a:r>
              <a:rPr lang="en-US" altLang="ko-KR"/>
              <a:t>(</a:t>
            </a:r>
            <a:r>
              <a:rPr lang="ko-KR" altLang="en-US"/>
              <a:t>평점 </a:t>
            </a:r>
            <a:r>
              <a:rPr lang="en-US" altLang="ko-KR"/>
              <a:t>1~5</a:t>
            </a:r>
            <a:r>
              <a:rPr lang="ko-KR" altLang="en-US"/>
              <a:t>점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12" name=""/>
          <p:cNvCxnSpPr/>
          <p:nvPr/>
        </p:nvCxnSpPr>
        <p:spPr>
          <a:xfrm flipV="1">
            <a:off x="9533930" y="4589860"/>
            <a:ext cx="793750" cy="625078"/>
          </a:xfrm>
          <a:prstGeom prst="straightConnector1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3" name=""/>
          <p:cNvSpPr txBox="1"/>
          <p:nvPr/>
        </p:nvSpPr>
        <p:spPr>
          <a:xfrm>
            <a:off x="10387210" y="3944937"/>
            <a:ext cx="1359298" cy="10950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유저가 리뷰를 남기지 않은 영화</a:t>
            </a:r>
            <a:endParaRPr lang="ko-KR" altLang="en-US" sz="1100"/>
          </a:p>
          <a:p>
            <a:pPr>
              <a:defRPr/>
            </a:pPr>
            <a:r>
              <a:rPr lang="en-US" altLang="ko-KR" sz="1100"/>
              <a:t>(</a:t>
            </a:r>
            <a:r>
              <a:rPr lang="ko-KR" altLang="en-US" sz="1100"/>
              <a:t>영화를 보지 않았을 수도</a:t>
            </a:r>
            <a:r>
              <a:rPr lang="en-US" altLang="ko-KR" sz="1100"/>
              <a:t>,</a:t>
            </a:r>
            <a:r>
              <a:rPr lang="ko-KR" altLang="en-US" sz="1100"/>
              <a:t> 봤지만 리뷰를 남기지 않았을 수도 있다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  <a:r>
              <a:rPr lang="en-US" altLang="ko-KR" sz="1100"/>
              <a:t>)</a:t>
            </a:r>
            <a:endParaRPr lang="en-US" altLang="ko-KR" sz="1100"/>
          </a:p>
        </p:txBody>
      </p:sp>
      <p:sp>
        <p:nvSpPr>
          <p:cNvPr id="16" name=""/>
          <p:cNvSpPr txBox="1"/>
          <p:nvPr/>
        </p:nvSpPr>
        <p:spPr>
          <a:xfrm>
            <a:off x="10439401" y="4988717"/>
            <a:ext cx="1240235" cy="2957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=&gt;</a:t>
            </a:r>
            <a:r>
              <a:rPr lang="ko-KR" altLang="en-US" sz="1400"/>
              <a:t> 희소행렬</a:t>
            </a:r>
            <a:endParaRPr lang="ko-KR" altLang="en-US" sz="1400"/>
          </a:p>
        </p:txBody>
      </p:sp>
      <p:sp>
        <p:nvSpPr>
          <p:cNvPr id="17" name=""/>
          <p:cNvSpPr txBox="1"/>
          <p:nvPr/>
        </p:nvSpPr>
        <p:spPr>
          <a:xfrm>
            <a:off x="311545" y="6057108"/>
            <a:ext cx="11568908" cy="3663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그렇다면</a:t>
            </a:r>
            <a:r>
              <a:rPr lang="en-US" altLang="ko-KR"/>
              <a:t>,</a:t>
            </a:r>
            <a:r>
              <a:rPr lang="ko-KR" altLang="en-US"/>
              <a:t> 유저 </a:t>
            </a:r>
            <a:r>
              <a:rPr lang="en-US" altLang="ko-KR"/>
              <a:t>A</a:t>
            </a:r>
            <a:r>
              <a:rPr lang="ko-KR" altLang="en-US"/>
              <a:t>가 스타워즈</a:t>
            </a:r>
            <a:r>
              <a:rPr lang="en-US" altLang="ko-KR"/>
              <a:t>2(SW2)</a:t>
            </a:r>
            <a:r>
              <a:rPr lang="ko-KR" altLang="en-US"/>
              <a:t>를 좋아할 것인가</a:t>
            </a:r>
            <a:r>
              <a:rPr lang="en-US" altLang="ko-KR"/>
              <a:t>? =&gt; “</a:t>
            </a:r>
            <a:r>
              <a:rPr lang="ko-KR" altLang="en-US"/>
              <a:t>빈칸의 값</a:t>
            </a:r>
            <a:r>
              <a:rPr lang="en-US" altLang="ko-KR"/>
              <a:t>”</a:t>
            </a:r>
            <a:r>
              <a:rPr lang="ko-KR" altLang="en-US"/>
              <a:t>을 추론하는 것이 추천 시스템의 목표</a:t>
            </a:r>
            <a:r>
              <a:rPr lang="en-US" altLang="ko-KR"/>
              <a:t>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The Long Tail (</a:t>
            </a:r>
            <a:r>
              <a:rPr lang="ko-KR" altLang="en-US"/>
              <a:t>롱테일 현상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15856" y="1885157"/>
            <a:ext cx="5137944" cy="3894931"/>
          </a:xfrm>
        </p:spPr>
        <p:txBody>
          <a:bodyPr/>
          <a:lstStyle/>
          <a:p>
            <a:pPr>
              <a:defRPr/>
            </a:pPr>
            <a:r>
              <a:rPr lang="ko-KR" altLang="en-US" b="1"/>
              <a:t>오프라인 </a:t>
            </a:r>
            <a:r>
              <a:rPr lang="en-US" altLang="ko-KR" b="1"/>
              <a:t>vs </a:t>
            </a:r>
            <a:r>
              <a:rPr lang="ko-KR" altLang="en-US" b="1"/>
              <a:t>온라인 </a:t>
            </a:r>
            <a:endParaRPr lang="ko-KR" altLang="en-US" b="1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2000"/>
              <a:t>오프라인의</a:t>
            </a:r>
            <a:r>
              <a:rPr lang="en-US" altLang="ko-KR" sz="2000"/>
              <a:t> </a:t>
            </a:r>
            <a:r>
              <a:rPr lang="ko-KR" altLang="en-US" sz="2000"/>
              <a:t>경우</a:t>
            </a:r>
            <a:r>
              <a:rPr lang="en-US" altLang="ko-KR" sz="2000"/>
              <a:t>,</a:t>
            </a:r>
            <a:r>
              <a:rPr lang="ko-KR" altLang="en-US" sz="2000"/>
              <a:t> 점포의 공간적인 한계가 존재하므로</a:t>
            </a:r>
            <a:r>
              <a:rPr lang="en-US" altLang="ko-KR" sz="2000"/>
              <a:t>,</a:t>
            </a:r>
            <a:r>
              <a:rPr lang="ko-KR" altLang="en-US" sz="2000"/>
              <a:t> 인기상품위주로 진열 </a:t>
            </a:r>
            <a:r>
              <a:rPr lang="en-US" altLang="ko-KR" sz="2000"/>
              <a:t>(</a:t>
            </a:r>
            <a:r>
              <a:rPr lang="ko-KR" altLang="en-US" sz="2000"/>
              <a:t>신문같은경우</a:t>
            </a:r>
            <a:r>
              <a:rPr lang="en-US" altLang="ko-KR" sz="2000"/>
              <a:t>,</a:t>
            </a:r>
            <a:r>
              <a:rPr lang="ko-KR" altLang="en-US" sz="2000"/>
              <a:t> 인기 있는 주제의 기사만 실린다</a:t>
            </a:r>
            <a:r>
              <a:rPr lang="en-US" altLang="ko-KR" sz="2000"/>
              <a:t>.)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온라인의 경우</a:t>
            </a:r>
            <a:r>
              <a:rPr lang="en-US" altLang="ko-KR" sz="2000"/>
              <a:t>,</a:t>
            </a:r>
            <a:r>
              <a:rPr lang="ko-KR" altLang="en-US" sz="2000"/>
              <a:t> 그러한 제약이 없으므로</a:t>
            </a:r>
            <a:r>
              <a:rPr lang="en-US" altLang="ko-KR" sz="2000"/>
              <a:t>,</a:t>
            </a:r>
            <a:r>
              <a:rPr lang="ko-KR" altLang="en-US" sz="2000"/>
              <a:t> 인기있는 항목뿐만 아니라 다른 </a:t>
            </a:r>
            <a:r>
              <a:rPr lang="en-US" altLang="ko-KR" sz="2000"/>
              <a:t>80%</a:t>
            </a:r>
            <a:r>
              <a:rPr lang="ko-KR" altLang="en-US" sz="2000"/>
              <a:t>의 상품까지도 개별 사용자에게 맞춤형 상품으로 제공가능하게 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4559" y="1857613"/>
            <a:ext cx="5042456" cy="383108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149942" y="5919390"/>
            <a:ext cx="9504723" cy="36520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응용 분야 </a:t>
            </a:r>
            <a:r>
              <a:rPr lang="en-US" altLang="ko-KR"/>
              <a:t>:</a:t>
            </a:r>
            <a:r>
              <a:rPr lang="ko-KR" altLang="en-US"/>
              <a:t> 아마존과 같은 </a:t>
            </a:r>
            <a:r>
              <a:rPr lang="en-US" altLang="ko-KR"/>
              <a:t>e-commerce,</a:t>
            </a:r>
            <a:r>
              <a:rPr lang="ko-KR" altLang="en-US"/>
              <a:t> 넷플릭스와 같은 </a:t>
            </a:r>
            <a:r>
              <a:rPr lang="en-US" altLang="ko-KR"/>
              <a:t>OTT</a:t>
            </a:r>
            <a:r>
              <a:rPr lang="ko-KR" altLang="en-US"/>
              <a:t> 서비스</a:t>
            </a:r>
            <a:r>
              <a:rPr lang="en-US" altLang="ko-KR"/>
              <a:t>,</a:t>
            </a:r>
            <a:r>
              <a:rPr lang="ko-KR" altLang="en-US"/>
              <a:t> 온라인 뉴스 기사 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1928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사용자가 관심을 두는 항목 찾는 방법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1)</a:t>
            </a:r>
            <a:r>
              <a:rPr lang="ko-KR" altLang="en-US"/>
              <a:t> 사용자에게 항목의 순위를 받아온다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</a:t>
            </a:r>
            <a:r>
              <a:rPr lang="en-US" altLang="ko-KR" sz="2500"/>
              <a:t>=&gt;</a:t>
            </a:r>
            <a:r>
              <a:rPr lang="ko-KR" altLang="en-US" sz="2500"/>
              <a:t> 모든 사용자에 대해 받아올 수 없다</a:t>
            </a:r>
            <a:r>
              <a:rPr lang="en-US" altLang="ko-KR" sz="2500"/>
              <a:t>.</a:t>
            </a:r>
            <a:endParaRPr lang="en-US" altLang="ko-KR" sz="2500"/>
          </a:p>
          <a:p>
            <a:pPr marL="0" indent="0">
              <a:buNone/>
              <a:defRPr/>
            </a:pPr>
            <a:r>
              <a:rPr lang="ko-KR" altLang="en-US" sz="2500"/>
              <a:t>	</a:t>
            </a:r>
            <a:r>
              <a:rPr lang="en-US" altLang="ko-KR" sz="2500"/>
              <a:t>( Costly, </a:t>
            </a:r>
            <a:r>
              <a:rPr lang="ko-KR" altLang="en-US" sz="2500"/>
              <a:t>데이터 수집을 원치 않는 사용자 존재 </a:t>
            </a:r>
            <a:r>
              <a:rPr lang="en-US" altLang="ko-KR" sz="2500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2)</a:t>
            </a:r>
            <a:r>
              <a:rPr lang="ko-KR" altLang="en-US"/>
              <a:t> 사용자 행위로부터 유추가 가능하다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</a:t>
            </a:r>
            <a:r>
              <a:rPr lang="en-US" altLang="ko-KR" sz="2400"/>
              <a:t>=&gt;</a:t>
            </a:r>
            <a:r>
              <a:rPr lang="ko-KR" altLang="en-US" sz="2400"/>
              <a:t> 사용자의 구매 내역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searching</a:t>
            </a:r>
            <a:r>
              <a:rPr lang="ko-KR" altLang="en-US" sz="2400"/>
              <a:t> 내역</a:t>
            </a:r>
            <a:r>
              <a:rPr lang="en-US" altLang="ko-KR" sz="2400"/>
              <a:t>,</a:t>
            </a:r>
            <a:r>
              <a:rPr lang="ko-KR" altLang="en-US" sz="2400"/>
              <a:t> 시청 기록 등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	</a:t>
            </a:r>
            <a:r>
              <a:rPr lang="en-US" altLang="ko-KR" sz="2400"/>
              <a:t>‘</a:t>
            </a:r>
            <a:r>
              <a:rPr lang="ko-KR" altLang="en-US" sz="2400"/>
              <a:t>좋아한다</a:t>
            </a:r>
            <a:r>
              <a:rPr lang="en-US" altLang="ko-KR" sz="2400"/>
              <a:t>’</a:t>
            </a:r>
            <a:r>
              <a:rPr lang="ko-KR" altLang="en-US" sz="2400"/>
              <a:t>의 </a:t>
            </a:r>
            <a:r>
              <a:rPr lang="en-US" altLang="ko-KR" sz="2400"/>
              <a:t>1</a:t>
            </a:r>
            <a:r>
              <a:rPr lang="ko-KR" altLang="en-US" sz="2400"/>
              <a:t>로 표현가능</a:t>
            </a:r>
            <a:r>
              <a:rPr lang="en-US" altLang="ko-KR" sz="2400"/>
              <a:t>.</a:t>
            </a:r>
            <a:r>
              <a:rPr lang="ko-KR" altLang="en-US" sz="2400"/>
              <a:t> 그 이외의 항목에 대해서는 </a:t>
            </a:r>
            <a:r>
              <a:rPr lang="en-US" altLang="ko-KR" sz="2400"/>
              <a:t>0</a:t>
            </a:r>
            <a:r>
              <a:rPr lang="ko-KR" altLang="en-US" sz="2400"/>
              <a:t>으로 표현하지	만 </a:t>
            </a:r>
            <a:r>
              <a:rPr lang="en-US" altLang="ko-KR" sz="2400"/>
              <a:t>‘</a:t>
            </a:r>
            <a:r>
              <a:rPr lang="ko-KR" altLang="en-US" sz="2400"/>
              <a:t>선호하지 않음</a:t>
            </a:r>
            <a:r>
              <a:rPr lang="en-US" altLang="ko-KR" sz="2400"/>
              <a:t>’</a:t>
            </a:r>
            <a:r>
              <a:rPr lang="ko-KR" altLang="en-US" sz="2400"/>
              <a:t>이 아닌 </a:t>
            </a:r>
            <a:r>
              <a:rPr lang="en-US" altLang="ko-KR" sz="2400"/>
              <a:t>‘</a:t>
            </a:r>
            <a:r>
              <a:rPr lang="ko-KR" altLang="en-US" sz="2400"/>
              <a:t>미정</a:t>
            </a:r>
            <a:r>
              <a:rPr lang="en-US" altLang="ko-KR" sz="2400"/>
              <a:t>’</a:t>
            </a:r>
            <a:r>
              <a:rPr lang="ko-KR" altLang="en-US" sz="2400"/>
              <a:t>일 수 있다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702071" y="448071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Create The Utility Matrix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Content-Based (</a:t>
            </a:r>
            <a:r>
              <a:rPr lang="ko-KR" altLang="en-US"/>
              <a:t>내용 기반 추천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항목이 갖는 특성 간의 유사성에 초점을 두는 추천 방식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Item Profiles</a:t>
            </a:r>
            <a:r>
              <a:rPr lang="ko-KR" altLang="en-US"/>
              <a:t> 작성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Example for movies..</a:t>
            </a:r>
            <a:endParaRPr lang="en-US" altLang="ko-KR"/>
          </a:p>
          <a:p>
            <a:pPr>
              <a:defRPr/>
            </a:pPr>
            <a:r>
              <a:rPr lang="ko-KR" altLang="en-US"/>
              <a:t>영화를 좋아하는 요소들 </a:t>
            </a:r>
            <a:r>
              <a:rPr lang="en-US" altLang="ko-KR"/>
              <a:t>:</a:t>
            </a:r>
            <a:r>
              <a:rPr lang="ko-KR" altLang="en-US"/>
              <a:t> 배우</a:t>
            </a:r>
            <a:r>
              <a:rPr lang="en-US" altLang="ko-KR"/>
              <a:t>,</a:t>
            </a:r>
            <a:r>
              <a:rPr lang="ko-KR" altLang="en-US"/>
              <a:t> 감독</a:t>
            </a:r>
            <a:r>
              <a:rPr lang="en-US" altLang="ko-KR"/>
              <a:t>,</a:t>
            </a:r>
            <a:r>
              <a:rPr lang="ko-KR" altLang="en-US"/>
              <a:t> 장르 등</a:t>
            </a:r>
            <a:r>
              <a:rPr lang="en-US" altLang="ko-KR"/>
              <a:t>...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=&gt; Discovering Features ... 1) </a:t>
            </a:r>
            <a:r>
              <a:rPr lang="ko-KR" altLang="en-US"/>
              <a:t>문서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2)</a:t>
            </a:r>
            <a:r>
              <a:rPr lang="ko-KR" altLang="en-US"/>
              <a:t> 이미지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Discovering Features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501" y="1530350"/>
            <a:ext cx="11239898" cy="54229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1) </a:t>
            </a:r>
            <a:r>
              <a:rPr lang="ko-KR" altLang="en-US"/>
              <a:t>문서에서</a:t>
            </a:r>
            <a:endParaRPr lang="ko-KR" altLang="en-US"/>
          </a:p>
          <a:p>
            <a:pPr>
              <a:defRPr/>
            </a:pPr>
            <a:r>
              <a:rPr lang="en-US" altLang="ko-KR"/>
              <a:t>Examples ) </a:t>
            </a:r>
            <a:r>
              <a:rPr lang="ko-KR" altLang="en-US"/>
              <a:t>뉴스 기사</a:t>
            </a:r>
            <a:r>
              <a:rPr lang="en-US" altLang="ko-KR"/>
              <a:t>,</a:t>
            </a:r>
            <a:r>
              <a:rPr lang="ko-KR" altLang="en-US"/>
              <a:t> 웹페이지 등등</a:t>
            </a:r>
            <a:r>
              <a:rPr lang="en-US" altLang="ko-KR"/>
              <a:t>..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 b="1" i="1">
                <a:solidFill>
                  <a:schemeClr val="accent2"/>
                </a:solidFill>
              </a:rPr>
              <a:t>	</a:t>
            </a:r>
            <a:endParaRPr lang="ko-KR" altLang="en-US" b="1" i="1">
              <a:solidFill>
                <a:schemeClr val="accent2"/>
              </a:solidFill>
            </a:endParaRPr>
          </a:p>
          <a:p>
            <a:pPr marL="0" indent="0" algn="ctr">
              <a:buNone/>
              <a:defRPr/>
            </a:pPr>
            <a:r>
              <a:rPr lang="ko-KR" altLang="en-US" b="1" i="1">
                <a:solidFill>
                  <a:schemeClr val="accent2"/>
                </a:solidFill>
              </a:rPr>
              <a:t>특징을 결정하는 </a:t>
            </a:r>
            <a:r>
              <a:rPr lang="en-US" altLang="ko-KR" b="1" i="1">
                <a:solidFill>
                  <a:schemeClr val="accent2"/>
                </a:solidFill>
              </a:rPr>
              <a:t>“</a:t>
            </a:r>
            <a:r>
              <a:rPr lang="ko-KR" altLang="en-US" b="1" i="1">
                <a:solidFill>
                  <a:schemeClr val="accent2"/>
                </a:solidFill>
              </a:rPr>
              <a:t>주요 단어들</a:t>
            </a:r>
            <a:r>
              <a:rPr lang="en-US" altLang="ko-KR" b="1" i="1">
                <a:solidFill>
                  <a:schemeClr val="accent2"/>
                </a:solidFill>
              </a:rPr>
              <a:t>”</a:t>
            </a:r>
            <a:r>
              <a:rPr lang="ko-KR" altLang="en-US" b="1" i="1">
                <a:solidFill>
                  <a:schemeClr val="accent2"/>
                </a:solidFill>
              </a:rPr>
              <a:t>을 찾자</a:t>
            </a:r>
            <a:r>
              <a:rPr lang="en-US" altLang="ko-KR" b="1" i="1">
                <a:solidFill>
                  <a:schemeClr val="accent2"/>
                </a:solidFill>
              </a:rPr>
              <a:t>!</a:t>
            </a:r>
            <a:endParaRPr lang="en-US" altLang="ko-KR" b="1" i="1">
              <a:solidFill>
                <a:schemeClr val="accent2"/>
              </a:solidFill>
            </a:endParaRPr>
          </a:p>
          <a:p>
            <a:pPr marL="0" indent="0">
              <a:buNone/>
              <a:defRPr/>
            </a:pPr>
            <a:r>
              <a:rPr lang="ko-KR" altLang="en-US" b="1" i="1">
                <a:solidFill>
                  <a:schemeClr val="accent2"/>
                </a:solidFill>
              </a:rPr>
              <a:t>	</a:t>
            </a:r>
            <a:r>
              <a:rPr lang="en-US" altLang="ko-KR" b="1" i="1">
                <a:solidFill>
                  <a:schemeClr val="dk1"/>
                </a:solidFill>
              </a:rPr>
              <a:t>1)</a:t>
            </a:r>
            <a:r>
              <a:rPr lang="ko-KR" altLang="en-US" b="1" i="1">
                <a:solidFill>
                  <a:schemeClr val="dk1"/>
                </a:solidFill>
              </a:rPr>
              <a:t>  </a:t>
            </a:r>
            <a:r>
              <a:rPr lang="en-US" altLang="ko-KR" b="1" i="1">
                <a:solidFill>
                  <a:schemeClr val="dk1"/>
                </a:solidFill>
              </a:rPr>
              <a:t>TF.IDF </a:t>
            </a:r>
            <a:r>
              <a:rPr lang="ko-KR" altLang="en-US" b="1" i="1">
                <a:solidFill>
                  <a:schemeClr val="dk1"/>
                </a:solidFill>
              </a:rPr>
              <a:t>점수로 </a:t>
            </a:r>
            <a:r>
              <a:rPr lang="en-US" altLang="ko-KR" b="1" i="1">
                <a:solidFill>
                  <a:schemeClr val="dk1"/>
                </a:solidFill>
              </a:rPr>
              <a:t>stop word</a:t>
            </a:r>
            <a:r>
              <a:rPr lang="ko-KR" altLang="en-US" b="1" i="1">
                <a:solidFill>
                  <a:schemeClr val="dk1"/>
                </a:solidFill>
              </a:rPr>
              <a:t> 제거하기</a:t>
            </a:r>
            <a:endParaRPr lang="ko-KR" altLang="en-US" b="1" i="1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b="1" i="1">
                <a:solidFill>
                  <a:schemeClr val="dk1"/>
                </a:solidFill>
              </a:rPr>
              <a:t>	</a:t>
            </a:r>
            <a:r>
              <a:rPr lang="en-US" altLang="ko-KR" b="1" i="1">
                <a:solidFill>
                  <a:schemeClr val="dk1"/>
                </a:solidFill>
              </a:rPr>
              <a:t>2)</a:t>
            </a:r>
            <a:r>
              <a:rPr lang="ko-KR" altLang="en-US" b="1" i="1">
                <a:solidFill>
                  <a:schemeClr val="dk1"/>
                </a:solidFill>
              </a:rPr>
              <a:t>  남은 단어 중 점수가 가장 높은 </a:t>
            </a:r>
            <a:r>
              <a:rPr lang="en-US" altLang="ko-KR" b="1" i="1">
                <a:solidFill>
                  <a:schemeClr val="dk1"/>
                </a:solidFill>
              </a:rPr>
              <a:t>n</a:t>
            </a:r>
            <a:r>
              <a:rPr lang="ko-KR" altLang="en-US" b="1" i="1">
                <a:solidFill>
                  <a:schemeClr val="dk1"/>
                </a:solidFill>
              </a:rPr>
              <a:t>개 단어를 택한다</a:t>
            </a:r>
            <a:endParaRPr lang="ko-KR" altLang="en-US" b="1" i="1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b="1" i="1">
                <a:solidFill>
                  <a:schemeClr val="dk1"/>
                </a:solidFill>
              </a:rPr>
              <a:t>	</a:t>
            </a:r>
            <a:r>
              <a:rPr lang="en-US" altLang="ko-KR" b="1" i="1">
                <a:solidFill>
                  <a:schemeClr val="dk1"/>
                </a:solidFill>
              </a:rPr>
              <a:t>=&gt;</a:t>
            </a:r>
            <a:r>
              <a:rPr lang="ko-KR" altLang="en-US" b="1" i="1">
                <a:solidFill>
                  <a:schemeClr val="dk1"/>
                </a:solidFill>
              </a:rPr>
              <a:t> 선택된 단어들은 문서를 구분짓는 </a:t>
            </a:r>
            <a:r>
              <a:rPr lang="en-US" altLang="ko-KR" b="1" i="1">
                <a:solidFill>
                  <a:schemeClr val="dk1"/>
                </a:solidFill>
              </a:rPr>
              <a:t>‘</a:t>
            </a:r>
            <a:r>
              <a:rPr lang="ko-KR" altLang="en-US" b="1" i="1">
                <a:solidFill>
                  <a:schemeClr val="dk1"/>
                </a:solidFill>
              </a:rPr>
              <a:t>특징 단어</a:t>
            </a:r>
            <a:r>
              <a:rPr lang="en-US" altLang="ko-KR" b="1" i="1">
                <a:solidFill>
                  <a:schemeClr val="dk1"/>
                </a:solidFill>
              </a:rPr>
              <a:t>’</a:t>
            </a:r>
            <a:r>
              <a:rPr lang="ko-KR" altLang="en-US" b="1" i="1">
                <a:solidFill>
                  <a:schemeClr val="dk1"/>
                </a:solidFill>
              </a:rPr>
              <a:t>가 된다</a:t>
            </a:r>
            <a:r>
              <a:rPr lang="en-US" altLang="ko-KR" b="1" i="1">
                <a:solidFill>
                  <a:schemeClr val="dk1"/>
                </a:solidFill>
              </a:rPr>
              <a:t>!</a:t>
            </a:r>
            <a:endParaRPr lang="en-US" altLang="ko-KR" b="1" i="1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b="1" i="1">
                <a:solidFill>
                  <a:schemeClr val="dk1"/>
                </a:solidFill>
              </a:rPr>
              <a:t>	</a:t>
            </a:r>
            <a:r>
              <a:rPr lang="en-US" altLang="ko-KR" sz="2300" b="0" i="0">
                <a:solidFill>
                  <a:schemeClr val="dk1"/>
                </a:solidFill>
              </a:rPr>
              <a:t>Ex) </a:t>
            </a:r>
            <a:r>
              <a:rPr lang="ko-KR" altLang="en-US" sz="2300" b="0" i="0">
                <a:solidFill>
                  <a:schemeClr val="dk1"/>
                </a:solidFill>
              </a:rPr>
              <a:t>주요 사건이나 이벤트</a:t>
            </a:r>
            <a:r>
              <a:rPr lang="en-US" altLang="ko-KR" sz="2300" b="0" i="0">
                <a:solidFill>
                  <a:schemeClr val="dk1"/>
                </a:solidFill>
              </a:rPr>
              <a:t>,</a:t>
            </a:r>
            <a:r>
              <a:rPr lang="ko-KR" altLang="en-US" sz="2300" b="0" i="0">
                <a:solidFill>
                  <a:schemeClr val="dk1"/>
                </a:solidFill>
              </a:rPr>
              <a:t> 사람 이름 등</a:t>
            </a:r>
            <a:r>
              <a:rPr lang="en-US" altLang="ko-KR" sz="2300" b="0" i="0">
                <a:solidFill>
                  <a:schemeClr val="dk1"/>
                </a:solidFill>
              </a:rPr>
              <a:t>..</a:t>
            </a:r>
            <a:endParaRPr lang="en-US" altLang="ko-KR" b="0" i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 b="0" i="0">
                <a:solidFill>
                  <a:schemeClr val="dk1"/>
                </a:solidFill>
              </a:rPr>
              <a:t>2)</a:t>
            </a:r>
            <a:r>
              <a:rPr lang="ko-KR" altLang="en-US" b="0" i="0">
                <a:solidFill>
                  <a:schemeClr val="dk1"/>
                </a:solidFill>
              </a:rPr>
              <a:t> 이미지에서 </a:t>
            </a:r>
            <a:r>
              <a:rPr lang="en-US" altLang="ko-KR" b="0" i="0">
                <a:solidFill>
                  <a:schemeClr val="dk1"/>
                </a:solidFill>
              </a:rPr>
              <a:t>-&gt;</a:t>
            </a:r>
            <a:r>
              <a:rPr lang="ko-KR" altLang="en-US" b="0" i="0">
                <a:solidFill>
                  <a:schemeClr val="dk1"/>
                </a:solidFill>
              </a:rPr>
              <a:t> 항목에 붙은 태그를 이용해서 구하자</a:t>
            </a:r>
            <a:endParaRPr lang="ko-KR" altLang="en-US" b="0" i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endParaRPr lang="ko-KR" altLang="en-US" b="0" i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b="0" i="0">
                <a:solidFill>
                  <a:schemeClr val="dk1"/>
                </a:solidFill>
              </a:rPr>
              <a:t>유사도 계산 </a:t>
            </a:r>
            <a:r>
              <a:rPr lang="en-US" altLang="ko-KR" b="0" i="0">
                <a:solidFill>
                  <a:schemeClr val="dk1"/>
                </a:solidFill>
              </a:rPr>
              <a:t>-&gt;</a:t>
            </a:r>
            <a:r>
              <a:rPr lang="ko-KR" altLang="en-US" b="0" i="0">
                <a:solidFill>
                  <a:schemeClr val="dk1"/>
                </a:solidFill>
              </a:rPr>
              <a:t> ⓵ 단어집합 사이의 자카드 거리 사용하기</a:t>
            </a:r>
            <a:endParaRPr lang="ko-KR" altLang="en-US" b="0" i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b="0" i="0">
                <a:solidFill>
                  <a:schemeClr val="dk1"/>
                </a:solidFill>
              </a:rPr>
              <a:t>		      ⓶ 벡터집합 사이의 코사인 거리 사용하기</a:t>
            </a:r>
            <a:endParaRPr lang="ko-KR" altLang="en-US" b="0" i="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b="0" i="0">
              <a:solidFill>
                <a:schemeClr val="dk1"/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Measuring Similarity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Jaccard Distance</a:t>
            </a:r>
            <a:endParaRPr lang="en-US" altLang="ko-KR"/>
          </a:p>
          <a:p>
            <a:pPr lvl="1">
              <a:defRPr/>
            </a:pPr>
            <a:r>
              <a:rPr lang="en-US" altLang="ko-KR">
                <a:solidFill>
                  <a:schemeClr val="tx1"/>
                </a:solidFill>
              </a:rPr>
              <a:t>Jaccard similarity = </a:t>
            </a:r>
            <a:r>
              <a:rPr lang="en-US" b="1" i="1">
                <a:solidFill>
                  <a:schemeClr val="tx1"/>
                </a:solidFill>
              </a:rPr>
              <a:t>sim</a:t>
            </a:r>
            <a:r>
              <a:rPr lang="en-US" b="1">
                <a:solidFill>
                  <a:schemeClr val="tx1"/>
                </a:solidFill>
              </a:rPr>
              <a:t>(C</a:t>
            </a:r>
            <a:r>
              <a:rPr lang="en-US" b="1" baseline="-25000">
                <a:solidFill>
                  <a:schemeClr val="tx1"/>
                </a:solidFill>
              </a:rPr>
              <a:t>1</a:t>
            </a:r>
            <a:r>
              <a:rPr lang="en-US" b="1">
                <a:solidFill>
                  <a:schemeClr val="tx1"/>
                </a:solidFill>
              </a:rPr>
              <a:t>, C</a:t>
            </a:r>
            <a:r>
              <a:rPr lang="en-US" b="1" baseline="-25000">
                <a:solidFill>
                  <a:schemeClr val="tx1"/>
                </a:solidFill>
              </a:rPr>
              <a:t>2</a:t>
            </a:r>
            <a:r>
              <a:rPr lang="en-US" b="1">
                <a:solidFill>
                  <a:schemeClr val="tx1"/>
                </a:solidFill>
              </a:rPr>
              <a:t>) = |C</a:t>
            </a:r>
            <a:r>
              <a:rPr lang="en-US" b="1" baseline="-25000">
                <a:solidFill>
                  <a:schemeClr val="tx1"/>
                </a:solidFill>
              </a:rPr>
              <a:t>1</a:t>
            </a:r>
            <a:r>
              <a:rPr lang="en-US" b="1">
                <a:solidFill>
                  <a:schemeClr val="tx1"/>
                </a:solidFill>
                <a:sym typeface="Symbol"/>
              </a:rPr>
              <a:t>C</a:t>
            </a:r>
            <a:r>
              <a:rPr lang="en-US" b="1" baseline="-25000">
                <a:solidFill>
                  <a:schemeClr val="tx1"/>
                </a:solidFill>
                <a:sym typeface="Symbol"/>
              </a:rPr>
              <a:t>2</a:t>
            </a:r>
            <a:r>
              <a:rPr lang="en-US" b="1">
                <a:solidFill>
                  <a:schemeClr val="tx1"/>
                </a:solidFill>
                <a:sym typeface="Symbol"/>
              </a:rPr>
              <a:t>|/|C</a:t>
            </a:r>
            <a:r>
              <a:rPr lang="en-US" b="1" baseline="-25000">
                <a:solidFill>
                  <a:schemeClr val="tx1"/>
                </a:solidFill>
                <a:sym typeface="Symbol"/>
              </a:rPr>
              <a:t>1</a:t>
            </a:r>
            <a:r>
              <a:rPr lang="en-US" b="1">
                <a:solidFill>
                  <a:schemeClr val="tx1"/>
                </a:solidFill>
                <a:sym typeface="Symbol"/>
              </a:rPr>
              <a:t>C</a:t>
            </a:r>
            <a:r>
              <a:rPr lang="en-US" b="1" baseline="-25000">
                <a:solidFill>
                  <a:schemeClr val="tx1"/>
                </a:solidFill>
                <a:sym typeface="Symbol"/>
              </a:rPr>
              <a:t>2</a:t>
            </a:r>
            <a:r>
              <a:rPr lang="en-US" b="1">
                <a:solidFill>
                  <a:schemeClr val="tx1"/>
                </a:solidFill>
                <a:sym typeface="Symbol"/>
              </a:rPr>
              <a:t>|</a:t>
            </a:r>
            <a:r>
              <a:rPr lang="en-US" altLang="ko-KR" b="1">
                <a:solidFill>
                  <a:schemeClr val="tx1"/>
                </a:solidFill>
                <a:sym typeface="Symbol"/>
              </a:rPr>
              <a:t> </a:t>
            </a:r>
            <a:endParaRPr lang="en-US" altLang="ko-KR" b="1">
              <a:solidFill>
                <a:schemeClr val="tx1"/>
              </a:solidFill>
              <a:sym typeface="Symbol"/>
            </a:endParaRPr>
          </a:p>
          <a:p>
            <a:pPr lvl="1">
              <a:defRPr/>
            </a:pPr>
            <a:r>
              <a:rPr lang="en-US" b="1">
                <a:solidFill>
                  <a:schemeClr val="tx1"/>
                </a:solidFill>
              </a:rPr>
              <a:t>Jaccard distance:</a:t>
            </a:r>
            <a:r>
              <a:rPr lang="en-US" b="1" i="1"/>
              <a:t> d</a:t>
            </a:r>
            <a:r>
              <a:rPr lang="en-US" b="1"/>
              <a:t>(C</a:t>
            </a:r>
            <a:r>
              <a:rPr lang="en-US" b="1" baseline="-25000"/>
              <a:t>1</a:t>
            </a:r>
            <a:r>
              <a:rPr lang="en-US" b="1"/>
              <a:t>, C</a:t>
            </a:r>
            <a:r>
              <a:rPr lang="en-US" b="1" baseline="-25000"/>
              <a:t>2</a:t>
            </a:r>
            <a:r>
              <a:rPr lang="en-US" b="1"/>
              <a:t>) = 1 - |C</a:t>
            </a:r>
            <a:r>
              <a:rPr lang="en-US" b="1" baseline="-25000"/>
              <a:t>1</a:t>
            </a:r>
            <a:r>
              <a:rPr lang="en-US" b="1">
                <a:sym typeface="Symbol"/>
              </a:rPr>
              <a:t>C</a:t>
            </a:r>
            <a:r>
              <a:rPr lang="en-US" b="1" baseline="-25000">
                <a:sym typeface="Symbol"/>
              </a:rPr>
              <a:t>2</a:t>
            </a:r>
            <a:r>
              <a:rPr lang="en-US" b="1">
                <a:sym typeface="Symbol"/>
              </a:rPr>
              <a:t>|/|C</a:t>
            </a:r>
            <a:r>
              <a:rPr lang="en-US" b="1" baseline="-25000">
                <a:sym typeface="Symbol"/>
              </a:rPr>
              <a:t>1</a:t>
            </a:r>
            <a:r>
              <a:rPr lang="en-US" b="1">
                <a:sym typeface="Symbol"/>
              </a:rPr>
              <a:t>C</a:t>
            </a:r>
            <a:r>
              <a:rPr lang="en-US" b="1" baseline="-25000">
                <a:sym typeface="Symbol"/>
              </a:rPr>
              <a:t>2</a:t>
            </a:r>
            <a:r>
              <a:rPr lang="en-US" b="1">
                <a:sym typeface="Symbol"/>
              </a:rPr>
              <a:t>|</a:t>
            </a:r>
            <a:endParaRPr lang="en-US" altLang="ko-KR" b="1">
              <a:sym typeface="Symbol"/>
            </a:endParaRPr>
          </a:p>
          <a:p>
            <a:pPr marL="457200" lvl="1" indent="0">
              <a:buNone/>
              <a:defRPr/>
            </a:pPr>
            <a:r>
              <a:rPr lang="en-US" altLang="ko-KR" b="1">
                <a:sym typeface="Symbol"/>
              </a:rPr>
              <a:t>A</a:t>
            </a:r>
            <a:r>
              <a:rPr lang="ko-KR" altLang="en-US" b="1">
                <a:sym typeface="Symbol"/>
              </a:rPr>
              <a:t>와 </a:t>
            </a:r>
            <a:r>
              <a:rPr lang="en-US" altLang="ko-KR" b="1">
                <a:sym typeface="Symbol"/>
              </a:rPr>
              <a:t>B</a:t>
            </a:r>
            <a:r>
              <a:rPr lang="ko-KR" altLang="en-US" b="1">
                <a:sym typeface="Symbol"/>
              </a:rPr>
              <a:t>의 자카드 거리 </a:t>
            </a:r>
            <a:r>
              <a:rPr lang="en-US" altLang="ko-KR" b="1">
                <a:sym typeface="Symbol"/>
              </a:rPr>
              <a:t>=</a:t>
            </a:r>
            <a:r>
              <a:rPr lang="ko-KR" altLang="en-US" b="1">
                <a:sym typeface="Symbol"/>
              </a:rPr>
              <a:t> </a:t>
            </a:r>
            <a:r>
              <a:rPr lang="en-US" altLang="ko-KR" b="1">
                <a:sym typeface="Symbol"/>
              </a:rPr>
              <a:t>1-</a:t>
            </a:r>
            <a:r>
              <a:rPr lang="ko-KR" altLang="en-US" b="1">
                <a:sym typeface="Symbol"/>
              </a:rPr>
              <a:t> </a:t>
            </a:r>
            <a:r>
              <a:rPr lang="en-US" altLang="ko-KR" b="1">
                <a:sym typeface="Symbol"/>
              </a:rPr>
              <a:t>1/5</a:t>
            </a:r>
            <a:r>
              <a:rPr lang="ko-KR" altLang="en-US" b="1">
                <a:sym typeface="Symbol"/>
              </a:rPr>
              <a:t> </a:t>
            </a:r>
            <a:r>
              <a:rPr lang="en-US" altLang="ko-KR" b="1">
                <a:sym typeface="Symbol"/>
              </a:rPr>
              <a:t>=</a:t>
            </a:r>
            <a:r>
              <a:rPr lang="ko-KR" altLang="en-US" b="1">
                <a:sym typeface="Symbol"/>
              </a:rPr>
              <a:t> </a:t>
            </a:r>
            <a:r>
              <a:rPr lang="en-US" altLang="ko-KR" b="1">
                <a:sym typeface="Symbol"/>
              </a:rPr>
              <a:t>4/5 = 0.8</a:t>
            </a:r>
            <a:endParaRPr lang="en-US" altLang="ko-KR" b="1">
              <a:sym typeface="Symbol"/>
            </a:endParaRPr>
          </a:p>
          <a:p>
            <a:pPr marL="457200" lvl="1" indent="0">
              <a:buNone/>
              <a:defRPr/>
            </a:pPr>
            <a:r>
              <a:rPr lang="en-US" altLang="ko-KR">
                <a:sym typeface="Symbol"/>
              </a:rPr>
              <a:t>( </a:t>
            </a:r>
            <a:r>
              <a:rPr lang="ko-KR" altLang="en-US">
                <a:sym typeface="Symbol"/>
              </a:rPr>
              <a:t>합집합 </a:t>
            </a:r>
            <a:r>
              <a:rPr lang="en-US" altLang="ko-KR">
                <a:sym typeface="Symbol"/>
              </a:rPr>
              <a:t>:</a:t>
            </a:r>
            <a:r>
              <a:rPr lang="ko-KR" altLang="en-US">
                <a:sym typeface="Symbol"/>
              </a:rPr>
              <a:t> </a:t>
            </a:r>
            <a:r>
              <a:rPr lang="en-US" altLang="ko-KR">
                <a:sym typeface="Symbol"/>
              </a:rPr>
              <a:t>5,</a:t>
            </a:r>
            <a:r>
              <a:rPr lang="ko-KR" altLang="en-US">
                <a:sym typeface="Symbol"/>
              </a:rPr>
              <a:t> 교집합 </a:t>
            </a:r>
            <a:r>
              <a:rPr lang="en-US" altLang="ko-KR">
                <a:sym typeface="Symbol"/>
              </a:rPr>
              <a:t>:</a:t>
            </a:r>
            <a:r>
              <a:rPr lang="ko-KR" altLang="en-US">
                <a:sym typeface="Symbol"/>
              </a:rPr>
              <a:t> </a:t>
            </a:r>
            <a:r>
              <a:rPr lang="en-US" altLang="ko-KR">
                <a:sym typeface="Symbol"/>
              </a:rPr>
              <a:t>1</a:t>
            </a:r>
            <a:r>
              <a:rPr lang="ko-KR" altLang="en-US">
                <a:sym typeface="Symbol"/>
              </a:rPr>
              <a:t>개 </a:t>
            </a:r>
            <a:r>
              <a:rPr lang="en-US" altLang="ko-KR">
                <a:sym typeface="Symbol"/>
              </a:rPr>
              <a:t>-&gt;</a:t>
            </a:r>
            <a:r>
              <a:rPr lang="ko-KR" altLang="en-US">
                <a:sym typeface="Symbol"/>
              </a:rPr>
              <a:t> 자카드 유사도 </a:t>
            </a:r>
            <a:r>
              <a:rPr lang="en-US" altLang="ko-KR">
                <a:sym typeface="Symbol"/>
              </a:rPr>
              <a:t>1/5</a:t>
            </a:r>
            <a:r>
              <a:rPr lang="ko-KR" altLang="en-US">
                <a:sym typeface="Symbol"/>
              </a:rPr>
              <a:t> </a:t>
            </a:r>
            <a:r>
              <a:rPr lang="en-US" altLang="ko-KR">
                <a:sym typeface="Symbol"/>
              </a:rPr>
              <a:t>)</a:t>
            </a:r>
            <a:endParaRPr lang="en-US" altLang="ko-KR">
              <a:sym typeface="Symbol"/>
            </a:endParaRPr>
          </a:p>
          <a:p>
            <a:pPr>
              <a:defRPr/>
            </a:pPr>
            <a:r>
              <a:rPr lang="en-US" altLang="ko-KR"/>
              <a:t>Cosine Distance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605360" y="4599782"/>
          <a:ext cx="8128000" cy="1854200"/>
        </p:xfrm>
        <a:graphic>
          <a:graphicData uri="http://schemas.openxmlformats.org/drawingml/2006/table">
            <a:tbl>
              <a:tblPr firstRow="1" bandRow="1">
                <a:tableStyleId>{F8D88D6A-5F01-457D-8EC9-7B5F63248C40}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USER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HP3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TW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SW3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"/>
              <p:cNvSpPr>
                <a:spLocks noResize="1" noChangeShapeType="1" noTextEdit="1"/>
              </p:cNvSpPr>
              <p:nvPr/>
            </p:nvSpPr>
            <p:spPr>
              <a:xfrm>
                <a:off x="4046138" y="3722290"/>
                <a:ext cx="5086350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 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||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×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 xml:space="preserve">2 </m:t>
                                  </m:r>
                                </m:sup>
                              </m:s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=0.380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" name=""/>
              <p:cNvSpPr txBox="1"/>
              <p:nvPr/>
            </p:nvSpPr>
            <p:spPr>
              <a:xfrm>
                <a:off x="4046138" y="3722290"/>
                <a:ext cx="5086350" cy="771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Representing Item Profiles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600"/>
              <a:t>영화 간의 유사도를 코사인거리를 이용해 계산해본다면 </a:t>
            </a:r>
            <a:r>
              <a:rPr lang="en-US" altLang="ko-KR" sz="2600"/>
              <a:t>?</a:t>
            </a:r>
            <a:r>
              <a:rPr lang="ko-KR" altLang="en-US" sz="2600"/>
              <a:t> </a:t>
            </a:r>
            <a:r>
              <a:rPr lang="en-US" altLang="ko-KR" sz="2600"/>
              <a:t>(</a:t>
            </a:r>
            <a:r>
              <a:rPr lang="ko-KR" altLang="en-US" sz="2600"/>
              <a:t> 문서에서도 동일</a:t>
            </a:r>
            <a:r>
              <a:rPr lang="en-US" altLang="ko-KR" sz="2600"/>
              <a:t>.</a:t>
            </a:r>
            <a:r>
              <a:rPr lang="ko-KR" altLang="en-US" sz="2600"/>
              <a:t> </a:t>
            </a:r>
            <a:r>
              <a:rPr lang="en-US" altLang="ko-KR" sz="2600"/>
              <a:t>)</a:t>
            </a:r>
            <a:endParaRPr lang="en-US" altLang="ko-KR" sz="2600"/>
          </a:p>
          <a:p>
            <a:pPr>
              <a:defRPr/>
            </a:pPr>
            <a:endParaRPr lang="en-US" altLang="ko-KR" sz="2600"/>
          </a:p>
          <a:p>
            <a:pPr>
              <a:defRPr/>
            </a:pPr>
            <a:r>
              <a:rPr lang="ko-KR" altLang="en-US" sz="2600"/>
              <a:t> 영화를 보는 큰 특징이 </a:t>
            </a:r>
            <a:r>
              <a:rPr lang="en-US" altLang="ko-KR" sz="2600"/>
              <a:t>“</a:t>
            </a:r>
            <a:r>
              <a:rPr lang="ko-KR" altLang="en-US" sz="2600"/>
              <a:t>배우</a:t>
            </a:r>
            <a:r>
              <a:rPr lang="en-US" altLang="ko-KR" sz="2600"/>
              <a:t>”</a:t>
            </a:r>
            <a:r>
              <a:rPr lang="ko-KR" altLang="en-US" sz="2600"/>
              <a:t>라면 </a:t>
            </a:r>
            <a:r>
              <a:rPr lang="en-US" altLang="ko-KR" sz="2600"/>
              <a:t>?</a:t>
            </a:r>
            <a:r>
              <a:rPr lang="ko-KR" altLang="en-US" sz="2600"/>
              <a:t> </a:t>
            </a:r>
            <a:r>
              <a:rPr lang="en-US" altLang="ko-KR" sz="2600"/>
              <a:t>(K</a:t>
            </a:r>
            <a:r>
              <a:rPr lang="ko-KR" altLang="en-US" sz="2600"/>
              <a:t>는 조정인수</a:t>
            </a:r>
            <a:r>
              <a:rPr lang="en-US" altLang="ko-KR" sz="2600"/>
              <a:t>)</a:t>
            </a:r>
            <a:endParaRPr lang="en-US" altLang="ko-KR" sz="2600"/>
          </a:p>
          <a:p>
            <a:pPr>
              <a:defRPr/>
            </a:pPr>
            <a:endParaRPr lang="en-US" altLang="ko-KR" sz="26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5E9D1E5-29F6-42E1-AB35-EF2979E46391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1470262" y="3815289"/>
          <a:ext cx="8933974" cy="1151017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849502"/>
                <a:gridCol w="849502"/>
                <a:gridCol w="849502"/>
                <a:gridCol w="849502"/>
                <a:gridCol w="849502"/>
                <a:gridCol w="849502"/>
                <a:gridCol w="849502"/>
                <a:gridCol w="849502"/>
                <a:gridCol w="849502"/>
                <a:gridCol w="1288451"/>
              </a:tblGrid>
              <a:tr h="4156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영화</a:t>
                      </a: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8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등장하는 배우들 </a:t>
                      </a: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평균 순위</a:t>
                      </a:r>
                      <a:endParaRPr lang="ko-KR" altLang="en-US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3K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4K</a:t>
                      </a:r>
                      <a:endParaRPr lang="en-US" altLang="ko-KR"/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"/>
              <p:cNvSpPr>
                <a:spLocks noResize="1" noChangeShapeType="1" noTextEdit="1"/>
              </p:cNvSpPr>
              <p:nvPr/>
            </p:nvSpPr>
            <p:spPr>
              <a:xfrm>
                <a:off x="4942681" y="5370513"/>
                <a:ext cx="2743200" cy="800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2+12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25+125</m:t>
                              </m:r>
                              <m:sSup>
                                <m:s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+144</m:t>
                              </m:r>
                              <m:sSup>
                                <m:s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8" name=""/>
              <p:cNvSpPr txBox="1"/>
              <p:nvPr/>
            </p:nvSpPr>
            <p:spPr>
              <a:xfrm>
                <a:off x="4942681" y="5370513"/>
                <a:ext cx="2743200" cy="8001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9" name=""/>
          <p:cNvSpPr txBox="1"/>
          <p:nvPr/>
        </p:nvSpPr>
        <p:spPr>
          <a:xfrm>
            <a:off x="1590872" y="5611811"/>
            <a:ext cx="10259220" cy="9013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두 영화 사이의 코사인 각도 </a:t>
            </a:r>
            <a:r>
              <a:rPr lang="en-US" altLang="ko-KR"/>
              <a:t>=</a:t>
            </a: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조정인수 </a:t>
            </a:r>
            <a:r>
              <a:rPr lang="en-US" altLang="ko-KR"/>
              <a:t>K</a:t>
            </a:r>
            <a:r>
              <a:rPr lang="ko-KR" altLang="en-US"/>
              <a:t>값에 따라 항목 간의 유사 정도가 달라질 수 있다</a:t>
            </a:r>
            <a:r>
              <a:rPr lang="en-US" altLang="ko-KR"/>
              <a:t>.)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919</ep:Words>
  <ep:PresentationFormat>와이드스크린</ep:PresentationFormat>
  <ep:Paragraphs>153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09. Recommndation Systems</vt:lpstr>
      <vt:lpstr>Introduction</vt:lpstr>
      <vt:lpstr>The Utility Matrix (다목적 행렬)</vt:lpstr>
      <vt:lpstr>The Long Tail (롱테일 현상)</vt:lpstr>
      <vt:lpstr>슬라이드 5</vt:lpstr>
      <vt:lpstr>Content-Based (내용 기반 추천)</vt:lpstr>
      <vt:lpstr>Discovering Features</vt:lpstr>
      <vt:lpstr>Measuring Similarity</vt:lpstr>
      <vt:lpstr>Representing Item Profiles</vt:lpstr>
      <vt:lpstr>Other Profiles</vt:lpstr>
      <vt:lpstr>Normalizing Ratings</vt:lpstr>
      <vt:lpstr>Classification Algorithms</vt:lpstr>
      <vt:lpstr>슬라이드 13</vt:lpstr>
      <vt:lpstr>Clustering Users and Items</vt:lpstr>
      <vt:lpstr>Dimensionality Reduction</vt:lpstr>
      <vt:lpstr>Stages of ‘UV Decomposition’</vt:lpstr>
      <vt:lpstr>Optimizing an Aribitrary Element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2020-12-15T02:29:24.000</dcterms:created>
  <dc:creator>dblab</dc:creator>
  <cp:lastModifiedBy>USER</cp:lastModifiedBy>
  <dcterms:modified xsi:type="dcterms:W3CDTF">2021-02-07T11:20:21.706</dcterms:modified>
  <cp:revision>235</cp:revision>
  <dc:title>PowerPoint 프레젠테이션</dc:title>
  <cp:version/>
</cp:coreProperties>
</file>