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9" r:id="rId12"/>
    <p:sldId id="268" r:id="rId13"/>
    <p:sldId id="269" r:id="rId14"/>
    <p:sldId id="270" r:id="rId15"/>
    <p:sldId id="278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CBD6FC-762F-46B0-877A-088E9C64E8C5}" type="datetime1">
              <a:rPr lang="ko-KR" altLang="en-US"/>
              <a:pPr lvl="0">
                <a:defRPr/>
              </a:pPr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67329C-C931-4BAA-BD20-87D9306CB49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31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B634-7F2D-4A4E-B1EB-B5A684D6C9F0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&lt;#&gt;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51" t="19219" r="8041" b="75976"/>
          <a:stretch/>
        </p:blipFill>
        <p:spPr>
          <a:xfrm>
            <a:off x="9470750" y="335758"/>
            <a:ext cx="2394499" cy="4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36D-6D99-44FB-8B4C-2146C36AE890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C03-5335-4270-B0B9-8B4DBBFEE05F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253-B5D7-4B28-97DA-4C37385EA382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51" t="19219" r="8041" b="75976"/>
          <a:stretch/>
        </p:blipFill>
        <p:spPr>
          <a:xfrm>
            <a:off x="9496939" y="365125"/>
            <a:ext cx="2394499" cy="493712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3AE-D173-4788-9AD1-45C695AEF31E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470-D792-4FC0-9408-1BDB2A0FB940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2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2546-3A8F-4B0D-88ED-23F67A1C4C9B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FAE4-888A-4816-A414-8D719981C172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9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1F7A-549B-4D5B-ACBC-A7AF1BA10652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81EB-E60B-4077-B9B7-88E8E966980C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1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97C-4F29-430A-9C0A-BD8602E7FD1D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5ACF-98BC-4E23-9E60-3572EF35E8D6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5E9D1E5-29F6-42E1-AB35-EF2979E46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4435" y="4427881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/>
              <a:t>2021. 01. 12 	</a:t>
            </a:r>
            <a:r>
              <a:rPr lang="ko-KR" altLang="en-US"/>
              <a:t>오정연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sz="1882"/>
              <a:t>Mining of Massive Datasets</a:t>
            </a:r>
          </a:p>
          <a:p>
            <a:pPr lvl="0">
              <a:defRPr/>
            </a:pPr>
            <a:r>
              <a:rPr lang="en-US" sz="1882"/>
              <a:t>Jure Leskovec, Anand Rajaraman, Jeff Ullman </a:t>
            </a:r>
            <a:endParaRPr lang="ko-KR" altLang="en-US" sz="1882"/>
          </a:p>
          <a:p>
            <a:pPr lvl="0">
              <a:defRPr/>
            </a:pPr>
            <a:r>
              <a:rPr lang="en-US" sz="1882"/>
              <a:t>http://www.mmds.org </a:t>
            </a:r>
            <a:endParaRPr lang="ko-KR" altLang="en-US" sz="1882" b="1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8850" t="19220" r="8040" b="75980"/>
          <a:stretch>
            <a:fillRect/>
          </a:stretch>
        </p:blipFill>
        <p:spPr>
          <a:xfrm>
            <a:off x="9476400" y="228281"/>
            <a:ext cx="2394499" cy="49371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790700" y="1640979"/>
            <a:ext cx="8610600" cy="1788020"/>
          </a:xfrm>
          <a:prstGeom prst="rect">
            <a:avLst/>
          </a:prstGeom>
        </p:spPr>
        <p:txBody>
          <a:bodyPr vert="horz" lIns="91440" tIns="0" rIns="45720" bIns="0" anchor="b">
            <a:norm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5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Similar Items:</a:t>
            </a:r>
            <a:br>
              <a:rPr kumimoji="0" lang="en-US" sz="5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Locality Sensitive Hashing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smtClean="0"/>
              <a:t>Min-Hashing </a:t>
            </a:r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1021258" y="1578173"/>
            <a:ext cx="8686800" cy="4900614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  <a:sym typeface="Symbol"/>
              </a:rPr>
              <a:t>목표 </a:t>
            </a:r>
            <a:r>
              <a:rPr lang="en-US" altLang="ko-KR" b="1">
                <a:solidFill>
                  <a:schemeClr val="tx1"/>
                </a:solidFill>
                <a:sym typeface="Symbol"/>
              </a:rPr>
              <a:t>:</a:t>
            </a:r>
            <a:r>
              <a:rPr lang="ko-KR" altLang="en-US" b="1">
                <a:solidFill>
                  <a:schemeClr val="tx1"/>
                </a:solidFill>
                <a:sym typeface="Symbol"/>
              </a:rPr>
              <a:t> </a:t>
            </a:r>
            <a:r>
              <a:rPr lang="en-US" b="1">
                <a:solidFill>
                  <a:schemeClr val="tx1"/>
                </a:solidFill>
                <a:sym typeface="Symbol"/>
              </a:rPr>
              <a:t>Find similar columns, Small signatures</a:t>
            </a:r>
          </a:p>
          <a:p>
            <a:pPr lvl="1">
              <a:defRPr/>
            </a:pPr>
            <a:r>
              <a:rPr lang="en-US">
                <a:solidFill>
                  <a:schemeClr val="tx1"/>
                </a:solidFill>
                <a:sym typeface="Symbol"/>
              </a:rPr>
              <a:t>Similarity of columns == similarity of signatures</a:t>
            </a:r>
            <a:endParaRPr lang="en-US">
              <a:solidFill>
                <a:srgbClr val="0000FF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=&gt;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hash function (h)</a:t>
            </a:r>
            <a:r>
              <a:rPr lang="ko-KR" altLang="en-US" b="1">
                <a:solidFill>
                  <a:schemeClr val="tx1"/>
                </a:solidFill>
              </a:rPr>
              <a:t>을 찾기</a:t>
            </a:r>
          </a:p>
          <a:p>
            <a:pPr lvl="1">
              <a:defRPr/>
            </a:pPr>
            <a:r>
              <a:rPr lang="en-US"/>
              <a:t>if </a:t>
            </a:r>
            <a:r>
              <a:rPr lang="en-US" b="1" i="1"/>
              <a:t>sim(C</a:t>
            </a:r>
            <a:r>
              <a:rPr lang="en-US" b="1" i="1" baseline="-25000"/>
              <a:t>1</a:t>
            </a:r>
            <a:r>
              <a:rPr lang="en-US" b="1" i="1"/>
              <a:t>,C</a:t>
            </a:r>
            <a:r>
              <a:rPr lang="en-US" b="1" i="1" baseline="-25000"/>
              <a:t>2</a:t>
            </a:r>
            <a:r>
              <a:rPr lang="en-US" b="1" i="1"/>
              <a:t>)</a:t>
            </a:r>
            <a:r>
              <a:rPr lang="en-US"/>
              <a:t> is high, </a:t>
            </a:r>
            <a:r>
              <a:rPr lang="en-US" b="1" i="1"/>
              <a:t>h(C</a:t>
            </a:r>
            <a:r>
              <a:rPr lang="en-US" b="1" i="1" baseline="-25000"/>
              <a:t>1</a:t>
            </a:r>
            <a:r>
              <a:rPr lang="en-US" b="1" i="1"/>
              <a:t>) = h(C</a:t>
            </a:r>
            <a:r>
              <a:rPr lang="en-US" b="1" i="1" baseline="-25000"/>
              <a:t>2</a:t>
            </a:r>
            <a:r>
              <a:rPr lang="en-US" b="1" i="1"/>
              <a:t>)</a:t>
            </a:r>
            <a:r>
              <a:rPr lang="ko-KR" altLang="en-US" b="1" i="1"/>
              <a:t>일 가능성이 높다</a:t>
            </a:r>
          </a:p>
          <a:p>
            <a:pPr lvl="1">
              <a:defRPr/>
            </a:pPr>
            <a:r>
              <a:rPr lang="en-US"/>
              <a:t>if </a:t>
            </a:r>
            <a:r>
              <a:rPr lang="en-US" b="1" i="1"/>
              <a:t>sim(C</a:t>
            </a:r>
            <a:r>
              <a:rPr lang="en-US" b="1" i="1" baseline="-25000"/>
              <a:t>1</a:t>
            </a:r>
            <a:r>
              <a:rPr lang="en-US" b="1" i="1"/>
              <a:t>,C</a:t>
            </a:r>
            <a:r>
              <a:rPr lang="en-US" b="1" i="1" baseline="-25000"/>
              <a:t>2</a:t>
            </a:r>
            <a:r>
              <a:rPr lang="en-US" b="1" i="1"/>
              <a:t>)</a:t>
            </a:r>
            <a:r>
              <a:rPr lang="en-US"/>
              <a:t> is low, </a:t>
            </a:r>
            <a:r>
              <a:rPr lang="en-US" b="1" i="1"/>
              <a:t>h(C</a:t>
            </a:r>
            <a:r>
              <a:rPr lang="en-US" b="1" i="1" baseline="-25000"/>
              <a:t>1</a:t>
            </a:r>
            <a:r>
              <a:rPr lang="en-US" b="1" i="1"/>
              <a:t>) ≠ h(C</a:t>
            </a:r>
            <a:r>
              <a:rPr lang="en-US" b="1" i="1" baseline="-25000"/>
              <a:t>2</a:t>
            </a:r>
            <a:r>
              <a:rPr lang="en-US" b="1" i="1"/>
              <a:t>)</a:t>
            </a:r>
            <a:r>
              <a:rPr lang="ko-KR" altLang="en-US" b="1" i="1"/>
              <a:t>일 가능성이 </a:t>
            </a:r>
            <a:r>
              <a:rPr lang="ko-KR" altLang="en-US" b="1" i="1" smtClean="0"/>
              <a:t>높다</a:t>
            </a:r>
            <a:endParaRPr lang="en-US" altLang="ko-KR" b="1" i="1" smtClean="0"/>
          </a:p>
          <a:p>
            <a:pPr marL="457200" lvl="1" indent="0">
              <a:buNone/>
              <a:defRPr/>
            </a:pPr>
            <a:r>
              <a:rPr lang="en-US" altLang="ko-KR" b="1" i="1" smtClean="0"/>
              <a:t>   </a:t>
            </a:r>
            <a:r>
              <a:rPr lang="ko-KR" altLang="en-US" b="1" i="1" smtClean="0"/>
              <a:t>민해싱의 이유 </a:t>
            </a:r>
            <a:r>
              <a:rPr lang="en-US" altLang="ko-KR" b="1" i="1" smtClean="0"/>
              <a:t>: </a:t>
            </a:r>
            <a:r>
              <a:rPr lang="ko-KR" altLang="en-US" smtClean="0"/>
              <a:t>유사도 계산을 위한 행렬 크기 축소</a:t>
            </a:r>
            <a:endParaRPr lang="ko-KR" altLang="en-US" b="1" i="1"/>
          </a:p>
          <a:p>
            <a:pPr marL="457200" lvl="1" indent="0">
              <a:buNone/>
              <a:defRPr/>
            </a:pPr>
            <a:r>
              <a:rPr lang="en-US" altLang="ko-KR"/>
              <a:t>row</a:t>
            </a:r>
            <a:r>
              <a:rPr lang="ko-KR" altLang="en-US"/>
              <a:t>를 </a:t>
            </a:r>
            <a:r>
              <a:rPr lang="en-US" altLang="ko-KR"/>
              <a:t>permutation(</a:t>
            </a:r>
            <a:r>
              <a:rPr lang="ko-KR" altLang="en-US"/>
              <a:t>치환</a:t>
            </a:r>
            <a:r>
              <a:rPr lang="en-US" altLang="ko-KR"/>
              <a:t>)</a:t>
            </a:r>
            <a:r>
              <a:rPr lang="ko-KR" altLang="en-US"/>
              <a:t>한다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minhash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찾기</a:t>
            </a:r>
          </a:p>
          <a:p>
            <a:pPr marL="457200" lvl="1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제일 먼저 </a:t>
            </a:r>
            <a:r>
              <a:rPr lang="en-US" altLang="ko-KR"/>
              <a:t>1</a:t>
            </a:r>
            <a:r>
              <a:rPr lang="ko-KR" altLang="en-US"/>
              <a:t>이 나오는 원소 찾기</a:t>
            </a:r>
            <a:r>
              <a:rPr lang="en-US" altLang="ko-KR"/>
              <a:t>)</a:t>
            </a:r>
          </a:p>
          <a:p>
            <a:pPr lvl="1">
              <a:defRPr/>
            </a:pPr>
            <a:r>
              <a:rPr lang="en-US" altLang="ko-KR" i="1"/>
              <a:t>Minhash Example</a:t>
            </a:r>
          </a:p>
          <a:p>
            <a:pPr lvl="1">
              <a:defRPr/>
            </a:pPr>
            <a:r>
              <a:rPr lang="en-US" altLang="ko-KR"/>
              <a:t>h(C1) = b	</a:t>
            </a: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h(C2</a:t>
            </a:r>
            <a:r>
              <a:rPr lang="en-US" altLang="ko-KR"/>
              <a:t>) = e</a:t>
            </a:r>
            <a:r>
              <a:rPr lang="ko-KR" altLang="en-US"/>
              <a:t>	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h(C3) = </a:t>
            </a:r>
            <a:r>
              <a:rPr lang="en-US" altLang="ko-KR"/>
              <a:t>d   =&gt;</a:t>
            </a:r>
            <a:r>
              <a:rPr lang="ko-KR" altLang="en-US"/>
              <a:t> </a:t>
            </a:r>
            <a:r>
              <a:rPr lang="en-US" altLang="ko-KR"/>
              <a:t>minhash</a:t>
            </a:r>
            <a:r>
              <a:rPr lang="ko-KR" altLang="en-US"/>
              <a:t> </a:t>
            </a:r>
            <a:r>
              <a:rPr lang="en-US" altLang="ko-KR"/>
              <a:t>signature </a:t>
            </a:r>
            <a:r>
              <a:rPr lang="en-US" altLang="ko-KR" smtClean="0"/>
              <a:t>matrix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h(C4) = a</a:t>
            </a:r>
            <a:endParaRPr lang="en-US" altLang="ko-KR" i="1"/>
          </a:p>
          <a:p>
            <a:pPr lvl="8">
              <a:defRPr/>
            </a:pPr>
            <a:endParaRPr lang="en-US" b="1">
              <a:solidFill>
                <a:srgbClr val="D60093"/>
              </a:solidFill>
            </a:endParaRPr>
          </a:p>
          <a:p>
            <a:pPr lvl="0">
              <a:defRPr/>
            </a:pPr>
            <a:endParaRPr lang="en-US" b="1">
              <a:solidFill>
                <a:srgbClr val="D6009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grpSp>
        <p:nvGrpSpPr>
          <p:cNvPr id="275460" name="Group 4"/>
          <p:cNvGrpSpPr/>
          <p:nvPr/>
        </p:nvGrpSpPr>
        <p:grpSpPr>
          <a:xfrm>
            <a:off x="9501288" y="2213999"/>
            <a:ext cx="2391965" cy="3906110"/>
            <a:chOff x="1756" y="2198"/>
            <a:chExt cx="1603" cy="260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>
            <a:xfrm>
              <a:off x="2964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>
            <a:xfrm>
              <a:off x="2568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>
            <a:xfrm>
              <a:off x="2172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>
            <a:xfrm>
              <a:off x="1776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>
            <a:xfrm>
              <a:off x="2964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>
            <a:xfrm>
              <a:off x="2568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>
            <a:xfrm>
              <a:off x="2172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>
            <a:xfrm>
              <a:off x="1776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>
            <a:xfrm>
              <a:off x="2964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>
            <a:xfrm>
              <a:off x="2568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>
            <a:xfrm>
              <a:off x="2172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2" name="Rectangle 16"/>
            <p:cNvSpPr>
              <a:spLocks noChangeArrowheads="1"/>
            </p:cNvSpPr>
            <p:nvPr/>
          </p:nvSpPr>
          <p:spPr>
            <a:xfrm>
              <a:off x="1776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>
            <a:xfrm>
              <a:off x="2964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74" name="Rectangle 18"/>
            <p:cNvSpPr>
              <a:spLocks noChangeArrowheads="1"/>
            </p:cNvSpPr>
            <p:nvPr/>
          </p:nvSpPr>
          <p:spPr>
            <a:xfrm>
              <a:off x="2568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5" name="Rectangle 19"/>
            <p:cNvSpPr>
              <a:spLocks noChangeArrowheads="1"/>
            </p:cNvSpPr>
            <p:nvPr/>
          </p:nvSpPr>
          <p:spPr>
            <a:xfrm>
              <a:off x="2172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6" name="Rectangle 20"/>
            <p:cNvSpPr>
              <a:spLocks noChangeArrowheads="1"/>
            </p:cNvSpPr>
            <p:nvPr/>
          </p:nvSpPr>
          <p:spPr>
            <a:xfrm>
              <a:off x="1776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7" name="Rectangle 21"/>
            <p:cNvSpPr>
              <a:spLocks noChangeArrowheads="1"/>
            </p:cNvSpPr>
            <p:nvPr/>
          </p:nvSpPr>
          <p:spPr>
            <a:xfrm>
              <a:off x="2964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8" name="Rectangle 22"/>
            <p:cNvSpPr>
              <a:spLocks noChangeArrowheads="1"/>
            </p:cNvSpPr>
            <p:nvPr/>
          </p:nvSpPr>
          <p:spPr>
            <a:xfrm>
              <a:off x="2568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79" name="Rectangle 23"/>
            <p:cNvSpPr>
              <a:spLocks noChangeArrowheads="1"/>
            </p:cNvSpPr>
            <p:nvPr/>
          </p:nvSpPr>
          <p:spPr>
            <a:xfrm>
              <a:off x="2172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80" name="Rectangle 24"/>
            <p:cNvSpPr>
              <a:spLocks noChangeArrowheads="1"/>
            </p:cNvSpPr>
            <p:nvPr/>
          </p:nvSpPr>
          <p:spPr>
            <a:xfrm>
              <a:off x="1776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81" name="Rectangle 25"/>
            <p:cNvSpPr>
              <a:spLocks noChangeArrowheads="1"/>
            </p:cNvSpPr>
            <p:nvPr/>
          </p:nvSpPr>
          <p:spPr>
            <a:xfrm>
              <a:off x="2964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82" name="Rectangle 26"/>
            <p:cNvSpPr>
              <a:spLocks noChangeArrowheads="1"/>
            </p:cNvSpPr>
            <p:nvPr/>
          </p:nvSpPr>
          <p:spPr>
            <a:xfrm>
              <a:off x="2568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83" name="Rectangle 27"/>
            <p:cNvSpPr>
              <a:spLocks noChangeArrowheads="1"/>
            </p:cNvSpPr>
            <p:nvPr/>
          </p:nvSpPr>
          <p:spPr>
            <a:xfrm>
              <a:off x="2172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84" name="Rectangle 28"/>
            <p:cNvSpPr>
              <a:spLocks noChangeArrowheads="1"/>
            </p:cNvSpPr>
            <p:nvPr/>
          </p:nvSpPr>
          <p:spPr>
            <a:xfrm>
              <a:off x="1776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85" name="Rectangle 29"/>
            <p:cNvSpPr>
              <a:spLocks noChangeArrowheads="1"/>
            </p:cNvSpPr>
            <p:nvPr/>
          </p:nvSpPr>
          <p:spPr>
            <a:xfrm>
              <a:off x="2964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86" name="Rectangle 30"/>
            <p:cNvSpPr>
              <a:spLocks noChangeArrowheads="1"/>
            </p:cNvSpPr>
            <p:nvPr/>
          </p:nvSpPr>
          <p:spPr>
            <a:xfrm>
              <a:off x="2568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75487" name="Rectangle 31"/>
            <p:cNvSpPr>
              <a:spLocks noChangeArrowheads="1"/>
            </p:cNvSpPr>
            <p:nvPr/>
          </p:nvSpPr>
          <p:spPr>
            <a:xfrm>
              <a:off x="2172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275488" name="Rectangle 32"/>
            <p:cNvSpPr>
              <a:spLocks noChangeArrowheads="1"/>
            </p:cNvSpPr>
            <p:nvPr/>
          </p:nvSpPr>
          <p:spPr>
            <a:xfrm>
              <a:off x="1776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marL="0" indent="0" algn="l" defTabSz="914400" rtl="0" eaLnBrk="0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0</a:t>
              </a:r>
              <a:r>
                <a:rPr kumimoji="0" lang="en-US" sz="2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</a:p>
          </p:txBody>
        </p:sp>
        <p:sp>
          <p:nvSpPr>
            <p:cNvPr id="275489" name="Line 33"/>
            <p:cNvSpPr>
              <a:spLocks noChangeShapeType="1"/>
            </p:cNvSpPr>
            <p:nvPr/>
          </p:nvSpPr>
          <p:spPr>
            <a:xfrm>
              <a:off x="1776" y="2208"/>
              <a:ext cx="1584" cy="0"/>
            </a:xfrm>
            <a:prstGeom prst="line">
              <a:avLst/>
            </a:prstGeom>
            <a:noFill/>
            <a:ln w="28575" cap="sq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0" name="Line 34"/>
            <p:cNvSpPr>
              <a:spLocks noChangeShapeType="1"/>
            </p:cNvSpPr>
            <p:nvPr/>
          </p:nvSpPr>
          <p:spPr>
            <a:xfrm>
              <a:off x="1776" y="2583"/>
              <a:ext cx="1584" cy="0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1" name="Line 35"/>
            <p:cNvSpPr>
              <a:spLocks noChangeShapeType="1"/>
            </p:cNvSpPr>
            <p:nvPr/>
          </p:nvSpPr>
          <p:spPr>
            <a:xfrm>
              <a:off x="1776" y="2928"/>
              <a:ext cx="1584" cy="0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2" name="Line 36"/>
            <p:cNvSpPr>
              <a:spLocks noChangeShapeType="1"/>
            </p:cNvSpPr>
            <p:nvPr/>
          </p:nvSpPr>
          <p:spPr>
            <a:xfrm>
              <a:off x="1756" y="3302"/>
              <a:ext cx="1584" cy="0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3" name="Line 37"/>
            <p:cNvSpPr>
              <a:spLocks noChangeShapeType="1"/>
            </p:cNvSpPr>
            <p:nvPr/>
          </p:nvSpPr>
          <p:spPr>
            <a:xfrm>
              <a:off x="1776" y="3679"/>
              <a:ext cx="1584" cy="0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4" name="Line 38"/>
            <p:cNvSpPr>
              <a:spLocks noChangeShapeType="1"/>
            </p:cNvSpPr>
            <p:nvPr/>
          </p:nvSpPr>
          <p:spPr>
            <a:xfrm>
              <a:off x="1776" y="4054"/>
              <a:ext cx="1584" cy="0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5" name="Line 39"/>
            <p:cNvSpPr>
              <a:spLocks noChangeShapeType="1"/>
            </p:cNvSpPr>
            <p:nvPr/>
          </p:nvSpPr>
          <p:spPr>
            <a:xfrm>
              <a:off x="1776" y="4428"/>
              <a:ext cx="1584" cy="0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6" name="Line 40"/>
            <p:cNvSpPr>
              <a:spLocks noChangeShapeType="1"/>
            </p:cNvSpPr>
            <p:nvPr/>
          </p:nvSpPr>
          <p:spPr>
            <a:xfrm>
              <a:off x="1776" y="4803"/>
              <a:ext cx="1584" cy="0"/>
            </a:xfrm>
            <a:prstGeom prst="line">
              <a:avLst/>
            </a:prstGeom>
            <a:noFill/>
            <a:ln w="28575" cap="sq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7" name="Line 41"/>
            <p:cNvSpPr>
              <a:spLocks noChangeShapeType="1"/>
            </p:cNvSpPr>
            <p:nvPr/>
          </p:nvSpPr>
          <p:spPr>
            <a:xfrm>
              <a:off x="1776" y="2208"/>
              <a:ext cx="0" cy="2595"/>
            </a:xfrm>
            <a:prstGeom prst="line">
              <a:avLst/>
            </a:prstGeom>
            <a:noFill/>
            <a:ln w="28575" cap="sq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8" name="Line 42"/>
            <p:cNvSpPr>
              <a:spLocks noChangeShapeType="1"/>
            </p:cNvSpPr>
            <p:nvPr/>
          </p:nvSpPr>
          <p:spPr>
            <a:xfrm>
              <a:off x="2172" y="2205"/>
              <a:ext cx="0" cy="2595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499" name="Line 43"/>
            <p:cNvSpPr>
              <a:spLocks noChangeShapeType="1"/>
            </p:cNvSpPr>
            <p:nvPr/>
          </p:nvSpPr>
          <p:spPr>
            <a:xfrm>
              <a:off x="2568" y="2208"/>
              <a:ext cx="0" cy="2595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500" name="Line 44"/>
            <p:cNvSpPr>
              <a:spLocks noChangeShapeType="1"/>
            </p:cNvSpPr>
            <p:nvPr/>
          </p:nvSpPr>
          <p:spPr>
            <a:xfrm>
              <a:off x="2968" y="2198"/>
              <a:ext cx="0" cy="2595"/>
            </a:xfrm>
            <a:prstGeom prst="line">
              <a:avLst/>
            </a:prstGeom>
            <a:noFill/>
            <a:ln w="12700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5501" name="Line 45"/>
            <p:cNvSpPr>
              <a:spLocks noChangeShapeType="1"/>
            </p:cNvSpPr>
            <p:nvPr/>
          </p:nvSpPr>
          <p:spPr>
            <a:xfrm>
              <a:off x="3360" y="2208"/>
              <a:ext cx="0" cy="2595"/>
            </a:xfrm>
            <a:prstGeom prst="line">
              <a:avLst/>
            </a:prstGeom>
            <a:noFill/>
            <a:ln w="28575" cap="sq">
              <a:solidFill>
                <a:srgbClr val="000000">
                  <a:alpha val="100000"/>
                </a:srgbClr>
              </a:solidFill>
              <a:miter/>
            </a:ln>
            <a:effectLst/>
          </p:spPr>
          <p:txBody>
            <a:bodyPr wrap="none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75502" name="TextBox 275501"/>
          <p:cNvSpPr txBox="1"/>
          <p:nvPr/>
        </p:nvSpPr>
        <p:spPr>
          <a:xfrm>
            <a:off x="9105306" y="1708483"/>
            <a:ext cx="2829224" cy="45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kumimoji="0" lang="en-US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kumimoji="0" lang="en-US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kumimoji="0" lang="en-US" altLang="ko-KR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kumimoji="0" lang="ko-KR" altLang="en-US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r>
              <a:rPr kumimoji="0" lang="en-US" altLang="ko-KR" sz="2400" b="1" i="0" u="none" strike="noStrike" kern="1200" cap="none" spc="0" normalizeH="0" baseline="-25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275503" name="TextBox 275502"/>
          <p:cNvSpPr txBox="1"/>
          <p:nvPr/>
        </p:nvSpPr>
        <p:spPr>
          <a:xfrm rot="16205515">
            <a:off x="7313652" y="4000497"/>
            <a:ext cx="3928585" cy="35320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</a:p>
        </p:txBody>
      </p:sp>
      <p:sp>
        <p:nvSpPr>
          <p:cNvPr id="275507" name="직사각형 275506"/>
          <p:cNvSpPr/>
          <p:nvPr/>
        </p:nvSpPr>
        <p:spPr>
          <a:xfrm>
            <a:off x="10709672" y="2216050"/>
            <a:ext cx="565546" cy="5878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75508" name="직사각형 275507"/>
          <p:cNvSpPr/>
          <p:nvPr/>
        </p:nvSpPr>
        <p:spPr>
          <a:xfrm>
            <a:off x="9530060" y="2762845"/>
            <a:ext cx="565546" cy="587871"/>
          </a:xfrm>
          <a:prstGeom prst="rect">
            <a:avLst/>
          </a:prstGeom>
          <a:noFill/>
          <a:ln w="57150" cap="flat" cmpd="sng" algn="ctr">
            <a:solidFill>
              <a:srgbClr val="9F293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5509" name="직사각형 275508"/>
          <p:cNvSpPr/>
          <p:nvPr/>
        </p:nvSpPr>
        <p:spPr>
          <a:xfrm>
            <a:off x="10132814" y="3276302"/>
            <a:ext cx="565546" cy="587871"/>
          </a:xfrm>
          <a:prstGeom prst="rect">
            <a:avLst/>
          </a:prstGeom>
          <a:noFill/>
          <a:ln w="57150" cap="flat" cmpd="sng" algn="ctr">
            <a:solidFill>
              <a:srgbClr val="9F293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5510" name="직사각형 275509"/>
          <p:cNvSpPr/>
          <p:nvPr/>
        </p:nvSpPr>
        <p:spPr>
          <a:xfrm>
            <a:off x="11301114" y="3864173"/>
            <a:ext cx="565546" cy="587871"/>
          </a:xfrm>
          <a:prstGeom prst="rect">
            <a:avLst/>
          </a:prstGeom>
          <a:noFill/>
          <a:ln w="57150" cap="flat" cmpd="sng" algn="ctr">
            <a:solidFill>
              <a:srgbClr val="9F293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5511" name="직사각형 275510"/>
          <p:cNvSpPr/>
          <p:nvPr/>
        </p:nvSpPr>
        <p:spPr>
          <a:xfrm>
            <a:off x="1478160" y="4716820"/>
            <a:ext cx="1681757" cy="1510605"/>
          </a:xfrm>
          <a:prstGeom prst="rect">
            <a:avLst/>
          </a:prstGeom>
          <a:noFill/>
          <a:ln w="38100"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1030782" y="3474987"/>
            <a:ext cx="6858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Min-Hashing</a:t>
            </a:r>
            <a:endParaRPr lang="en-US"/>
          </a:p>
        </p:txBody>
      </p:sp>
      <p:grpSp>
        <p:nvGrpSpPr>
          <p:cNvPr id="6" name="Group 4"/>
          <p:cNvGrpSpPr/>
          <p:nvPr/>
        </p:nvGrpSpPr>
        <p:grpSpPr>
          <a:xfrm>
            <a:off x="1385812" y="2162139"/>
            <a:ext cx="2362200" cy="3895725"/>
            <a:chOff x="1776" y="2205"/>
            <a:chExt cx="1584" cy="259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>
            <a:xfrm>
              <a:off x="2964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>
            <a:xfrm>
              <a:off x="2568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>
            <a:xfrm>
              <a:off x="2172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>
            <a:xfrm>
              <a:off x="1776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>
            <a:xfrm>
              <a:off x="2964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>
            <a:xfrm>
              <a:off x="2568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>
            <a:xfrm>
              <a:off x="2172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>
            <a:xfrm>
              <a:off x="1776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>
            <a:xfrm>
              <a:off x="2964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>
            <a:xfrm>
              <a:off x="2568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>
            <a:xfrm>
              <a:off x="2172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>
            <a:xfrm>
              <a:off x="1776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>
            <a:xfrm>
              <a:off x="2964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>
            <a:xfrm>
              <a:off x="2568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>
            <a:xfrm>
              <a:off x="2172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>
            <a:xfrm>
              <a:off x="1776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>
            <a:xfrm>
              <a:off x="2964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>
            <a:xfrm>
              <a:off x="2568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>
            <a:xfrm>
              <a:off x="2172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>
            <a:xfrm>
              <a:off x="1776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>
            <a:xfrm>
              <a:off x="2964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>
            <a:xfrm>
              <a:off x="2568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>
            <a:xfrm>
              <a:off x="2172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>
            <a:xfrm>
              <a:off x="1776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>
            <a:xfrm>
              <a:off x="2964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>
            <a:xfrm>
              <a:off x="2568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>
            <a:xfrm>
              <a:off x="2172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>
            <a:xfrm>
              <a:off x="1776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 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>
            <a:xfrm>
              <a:off x="1776" y="2208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>
            <a:xfrm>
              <a:off x="1776" y="258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>
            <a:xfrm>
              <a:off x="1776" y="29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>
            <a:xfrm>
              <a:off x="1776" y="330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>
            <a:xfrm>
              <a:off x="1776" y="3679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>
            <a:xfrm>
              <a:off x="1776" y="405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>
            <a:xfrm>
              <a:off x="1776" y="44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>
            <a:xfrm>
              <a:off x="1776" y="4803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>
            <a:xfrm>
              <a:off x="1776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>
            <a:xfrm>
              <a:off x="2172" y="2205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>
            <a:xfrm>
              <a:off x="2568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>
            <a:xfrm>
              <a:off x="2964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>
            <a:xfrm>
              <a:off x="3360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60064" y="1646238"/>
            <a:ext cx="2829224" cy="44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b="1"/>
              <a:t>C</a:t>
            </a:r>
            <a:r>
              <a:rPr lang="en-US" sz="2400" b="1" baseline="-25000"/>
              <a:t>1</a:t>
            </a:r>
            <a:r>
              <a:rPr lang="ko-KR" altLang="en-US" sz="2400" b="1" baseline="-25000"/>
              <a:t>    </a:t>
            </a:r>
            <a:r>
              <a:rPr lang="en-US" sz="2400" b="1"/>
              <a:t>C</a:t>
            </a:r>
            <a:r>
              <a:rPr lang="en-US" sz="2400" b="1" baseline="-25000"/>
              <a:t>2</a:t>
            </a:r>
            <a:r>
              <a:rPr lang="ko-KR" altLang="en-US" sz="2400" b="1" baseline="-25000"/>
              <a:t>   </a:t>
            </a:r>
            <a:r>
              <a:rPr lang="en-US" sz="2400" b="1"/>
              <a:t>C</a:t>
            </a:r>
            <a:r>
              <a:rPr lang="en-US" altLang="ko-KR" sz="2400" b="1" baseline="-25000"/>
              <a:t>3</a:t>
            </a:r>
            <a:r>
              <a:rPr lang="ko-KR" altLang="en-US" sz="2400" b="1" baseline="-25000"/>
              <a:t>   </a:t>
            </a:r>
            <a:r>
              <a:rPr lang="en-US" sz="2400" b="1"/>
              <a:t>C</a:t>
            </a:r>
            <a:r>
              <a:rPr lang="en-US" altLang="ko-KR" sz="2400" b="1" baseline="-2500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 rot="16205515">
            <a:off x="-1116550" y="3666026"/>
            <a:ext cx="3954929" cy="89677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en-US" altLang="ko-KR" sz="3500"/>
              <a:t>a</a:t>
            </a:r>
            <a:r>
              <a:rPr lang="en-US" altLang="ko-KR" sz="3500" smtClean="0"/>
              <a:t>(0)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b</a:t>
            </a:r>
            <a:r>
              <a:rPr lang="en-US" altLang="ko-KR" sz="3500" smtClean="0"/>
              <a:t>(1)</a:t>
            </a:r>
            <a:endParaRPr lang="en-US" altLang="ko-KR" sz="3500"/>
          </a:p>
          <a:p>
            <a:pPr>
              <a:defRPr/>
            </a:pPr>
            <a:r>
              <a:rPr lang="en-US" altLang="ko-KR" sz="3500" smtClean="0"/>
              <a:t>c(2)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d</a:t>
            </a:r>
            <a:r>
              <a:rPr lang="en-US" altLang="ko-KR" sz="3500" smtClean="0"/>
              <a:t>(3)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e</a:t>
            </a:r>
            <a:r>
              <a:rPr lang="en-US" altLang="ko-KR" sz="3500" smtClean="0"/>
              <a:t>(4)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f</a:t>
            </a:r>
            <a:r>
              <a:rPr lang="en-US" altLang="ko-KR" sz="3500" smtClean="0"/>
              <a:t>(5)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g</a:t>
            </a:r>
            <a:r>
              <a:rPr lang="en-US" altLang="ko-KR" sz="3500" smtClean="0"/>
              <a:t>(6)</a:t>
            </a:r>
            <a:endParaRPr lang="en-US" altLang="ko-KR" sz="3500"/>
          </a:p>
        </p:txBody>
      </p:sp>
      <p:sp>
        <p:nvSpPr>
          <p:cNvPr id="53" name="TextBox 52"/>
          <p:cNvSpPr txBox="1"/>
          <p:nvPr/>
        </p:nvSpPr>
        <p:spPr>
          <a:xfrm>
            <a:off x="4186518" y="1573772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H1      H2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599" y="5551525"/>
            <a:ext cx="212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Minhash signature (column vector) 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548282" y="1971709"/>
            <a:ext cx="212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Signature Matrix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 rot="16205515">
            <a:off x="2393847" y="3909344"/>
            <a:ext cx="3954929" cy="36324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  <a:endParaRPr kumimoji="0" lang="en-US" altLang="ko-KR" sz="3500" b="0" i="0" u="none" strike="noStrike" kern="1200" cap="none" spc="0" normalizeH="0" baseline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 rot="16205515">
            <a:off x="3201938" y="3909124"/>
            <a:ext cx="3954929" cy="36324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endParaRPr kumimoji="0" lang="en-US" altLang="ko-KR" sz="3500" b="0" i="0" u="none" strike="noStrike" kern="1200" cap="none" spc="0" normalizeH="0" baseline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</a:t>
            </a:r>
            <a:endParaRPr kumimoji="0" lang="en-US" altLang="ko-KR" sz="3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88120"/>
              </p:ext>
            </p:extLst>
          </p:nvPr>
        </p:nvGraphicFramePr>
        <p:xfrm>
          <a:off x="6307098" y="2420288"/>
          <a:ext cx="4198470" cy="2468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694"/>
                <a:gridCol w="839694"/>
                <a:gridCol w="839694"/>
                <a:gridCol w="839694"/>
                <a:gridCol w="839694"/>
              </a:tblGrid>
              <a:tr h="55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   Col</a:t>
                      </a:r>
                    </a:p>
                    <a:p>
                      <a:pPr algn="ctr" latinLnBrk="1"/>
                      <a:endParaRPr lang="en-US" altLang="ko-KR" sz="14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3509"/>
              </p:ext>
            </p:extLst>
          </p:nvPr>
        </p:nvGraphicFramePr>
        <p:xfrm>
          <a:off x="7146792" y="3224377"/>
          <a:ext cx="3358776" cy="1676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694"/>
                <a:gridCol w="839694"/>
                <a:gridCol w="839694"/>
                <a:gridCol w="839694"/>
              </a:tblGrid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312476" y="2091177"/>
            <a:ext cx="4051720" cy="6332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07089"/>
              </p:ext>
            </p:extLst>
          </p:nvPr>
        </p:nvGraphicFramePr>
        <p:xfrm>
          <a:off x="7142051" y="3218573"/>
          <a:ext cx="3358776" cy="1676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694"/>
                <a:gridCol w="839694"/>
                <a:gridCol w="839694"/>
                <a:gridCol w="839694"/>
              </a:tblGrid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79517"/>
              </p:ext>
            </p:extLst>
          </p:nvPr>
        </p:nvGraphicFramePr>
        <p:xfrm>
          <a:off x="7151533" y="3191608"/>
          <a:ext cx="3358776" cy="1676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694"/>
                <a:gridCol w="839694"/>
                <a:gridCol w="839694"/>
                <a:gridCol w="839694"/>
              </a:tblGrid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85562"/>
              </p:ext>
            </p:extLst>
          </p:nvPr>
        </p:nvGraphicFramePr>
        <p:xfrm>
          <a:off x="7146792" y="3202188"/>
          <a:ext cx="3358776" cy="1676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694"/>
                <a:gridCol w="839694"/>
                <a:gridCol w="839694"/>
                <a:gridCol w="839694"/>
              </a:tblGrid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1252"/>
              </p:ext>
            </p:extLst>
          </p:nvPr>
        </p:nvGraphicFramePr>
        <p:xfrm>
          <a:off x="7151533" y="3223292"/>
          <a:ext cx="3358776" cy="1676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694"/>
                <a:gridCol w="839694"/>
                <a:gridCol w="839694"/>
                <a:gridCol w="839694"/>
              </a:tblGrid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화살표 연결선 68"/>
          <p:cNvCxnSpPr/>
          <p:nvPr/>
        </p:nvCxnSpPr>
        <p:spPr>
          <a:xfrm flipH="1" flipV="1">
            <a:off x="7605132" y="4934732"/>
            <a:ext cx="334536" cy="6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8352263" y="4934732"/>
            <a:ext cx="22303" cy="56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9054790" y="4934733"/>
            <a:ext cx="144966" cy="56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9592235" y="5018049"/>
            <a:ext cx="466165" cy="53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67729" y="916188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SIG </a:t>
            </a:r>
            <a:r>
              <a:rPr lang="en-US" altLang="ko-KR"/>
              <a:t>(</a:t>
            </a:r>
            <a:r>
              <a:rPr lang="en-US" altLang="ko-KR"/>
              <a:t>C1,C2</a:t>
            </a:r>
            <a:r>
              <a:rPr lang="en-US" altLang="ko-KR" smtClean="0"/>
              <a:t>) ~ SIM (C1,C2)</a:t>
            </a:r>
          </a:p>
          <a:p>
            <a:r>
              <a:rPr lang="en-US" altLang="ko-KR" smtClean="0"/>
              <a:t>SIG(C1,C2) = 1.0</a:t>
            </a:r>
          </a:p>
          <a:p>
            <a:r>
              <a:rPr lang="en-US" altLang="ko-KR" smtClean="0"/>
              <a:t>SIM(C1,C2) =1/2 (</a:t>
            </a:r>
            <a:r>
              <a:rPr lang="ko-KR" altLang="en-US" smtClean="0"/>
              <a:t>자카드 유사도의 </a:t>
            </a:r>
            <a:r>
              <a:rPr lang="en-US" altLang="ko-KR" smtClean="0"/>
              <a:t>MAX)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0039 0.08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0235 0.1597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00521 0.32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00521 0.4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0235 0.4898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L</a:t>
            </a:r>
            <a:r>
              <a:rPr lang="en-US" altLang="ko-KR"/>
              <a:t>ocality - Sensitive Hashing 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762" y="1676399"/>
            <a:ext cx="10271820" cy="46607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목표 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</a:rPr>
              <a:t>Find documents with Jaccard similarity at least </a:t>
            </a:r>
            <a:r>
              <a:rPr lang="en-US" b="1" i="1">
                <a:solidFill>
                  <a:schemeClr val="tx1"/>
                </a:solidFill>
              </a:rPr>
              <a:t>s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(for some similarity threshold, 0 &lt; s &lt; 1)</a:t>
            </a:r>
          </a:p>
          <a:p>
            <a:pPr lvl="8">
              <a:defRPr/>
            </a:pPr>
            <a:endParaRPr lang="en-US" b="1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b="1">
                <a:solidFill>
                  <a:schemeClr val="tx1"/>
                </a:solidFill>
              </a:rPr>
              <a:t>LSH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 i="1">
                <a:solidFill>
                  <a:schemeClr val="tx1"/>
                </a:solidFill>
              </a:rPr>
              <a:t>f(x,y)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 i="1">
                <a:solidFill>
                  <a:schemeClr val="tx1"/>
                </a:solidFill>
              </a:rPr>
              <a:t>x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b="1" i="1">
                <a:solidFill>
                  <a:schemeClr val="tx1"/>
                </a:solidFill>
              </a:rPr>
              <a:t>y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b="1" i="1">
                <a:solidFill>
                  <a:schemeClr val="tx1"/>
                </a:solidFill>
              </a:rPr>
              <a:t>candidate pair</a:t>
            </a:r>
            <a:r>
              <a:rPr lang="ko-KR" altLang="en-US" b="1" i="1">
                <a:solidFill>
                  <a:schemeClr val="tx1"/>
                </a:solidFill>
              </a:rPr>
              <a:t>인지 확인</a:t>
            </a:r>
            <a:endParaRPr lang="en-US" i="1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유사도를 계산할 가치가 있는 </a:t>
            </a:r>
            <a:r>
              <a:rPr lang="en-US" altLang="ko-KR">
                <a:solidFill>
                  <a:schemeClr val="tx1"/>
                </a:solidFill>
              </a:rPr>
              <a:t>pair =&gt; candidate pair</a:t>
            </a:r>
          </a:p>
          <a:p>
            <a:pPr lvl="8">
              <a:defRPr/>
            </a:pPr>
            <a:endParaRPr lang="en-US" b="1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b="1">
                <a:solidFill>
                  <a:schemeClr val="tx1"/>
                </a:solidFill>
              </a:rPr>
              <a:t>For Min-Hash matrices: </a:t>
            </a: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민해시 후 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같은 버킷으로 분류된 문서</a:t>
            </a:r>
            <a:r>
              <a:rPr lang="en-US" altLang="ko-KR">
                <a:solidFill>
                  <a:schemeClr val="tx1"/>
                </a:solidFill>
              </a:rPr>
              <a:t>(columns)</a:t>
            </a:r>
            <a:r>
              <a:rPr lang="ko-KR" altLang="en-US">
                <a:solidFill>
                  <a:schemeClr val="tx1"/>
                </a:solidFill>
              </a:rPr>
              <a:t>들이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개씩 </a:t>
            </a:r>
            <a:r>
              <a:rPr lang="en-US">
                <a:solidFill>
                  <a:schemeClr val="tx1"/>
                </a:solidFill>
              </a:rPr>
              <a:t>candidate pair</a:t>
            </a:r>
            <a:r>
              <a:rPr lang="ko-KR" altLang="en-US">
                <a:solidFill>
                  <a:schemeClr val="tx1"/>
                </a:solidFill>
              </a:rPr>
              <a:t>를 형성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22799" y="6177756"/>
            <a:ext cx="4114800" cy="365125"/>
          </a:xfrm>
        </p:spPr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>
          <a:xfrm>
            <a:off x="3300412" y="3352800"/>
            <a:ext cx="2819400" cy="3352800"/>
          </a:xfrm>
          <a:prstGeom prst="rect">
            <a:avLst/>
          </a:prstGeom>
          <a:solidFill>
            <a:srgbClr val="FFFF99">
              <a:alpha val="50200"/>
            </a:srgb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>
          <a:xfrm>
            <a:off x="4137660" y="2998597"/>
            <a:ext cx="1202055" cy="369332"/>
          </a:xfrm>
          <a:prstGeom prst="rect">
            <a:avLst/>
          </a:prstGeom>
          <a:noFill/>
          <a:ln w="9525">
            <a:noFill/>
            <a:prstDash val="dash"/>
            <a:miter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rgbClr val="008000"/>
                </a:solidFill>
                <a:latin typeface="+mj-lt"/>
              </a:rPr>
              <a:t>Matrix </a:t>
            </a:r>
            <a:r>
              <a:rPr lang="en-US" b="1" i="1">
                <a:solidFill>
                  <a:srgbClr val="008000"/>
                </a:solidFill>
                <a:latin typeface="+mj-lt"/>
              </a:rPr>
              <a:t>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>
          <a:xfrm>
            <a:off x="6537960" y="4724400"/>
            <a:ext cx="963930" cy="369332"/>
          </a:xfrm>
          <a:prstGeom prst="rect">
            <a:avLst/>
          </a:prstGeom>
          <a:noFill/>
          <a:ln w="9525">
            <a:noFill/>
            <a:prstDash val="dash"/>
            <a:miter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i="1">
                <a:solidFill>
                  <a:srgbClr val="008000"/>
                </a:solidFill>
                <a:latin typeface="+mj-lt"/>
              </a:rPr>
              <a:t>r </a:t>
            </a:r>
            <a:r>
              <a:rPr lang="en-US" b="1">
                <a:solidFill>
                  <a:srgbClr val="008000"/>
                </a:solidFill>
                <a:latin typeface="+mj-lt"/>
              </a:rPr>
              <a:t> rows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>
          <a:xfrm>
            <a:off x="2919412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>
          <a:xfrm>
            <a:off x="2919412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>
          <a:xfrm>
            <a:off x="2919412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>
          <a:xfrm>
            <a:off x="2919412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>
          <a:xfrm flipV="1">
            <a:off x="6958012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>
          <a:xfrm>
            <a:off x="6958012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>
          <a:xfrm flipV="1">
            <a:off x="8405812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>
          <a:xfrm>
            <a:off x="8405812" y="525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>
          <a:xfrm>
            <a:off x="7969816" y="4648200"/>
            <a:ext cx="998992" cy="636270"/>
          </a:xfrm>
          <a:prstGeom prst="rect">
            <a:avLst/>
          </a:prstGeom>
          <a:noFill/>
          <a:ln w="9525">
            <a:noFill/>
            <a:prstDash val="dash"/>
            <a:miter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b="1" i="1">
                <a:solidFill>
                  <a:srgbClr val="008000"/>
                </a:solidFill>
                <a:latin typeface="+mj-lt"/>
              </a:rPr>
              <a:t>b </a:t>
            </a:r>
            <a:r>
              <a:rPr lang="en-US" b="1">
                <a:solidFill>
                  <a:srgbClr val="008000"/>
                </a:solidFill>
                <a:latin typeface="+mj-lt"/>
              </a:rPr>
              <a:t> bands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>
          <a:xfrm>
            <a:off x="4214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>
          <a:xfrm>
            <a:off x="3833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>
          <a:xfrm>
            <a:off x="3452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>
          <a:xfrm>
            <a:off x="4976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>
          <a:xfrm>
            <a:off x="5357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>
          <a:xfrm>
            <a:off x="4595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>
          <a:xfrm>
            <a:off x="5738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>
          <a:xfrm>
            <a:off x="3224212" y="1293812"/>
            <a:ext cx="2514600" cy="762000"/>
          </a:xfrm>
          <a:prstGeom prst="rect">
            <a:avLst/>
          </a:prstGeom>
          <a:solidFill>
            <a:schemeClr val="accent1">
              <a:alpha val="502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latin typeface="+mj-lt"/>
              </a:rPr>
              <a:t>Buckets</a:t>
            </a:r>
            <a:endParaRPr lang="en-US" b="1">
              <a:latin typeface="+mj-lt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>
          <a:xfrm>
            <a:off x="38338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>
          <a:xfrm>
            <a:off x="44434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>
          <a:xfrm>
            <a:off x="50530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>
          <a:xfrm flipV="1">
            <a:off x="3529012" y="1752600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>
          <a:xfrm flipV="1">
            <a:off x="3910012" y="16764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>
          <a:xfrm flipH="1" flipV="1">
            <a:off x="3376612" y="1524000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>
          <a:xfrm flipV="1">
            <a:off x="4672012" y="1752600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>
          <a:xfrm flipH="1" flipV="1">
            <a:off x="4214812" y="1828800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>
          <a:xfrm flipV="1">
            <a:off x="5434012" y="15240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>
          <a:xfrm flipH="1" flipV="1">
            <a:off x="4824412" y="13716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5638799" y="1217612"/>
            <a:ext cx="3810000" cy="915988"/>
            <a:chOff x="2385" y="260"/>
            <a:chExt cx="2400" cy="577"/>
          </a:xfrm>
        </p:grpSpPr>
        <p:sp>
          <p:nvSpPr>
            <p:cNvPr id="11300" name="Text Box 33"/>
            <p:cNvSpPr txBox="1">
              <a:spLocks noChangeArrowheads="1"/>
            </p:cNvSpPr>
            <p:nvPr/>
          </p:nvSpPr>
          <p:spPr>
            <a:xfrm>
              <a:off x="3254" y="260"/>
              <a:ext cx="1531" cy="5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latin typeface="Arial"/>
                  <a:cs typeface="Arial"/>
                </a:rPr>
                <a:t>Columns 2 and 6</a:t>
              </a:r>
            </a:p>
            <a:p>
              <a:pPr eaLnBrk="0" hangingPunct="0">
                <a:defRPr/>
              </a:pPr>
              <a:r>
                <a:rPr lang="en-US">
                  <a:latin typeface="Arial"/>
                  <a:cs typeface="Arial"/>
                </a:rPr>
                <a:t>are probably identical </a:t>
              </a:r>
            </a:p>
            <a:p>
              <a:pPr eaLnBrk="0" hangingPunct="0">
                <a:defRPr/>
              </a:pPr>
              <a:r>
                <a:rPr lang="en-US">
                  <a:latin typeface="Arial"/>
                  <a:cs typeface="Arial"/>
                </a:rPr>
                <a:t>(</a:t>
              </a:r>
              <a:r>
                <a:rPr lang="en-US" b="1">
                  <a:solidFill>
                    <a:srgbClr val="D60093"/>
                  </a:solidFill>
                  <a:latin typeface="Arial"/>
                  <a:cs typeface="Arial"/>
                </a:rPr>
                <a:t>candidate pair</a:t>
              </a:r>
              <a:r>
                <a:rPr lang="en-US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>
            <a:xfrm flipH="1">
              <a:off x="2385" y="480"/>
              <a:ext cx="831" cy="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5586412" y="2241551"/>
            <a:ext cx="3452813" cy="646113"/>
            <a:chOff x="2352" y="836"/>
            <a:chExt cx="2175" cy="407"/>
          </a:xfrm>
        </p:grpSpPr>
        <p:sp>
          <p:nvSpPr>
            <p:cNvPr id="11298" name="Text Box 36"/>
            <p:cNvSpPr txBox="1">
              <a:spLocks noChangeArrowheads="1"/>
            </p:cNvSpPr>
            <p:nvPr/>
          </p:nvSpPr>
          <p:spPr>
            <a:xfrm>
              <a:off x="3061" y="836"/>
              <a:ext cx="1456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latin typeface="Arial"/>
                  <a:cs typeface="Arial"/>
                </a:rPr>
                <a:t>Columns 6 and 7 are</a:t>
              </a:r>
            </a:p>
            <a:p>
              <a:pPr eaLnBrk="0" hangingPunct="0">
                <a:defRPr/>
              </a:pPr>
              <a:r>
                <a:rPr lang="en-US">
                  <a:latin typeface="Arial"/>
                  <a:cs typeface="Arial"/>
                </a:rPr>
                <a:t>surely different.</a:t>
              </a:r>
            </a:p>
          </p:txBody>
        </p:sp>
        <p:sp>
          <p:nvSpPr>
            <p:cNvPr id="11299" name="Line 37"/>
            <p:cNvSpPr>
              <a:spLocks noChangeShapeType="1"/>
            </p:cNvSpPr>
            <p:nvPr/>
          </p:nvSpPr>
          <p:spPr>
            <a:xfrm flipH="1">
              <a:off x="2352" y="1056"/>
              <a:ext cx="7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11302" name="Rectangle 2"/>
          <p:cNvSpPr>
            <a:spLocks noGrp="1" noChangeArrowheads="1"/>
          </p:cNvSpPr>
          <p:nvPr/>
        </p:nvSpPr>
        <p:spPr>
          <a:xfrm>
            <a:off x="428922" y="246062"/>
            <a:ext cx="10515600" cy="1325563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LSH =&gt; </a:t>
            </a:r>
            <a:r>
              <a:rPr kumimoji="0" lang="en-US" sz="4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Partition M into Bands</a:t>
            </a:r>
          </a:p>
        </p:txBody>
      </p:sp>
      <p:sp>
        <p:nvSpPr>
          <p:cNvPr id="11304" name="TextBox 11303"/>
          <p:cNvSpPr txBox="1"/>
          <p:nvPr/>
        </p:nvSpPr>
        <p:spPr>
          <a:xfrm>
            <a:off x="9041309" y="3429000"/>
            <a:ext cx="2865596" cy="118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민해시 시그니처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행으로 구성된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밴드로 나누기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여기서 해시 함수 적용 </a:t>
            </a:r>
          </a:p>
        </p:txBody>
      </p:sp>
      <p:sp>
        <p:nvSpPr>
          <p:cNvPr id="11305" name="TextBox 11304"/>
          <p:cNvSpPr txBox="1"/>
          <p:nvPr/>
        </p:nvSpPr>
        <p:spPr>
          <a:xfrm>
            <a:off x="202404" y="2431850"/>
            <a:ext cx="2649140" cy="36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거짓 양성 </a:t>
            </a:r>
            <a:r>
              <a:rPr lang="en-US" altLang="ko-KR"/>
              <a:t>vs. </a:t>
            </a:r>
            <a:r>
              <a:rPr lang="ko-KR" altLang="en-US"/>
              <a:t>거짓 음성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791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Banding Technique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4733" y="1815158"/>
            <a:ext cx="11222534" cy="4805260"/>
          </a:xfrm>
        </p:spPr>
        <p:txBody>
          <a:bodyPr>
            <a:normAutofit lnSpcReduction="10000"/>
          </a:bodyPr>
          <a:lstStyle/>
          <a:p>
            <a:pPr marL="118872" indent="0">
              <a:buNone/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시그니처가 하나의 특정 밴드의 모든 행과 일치할 확률 </a:t>
            </a:r>
            <a:r>
              <a:rPr lang="en-US" altLang="ko-KR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  <a:defRPr/>
            </a:pPr>
            <a:r>
              <a:rPr lang="en-US" altLang="ko-KR"/>
              <a:t> 2.</a:t>
            </a:r>
            <a:r>
              <a:rPr lang="ko-KR" altLang="en-US"/>
              <a:t> 특정 밴드에서 적어도 하나는 일치하지 않으면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1- </a:t>
            </a:r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3.</a:t>
            </a:r>
            <a:r>
              <a:rPr lang="ko-KR" altLang="en-US"/>
              <a:t> 각 밴드의 행들 중 적어도 하나와 일치하지 않으면 </a:t>
            </a:r>
            <a:r>
              <a:rPr lang="en-US" altLang="ko-KR"/>
              <a:t>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4.</a:t>
            </a:r>
            <a:r>
              <a:rPr lang="ko-KR" altLang="en-US"/>
              <a:t> 적어도</a:t>
            </a:r>
            <a:r>
              <a:rPr lang="en-US" altLang="ko-KR"/>
              <a:t> </a:t>
            </a:r>
            <a:r>
              <a:rPr lang="ko-KR" altLang="en-US"/>
              <a:t>한 밴드의 모든 행과 일치해서 후보쌍이 될 확률 </a:t>
            </a:r>
            <a:r>
              <a:rPr lang="en-US" altLang="ko-KR"/>
              <a:t>:</a:t>
            </a:r>
            <a:r>
              <a:rPr lang="ko-KR" altLang="en-US"/>
              <a:t> </a:t>
            </a:r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1-</a:t>
            </a:r>
            <a:r>
              <a:rPr lang="ko-KR" altLang="en-US"/>
              <a:t> </a:t>
            </a:r>
          </a:p>
          <a:p>
            <a:pPr lvl="8">
              <a:defRPr/>
            </a:pPr>
            <a:endParaRPr lang="en-US"/>
          </a:p>
          <a:p>
            <a:pPr lvl="0">
              <a:defRPr/>
            </a:pPr>
            <a:r>
              <a:rPr lang="en-US" altLang="ko-KR" sz="2500" b="1">
                <a:solidFill>
                  <a:schemeClr val="tx1"/>
                </a:solidFill>
              </a:rPr>
              <a:t>Example :</a:t>
            </a:r>
            <a:r>
              <a:rPr lang="ko-KR" altLang="en-US" sz="2500" b="1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80%</a:t>
            </a:r>
            <a:r>
              <a:rPr lang="ko-KR" altLang="en-US" sz="2500">
                <a:solidFill>
                  <a:schemeClr val="tx1"/>
                </a:solidFill>
              </a:rPr>
              <a:t>의 유사도를 보이는 두 문서가 후보가 될 확률를 찾아라</a:t>
            </a:r>
            <a:r>
              <a:rPr lang="en-US" altLang="ko-KR" sz="2500">
                <a:solidFill>
                  <a:schemeClr val="tx1"/>
                </a:solidFill>
              </a:rPr>
              <a:t>.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endParaRPr lang="en-US" altLang="ko-KR" sz="2500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sz="2500">
                <a:solidFill>
                  <a:schemeClr val="tx1"/>
                </a:solidFill>
              </a:rPr>
              <a:t>(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b = 20 , r = 5)</a:t>
            </a:r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chemeClr val="tx1"/>
                </a:solidFill>
              </a:rPr>
              <a:t>	</a:t>
            </a:r>
            <a:r>
              <a:rPr lang="en-US" altLang="ko-KR" sz="2500">
                <a:solidFill>
                  <a:schemeClr val="tx1"/>
                </a:solidFill>
              </a:rPr>
              <a:t>1-(0.8)^5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=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0.672</a:t>
            </a:r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chemeClr val="tx1"/>
                </a:solidFill>
              </a:rPr>
              <a:t>	</a:t>
            </a:r>
            <a:r>
              <a:rPr lang="en-US" altLang="ko-KR" sz="2500">
                <a:solidFill>
                  <a:schemeClr val="tx1"/>
                </a:solidFill>
              </a:rPr>
              <a:t>(0.672)^20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=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0.00035</a:t>
            </a:r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chemeClr val="tx1"/>
                </a:solidFill>
              </a:rPr>
              <a:t>	</a:t>
            </a:r>
            <a:r>
              <a:rPr lang="en-US" altLang="ko-KR" sz="2500">
                <a:solidFill>
                  <a:schemeClr val="tx1"/>
                </a:solidFill>
              </a:rPr>
              <a:t>1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-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0.00035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=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0.99965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=&gt;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99.965%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자유형 14340"/>
              <p:cNvSpPr>
                <a:spLocks noResize="1" noChangeShapeType="1" noTextEdit="1"/>
              </p:cNvSpPr>
              <p:nvPr/>
            </p:nvSpPr>
            <p:spPr>
              <a:xfrm>
                <a:off x="9979518" y="1715688"/>
                <a:ext cx="790575" cy="6286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0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14341" name=""/>
              <p:cNvSpPr txBox="1"/>
              <p:nvPr/>
            </p:nvSpPr>
            <p:spPr>
              <a:xfrm>
                <a:off x="9979518" y="1715688"/>
                <a:ext cx="790575" cy="628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자유형 14341"/>
              <p:cNvSpPr>
                <a:spLocks noResize="1" noChangeShapeType="1" noTextEdit="1"/>
              </p:cNvSpPr>
              <p:nvPr/>
            </p:nvSpPr>
            <p:spPr>
              <a:xfrm>
                <a:off x="9271395" y="2646628"/>
                <a:ext cx="2009775" cy="6762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(1−</m:t>
                          </m:r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sz="2400" i="1"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</m:sup>
                          </m:s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4342" name="자유형 143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395" y="2646628"/>
                <a:ext cx="2009775" cy="6762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자유형 14342"/>
              <p:cNvSpPr>
                <a:spLocks noResize="1" noChangeShapeType="1" noTextEdit="1"/>
              </p:cNvSpPr>
              <p:nvPr/>
            </p:nvSpPr>
            <p:spPr>
              <a:xfrm>
                <a:off x="9082680" y="2158303"/>
                <a:ext cx="790575" cy="6286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0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14343" name=""/>
              <p:cNvSpPr txBox="1"/>
              <p:nvPr/>
            </p:nvSpPr>
            <p:spPr>
              <a:xfrm>
                <a:off x="9082680" y="2158303"/>
                <a:ext cx="790575" cy="628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4" name="자유형 14343"/>
              <p:cNvSpPr>
                <a:spLocks noResize="1" noChangeShapeType="1" noTextEdit="1"/>
              </p:cNvSpPr>
              <p:nvPr/>
            </p:nvSpPr>
            <p:spPr>
              <a:xfrm>
                <a:off x="1793078" y="3609975"/>
                <a:ext cx="2009775" cy="6762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(1−</m:t>
                          </m:r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400" i="1">
                                  <a:latin typeface="Cambria Math"/>
                                  <a:sym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sz="2400" i="1">
                                  <a:latin typeface="Cambria Math"/>
                                  <a:sym typeface="Cambria Math"/>
                                </a:rPr>
                                <m:t>𝑟</m:t>
                              </m:r>
                            </m:sup>
                          </m:s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24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4344" name="자유형 143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78" y="3609975"/>
                <a:ext cx="2009775" cy="6762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5" name="TextBox 14344"/>
          <p:cNvSpPr txBox="1"/>
          <p:nvPr/>
        </p:nvSpPr>
        <p:spPr>
          <a:xfrm>
            <a:off x="7673577" y="1256109"/>
            <a:ext cx="4167189" cy="36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 : </a:t>
            </a:r>
            <a:r>
              <a:rPr lang="ko-KR" altLang="en-US"/>
              <a:t>시그니처와 한 행이 일치할 확률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22" t="28589" r="31216" b="33334"/>
          <a:stretch/>
        </p:blipFill>
        <p:spPr>
          <a:xfrm>
            <a:off x="1140830" y="2105453"/>
            <a:ext cx="5458810" cy="3373103"/>
          </a:xfrm>
          <a:prstGeom prst="rect">
            <a:avLst/>
          </a:prstGeom>
        </p:spPr>
      </p:pic>
      <p:sp>
        <p:nvSpPr>
          <p:cNvPr id="46" name="자유형 45"/>
          <p:cNvSpPr/>
          <p:nvPr/>
        </p:nvSpPr>
        <p:spPr>
          <a:xfrm>
            <a:off x="2009157" y="2248424"/>
            <a:ext cx="4504064" cy="2653845"/>
          </a:xfrm>
          <a:custGeom>
            <a:avLst/>
            <a:gdLst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26723 w 4504064"/>
              <a:gd name="connsiteY92" fmla="*/ 2475976 h 2653845"/>
              <a:gd name="connsiteX93" fmla="*/ 3271503 w 4504064"/>
              <a:gd name="connsiteY93" fmla="*/ 2460736 h 2653845"/>
              <a:gd name="connsiteX94" fmla="*/ 3553443 w 4504064"/>
              <a:gd name="connsiteY94" fmla="*/ 2437876 h 2653845"/>
              <a:gd name="connsiteX95" fmla="*/ 4193523 w 4504064"/>
              <a:gd name="connsiteY95" fmla="*/ 2445496 h 2653845"/>
              <a:gd name="connsiteX96" fmla="*/ 4224003 w 4504064"/>
              <a:gd name="connsiteY96" fmla="*/ 2460736 h 2653845"/>
              <a:gd name="connsiteX97" fmla="*/ 4246863 w 4504064"/>
              <a:gd name="connsiteY97" fmla="*/ 246835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38303 w 4504064"/>
              <a:gd name="connsiteY101" fmla="*/ 252169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460736 h 2653845"/>
              <a:gd name="connsiteX94" fmla="*/ 3553443 w 4504064"/>
              <a:gd name="connsiteY94" fmla="*/ 2437876 h 2653845"/>
              <a:gd name="connsiteX95" fmla="*/ 4193523 w 4504064"/>
              <a:gd name="connsiteY95" fmla="*/ 2445496 h 2653845"/>
              <a:gd name="connsiteX96" fmla="*/ 4224003 w 4504064"/>
              <a:gd name="connsiteY96" fmla="*/ 2460736 h 2653845"/>
              <a:gd name="connsiteX97" fmla="*/ 4246863 w 4504064"/>
              <a:gd name="connsiteY97" fmla="*/ 246835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38303 w 4504064"/>
              <a:gd name="connsiteY101" fmla="*/ 252169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460736 h 2653845"/>
              <a:gd name="connsiteX94" fmla="*/ 3698223 w 4504064"/>
              <a:gd name="connsiteY94" fmla="*/ 2559796 h 2653845"/>
              <a:gd name="connsiteX95" fmla="*/ 4193523 w 4504064"/>
              <a:gd name="connsiteY95" fmla="*/ 2445496 h 2653845"/>
              <a:gd name="connsiteX96" fmla="*/ 4224003 w 4504064"/>
              <a:gd name="connsiteY96" fmla="*/ 2460736 h 2653845"/>
              <a:gd name="connsiteX97" fmla="*/ 4246863 w 4504064"/>
              <a:gd name="connsiteY97" fmla="*/ 246835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38303 w 4504064"/>
              <a:gd name="connsiteY101" fmla="*/ 252169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193523 w 4504064"/>
              <a:gd name="connsiteY95" fmla="*/ 2445496 h 2653845"/>
              <a:gd name="connsiteX96" fmla="*/ 4224003 w 4504064"/>
              <a:gd name="connsiteY96" fmla="*/ 2460736 h 2653845"/>
              <a:gd name="connsiteX97" fmla="*/ 4246863 w 4504064"/>
              <a:gd name="connsiteY97" fmla="*/ 246835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38303 w 4504064"/>
              <a:gd name="connsiteY101" fmla="*/ 252169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193523 w 4504064"/>
              <a:gd name="connsiteY95" fmla="*/ 244549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38303 w 4504064"/>
              <a:gd name="connsiteY101" fmla="*/ 252169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38303 w 4504064"/>
              <a:gd name="connsiteY101" fmla="*/ 252169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391643 w 4504064"/>
              <a:gd name="connsiteY113" fmla="*/ 974836 h 2653845"/>
              <a:gd name="connsiteX114" fmla="*/ 4399263 w 4504064"/>
              <a:gd name="connsiteY114" fmla="*/ 951976 h 2653845"/>
              <a:gd name="connsiteX115" fmla="*/ 4406883 w 4504064"/>
              <a:gd name="connsiteY115" fmla="*/ 906256 h 2653845"/>
              <a:gd name="connsiteX116" fmla="*/ 4422123 w 4504064"/>
              <a:gd name="connsiteY116" fmla="*/ 791956 h 2653845"/>
              <a:gd name="connsiteX117" fmla="*/ 4429743 w 4504064"/>
              <a:gd name="connsiteY117" fmla="*/ 715756 h 2653845"/>
              <a:gd name="connsiteX118" fmla="*/ 4437363 w 4504064"/>
              <a:gd name="connsiteY118" fmla="*/ 670036 h 2653845"/>
              <a:gd name="connsiteX119" fmla="*/ 4452603 w 4504064"/>
              <a:gd name="connsiteY119" fmla="*/ 570976 h 2653845"/>
              <a:gd name="connsiteX120" fmla="*/ 4460223 w 4504064"/>
              <a:gd name="connsiteY120" fmla="*/ 517636 h 2653845"/>
              <a:gd name="connsiteX121" fmla="*/ 4467843 w 4504064"/>
              <a:gd name="connsiteY121" fmla="*/ 471916 h 2653845"/>
              <a:gd name="connsiteX122" fmla="*/ 4483083 w 4504064"/>
              <a:gd name="connsiteY122" fmla="*/ 365236 h 2653845"/>
              <a:gd name="connsiteX123" fmla="*/ 4475463 w 4504064"/>
              <a:gd name="connsiteY123" fmla="*/ 144256 h 2653845"/>
              <a:gd name="connsiteX124" fmla="*/ 4460223 w 4504064"/>
              <a:gd name="connsiteY124" fmla="*/ 121396 h 2653845"/>
              <a:gd name="connsiteX125" fmla="*/ 4467843 w 4504064"/>
              <a:gd name="connsiteY125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384023 w 4504064"/>
              <a:gd name="connsiteY111" fmla="*/ 1523476 h 2653845"/>
              <a:gd name="connsiteX112" fmla="*/ 4368783 w 4504064"/>
              <a:gd name="connsiteY112" fmla="*/ 145489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39926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368783 w 4504064"/>
              <a:gd name="connsiteY112" fmla="*/ 145489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39926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39926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608563 w 4504064"/>
              <a:gd name="connsiteY28" fmla="*/ 5633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639043 w 4504064"/>
              <a:gd name="connsiteY27" fmla="*/ 502396 h 2653845"/>
              <a:gd name="connsiteX28" fmla="*/ 2456163 w 4504064"/>
              <a:gd name="connsiteY28" fmla="*/ 5252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578083 w 4504064"/>
              <a:gd name="connsiteY29" fmla="*/ 63193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539983 w 4504064"/>
              <a:gd name="connsiteY30" fmla="*/ 677656 h 2653845"/>
              <a:gd name="connsiteX31" fmla="*/ 2524743 w 4504064"/>
              <a:gd name="connsiteY31" fmla="*/ 70051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539983 w 4504064"/>
              <a:gd name="connsiteY30" fmla="*/ 677656 h 2653845"/>
              <a:gd name="connsiteX31" fmla="*/ 2341863 w 4504064"/>
              <a:gd name="connsiteY31" fmla="*/ 83767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410443 w 4504064"/>
              <a:gd name="connsiteY34" fmla="*/ 86815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539983 w 4504064"/>
              <a:gd name="connsiteY30" fmla="*/ 677656 h 2653845"/>
              <a:gd name="connsiteX31" fmla="*/ 2341863 w 4504064"/>
              <a:gd name="connsiteY31" fmla="*/ 83767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479023 w 4504064"/>
              <a:gd name="connsiteY32" fmla="*/ 769096 h 2653845"/>
              <a:gd name="connsiteX33" fmla="*/ 2456163 w 4504064"/>
              <a:gd name="connsiteY33" fmla="*/ 79195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479023 w 4504064"/>
              <a:gd name="connsiteY32" fmla="*/ 769096 h 2653845"/>
              <a:gd name="connsiteX33" fmla="*/ 2326623 w 4504064"/>
              <a:gd name="connsiteY33" fmla="*/ 87577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326623 w 4504064"/>
              <a:gd name="connsiteY32" fmla="*/ 921496 h 2653845"/>
              <a:gd name="connsiteX33" fmla="*/ 2326623 w 4504064"/>
              <a:gd name="connsiteY33" fmla="*/ 87577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81843 w 4504064"/>
              <a:gd name="connsiteY91" fmla="*/ 2498836 h 2653845"/>
              <a:gd name="connsiteX92" fmla="*/ 3119103 w 4504064"/>
              <a:gd name="connsiteY92" fmla="*/ 2590276 h 2653845"/>
              <a:gd name="connsiteX93" fmla="*/ 3271503 w 4504064"/>
              <a:gd name="connsiteY93" fmla="*/ 2575036 h 2653845"/>
              <a:gd name="connsiteX94" fmla="*/ 3698223 w 4504064"/>
              <a:gd name="connsiteY94" fmla="*/ 2559796 h 2653845"/>
              <a:gd name="connsiteX95" fmla="*/ 4246863 w 4504064"/>
              <a:gd name="connsiteY95" fmla="*/ 2567416 h 2653845"/>
              <a:gd name="connsiteX96" fmla="*/ 4224003 w 4504064"/>
              <a:gd name="connsiteY96" fmla="*/ 2460736 h 2653845"/>
              <a:gd name="connsiteX97" fmla="*/ 4254483 w 4504064"/>
              <a:gd name="connsiteY97" fmla="*/ 2605516 h 2653845"/>
              <a:gd name="connsiteX98" fmla="*/ 4269723 w 4504064"/>
              <a:gd name="connsiteY98" fmla="*/ 2491216 h 2653845"/>
              <a:gd name="connsiteX99" fmla="*/ 4292583 w 4504064"/>
              <a:gd name="connsiteY99" fmla="*/ 2498836 h 2653845"/>
              <a:gd name="connsiteX100" fmla="*/ 4315443 w 4504064"/>
              <a:gd name="connsiteY100" fmla="*/ 2514076 h 2653845"/>
              <a:gd name="connsiteX101" fmla="*/ 4345923 w 4504064"/>
              <a:gd name="connsiteY101" fmla="*/ 2613136 h 2653845"/>
              <a:gd name="connsiteX102" fmla="*/ 4444983 w 4504064"/>
              <a:gd name="connsiteY102" fmla="*/ 2567416 h 2653845"/>
              <a:gd name="connsiteX103" fmla="*/ 4475463 w 4504064"/>
              <a:gd name="connsiteY103" fmla="*/ 2552176 h 2653845"/>
              <a:gd name="connsiteX104" fmla="*/ 4460223 w 4504064"/>
              <a:gd name="connsiteY104" fmla="*/ 1774936 h 2653845"/>
              <a:gd name="connsiteX105" fmla="*/ 4452603 w 4504064"/>
              <a:gd name="connsiteY105" fmla="*/ 1752076 h 2653845"/>
              <a:gd name="connsiteX106" fmla="*/ 4429743 w 4504064"/>
              <a:gd name="connsiteY106" fmla="*/ 1698736 h 2653845"/>
              <a:gd name="connsiteX107" fmla="*/ 4422123 w 4504064"/>
              <a:gd name="connsiteY107" fmla="*/ 1660636 h 2653845"/>
              <a:gd name="connsiteX108" fmla="*/ 4414503 w 4504064"/>
              <a:gd name="connsiteY108" fmla="*/ 1607296 h 2653845"/>
              <a:gd name="connsiteX109" fmla="*/ 4399263 w 4504064"/>
              <a:gd name="connsiteY109" fmla="*/ 1584436 h 2653845"/>
              <a:gd name="connsiteX110" fmla="*/ 4391643 w 4504064"/>
              <a:gd name="connsiteY110" fmla="*/ 1546336 h 2653845"/>
              <a:gd name="connsiteX111" fmla="*/ 4467843 w 4504064"/>
              <a:gd name="connsiteY111" fmla="*/ 1531096 h 2653845"/>
              <a:gd name="connsiteX112" fmla="*/ 4452603 w 4504064"/>
              <a:gd name="connsiteY112" fmla="*/ 1477756 h 2653845"/>
              <a:gd name="connsiteX113" fmla="*/ 4444983 w 4504064"/>
              <a:gd name="connsiteY113" fmla="*/ 1294876 h 2653845"/>
              <a:gd name="connsiteX114" fmla="*/ 4391643 w 4504064"/>
              <a:gd name="connsiteY114" fmla="*/ 974836 h 2653845"/>
              <a:gd name="connsiteX115" fmla="*/ 4444983 w 4504064"/>
              <a:gd name="connsiteY115" fmla="*/ 951976 h 2653845"/>
              <a:gd name="connsiteX116" fmla="*/ 4406883 w 4504064"/>
              <a:gd name="connsiteY116" fmla="*/ 906256 h 2653845"/>
              <a:gd name="connsiteX117" fmla="*/ 4422123 w 4504064"/>
              <a:gd name="connsiteY117" fmla="*/ 791956 h 2653845"/>
              <a:gd name="connsiteX118" fmla="*/ 4429743 w 4504064"/>
              <a:gd name="connsiteY118" fmla="*/ 715756 h 2653845"/>
              <a:gd name="connsiteX119" fmla="*/ 4437363 w 4504064"/>
              <a:gd name="connsiteY119" fmla="*/ 670036 h 2653845"/>
              <a:gd name="connsiteX120" fmla="*/ 4452603 w 4504064"/>
              <a:gd name="connsiteY120" fmla="*/ 570976 h 2653845"/>
              <a:gd name="connsiteX121" fmla="*/ 4460223 w 4504064"/>
              <a:gd name="connsiteY121" fmla="*/ 517636 h 2653845"/>
              <a:gd name="connsiteX122" fmla="*/ 4467843 w 4504064"/>
              <a:gd name="connsiteY122" fmla="*/ 471916 h 2653845"/>
              <a:gd name="connsiteX123" fmla="*/ 4483083 w 4504064"/>
              <a:gd name="connsiteY123" fmla="*/ 365236 h 2653845"/>
              <a:gd name="connsiteX124" fmla="*/ 4475463 w 4504064"/>
              <a:gd name="connsiteY124" fmla="*/ 144256 h 2653845"/>
              <a:gd name="connsiteX125" fmla="*/ 4460223 w 4504064"/>
              <a:gd name="connsiteY125" fmla="*/ 121396 h 2653845"/>
              <a:gd name="connsiteX126" fmla="*/ 4467843 w 4504064"/>
              <a:gd name="connsiteY126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326623 w 4504064"/>
              <a:gd name="connsiteY32" fmla="*/ 921496 h 2653845"/>
              <a:gd name="connsiteX33" fmla="*/ 2326623 w 4504064"/>
              <a:gd name="connsiteY33" fmla="*/ 87577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75163 w 4504064"/>
              <a:gd name="connsiteY90" fmla="*/ 2514076 h 2653845"/>
              <a:gd name="connsiteX91" fmla="*/ 2136123 w 4504064"/>
              <a:gd name="connsiteY91" fmla="*/ 2605516 h 2653845"/>
              <a:gd name="connsiteX92" fmla="*/ 2181843 w 4504064"/>
              <a:gd name="connsiteY92" fmla="*/ 2498836 h 2653845"/>
              <a:gd name="connsiteX93" fmla="*/ 3119103 w 4504064"/>
              <a:gd name="connsiteY93" fmla="*/ 2590276 h 2653845"/>
              <a:gd name="connsiteX94" fmla="*/ 3271503 w 4504064"/>
              <a:gd name="connsiteY94" fmla="*/ 2575036 h 2653845"/>
              <a:gd name="connsiteX95" fmla="*/ 3698223 w 4504064"/>
              <a:gd name="connsiteY95" fmla="*/ 2559796 h 2653845"/>
              <a:gd name="connsiteX96" fmla="*/ 4246863 w 4504064"/>
              <a:gd name="connsiteY96" fmla="*/ 2567416 h 2653845"/>
              <a:gd name="connsiteX97" fmla="*/ 4224003 w 4504064"/>
              <a:gd name="connsiteY97" fmla="*/ 2460736 h 2653845"/>
              <a:gd name="connsiteX98" fmla="*/ 4254483 w 4504064"/>
              <a:gd name="connsiteY98" fmla="*/ 2605516 h 2653845"/>
              <a:gd name="connsiteX99" fmla="*/ 4269723 w 4504064"/>
              <a:gd name="connsiteY99" fmla="*/ 2491216 h 2653845"/>
              <a:gd name="connsiteX100" fmla="*/ 4292583 w 4504064"/>
              <a:gd name="connsiteY100" fmla="*/ 2498836 h 2653845"/>
              <a:gd name="connsiteX101" fmla="*/ 4315443 w 4504064"/>
              <a:gd name="connsiteY101" fmla="*/ 2514076 h 2653845"/>
              <a:gd name="connsiteX102" fmla="*/ 4345923 w 4504064"/>
              <a:gd name="connsiteY102" fmla="*/ 2613136 h 2653845"/>
              <a:gd name="connsiteX103" fmla="*/ 4444983 w 4504064"/>
              <a:gd name="connsiteY103" fmla="*/ 2567416 h 2653845"/>
              <a:gd name="connsiteX104" fmla="*/ 4475463 w 4504064"/>
              <a:gd name="connsiteY104" fmla="*/ 2552176 h 2653845"/>
              <a:gd name="connsiteX105" fmla="*/ 4460223 w 4504064"/>
              <a:gd name="connsiteY105" fmla="*/ 1774936 h 2653845"/>
              <a:gd name="connsiteX106" fmla="*/ 4452603 w 4504064"/>
              <a:gd name="connsiteY106" fmla="*/ 1752076 h 2653845"/>
              <a:gd name="connsiteX107" fmla="*/ 4429743 w 4504064"/>
              <a:gd name="connsiteY107" fmla="*/ 1698736 h 2653845"/>
              <a:gd name="connsiteX108" fmla="*/ 4422123 w 4504064"/>
              <a:gd name="connsiteY108" fmla="*/ 1660636 h 2653845"/>
              <a:gd name="connsiteX109" fmla="*/ 4414503 w 4504064"/>
              <a:gd name="connsiteY109" fmla="*/ 1607296 h 2653845"/>
              <a:gd name="connsiteX110" fmla="*/ 4399263 w 4504064"/>
              <a:gd name="connsiteY110" fmla="*/ 1584436 h 2653845"/>
              <a:gd name="connsiteX111" fmla="*/ 4391643 w 4504064"/>
              <a:gd name="connsiteY111" fmla="*/ 1546336 h 2653845"/>
              <a:gd name="connsiteX112" fmla="*/ 4467843 w 4504064"/>
              <a:gd name="connsiteY112" fmla="*/ 1531096 h 2653845"/>
              <a:gd name="connsiteX113" fmla="*/ 4452603 w 4504064"/>
              <a:gd name="connsiteY113" fmla="*/ 1477756 h 2653845"/>
              <a:gd name="connsiteX114" fmla="*/ 4444983 w 4504064"/>
              <a:gd name="connsiteY114" fmla="*/ 1294876 h 2653845"/>
              <a:gd name="connsiteX115" fmla="*/ 4391643 w 4504064"/>
              <a:gd name="connsiteY115" fmla="*/ 974836 h 2653845"/>
              <a:gd name="connsiteX116" fmla="*/ 4444983 w 4504064"/>
              <a:gd name="connsiteY116" fmla="*/ 951976 h 2653845"/>
              <a:gd name="connsiteX117" fmla="*/ 4406883 w 4504064"/>
              <a:gd name="connsiteY117" fmla="*/ 906256 h 2653845"/>
              <a:gd name="connsiteX118" fmla="*/ 4422123 w 4504064"/>
              <a:gd name="connsiteY118" fmla="*/ 791956 h 2653845"/>
              <a:gd name="connsiteX119" fmla="*/ 4429743 w 4504064"/>
              <a:gd name="connsiteY119" fmla="*/ 715756 h 2653845"/>
              <a:gd name="connsiteX120" fmla="*/ 4437363 w 4504064"/>
              <a:gd name="connsiteY120" fmla="*/ 670036 h 2653845"/>
              <a:gd name="connsiteX121" fmla="*/ 4452603 w 4504064"/>
              <a:gd name="connsiteY121" fmla="*/ 570976 h 2653845"/>
              <a:gd name="connsiteX122" fmla="*/ 4460223 w 4504064"/>
              <a:gd name="connsiteY122" fmla="*/ 517636 h 2653845"/>
              <a:gd name="connsiteX123" fmla="*/ 4467843 w 4504064"/>
              <a:gd name="connsiteY123" fmla="*/ 471916 h 2653845"/>
              <a:gd name="connsiteX124" fmla="*/ 4483083 w 4504064"/>
              <a:gd name="connsiteY124" fmla="*/ 365236 h 2653845"/>
              <a:gd name="connsiteX125" fmla="*/ 4475463 w 4504064"/>
              <a:gd name="connsiteY125" fmla="*/ 144256 h 2653845"/>
              <a:gd name="connsiteX126" fmla="*/ 4460223 w 4504064"/>
              <a:gd name="connsiteY126" fmla="*/ 121396 h 2653845"/>
              <a:gd name="connsiteX127" fmla="*/ 4467843 w 4504064"/>
              <a:gd name="connsiteY127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326623 w 4504064"/>
              <a:gd name="connsiteY32" fmla="*/ 921496 h 2653845"/>
              <a:gd name="connsiteX33" fmla="*/ 2326623 w 4504064"/>
              <a:gd name="connsiteY33" fmla="*/ 87577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44556 h 2653845"/>
              <a:gd name="connsiteX89" fmla="*/ 1968483 w 4504064"/>
              <a:gd name="connsiteY89" fmla="*/ 2536936 h 2653845"/>
              <a:gd name="connsiteX90" fmla="*/ 2021823 w 4504064"/>
              <a:gd name="connsiteY90" fmla="*/ 2597896 h 2653845"/>
              <a:gd name="connsiteX91" fmla="*/ 2075163 w 4504064"/>
              <a:gd name="connsiteY91" fmla="*/ 2514076 h 2653845"/>
              <a:gd name="connsiteX92" fmla="*/ 2136123 w 4504064"/>
              <a:gd name="connsiteY92" fmla="*/ 2605516 h 2653845"/>
              <a:gd name="connsiteX93" fmla="*/ 2181843 w 4504064"/>
              <a:gd name="connsiteY93" fmla="*/ 2498836 h 2653845"/>
              <a:gd name="connsiteX94" fmla="*/ 3119103 w 4504064"/>
              <a:gd name="connsiteY94" fmla="*/ 2590276 h 2653845"/>
              <a:gd name="connsiteX95" fmla="*/ 3271503 w 4504064"/>
              <a:gd name="connsiteY95" fmla="*/ 2575036 h 2653845"/>
              <a:gd name="connsiteX96" fmla="*/ 3698223 w 4504064"/>
              <a:gd name="connsiteY96" fmla="*/ 2559796 h 2653845"/>
              <a:gd name="connsiteX97" fmla="*/ 4246863 w 4504064"/>
              <a:gd name="connsiteY97" fmla="*/ 2567416 h 2653845"/>
              <a:gd name="connsiteX98" fmla="*/ 4224003 w 4504064"/>
              <a:gd name="connsiteY98" fmla="*/ 2460736 h 2653845"/>
              <a:gd name="connsiteX99" fmla="*/ 4254483 w 4504064"/>
              <a:gd name="connsiteY99" fmla="*/ 2605516 h 2653845"/>
              <a:gd name="connsiteX100" fmla="*/ 4269723 w 4504064"/>
              <a:gd name="connsiteY100" fmla="*/ 2491216 h 2653845"/>
              <a:gd name="connsiteX101" fmla="*/ 4292583 w 4504064"/>
              <a:gd name="connsiteY101" fmla="*/ 2498836 h 2653845"/>
              <a:gd name="connsiteX102" fmla="*/ 4315443 w 4504064"/>
              <a:gd name="connsiteY102" fmla="*/ 2514076 h 2653845"/>
              <a:gd name="connsiteX103" fmla="*/ 4345923 w 4504064"/>
              <a:gd name="connsiteY103" fmla="*/ 2613136 h 2653845"/>
              <a:gd name="connsiteX104" fmla="*/ 4444983 w 4504064"/>
              <a:gd name="connsiteY104" fmla="*/ 2567416 h 2653845"/>
              <a:gd name="connsiteX105" fmla="*/ 4475463 w 4504064"/>
              <a:gd name="connsiteY105" fmla="*/ 2552176 h 2653845"/>
              <a:gd name="connsiteX106" fmla="*/ 4460223 w 4504064"/>
              <a:gd name="connsiteY106" fmla="*/ 1774936 h 2653845"/>
              <a:gd name="connsiteX107" fmla="*/ 4452603 w 4504064"/>
              <a:gd name="connsiteY107" fmla="*/ 1752076 h 2653845"/>
              <a:gd name="connsiteX108" fmla="*/ 4429743 w 4504064"/>
              <a:gd name="connsiteY108" fmla="*/ 1698736 h 2653845"/>
              <a:gd name="connsiteX109" fmla="*/ 4422123 w 4504064"/>
              <a:gd name="connsiteY109" fmla="*/ 1660636 h 2653845"/>
              <a:gd name="connsiteX110" fmla="*/ 4414503 w 4504064"/>
              <a:gd name="connsiteY110" fmla="*/ 1607296 h 2653845"/>
              <a:gd name="connsiteX111" fmla="*/ 4399263 w 4504064"/>
              <a:gd name="connsiteY111" fmla="*/ 1584436 h 2653845"/>
              <a:gd name="connsiteX112" fmla="*/ 4391643 w 4504064"/>
              <a:gd name="connsiteY112" fmla="*/ 1546336 h 2653845"/>
              <a:gd name="connsiteX113" fmla="*/ 4467843 w 4504064"/>
              <a:gd name="connsiteY113" fmla="*/ 1531096 h 2653845"/>
              <a:gd name="connsiteX114" fmla="*/ 4452603 w 4504064"/>
              <a:gd name="connsiteY114" fmla="*/ 1477756 h 2653845"/>
              <a:gd name="connsiteX115" fmla="*/ 4444983 w 4504064"/>
              <a:gd name="connsiteY115" fmla="*/ 1294876 h 2653845"/>
              <a:gd name="connsiteX116" fmla="*/ 4391643 w 4504064"/>
              <a:gd name="connsiteY116" fmla="*/ 974836 h 2653845"/>
              <a:gd name="connsiteX117" fmla="*/ 4444983 w 4504064"/>
              <a:gd name="connsiteY117" fmla="*/ 951976 h 2653845"/>
              <a:gd name="connsiteX118" fmla="*/ 4406883 w 4504064"/>
              <a:gd name="connsiteY118" fmla="*/ 906256 h 2653845"/>
              <a:gd name="connsiteX119" fmla="*/ 4422123 w 4504064"/>
              <a:gd name="connsiteY119" fmla="*/ 791956 h 2653845"/>
              <a:gd name="connsiteX120" fmla="*/ 4429743 w 4504064"/>
              <a:gd name="connsiteY120" fmla="*/ 715756 h 2653845"/>
              <a:gd name="connsiteX121" fmla="*/ 4437363 w 4504064"/>
              <a:gd name="connsiteY121" fmla="*/ 670036 h 2653845"/>
              <a:gd name="connsiteX122" fmla="*/ 4452603 w 4504064"/>
              <a:gd name="connsiteY122" fmla="*/ 570976 h 2653845"/>
              <a:gd name="connsiteX123" fmla="*/ 4460223 w 4504064"/>
              <a:gd name="connsiteY123" fmla="*/ 517636 h 2653845"/>
              <a:gd name="connsiteX124" fmla="*/ 4467843 w 4504064"/>
              <a:gd name="connsiteY124" fmla="*/ 471916 h 2653845"/>
              <a:gd name="connsiteX125" fmla="*/ 4483083 w 4504064"/>
              <a:gd name="connsiteY125" fmla="*/ 365236 h 2653845"/>
              <a:gd name="connsiteX126" fmla="*/ 4475463 w 4504064"/>
              <a:gd name="connsiteY126" fmla="*/ 144256 h 2653845"/>
              <a:gd name="connsiteX127" fmla="*/ 4460223 w 4504064"/>
              <a:gd name="connsiteY127" fmla="*/ 121396 h 2653845"/>
              <a:gd name="connsiteX128" fmla="*/ 4467843 w 4504064"/>
              <a:gd name="connsiteY128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326623 w 4504064"/>
              <a:gd name="connsiteY32" fmla="*/ 921496 h 2653845"/>
              <a:gd name="connsiteX33" fmla="*/ 2326623 w 4504064"/>
              <a:gd name="connsiteY33" fmla="*/ 87577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82656 h 2653845"/>
              <a:gd name="connsiteX89" fmla="*/ 1968483 w 4504064"/>
              <a:gd name="connsiteY89" fmla="*/ 2536936 h 2653845"/>
              <a:gd name="connsiteX90" fmla="*/ 2021823 w 4504064"/>
              <a:gd name="connsiteY90" fmla="*/ 2597896 h 2653845"/>
              <a:gd name="connsiteX91" fmla="*/ 2075163 w 4504064"/>
              <a:gd name="connsiteY91" fmla="*/ 2514076 h 2653845"/>
              <a:gd name="connsiteX92" fmla="*/ 2136123 w 4504064"/>
              <a:gd name="connsiteY92" fmla="*/ 2605516 h 2653845"/>
              <a:gd name="connsiteX93" fmla="*/ 2181843 w 4504064"/>
              <a:gd name="connsiteY93" fmla="*/ 2498836 h 2653845"/>
              <a:gd name="connsiteX94" fmla="*/ 3119103 w 4504064"/>
              <a:gd name="connsiteY94" fmla="*/ 2590276 h 2653845"/>
              <a:gd name="connsiteX95" fmla="*/ 3271503 w 4504064"/>
              <a:gd name="connsiteY95" fmla="*/ 2575036 h 2653845"/>
              <a:gd name="connsiteX96" fmla="*/ 3698223 w 4504064"/>
              <a:gd name="connsiteY96" fmla="*/ 2559796 h 2653845"/>
              <a:gd name="connsiteX97" fmla="*/ 4246863 w 4504064"/>
              <a:gd name="connsiteY97" fmla="*/ 2567416 h 2653845"/>
              <a:gd name="connsiteX98" fmla="*/ 4224003 w 4504064"/>
              <a:gd name="connsiteY98" fmla="*/ 2460736 h 2653845"/>
              <a:gd name="connsiteX99" fmla="*/ 4254483 w 4504064"/>
              <a:gd name="connsiteY99" fmla="*/ 2605516 h 2653845"/>
              <a:gd name="connsiteX100" fmla="*/ 4269723 w 4504064"/>
              <a:gd name="connsiteY100" fmla="*/ 2491216 h 2653845"/>
              <a:gd name="connsiteX101" fmla="*/ 4292583 w 4504064"/>
              <a:gd name="connsiteY101" fmla="*/ 2498836 h 2653845"/>
              <a:gd name="connsiteX102" fmla="*/ 4315443 w 4504064"/>
              <a:gd name="connsiteY102" fmla="*/ 2514076 h 2653845"/>
              <a:gd name="connsiteX103" fmla="*/ 4345923 w 4504064"/>
              <a:gd name="connsiteY103" fmla="*/ 2613136 h 2653845"/>
              <a:gd name="connsiteX104" fmla="*/ 4444983 w 4504064"/>
              <a:gd name="connsiteY104" fmla="*/ 2567416 h 2653845"/>
              <a:gd name="connsiteX105" fmla="*/ 4475463 w 4504064"/>
              <a:gd name="connsiteY105" fmla="*/ 2552176 h 2653845"/>
              <a:gd name="connsiteX106" fmla="*/ 4460223 w 4504064"/>
              <a:gd name="connsiteY106" fmla="*/ 1774936 h 2653845"/>
              <a:gd name="connsiteX107" fmla="*/ 4452603 w 4504064"/>
              <a:gd name="connsiteY107" fmla="*/ 1752076 h 2653845"/>
              <a:gd name="connsiteX108" fmla="*/ 4429743 w 4504064"/>
              <a:gd name="connsiteY108" fmla="*/ 1698736 h 2653845"/>
              <a:gd name="connsiteX109" fmla="*/ 4422123 w 4504064"/>
              <a:gd name="connsiteY109" fmla="*/ 1660636 h 2653845"/>
              <a:gd name="connsiteX110" fmla="*/ 4414503 w 4504064"/>
              <a:gd name="connsiteY110" fmla="*/ 1607296 h 2653845"/>
              <a:gd name="connsiteX111" fmla="*/ 4399263 w 4504064"/>
              <a:gd name="connsiteY111" fmla="*/ 1584436 h 2653845"/>
              <a:gd name="connsiteX112" fmla="*/ 4391643 w 4504064"/>
              <a:gd name="connsiteY112" fmla="*/ 1546336 h 2653845"/>
              <a:gd name="connsiteX113" fmla="*/ 4467843 w 4504064"/>
              <a:gd name="connsiteY113" fmla="*/ 1531096 h 2653845"/>
              <a:gd name="connsiteX114" fmla="*/ 4452603 w 4504064"/>
              <a:gd name="connsiteY114" fmla="*/ 1477756 h 2653845"/>
              <a:gd name="connsiteX115" fmla="*/ 4444983 w 4504064"/>
              <a:gd name="connsiteY115" fmla="*/ 1294876 h 2653845"/>
              <a:gd name="connsiteX116" fmla="*/ 4391643 w 4504064"/>
              <a:gd name="connsiteY116" fmla="*/ 974836 h 2653845"/>
              <a:gd name="connsiteX117" fmla="*/ 4444983 w 4504064"/>
              <a:gd name="connsiteY117" fmla="*/ 951976 h 2653845"/>
              <a:gd name="connsiteX118" fmla="*/ 4406883 w 4504064"/>
              <a:gd name="connsiteY118" fmla="*/ 906256 h 2653845"/>
              <a:gd name="connsiteX119" fmla="*/ 4422123 w 4504064"/>
              <a:gd name="connsiteY119" fmla="*/ 791956 h 2653845"/>
              <a:gd name="connsiteX120" fmla="*/ 4429743 w 4504064"/>
              <a:gd name="connsiteY120" fmla="*/ 715756 h 2653845"/>
              <a:gd name="connsiteX121" fmla="*/ 4437363 w 4504064"/>
              <a:gd name="connsiteY121" fmla="*/ 670036 h 2653845"/>
              <a:gd name="connsiteX122" fmla="*/ 4452603 w 4504064"/>
              <a:gd name="connsiteY122" fmla="*/ 570976 h 2653845"/>
              <a:gd name="connsiteX123" fmla="*/ 4460223 w 4504064"/>
              <a:gd name="connsiteY123" fmla="*/ 517636 h 2653845"/>
              <a:gd name="connsiteX124" fmla="*/ 4467843 w 4504064"/>
              <a:gd name="connsiteY124" fmla="*/ 471916 h 2653845"/>
              <a:gd name="connsiteX125" fmla="*/ 4483083 w 4504064"/>
              <a:gd name="connsiteY125" fmla="*/ 365236 h 2653845"/>
              <a:gd name="connsiteX126" fmla="*/ 4475463 w 4504064"/>
              <a:gd name="connsiteY126" fmla="*/ 144256 h 2653845"/>
              <a:gd name="connsiteX127" fmla="*/ 4460223 w 4504064"/>
              <a:gd name="connsiteY127" fmla="*/ 121396 h 2653845"/>
              <a:gd name="connsiteX128" fmla="*/ 4467843 w 4504064"/>
              <a:gd name="connsiteY128" fmla="*/ 7096 h 2653845"/>
              <a:gd name="connsiteX0" fmla="*/ 4467843 w 4504064"/>
              <a:gd name="connsiteY0" fmla="*/ 7096 h 2653845"/>
              <a:gd name="connsiteX1" fmla="*/ 3934443 w 4504064"/>
              <a:gd name="connsiteY1" fmla="*/ 14716 h 2653845"/>
              <a:gd name="connsiteX2" fmla="*/ 3896343 w 4504064"/>
              <a:gd name="connsiteY2" fmla="*/ 22336 h 2653845"/>
              <a:gd name="connsiteX3" fmla="*/ 3545823 w 4504064"/>
              <a:gd name="connsiteY3" fmla="*/ 29956 h 2653845"/>
              <a:gd name="connsiteX4" fmla="*/ 3484863 w 4504064"/>
              <a:gd name="connsiteY4" fmla="*/ 37576 h 2653845"/>
              <a:gd name="connsiteX5" fmla="*/ 3462003 w 4504064"/>
              <a:gd name="connsiteY5" fmla="*/ 45196 h 2653845"/>
              <a:gd name="connsiteX6" fmla="*/ 3423903 w 4504064"/>
              <a:gd name="connsiteY6" fmla="*/ 52816 h 2653845"/>
              <a:gd name="connsiteX7" fmla="*/ 3393423 w 4504064"/>
              <a:gd name="connsiteY7" fmla="*/ 68056 h 2653845"/>
              <a:gd name="connsiteX8" fmla="*/ 3370563 w 4504064"/>
              <a:gd name="connsiteY8" fmla="*/ 83296 h 2653845"/>
              <a:gd name="connsiteX9" fmla="*/ 3263883 w 4504064"/>
              <a:gd name="connsiteY9" fmla="*/ 113776 h 2653845"/>
              <a:gd name="connsiteX10" fmla="*/ 3241023 w 4504064"/>
              <a:gd name="connsiteY10" fmla="*/ 129016 h 2653845"/>
              <a:gd name="connsiteX11" fmla="*/ 3202923 w 4504064"/>
              <a:gd name="connsiteY11" fmla="*/ 136636 h 2653845"/>
              <a:gd name="connsiteX12" fmla="*/ 3172443 w 4504064"/>
              <a:gd name="connsiteY12" fmla="*/ 144256 h 2653845"/>
              <a:gd name="connsiteX13" fmla="*/ 3141963 w 4504064"/>
              <a:gd name="connsiteY13" fmla="*/ 159496 h 2653845"/>
              <a:gd name="connsiteX14" fmla="*/ 3103863 w 4504064"/>
              <a:gd name="connsiteY14" fmla="*/ 167116 h 2653845"/>
              <a:gd name="connsiteX15" fmla="*/ 3035283 w 4504064"/>
              <a:gd name="connsiteY15" fmla="*/ 189976 h 2653845"/>
              <a:gd name="connsiteX16" fmla="*/ 2943843 w 4504064"/>
              <a:gd name="connsiteY16" fmla="*/ 212836 h 2653845"/>
              <a:gd name="connsiteX17" fmla="*/ 2920983 w 4504064"/>
              <a:gd name="connsiteY17" fmla="*/ 220456 h 2653845"/>
              <a:gd name="connsiteX18" fmla="*/ 2882883 w 4504064"/>
              <a:gd name="connsiteY18" fmla="*/ 228076 h 2653845"/>
              <a:gd name="connsiteX19" fmla="*/ 2821923 w 4504064"/>
              <a:gd name="connsiteY19" fmla="*/ 243316 h 2653845"/>
              <a:gd name="connsiteX20" fmla="*/ 2799063 w 4504064"/>
              <a:gd name="connsiteY20" fmla="*/ 258556 h 2653845"/>
              <a:gd name="connsiteX21" fmla="*/ 2768583 w 4504064"/>
              <a:gd name="connsiteY21" fmla="*/ 266176 h 2653845"/>
              <a:gd name="connsiteX22" fmla="*/ 2745723 w 4504064"/>
              <a:gd name="connsiteY22" fmla="*/ 296656 h 2653845"/>
              <a:gd name="connsiteX23" fmla="*/ 2722863 w 4504064"/>
              <a:gd name="connsiteY23" fmla="*/ 311896 h 2653845"/>
              <a:gd name="connsiteX24" fmla="*/ 2707623 w 4504064"/>
              <a:gd name="connsiteY24" fmla="*/ 342376 h 2653845"/>
              <a:gd name="connsiteX25" fmla="*/ 2692383 w 4504064"/>
              <a:gd name="connsiteY25" fmla="*/ 365236 h 2653845"/>
              <a:gd name="connsiteX26" fmla="*/ 2669523 w 4504064"/>
              <a:gd name="connsiteY26" fmla="*/ 426196 h 2653845"/>
              <a:gd name="connsiteX27" fmla="*/ 2593323 w 4504064"/>
              <a:gd name="connsiteY27" fmla="*/ 403336 h 2653845"/>
              <a:gd name="connsiteX28" fmla="*/ 2456163 w 4504064"/>
              <a:gd name="connsiteY28" fmla="*/ 525256 h 2653845"/>
              <a:gd name="connsiteX29" fmla="*/ 2418063 w 4504064"/>
              <a:gd name="connsiteY29" fmla="*/ 677656 h 2653845"/>
              <a:gd name="connsiteX30" fmla="*/ 2402823 w 4504064"/>
              <a:gd name="connsiteY30" fmla="*/ 746236 h 2653845"/>
              <a:gd name="connsiteX31" fmla="*/ 2341863 w 4504064"/>
              <a:gd name="connsiteY31" fmla="*/ 837676 h 2653845"/>
              <a:gd name="connsiteX32" fmla="*/ 2326623 w 4504064"/>
              <a:gd name="connsiteY32" fmla="*/ 921496 h 2653845"/>
              <a:gd name="connsiteX33" fmla="*/ 2326623 w 4504064"/>
              <a:gd name="connsiteY33" fmla="*/ 875776 h 2653845"/>
              <a:gd name="connsiteX34" fmla="*/ 2273283 w 4504064"/>
              <a:gd name="connsiteY34" fmla="*/ 1035796 h 2653845"/>
              <a:gd name="connsiteX35" fmla="*/ 2387583 w 4504064"/>
              <a:gd name="connsiteY35" fmla="*/ 906256 h 2653845"/>
              <a:gd name="connsiteX36" fmla="*/ 2379963 w 4504064"/>
              <a:gd name="connsiteY36" fmla="*/ 936736 h 2653845"/>
              <a:gd name="connsiteX37" fmla="*/ 2341863 w 4504064"/>
              <a:gd name="connsiteY37" fmla="*/ 1005316 h 2653845"/>
              <a:gd name="connsiteX38" fmla="*/ 2319003 w 4504064"/>
              <a:gd name="connsiteY38" fmla="*/ 1066276 h 2653845"/>
              <a:gd name="connsiteX39" fmla="*/ 2303763 w 4504064"/>
              <a:gd name="connsiteY39" fmla="*/ 1111996 h 2653845"/>
              <a:gd name="connsiteX40" fmla="*/ 2250423 w 4504064"/>
              <a:gd name="connsiteY40" fmla="*/ 1249156 h 2653845"/>
              <a:gd name="connsiteX41" fmla="*/ 2227563 w 4504064"/>
              <a:gd name="connsiteY41" fmla="*/ 1386316 h 2653845"/>
              <a:gd name="connsiteX42" fmla="*/ 2219943 w 4504064"/>
              <a:gd name="connsiteY42" fmla="*/ 1485376 h 2653845"/>
              <a:gd name="connsiteX43" fmla="*/ 2204703 w 4504064"/>
              <a:gd name="connsiteY43" fmla="*/ 1553956 h 2653845"/>
              <a:gd name="connsiteX44" fmla="*/ 2197083 w 4504064"/>
              <a:gd name="connsiteY44" fmla="*/ 1576816 h 2653845"/>
              <a:gd name="connsiteX45" fmla="*/ 2189463 w 4504064"/>
              <a:gd name="connsiteY45" fmla="*/ 1622536 h 2653845"/>
              <a:gd name="connsiteX46" fmla="*/ 2174223 w 4504064"/>
              <a:gd name="connsiteY46" fmla="*/ 1645396 h 2653845"/>
              <a:gd name="connsiteX47" fmla="*/ 2158983 w 4504064"/>
              <a:gd name="connsiteY47" fmla="*/ 1675876 h 2653845"/>
              <a:gd name="connsiteX48" fmla="*/ 2136123 w 4504064"/>
              <a:gd name="connsiteY48" fmla="*/ 1729216 h 2653845"/>
              <a:gd name="connsiteX49" fmla="*/ 2120883 w 4504064"/>
              <a:gd name="connsiteY49" fmla="*/ 1752076 h 2653845"/>
              <a:gd name="connsiteX50" fmla="*/ 2105643 w 4504064"/>
              <a:gd name="connsiteY50" fmla="*/ 1790176 h 2653845"/>
              <a:gd name="connsiteX51" fmla="*/ 2067543 w 4504064"/>
              <a:gd name="connsiteY51" fmla="*/ 1851136 h 2653845"/>
              <a:gd name="connsiteX52" fmla="*/ 2052303 w 4504064"/>
              <a:gd name="connsiteY52" fmla="*/ 1881616 h 2653845"/>
              <a:gd name="connsiteX53" fmla="*/ 2037063 w 4504064"/>
              <a:gd name="connsiteY53" fmla="*/ 1927336 h 2653845"/>
              <a:gd name="connsiteX54" fmla="*/ 2021823 w 4504064"/>
              <a:gd name="connsiteY54" fmla="*/ 1950196 h 2653845"/>
              <a:gd name="connsiteX55" fmla="*/ 2006583 w 4504064"/>
              <a:gd name="connsiteY55" fmla="*/ 1980676 h 2653845"/>
              <a:gd name="connsiteX56" fmla="*/ 1983723 w 4504064"/>
              <a:gd name="connsiteY56" fmla="*/ 2011156 h 2653845"/>
              <a:gd name="connsiteX57" fmla="*/ 1945623 w 4504064"/>
              <a:gd name="connsiteY57" fmla="*/ 2072116 h 2653845"/>
              <a:gd name="connsiteX58" fmla="*/ 1915143 w 4504064"/>
              <a:gd name="connsiteY58" fmla="*/ 2140696 h 2653845"/>
              <a:gd name="connsiteX59" fmla="*/ 1892283 w 4504064"/>
              <a:gd name="connsiteY59" fmla="*/ 2194036 h 2653845"/>
              <a:gd name="connsiteX60" fmla="*/ 1884663 w 4504064"/>
              <a:gd name="connsiteY60" fmla="*/ 2224516 h 2653845"/>
              <a:gd name="connsiteX61" fmla="*/ 1869423 w 4504064"/>
              <a:gd name="connsiteY61" fmla="*/ 2270236 h 2653845"/>
              <a:gd name="connsiteX62" fmla="*/ 1846563 w 4504064"/>
              <a:gd name="connsiteY62" fmla="*/ 2285476 h 2653845"/>
              <a:gd name="connsiteX63" fmla="*/ 1823703 w 4504064"/>
              <a:gd name="connsiteY63" fmla="*/ 2308336 h 2653845"/>
              <a:gd name="connsiteX64" fmla="*/ 1777983 w 4504064"/>
              <a:gd name="connsiteY64" fmla="*/ 2323576 h 2653845"/>
              <a:gd name="connsiteX65" fmla="*/ 1724643 w 4504064"/>
              <a:gd name="connsiteY65" fmla="*/ 2338816 h 2653845"/>
              <a:gd name="connsiteX66" fmla="*/ 1678923 w 4504064"/>
              <a:gd name="connsiteY66" fmla="*/ 2346436 h 2653845"/>
              <a:gd name="connsiteX67" fmla="*/ 1633203 w 4504064"/>
              <a:gd name="connsiteY67" fmla="*/ 2361676 h 2653845"/>
              <a:gd name="connsiteX68" fmla="*/ 1595103 w 4504064"/>
              <a:gd name="connsiteY68" fmla="*/ 2369296 h 2653845"/>
              <a:gd name="connsiteX69" fmla="*/ 1541763 w 4504064"/>
              <a:gd name="connsiteY69" fmla="*/ 2384536 h 2653845"/>
              <a:gd name="connsiteX70" fmla="*/ 1511283 w 4504064"/>
              <a:gd name="connsiteY70" fmla="*/ 2392156 h 2653845"/>
              <a:gd name="connsiteX71" fmla="*/ 1465563 w 4504064"/>
              <a:gd name="connsiteY71" fmla="*/ 2407396 h 2653845"/>
              <a:gd name="connsiteX72" fmla="*/ 1427463 w 4504064"/>
              <a:gd name="connsiteY72" fmla="*/ 2415016 h 2653845"/>
              <a:gd name="connsiteX73" fmla="*/ 1381743 w 4504064"/>
              <a:gd name="connsiteY73" fmla="*/ 2430256 h 2653845"/>
              <a:gd name="connsiteX74" fmla="*/ 1229343 w 4504064"/>
              <a:gd name="connsiteY74" fmla="*/ 2445496 h 2653845"/>
              <a:gd name="connsiteX75" fmla="*/ 1130283 w 4504064"/>
              <a:gd name="connsiteY75" fmla="*/ 2468356 h 2653845"/>
              <a:gd name="connsiteX76" fmla="*/ 1099803 w 4504064"/>
              <a:gd name="connsiteY76" fmla="*/ 2475976 h 2653845"/>
              <a:gd name="connsiteX77" fmla="*/ 558783 w 4504064"/>
              <a:gd name="connsiteY77" fmla="*/ 2491216 h 2653845"/>
              <a:gd name="connsiteX78" fmla="*/ 452103 w 4504064"/>
              <a:gd name="connsiteY78" fmla="*/ 2498836 h 2653845"/>
              <a:gd name="connsiteX79" fmla="*/ 383523 w 4504064"/>
              <a:gd name="connsiteY79" fmla="*/ 2529316 h 2653845"/>
              <a:gd name="connsiteX80" fmla="*/ 337803 w 4504064"/>
              <a:gd name="connsiteY80" fmla="*/ 2544556 h 2653845"/>
              <a:gd name="connsiteX81" fmla="*/ 314943 w 4504064"/>
              <a:gd name="connsiteY81" fmla="*/ 2552176 h 2653845"/>
              <a:gd name="connsiteX82" fmla="*/ 261603 w 4504064"/>
              <a:gd name="connsiteY82" fmla="*/ 2567416 h 2653845"/>
              <a:gd name="connsiteX83" fmla="*/ 200643 w 4504064"/>
              <a:gd name="connsiteY83" fmla="*/ 2575036 h 2653845"/>
              <a:gd name="connsiteX84" fmla="*/ 1610343 w 4504064"/>
              <a:gd name="connsiteY84" fmla="*/ 2582656 h 2653845"/>
              <a:gd name="connsiteX85" fmla="*/ 1633203 w 4504064"/>
              <a:gd name="connsiteY85" fmla="*/ 2575036 h 2653845"/>
              <a:gd name="connsiteX86" fmla="*/ 1762743 w 4504064"/>
              <a:gd name="connsiteY86" fmla="*/ 2559796 h 2653845"/>
              <a:gd name="connsiteX87" fmla="*/ 1838943 w 4504064"/>
              <a:gd name="connsiteY87" fmla="*/ 2552176 h 2653845"/>
              <a:gd name="connsiteX88" fmla="*/ 1877043 w 4504064"/>
              <a:gd name="connsiteY88" fmla="*/ 2582656 h 2653845"/>
              <a:gd name="connsiteX89" fmla="*/ 1968483 w 4504064"/>
              <a:gd name="connsiteY89" fmla="*/ 2536936 h 2653845"/>
              <a:gd name="connsiteX90" fmla="*/ 2021823 w 4504064"/>
              <a:gd name="connsiteY90" fmla="*/ 2597896 h 2653845"/>
              <a:gd name="connsiteX91" fmla="*/ 2075163 w 4504064"/>
              <a:gd name="connsiteY91" fmla="*/ 2514076 h 2653845"/>
              <a:gd name="connsiteX92" fmla="*/ 2136123 w 4504064"/>
              <a:gd name="connsiteY92" fmla="*/ 2605516 h 2653845"/>
              <a:gd name="connsiteX93" fmla="*/ 2189463 w 4504064"/>
              <a:gd name="connsiteY93" fmla="*/ 2590276 h 2653845"/>
              <a:gd name="connsiteX94" fmla="*/ 3119103 w 4504064"/>
              <a:gd name="connsiteY94" fmla="*/ 2590276 h 2653845"/>
              <a:gd name="connsiteX95" fmla="*/ 3271503 w 4504064"/>
              <a:gd name="connsiteY95" fmla="*/ 2575036 h 2653845"/>
              <a:gd name="connsiteX96" fmla="*/ 3698223 w 4504064"/>
              <a:gd name="connsiteY96" fmla="*/ 2559796 h 2653845"/>
              <a:gd name="connsiteX97" fmla="*/ 4246863 w 4504064"/>
              <a:gd name="connsiteY97" fmla="*/ 2567416 h 2653845"/>
              <a:gd name="connsiteX98" fmla="*/ 4224003 w 4504064"/>
              <a:gd name="connsiteY98" fmla="*/ 2460736 h 2653845"/>
              <a:gd name="connsiteX99" fmla="*/ 4254483 w 4504064"/>
              <a:gd name="connsiteY99" fmla="*/ 2605516 h 2653845"/>
              <a:gd name="connsiteX100" fmla="*/ 4269723 w 4504064"/>
              <a:gd name="connsiteY100" fmla="*/ 2491216 h 2653845"/>
              <a:gd name="connsiteX101" fmla="*/ 4292583 w 4504064"/>
              <a:gd name="connsiteY101" fmla="*/ 2498836 h 2653845"/>
              <a:gd name="connsiteX102" fmla="*/ 4315443 w 4504064"/>
              <a:gd name="connsiteY102" fmla="*/ 2514076 h 2653845"/>
              <a:gd name="connsiteX103" fmla="*/ 4345923 w 4504064"/>
              <a:gd name="connsiteY103" fmla="*/ 2613136 h 2653845"/>
              <a:gd name="connsiteX104" fmla="*/ 4444983 w 4504064"/>
              <a:gd name="connsiteY104" fmla="*/ 2567416 h 2653845"/>
              <a:gd name="connsiteX105" fmla="*/ 4475463 w 4504064"/>
              <a:gd name="connsiteY105" fmla="*/ 2552176 h 2653845"/>
              <a:gd name="connsiteX106" fmla="*/ 4460223 w 4504064"/>
              <a:gd name="connsiteY106" fmla="*/ 1774936 h 2653845"/>
              <a:gd name="connsiteX107" fmla="*/ 4452603 w 4504064"/>
              <a:gd name="connsiteY107" fmla="*/ 1752076 h 2653845"/>
              <a:gd name="connsiteX108" fmla="*/ 4429743 w 4504064"/>
              <a:gd name="connsiteY108" fmla="*/ 1698736 h 2653845"/>
              <a:gd name="connsiteX109" fmla="*/ 4422123 w 4504064"/>
              <a:gd name="connsiteY109" fmla="*/ 1660636 h 2653845"/>
              <a:gd name="connsiteX110" fmla="*/ 4414503 w 4504064"/>
              <a:gd name="connsiteY110" fmla="*/ 1607296 h 2653845"/>
              <a:gd name="connsiteX111" fmla="*/ 4399263 w 4504064"/>
              <a:gd name="connsiteY111" fmla="*/ 1584436 h 2653845"/>
              <a:gd name="connsiteX112" fmla="*/ 4391643 w 4504064"/>
              <a:gd name="connsiteY112" fmla="*/ 1546336 h 2653845"/>
              <a:gd name="connsiteX113" fmla="*/ 4467843 w 4504064"/>
              <a:gd name="connsiteY113" fmla="*/ 1531096 h 2653845"/>
              <a:gd name="connsiteX114" fmla="*/ 4452603 w 4504064"/>
              <a:gd name="connsiteY114" fmla="*/ 1477756 h 2653845"/>
              <a:gd name="connsiteX115" fmla="*/ 4444983 w 4504064"/>
              <a:gd name="connsiteY115" fmla="*/ 1294876 h 2653845"/>
              <a:gd name="connsiteX116" fmla="*/ 4391643 w 4504064"/>
              <a:gd name="connsiteY116" fmla="*/ 974836 h 2653845"/>
              <a:gd name="connsiteX117" fmla="*/ 4444983 w 4504064"/>
              <a:gd name="connsiteY117" fmla="*/ 951976 h 2653845"/>
              <a:gd name="connsiteX118" fmla="*/ 4406883 w 4504064"/>
              <a:gd name="connsiteY118" fmla="*/ 906256 h 2653845"/>
              <a:gd name="connsiteX119" fmla="*/ 4422123 w 4504064"/>
              <a:gd name="connsiteY119" fmla="*/ 791956 h 2653845"/>
              <a:gd name="connsiteX120" fmla="*/ 4429743 w 4504064"/>
              <a:gd name="connsiteY120" fmla="*/ 715756 h 2653845"/>
              <a:gd name="connsiteX121" fmla="*/ 4437363 w 4504064"/>
              <a:gd name="connsiteY121" fmla="*/ 670036 h 2653845"/>
              <a:gd name="connsiteX122" fmla="*/ 4452603 w 4504064"/>
              <a:gd name="connsiteY122" fmla="*/ 570976 h 2653845"/>
              <a:gd name="connsiteX123" fmla="*/ 4460223 w 4504064"/>
              <a:gd name="connsiteY123" fmla="*/ 517636 h 2653845"/>
              <a:gd name="connsiteX124" fmla="*/ 4467843 w 4504064"/>
              <a:gd name="connsiteY124" fmla="*/ 471916 h 2653845"/>
              <a:gd name="connsiteX125" fmla="*/ 4483083 w 4504064"/>
              <a:gd name="connsiteY125" fmla="*/ 365236 h 2653845"/>
              <a:gd name="connsiteX126" fmla="*/ 4475463 w 4504064"/>
              <a:gd name="connsiteY126" fmla="*/ 144256 h 2653845"/>
              <a:gd name="connsiteX127" fmla="*/ 4460223 w 4504064"/>
              <a:gd name="connsiteY127" fmla="*/ 121396 h 2653845"/>
              <a:gd name="connsiteX128" fmla="*/ 4467843 w 4504064"/>
              <a:gd name="connsiteY128" fmla="*/ 7096 h 26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504064" h="2653845">
                <a:moveTo>
                  <a:pt x="4467843" y="7096"/>
                </a:moveTo>
                <a:cubicBezTo>
                  <a:pt x="4380213" y="-10684"/>
                  <a:pt x="4112198" y="9976"/>
                  <a:pt x="3934443" y="14716"/>
                </a:cubicBezTo>
                <a:cubicBezTo>
                  <a:pt x="3921496" y="15061"/>
                  <a:pt x="3909285" y="21828"/>
                  <a:pt x="3896343" y="22336"/>
                </a:cubicBezTo>
                <a:cubicBezTo>
                  <a:pt x="3779565" y="26916"/>
                  <a:pt x="3662663" y="27416"/>
                  <a:pt x="3545823" y="29956"/>
                </a:cubicBezTo>
                <a:cubicBezTo>
                  <a:pt x="3525503" y="32496"/>
                  <a:pt x="3505011" y="33913"/>
                  <a:pt x="3484863" y="37576"/>
                </a:cubicBezTo>
                <a:cubicBezTo>
                  <a:pt x="3476960" y="39013"/>
                  <a:pt x="3469795" y="43248"/>
                  <a:pt x="3462003" y="45196"/>
                </a:cubicBezTo>
                <a:cubicBezTo>
                  <a:pt x="3449438" y="48337"/>
                  <a:pt x="3436603" y="50276"/>
                  <a:pt x="3423903" y="52816"/>
                </a:cubicBezTo>
                <a:cubicBezTo>
                  <a:pt x="3413743" y="57896"/>
                  <a:pt x="3403286" y="62420"/>
                  <a:pt x="3393423" y="68056"/>
                </a:cubicBezTo>
                <a:cubicBezTo>
                  <a:pt x="3385472" y="72600"/>
                  <a:pt x="3378900" y="79506"/>
                  <a:pt x="3370563" y="83296"/>
                </a:cubicBezTo>
                <a:cubicBezTo>
                  <a:pt x="3315978" y="108107"/>
                  <a:pt x="3316172" y="105061"/>
                  <a:pt x="3263883" y="113776"/>
                </a:cubicBezTo>
                <a:cubicBezTo>
                  <a:pt x="3256263" y="118856"/>
                  <a:pt x="3249598" y="125800"/>
                  <a:pt x="3241023" y="129016"/>
                </a:cubicBezTo>
                <a:cubicBezTo>
                  <a:pt x="3228896" y="133564"/>
                  <a:pt x="3215566" y="133826"/>
                  <a:pt x="3202923" y="136636"/>
                </a:cubicBezTo>
                <a:cubicBezTo>
                  <a:pt x="3192700" y="138908"/>
                  <a:pt x="3182249" y="140579"/>
                  <a:pt x="3172443" y="144256"/>
                </a:cubicBezTo>
                <a:cubicBezTo>
                  <a:pt x="3161807" y="148244"/>
                  <a:pt x="3152739" y="155904"/>
                  <a:pt x="3141963" y="159496"/>
                </a:cubicBezTo>
                <a:cubicBezTo>
                  <a:pt x="3129676" y="163592"/>
                  <a:pt x="3116316" y="163558"/>
                  <a:pt x="3103863" y="167116"/>
                </a:cubicBezTo>
                <a:cubicBezTo>
                  <a:pt x="3080694" y="173736"/>
                  <a:pt x="3058660" y="184132"/>
                  <a:pt x="3035283" y="189976"/>
                </a:cubicBezTo>
                <a:cubicBezTo>
                  <a:pt x="3004803" y="197596"/>
                  <a:pt x="2973649" y="202901"/>
                  <a:pt x="2943843" y="212836"/>
                </a:cubicBezTo>
                <a:cubicBezTo>
                  <a:pt x="2936223" y="215376"/>
                  <a:pt x="2928775" y="218508"/>
                  <a:pt x="2920983" y="220456"/>
                </a:cubicBezTo>
                <a:cubicBezTo>
                  <a:pt x="2908418" y="223597"/>
                  <a:pt x="2895503" y="225164"/>
                  <a:pt x="2882883" y="228076"/>
                </a:cubicBezTo>
                <a:cubicBezTo>
                  <a:pt x="2862474" y="232786"/>
                  <a:pt x="2842243" y="238236"/>
                  <a:pt x="2821923" y="243316"/>
                </a:cubicBezTo>
                <a:cubicBezTo>
                  <a:pt x="2814303" y="248396"/>
                  <a:pt x="2807481" y="254948"/>
                  <a:pt x="2799063" y="258556"/>
                </a:cubicBezTo>
                <a:cubicBezTo>
                  <a:pt x="2789437" y="262681"/>
                  <a:pt x="2777105" y="260089"/>
                  <a:pt x="2768583" y="266176"/>
                </a:cubicBezTo>
                <a:cubicBezTo>
                  <a:pt x="2758249" y="273558"/>
                  <a:pt x="2754703" y="287676"/>
                  <a:pt x="2745723" y="296656"/>
                </a:cubicBezTo>
                <a:cubicBezTo>
                  <a:pt x="2739247" y="303132"/>
                  <a:pt x="2730483" y="306816"/>
                  <a:pt x="2722863" y="311896"/>
                </a:cubicBezTo>
                <a:cubicBezTo>
                  <a:pt x="2717783" y="322056"/>
                  <a:pt x="2713259" y="332513"/>
                  <a:pt x="2707623" y="342376"/>
                </a:cubicBezTo>
                <a:cubicBezTo>
                  <a:pt x="2703079" y="350327"/>
                  <a:pt x="2696479" y="357045"/>
                  <a:pt x="2692383" y="365236"/>
                </a:cubicBezTo>
                <a:cubicBezTo>
                  <a:pt x="2649579" y="450844"/>
                  <a:pt x="2686033" y="419846"/>
                  <a:pt x="2669523" y="426196"/>
                </a:cubicBezTo>
                <a:cubicBezTo>
                  <a:pt x="2653013" y="432546"/>
                  <a:pt x="2628883" y="386826"/>
                  <a:pt x="2593323" y="403336"/>
                </a:cubicBezTo>
                <a:cubicBezTo>
                  <a:pt x="2557763" y="419846"/>
                  <a:pt x="2485373" y="479536"/>
                  <a:pt x="2456163" y="525256"/>
                </a:cubicBezTo>
                <a:cubicBezTo>
                  <a:pt x="2426953" y="570976"/>
                  <a:pt x="2426953" y="640826"/>
                  <a:pt x="2418063" y="677656"/>
                </a:cubicBezTo>
                <a:cubicBezTo>
                  <a:pt x="2409173" y="714486"/>
                  <a:pt x="2415523" y="719566"/>
                  <a:pt x="2402823" y="746236"/>
                </a:cubicBezTo>
                <a:cubicBezTo>
                  <a:pt x="2390123" y="772906"/>
                  <a:pt x="2354563" y="808466"/>
                  <a:pt x="2341863" y="837676"/>
                </a:cubicBezTo>
                <a:cubicBezTo>
                  <a:pt x="2329163" y="866886"/>
                  <a:pt x="2329163" y="915146"/>
                  <a:pt x="2326623" y="921496"/>
                </a:cubicBezTo>
                <a:cubicBezTo>
                  <a:pt x="2324083" y="927846"/>
                  <a:pt x="2335513" y="856726"/>
                  <a:pt x="2326623" y="875776"/>
                </a:cubicBezTo>
                <a:cubicBezTo>
                  <a:pt x="2317733" y="894826"/>
                  <a:pt x="2263123" y="1030716"/>
                  <a:pt x="2273283" y="1035796"/>
                </a:cubicBezTo>
                <a:cubicBezTo>
                  <a:pt x="2283443" y="1040876"/>
                  <a:pt x="2395203" y="893556"/>
                  <a:pt x="2387583" y="906256"/>
                </a:cubicBezTo>
                <a:cubicBezTo>
                  <a:pt x="2385043" y="916416"/>
                  <a:pt x="2383640" y="926930"/>
                  <a:pt x="2379963" y="936736"/>
                </a:cubicBezTo>
                <a:cubicBezTo>
                  <a:pt x="2372675" y="956170"/>
                  <a:pt x="2351563" y="989149"/>
                  <a:pt x="2341863" y="1005316"/>
                </a:cubicBezTo>
                <a:cubicBezTo>
                  <a:pt x="2323798" y="1095641"/>
                  <a:pt x="2347543" y="1002061"/>
                  <a:pt x="2319003" y="1066276"/>
                </a:cubicBezTo>
                <a:cubicBezTo>
                  <a:pt x="2312479" y="1080956"/>
                  <a:pt x="2309942" y="1097167"/>
                  <a:pt x="2303763" y="1111996"/>
                </a:cubicBezTo>
                <a:cubicBezTo>
                  <a:pt x="2287268" y="1151584"/>
                  <a:pt x="2262588" y="1204551"/>
                  <a:pt x="2250423" y="1249156"/>
                </a:cubicBezTo>
                <a:cubicBezTo>
                  <a:pt x="2242921" y="1276662"/>
                  <a:pt x="2227567" y="1386285"/>
                  <a:pt x="2227563" y="1386316"/>
                </a:cubicBezTo>
                <a:cubicBezTo>
                  <a:pt x="2223767" y="1419215"/>
                  <a:pt x="2223600" y="1452461"/>
                  <a:pt x="2219943" y="1485376"/>
                </a:cubicBezTo>
                <a:cubicBezTo>
                  <a:pt x="2218515" y="1498232"/>
                  <a:pt x="2208797" y="1539627"/>
                  <a:pt x="2204703" y="1553956"/>
                </a:cubicBezTo>
                <a:cubicBezTo>
                  <a:pt x="2202496" y="1561679"/>
                  <a:pt x="2198825" y="1568975"/>
                  <a:pt x="2197083" y="1576816"/>
                </a:cubicBezTo>
                <a:cubicBezTo>
                  <a:pt x="2193731" y="1591898"/>
                  <a:pt x="2194349" y="1607879"/>
                  <a:pt x="2189463" y="1622536"/>
                </a:cubicBezTo>
                <a:cubicBezTo>
                  <a:pt x="2186567" y="1631224"/>
                  <a:pt x="2178767" y="1637445"/>
                  <a:pt x="2174223" y="1645396"/>
                </a:cubicBezTo>
                <a:cubicBezTo>
                  <a:pt x="2168587" y="1655259"/>
                  <a:pt x="2163458" y="1665435"/>
                  <a:pt x="2158983" y="1675876"/>
                </a:cubicBezTo>
                <a:cubicBezTo>
                  <a:pt x="2140664" y="1718620"/>
                  <a:pt x="2165006" y="1678671"/>
                  <a:pt x="2136123" y="1729216"/>
                </a:cubicBezTo>
                <a:cubicBezTo>
                  <a:pt x="2131579" y="1737167"/>
                  <a:pt x="2124979" y="1743885"/>
                  <a:pt x="2120883" y="1752076"/>
                </a:cubicBezTo>
                <a:cubicBezTo>
                  <a:pt x="2114766" y="1764310"/>
                  <a:pt x="2111760" y="1777942"/>
                  <a:pt x="2105643" y="1790176"/>
                </a:cubicBezTo>
                <a:cubicBezTo>
                  <a:pt x="2076901" y="1847660"/>
                  <a:pt x="2091722" y="1808823"/>
                  <a:pt x="2067543" y="1851136"/>
                </a:cubicBezTo>
                <a:cubicBezTo>
                  <a:pt x="2061907" y="1860999"/>
                  <a:pt x="2056522" y="1871069"/>
                  <a:pt x="2052303" y="1881616"/>
                </a:cubicBezTo>
                <a:cubicBezTo>
                  <a:pt x="2046337" y="1896531"/>
                  <a:pt x="2045974" y="1913970"/>
                  <a:pt x="2037063" y="1927336"/>
                </a:cubicBezTo>
                <a:cubicBezTo>
                  <a:pt x="2031983" y="1934956"/>
                  <a:pt x="2026367" y="1942245"/>
                  <a:pt x="2021823" y="1950196"/>
                </a:cubicBezTo>
                <a:cubicBezTo>
                  <a:pt x="2016187" y="1960059"/>
                  <a:pt x="2012603" y="1971043"/>
                  <a:pt x="2006583" y="1980676"/>
                </a:cubicBezTo>
                <a:cubicBezTo>
                  <a:pt x="1999852" y="1991446"/>
                  <a:pt x="1990454" y="2000386"/>
                  <a:pt x="1983723" y="2011156"/>
                </a:cubicBezTo>
                <a:cubicBezTo>
                  <a:pt x="1931424" y="2094834"/>
                  <a:pt x="2010382" y="1985771"/>
                  <a:pt x="1945623" y="2072116"/>
                </a:cubicBezTo>
                <a:cubicBezTo>
                  <a:pt x="1927487" y="2126524"/>
                  <a:pt x="1939294" y="2104470"/>
                  <a:pt x="1915143" y="2140696"/>
                </a:cubicBezTo>
                <a:cubicBezTo>
                  <a:pt x="1893266" y="2228202"/>
                  <a:pt x="1923857" y="2120364"/>
                  <a:pt x="1892283" y="2194036"/>
                </a:cubicBezTo>
                <a:cubicBezTo>
                  <a:pt x="1888158" y="2203662"/>
                  <a:pt x="1887672" y="2214485"/>
                  <a:pt x="1884663" y="2224516"/>
                </a:cubicBezTo>
                <a:cubicBezTo>
                  <a:pt x="1880047" y="2239903"/>
                  <a:pt x="1882789" y="2261325"/>
                  <a:pt x="1869423" y="2270236"/>
                </a:cubicBezTo>
                <a:cubicBezTo>
                  <a:pt x="1861803" y="2275316"/>
                  <a:pt x="1853598" y="2279613"/>
                  <a:pt x="1846563" y="2285476"/>
                </a:cubicBezTo>
                <a:cubicBezTo>
                  <a:pt x="1838284" y="2292375"/>
                  <a:pt x="1833123" y="2303103"/>
                  <a:pt x="1823703" y="2308336"/>
                </a:cubicBezTo>
                <a:cubicBezTo>
                  <a:pt x="1809660" y="2316138"/>
                  <a:pt x="1793223" y="2318496"/>
                  <a:pt x="1777983" y="2323576"/>
                </a:cubicBezTo>
                <a:cubicBezTo>
                  <a:pt x="1756195" y="2330839"/>
                  <a:pt x="1748563" y="2334032"/>
                  <a:pt x="1724643" y="2338816"/>
                </a:cubicBezTo>
                <a:cubicBezTo>
                  <a:pt x="1709493" y="2341846"/>
                  <a:pt x="1693912" y="2342689"/>
                  <a:pt x="1678923" y="2346436"/>
                </a:cubicBezTo>
                <a:cubicBezTo>
                  <a:pt x="1663338" y="2350332"/>
                  <a:pt x="1648955" y="2358526"/>
                  <a:pt x="1633203" y="2361676"/>
                </a:cubicBezTo>
                <a:cubicBezTo>
                  <a:pt x="1620503" y="2364216"/>
                  <a:pt x="1607746" y="2366486"/>
                  <a:pt x="1595103" y="2369296"/>
                </a:cubicBezTo>
                <a:cubicBezTo>
                  <a:pt x="1541505" y="2381207"/>
                  <a:pt x="1586313" y="2371808"/>
                  <a:pt x="1541763" y="2384536"/>
                </a:cubicBezTo>
                <a:cubicBezTo>
                  <a:pt x="1531693" y="2387413"/>
                  <a:pt x="1521314" y="2389147"/>
                  <a:pt x="1511283" y="2392156"/>
                </a:cubicBezTo>
                <a:cubicBezTo>
                  <a:pt x="1495896" y="2396772"/>
                  <a:pt x="1481315" y="2404246"/>
                  <a:pt x="1465563" y="2407396"/>
                </a:cubicBezTo>
                <a:cubicBezTo>
                  <a:pt x="1452863" y="2409936"/>
                  <a:pt x="1439958" y="2411608"/>
                  <a:pt x="1427463" y="2415016"/>
                </a:cubicBezTo>
                <a:cubicBezTo>
                  <a:pt x="1411965" y="2419243"/>
                  <a:pt x="1397760" y="2429024"/>
                  <a:pt x="1381743" y="2430256"/>
                </a:cubicBezTo>
                <a:cubicBezTo>
                  <a:pt x="1264775" y="2439254"/>
                  <a:pt x="1315468" y="2433192"/>
                  <a:pt x="1229343" y="2445496"/>
                </a:cubicBezTo>
                <a:cubicBezTo>
                  <a:pt x="1150659" y="2471724"/>
                  <a:pt x="1217331" y="2452529"/>
                  <a:pt x="1130283" y="2468356"/>
                </a:cubicBezTo>
                <a:cubicBezTo>
                  <a:pt x="1119979" y="2470229"/>
                  <a:pt x="1110107" y="2474103"/>
                  <a:pt x="1099803" y="2475976"/>
                </a:cubicBezTo>
                <a:cubicBezTo>
                  <a:pt x="935753" y="2505803"/>
                  <a:pt x="609686" y="2490421"/>
                  <a:pt x="558783" y="2491216"/>
                </a:cubicBezTo>
                <a:cubicBezTo>
                  <a:pt x="523223" y="2493756"/>
                  <a:pt x="487359" y="2493548"/>
                  <a:pt x="452103" y="2498836"/>
                </a:cubicBezTo>
                <a:cubicBezTo>
                  <a:pt x="383613" y="2509110"/>
                  <a:pt x="427777" y="2509647"/>
                  <a:pt x="383523" y="2529316"/>
                </a:cubicBezTo>
                <a:cubicBezTo>
                  <a:pt x="368843" y="2535840"/>
                  <a:pt x="353043" y="2539476"/>
                  <a:pt x="337803" y="2544556"/>
                </a:cubicBezTo>
                <a:lnTo>
                  <a:pt x="314943" y="2552176"/>
                </a:lnTo>
                <a:cubicBezTo>
                  <a:pt x="296825" y="2558215"/>
                  <a:pt x="280739" y="2564227"/>
                  <a:pt x="261603" y="2567416"/>
                </a:cubicBezTo>
                <a:cubicBezTo>
                  <a:pt x="241403" y="2570783"/>
                  <a:pt x="220963" y="2572496"/>
                  <a:pt x="200643" y="2575036"/>
                </a:cubicBezTo>
                <a:cubicBezTo>
                  <a:pt x="-305328" y="2743693"/>
                  <a:pt x="138859" y="2590360"/>
                  <a:pt x="1610343" y="2582656"/>
                </a:cubicBezTo>
                <a:cubicBezTo>
                  <a:pt x="1617963" y="2580116"/>
                  <a:pt x="1625362" y="2576778"/>
                  <a:pt x="1633203" y="2575036"/>
                </a:cubicBezTo>
                <a:cubicBezTo>
                  <a:pt x="1676349" y="2565448"/>
                  <a:pt x="1718460" y="2564013"/>
                  <a:pt x="1762743" y="2559796"/>
                </a:cubicBezTo>
                <a:cubicBezTo>
                  <a:pt x="1788155" y="2557376"/>
                  <a:pt x="1819893" y="2548366"/>
                  <a:pt x="1838943" y="2552176"/>
                </a:cubicBezTo>
                <a:cubicBezTo>
                  <a:pt x="1857993" y="2555986"/>
                  <a:pt x="1864180" y="2584169"/>
                  <a:pt x="1877043" y="2582656"/>
                </a:cubicBezTo>
                <a:cubicBezTo>
                  <a:pt x="1907419" y="2579082"/>
                  <a:pt x="1944353" y="2534396"/>
                  <a:pt x="1968483" y="2536936"/>
                </a:cubicBezTo>
                <a:cubicBezTo>
                  <a:pt x="1992613" y="2539476"/>
                  <a:pt x="2004043" y="2601706"/>
                  <a:pt x="2021823" y="2597896"/>
                </a:cubicBezTo>
                <a:cubicBezTo>
                  <a:pt x="2039603" y="2594086"/>
                  <a:pt x="2056113" y="2512806"/>
                  <a:pt x="2075163" y="2514076"/>
                </a:cubicBezTo>
                <a:cubicBezTo>
                  <a:pt x="2094213" y="2515346"/>
                  <a:pt x="2118343" y="2608056"/>
                  <a:pt x="2136123" y="2605516"/>
                </a:cubicBezTo>
                <a:cubicBezTo>
                  <a:pt x="2153903" y="2602976"/>
                  <a:pt x="2025633" y="2592816"/>
                  <a:pt x="2189463" y="2590276"/>
                </a:cubicBezTo>
                <a:cubicBezTo>
                  <a:pt x="2353293" y="2587736"/>
                  <a:pt x="2270685" y="2606436"/>
                  <a:pt x="3119103" y="2590276"/>
                </a:cubicBezTo>
                <a:cubicBezTo>
                  <a:pt x="3212657" y="2574684"/>
                  <a:pt x="3174983" y="2580116"/>
                  <a:pt x="3271503" y="2575036"/>
                </a:cubicBezTo>
                <a:cubicBezTo>
                  <a:pt x="3368023" y="2569956"/>
                  <a:pt x="3444317" y="2573159"/>
                  <a:pt x="3698223" y="2559796"/>
                </a:cubicBezTo>
                <a:cubicBezTo>
                  <a:pt x="3911583" y="2562336"/>
                  <a:pt x="4159233" y="2583926"/>
                  <a:pt x="4246863" y="2567416"/>
                </a:cubicBezTo>
                <a:cubicBezTo>
                  <a:pt x="4334493" y="2550906"/>
                  <a:pt x="4222733" y="2454386"/>
                  <a:pt x="4224003" y="2460736"/>
                </a:cubicBezTo>
                <a:cubicBezTo>
                  <a:pt x="4225273" y="2467086"/>
                  <a:pt x="4246863" y="2602976"/>
                  <a:pt x="4254483" y="2605516"/>
                </a:cubicBezTo>
                <a:cubicBezTo>
                  <a:pt x="4262103" y="2613136"/>
                  <a:pt x="4263373" y="2508996"/>
                  <a:pt x="4269723" y="2491216"/>
                </a:cubicBezTo>
                <a:cubicBezTo>
                  <a:pt x="4276073" y="2473436"/>
                  <a:pt x="4285399" y="2495244"/>
                  <a:pt x="4292583" y="2498836"/>
                </a:cubicBezTo>
                <a:cubicBezTo>
                  <a:pt x="4300774" y="2502932"/>
                  <a:pt x="4306553" y="2495026"/>
                  <a:pt x="4315443" y="2514076"/>
                </a:cubicBezTo>
                <a:cubicBezTo>
                  <a:pt x="4324333" y="2533126"/>
                  <a:pt x="4338902" y="2609235"/>
                  <a:pt x="4345923" y="2613136"/>
                </a:cubicBezTo>
                <a:cubicBezTo>
                  <a:pt x="4432033" y="2660975"/>
                  <a:pt x="4339995" y="2541169"/>
                  <a:pt x="4444983" y="2567416"/>
                </a:cubicBezTo>
                <a:cubicBezTo>
                  <a:pt x="4455143" y="2562336"/>
                  <a:pt x="4475245" y="2563533"/>
                  <a:pt x="4475463" y="2552176"/>
                </a:cubicBezTo>
                <a:cubicBezTo>
                  <a:pt x="4480445" y="2293094"/>
                  <a:pt x="4467624" y="2033960"/>
                  <a:pt x="4460223" y="1774936"/>
                </a:cubicBezTo>
                <a:cubicBezTo>
                  <a:pt x="4459994" y="1766907"/>
                  <a:pt x="4455586" y="1759534"/>
                  <a:pt x="4452603" y="1752076"/>
                </a:cubicBezTo>
                <a:cubicBezTo>
                  <a:pt x="4445419" y="1734115"/>
                  <a:pt x="4437363" y="1716516"/>
                  <a:pt x="4429743" y="1698736"/>
                </a:cubicBezTo>
                <a:cubicBezTo>
                  <a:pt x="4427203" y="1686036"/>
                  <a:pt x="4424252" y="1673411"/>
                  <a:pt x="4422123" y="1660636"/>
                </a:cubicBezTo>
                <a:cubicBezTo>
                  <a:pt x="4419170" y="1642920"/>
                  <a:pt x="4419664" y="1624499"/>
                  <a:pt x="4414503" y="1607296"/>
                </a:cubicBezTo>
                <a:cubicBezTo>
                  <a:pt x="4411871" y="1598524"/>
                  <a:pt x="4404343" y="1592056"/>
                  <a:pt x="4399263" y="1584436"/>
                </a:cubicBezTo>
                <a:cubicBezTo>
                  <a:pt x="4396723" y="1571736"/>
                  <a:pt x="4380213" y="1555226"/>
                  <a:pt x="4391643" y="1546336"/>
                </a:cubicBezTo>
                <a:cubicBezTo>
                  <a:pt x="4403073" y="1537446"/>
                  <a:pt x="4457683" y="1542526"/>
                  <a:pt x="4467843" y="1531096"/>
                </a:cubicBezTo>
                <a:cubicBezTo>
                  <a:pt x="4478003" y="1519666"/>
                  <a:pt x="4457683" y="1500616"/>
                  <a:pt x="4452603" y="1477756"/>
                </a:cubicBezTo>
                <a:cubicBezTo>
                  <a:pt x="4452603" y="1433306"/>
                  <a:pt x="4441173" y="1374886"/>
                  <a:pt x="4444983" y="1294876"/>
                </a:cubicBezTo>
                <a:cubicBezTo>
                  <a:pt x="4448793" y="1214866"/>
                  <a:pt x="4391643" y="1031986"/>
                  <a:pt x="4391643" y="974836"/>
                </a:cubicBezTo>
                <a:cubicBezTo>
                  <a:pt x="4391643" y="917686"/>
                  <a:pt x="4443241" y="959817"/>
                  <a:pt x="4444983" y="951976"/>
                </a:cubicBezTo>
                <a:cubicBezTo>
                  <a:pt x="4448335" y="936894"/>
                  <a:pt x="4410693" y="932926"/>
                  <a:pt x="4406883" y="906256"/>
                </a:cubicBezTo>
                <a:cubicBezTo>
                  <a:pt x="4403073" y="879586"/>
                  <a:pt x="4417543" y="830119"/>
                  <a:pt x="4422123" y="791956"/>
                </a:cubicBezTo>
                <a:cubicBezTo>
                  <a:pt x="4425164" y="766611"/>
                  <a:pt x="4426577" y="741086"/>
                  <a:pt x="4429743" y="715756"/>
                </a:cubicBezTo>
                <a:cubicBezTo>
                  <a:pt x="4431659" y="700425"/>
                  <a:pt x="4435447" y="685367"/>
                  <a:pt x="4437363" y="670036"/>
                </a:cubicBezTo>
                <a:cubicBezTo>
                  <a:pt x="4449150" y="575741"/>
                  <a:pt x="4435851" y="621232"/>
                  <a:pt x="4452603" y="570976"/>
                </a:cubicBezTo>
                <a:cubicBezTo>
                  <a:pt x="4455143" y="553196"/>
                  <a:pt x="4457492" y="535388"/>
                  <a:pt x="4460223" y="517636"/>
                </a:cubicBezTo>
                <a:cubicBezTo>
                  <a:pt x="4462572" y="502365"/>
                  <a:pt x="4465551" y="487195"/>
                  <a:pt x="4467843" y="471916"/>
                </a:cubicBezTo>
                <a:cubicBezTo>
                  <a:pt x="4473172" y="436392"/>
                  <a:pt x="4478003" y="400796"/>
                  <a:pt x="4483083" y="365236"/>
                </a:cubicBezTo>
                <a:cubicBezTo>
                  <a:pt x="4480543" y="291576"/>
                  <a:pt x="4482343" y="217638"/>
                  <a:pt x="4475463" y="144256"/>
                </a:cubicBezTo>
                <a:cubicBezTo>
                  <a:pt x="4474608" y="135138"/>
                  <a:pt x="4461234" y="130498"/>
                  <a:pt x="4460223" y="121396"/>
                </a:cubicBezTo>
                <a:cubicBezTo>
                  <a:pt x="4456016" y="83529"/>
                  <a:pt x="4555473" y="24876"/>
                  <a:pt x="4467843" y="709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S-Curve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935" y="5361003"/>
                <a:ext cx="4063314" cy="204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Threshold s </a:t>
                </a:r>
                <a:r>
                  <a:rPr lang="ko-KR" altLang="en-US" smtClean="0"/>
                  <a:t>선정 기준</a:t>
                </a:r>
                <a:r>
                  <a:rPr lang="en-US" altLang="ko-KR" smtClean="0"/>
                  <a:t>: 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ko-KR" altLang="en-US" smtClean="0"/>
                  <a:t>가장 가파른 지점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기울기가 가장 큰</a:t>
                </a:r>
                <a:r>
                  <a:rPr lang="en-US" altLang="ko-KR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ko-KR"/>
              </a:p>
              <a:p>
                <a:r>
                  <a:rPr lang="ko-KR" altLang="en-US" smtClean="0"/>
                  <a:t>을 기준으로 거짓 양성</a:t>
                </a:r>
                <a:r>
                  <a:rPr lang="en-US" altLang="ko-KR" smtClean="0"/>
                  <a:t>/</a:t>
                </a:r>
                <a:r>
                  <a:rPr lang="ko-KR" altLang="en-US" smtClean="0"/>
                  <a:t>음성을 고려</a:t>
                </a:r>
                <a:r>
                  <a:rPr lang="en-US" altLang="ko-KR" smtClean="0"/>
                  <a:t>.</a:t>
                </a:r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5" y="5361003"/>
                <a:ext cx="4063314" cy="2041649"/>
              </a:xfrm>
              <a:prstGeom prst="rect">
                <a:avLst/>
              </a:prstGeom>
              <a:blipFill rotWithShape="0">
                <a:blip r:embed="rId3"/>
                <a:stretch>
                  <a:fillRect l="-1199" t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4234249" y="3506924"/>
            <a:ext cx="98854" cy="10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367397" y="2000813"/>
            <a:ext cx="4339800" cy="3408493"/>
            <a:chOff x="8210332" y="2003468"/>
            <a:chExt cx="2478089" cy="4449764"/>
          </a:xfrm>
        </p:grpSpPr>
        <p:grpSp>
          <p:nvGrpSpPr>
            <p:cNvPr id="8" name="Group 14"/>
            <p:cNvGrpSpPr/>
            <p:nvPr/>
          </p:nvGrpSpPr>
          <p:grpSpPr>
            <a:xfrm>
              <a:off x="9304121" y="3935457"/>
              <a:ext cx="1384300" cy="2425701"/>
              <a:chOff x="4866" y="2169"/>
              <a:chExt cx="872" cy="1528"/>
            </a:xfrm>
          </p:grpSpPr>
          <p:sp>
            <p:nvSpPr>
              <p:cNvPr id="9" name="Text Box 15"/>
              <p:cNvSpPr txBox="1">
                <a:spLocks noChangeArrowheads="1"/>
              </p:cNvSpPr>
              <p:nvPr/>
            </p:nvSpPr>
            <p:spPr>
              <a:xfrm>
                <a:off x="4866" y="2169"/>
                <a:ext cx="349" cy="3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b="1" i="1">
                    <a:latin typeface="Tahoma"/>
                  </a:rPr>
                  <a:t>s</a:t>
                </a:r>
                <a:r>
                  <a:rPr lang="en-US" sz="2400" b="1" smtClean="0">
                    <a:latin typeface="Tahoma"/>
                  </a:rPr>
                  <a:t> </a:t>
                </a:r>
                <a:r>
                  <a:rPr lang="en-US" sz="2400" b="1" i="1" baseline="30000">
                    <a:latin typeface="Tahoma"/>
                  </a:rPr>
                  <a:t>r </a:t>
                </a:r>
              </a:p>
            </p:txBody>
          </p:sp>
          <p:sp>
            <p:nvSpPr>
              <p:cNvPr id="10" name="Text Box 16"/>
              <p:cNvSpPr txBox="1">
                <a:spLocks noChangeArrowheads="1"/>
              </p:cNvSpPr>
              <p:nvPr/>
            </p:nvSpPr>
            <p:spPr>
              <a:xfrm>
                <a:off x="5169" y="2938"/>
                <a:ext cx="569" cy="75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All rows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of a band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are equal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>
              <a:xfrm flipH="1" flipV="1">
                <a:off x="4992" y="2425"/>
                <a:ext cx="19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square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12" name="Group 18"/>
            <p:cNvGrpSpPr/>
            <p:nvPr/>
          </p:nvGrpSpPr>
          <p:grpSpPr>
            <a:xfrm>
              <a:off x="8210332" y="3959269"/>
              <a:ext cx="1430338" cy="2493963"/>
              <a:chOff x="4187" y="2163"/>
              <a:chExt cx="901" cy="1571"/>
            </a:xfrm>
          </p:grpSpPr>
          <p:sp>
            <p:nvSpPr>
              <p:cNvPr id="13" name="Text Box 19"/>
              <p:cNvSpPr txBox="1">
                <a:spLocks noChangeArrowheads="1"/>
              </p:cNvSpPr>
              <p:nvPr/>
            </p:nvSpPr>
            <p:spPr>
              <a:xfrm>
                <a:off x="4709" y="2163"/>
                <a:ext cx="379" cy="3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b="1">
                    <a:latin typeface="Tahoma"/>
                  </a:rPr>
                  <a:t>1 </a:t>
                </a:r>
                <a:r>
                  <a:rPr lang="en-US" sz="2400" b="1" smtClean="0">
                    <a:latin typeface="Tahoma"/>
                  </a:rPr>
                  <a:t>-</a:t>
                </a:r>
                <a:endParaRPr lang="en-US" sz="2400" b="1">
                  <a:latin typeface="Tahoma"/>
                </a:endParaRP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>
              <a:xfrm>
                <a:off x="4187" y="2975"/>
                <a:ext cx="752" cy="75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Some row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of a band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unequal</a:t>
                </a:r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>
              <a:xfrm flipV="1">
                <a:off x="4512" y="2528"/>
                <a:ext cx="25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square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16" name="Group 22"/>
            <p:cNvGrpSpPr/>
            <p:nvPr/>
          </p:nvGrpSpPr>
          <p:grpSpPr>
            <a:xfrm>
              <a:off x="8786599" y="2117768"/>
              <a:ext cx="1490663" cy="2243139"/>
              <a:chOff x="4550" y="1003"/>
              <a:chExt cx="939" cy="1413"/>
            </a:xfrm>
          </p:grpSpPr>
          <p:sp>
            <p:nvSpPr>
              <p:cNvPr id="17" name="Text Box 23"/>
              <p:cNvSpPr txBox="1">
                <a:spLocks noChangeArrowheads="1"/>
              </p:cNvSpPr>
              <p:nvPr/>
            </p:nvSpPr>
            <p:spPr>
              <a:xfrm>
                <a:off x="4550" y="2133"/>
                <a:ext cx="205" cy="28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b="1">
                    <a:latin typeface="Tahoma"/>
                  </a:rPr>
                  <a:t>(</a:t>
                </a:r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>
              <a:xfrm>
                <a:off x="5077" y="2133"/>
                <a:ext cx="324" cy="28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b="1">
                    <a:latin typeface="Tahoma"/>
                  </a:rPr>
                  <a:t>)</a:t>
                </a:r>
                <a:r>
                  <a:rPr lang="en-US" sz="2400" b="1" i="1" baseline="30000">
                    <a:latin typeface="Tahoma"/>
                  </a:rPr>
                  <a:t>b </a:t>
                </a:r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>
              <a:xfrm>
                <a:off x="5077" y="1003"/>
                <a:ext cx="412" cy="75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endParaRPr lang="en-US">
                  <a:latin typeface="Tahoma"/>
                </a:endParaRP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No bands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identical</a:t>
                </a: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>
              <a:xfrm flipH="1">
                <a:off x="5228" y="1680"/>
                <a:ext cx="52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square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1" name="Group 27"/>
            <p:cNvGrpSpPr/>
            <p:nvPr/>
          </p:nvGrpSpPr>
          <p:grpSpPr>
            <a:xfrm>
              <a:off x="8242084" y="2003468"/>
              <a:ext cx="1128713" cy="2365376"/>
              <a:chOff x="4197" y="903"/>
              <a:chExt cx="711" cy="1490"/>
            </a:xfrm>
          </p:grpSpPr>
          <p:sp>
            <p:nvSpPr>
              <p:cNvPr id="22" name="Text Box 28"/>
              <p:cNvSpPr txBox="1">
                <a:spLocks noChangeArrowheads="1"/>
              </p:cNvSpPr>
              <p:nvPr/>
            </p:nvSpPr>
            <p:spPr>
              <a:xfrm>
                <a:off x="4272" y="2111"/>
                <a:ext cx="383" cy="28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b="1">
                    <a:latin typeface="Tahoma"/>
                  </a:rPr>
                  <a:t>1 -</a:t>
                </a:r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>
              <a:xfrm>
                <a:off x="4197" y="903"/>
                <a:ext cx="711" cy="75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At least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one band</a:t>
                </a:r>
              </a:p>
              <a:p>
                <a:pPr eaLnBrk="0" hangingPunct="0">
                  <a:defRPr/>
                </a:pPr>
                <a:r>
                  <a:rPr lang="en-US">
                    <a:latin typeface="Tahoma"/>
                  </a:rPr>
                  <a:t>identical</a:t>
                </a: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>
              <a:xfrm>
                <a:off x="4483" y="1728"/>
                <a:ext cx="105" cy="3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square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  <p:cxnSp>
        <p:nvCxnSpPr>
          <p:cNvPr id="26" name="Straight Connector 14"/>
          <p:cNvCxnSpPr/>
          <p:nvPr/>
        </p:nvCxnSpPr>
        <p:spPr>
          <a:xfrm flipV="1">
            <a:off x="4283676" y="2206493"/>
            <a:ext cx="2709" cy="26300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4248150" y="2189586"/>
            <a:ext cx="1847850" cy="1308127"/>
          </a:xfrm>
          <a:custGeom>
            <a:avLst/>
            <a:gdLst>
              <a:gd name="connsiteX0" fmla="*/ 52388 w 1847850"/>
              <a:gd name="connsiteY0" fmla="*/ 34502 h 1308127"/>
              <a:gd name="connsiteX1" fmla="*/ 47625 w 1847850"/>
              <a:gd name="connsiteY1" fmla="*/ 286914 h 1308127"/>
              <a:gd name="connsiteX2" fmla="*/ 38100 w 1847850"/>
              <a:gd name="connsiteY2" fmla="*/ 315489 h 1308127"/>
              <a:gd name="connsiteX3" fmla="*/ 33338 w 1847850"/>
              <a:gd name="connsiteY3" fmla="*/ 734589 h 1308127"/>
              <a:gd name="connsiteX4" fmla="*/ 19050 w 1847850"/>
              <a:gd name="connsiteY4" fmla="*/ 982239 h 1308127"/>
              <a:gd name="connsiteX5" fmla="*/ 9525 w 1847850"/>
              <a:gd name="connsiteY5" fmla="*/ 1106064 h 1308127"/>
              <a:gd name="connsiteX6" fmla="*/ 0 w 1847850"/>
              <a:gd name="connsiteY6" fmla="*/ 1196552 h 1308127"/>
              <a:gd name="connsiteX7" fmla="*/ 4763 w 1847850"/>
              <a:gd name="connsiteY7" fmla="*/ 1306089 h 1308127"/>
              <a:gd name="connsiteX8" fmla="*/ 14288 w 1847850"/>
              <a:gd name="connsiteY8" fmla="*/ 1277514 h 1308127"/>
              <a:gd name="connsiteX9" fmla="*/ 19050 w 1847850"/>
              <a:gd name="connsiteY9" fmla="*/ 1253702 h 1308127"/>
              <a:gd name="connsiteX10" fmla="*/ 23813 w 1847850"/>
              <a:gd name="connsiteY10" fmla="*/ 1234652 h 1308127"/>
              <a:gd name="connsiteX11" fmla="*/ 33338 w 1847850"/>
              <a:gd name="connsiteY11" fmla="*/ 1187027 h 1308127"/>
              <a:gd name="connsiteX12" fmla="*/ 38100 w 1847850"/>
              <a:gd name="connsiteY12" fmla="*/ 1167977 h 1308127"/>
              <a:gd name="connsiteX13" fmla="*/ 42863 w 1847850"/>
              <a:gd name="connsiteY13" fmla="*/ 1129877 h 1308127"/>
              <a:gd name="connsiteX14" fmla="*/ 57150 w 1847850"/>
              <a:gd name="connsiteY14" fmla="*/ 1087014 h 1308127"/>
              <a:gd name="connsiteX15" fmla="*/ 66675 w 1847850"/>
              <a:gd name="connsiteY15" fmla="*/ 1044152 h 1308127"/>
              <a:gd name="connsiteX16" fmla="*/ 76200 w 1847850"/>
              <a:gd name="connsiteY16" fmla="*/ 1025102 h 1308127"/>
              <a:gd name="connsiteX17" fmla="*/ 85725 w 1847850"/>
              <a:gd name="connsiteY17" fmla="*/ 996527 h 1308127"/>
              <a:gd name="connsiteX18" fmla="*/ 95250 w 1847850"/>
              <a:gd name="connsiteY18" fmla="*/ 934614 h 1308127"/>
              <a:gd name="connsiteX19" fmla="*/ 109538 w 1847850"/>
              <a:gd name="connsiteY19" fmla="*/ 901277 h 1308127"/>
              <a:gd name="connsiteX20" fmla="*/ 119063 w 1847850"/>
              <a:gd name="connsiteY20" fmla="*/ 867939 h 1308127"/>
              <a:gd name="connsiteX21" fmla="*/ 123825 w 1847850"/>
              <a:gd name="connsiteY21" fmla="*/ 844127 h 1308127"/>
              <a:gd name="connsiteX22" fmla="*/ 133350 w 1847850"/>
              <a:gd name="connsiteY22" fmla="*/ 829839 h 1308127"/>
              <a:gd name="connsiteX23" fmla="*/ 142875 w 1847850"/>
              <a:gd name="connsiteY23" fmla="*/ 810789 h 1308127"/>
              <a:gd name="connsiteX24" fmla="*/ 157163 w 1847850"/>
              <a:gd name="connsiteY24" fmla="*/ 777452 h 1308127"/>
              <a:gd name="connsiteX25" fmla="*/ 171450 w 1847850"/>
              <a:gd name="connsiteY25" fmla="*/ 739352 h 1308127"/>
              <a:gd name="connsiteX26" fmla="*/ 190500 w 1847850"/>
              <a:gd name="connsiteY26" fmla="*/ 701252 h 1308127"/>
              <a:gd name="connsiteX27" fmla="*/ 204788 w 1847850"/>
              <a:gd name="connsiteY27" fmla="*/ 663152 h 1308127"/>
              <a:gd name="connsiteX28" fmla="*/ 223838 w 1847850"/>
              <a:gd name="connsiteY28" fmla="*/ 610764 h 1308127"/>
              <a:gd name="connsiteX29" fmla="*/ 233363 w 1847850"/>
              <a:gd name="connsiteY29" fmla="*/ 596477 h 1308127"/>
              <a:gd name="connsiteX30" fmla="*/ 242888 w 1847850"/>
              <a:gd name="connsiteY30" fmla="*/ 577427 h 1308127"/>
              <a:gd name="connsiteX31" fmla="*/ 276225 w 1847850"/>
              <a:gd name="connsiteY31" fmla="*/ 544089 h 1308127"/>
              <a:gd name="connsiteX32" fmla="*/ 290513 w 1847850"/>
              <a:gd name="connsiteY32" fmla="*/ 529802 h 1308127"/>
              <a:gd name="connsiteX33" fmla="*/ 314325 w 1847850"/>
              <a:gd name="connsiteY33" fmla="*/ 515514 h 1308127"/>
              <a:gd name="connsiteX34" fmla="*/ 342900 w 1847850"/>
              <a:gd name="connsiteY34" fmla="*/ 486939 h 1308127"/>
              <a:gd name="connsiteX35" fmla="*/ 361950 w 1847850"/>
              <a:gd name="connsiteY35" fmla="*/ 472652 h 1308127"/>
              <a:gd name="connsiteX36" fmla="*/ 376238 w 1847850"/>
              <a:gd name="connsiteY36" fmla="*/ 463127 h 1308127"/>
              <a:gd name="connsiteX37" fmla="*/ 414338 w 1847850"/>
              <a:gd name="connsiteY37" fmla="*/ 429789 h 1308127"/>
              <a:gd name="connsiteX38" fmla="*/ 471488 w 1847850"/>
              <a:gd name="connsiteY38" fmla="*/ 386927 h 1308127"/>
              <a:gd name="connsiteX39" fmla="*/ 485775 w 1847850"/>
              <a:gd name="connsiteY39" fmla="*/ 377402 h 1308127"/>
              <a:gd name="connsiteX40" fmla="*/ 504825 w 1847850"/>
              <a:gd name="connsiteY40" fmla="*/ 363114 h 1308127"/>
              <a:gd name="connsiteX41" fmla="*/ 523875 w 1847850"/>
              <a:gd name="connsiteY41" fmla="*/ 353589 h 1308127"/>
              <a:gd name="connsiteX42" fmla="*/ 557213 w 1847850"/>
              <a:gd name="connsiteY42" fmla="*/ 334539 h 1308127"/>
              <a:gd name="connsiteX43" fmla="*/ 585788 w 1847850"/>
              <a:gd name="connsiteY43" fmla="*/ 325014 h 1308127"/>
              <a:gd name="connsiteX44" fmla="*/ 600075 w 1847850"/>
              <a:gd name="connsiteY44" fmla="*/ 315489 h 1308127"/>
              <a:gd name="connsiteX45" fmla="*/ 633413 w 1847850"/>
              <a:gd name="connsiteY45" fmla="*/ 301202 h 1308127"/>
              <a:gd name="connsiteX46" fmla="*/ 661988 w 1847850"/>
              <a:gd name="connsiteY46" fmla="*/ 282152 h 1308127"/>
              <a:gd name="connsiteX47" fmla="*/ 700088 w 1847850"/>
              <a:gd name="connsiteY47" fmla="*/ 258339 h 1308127"/>
              <a:gd name="connsiteX48" fmla="*/ 733425 w 1847850"/>
              <a:gd name="connsiteY48" fmla="*/ 234527 h 1308127"/>
              <a:gd name="connsiteX49" fmla="*/ 747713 w 1847850"/>
              <a:gd name="connsiteY49" fmla="*/ 229764 h 1308127"/>
              <a:gd name="connsiteX50" fmla="*/ 776288 w 1847850"/>
              <a:gd name="connsiteY50" fmla="*/ 210714 h 1308127"/>
              <a:gd name="connsiteX51" fmla="*/ 814388 w 1847850"/>
              <a:gd name="connsiteY51" fmla="*/ 186902 h 1308127"/>
              <a:gd name="connsiteX52" fmla="*/ 828675 w 1847850"/>
              <a:gd name="connsiteY52" fmla="*/ 177377 h 1308127"/>
              <a:gd name="connsiteX53" fmla="*/ 852488 w 1847850"/>
              <a:gd name="connsiteY53" fmla="*/ 167852 h 1308127"/>
              <a:gd name="connsiteX54" fmla="*/ 881063 w 1847850"/>
              <a:gd name="connsiteY54" fmla="*/ 158327 h 1308127"/>
              <a:gd name="connsiteX55" fmla="*/ 919163 w 1847850"/>
              <a:gd name="connsiteY55" fmla="*/ 144039 h 1308127"/>
              <a:gd name="connsiteX56" fmla="*/ 933450 w 1847850"/>
              <a:gd name="connsiteY56" fmla="*/ 134514 h 1308127"/>
              <a:gd name="connsiteX57" fmla="*/ 952500 w 1847850"/>
              <a:gd name="connsiteY57" fmla="*/ 129752 h 1308127"/>
              <a:gd name="connsiteX58" fmla="*/ 966788 w 1847850"/>
              <a:gd name="connsiteY58" fmla="*/ 124989 h 1308127"/>
              <a:gd name="connsiteX59" fmla="*/ 990600 w 1847850"/>
              <a:gd name="connsiteY59" fmla="*/ 120227 h 1308127"/>
              <a:gd name="connsiteX60" fmla="*/ 1042988 w 1847850"/>
              <a:gd name="connsiteY60" fmla="*/ 105939 h 1308127"/>
              <a:gd name="connsiteX61" fmla="*/ 1123950 w 1847850"/>
              <a:gd name="connsiteY61" fmla="*/ 101177 h 1308127"/>
              <a:gd name="connsiteX62" fmla="*/ 1404938 w 1847850"/>
              <a:gd name="connsiteY62" fmla="*/ 86889 h 1308127"/>
              <a:gd name="connsiteX63" fmla="*/ 1690688 w 1847850"/>
              <a:gd name="connsiteY63" fmla="*/ 82127 h 1308127"/>
              <a:gd name="connsiteX64" fmla="*/ 1795463 w 1847850"/>
              <a:gd name="connsiteY64" fmla="*/ 77364 h 1308127"/>
              <a:gd name="connsiteX65" fmla="*/ 1809750 w 1847850"/>
              <a:gd name="connsiteY65" fmla="*/ 72602 h 1308127"/>
              <a:gd name="connsiteX66" fmla="*/ 1847850 w 1847850"/>
              <a:gd name="connsiteY66" fmla="*/ 67839 h 1308127"/>
              <a:gd name="connsiteX67" fmla="*/ 1776413 w 1847850"/>
              <a:gd name="connsiteY67" fmla="*/ 58314 h 1308127"/>
              <a:gd name="connsiteX68" fmla="*/ 1743075 w 1847850"/>
              <a:gd name="connsiteY68" fmla="*/ 53552 h 1308127"/>
              <a:gd name="connsiteX69" fmla="*/ 1000125 w 1847850"/>
              <a:gd name="connsiteY69" fmla="*/ 39264 h 1308127"/>
              <a:gd name="connsiteX70" fmla="*/ 919163 w 1847850"/>
              <a:gd name="connsiteY70" fmla="*/ 29739 h 1308127"/>
              <a:gd name="connsiteX71" fmla="*/ 695325 w 1847850"/>
              <a:gd name="connsiteY71" fmla="*/ 20214 h 1308127"/>
              <a:gd name="connsiteX72" fmla="*/ 623888 w 1847850"/>
              <a:gd name="connsiteY72" fmla="*/ 10689 h 1308127"/>
              <a:gd name="connsiteX73" fmla="*/ 295275 w 1847850"/>
              <a:gd name="connsiteY73" fmla="*/ 1164 h 1308127"/>
              <a:gd name="connsiteX74" fmla="*/ 23813 w 1847850"/>
              <a:gd name="connsiteY74" fmla="*/ 5927 h 1308127"/>
              <a:gd name="connsiteX75" fmla="*/ 52388 w 1847850"/>
              <a:gd name="connsiteY75" fmla="*/ 34502 h 13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847850" h="1308127">
                <a:moveTo>
                  <a:pt x="52388" y="34502"/>
                </a:moveTo>
                <a:cubicBezTo>
                  <a:pt x="56357" y="81333"/>
                  <a:pt x="51899" y="202870"/>
                  <a:pt x="47625" y="286914"/>
                </a:cubicBezTo>
                <a:cubicBezTo>
                  <a:pt x="47115" y="296941"/>
                  <a:pt x="38420" y="305454"/>
                  <a:pt x="38100" y="315489"/>
                </a:cubicBezTo>
                <a:cubicBezTo>
                  <a:pt x="33644" y="455127"/>
                  <a:pt x="35392" y="594895"/>
                  <a:pt x="33338" y="734589"/>
                </a:cubicBezTo>
                <a:cubicBezTo>
                  <a:pt x="29916" y="967310"/>
                  <a:pt x="62521" y="895296"/>
                  <a:pt x="19050" y="982239"/>
                </a:cubicBezTo>
                <a:cubicBezTo>
                  <a:pt x="10080" y="1134749"/>
                  <a:pt x="19063" y="1005920"/>
                  <a:pt x="9525" y="1106064"/>
                </a:cubicBezTo>
                <a:cubicBezTo>
                  <a:pt x="1389" y="1191494"/>
                  <a:pt x="8901" y="1134253"/>
                  <a:pt x="0" y="1196552"/>
                </a:cubicBezTo>
                <a:cubicBezTo>
                  <a:pt x="1588" y="1233064"/>
                  <a:pt x="-1589" y="1270098"/>
                  <a:pt x="4763" y="1306089"/>
                </a:cubicBezTo>
                <a:cubicBezTo>
                  <a:pt x="6508" y="1315976"/>
                  <a:pt x="11646" y="1287200"/>
                  <a:pt x="14288" y="1277514"/>
                </a:cubicBezTo>
                <a:cubicBezTo>
                  <a:pt x="16418" y="1269705"/>
                  <a:pt x="17294" y="1261604"/>
                  <a:pt x="19050" y="1253702"/>
                </a:cubicBezTo>
                <a:cubicBezTo>
                  <a:pt x="20470" y="1247312"/>
                  <a:pt x="22441" y="1241052"/>
                  <a:pt x="23813" y="1234652"/>
                </a:cubicBezTo>
                <a:cubicBezTo>
                  <a:pt x="27205" y="1218822"/>
                  <a:pt x="29946" y="1202857"/>
                  <a:pt x="33338" y="1187027"/>
                </a:cubicBezTo>
                <a:cubicBezTo>
                  <a:pt x="34709" y="1180627"/>
                  <a:pt x="37024" y="1174433"/>
                  <a:pt x="38100" y="1167977"/>
                </a:cubicBezTo>
                <a:cubicBezTo>
                  <a:pt x="40204" y="1155352"/>
                  <a:pt x="39932" y="1142336"/>
                  <a:pt x="42863" y="1129877"/>
                </a:cubicBezTo>
                <a:cubicBezTo>
                  <a:pt x="46312" y="1115217"/>
                  <a:pt x="54196" y="1101782"/>
                  <a:pt x="57150" y="1087014"/>
                </a:cubicBezTo>
                <a:cubicBezTo>
                  <a:pt x="58442" y="1080556"/>
                  <a:pt x="63795" y="1051832"/>
                  <a:pt x="66675" y="1044152"/>
                </a:cubicBezTo>
                <a:cubicBezTo>
                  <a:pt x="69168" y="1037504"/>
                  <a:pt x="73563" y="1031694"/>
                  <a:pt x="76200" y="1025102"/>
                </a:cubicBezTo>
                <a:cubicBezTo>
                  <a:pt x="79929" y="1015780"/>
                  <a:pt x="82550" y="1006052"/>
                  <a:pt x="85725" y="996527"/>
                </a:cubicBezTo>
                <a:cubicBezTo>
                  <a:pt x="86219" y="993071"/>
                  <a:pt x="93490" y="940334"/>
                  <a:pt x="95250" y="934614"/>
                </a:cubicBezTo>
                <a:cubicBezTo>
                  <a:pt x="98806" y="923059"/>
                  <a:pt x="105472" y="912663"/>
                  <a:pt x="109538" y="901277"/>
                </a:cubicBezTo>
                <a:cubicBezTo>
                  <a:pt x="113425" y="890393"/>
                  <a:pt x="116260" y="879151"/>
                  <a:pt x="119063" y="867939"/>
                </a:cubicBezTo>
                <a:cubicBezTo>
                  <a:pt x="121026" y="860086"/>
                  <a:pt x="120983" y="851706"/>
                  <a:pt x="123825" y="844127"/>
                </a:cubicBezTo>
                <a:cubicBezTo>
                  <a:pt x="125835" y="838767"/>
                  <a:pt x="130510" y="834809"/>
                  <a:pt x="133350" y="829839"/>
                </a:cubicBezTo>
                <a:cubicBezTo>
                  <a:pt x="136872" y="823675"/>
                  <a:pt x="140382" y="817436"/>
                  <a:pt x="142875" y="810789"/>
                </a:cubicBezTo>
                <a:cubicBezTo>
                  <a:pt x="156055" y="775644"/>
                  <a:pt x="137861" y="806404"/>
                  <a:pt x="157163" y="777452"/>
                </a:cubicBezTo>
                <a:cubicBezTo>
                  <a:pt x="161954" y="763076"/>
                  <a:pt x="164613" y="754164"/>
                  <a:pt x="171450" y="739352"/>
                </a:cubicBezTo>
                <a:cubicBezTo>
                  <a:pt x="177400" y="726460"/>
                  <a:pt x="190500" y="701252"/>
                  <a:pt x="190500" y="701252"/>
                </a:cubicBezTo>
                <a:cubicBezTo>
                  <a:pt x="201792" y="644794"/>
                  <a:pt x="186950" y="703288"/>
                  <a:pt x="204788" y="663152"/>
                </a:cubicBezTo>
                <a:cubicBezTo>
                  <a:pt x="222569" y="623144"/>
                  <a:pt x="205856" y="646728"/>
                  <a:pt x="223838" y="610764"/>
                </a:cubicBezTo>
                <a:cubicBezTo>
                  <a:pt x="226398" y="605645"/>
                  <a:pt x="230523" y="601447"/>
                  <a:pt x="233363" y="596477"/>
                </a:cubicBezTo>
                <a:cubicBezTo>
                  <a:pt x="236885" y="590313"/>
                  <a:pt x="238392" y="582922"/>
                  <a:pt x="242888" y="577427"/>
                </a:cubicBezTo>
                <a:cubicBezTo>
                  <a:pt x="252839" y="565264"/>
                  <a:pt x="265112" y="555202"/>
                  <a:pt x="276225" y="544089"/>
                </a:cubicBezTo>
                <a:cubicBezTo>
                  <a:pt x="280988" y="539326"/>
                  <a:pt x="284738" y="533267"/>
                  <a:pt x="290513" y="529802"/>
                </a:cubicBezTo>
                <a:cubicBezTo>
                  <a:pt x="298450" y="525039"/>
                  <a:pt x="307161" y="521376"/>
                  <a:pt x="314325" y="515514"/>
                </a:cubicBezTo>
                <a:cubicBezTo>
                  <a:pt x="324750" y="506984"/>
                  <a:pt x="332887" y="495950"/>
                  <a:pt x="342900" y="486939"/>
                </a:cubicBezTo>
                <a:cubicBezTo>
                  <a:pt x="348800" y="481629"/>
                  <a:pt x="355491" y="477265"/>
                  <a:pt x="361950" y="472652"/>
                </a:cubicBezTo>
                <a:cubicBezTo>
                  <a:pt x="366608" y="469325"/>
                  <a:pt x="371930" y="466896"/>
                  <a:pt x="376238" y="463127"/>
                </a:cubicBezTo>
                <a:cubicBezTo>
                  <a:pt x="420814" y="424122"/>
                  <a:pt x="382186" y="451223"/>
                  <a:pt x="414338" y="429789"/>
                </a:cubicBezTo>
                <a:cubicBezTo>
                  <a:pt x="435432" y="398148"/>
                  <a:pt x="414750" y="424753"/>
                  <a:pt x="471488" y="386927"/>
                </a:cubicBezTo>
                <a:cubicBezTo>
                  <a:pt x="476250" y="383752"/>
                  <a:pt x="481118" y="380729"/>
                  <a:pt x="485775" y="377402"/>
                </a:cubicBezTo>
                <a:cubicBezTo>
                  <a:pt x="492234" y="372788"/>
                  <a:pt x="498094" y="367321"/>
                  <a:pt x="504825" y="363114"/>
                </a:cubicBezTo>
                <a:cubicBezTo>
                  <a:pt x="510845" y="359351"/>
                  <a:pt x="517711" y="357111"/>
                  <a:pt x="523875" y="353589"/>
                </a:cubicBezTo>
                <a:cubicBezTo>
                  <a:pt x="543921" y="342134"/>
                  <a:pt x="533229" y="344133"/>
                  <a:pt x="557213" y="334539"/>
                </a:cubicBezTo>
                <a:cubicBezTo>
                  <a:pt x="566535" y="330810"/>
                  <a:pt x="577434" y="330583"/>
                  <a:pt x="585788" y="325014"/>
                </a:cubicBezTo>
                <a:cubicBezTo>
                  <a:pt x="590550" y="321839"/>
                  <a:pt x="594956" y="318049"/>
                  <a:pt x="600075" y="315489"/>
                </a:cubicBezTo>
                <a:cubicBezTo>
                  <a:pt x="639494" y="295780"/>
                  <a:pt x="583858" y="330935"/>
                  <a:pt x="633413" y="301202"/>
                </a:cubicBezTo>
                <a:cubicBezTo>
                  <a:pt x="643229" y="295312"/>
                  <a:pt x="652330" y="288298"/>
                  <a:pt x="661988" y="282152"/>
                </a:cubicBezTo>
                <a:cubicBezTo>
                  <a:pt x="682369" y="269182"/>
                  <a:pt x="683255" y="270362"/>
                  <a:pt x="700088" y="258339"/>
                </a:cubicBezTo>
                <a:cubicBezTo>
                  <a:pt x="705117" y="254747"/>
                  <a:pt x="725946" y="238267"/>
                  <a:pt x="733425" y="234527"/>
                </a:cubicBezTo>
                <a:cubicBezTo>
                  <a:pt x="737915" y="232282"/>
                  <a:pt x="743324" y="232202"/>
                  <a:pt x="747713" y="229764"/>
                </a:cubicBezTo>
                <a:cubicBezTo>
                  <a:pt x="757720" y="224205"/>
                  <a:pt x="766763" y="217064"/>
                  <a:pt x="776288" y="210714"/>
                </a:cubicBezTo>
                <a:cubicBezTo>
                  <a:pt x="808944" y="188943"/>
                  <a:pt x="768416" y="215634"/>
                  <a:pt x="814388" y="186902"/>
                </a:cubicBezTo>
                <a:cubicBezTo>
                  <a:pt x="819242" y="183869"/>
                  <a:pt x="823556" y="179937"/>
                  <a:pt x="828675" y="177377"/>
                </a:cubicBezTo>
                <a:cubicBezTo>
                  <a:pt x="836322" y="173554"/>
                  <a:pt x="844454" y="170774"/>
                  <a:pt x="852488" y="167852"/>
                </a:cubicBezTo>
                <a:cubicBezTo>
                  <a:pt x="861924" y="164421"/>
                  <a:pt x="872083" y="162817"/>
                  <a:pt x="881063" y="158327"/>
                </a:cubicBezTo>
                <a:cubicBezTo>
                  <a:pt x="905967" y="145875"/>
                  <a:pt x="893226" y="150524"/>
                  <a:pt x="919163" y="144039"/>
                </a:cubicBezTo>
                <a:cubicBezTo>
                  <a:pt x="923925" y="140864"/>
                  <a:pt x="928189" y="136769"/>
                  <a:pt x="933450" y="134514"/>
                </a:cubicBezTo>
                <a:cubicBezTo>
                  <a:pt x="939466" y="131936"/>
                  <a:pt x="946206" y="131550"/>
                  <a:pt x="952500" y="129752"/>
                </a:cubicBezTo>
                <a:cubicBezTo>
                  <a:pt x="957327" y="128373"/>
                  <a:pt x="961918" y="126207"/>
                  <a:pt x="966788" y="124989"/>
                </a:cubicBezTo>
                <a:cubicBezTo>
                  <a:pt x="974641" y="123026"/>
                  <a:pt x="982747" y="122190"/>
                  <a:pt x="990600" y="120227"/>
                </a:cubicBezTo>
                <a:cubicBezTo>
                  <a:pt x="1012472" y="114759"/>
                  <a:pt x="1012624" y="107725"/>
                  <a:pt x="1042988" y="105939"/>
                </a:cubicBezTo>
                <a:lnTo>
                  <a:pt x="1123950" y="101177"/>
                </a:lnTo>
                <a:cubicBezTo>
                  <a:pt x="1236490" y="69023"/>
                  <a:pt x="1147064" y="91494"/>
                  <a:pt x="1404938" y="86889"/>
                </a:cubicBezTo>
                <a:lnTo>
                  <a:pt x="1690688" y="82127"/>
                </a:lnTo>
                <a:cubicBezTo>
                  <a:pt x="1725613" y="80539"/>
                  <a:pt x="1760613" y="80152"/>
                  <a:pt x="1795463" y="77364"/>
                </a:cubicBezTo>
                <a:cubicBezTo>
                  <a:pt x="1800467" y="76964"/>
                  <a:pt x="1804811" y="73500"/>
                  <a:pt x="1809750" y="72602"/>
                </a:cubicBezTo>
                <a:cubicBezTo>
                  <a:pt x="1822342" y="70312"/>
                  <a:pt x="1835150" y="69427"/>
                  <a:pt x="1847850" y="67839"/>
                </a:cubicBezTo>
                <a:cubicBezTo>
                  <a:pt x="1802343" y="58738"/>
                  <a:pt x="1844018" y="66268"/>
                  <a:pt x="1776413" y="58314"/>
                </a:cubicBezTo>
                <a:cubicBezTo>
                  <a:pt x="1765264" y="57002"/>
                  <a:pt x="1754297" y="53827"/>
                  <a:pt x="1743075" y="53552"/>
                </a:cubicBezTo>
                <a:lnTo>
                  <a:pt x="1000125" y="39264"/>
                </a:lnTo>
                <a:lnTo>
                  <a:pt x="919163" y="29739"/>
                </a:lnTo>
                <a:cubicBezTo>
                  <a:pt x="844590" y="25744"/>
                  <a:pt x="769938" y="23389"/>
                  <a:pt x="695325" y="20214"/>
                </a:cubicBezTo>
                <a:cubicBezTo>
                  <a:pt x="671513" y="17039"/>
                  <a:pt x="647784" y="13161"/>
                  <a:pt x="623888" y="10689"/>
                </a:cubicBezTo>
                <a:cubicBezTo>
                  <a:pt x="527867" y="756"/>
                  <a:pt x="353117" y="2216"/>
                  <a:pt x="295275" y="1164"/>
                </a:cubicBezTo>
                <a:cubicBezTo>
                  <a:pt x="204788" y="2752"/>
                  <a:pt x="113662" y="-4917"/>
                  <a:pt x="23813" y="5927"/>
                </a:cubicBezTo>
                <a:cubicBezTo>
                  <a:pt x="14226" y="7084"/>
                  <a:pt x="48419" y="-12329"/>
                  <a:pt x="52388" y="3450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2597401" y="3704811"/>
            <a:ext cx="1686275" cy="1137470"/>
          </a:xfrm>
          <a:custGeom>
            <a:avLst/>
            <a:gdLst>
              <a:gd name="connsiteX0" fmla="*/ 1604963 w 1686275"/>
              <a:gd name="connsiteY0" fmla="*/ 54552 h 1137470"/>
              <a:gd name="connsiteX1" fmla="*/ 1609725 w 1686275"/>
              <a:gd name="connsiteY1" fmla="*/ 92652 h 1137470"/>
              <a:gd name="connsiteX2" fmla="*/ 1209675 w 1686275"/>
              <a:gd name="connsiteY2" fmla="*/ 1116589 h 1137470"/>
              <a:gd name="connsiteX3" fmla="*/ 1028700 w 1686275"/>
              <a:gd name="connsiteY3" fmla="*/ 1107064 h 1137470"/>
              <a:gd name="connsiteX4" fmla="*/ 904875 w 1686275"/>
              <a:gd name="connsiteY4" fmla="*/ 1102302 h 1137470"/>
              <a:gd name="connsiteX5" fmla="*/ 823913 w 1686275"/>
              <a:gd name="connsiteY5" fmla="*/ 1088014 h 1137470"/>
              <a:gd name="connsiteX6" fmla="*/ 762000 w 1686275"/>
              <a:gd name="connsiteY6" fmla="*/ 1083252 h 1137470"/>
              <a:gd name="connsiteX7" fmla="*/ 319088 w 1686275"/>
              <a:gd name="connsiteY7" fmla="*/ 1088014 h 1137470"/>
              <a:gd name="connsiteX8" fmla="*/ 304800 w 1686275"/>
              <a:gd name="connsiteY8" fmla="*/ 1092777 h 1137470"/>
              <a:gd name="connsiteX9" fmla="*/ 280988 w 1686275"/>
              <a:gd name="connsiteY9" fmla="*/ 1097539 h 1137470"/>
              <a:gd name="connsiteX10" fmla="*/ 223838 w 1686275"/>
              <a:gd name="connsiteY10" fmla="*/ 1102302 h 1137470"/>
              <a:gd name="connsiteX11" fmla="*/ 204788 w 1686275"/>
              <a:gd name="connsiteY11" fmla="*/ 1107064 h 1137470"/>
              <a:gd name="connsiteX12" fmla="*/ 180975 w 1686275"/>
              <a:gd name="connsiteY12" fmla="*/ 1111827 h 1137470"/>
              <a:gd name="connsiteX13" fmla="*/ 147638 w 1686275"/>
              <a:gd name="connsiteY13" fmla="*/ 1121352 h 1137470"/>
              <a:gd name="connsiteX14" fmla="*/ 119063 w 1686275"/>
              <a:gd name="connsiteY14" fmla="*/ 1126114 h 1137470"/>
              <a:gd name="connsiteX15" fmla="*/ 0 w 1686275"/>
              <a:gd name="connsiteY15" fmla="*/ 1126114 h 1137470"/>
              <a:gd name="connsiteX16" fmla="*/ 19050 w 1686275"/>
              <a:gd name="connsiteY16" fmla="*/ 1111827 h 1137470"/>
              <a:gd name="connsiteX17" fmla="*/ 47625 w 1686275"/>
              <a:gd name="connsiteY17" fmla="*/ 1102302 h 1137470"/>
              <a:gd name="connsiteX18" fmla="*/ 119063 w 1686275"/>
              <a:gd name="connsiteY18" fmla="*/ 1092777 h 1137470"/>
              <a:gd name="connsiteX19" fmla="*/ 166688 w 1686275"/>
              <a:gd name="connsiteY19" fmla="*/ 1083252 h 1137470"/>
              <a:gd name="connsiteX20" fmla="*/ 200025 w 1686275"/>
              <a:gd name="connsiteY20" fmla="*/ 1078489 h 1137470"/>
              <a:gd name="connsiteX21" fmla="*/ 223838 w 1686275"/>
              <a:gd name="connsiteY21" fmla="*/ 1073727 h 1137470"/>
              <a:gd name="connsiteX22" fmla="*/ 290513 w 1686275"/>
              <a:gd name="connsiteY22" fmla="*/ 1068964 h 1137470"/>
              <a:gd name="connsiteX23" fmla="*/ 742950 w 1686275"/>
              <a:gd name="connsiteY23" fmla="*/ 1059439 h 1137470"/>
              <a:gd name="connsiteX24" fmla="*/ 757238 w 1686275"/>
              <a:gd name="connsiteY24" fmla="*/ 1054677 h 1137470"/>
              <a:gd name="connsiteX25" fmla="*/ 776288 w 1686275"/>
              <a:gd name="connsiteY25" fmla="*/ 1049914 h 1137470"/>
              <a:gd name="connsiteX26" fmla="*/ 842963 w 1686275"/>
              <a:gd name="connsiteY26" fmla="*/ 1040389 h 1137470"/>
              <a:gd name="connsiteX27" fmla="*/ 876300 w 1686275"/>
              <a:gd name="connsiteY27" fmla="*/ 1030864 h 1137470"/>
              <a:gd name="connsiteX28" fmla="*/ 942975 w 1686275"/>
              <a:gd name="connsiteY28" fmla="*/ 1011814 h 1137470"/>
              <a:gd name="connsiteX29" fmla="*/ 962025 w 1686275"/>
              <a:gd name="connsiteY29" fmla="*/ 1002289 h 1137470"/>
              <a:gd name="connsiteX30" fmla="*/ 981075 w 1686275"/>
              <a:gd name="connsiteY30" fmla="*/ 997527 h 1137470"/>
              <a:gd name="connsiteX31" fmla="*/ 1014413 w 1686275"/>
              <a:gd name="connsiteY31" fmla="*/ 988002 h 1137470"/>
              <a:gd name="connsiteX32" fmla="*/ 1028700 w 1686275"/>
              <a:gd name="connsiteY32" fmla="*/ 983239 h 1137470"/>
              <a:gd name="connsiteX33" fmla="*/ 1047750 w 1686275"/>
              <a:gd name="connsiteY33" fmla="*/ 978477 h 1137470"/>
              <a:gd name="connsiteX34" fmla="*/ 1071563 w 1686275"/>
              <a:gd name="connsiteY34" fmla="*/ 968952 h 1137470"/>
              <a:gd name="connsiteX35" fmla="*/ 1104900 w 1686275"/>
              <a:gd name="connsiteY35" fmla="*/ 954664 h 1137470"/>
              <a:gd name="connsiteX36" fmla="*/ 1143000 w 1686275"/>
              <a:gd name="connsiteY36" fmla="*/ 935614 h 1137470"/>
              <a:gd name="connsiteX37" fmla="*/ 1176338 w 1686275"/>
              <a:gd name="connsiteY37" fmla="*/ 916564 h 1137470"/>
              <a:gd name="connsiteX38" fmla="*/ 1209675 w 1686275"/>
              <a:gd name="connsiteY38" fmla="*/ 887989 h 1137470"/>
              <a:gd name="connsiteX39" fmla="*/ 1238250 w 1686275"/>
              <a:gd name="connsiteY39" fmla="*/ 868939 h 1137470"/>
              <a:gd name="connsiteX40" fmla="*/ 1266825 w 1686275"/>
              <a:gd name="connsiteY40" fmla="*/ 849889 h 1137470"/>
              <a:gd name="connsiteX41" fmla="*/ 1281113 w 1686275"/>
              <a:gd name="connsiteY41" fmla="*/ 830839 h 1137470"/>
              <a:gd name="connsiteX42" fmla="*/ 1304925 w 1686275"/>
              <a:gd name="connsiteY42" fmla="*/ 816552 h 1137470"/>
              <a:gd name="connsiteX43" fmla="*/ 1338263 w 1686275"/>
              <a:gd name="connsiteY43" fmla="*/ 783214 h 1137470"/>
              <a:gd name="connsiteX44" fmla="*/ 1357313 w 1686275"/>
              <a:gd name="connsiteY44" fmla="*/ 759402 h 1137470"/>
              <a:gd name="connsiteX45" fmla="*/ 1366838 w 1686275"/>
              <a:gd name="connsiteY45" fmla="*/ 740352 h 1137470"/>
              <a:gd name="connsiteX46" fmla="*/ 1385888 w 1686275"/>
              <a:gd name="connsiteY46" fmla="*/ 711777 h 1137470"/>
              <a:gd name="connsiteX47" fmla="*/ 1400175 w 1686275"/>
              <a:gd name="connsiteY47" fmla="*/ 692727 h 1137470"/>
              <a:gd name="connsiteX48" fmla="*/ 1419225 w 1686275"/>
              <a:gd name="connsiteY48" fmla="*/ 673677 h 1137470"/>
              <a:gd name="connsiteX49" fmla="*/ 1438275 w 1686275"/>
              <a:gd name="connsiteY49" fmla="*/ 635577 h 1137470"/>
              <a:gd name="connsiteX50" fmla="*/ 1443038 w 1686275"/>
              <a:gd name="connsiteY50" fmla="*/ 621289 h 1137470"/>
              <a:gd name="connsiteX51" fmla="*/ 1457325 w 1686275"/>
              <a:gd name="connsiteY51" fmla="*/ 607002 h 1137470"/>
              <a:gd name="connsiteX52" fmla="*/ 1462088 w 1686275"/>
              <a:gd name="connsiteY52" fmla="*/ 592714 h 1137470"/>
              <a:gd name="connsiteX53" fmla="*/ 1481138 w 1686275"/>
              <a:gd name="connsiteY53" fmla="*/ 559377 h 1137470"/>
              <a:gd name="connsiteX54" fmla="*/ 1490663 w 1686275"/>
              <a:gd name="connsiteY54" fmla="*/ 540327 h 1137470"/>
              <a:gd name="connsiteX55" fmla="*/ 1495425 w 1686275"/>
              <a:gd name="connsiteY55" fmla="*/ 521277 h 1137470"/>
              <a:gd name="connsiteX56" fmla="*/ 1504950 w 1686275"/>
              <a:gd name="connsiteY56" fmla="*/ 506989 h 1137470"/>
              <a:gd name="connsiteX57" fmla="*/ 1509713 w 1686275"/>
              <a:gd name="connsiteY57" fmla="*/ 492702 h 1137470"/>
              <a:gd name="connsiteX58" fmla="*/ 1528763 w 1686275"/>
              <a:gd name="connsiteY58" fmla="*/ 430789 h 1137470"/>
              <a:gd name="connsiteX59" fmla="*/ 1533525 w 1686275"/>
              <a:gd name="connsiteY59" fmla="*/ 402214 h 1137470"/>
              <a:gd name="connsiteX60" fmla="*/ 1547813 w 1686275"/>
              <a:gd name="connsiteY60" fmla="*/ 364114 h 1137470"/>
              <a:gd name="connsiteX61" fmla="*/ 1552575 w 1686275"/>
              <a:gd name="connsiteY61" fmla="*/ 330777 h 1137470"/>
              <a:gd name="connsiteX62" fmla="*/ 1562100 w 1686275"/>
              <a:gd name="connsiteY62" fmla="*/ 316489 h 1137470"/>
              <a:gd name="connsiteX63" fmla="*/ 1566863 w 1686275"/>
              <a:gd name="connsiteY63" fmla="*/ 292677 h 1137470"/>
              <a:gd name="connsiteX64" fmla="*/ 1576388 w 1686275"/>
              <a:gd name="connsiteY64" fmla="*/ 254577 h 1137470"/>
              <a:gd name="connsiteX65" fmla="*/ 1595438 w 1686275"/>
              <a:gd name="connsiteY65" fmla="*/ 226002 h 1137470"/>
              <a:gd name="connsiteX66" fmla="*/ 1600200 w 1686275"/>
              <a:gd name="connsiteY66" fmla="*/ 211714 h 1137470"/>
              <a:gd name="connsiteX67" fmla="*/ 1604963 w 1686275"/>
              <a:gd name="connsiteY67" fmla="*/ 192664 h 1137470"/>
              <a:gd name="connsiteX68" fmla="*/ 1614488 w 1686275"/>
              <a:gd name="connsiteY68" fmla="*/ 178377 h 1137470"/>
              <a:gd name="connsiteX69" fmla="*/ 1624013 w 1686275"/>
              <a:gd name="connsiteY69" fmla="*/ 145039 h 1137470"/>
              <a:gd name="connsiteX70" fmla="*/ 1628775 w 1686275"/>
              <a:gd name="connsiteY70" fmla="*/ 130752 h 1137470"/>
              <a:gd name="connsiteX71" fmla="*/ 1624013 w 1686275"/>
              <a:gd name="connsiteY71" fmla="*/ 73602 h 1137470"/>
              <a:gd name="connsiteX72" fmla="*/ 1619250 w 1686275"/>
              <a:gd name="connsiteY72" fmla="*/ 2164 h 1137470"/>
              <a:gd name="connsiteX73" fmla="*/ 1614488 w 1686275"/>
              <a:gd name="connsiteY73" fmla="*/ 35502 h 1137470"/>
              <a:gd name="connsiteX74" fmla="*/ 1604963 w 1686275"/>
              <a:gd name="connsiteY74" fmla="*/ 54552 h 113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686275" h="1137470">
                <a:moveTo>
                  <a:pt x="1604963" y="54552"/>
                </a:moveTo>
                <a:cubicBezTo>
                  <a:pt x="1604169" y="64077"/>
                  <a:pt x="1609725" y="79853"/>
                  <a:pt x="1609725" y="92652"/>
                </a:cubicBezTo>
                <a:cubicBezTo>
                  <a:pt x="1609725" y="1253188"/>
                  <a:pt x="1945777" y="1125459"/>
                  <a:pt x="1209675" y="1116589"/>
                </a:cubicBezTo>
                <a:lnTo>
                  <a:pt x="1028700" y="1107064"/>
                </a:lnTo>
                <a:lnTo>
                  <a:pt x="904875" y="1102302"/>
                </a:lnTo>
                <a:cubicBezTo>
                  <a:pt x="882028" y="1097732"/>
                  <a:pt x="841562" y="1089371"/>
                  <a:pt x="823913" y="1088014"/>
                </a:cubicBezTo>
                <a:lnTo>
                  <a:pt x="762000" y="1083252"/>
                </a:lnTo>
                <a:lnTo>
                  <a:pt x="319088" y="1088014"/>
                </a:lnTo>
                <a:cubicBezTo>
                  <a:pt x="314069" y="1088119"/>
                  <a:pt x="309670" y="1091559"/>
                  <a:pt x="304800" y="1092777"/>
                </a:cubicBezTo>
                <a:cubicBezTo>
                  <a:pt x="296947" y="1094740"/>
                  <a:pt x="289027" y="1096593"/>
                  <a:pt x="280988" y="1097539"/>
                </a:cubicBezTo>
                <a:cubicBezTo>
                  <a:pt x="262003" y="1099773"/>
                  <a:pt x="242888" y="1100714"/>
                  <a:pt x="223838" y="1102302"/>
                </a:cubicBezTo>
                <a:cubicBezTo>
                  <a:pt x="217488" y="1103889"/>
                  <a:pt x="211178" y="1105644"/>
                  <a:pt x="204788" y="1107064"/>
                </a:cubicBezTo>
                <a:cubicBezTo>
                  <a:pt x="196886" y="1108820"/>
                  <a:pt x="188828" y="1109864"/>
                  <a:pt x="180975" y="1111827"/>
                </a:cubicBezTo>
                <a:cubicBezTo>
                  <a:pt x="144681" y="1120900"/>
                  <a:pt x="192156" y="1112448"/>
                  <a:pt x="147638" y="1121352"/>
                </a:cubicBezTo>
                <a:cubicBezTo>
                  <a:pt x="138169" y="1123246"/>
                  <a:pt x="128588" y="1124527"/>
                  <a:pt x="119063" y="1126114"/>
                </a:cubicBezTo>
                <a:cubicBezTo>
                  <a:pt x="61715" y="1145230"/>
                  <a:pt x="100473" y="1136690"/>
                  <a:pt x="0" y="1126114"/>
                </a:cubicBezTo>
                <a:cubicBezTo>
                  <a:pt x="6350" y="1121352"/>
                  <a:pt x="11951" y="1115377"/>
                  <a:pt x="19050" y="1111827"/>
                </a:cubicBezTo>
                <a:cubicBezTo>
                  <a:pt x="28030" y="1107337"/>
                  <a:pt x="37885" y="1104737"/>
                  <a:pt x="47625" y="1102302"/>
                </a:cubicBezTo>
                <a:cubicBezTo>
                  <a:pt x="69606" y="1096807"/>
                  <a:pt x="97529" y="1096177"/>
                  <a:pt x="119063" y="1092777"/>
                </a:cubicBezTo>
                <a:cubicBezTo>
                  <a:pt x="135054" y="1090252"/>
                  <a:pt x="150745" y="1086066"/>
                  <a:pt x="166688" y="1083252"/>
                </a:cubicBezTo>
                <a:cubicBezTo>
                  <a:pt x="177742" y="1081301"/>
                  <a:pt x="188953" y="1080334"/>
                  <a:pt x="200025" y="1078489"/>
                </a:cubicBezTo>
                <a:cubicBezTo>
                  <a:pt x="208010" y="1077158"/>
                  <a:pt x="215788" y="1074574"/>
                  <a:pt x="223838" y="1073727"/>
                </a:cubicBezTo>
                <a:cubicBezTo>
                  <a:pt x="245997" y="1071394"/>
                  <a:pt x="268288" y="1070552"/>
                  <a:pt x="290513" y="1068964"/>
                </a:cubicBezTo>
                <a:cubicBezTo>
                  <a:pt x="460609" y="1040618"/>
                  <a:pt x="278014" y="1069546"/>
                  <a:pt x="742950" y="1059439"/>
                </a:cubicBezTo>
                <a:cubicBezTo>
                  <a:pt x="747969" y="1059330"/>
                  <a:pt x="752411" y="1056056"/>
                  <a:pt x="757238" y="1054677"/>
                </a:cubicBezTo>
                <a:cubicBezTo>
                  <a:pt x="763532" y="1052879"/>
                  <a:pt x="769832" y="1050990"/>
                  <a:pt x="776288" y="1049914"/>
                </a:cubicBezTo>
                <a:cubicBezTo>
                  <a:pt x="798433" y="1046223"/>
                  <a:pt x="821183" y="1045834"/>
                  <a:pt x="842963" y="1040389"/>
                </a:cubicBezTo>
                <a:cubicBezTo>
                  <a:pt x="938069" y="1016615"/>
                  <a:pt x="801208" y="1051345"/>
                  <a:pt x="876300" y="1030864"/>
                </a:cubicBezTo>
                <a:cubicBezTo>
                  <a:pt x="889729" y="1027201"/>
                  <a:pt x="928373" y="1019115"/>
                  <a:pt x="942975" y="1011814"/>
                </a:cubicBezTo>
                <a:cubicBezTo>
                  <a:pt x="949325" y="1008639"/>
                  <a:pt x="955377" y="1004782"/>
                  <a:pt x="962025" y="1002289"/>
                </a:cubicBezTo>
                <a:cubicBezTo>
                  <a:pt x="968154" y="999991"/>
                  <a:pt x="974760" y="999249"/>
                  <a:pt x="981075" y="997527"/>
                </a:cubicBezTo>
                <a:cubicBezTo>
                  <a:pt x="992225" y="994486"/>
                  <a:pt x="1003343" y="991323"/>
                  <a:pt x="1014413" y="988002"/>
                </a:cubicBezTo>
                <a:cubicBezTo>
                  <a:pt x="1019221" y="986559"/>
                  <a:pt x="1023873" y="984618"/>
                  <a:pt x="1028700" y="983239"/>
                </a:cubicBezTo>
                <a:cubicBezTo>
                  <a:pt x="1034994" y="981441"/>
                  <a:pt x="1041540" y="980547"/>
                  <a:pt x="1047750" y="978477"/>
                </a:cubicBezTo>
                <a:cubicBezTo>
                  <a:pt x="1055860" y="975774"/>
                  <a:pt x="1063558" y="971954"/>
                  <a:pt x="1071563" y="968952"/>
                </a:cubicBezTo>
                <a:cubicBezTo>
                  <a:pt x="1092313" y="961171"/>
                  <a:pt x="1081745" y="967527"/>
                  <a:pt x="1104900" y="954664"/>
                </a:cubicBezTo>
                <a:cubicBezTo>
                  <a:pt x="1138641" y="935920"/>
                  <a:pt x="1116882" y="944321"/>
                  <a:pt x="1143000" y="935614"/>
                </a:cubicBezTo>
                <a:cubicBezTo>
                  <a:pt x="1212059" y="883822"/>
                  <a:pt x="1125430" y="945654"/>
                  <a:pt x="1176338" y="916564"/>
                </a:cubicBezTo>
                <a:cubicBezTo>
                  <a:pt x="1204890" y="900249"/>
                  <a:pt x="1186285" y="906182"/>
                  <a:pt x="1209675" y="887989"/>
                </a:cubicBezTo>
                <a:cubicBezTo>
                  <a:pt x="1218711" y="880961"/>
                  <a:pt x="1228725" y="875289"/>
                  <a:pt x="1238250" y="868939"/>
                </a:cubicBezTo>
                <a:cubicBezTo>
                  <a:pt x="1238251" y="868938"/>
                  <a:pt x="1266824" y="849891"/>
                  <a:pt x="1266825" y="849889"/>
                </a:cubicBezTo>
                <a:cubicBezTo>
                  <a:pt x="1271588" y="843539"/>
                  <a:pt x="1275139" y="836066"/>
                  <a:pt x="1281113" y="830839"/>
                </a:cubicBezTo>
                <a:cubicBezTo>
                  <a:pt x="1288079" y="824744"/>
                  <a:pt x="1297814" y="822478"/>
                  <a:pt x="1304925" y="816552"/>
                </a:cubicBezTo>
                <a:cubicBezTo>
                  <a:pt x="1316998" y="806491"/>
                  <a:pt x="1338263" y="783214"/>
                  <a:pt x="1338263" y="783214"/>
                </a:cubicBezTo>
                <a:cubicBezTo>
                  <a:pt x="1349632" y="749103"/>
                  <a:pt x="1333378" y="788124"/>
                  <a:pt x="1357313" y="759402"/>
                </a:cubicBezTo>
                <a:cubicBezTo>
                  <a:pt x="1361858" y="753948"/>
                  <a:pt x="1363185" y="746440"/>
                  <a:pt x="1366838" y="740352"/>
                </a:cubicBezTo>
                <a:cubicBezTo>
                  <a:pt x="1372728" y="730536"/>
                  <a:pt x="1379020" y="720935"/>
                  <a:pt x="1385888" y="711777"/>
                </a:cubicBezTo>
                <a:cubicBezTo>
                  <a:pt x="1390650" y="705427"/>
                  <a:pt x="1394948" y="698701"/>
                  <a:pt x="1400175" y="692727"/>
                </a:cubicBezTo>
                <a:cubicBezTo>
                  <a:pt x="1406088" y="685969"/>
                  <a:pt x="1414244" y="681149"/>
                  <a:pt x="1419225" y="673677"/>
                </a:cubicBezTo>
                <a:cubicBezTo>
                  <a:pt x="1427101" y="661863"/>
                  <a:pt x="1433785" y="649047"/>
                  <a:pt x="1438275" y="635577"/>
                </a:cubicBezTo>
                <a:cubicBezTo>
                  <a:pt x="1439863" y="630814"/>
                  <a:pt x="1440253" y="625466"/>
                  <a:pt x="1443038" y="621289"/>
                </a:cubicBezTo>
                <a:cubicBezTo>
                  <a:pt x="1446774" y="615685"/>
                  <a:pt x="1452563" y="611764"/>
                  <a:pt x="1457325" y="607002"/>
                </a:cubicBezTo>
                <a:cubicBezTo>
                  <a:pt x="1458913" y="602239"/>
                  <a:pt x="1460110" y="597328"/>
                  <a:pt x="1462088" y="592714"/>
                </a:cubicBezTo>
                <a:cubicBezTo>
                  <a:pt x="1474426" y="563926"/>
                  <a:pt x="1467471" y="583294"/>
                  <a:pt x="1481138" y="559377"/>
                </a:cubicBezTo>
                <a:cubicBezTo>
                  <a:pt x="1484660" y="553213"/>
                  <a:pt x="1487488" y="546677"/>
                  <a:pt x="1490663" y="540327"/>
                </a:cubicBezTo>
                <a:cubicBezTo>
                  <a:pt x="1492250" y="533977"/>
                  <a:pt x="1492847" y="527293"/>
                  <a:pt x="1495425" y="521277"/>
                </a:cubicBezTo>
                <a:cubicBezTo>
                  <a:pt x="1497680" y="516016"/>
                  <a:pt x="1502390" y="512109"/>
                  <a:pt x="1504950" y="506989"/>
                </a:cubicBezTo>
                <a:cubicBezTo>
                  <a:pt x="1507195" y="502499"/>
                  <a:pt x="1508125" y="497464"/>
                  <a:pt x="1509713" y="492702"/>
                </a:cubicBezTo>
                <a:cubicBezTo>
                  <a:pt x="1521068" y="413205"/>
                  <a:pt x="1504628" y="503193"/>
                  <a:pt x="1528763" y="430789"/>
                </a:cubicBezTo>
                <a:cubicBezTo>
                  <a:pt x="1531817" y="421628"/>
                  <a:pt x="1530872" y="411499"/>
                  <a:pt x="1533525" y="402214"/>
                </a:cubicBezTo>
                <a:cubicBezTo>
                  <a:pt x="1537251" y="389172"/>
                  <a:pt x="1543050" y="376814"/>
                  <a:pt x="1547813" y="364114"/>
                </a:cubicBezTo>
                <a:cubicBezTo>
                  <a:pt x="1549400" y="353002"/>
                  <a:pt x="1549350" y="341529"/>
                  <a:pt x="1552575" y="330777"/>
                </a:cubicBezTo>
                <a:cubicBezTo>
                  <a:pt x="1554220" y="325294"/>
                  <a:pt x="1560090" y="321848"/>
                  <a:pt x="1562100" y="316489"/>
                </a:cubicBezTo>
                <a:cubicBezTo>
                  <a:pt x="1564942" y="308910"/>
                  <a:pt x="1565043" y="300564"/>
                  <a:pt x="1566863" y="292677"/>
                </a:cubicBezTo>
                <a:cubicBezTo>
                  <a:pt x="1569807" y="279921"/>
                  <a:pt x="1569126" y="265469"/>
                  <a:pt x="1576388" y="254577"/>
                </a:cubicBezTo>
                <a:lnTo>
                  <a:pt x="1595438" y="226002"/>
                </a:lnTo>
                <a:cubicBezTo>
                  <a:pt x="1597025" y="221239"/>
                  <a:pt x="1598821" y="216541"/>
                  <a:pt x="1600200" y="211714"/>
                </a:cubicBezTo>
                <a:cubicBezTo>
                  <a:pt x="1601998" y="205420"/>
                  <a:pt x="1602385" y="198680"/>
                  <a:pt x="1604963" y="192664"/>
                </a:cubicBezTo>
                <a:cubicBezTo>
                  <a:pt x="1607218" y="187403"/>
                  <a:pt x="1611313" y="183139"/>
                  <a:pt x="1614488" y="178377"/>
                </a:cubicBezTo>
                <a:cubicBezTo>
                  <a:pt x="1625908" y="144113"/>
                  <a:pt x="1612050" y="186908"/>
                  <a:pt x="1624013" y="145039"/>
                </a:cubicBezTo>
                <a:cubicBezTo>
                  <a:pt x="1625392" y="140212"/>
                  <a:pt x="1627188" y="135514"/>
                  <a:pt x="1628775" y="130752"/>
                </a:cubicBezTo>
                <a:cubicBezTo>
                  <a:pt x="1627188" y="111702"/>
                  <a:pt x="1625425" y="92666"/>
                  <a:pt x="1624013" y="73602"/>
                </a:cubicBezTo>
                <a:cubicBezTo>
                  <a:pt x="1622250" y="49802"/>
                  <a:pt x="1625038" y="25317"/>
                  <a:pt x="1619250" y="2164"/>
                </a:cubicBezTo>
                <a:cubicBezTo>
                  <a:pt x="1616527" y="-8726"/>
                  <a:pt x="1616496" y="24458"/>
                  <a:pt x="1614488" y="35502"/>
                </a:cubicBezTo>
                <a:cubicBezTo>
                  <a:pt x="1611275" y="53173"/>
                  <a:pt x="1605757" y="45027"/>
                  <a:pt x="1604963" y="5455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739640" y="1760220"/>
            <a:ext cx="57912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9"/>
          <p:cNvSpPr txBox="1">
            <a:spLocks noChangeArrowheads="1"/>
          </p:cNvSpPr>
          <p:nvPr/>
        </p:nvSpPr>
        <p:spPr>
          <a:xfrm>
            <a:off x="5318760" y="1476419"/>
            <a:ext cx="197668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ko-KR" altLang="en-US" smtClean="0">
                <a:solidFill>
                  <a:srgbClr val="C00000"/>
                </a:solidFill>
                <a:latin typeface="Tahoma"/>
              </a:rPr>
              <a:t>거짓 음성 </a:t>
            </a:r>
            <a:endParaRPr lang="en-US">
              <a:solidFill>
                <a:srgbClr val="C00000"/>
              </a:solidFill>
              <a:latin typeface="Tahoma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>
          <a:xfrm>
            <a:off x="532428" y="4574868"/>
            <a:ext cx="1818027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ko-KR" altLang="en-US" smtClean="0">
                <a:solidFill>
                  <a:srgbClr val="008000"/>
                </a:solidFill>
                <a:latin typeface="Tahoma"/>
              </a:rPr>
              <a:t>거짓 양성</a:t>
            </a:r>
            <a:endParaRPr lang="en-US">
              <a:solidFill>
                <a:srgbClr val="008000"/>
              </a:solidFill>
              <a:latin typeface="Tahom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630680" y="4716780"/>
            <a:ext cx="2298491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981438" y="4877376"/>
            <a:ext cx="249331" cy="46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30684" y="5327478"/>
            <a:ext cx="113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후보 </a:t>
            </a:r>
            <a:r>
              <a:rPr lang="en-US" altLang="ko-KR" smtClean="0">
                <a:solidFill>
                  <a:srgbClr val="0070C0"/>
                </a:solidFill>
              </a:rPr>
              <a:t>pair</a:t>
            </a:r>
            <a:endParaRPr lang="ko-KR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72075" y="6082330"/>
                <a:ext cx="6006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mtClean="0"/>
                  <a:t>Candidate pair</a:t>
                </a:r>
                <a:r>
                  <a:rPr lang="ko-KR" altLang="en-US" smtClean="0"/>
                  <a:t>에 대하여 유사도를 다시 계산 필요 </a:t>
                </a:r>
                <a:endParaRPr lang="ko-KR" alt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6082330"/>
                <a:ext cx="6006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Combining Techinques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mtClean="0"/>
                  <a:t>1) k-shingle</a:t>
                </a:r>
                <a:r>
                  <a:rPr lang="ko-KR" altLang="en-US"/>
                  <a:t> </a:t>
                </a:r>
                <a:r>
                  <a:rPr lang="ko-KR" altLang="en-US" smtClean="0"/>
                  <a:t>후 </a:t>
                </a:r>
                <a:r>
                  <a:rPr lang="en-US" altLang="ko-KR" smtClean="0"/>
                  <a:t>document-shingle </a:t>
                </a:r>
                <a:r>
                  <a:rPr lang="ko-KR" altLang="en-US" smtClean="0"/>
                  <a:t>행렬 생성</a:t>
                </a:r>
                <a:endParaRPr lang="en-US" altLang="ko-KR" smtClean="0"/>
              </a:p>
              <a:p>
                <a:r>
                  <a:rPr lang="en-US" altLang="ko-KR" smtClean="0"/>
                  <a:t>2) minhash signature </a:t>
                </a:r>
                <a:r>
                  <a:rPr lang="ko-KR" altLang="en-US" smtClean="0"/>
                  <a:t>크기 </a:t>
                </a:r>
                <a:r>
                  <a:rPr lang="en-US" altLang="ko-KR" smtClean="0"/>
                  <a:t>n </a:t>
                </a:r>
                <a:r>
                  <a:rPr lang="ko-KR" altLang="en-US" smtClean="0"/>
                  <a:t>설정 후 모든 </a:t>
                </a:r>
                <a:r>
                  <a:rPr lang="en-US" altLang="ko-KR" smtClean="0"/>
                  <a:t>docs </a:t>
                </a:r>
                <a:r>
                  <a:rPr lang="ko-KR" altLang="en-US" smtClean="0"/>
                  <a:t>에 대해 </a:t>
                </a:r>
                <a:r>
                  <a:rPr lang="en-US" altLang="ko-KR" smtClean="0"/>
                  <a:t>minhash signature </a:t>
                </a:r>
                <a:r>
                  <a:rPr lang="ko-KR" altLang="en-US" smtClean="0"/>
                  <a:t>계산</a:t>
                </a:r>
                <a:endParaRPr lang="en-US" altLang="ko-KR" smtClean="0"/>
              </a:p>
              <a:p>
                <a:r>
                  <a:rPr lang="en-US" altLang="ko-KR" smtClean="0"/>
                  <a:t>3) </a:t>
                </a:r>
                <a:r>
                  <a:rPr lang="ko-KR" altLang="en-US" smtClean="0"/>
                  <a:t>유사도 </a:t>
                </a:r>
                <a:r>
                  <a:rPr lang="en-US" altLang="ko-KR" smtClean="0"/>
                  <a:t>threshold (s) </a:t>
                </a:r>
                <a:r>
                  <a:rPr lang="ko-KR" altLang="en-US" smtClean="0"/>
                  <a:t>설정 후 </a:t>
                </a:r>
                <a:r>
                  <a:rPr lang="en-US" altLang="ko-KR" smtClean="0"/>
                  <a:t>, LSH</a:t>
                </a:r>
                <a:r>
                  <a:rPr lang="ko-KR" altLang="en-US" smtClean="0"/>
                  <a:t>를 위한 밴드의 개수와</a:t>
                </a:r>
                <a:r>
                  <a:rPr lang="en-US" altLang="ko-KR" smtClean="0"/>
                  <a:t>, row </a:t>
                </a:r>
                <a:r>
                  <a:rPr lang="ko-KR" altLang="en-US" smtClean="0"/>
                  <a:t>개수 설정</a:t>
                </a:r>
                <a:r>
                  <a:rPr lang="en-US" altLang="ko-KR" smtClean="0"/>
                  <a:t>.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이 되도록</a:t>
                </a:r>
                <a:r>
                  <a:rPr lang="en-US" altLang="ko-KR" smtClean="0"/>
                  <a:t>, br = n )</a:t>
                </a:r>
                <a:endParaRPr lang="en-US" altLang="ko-KR"/>
              </a:p>
              <a:p>
                <a:r>
                  <a:rPr lang="en-US" altLang="ko-KR" smtClean="0"/>
                  <a:t>4) LSH</a:t>
                </a:r>
                <a:r>
                  <a:rPr lang="ko-KR" altLang="en-US" smtClean="0"/>
                  <a:t>에 따라서 해싱  </a:t>
                </a:r>
                <a:endParaRPr lang="en-US" altLang="ko-KR" smtClean="0"/>
              </a:p>
              <a:p>
                <a:r>
                  <a:rPr lang="en-US" altLang="ko-KR" smtClean="0"/>
                  <a:t>5) </a:t>
                </a:r>
                <a:r>
                  <a:rPr lang="ko-KR" altLang="en-US" smtClean="0"/>
                  <a:t>같은 버킷에 들어있는 </a:t>
                </a:r>
                <a:r>
                  <a:rPr lang="en-US" altLang="ko-KR" smtClean="0"/>
                  <a:t>candidate pair </a:t>
                </a:r>
                <a:r>
                  <a:rPr lang="ko-KR" altLang="en-US" smtClean="0"/>
                  <a:t>들에 대하여 설정한 임계값 </a:t>
                </a:r>
                <a:r>
                  <a:rPr lang="en-US" altLang="ko-KR" smtClean="0"/>
                  <a:t>s </a:t>
                </a:r>
                <a:r>
                  <a:rPr lang="ko-KR" altLang="en-US" smtClean="0"/>
                  <a:t>보다 유사도가 높은지 판단</a:t>
                </a:r>
                <a:endParaRPr lang="en-US" altLang="ko-KR" smtClean="0"/>
              </a:p>
              <a:p>
                <a:r>
                  <a:rPr lang="en-US" altLang="ko-KR" smtClean="0"/>
                  <a:t>6) signature </a:t>
                </a:r>
                <a:r>
                  <a:rPr lang="ko-KR" altLang="en-US" smtClean="0"/>
                  <a:t>가 조건에 충족하더라도 </a:t>
                </a:r>
                <a:r>
                  <a:rPr lang="en-US" altLang="ko-KR" smtClean="0"/>
                  <a:t>real docs </a:t>
                </a:r>
                <a:r>
                  <a:rPr lang="ko-KR" altLang="en-US" smtClean="0"/>
                  <a:t>사이의 유사도를 다시 한번 계산해도 된다</a:t>
                </a:r>
                <a:r>
                  <a:rPr lang="en-US" altLang="ko-KR" smtClean="0"/>
                  <a:t>.(optional)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1043" t="-2114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Title 6"/>
          <p:cNvSpPr>
            <a:spLocks noGrp="1"/>
          </p:cNvSpPr>
          <p:nvPr/>
        </p:nvSpPr>
        <p:spPr>
          <a:xfrm>
            <a:off x="1052512" y="277117"/>
            <a:ext cx="8229600" cy="987552"/>
          </a:xfrm>
          <a:prstGeom prst="rect">
            <a:avLst/>
          </a:prstGeom>
        </p:spPr>
        <p:txBody>
          <a:bodyPr vert="horz" lIns="91440" tIns="45720" rIns="4572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thread: High dim. data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835250" y="1280517"/>
            <a:ext cx="8677469" cy="5257800"/>
            <a:chOff x="233265" y="1295400"/>
            <a:chExt cx="8677469" cy="525780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33265" y="1295400"/>
              <a:ext cx="1637258" cy="52578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233265" y="1295400"/>
              <a:ext cx="1637258" cy="15773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91440" tIns="91440" rIns="91440" bIns="9144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b="1" kern="1200">
                  <a:solidFill>
                    <a:srgbClr val="0000FF"/>
                  </a:solidFill>
                </a:rPr>
                <a:t>High dim. data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96991" y="2873189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3">
                    <a:shade val="47500"/>
                    <a:satMod val="137000"/>
                  </a:schemeClr>
                </a:gs>
                <a:gs pos="55000">
                  <a:schemeClr val="accent3">
                    <a:shade val="69000"/>
                    <a:satMod val="137000"/>
                  </a:schemeClr>
                </a:gs>
                <a:gs pos="100000">
                  <a:schemeClr val="accent3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427245" y="2903443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Locality sensitive hashing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6991" y="4065051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3">
                    <a:shade val="47500"/>
                    <a:satMod val="137000"/>
                  </a:schemeClr>
                </a:gs>
                <a:gs pos="55000">
                  <a:schemeClr val="accent3">
                    <a:shade val="69000"/>
                    <a:satMod val="137000"/>
                  </a:schemeClr>
                </a:gs>
                <a:gs pos="100000">
                  <a:schemeClr val="accent3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427245" y="4095305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Clustering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96991" y="5256913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3">
                    <a:shade val="47500"/>
                    <a:satMod val="137000"/>
                  </a:schemeClr>
                </a:gs>
                <a:gs pos="55000">
                  <a:schemeClr val="accent3">
                    <a:shade val="69000"/>
                    <a:satMod val="137000"/>
                  </a:schemeClr>
                </a:gs>
                <a:gs pos="100000">
                  <a:schemeClr val="accent3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427245" y="5287167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Dimensionality reduction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993318" y="1295400"/>
              <a:ext cx="1637258" cy="52578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1993318" y="1295400"/>
              <a:ext cx="1637258" cy="15773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91440" tIns="91440" rIns="91440" bIns="9144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b="1" kern="1200"/>
                <a:t>Graph </a:t>
              </a:r>
              <a:br>
                <a:rPr lang="en-US" sz="2400" b="1" kern="1200"/>
              </a:br>
              <a:r>
                <a:rPr lang="en-US" sz="2400" b="1" kern="1200"/>
                <a:t>data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157044" y="2873189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2">
                    <a:shade val="47500"/>
                    <a:satMod val="137000"/>
                  </a:schemeClr>
                </a:gs>
                <a:gs pos="55000">
                  <a:schemeClr val="accent2">
                    <a:shade val="69000"/>
                    <a:satMod val="137000"/>
                  </a:schemeClr>
                </a:gs>
                <a:gs pos="100000">
                  <a:schemeClr val="accent2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187298" y="2903443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PageRank, SimRank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157044" y="4065051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2">
                    <a:shade val="47500"/>
                    <a:satMod val="137000"/>
                  </a:schemeClr>
                </a:gs>
                <a:gs pos="55000">
                  <a:schemeClr val="accent2">
                    <a:shade val="69000"/>
                    <a:satMod val="137000"/>
                  </a:schemeClr>
                </a:gs>
                <a:gs pos="100000">
                  <a:schemeClr val="accent2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2187298" y="4095305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Network Analysis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157044" y="5256913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2">
                    <a:shade val="47500"/>
                    <a:satMod val="137000"/>
                  </a:schemeClr>
                </a:gs>
                <a:gs pos="55000">
                  <a:schemeClr val="accent2">
                    <a:shade val="69000"/>
                    <a:satMod val="137000"/>
                  </a:schemeClr>
                </a:gs>
                <a:gs pos="100000">
                  <a:schemeClr val="accent2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2187298" y="5287167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Spam Detection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753370" y="1295400"/>
              <a:ext cx="1637258" cy="52578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53370" y="1295400"/>
              <a:ext cx="1637258" cy="15773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91440" tIns="91440" rIns="91440" bIns="9144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b="1" kern="1200"/>
                <a:t>Infinite </a:t>
              </a:r>
              <a:br>
                <a:rPr lang="en-US" sz="2400" b="1" kern="1200"/>
              </a:br>
              <a:r>
                <a:rPr lang="en-US" sz="2400" b="1" kern="1200"/>
                <a:t>data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917096" y="2873189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4">
                    <a:shade val="47500"/>
                    <a:satMod val="137000"/>
                  </a:schemeClr>
                </a:gs>
                <a:gs pos="55000">
                  <a:schemeClr val="accent4">
                    <a:shade val="69000"/>
                    <a:satMod val="137000"/>
                  </a:schemeClr>
                </a:gs>
                <a:gs pos="100000">
                  <a:schemeClr val="accent4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3947350" y="2903443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Filtering data streams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17096" y="4065051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4">
                    <a:shade val="47500"/>
                    <a:satMod val="137000"/>
                  </a:schemeClr>
                </a:gs>
                <a:gs pos="55000">
                  <a:schemeClr val="accent4">
                    <a:shade val="69000"/>
                    <a:satMod val="137000"/>
                  </a:schemeClr>
                </a:gs>
                <a:gs pos="100000">
                  <a:schemeClr val="accent4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3947350" y="4095305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Web advertising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917096" y="5256913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4">
                    <a:shade val="47500"/>
                    <a:satMod val="137000"/>
                  </a:schemeClr>
                </a:gs>
                <a:gs pos="55000">
                  <a:schemeClr val="accent4">
                    <a:shade val="69000"/>
                    <a:satMod val="137000"/>
                  </a:schemeClr>
                </a:gs>
                <a:gs pos="100000">
                  <a:schemeClr val="accent4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947350" y="5287167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Queries on streams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513423" y="1295400"/>
              <a:ext cx="1637258" cy="52578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5513423" y="1295400"/>
              <a:ext cx="1637258" cy="15773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91440" tIns="91440" rIns="91440" bIns="9144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b="1" kern="1200"/>
                <a:t>Machine learning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677149" y="2873189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5">
                    <a:shade val="47500"/>
                    <a:satMod val="137000"/>
                  </a:schemeClr>
                </a:gs>
                <a:gs pos="55000">
                  <a:schemeClr val="accent5">
                    <a:shade val="69000"/>
                    <a:satMod val="137000"/>
                  </a:schemeClr>
                </a:gs>
                <a:gs pos="100000">
                  <a:schemeClr val="accent5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5707403" y="2903443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SVM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677149" y="4065051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5">
                    <a:shade val="47500"/>
                    <a:satMod val="137000"/>
                  </a:schemeClr>
                </a:gs>
                <a:gs pos="55000">
                  <a:schemeClr val="accent5">
                    <a:shade val="69000"/>
                    <a:satMod val="137000"/>
                  </a:schemeClr>
                </a:gs>
                <a:gs pos="100000">
                  <a:schemeClr val="accent5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5707403" y="4095305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Decision Trees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677149" y="5256913"/>
              <a:ext cx="1309806" cy="103294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chemeClr val="accent5">
                    <a:shade val="47500"/>
                    <a:satMod val="137000"/>
                  </a:schemeClr>
                </a:gs>
                <a:gs pos="55000">
                  <a:schemeClr val="accent5">
                    <a:shade val="69000"/>
                    <a:satMod val="137000"/>
                  </a:schemeClr>
                </a:gs>
                <a:gs pos="100000">
                  <a:schemeClr val="accent5">
                    <a:shade val="98000"/>
                    <a:satMod val="137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8" name="TextBox 37"/>
            <p:cNvSpPr txBox="1"/>
            <p:nvPr/>
          </p:nvSpPr>
          <p:spPr>
            <a:xfrm>
              <a:off x="5707403" y="5287167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Perceptron, kNN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73476" y="1295400"/>
              <a:ext cx="1637258" cy="52578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7273476" y="1295400"/>
              <a:ext cx="1637258" cy="15773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91440" tIns="91440" rIns="91440" bIns="9144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b="1" kern="1200"/>
                <a:t>Apps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437201" y="2873189"/>
              <a:ext cx="1309806" cy="1032947"/>
            </a:xfrm>
            <a:prstGeom prst="roundRect">
              <a:avLst>
                <a:gd name="adj" fmla="val 10000"/>
              </a:avLst>
            </a:prstGeom>
            <a:solidFill>
              <a:srgbClr val="333399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7467455" y="2903443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Recommender systems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437201" y="4065051"/>
              <a:ext cx="1309806" cy="1032947"/>
            </a:xfrm>
            <a:prstGeom prst="roundRect">
              <a:avLst>
                <a:gd name="adj" fmla="val 10000"/>
              </a:avLst>
            </a:prstGeom>
            <a:solidFill>
              <a:srgbClr val="333399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44" name="TextBox 43"/>
            <p:cNvSpPr txBox="1"/>
            <p:nvPr/>
          </p:nvSpPr>
          <p:spPr>
            <a:xfrm>
              <a:off x="7467455" y="4095305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Association Rules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437201" y="5256913"/>
              <a:ext cx="1309806" cy="1032947"/>
            </a:xfrm>
            <a:prstGeom prst="roundRect">
              <a:avLst>
                <a:gd name="adj" fmla="val 10000"/>
              </a:avLst>
            </a:prstGeom>
            <a:solidFill>
              <a:srgbClr val="333399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7467455" y="5287167"/>
              <a:ext cx="1249298" cy="9724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" tIns="34290" rIns="45720" bIns="3429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800" kern="1200">
                  <a:latin typeface="Calibri"/>
                  <a:ea typeface="+mn-ea"/>
                  <a:cs typeface="Calibri"/>
                </a:rPr>
                <a:t>Duplicate document detection</a:t>
              </a:r>
            </a:p>
          </p:txBody>
        </p:sp>
      </p:grpSp>
      <p:sp>
        <p:nvSpPr>
          <p:cNvPr id="47" name="Rounded Rectangle 1"/>
          <p:cNvSpPr/>
          <p:nvPr/>
        </p:nvSpPr>
        <p:spPr>
          <a:xfrm>
            <a:off x="1823452" y="1290339"/>
            <a:ext cx="1676400" cy="5257800"/>
          </a:xfrm>
          <a:prstGeom prst="roundRect">
            <a:avLst>
              <a:gd name="adj" fmla="val 16667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Similarity of Documents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Plagiarism</a:t>
            </a:r>
          </a:p>
          <a:p>
            <a:pPr>
              <a:defRPr/>
            </a:pPr>
            <a:r>
              <a:rPr lang="en-US" altLang="ko-KR"/>
              <a:t>Mirror pages : </a:t>
            </a:r>
            <a:r>
              <a:rPr lang="ko-KR" altLang="en-US"/>
              <a:t>비슷한 내용이 있지만 다른 사이트인 경우</a:t>
            </a:r>
          </a:p>
          <a:p>
            <a:pPr>
              <a:defRPr/>
            </a:pPr>
            <a:r>
              <a:rPr lang="en-US" altLang="ko-KR"/>
              <a:t>Articles from the Same Source </a:t>
            </a:r>
          </a:p>
          <a:p>
            <a:pPr>
              <a:defRPr/>
            </a:pPr>
            <a:r>
              <a:rPr lang="en-US" altLang="ko-KR"/>
              <a:t>On-line purchases</a:t>
            </a:r>
          </a:p>
          <a:p>
            <a:pPr>
              <a:defRPr/>
            </a:pPr>
            <a:r>
              <a:rPr lang="en-US" altLang="ko-KR"/>
              <a:t>Movie Ratings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524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/>
              <a:t>Distance Measures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473" y="1881683"/>
            <a:ext cx="11421054" cy="3943350"/>
          </a:xfrm>
        </p:spPr>
        <p:txBody>
          <a:bodyPr>
            <a:normAutofit/>
          </a:bodyPr>
          <a:lstStyle/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3200" b="1">
                <a:solidFill>
                  <a:schemeClr val="tx1"/>
                </a:solidFill>
              </a:rPr>
              <a:t>Find near-neighbors in high-dim. </a:t>
            </a:r>
            <a:r>
              <a:rPr lang="en-US" sz="3200" b="1" smtClean="0">
                <a:solidFill>
                  <a:schemeClr val="tx1"/>
                </a:solidFill>
              </a:rPr>
              <a:t>Space</a:t>
            </a:r>
            <a:endParaRPr lang="en-US" sz="3200" b="1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ko-KR" altLang="en-US"/>
              <a:t>거리가 가깝다면 </a:t>
            </a:r>
            <a:r>
              <a:rPr lang="en-US" altLang="ko-KR"/>
              <a:t>near </a:t>
            </a:r>
            <a:r>
              <a:rPr lang="en-US" altLang="ko-KR" smtClean="0"/>
              <a:t>neighbo</a:t>
            </a:r>
            <a:r>
              <a:rPr lang="ko-KR" altLang="en-US" smtClean="0"/>
              <a:t>로 여긴다 </a:t>
            </a:r>
            <a:r>
              <a:rPr lang="en-US" altLang="ko-KR" smtClean="0"/>
              <a:t>== </a:t>
            </a:r>
            <a:r>
              <a:rPr lang="ko-KR" altLang="en-US" smtClean="0"/>
              <a:t>유사하다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도메인</a:t>
            </a:r>
            <a:r>
              <a:rPr lang="en-US" altLang="ko-KR"/>
              <a:t>(</a:t>
            </a:r>
            <a:r>
              <a:rPr lang="ko-KR" altLang="en-US"/>
              <a:t>상황</a:t>
            </a:r>
            <a:r>
              <a:rPr lang="en-US" altLang="ko-KR"/>
              <a:t>)</a:t>
            </a:r>
            <a:r>
              <a:rPr lang="ko-KR" altLang="en-US"/>
              <a:t>에 따라 다른 </a:t>
            </a:r>
            <a:r>
              <a:rPr lang="en-US" altLang="ko-KR"/>
              <a:t>distance </a:t>
            </a:r>
            <a:r>
              <a:rPr lang="en-US" altLang="ko-KR" smtClean="0"/>
              <a:t>measur</a:t>
            </a:r>
            <a:r>
              <a:rPr lang="ko-KR" altLang="en-US" smtClean="0"/>
              <a:t>들</a:t>
            </a:r>
            <a:r>
              <a:rPr lang="en-US" altLang="ko-KR" smtClean="0"/>
              <a:t>(</a:t>
            </a:r>
            <a:r>
              <a:rPr lang="ko-KR" altLang="en-US" sz="1200" smtClean="0"/>
              <a:t>유클리디안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자카드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코사인</a:t>
            </a:r>
            <a:r>
              <a:rPr lang="en-US" altLang="ko-KR" sz="1200" smtClean="0"/>
              <a:t>, </a:t>
            </a:r>
            <a:r>
              <a:rPr lang="ko-KR" altLang="en-US" sz="1200" smtClean="0"/>
              <a:t>에딧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해밍 등</a:t>
            </a:r>
            <a:r>
              <a:rPr lang="en-US" altLang="ko-KR" smtClean="0"/>
              <a:t>)</a:t>
            </a:r>
            <a:r>
              <a:rPr lang="ko-KR" altLang="en-US"/>
              <a:t> </a:t>
            </a:r>
            <a:r>
              <a:rPr lang="ko-KR" altLang="en-US" smtClean="0"/>
              <a:t>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 b="1"/>
              <a:t>1)</a:t>
            </a:r>
            <a:r>
              <a:rPr lang="ko-KR" altLang="en-US" b="1"/>
              <a:t> </a:t>
            </a:r>
            <a:r>
              <a:rPr lang="en-US" b="1"/>
              <a:t>Jaccard distance/similarity</a:t>
            </a:r>
          </a:p>
          <a:p>
            <a:pPr lvl="1">
              <a:defRPr/>
            </a:pPr>
            <a:r>
              <a:rPr lang="ko-KR" altLang="en-US"/>
              <a:t>두 집합 </a:t>
            </a:r>
            <a:r>
              <a:rPr lang="en-US" altLang="ko-KR"/>
              <a:t>C1, C2</a:t>
            </a:r>
            <a:r>
              <a:rPr lang="ko-KR" altLang="en-US"/>
              <a:t>에 대하여 교집합의 개수를 두 집합의 개수로 나누어주는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=&gt;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Jaccard similarity = </a:t>
            </a:r>
            <a:r>
              <a:rPr lang="en-US" b="1" i="1">
                <a:solidFill>
                  <a:schemeClr val="tx1"/>
                </a:solidFill>
              </a:rPr>
              <a:t>sim</a:t>
            </a:r>
            <a:r>
              <a:rPr lang="en-US" b="1">
                <a:solidFill>
                  <a:schemeClr val="tx1"/>
                </a:solidFill>
              </a:rPr>
              <a:t>(C</a:t>
            </a:r>
            <a:r>
              <a:rPr lang="en-US" b="1" baseline="-25000">
                <a:solidFill>
                  <a:schemeClr val="tx1"/>
                </a:solidFill>
              </a:rPr>
              <a:t>1</a:t>
            </a:r>
            <a:r>
              <a:rPr lang="en-US" b="1">
                <a:solidFill>
                  <a:schemeClr val="tx1"/>
                </a:solidFill>
              </a:rPr>
              <a:t>, C</a:t>
            </a:r>
            <a:r>
              <a:rPr lang="en-US" b="1" baseline="-25000">
                <a:solidFill>
                  <a:schemeClr val="tx1"/>
                </a:solidFill>
              </a:rPr>
              <a:t>2</a:t>
            </a:r>
            <a:r>
              <a:rPr lang="en-US" b="1">
                <a:solidFill>
                  <a:schemeClr val="tx1"/>
                </a:solidFill>
              </a:rPr>
              <a:t>) = |C</a:t>
            </a:r>
            <a:r>
              <a:rPr lang="en-US" b="1" baseline="-25000">
                <a:solidFill>
                  <a:schemeClr val="tx1"/>
                </a:solidFill>
              </a:rPr>
              <a:t>1</a:t>
            </a:r>
            <a:r>
              <a:rPr lang="en-US" b="1">
                <a:solidFill>
                  <a:schemeClr val="tx1"/>
                </a:solidFill>
                <a:sym typeface="Symbol"/>
              </a:rPr>
              <a:t>C</a:t>
            </a:r>
            <a:r>
              <a:rPr lang="en-US" b="1" baseline="-25000">
                <a:solidFill>
                  <a:schemeClr val="tx1"/>
                </a:solidFill>
                <a:sym typeface="Symbol"/>
              </a:rPr>
              <a:t>2</a:t>
            </a:r>
            <a:r>
              <a:rPr lang="en-US" b="1">
                <a:solidFill>
                  <a:schemeClr val="tx1"/>
                </a:solidFill>
                <a:sym typeface="Symbol"/>
              </a:rPr>
              <a:t>|/|C</a:t>
            </a:r>
            <a:r>
              <a:rPr lang="en-US" b="1" baseline="-25000">
                <a:solidFill>
                  <a:schemeClr val="tx1"/>
                </a:solidFill>
                <a:sym typeface="Symbol"/>
              </a:rPr>
              <a:t>1</a:t>
            </a:r>
            <a:r>
              <a:rPr lang="en-US" b="1">
                <a:solidFill>
                  <a:schemeClr val="tx1"/>
                </a:solidFill>
                <a:sym typeface="Symbol"/>
              </a:rPr>
              <a:t>C</a:t>
            </a:r>
            <a:r>
              <a:rPr lang="en-US" b="1" baseline="-25000">
                <a:solidFill>
                  <a:schemeClr val="tx1"/>
                </a:solidFill>
                <a:sym typeface="Symbol"/>
              </a:rPr>
              <a:t>2</a:t>
            </a:r>
            <a:r>
              <a:rPr lang="en-US" b="1">
                <a:solidFill>
                  <a:schemeClr val="tx1"/>
                </a:solidFill>
                <a:sym typeface="Symbol"/>
              </a:rPr>
              <a:t>|</a:t>
            </a:r>
            <a:r>
              <a:rPr lang="en-US" altLang="ko-KR" b="1">
                <a:solidFill>
                  <a:schemeClr val="tx1"/>
                </a:solidFill>
                <a:sym typeface="Symbol"/>
              </a:rPr>
              <a:t> </a:t>
            </a:r>
          </a:p>
          <a:p>
            <a:pPr lvl="1">
              <a:defRPr/>
            </a:pPr>
            <a:r>
              <a:rPr lang="en-US" b="1">
                <a:solidFill>
                  <a:schemeClr val="tx1"/>
                </a:solidFill>
              </a:rPr>
              <a:t>Jaccard distance:</a:t>
            </a:r>
            <a:r>
              <a:rPr lang="en-US" b="1" i="1"/>
              <a:t> d</a:t>
            </a:r>
            <a:r>
              <a:rPr lang="en-US" b="1"/>
              <a:t>(C</a:t>
            </a:r>
            <a:r>
              <a:rPr lang="en-US" b="1" baseline="-25000"/>
              <a:t>1</a:t>
            </a:r>
            <a:r>
              <a:rPr lang="en-US" b="1"/>
              <a:t>, C</a:t>
            </a:r>
            <a:r>
              <a:rPr lang="en-US" b="1" baseline="-25000"/>
              <a:t>2</a:t>
            </a:r>
            <a:r>
              <a:rPr lang="en-US" b="1"/>
              <a:t>) = 1 - |C</a:t>
            </a:r>
            <a:r>
              <a:rPr lang="en-US" b="1" baseline="-25000"/>
              <a:t>1</a:t>
            </a:r>
            <a:r>
              <a:rPr lang="en-US" b="1">
                <a:sym typeface="Symbol"/>
              </a:rPr>
              <a:t>C</a:t>
            </a:r>
            <a:r>
              <a:rPr lang="en-US" b="1" baseline="-25000">
                <a:sym typeface="Symbol"/>
              </a:rPr>
              <a:t>2</a:t>
            </a:r>
            <a:r>
              <a:rPr lang="en-US" b="1">
                <a:sym typeface="Symbol"/>
              </a:rPr>
              <a:t>|/|C</a:t>
            </a:r>
            <a:r>
              <a:rPr lang="en-US" b="1" baseline="-25000">
                <a:sym typeface="Symbol"/>
              </a:rPr>
              <a:t>1</a:t>
            </a:r>
            <a:r>
              <a:rPr lang="en-US" b="1">
                <a:sym typeface="Symbol"/>
              </a:rPr>
              <a:t>C</a:t>
            </a:r>
            <a:r>
              <a:rPr lang="en-US" b="1" baseline="-25000">
                <a:sym typeface="Symbol"/>
              </a:rPr>
              <a:t>2</a:t>
            </a:r>
            <a:r>
              <a:rPr lang="en-US" b="1">
                <a:sym typeface="Symbol"/>
              </a:rPr>
              <a:t>|</a:t>
            </a:r>
            <a:r>
              <a:rPr lang="en-US" altLang="ko-KR" b="1">
                <a:sym typeface="Symbol"/>
              </a:rPr>
              <a:t> 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>
          <a:xfrm>
            <a:off x="9149661" y="5082149"/>
            <a:ext cx="2486067" cy="11856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8000"/>
                </a:solidFill>
                <a:latin typeface="Arial"/>
                <a:cs typeface="Arial"/>
              </a:rPr>
              <a:t>3 in intersection</a:t>
            </a:r>
          </a:p>
          <a:p>
            <a:pPr eaLnBrk="0" hangingPunct="0">
              <a:defRPr/>
            </a:pPr>
            <a:r>
              <a:rPr lang="en-US">
                <a:solidFill>
                  <a:srgbClr val="008000"/>
                </a:solidFill>
                <a:latin typeface="Arial"/>
                <a:cs typeface="Arial"/>
              </a:rPr>
              <a:t>8 in union</a:t>
            </a:r>
          </a:p>
          <a:p>
            <a:pPr eaLnBrk="0" hangingPunct="0">
              <a:defRPr/>
            </a:pPr>
            <a:r>
              <a:rPr lang="en-US">
                <a:solidFill>
                  <a:srgbClr val="008000"/>
                </a:solidFill>
                <a:latin typeface="Arial"/>
                <a:cs typeface="Arial"/>
              </a:rPr>
              <a:t>Jaccard similarity= 3/8</a:t>
            </a:r>
          </a:p>
          <a:p>
            <a:pPr eaLnBrk="0" hangingPunct="0">
              <a:defRPr/>
            </a:pPr>
            <a:r>
              <a:rPr lang="en-US">
                <a:solidFill>
                  <a:srgbClr val="008000"/>
                </a:solidFill>
                <a:latin typeface="Arial"/>
                <a:cs typeface="Arial"/>
              </a:rPr>
              <a:t>Jaccard distance = 5/8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14135" y="5188599"/>
            <a:ext cx="2286000" cy="990600"/>
            <a:chOff x="3124200" y="1371600"/>
            <a:chExt cx="2667000" cy="1600200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>
            <a:xfrm>
              <a:off x="38100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>
            <a:xfrm>
              <a:off x="31242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>
            <a:xfrm>
              <a:off x="3505200" y="183935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>
            <a:xfrm>
              <a:off x="3479800" y="23563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4173220" y="1987062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>
            <a:xfrm>
              <a:off x="4635500" y="22801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>
            <a:xfrm>
              <a:off x="4546600" y="1670537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>
            <a:xfrm>
              <a:off x="5257800" y="247943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>
            <a:xfrm>
              <a:off x="5257800" y="1676399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18" name="Oval 6"/>
          <p:cNvSpPr>
            <a:spLocks noChangeArrowheads="1"/>
          </p:cNvSpPr>
          <p:nvPr/>
        </p:nvSpPr>
        <p:spPr>
          <a:xfrm>
            <a:off x="8474924" y="6178490"/>
            <a:ext cx="91440" cy="9144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71121" y="5082216"/>
            <a:ext cx="6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en-US" altLang="ko-KR" b="1" baseline="-25000" smtClean="0"/>
              <a:t>1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36024" y="5012323"/>
            <a:ext cx="6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en-US" altLang="ko-KR" b="1" baseline="-25000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152" y="507801"/>
            <a:ext cx="8686800" cy="9875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3 Essential Steps for Similar Docs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altLang="ko-KR" b="1" i="1">
                <a:solidFill>
                  <a:schemeClr val="tx1"/>
                </a:solidFill>
              </a:rPr>
              <a:t>k-</a:t>
            </a:r>
            <a:r>
              <a:rPr lang="en-US" b="1" i="1">
                <a:solidFill>
                  <a:schemeClr val="tx1"/>
                </a:solidFill>
              </a:rPr>
              <a:t>Shingling: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한 문서를 </a:t>
            </a:r>
            <a:r>
              <a:rPr lang="en-US" altLang="ko-KR">
                <a:solidFill>
                  <a:schemeClr val="tx1"/>
                </a:solidFill>
              </a:rPr>
              <a:t>k</a:t>
            </a:r>
            <a:r>
              <a:rPr lang="ko-KR" altLang="en-US">
                <a:solidFill>
                  <a:schemeClr val="tx1"/>
                </a:solidFill>
              </a:rPr>
              <a:t>글자씩 잘라서 집합의 원소로 저장하는 것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  <a:defRPr/>
            </a:pPr>
            <a:endParaRPr lang="en-US">
              <a:solidFill>
                <a:schemeClr val="tx1"/>
              </a:solidFill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b="1" i="1">
                <a:solidFill>
                  <a:schemeClr val="tx1"/>
                </a:solidFill>
              </a:rPr>
              <a:t>Min-Hashing: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슁글된 집합들을 행렬로 변환해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minhash value</a:t>
            </a:r>
            <a:r>
              <a:rPr lang="ko-KR" altLang="en-US" smtClean="0">
                <a:solidFill>
                  <a:schemeClr val="tx1"/>
                </a:solidFill>
              </a:rPr>
              <a:t>를 계산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  <a:defRPr/>
            </a:pPr>
            <a:endParaRPr lang="en-US">
              <a:solidFill>
                <a:schemeClr val="tx1"/>
              </a:solidFill>
            </a:endParaRPr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b="1" i="1">
                <a:solidFill>
                  <a:schemeClr val="tx1"/>
                </a:solidFill>
              </a:rPr>
              <a:t>Locality-Sensitive Hashing: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민해슁을 통해 얻어지는 </a:t>
            </a:r>
            <a:r>
              <a:rPr lang="en-US" altLang="ko-KR">
                <a:solidFill>
                  <a:schemeClr val="tx1"/>
                </a:solidFill>
              </a:rPr>
              <a:t>signature</a:t>
            </a:r>
            <a:r>
              <a:rPr lang="ko-KR" altLang="en-US">
                <a:solidFill>
                  <a:schemeClr val="tx1"/>
                </a:solidFill>
              </a:rPr>
              <a:t>들을 통해 유사할 가능성이 높은 </a:t>
            </a:r>
            <a:r>
              <a:rPr lang="en-US" altLang="ko-KR">
                <a:solidFill>
                  <a:schemeClr val="tx1"/>
                </a:solidFill>
              </a:rPr>
              <a:t>pair</a:t>
            </a:r>
            <a:r>
              <a:rPr lang="ko-KR" altLang="en-US">
                <a:solidFill>
                  <a:schemeClr val="tx1"/>
                </a:solidFill>
              </a:rPr>
              <a:t>부터 우선적으로 계산하는 방법</a:t>
            </a:r>
            <a:r>
              <a:rPr lang="en-US" altLang="ko-KR">
                <a:solidFill>
                  <a:schemeClr val="tx1"/>
                </a:solidFill>
              </a:rPr>
              <a:t>-&gt;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Candidate pairs</a:t>
            </a:r>
            <a:r>
              <a:rPr lang="ko-KR" altLang="en-US" b="1">
                <a:solidFill>
                  <a:schemeClr val="tx1"/>
                </a:solidFill>
              </a:rPr>
              <a:t> 사용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524C00-7883-447F-993D-93A8BDF0ACB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Finding Similar Items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C3BF69-412C-40FF-B67E-488F1482FCFF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>
          <a:xfrm rot="16205127">
            <a:off x="2781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1800">
                <a:latin typeface="Arial"/>
                <a:cs typeface="Arial"/>
              </a:rPr>
              <a:t>Shingling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>
          <a:xfrm>
            <a:off x="1676400" y="2743200"/>
            <a:ext cx="800218" cy="6362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800">
                <a:latin typeface="Arial"/>
                <a:cs typeface="Arial"/>
              </a:rPr>
              <a:t>Docu-</a:t>
            </a:r>
          </a:p>
          <a:p>
            <a:pPr lvl="0">
              <a:defRPr/>
            </a:pPr>
            <a:r>
              <a:rPr lang="en-US" sz="1800">
                <a:latin typeface="Arial"/>
                <a:cs typeface="Arial"/>
              </a:rPr>
              <a:t>ment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>
          <a:xfrm>
            <a:off x="2514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/>
          <a:lstStyle/>
          <a:p>
            <a:pPr lvl="0">
              <a:defRPr/>
            </a:pPr>
            <a:endParaRPr lang="en-US">
              <a:latin typeface="Arial"/>
              <a:cs typeface="Arial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886200" y="3048000"/>
            <a:ext cx="1354138" cy="2578100"/>
            <a:chOff x="1488" y="1920"/>
            <a:chExt cx="853" cy="1624"/>
          </a:xfrm>
        </p:grpSpPr>
        <p:sp>
          <p:nvSpPr>
            <p:cNvPr id="64520" name="Line 8"/>
            <p:cNvSpPr>
              <a:spLocks noChangeShapeType="1"/>
            </p:cNvSpPr>
            <p:nvPr/>
          </p:nvSpPr>
          <p:spPr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>
            <a:xfrm>
              <a:off x="1488" y="2448"/>
              <a:ext cx="843" cy="109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The set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of strings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of length </a:t>
              </a:r>
              <a:r>
                <a:rPr lang="en-US" sz="1800" b="1" i="1">
                  <a:latin typeface="Arial"/>
                  <a:cs typeface="Arial"/>
                </a:rPr>
                <a:t>k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that appear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in the doc-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ument</a:t>
              </a:r>
            </a:p>
          </p:txBody>
        </p:sp>
        <p:sp>
          <p:nvSpPr>
            <p:cNvPr id="64522" name="Line 10"/>
            <p:cNvSpPr>
              <a:spLocks noChangeShapeType="1"/>
            </p:cNvSpPr>
            <p:nvPr/>
          </p:nvSpPr>
          <p:spPr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5105400" y="2362200"/>
            <a:ext cx="2376488" cy="3538538"/>
            <a:chOff x="2256" y="1488"/>
            <a:chExt cx="1497" cy="2229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>
            <a:xfrm rot="16205127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r>
                <a:rPr lang="en-US" sz="1800">
                  <a:latin typeface="Arial"/>
                  <a:cs typeface="Arial"/>
                </a:rPr>
                <a:t>Min </a:t>
              </a:r>
              <a:br>
                <a:rPr lang="en-US" sz="1800">
                  <a:latin typeface="Arial"/>
                  <a:cs typeface="Arial"/>
                </a:rPr>
              </a:br>
              <a:r>
                <a:rPr lang="en-US" sz="1800">
                  <a:latin typeface="Arial"/>
                  <a:cs typeface="Arial"/>
                </a:rPr>
                <a:t>Hashing</a:t>
              </a:r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>
            <a:xfrm>
              <a:off x="2783" y="2447"/>
              <a:ext cx="969" cy="126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800" b="1" i="1">
                  <a:solidFill>
                    <a:srgbClr val="FF0066"/>
                  </a:solidFill>
                  <a:latin typeface="Arial"/>
                  <a:cs typeface="Arial"/>
                </a:rPr>
                <a:t>Signatures</a:t>
              </a:r>
              <a:r>
                <a:rPr lang="en-US" sz="1800">
                  <a:latin typeface="Arial"/>
                  <a:cs typeface="Arial"/>
                </a:rPr>
                <a:t>: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short integer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vectors that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represent the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sets, and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reflect their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similarity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7239000" y="2165350"/>
            <a:ext cx="3402013" cy="2014538"/>
            <a:chOff x="3600" y="1364"/>
            <a:chExt cx="2143" cy="1269"/>
          </a:xfrm>
        </p:grpSpPr>
        <p:sp>
          <p:nvSpPr>
            <p:cNvPr id="64523" name="Rectangle 11"/>
            <p:cNvSpPr>
              <a:spLocks noChangeArrowheads="1"/>
            </p:cNvSpPr>
            <p:nvPr/>
          </p:nvSpPr>
          <p:spPr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Arial"/>
                  <a:cs typeface="Arial"/>
                </a:rPr>
                <a:t>Locality-</a:t>
              </a:r>
            </a:p>
            <a:p>
              <a:pPr algn="ctr">
                <a:defRPr/>
              </a:pPr>
              <a:r>
                <a:rPr lang="en-US" sz="1800">
                  <a:latin typeface="Arial"/>
                  <a:cs typeface="Arial"/>
                </a:rPr>
                <a:t>Sensitive</a:t>
              </a:r>
            </a:p>
            <a:p>
              <a:pPr algn="ctr">
                <a:defRPr/>
              </a:pPr>
              <a:r>
                <a:rPr lang="en-US" sz="1800">
                  <a:latin typeface="Arial"/>
                  <a:cs typeface="Arial"/>
                </a:rPr>
                <a:t>Hashing</a:t>
              </a:r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>
            <a:xfrm>
              <a:off x="4790" y="1364"/>
              <a:ext cx="937" cy="126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800" b="1" i="1">
                  <a:solidFill>
                    <a:srgbClr val="FF0066"/>
                  </a:solidFill>
                  <a:latin typeface="Arial"/>
                  <a:cs typeface="Arial"/>
                </a:rPr>
                <a:t>Candidate</a:t>
              </a:r>
            </a:p>
            <a:p>
              <a:pPr lvl="0">
                <a:defRPr/>
              </a:pPr>
              <a:r>
                <a:rPr lang="en-US" sz="1800" b="1" i="1">
                  <a:solidFill>
                    <a:srgbClr val="FF0066"/>
                  </a:solidFill>
                  <a:latin typeface="Arial"/>
                  <a:cs typeface="Arial"/>
                </a:rPr>
                <a:t>pairs</a:t>
              </a:r>
              <a:r>
                <a:rPr lang="en-US" sz="1800" b="1">
                  <a:latin typeface="Arial"/>
                  <a:cs typeface="Arial"/>
                </a:rPr>
                <a:t>: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those pairs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of signatures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that we need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to test for</a:t>
              </a:r>
            </a:p>
            <a:p>
              <a:pPr lvl="0">
                <a:defRPr/>
              </a:pPr>
              <a:r>
                <a:rPr lang="en-US" sz="1800">
                  <a:latin typeface="Arial"/>
                  <a:cs typeface="Arial"/>
                </a:rPr>
                <a:t>similarity</a:t>
              </a:r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 1) </a:t>
            </a:r>
            <a:r>
              <a:rPr lang="en-US"/>
              <a:t>Shingles</a:t>
            </a:r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862013" y="1453123"/>
            <a:ext cx="10491787" cy="54102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i="1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-shingle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k</a:t>
            </a:r>
            <a:r>
              <a:rPr lang="ko-KR" altLang="en-US">
                <a:solidFill>
                  <a:schemeClr val="tx1"/>
                </a:solidFill>
              </a:rPr>
              <a:t>개의 글자로 나누는 것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defRPr/>
            </a:pPr>
            <a:r>
              <a:rPr lang="en-US" b="1">
                <a:solidFill>
                  <a:schemeClr val="tx1"/>
                </a:solidFill>
              </a:rPr>
              <a:t>Example: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k=2</a:t>
            </a:r>
            <a:r>
              <a:rPr lang="en-US">
                <a:solidFill>
                  <a:schemeClr val="tx1"/>
                </a:solidFill>
              </a:rPr>
              <a:t>; document </a:t>
            </a:r>
            <a:r>
              <a:rPr lang="en-US" b="1">
                <a:solidFill>
                  <a:schemeClr val="tx1"/>
                </a:solidFill>
              </a:rPr>
              <a:t>D</a:t>
            </a:r>
            <a:r>
              <a:rPr lang="en-US" b="1" baseline="-25000">
                <a:solidFill>
                  <a:schemeClr val="tx1"/>
                </a:solidFill>
              </a:rPr>
              <a:t>1 </a:t>
            </a:r>
            <a:r>
              <a:rPr lang="en-US">
                <a:solidFill>
                  <a:schemeClr val="tx1"/>
                </a:solidFill>
              </a:rPr>
              <a:t>= 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abcab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Set of 2-shingles: </a:t>
            </a:r>
            <a:r>
              <a:rPr lang="en-US" b="1">
                <a:solidFill>
                  <a:schemeClr val="tx1"/>
                </a:solidFill>
              </a:rPr>
              <a:t>S(D</a:t>
            </a:r>
            <a:r>
              <a:rPr lang="en-US" b="1" baseline="-25000">
                <a:solidFill>
                  <a:schemeClr val="tx1"/>
                </a:solidFill>
              </a:rPr>
              <a:t>1</a:t>
            </a:r>
            <a:r>
              <a:rPr lang="en-US" b="1">
                <a:solidFill>
                  <a:schemeClr val="tx1"/>
                </a:solidFill>
              </a:rPr>
              <a:t>) </a:t>
            </a:r>
            <a:r>
              <a:rPr lang="en-US">
                <a:solidFill>
                  <a:schemeClr val="tx1"/>
                </a:solidFill>
              </a:rPr>
              <a:t>= {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ab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bc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ca</a:t>
            </a:r>
            <a:r>
              <a:rPr lang="en-US">
                <a:solidFill>
                  <a:schemeClr val="tx1"/>
                </a:solidFill>
              </a:rPr>
              <a:t>}</a:t>
            </a:r>
          </a:p>
          <a:p>
            <a:pPr lvl="1">
              <a:defRPr/>
            </a:pPr>
            <a:r>
              <a:rPr lang="en-US" b="1">
                <a:solidFill>
                  <a:schemeClr val="tx1"/>
                </a:solidFill>
              </a:rPr>
              <a:t>Option:</a:t>
            </a:r>
            <a:r>
              <a:rPr lang="en-US"/>
              <a:t> Shingles as a bag (multiset), count </a:t>
            </a:r>
            <a:r>
              <a:rPr lang="en-US">
                <a:latin typeface="Times New Roman"/>
                <a:cs typeface="Times New Roman"/>
              </a:rPr>
              <a:t>ab</a:t>
            </a:r>
            <a:r>
              <a:rPr lang="en-US"/>
              <a:t> twice: </a:t>
            </a:r>
            <a:r>
              <a:rPr lang="en-US" b="1"/>
              <a:t>S’(D</a:t>
            </a:r>
            <a:r>
              <a:rPr lang="en-US" b="1" baseline="-25000"/>
              <a:t>1</a:t>
            </a:r>
            <a:r>
              <a:rPr lang="en-US" b="1"/>
              <a:t>) = </a:t>
            </a:r>
            <a:r>
              <a:rPr lang="en-US"/>
              <a:t>{</a:t>
            </a:r>
            <a:r>
              <a:rPr lang="en-US">
                <a:latin typeface="Times New Roman"/>
                <a:cs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cs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cs typeface="Times New Roman"/>
              </a:rPr>
              <a:t>ca, ab</a:t>
            </a:r>
            <a:r>
              <a:rPr lang="en-US"/>
              <a:t>}</a:t>
            </a:r>
            <a:endParaRPr lang="en-US" altLang="ko-KR" b="1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b="1">
                <a:solidFill>
                  <a:schemeClr val="tx1"/>
                </a:solidFill>
              </a:rPr>
              <a:t>shingle</a:t>
            </a:r>
            <a:r>
              <a:rPr lang="ko-KR" altLang="en-US" b="1">
                <a:solidFill>
                  <a:schemeClr val="tx1"/>
                </a:solidFill>
              </a:rPr>
              <a:t>의 크기</a:t>
            </a:r>
            <a:r>
              <a:rPr lang="en-US" altLang="ko-KR" b="1">
                <a:solidFill>
                  <a:schemeClr val="tx1"/>
                </a:solidFill>
              </a:rPr>
              <a:t>,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k</a:t>
            </a:r>
            <a:r>
              <a:rPr lang="ko-KR" altLang="en-US" b="1">
                <a:solidFill>
                  <a:schemeClr val="tx1"/>
                </a:solidFill>
              </a:rPr>
              <a:t>의 크기는</a:t>
            </a:r>
            <a:r>
              <a:rPr lang="en-US" altLang="ko-KR" b="1">
                <a:solidFill>
                  <a:schemeClr val="tx1"/>
                </a:solidFill>
              </a:rPr>
              <a:t>,</a:t>
            </a:r>
          </a:p>
          <a:p>
            <a:pPr marL="457200" lvl="1" indent="0"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주어진 문서 내에서 자주 등장하지 않을 정도의 길이로 적당히 결정</a:t>
            </a:r>
          </a:p>
          <a:p>
            <a:pPr marL="457200" lvl="1" indent="0">
              <a:buNone/>
              <a:defRPr/>
            </a:pPr>
            <a:r>
              <a:rPr lang="en-US" altLang="ko-KR" b="1">
                <a:solidFill>
                  <a:schemeClr val="tx1"/>
                </a:solidFill>
              </a:rPr>
              <a:t>Example : </a:t>
            </a:r>
            <a:r>
              <a:rPr lang="ko-KR" altLang="en-US" b="1">
                <a:solidFill>
                  <a:schemeClr val="tx1"/>
                </a:solidFill>
              </a:rPr>
              <a:t>이메일에서는 </a:t>
            </a:r>
            <a:r>
              <a:rPr lang="en-US" altLang="ko-KR" b="1">
                <a:solidFill>
                  <a:schemeClr val="tx1"/>
                </a:solidFill>
              </a:rPr>
              <a:t>k = 5, </a:t>
            </a:r>
            <a:r>
              <a:rPr lang="ko-KR" altLang="en-US" b="1">
                <a:solidFill>
                  <a:schemeClr val="tx1"/>
                </a:solidFill>
              </a:rPr>
              <a:t>이메일보다 대용량의 문서에서는 </a:t>
            </a:r>
            <a:r>
              <a:rPr lang="en-US" altLang="ko-KR" b="1">
                <a:solidFill>
                  <a:schemeClr val="tx1"/>
                </a:solidFill>
              </a:rPr>
              <a:t>k = 9</a:t>
            </a:r>
          </a:p>
          <a:p>
            <a:pPr marL="457200" lvl="1" indent="0">
              <a:buNone/>
              <a:defRPr/>
            </a:pPr>
            <a:r>
              <a:rPr lang="ko-KR" altLang="en-US" b="1">
                <a:solidFill>
                  <a:schemeClr val="tx1"/>
                </a:solidFill>
              </a:rPr>
              <a:t>각 슁글은 </a:t>
            </a:r>
            <a:r>
              <a:rPr lang="en-US" altLang="ko-KR" b="1">
                <a:solidFill>
                  <a:schemeClr val="tx1"/>
                </a:solidFill>
              </a:rPr>
              <a:t>4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 smtClean="0">
                <a:solidFill>
                  <a:schemeClr val="tx1"/>
                </a:solidFill>
              </a:rPr>
              <a:t>byte(9</a:t>
            </a:r>
            <a:r>
              <a:rPr lang="ko-KR" altLang="en-US" b="1" smtClean="0">
                <a:solidFill>
                  <a:schemeClr val="tx1"/>
                </a:solidFill>
              </a:rPr>
              <a:t>를 표현하기 위해</a:t>
            </a:r>
            <a:r>
              <a:rPr lang="en-US" altLang="ko-KR" b="1" smtClean="0">
                <a:solidFill>
                  <a:schemeClr val="tx1"/>
                </a:solidFill>
              </a:rPr>
              <a:t>) </a:t>
            </a:r>
            <a:r>
              <a:rPr lang="ko-KR" altLang="en-US" b="1" smtClean="0">
                <a:solidFill>
                  <a:schemeClr val="tx1"/>
                </a:solidFill>
              </a:rPr>
              <a:t>로 </a:t>
            </a:r>
            <a:r>
              <a:rPr lang="ko-KR" altLang="en-US" b="1">
                <a:solidFill>
                  <a:schemeClr val="tx1"/>
                </a:solidFill>
              </a:rPr>
              <a:t>표현된다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  <a:p>
            <a:pPr marL="457200" lvl="1" indent="0">
              <a:buNone/>
              <a:defRPr/>
            </a:pPr>
            <a:r>
              <a:rPr lang="en-US" altLang="ko-KR" b="1">
                <a:solidFill>
                  <a:schemeClr val="tx1"/>
                </a:solidFill>
              </a:rPr>
              <a:t>-&gt;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9</a:t>
            </a:r>
            <a:r>
              <a:rPr lang="ko-KR" altLang="en-US" b="1">
                <a:solidFill>
                  <a:schemeClr val="tx1"/>
                </a:solidFill>
              </a:rPr>
              <a:t>슁글을 </a:t>
            </a:r>
            <a:r>
              <a:rPr lang="en-US" altLang="ko-KR" b="1">
                <a:solidFill>
                  <a:schemeClr val="tx1"/>
                </a:solidFill>
              </a:rPr>
              <a:t>4byte</a:t>
            </a:r>
            <a:r>
              <a:rPr lang="ko-KR" altLang="en-US" b="1">
                <a:solidFill>
                  <a:schemeClr val="tx1"/>
                </a:solidFill>
              </a:rPr>
              <a:t>로 해싱하면 </a:t>
            </a:r>
            <a:r>
              <a:rPr lang="en-US" altLang="ko-KR" b="1">
                <a:solidFill>
                  <a:schemeClr val="tx1"/>
                </a:solidFill>
              </a:rPr>
              <a:t>4</a:t>
            </a:r>
            <a:r>
              <a:rPr lang="ko-KR" altLang="en-US" b="1">
                <a:solidFill>
                  <a:schemeClr val="tx1"/>
                </a:solidFill>
              </a:rPr>
              <a:t>슁글보다 사용하는 공간 동일</a:t>
            </a:r>
            <a:r>
              <a:rPr lang="en-US" altLang="ko-KR" b="1">
                <a:solidFill>
                  <a:schemeClr val="tx1"/>
                </a:solidFill>
              </a:rPr>
              <a:t>,</a:t>
            </a:r>
            <a:r>
              <a:rPr lang="ko-KR" altLang="en-US" b="1">
                <a:solidFill>
                  <a:schemeClr val="tx1"/>
                </a:solidFill>
              </a:rPr>
              <a:t> 문서를 더 잘 구별 가능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Motivation for Minhash/LSH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12225-5612-419B-A8D5-4B8EEE4C217E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2734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</a:t>
            </a:r>
            <a:r>
              <a:rPr lang="ko-KR" altLang="en-US"/>
              <a:t>개의 문서 중에서 해당 문서와 유사한 문서를 찾아내려면</a:t>
            </a:r>
            <a:r>
              <a:rPr lang="en-US" altLang="ko-KR"/>
              <a:t>,</a:t>
            </a:r>
          </a:p>
          <a:p>
            <a:pPr marL="0" indent="0">
              <a:buNone/>
              <a:defRPr/>
            </a:pPr>
            <a:r>
              <a:rPr lang="ko-KR" altLang="en-US"/>
              <a:t>나머지 </a:t>
            </a:r>
            <a:r>
              <a:rPr lang="en-US" altLang="ko-KR"/>
              <a:t>N-1</a:t>
            </a:r>
            <a:r>
              <a:rPr lang="ko-KR" altLang="en-US"/>
              <a:t>개의 문서와 각각 </a:t>
            </a:r>
            <a:r>
              <a:rPr lang="en-US" altLang="ko-KR"/>
              <a:t>pair</a:t>
            </a:r>
            <a:r>
              <a:rPr lang="ko-KR" altLang="en-US"/>
              <a:t>를 만들어서 두 문서 사이의 유사도를 직접 계산해야했다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(naive</a:t>
            </a:r>
            <a:r>
              <a:rPr lang="ko-KR" altLang="en-US"/>
              <a:t>한 방법</a:t>
            </a:r>
            <a:r>
              <a:rPr lang="en-US" altLang="ko-KR"/>
              <a:t>)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set</a:t>
            </a:r>
            <a:r>
              <a:rPr lang="ko-KR" altLang="en-US"/>
              <a:t>에 들어있는 요소들을 행렬에 표현하여서 유사도를 바로 구할 수 있는 방법을 찾자 </a:t>
            </a:r>
            <a:r>
              <a:rPr lang="en-US" altLang="ko-KR"/>
              <a:t>(</a:t>
            </a:r>
            <a:r>
              <a:rPr lang="ko-KR" altLang="en-US"/>
              <a:t>자카드 유사도 사용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2145" y="216296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/>
              <a:t>From Sets to Boolean Matrices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00360" y="1435001"/>
            <a:ext cx="6553796" cy="5638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b="1">
                <a:solidFill>
                  <a:schemeClr val="tx1"/>
                </a:solidFill>
              </a:rPr>
              <a:t>Rows</a:t>
            </a:r>
            <a:r>
              <a:rPr lang="en-US">
                <a:solidFill>
                  <a:schemeClr val="tx1"/>
                </a:solidFill>
              </a:rPr>
              <a:t> = elements (shingles)</a:t>
            </a:r>
          </a:p>
          <a:p>
            <a:pPr lvl="0">
              <a:defRPr/>
            </a:pPr>
            <a:r>
              <a:rPr lang="en-US" b="1">
                <a:solidFill>
                  <a:schemeClr val="tx1"/>
                </a:solidFill>
              </a:rPr>
              <a:t>Columns</a:t>
            </a:r>
            <a:r>
              <a:rPr lang="en-US">
                <a:solidFill>
                  <a:schemeClr val="tx1"/>
                </a:solidFill>
              </a:rPr>
              <a:t> = sets (documents)</a:t>
            </a:r>
          </a:p>
          <a:p>
            <a:pPr lvl="1">
              <a:defRPr/>
            </a:pPr>
            <a:r>
              <a:rPr lang="ko-KR" altLang="en-US" b="1">
                <a:solidFill>
                  <a:schemeClr val="tx1"/>
                </a:solidFill>
              </a:rPr>
              <a:t>대부분 희소행렬의 형태를 띈다</a:t>
            </a:r>
          </a:p>
          <a:p>
            <a:pPr lvl="0">
              <a:defRPr/>
            </a:pPr>
            <a:r>
              <a:rPr lang="en-US" b="1">
                <a:solidFill>
                  <a:schemeClr val="tx1"/>
                </a:solidFill>
              </a:rPr>
              <a:t>Each document is a column:</a:t>
            </a:r>
          </a:p>
          <a:p>
            <a:pPr lvl="1">
              <a:defRPr/>
            </a:pPr>
            <a:r>
              <a:rPr lang="en-US" sz="2400" b="1">
                <a:solidFill>
                  <a:schemeClr val="tx1"/>
                </a:solidFill>
              </a:rPr>
              <a:t>Example: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</a:rPr>
              <a:t>sim(C</a:t>
            </a:r>
            <a:r>
              <a:rPr lang="en-US" sz="2400" b="1" baseline="-25000">
                <a:solidFill>
                  <a:schemeClr val="tx1"/>
                </a:solidFill>
              </a:rPr>
              <a:t>1</a:t>
            </a:r>
            <a:r>
              <a:rPr lang="en-US" sz="2400" b="1">
                <a:solidFill>
                  <a:schemeClr val="tx1"/>
                </a:solidFill>
              </a:rPr>
              <a:t> ,C</a:t>
            </a:r>
            <a:r>
              <a:rPr lang="en-US" sz="2400" b="1" baseline="-25000">
                <a:solidFill>
                  <a:schemeClr val="tx1"/>
                </a:solidFill>
              </a:rPr>
              <a:t>2</a:t>
            </a:r>
            <a:r>
              <a:rPr lang="en-US" sz="2400" b="1">
                <a:solidFill>
                  <a:schemeClr val="tx1"/>
                </a:solidFill>
              </a:rPr>
              <a:t>) = ?</a:t>
            </a:r>
          </a:p>
          <a:p>
            <a:pPr lvl="2">
              <a:defRPr/>
            </a:pPr>
            <a:r>
              <a:rPr lang="en-US" sz="2000"/>
              <a:t>Size of intersection = 3; size of union = 6, </a:t>
            </a:r>
            <a:br>
              <a:rPr lang="en-US" sz="2000"/>
            </a:br>
            <a:r>
              <a:rPr lang="en-US" sz="2000"/>
              <a:t>Jaccard similarity (not distance) = 3/6</a:t>
            </a:r>
          </a:p>
          <a:p>
            <a:pPr lvl="2">
              <a:defRPr/>
            </a:pPr>
            <a:r>
              <a:rPr lang="en-US" sz="2000" b="1"/>
              <a:t>d(C</a:t>
            </a:r>
            <a:r>
              <a:rPr lang="en-US" sz="2000" b="1" baseline="-25000"/>
              <a:t>1</a:t>
            </a:r>
            <a:r>
              <a:rPr lang="en-US" sz="2000" b="1"/>
              <a:t>,C</a:t>
            </a:r>
            <a:r>
              <a:rPr lang="en-US" sz="2000" b="1" baseline="-25000"/>
              <a:t>2</a:t>
            </a:r>
            <a:r>
              <a:rPr lang="en-US" sz="2000" b="1"/>
              <a:t>) = 1 – (Jaccard similarity) = 3/6</a:t>
            </a:r>
          </a:p>
          <a:p>
            <a:pPr lvl="0"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9185DA-005C-4DB8-9484-C88A810E3590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J. Leskovec, A. Rajaraman, J. Ullman: Mining of Massive Datasets, http://www.mmds.org</a:t>
            </a:r>
          </a:p>
        </p:txBody>
      </p:sp>
      <p:grpSp>
        <p:nvGrpSpPr>
          <p:cNvPr id="18" name="Group 4"/>
          <p:cNvGrpSpPr/>
          <p:nvPr/>
        </p:nvGrpSpPr>
        <p:grpSpPr>
          <a:xfrm>
            <a:off x="8593436" y="2097881"/>
            <a:ext cx="2362200" cy="3895725"/>
            <a:chOff x="1776" y="2205"/>
            <a:chExt cx="1584" cy="259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>
            <a:xfrm>
              <a:off x="2964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>
            <a:xfrm>
              <a:off x="2568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>
            <a:xfrm>
              <a:off x="2172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>
            <a:xfrm>
              <a:off x="1776" y="44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>
            <a:xfrm>
              <a:off x="2964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>
            <a:xfrm>
              <a:off x="2568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>
            <a:xfrm>
              <a:off x="2172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>
            <a:xfrm>
              <a:off x="1776" y="4054"/>
              <a:ext cx="396" cy="374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>
            <a:xfrm>
              <a:off x="2964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>
            <a:xfrm>
              <a:off x="2568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>
            <a:xfrm>
              <a:off x="2172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>
            <a:xfrm>
              <a:off x="1776" y="3679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>
            <a:xfrm>
              <a:off x="2964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>
            <a:xfrm>
              <a:off x="2568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>
            <a:xfrm>
              <a:off x="2172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>
            <a:xfrm>
              <a:off x="1776" y="3303"/>
              <a:ext cx="396" cy="3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>
            <a:xfrm>
              <a:off x="2964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>
            <a:xfrm>
              <a:off x="2568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>
            <a:xfrm>
              <a:off x="2172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>
            <a:xfrm>
              <a:off x="1776" y="292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>
            <a:xfrm>
              <a:off x="2964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>
            <a:xfrm>
              <a:off x="2568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>
            <a:xfrm>
              <a:off x="2172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>
            <a:xfrm>
              <a:off x="1776" y="2583"/>
              <a:ext cx="396" cy="34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>
            <a:xfrm>
              <a:off x="2964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0</a:t>
              </a: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>
            <a:xfrm>
              <a:off x="2568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>
            <a:xfrm>
              <a:off x="2172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>
            <a:xfrm>
              <a:off x="1776" y="2208"/>
              <a:ext cx="396" cy="37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lang="en-US" sz="2800"/>
                <a:t>1 </a:t>
              </a: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>
            <a:xfrm>
              <a:off x="1776" y="2208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>
            <a:xfrm>
              <a:off x="1776" y="258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>
            <a:xfrm>
              <a:off x="1776" y="29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>
            <a:xfrm>
              <a:off x="1776" y="330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>
            <a:xfrm>
              <a:off x="1776" y="3679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>
            <a:xfrm>
              <a:off x="1776" y="405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>
            <a:xfrm>
              <a:off x="1776" y="44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>
            <a:xfrm>
              <a:off x="1776" y="4803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>
            <a:xfrm>
              <a:off x="1776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>
            <a:xfrm>
              <a:off x="2172" y="2205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>
            <a:xfrm>
              <a:off x="2568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>
            <a:xfrm>
              <a:off x="2964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>
            <a:xfrm>
              <a:off x="3360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/>
            </a:ln>
            <a:effectLst/>
          </p:spPr>
          <p:txBody>
            <a:bodyPr wrap="none"/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79806" y="1188540"/>
            <a:ext cx="1340306" cy="362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008000"/>
                </a:solidFill>
                <a:latin typeface="Arial"/>
                <a:cs typeface="Arial"/>
              </a:rPr>
              <a:t>Documents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987287" y="3553730"/>
            <a:ext cx="1069524" cy="3591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008000"/>
                </a:solidFill>
                <a:latin typeface="Arial"/>
                <a:cs typeface="Arial"/>
              </a:rPr>
              <a:t>Shingles</a:t>
            </a:r>
          </a:p>
        </p:txBody>
      </p:sp>
      <p:sp>
        <p:nvSpPr>
          <p:cNvPr id="59396" name="TextBox 59395"/>
          <p:cNvSpPr txBox="1"/>
          <p:nvPr/>
        </p:nvSpPr>
        <p:spPr>
          <a:xfrm>
            <a:off x="8167688" y="1581980"/>
            <a:ext cx="2829224" cy="44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b="1"/>
              <a:t>C</a:t>
            </a:r>
            <a:r>
              <a:rPr lang="en-US" sz="2400" b="1" baseline="-25000"/>
              <a:t>1</a:t>
            </a:r>
            <a:r>
              <a:rPr lang="ko-KR" altLang="en-US" sz="2400" b="1" baseline="-25000"/>
              <a:t>    </a:t>
            </a:r>
            <a:r>
              <a:rPr lang="en-US" sz="2400" b="1"/>
              <a:t>C</a:t>
            </a:r>
            <a:r>
              <a:rPr lang="en-US" sz="2400" b="1" baseline="-25000"/>
              <a:t>2</a:t>
            </a:r>
            <a:r>
              <a:rPr lang="ko-KR" altLang="en-US" sz="2400" b="1" baseline="-25000"/>
              <a:t>   </a:t>
            </a:r>
            <a:r>
              <a:rPr lang="en-US" sz="2400" b="1"/>
              <a:t>C</a:t>
            </a:r>
            <a:r>
              <a:rPr lang="en-US" altLang="ko-KR" sz="2400" b="1" baseline="-25000"/>
              <a:t>3</a:t>
            </a:r>
            <a:r>
              <a:rPr lang="ko-KR" altLang="en-US" sz="2400" b="1" baseline="-25000"/>
              <a:t>   </a:t>
            </a:r>
            <a:r>
              <a:rPr lang="en-US" sz="2400" b="1"/>
              <a:t>C</a:t>
            </a:r>
            <a:r>
              <a:rPr lang="en-US" altLang="ko-KR" sz="2400" b="1" baseline="-25000"/>
              <a:t>4</a:t>
            </a:r>
          </a:p>
        </p:txBody>
      </p:sp>
      <p:sp>
        <p:nvSpPr>
          <p:cNvPr id="59397" name="TextBox 59396"/>
          <p:cNvSpPr txBox="1"/>
          <p:nvPr/>
        </p:nvSpPr>
        <p:spPr>
          <a:xfrm>
            <a:off x="1102815" y="4537767"/>
            <a:ext cx="1815704" cy="1184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C1 = {a,b,e,f,g}</a:t>
            </a:r>
          </a:p>
          <a:p>
            <a:pPr>
              <a:defRPr/>
            </a:pPr>
            <a:r>
              <a:rPr lang="en-US" altLang="ko-KR"/>
              <a:t>C2 = {a,b,c,f}</a:t>
            </a:r>
          </a:p>
          <a:p>
            <a:pPr>
              <a:defRPr/>
            </a:pPr>
            <a:r>
              <a:rPr lang="en-US" altLang="ko-KR"/>
              <a:t>C3</a:t>
            </a:r>
            <a:r>
              <a:rPr lang="ko-KR" altLang="en-US"/>
              <a:t> </a:t>
            </a:r>
            <a:r>
              <a:rPr lang="en-US" altLang="ko-KR"/>
              <a:t>= {a,f,g}</a:t>
            </a:r>
          </a:p>
          <a:p>
            <a:pPr>
              <a:defRPr/>
            </a:pPr>
            <a:r>
              <a:rPr lang="en-US" altLang="ko-KR"/>
              <a:t>C4 = {b,c,d,e}</a:t>
            </a:r>
          </a:p>
        </p:txBody>
      </p:sp>
      <p:sp>
        <p:nvSpPr>
          <p:cNvPr id="59398" name="TextBox 59397"/>
          <p:cNvSpPr txBox="1"/>
          <p:nvPr/>
        </p:nvSpPr>
        <p:spPr>
          <a:xfrm rot="16205515">
            <a:off x="6376034" y="3873993"/>
            <a:ext cx="3928585" cy="35320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ko-KR" sz="3500"/>
              <a:t>a</a:t>
            </a:r>
          </a:p>
          <a:p>
            <a:pPr>
              <a:defRPr/>
            </a:pPr>
            <a:r>
              <a:rPr lang="en-US" altLang="ko-KR" sz="3500"/>
              <a:t>b</a:t>
            </a:r>
          </a:p>
          <a:p>
            <a:pPr>
              <a:defRPr/>
            </a:pPr>
            <a:r>
              <a:rPr lang="en-US" altLang="ko-KR" sz="3500"/>
              <a:t>c</a:t>
            </a:r>
          </a:p>
          <a:p>
            <a:pPr>
              <a:defRPr/>
            </a:pPr>
            <a:r>
              <a:rPr lang="en-US" altLang="ko-KR" sz="3500"/>
              <a:t>d</a:t>
            </a:r>
          </a:p>
          <a:p>
            <a:pPr>
              <a:defRPr/>
            </a:pPr>
            <a:r>
              <a:rPr lang="en-US" altLang="ko-KR" sz="3500"/>
              <a:t>e</a:t>
            </a:r>
          </a:p>
          <a:p>
            <a:pPr>
              <a:defRPr/>
            </a:pPr>
            <a:r>
              <a:rPr lang="en-US" altLang="ko-KR" sz="3500"/>
              <a:t>f</a:t>
            </a:r>
          </a:p>
          <a:p>
            <a:pPr>
              <a:defRPr/>
            </a:pPr>
            <a:r>
              <a:rPr lang="en-US" altLang="ko-KR" sz="3500"/>
              <a:t>g</a:t>
            </a:r>
          </a:p>
        </p:txBody>
      </p:sp>
      <p:sp>
        <p:nvSpPr>
          <p:cNvPr id="59399" name="직사각형 59398"/>
          <p:cNvSpPr/>
          <p:nvPr/>
        </p:nvSpPr>
        <p:spPr>
          <a:xfrm>
            <a:off x="8581430" y="2104429"/>
            <a:ext cx="1183183" cy="106412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9400" name="직사각형 59399"/>
          <p:cNvSpPr/>
          <p:nvPr/>
        </p:nvSpPr>
        <p:spPr>
          <a:xfrm>
            <a:off x="8614768" y="4898529"/>
            <a:ext cx="1160859" cy="565547"/>
          </a:xfrm>
          <a:prstGeom prst="rect">
            <a:avLst/>
          </a:prstGeom>
          <a:noFill/>
          <a:ln w="57150" cap="flat" cmpd="sng" algn="ctr">
            <a:solidFill>
              <a:srgbClr val="9F293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9401" name="직선 연결선 59400"/>
          <p:cNvCxnSpPr/>
          <p:nvPr/>
        </p:nvCxnSpPr>
        <p:spPr>
          <a:xfrm>
            <a:off x="8454926" y="4039195"/>
            <a:ext cx="1488280" cy="148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59402"/>
          <p:cNvSpPr txBox="1"/>
          <p:nvPr/>
        </p:nvSpPr>
        <p:spPr>
          <a:xfrm>
            <a:off x="3487737" y="4589316"/>
            <a:ext cx="3378399" cy="1735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 (sim) = x / (x+y)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x : </a:t>
            </a:r>
            <a:r>
              <a:rPr lang="ko-KR" altLang="en-US"/>
              <a:t>둘 다 </a:t>
            </a:r>
            <a:r>
              <a:rPr lang="en-US" altLang="ko-KR"/>
              <a:t>1</a:t>
            </a:r>
            <a:r>
              <a:rPr lang="ko-KR" altLang="en-US"/>
              <a:t>인 행</a:t>
            </a:r>
          </a:p>
          <a:p>
            <a:pPr>
              <a:defRPr/>
            </a:pPr>
            <a:r>
              <a:rPr lang="en-US" altLang="ko-KR"/>
              <a:t>y : </a:t>
            </a:r>
            <a:r>
              <a:rPr lang="ko-KR" altLang="en-US"/>
              <a:t>둘 중 하나만 </a:t>
            </a:r>
            <a:r>
              <a:rPr lang="en-US" altLang="ko-KR"/>
              <a:t>1</a:t>
            </a:r>
            <a:r>
              <a:rPr lang="ko-KR" altLang="en-US"/>
              <a:t>인 행</a:t>
            </a:r>
          </a:p>
          <a:p>
            <a:pPr>
              <a:defRPr/>
            </a:pPr>
            <a:r>
              <a:rPr lang="en-US" altLang="ko-KR"/>
              <a:t>z : </a:t>
            </a:r>
            <a:r>
              <a:rPr lang="ko-KR" altLang="en-US"/>
              <a:t>둘 다 </a:t>
            </a:r>
            <a:r>
              <a:rPr lang="en-US" altLang="ko-KR"/>
              <a:t>0</a:t>
            </a:r>
            <a:r>
              <a:rPr lang="ko-KR" altLang="en-US"/>
              <a:t>인 행</a:t>
            </a:r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희소 행렬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z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많아서 생략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40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1198</Words>
  <Application>Microsoft Office PowerPoint</Application>
  <PresentationFormat>와이드스크린</PresentationFormat>
  <Paragraphs>411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Symbol</vt:lpstr>
      <vt:lpstr>Tahoma</vt:lpstr>
      <vt:lpstr>Times New Roman</vt:lpstr>
      <vt:lpstr>Wingdings 2</vt:lpstr>
      <vt:lpstr>Office 테마</vt:lpstr>
      <vt:lpstr>PowerPoint 프레젠테이션</vt:lpstr>
      <vt:lpstr>PowerPoint 프레젠테이션</vt:lpstr>
      <vt:lpstr>Similarity of Documents</vt:lpstr>
      <vt:lpstr>Distance Measures</vt:lpstr>
      <vt:lpstr>3 Essential Steps for Similar Docs</vt:lpstr>
      <vt:lpstr>Finding Similar Items</vt:lpstr>
      <vt:lpstr>Step 1) Shingles</vt:lpstr>
      <vt:lpstr>Motivation for Minhash/LSH</vt:lpstr>
      <vt:lpstr>From Sets to Boolean Matrices</vt:lpstr>
      <vt:lpstr>Min-Hashing </vt:lpstr>
      <vt:lpstr>PowerPoint 프레젠테이션</vt:lpstr>
      <vt:lpstr>Locality - Sensitive Hashing </vt:lpstr>
      <vt:lpstr>PowerPoint 프레젠테이션</vt:lpstr>
      <vt:lpstr>Banding Technique</vt:lpstr>
      <vt:lpstr>The S-Curve</vt:lpstr>
      <vt:lpstr>Combining Techinques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dblab</dc:creator>
  <cp:lastModifiedBy>dblab</cp:lastModifiedBy>
  <cp:revision>161</cp:revision>
  <dcterms:created xsi:type="dcterms:W3CDTF">2020-12-15T02:29:24Z</dcterms:created>
  <dcterms:modified xsi:type="dcterms:W3CDTF">2021-01-11T06:18:13Z</dcterms:modified>
  <cp:version/>
</cp:coreProperties>
</file>