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24"/>
  </p:notesMasterIdLst>
  <p:handoutMasterIdLst>
    <p:handoutMasterId r:id="rId25"/>
  </p:handoutMasterIdLst>
  <p:sldIdLst>
    <p:sldId id="313" r:id="rId5"/>
    <p:sldId id="854" r:id="rId6"/>
    <p:sldId id="724" r:id="rId7"/>
    <p:sldId id="684" r:id="rId8"/>
    <p:sldId id="844" r:id="rId9"/>
    <p:sldId id="845" r:id="rId10"/>
    <p:sldId id="727" r:id="rId11"/>
    <p:sldId id="788" r:id="rId12"/>
    <p:sldId id="826" r:id="rId13"/>
    <p:sldId id="732" r:id="rId14"/>
    <p:sldId id="783" r:id="rId15"/>
    <p:sldId id="832" r:id="rId16"/>
    <p:sldId id="848" r:id="rId17"/>
    <p:sldId id="836" r:id="rId18"/>
    <p:sldId id="837" r:id="rId19"/>
    <p:sldId id="839" r:id="rId20"/>
    <p:sldId id="838" r:id="rId21"/>
    <p:sldId id="856" r:id="rId22"/>
    <p:sldId id="659" r:id="rId23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t" initials="PJT" lastIdx="2" clrIdx="0"/>
  <p:cmAuthor id="1" name="Shayna Kozuch" initials="SK" lastIdx="2" clrIdx="1">
    <p:extLst>
      <p:ext uri="{19B8F6BF-5375-455C-9EA6-DF929625EA0E}">
        <p15:presenceInfo xmlns:p15="http://schemas.microsoft.com/office/powerpoint/2012/main" userId="S-1-5-21-371399076-3047136788-812747186-33748" providerId="AD"/>
      </p:ext>
    </p:extLst>
  </p:cmAuthor>
  <p:cmAuthor id="2" name="Jamie Emerson" initials="JE" lastIdx="3" clrIdx="2">
    <p:extLst>
      <p:ext uri="{19B8F6BF-5375-455C-9EA6-DF929625EA0E}">
        <p15:presenceInfo xmlns:p15="http://schemas.microsoft.com/office/powerpoint/2012/main" userId="Jamie Emerson" providerId="None"/>
      </p:ext>
    </p:extLst>
  </p:cmAuthor>
  <p:cmAuthor id="3" name="Robert Hartigan" initials="RH" lastIdx="2" clrIdx="3">
    <p:extLst>
      <p:ext uri="{19B8F6BF-5375-455C-9EA6-DF929625EA0E}">
        <p15:presenceInfo xmlns:p15="http://schemas.microsoft.com/office/powerpoint/2012/main" userId="S-1-5-21-371399076-3047136788-812747186-64067" providerId="AD"/>
      </p:ext>
    </p:extLst>
  </p:cmAuthor>
  <p:cmAuthor id="4" name="Jin" initials="J" lastIdx="1" clrIdx="4">
    <p:extLst>
      <p:ext uri="{19B8F6BF-5375-455C-9EA6-DF929625EA0E}">
        <p15:presenceInfo xmlns:p15="http://schemas.microsoft.com/office/powerpoint/2012/main" userId="5e610716b1007c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BE2"/>
    <a:srgbClr val="5EC6AB"/>
    <a:srgbClr val="FFFFD1"/>
    <a:srgbClr val="E0BBE4"/>
    <a:srgbClr val="EFFFEB"/>
    <a:srgbClr val="E5FBFF"/>
    <a:srgbClr val="FFE9D3"/>
    <a:srgbClr val="FEC8D8"/>
    <a:srgbClr val="EFD8EC"/>
    <a:srgbClr val="26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1791A0-3E6A-428D-8013-A279332CCBB9}" v="255" dt="2022-12-02T00:56:29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43" autoAdjust="0"/>
  </p:normalViewPr>
  <p:slideViewPr>
    <p:cSldViewPr>
      <p:cViewPr varScale="1">
        <p:scale>
          <a:sx n="72" d="100"/>
          <a:sy n="72" d="100"/>
        </p:scale>
        <p:origin x="38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Burrows" userId="S::z2016127@nottingham.edu.cn::ec41dd07-36bc-4748-bf0a-00ebc4780d17" providerId="AD" clId="Web-{EB1791A0-3E6A-428D-8013-A279332CCBB9}"/>
    <pc:docChg chg="modSld">
      <pc:chgData name="John Burrows" userId="S::z2016127@nottingham.edu.cn::ec41dd07-36bc-4748-bf0a-00ebc4780d17" providerId="AD" clId="Web-{EB1791A0-3E6A-428D-8013-A279332CCBB9}" dt="2022-12-02T00:56:28.428" v="132" actId="20577"/>
      <pc:docMkLst>
        <pc:docMk/>
      </pc:docMkLst>
      <pc:sldChg chg="modSp">
        <pc:chgData name="John Burrows" userId="S::z2016127@nottingham.edu.cn::ec41dd07-36bc-4748-bf0a-00ebc4780d17" providerId="AD" clId="Web-{EB1791A0-3E6A-428D-8013-A279332CCBB9}" dt="2022-12-02T00:56:28.428" v="132" actId="20577"/>
        <pc:sldMkLst>
          <pc:docMk/>
          <pc:sldMk cId="1243029924" sldId="804"/>
        </pc:sldMkLst>
        <pc:spChg chg="mod">
          <ac:chgData name="John Burrows" userId="S::z2016127@nottingham.edu.cn::ec41dd07-36bc-4748-bf0a-00ebc4780d17" providerId="AD" clId="Web-{EB1791A0-3E6A-428D-8013-A279332CCBB9}" dt="2022-12-02T00:56:28.428" v="132" actId="20577"/>
          <ac:spMkLst>
            <pc:docMk/>
            <pc:sldMk cId="1243029924" sldId="804"/>
            <ac:spMk id="11" creationId="{00000000-0000-0000-0000-000000000000}"/>
          </ac:spMkLst>
        </pc:spChg>
        <pc:grpChg chg="mod">
          <ac:chgData name="John Burrows" userId="S::z2016127@nottingham.edu.cn::ec41dd07-36bc-4748-bf0a-00ebc4780d17" providerId="AD" clId="Web-{EB1791A0-3E6A-428D-8013-A279332CCBB9}" dt="2022-12-02T00:53:27.613" v="1" actId="1076"/>
          <ac:grpSpMkLst>
            <pc:docMk/>
            <pc:sldMk cId="1243029924" sldId="804"/>
            <ac:grpSpMk id="15" creationId="{00000000-0000-0000-0000-000000000000}"/>
          </ac:grpSpMkLst>
        </pc:grpChg>
        <pc:picChg chg="mod">
          <ac:chgData name="John Burrows" userId="S::z2016127@nottingham.edu.cn::ec41dd07-36bc-4748-bf0a-00ebc4780d17" providerId="AD" clId="Web-{EB1791A0-3E6A-428D-8013-A279332CCBB9}" dt="2022-12-02T00:53:17.941" v="0" actId="1076"/>
          <ac:picMkLst>
            <pc:docMk/>
            <pc:sldMk cId="1243029924" sldId="804"/>
            <ac:picMk id="2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A458E1-5D45-45BA-824A-233F89B2DC5A}" type="datetimeFigureOut">
              <a:rPr lang="en-GB"/>
              <a:pPr>
                <a:defRPr/>
              </a:pPr>
              <a:t>11/11/2024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ECE329F-8B73-4538-AD0B-2F5D130DCD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111560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90B6622-863A-4BE9-BC94-A31EBED98D3D}" type="datetimeFigureOut">
              <a:rPr lang="en-GB"/>
              <a:pPr>
                <a:defRPr/>
              </a:pPr>
              <a:t>11/11/2024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4051C8F-D56F-4D7F-A4D3-C6F16E2DA6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265521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9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4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5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0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1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8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3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8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5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9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6"/>
            <a:ext cx="6298242" cy="6854624"/>
          </a:xfrm>
          <a:prstGeom prst="rect">
            <a:avLst/>
          </a:prstGeom>
        </p:spPr>
      </p:pic>
      <p:pic>
        <p:nvPicPr>
          <p:cNvPr id="9221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744072" y="1196752"/>
            <a:ext cx="5040560" cy="4128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  <a:spcAft>
                <a:spcPts val="600"/>
              </a:spcAft>
            </a:pPr>
            <a:r>
              <a:rPr lang="en-US" sz="3600" b="1" kern="1400" dirty="0">
                <a:solidFill>
                  <a:srgbClr val="002060"/>
                </a:solidFill>
                <a:latin typeface="Verdana" panose="020B0604030504040204" pitchFamily="34" charset="0"/>
              </a:rPr>
              <a:t>Oral Communication Skills A </a:t>
            </a:r>
          </a:p>
          <a:p>
            <a:pPr algn="ctr">
              <a:lnSpc>
                <a:spcPct val="119000"/>
              </a:lnSpc>
              <a:spcAft>
                <a:spcPts val="600"/>
              </a:spcAft>
            </a:pPr>
            <a:r>
              <a:rPr lang="en-US" sz="2400" b="1" kern="1400" dirty="0">
                <a:solidFill>
                  <a:srgbClr val="1B2A6B"/>
                </a:solidFill>
                <a:latin typeface="Verdana" panose="020B0604030504040204" pitchFamily="34" charset="0"/>
              </a:rPr>
              <a:t>(CELEN069)</a:t>
            </a:r>
            <a:endParaRPr lang="en-US" sz="36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endParaRPr lang="en-US" sz="28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endParaRPr lang="en-US" sz="2800" b="1" kern="1400" dirty="0"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r>
              <a:rPr lang="en-US" sz="2400" b="1" kern="1400" dirty="0">
                <a:latin typeface="Verdana" panose="020B0604030504040204" pitchFamily="34" charset="0"/>
              </a:rPr>
              <a:t>Lesson 11.1</a:t>
            </a:r>
          </a:p>
        </p:txBody>
      </p:sp>
    </p:spTree>
    <p:extLst>
      <p:ext uri="{BB962C8B-B14F-4D97-AF65-F5344CB8AC3E}">
        <p14:creationId xmlns:p14="http://schemas.microsoft.com/office/powerpoint/2010/main" val="359125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Group Discussion Exam </a:t>
              </a:r>
            </a:p>
            <a:p>
              <a:pPr algn="ctr"/>
              <a:r>
                <a:rPr lang="en-US" sz="6000" dirty="0">
                  <a:solidFill>
                    <a:srgbClr val="002060"/>
                  </a:solidFill>
                  <a:latin typeface="Calibri "/>
                </a:rPr>
                <a:t>(Prompt format)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7" name="Picture 2" descr="Listening Skills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074" y="5394920"/>
            <a:ext cx="91054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32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Group Discussion Exam: </a:t>
              </a:r>
              <a:r>
                <a:rPr lang="en-US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Prompt format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51384" y="2699266"/>
            <a:ext cx="8280920" cy="2200178"/>
          </a:xfrm>
          <a:prstGeom prst="rect">
            <a:avLst/>
          </a:prstGeom>
          <a:solidFill>
            <a:srgbClr val="FFF3CC"/>
          </a:solidFill>
          <a:ln w="12700" algn="ctr">
            <a:solidFill>
              <a:srgbClr val="5B9BD5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marL="457200"/>
            <a:r>
              <a:rPr lang="en-US" sz="2400" dirty="0"/>
              <a:t>Agree on 2-3</a:t>
            </a:r>
            <a:r>
              <a:rPr lang="en-US" sz="2400" b="1" dirty="0"/>
              <a:t> ways </a:t>
            </a:r>
            <a:r>
              <a:rPr lang="en-US" sz="2400" dirty="0"/>
              <a:t>to improve speaking and listening skills.</a:t>
            </a:r>
          </a:p>
          <a:p>
            <a:pPr marL="457200"/>
            <a:endParaRPr lang="en-GB" sz="2400" dirty="0"/>
          </a:p>
          <a:p>
            <a:pPr marL="457200"/>
            <a:r>
              <a:rPr lang="en-US" sz="2400" dirty="0"/>
              <a:t>Rank them starting with the most </a:t>
            </a:r>
            <a:r>
              <a:rPr lang="en-US" sz="2400" b="1" u="sng" dirty="0"/>
              <a:t>effective</a:t>
            </a:r>
            <a:r>
              <a:rPr lang="en-US" sz="2400" dirty="0"/>
              <a:t>. 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51384" y="1250492"/>
            <a:ext cx="11161240" cy="1230578"/>
          </a:xfrm>
          <a:noFill/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2865755" algn="ctr"/>
                <a:tab pos="5731510" algn="r"/>
                <a:tab pos="228600" algn="l"/>
                <a:tab pos="2865755" algn="ctr"/>
                <a:tab pos="3239770" algn="ctr"/>
                <a:tab pos="5731510" algn="r"/>
                <a:tab pos="6479540" algn="r"/>
              </a:tabLst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the Group Discussion Exam, the task will require you to </a:t>
            </a: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agree on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certain features of a topic and </a:t>
            </a: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them in order of importance.  You will need to try to </a:t>
            </a: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reach a consensus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group. </a:t>
            </a:r>
          </a:p>
          <a:p>
            <a:pPr marL="0" indent="0">
              <a:spcBef>
                <a:spcPts val="0"/>
              </a:spcBef>
              <a:buNone/>
              <a:tabLst>
                <a:tab pos="2865755" algn="ctr"/>
                <a:tab pos="5731510" algn="r"/>
                <a:tab pos="2865755" algn="ctr"/>
                <a:tab pos="3239770" algn="ctr"/>
                <a:tab pos="5731510" algn="r"/>
                <a:tab pos="6479540" algn="r"/>
              </a:tabLst>
            </a:pP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16435" y="2564904"/>
            <a:ext cx="1826280" cy="61308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+mj-lt"/>
              </a:rPr>
              <a:t>agree on</a:t>
            </a:r>
            <a:endParaRPr lang="en-GB" sz="24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976318" y="3776017"/>
            <a:ext cx="3032495" cy="963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1"/>
                </a:solidFill>
                <a:latin typeface="+mj-lt"/>
              </a:rPr>
              <a:t>Topic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: the video lectures from the six Core Units on the course</a:t>
            </a:r>
            <a:endParaRPr lang="en-GB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976318" y="2550802"/>
            <a:ext cx="3032495" cy="113145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1"/>
                </a:solidFill>
                <a:latin typeface="+mj-lt"/>
              </a:rPr>
              <a:t>Agree on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: benefits / drawbacks / similarities / differences / etc.</a:t>
            </a:r>
            <a:endParaRPr lang="en-GB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976319" y="4832994"/>
            <a:ext cx="3032495" cy="104086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1"/>
                </a:solidFill>
                <a:latin typeface="+mj-lt"/>
              </a:rPr>
              <a:t>Rank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them starting with the most important / significant / etc.</a:t>
            </a:r>
            <a:endParaRPr lang="en-GB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495600" y="4676599"/>
            <a:ext cx="6255490" cy="582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prompt is similar to the final Group Discussion Exam. 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2393" y="3635370"/>
            <a:ext cx="217923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218864" y="2564904"/>
            <a:ext cx="1826280" cy="61308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+mj-lt"/>
              </a:rPr>
              <a:t>topic</a:t>
            </a:r>
            <a:endParaRPr lang="en-GB" sz="24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791744" y="3635370"/>
            <a:ext cx="44356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525331" y="3837515"/>
            <a:ext cx="1826280" cy="61308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+mj-lt"/>
              </a:rPr>
              <a:t>rank</a:t>
            </a:r>
            <a:endParaRPr lang="en-GB" sz="24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367964" y="4355450"/>
            <a:ext cx="408807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88ADF7E-C924-4B81-AB62-3AFEA76E8D79}"/>
              </a:ext>
            </a:extLst>
          </p:cNvPr>
          <p:cNvSpPr/>
          <p:nvPr/>
        </p:nvSpPr>
        <p:spPr>
          <a:xfrm>
            <a:off x="2631186" y="3246850"/>
            <a:ext cx="731520" cy="409984"/>
          </a:xfrm>
          <a:prstGeom prst="rect">
            <a:avLst/>
          </a:prstGeom>
          <a:solidFill>
            <a:srgbClr val="EFFFE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8BBE86-2BE5-4659-8A86-315B0ED0B974}"/>
              </a:ext>
            </a:extLst>
          </p:cNvPr>
          <p:cNvSpPr/>
          <p:nvPr/>
        </p:nvSpPr>
        <p:spPr>
          <a:xfrm>
            <a:off x="3388497" y="3246850"/>
            <a:ext cx="4963113" cy="409984"/>
          </a:xfrm>
          <a:prstGeom prst="rect">
            <a:avLst/>
          </a:prstGeom>
          <a:solidFill>
            <a:srgbClr val="EFFFE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22C7A0-38B9-4F43-B342-745A4746373A}"/>
              </a:ext>
            </a:extLst>
          </p:cNvPr>
          <p:cNvSpPr/>
          <p:nvPr/>
        </p:nvSpPr>
        <p:spPr>
          <a:xfrm>
            <a:off x="5218864" y="3947953"/>
            <a:ext cx="1129700" cy="409984"/>
          </a:xfrm>
          <a:prstGeom prst="rect">
            <a:avLst/>
          </a:prstGeom>
          <a:solidFill>
            <a:srgbClr val="EFFFE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73B052-9B8D-7EC9-36C9-F418D6D23526}"/>
              </a:ext>
            </a:extLst>
          </p:cNvPr>
          <p:cNvSpPr txBox="1">
            <a:spLocks/>
          </p:cNvSpPr>
          <p:nvPr/>
        </p:nvSpPr>
        <p:spPr>
          <a:xfrm>
            <a:off x="551383" y="5733256"/>
            <a:ext cx="7676054" cy="7799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2865755" algn="ctr"/>
                <a:tab pos="5731510" algn="r"/>
                <a:tab pos="228600" algn="l"/>
                <a:tab pos="2865755" algn="ctr"/>
                <a:tab pos="3239770" algn="ctr"/>
                <a:tab pos="5731510" algn="r"/>
                <a:tab pos="6479540" algn="r"/>
              </a:tabLst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possible exam prompt based on the contents from Lecture 1A. Use the mind map to help you. </a:t>
            </a:r>
          </a:p>
        </p:txBody>
      </p:sp>
    </p:spTree>
    <p:extLst>
      <p:ext uri="{BB962C8B-B14F-4D97-AF65-F5344CB8AC3E}">
        <p14:creationId xmlns:p14="http://schemas.microsoft.com/office/powerpoint/2010/main" val="311139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0" grpId="0" animBg="1"/>
      <p:bldP spid="21" grpId="0" animBg="1"/>
      <p:bldP spid="23" grpId="0" animBg="1"/>
      <p:bldP spid="27" grpId="0" animBg="1"/>
      <p:bldP spid="18" grpId="0" animBg="1"/>
      <p:bldP spid="22" grpId="0" animBg="1"/>
      <p:bldP spid="25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Practice</a:t>
              </a:r>
              <a:endParaRPr lang="en-US" sz="6000" dirty="0">
                <a:solidFill>
                  <a:srgbClr val="002060"/>
                </a:solidFill>
                <a:latin typeface="Calibri "/>
              </a:endParaRP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7" name="Picture 2" descr="Listening Skills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074" y="5394920"/>
            <a:ext cx="91054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44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Group Discussion Exam: </a:t>
              </a:r>
              <a:r>
                <a:rPr lang="en-US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Practice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75520" y="2060883"/>
            <a:ext cx="8280920" cy="2257511"/>
          </a:xfrm>
          <a:prstGeom prst="rect">
            <a:avLst/>
          </a:prstGeom>
          <a:solidFill>
            <a:srgbClr val="FFF3CC"/>
          </a:solidFill>
          <a:ln w="12700" algn="ctr">
            <a:solidFill>
              <a:srgbClr val="5B9BD5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marL="457200"/>
            <a:r>
              <a:rPr lang="en-US" sz="2400" dirty="0"/>
              <a:t>Agree on 2-3</a:t>
            </a:r>
            <a:r>
              <a:rPr lang="en-US" sz="2400" b="1" dirty="0"/>
              <a:t> ways </a:t>
            </a:r>
            <a:r>
              <a:rPr lang="en-US" sz="2400" dirty="0"/>
              <a:t>to improve speaking and listening skills.</a:t>
            </a:r>
          </a:p>
          <a:p>
            <a:pPr marL="457200"/>
            <a:endParaRPr lang="en-GB" sz="2400" dirty="0"/>
          </a:p>
          <a:p>
            <a:pPr marL="457200"/>
            <a:r>
              <a:rPr lang="en-US" sz="2400" dirty="0"/>
              <a:t>Rank them starting with the most </a:t>
            </a:r>
            <a:r>
              <a:rPr lang="en-US" sz="2400" b="1" u="sng" dirty="0"/>
              <a:t>effective</a:t>
            </a:r>
            <a:r>
              <a:rPr lang="en-US" sz="2400" dirty="0"/>
              <a:t>. </a:t>
            </a:r>
          </a:p>
        </p:txBody>
      </p:sp>
      <p:sp>
        <p:nvSpPr>
          <p:cNvPr id="14" name="Oval 13"/>
          <p:cNvSpPr/>
          <p:nvPr/>
        </p:nvSpPr>
        <p:spPr>
          <a:xfrm>
            <a:off x="2440571" y="1926521"/>
            <a:ext cx="1826280" cy="61308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+mj-lt"/>
              </a:rPr>
              <a:t>agree on</a:t>
            </a:r>
            <a:endParaRPr lang="en-GB" sz="24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316529" y="2996987"/>
            <a:ext cx="217923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443000" y="1926521"/>
            <a:ext cx="1826280" cy="61308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+mj-lt"/>
              </a:rPr>
              <a:t>topic</a:t>
            </a:r>
            <a:endParaRPr lang="en-GB" sz="24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5880" y="2996987"/>
            <a:ext cx="44356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49467" y="3199132"/>
            <a:ext cx="1826280" cy="61308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+mj-lt"/>
              </a:rPr>
              <a:t>rank</a:t>
            </a:r>
            <a:endParaRPr lang="en-GB" sz="24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592100" y="3717067"/>
            <a:ext cx="408807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88ADF7E-C924-4B81-AB62-3AFEA76E8D79}"/>
              </a:ext>
            </a:extLst>
          </p:cNvPr>
          <p:cNvSpPr/>
          <p:nvPr/>
        </p:nvSpPr>
        <p:spPr>
          <a:xfrm>
            <a:off x="3855322" y="2608467"/>
            <a:ext cx="731520" cy="409984"/>
          </a:xfrm>
          <a:prstGeom prst="rect">
            <a:avLst/>
          </a:prstGeom>
          <a:solidFill>
            <a:srgbClr val="EFFFE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8BBE86-2BE5-4659-8A86-315B0ED0B974}"/>
              </a:ext>
            </a:extLst>
          </p:cNvPr>
          <p:cNvSpPr/>
          <p:nvPr/>
        </p:nvSpPr>
        <p:spPr>
          <a:xfrm>
            <a:off x="4612633" y="2608467"/>
            <a:ext cx="4963113" cy="409984"/>
          </a:xfrm>
          <a:prstGeom prst="rect">
            <a:avLst/>
          </a:prstGeom>
          <a:solidFill>
            <a:srgbClr val="EFFFE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22C7A0-38B9-4F43-B342-745A4746373A}"/>
              </a:ext>
            </a:extLst>
          </p:cNvPr>
          <p:cNvSpPr/>
          <p:nvPr/>
        </p:nvSpPr>
        <p:spPr>
          <a:xfrm>
            <a:off x="5303912" y="3309570"/>
            <a:ext cx="2268788" cy="409984"/>
          </a:xfrm>
          <a:prstGeom prst="rect">
            <a:avLst/>
          </a:prstGeom>
          <a:solidFill>
            <a:srgbClr val="EFFFE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035F85E-B872-44D9-BD27-1D422C165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250492"/>
            <a:ext cx="11161240" cy="1230578"/>
          </a:xfrm>
          <a:noFill/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2865755" algn="ctr"/>
                <a:tab pos="5731510" algn="r"/>
                <a:tab pos="228600" algn="l"/>
                <a:tab pos="2865755" algn="ctr"/>
                <a:tab pos="3239770" algn="ctr"/>
                <a:tab pos="5731510" algn="r"/>
                <a:tab pos="6479540" algn="r"/>
              </a:tabLst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 group discussion based on the prompt you created.</a:t>
            </a:r>
          </a:p>
          <a:p>
            <a:pPr marL="0" indent="0">
              <a:spcBef>
                <a:spcPts val="0"/>
              </a:spcBef>
              <a:buNone/>
              <a:tabLst>
                <a:tab pos="2865755" algn="ctr"/>
                <a:tab pos="5731510" algn="r"/>
                <a:tab pos="228600" algn="l"/>
                <a:tab pos="2865755" algn="ctr"/>
                <a:tab pos="3239770" algn="ctr"/>
                <a:tab pos="5731510" algn="r"/>
                <a:tab pos="6479540" algn="r"/>
              </a:tabLst>
            </a:pP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11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Review</a:t>
              </a:r>
              <a:endParaRPr lang="en-US" sz="6000" dirty="0">
                <a:solidFill>
                  <a:srgbClr val="002060"/>
                </a:solidFill>
                <a:latin typeface="Calibri "/>
              </a:endParaRP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8" name="Picture 2" descr="Copywriting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544733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05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368" y="1157049"/>
            <a:ext cx="11665296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will be assigned one of the Core Unit lectures. Work in pairs/groups to create a mind map based on the content of the lecture assigned to you.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create a possible exam prompt for the same lecture. 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Review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10524"/>
              </p:ext>
            </p:extLst>
          </p:nvPr>
        </p:nvGraphicFramePr>
        <p:xfrm>
          <a:off x="6960096" y="2276872"/>
          <a:ext cx="5112568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568">
                  <a:extLst>
                    <a:ext uri="{9D8B030D-6E8A-4147-A177-3AD203B41FA5}">
                      <a16:colId xmlns:a16="http://schemas.microsoft.com/office/drawing/2014/main" val="321324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1A: </a:t>
                      </a:r>
                      <a:r>
                        <a:rPr lang="en-US" sz="1600" i="1" dirty="0">
                          <a:solidFill>
                            <a:srgbClr val="002060"/>
                          </a:solidFill>
                        </a:rPr>
                        <a:t>Common issues faced by students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6413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1B: </a:t>
                      </a:r>
                      <a:r>
                        <a:rPr lang="en-US" sz="1600" i="1" dirty="0">
                          <a:solidFill>
                            <a:srgbClr val="002060"/>
                          </a:solidFill>
                        </a:rPr>
                        <a:t>Strategies for overcoming common issues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450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2A: </a:t>
                      </a:r>
                      <a:r>
                        <a:rPr lang="en-US" sz="1600" i="1" dirty="0">
                          <a:solidFill>
                            <a:srgbClr val="002060"/>
                          </a:solidFill>
                        </a:rPr>
                        <a:t>Understanding stress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96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2B: </a:t>
                      </a:r>
                      <a:r>
                        <a:rPr lang="en-US" sz="1600" i="1" dirty="0">
                          <a:solidFill>
                            <a:srgbClr val="002060"/>
                          </a:solidFill>
                        </a:rPr>
                        <a:t>Technology and mental health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73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3A: </a:t>
                      </a:r>
                      <a:r>
                        <a:rPr lang="en-US" sz="1600" i="1" dirty="0">
                          <a:solidFill>
                            <a:srgbClr val="002060"/>
                          </a:solidFill>
                        </a:rPr>
                        <a:t>Language learning:</a:t>
                      </a:r>
                      <a:r>
                        <a:rPr lang="en-US" sz="1600" i="1" baseline="0" dirty="0">
                          <a:solidFill>
                            <a:srgbClr val="002060"/>
                          </a:solidFill>
                        </a:rPr>
                        <a:t> Affective factors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31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3B:</a:t>
                      </a:r>
                      <a:r>
                        <a:rPr lang="en-US" sz="1600" i="1" baseline="0" dirty="0">
                          <a:solidFill>
                            <a:srgbClr val="002060"/>
                          </a:solidFill>
                        </a:rPr>
                        <a:t> Learning differences: </a:t>
                      </a:r>
                      <a:r>
                        <a:rPr lang="en-US" sz="1600" i="1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How they affect </a:t>
                      </a:r>
                      <a:r>
                        <a:rPr lang="en-US" sz="1600" i="1" baseline="0" dirty="0">
                          <a:solidFill>
                            <a:srgbClr val="002060"/>
                          </a:solidFill>
                        </a:rPr>
                        <a:t>language learning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583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4A: </a:t>
                      </a:r>
                      <a:r>
                        <a:rPr lang="en-US" sz="1600" i="1" dirty="0">
                          <a:solidFill>
                            <a:srgbClr val="002060"/>
                          </a:solidFill>
                        </a:rPr>
                        <a:t>Language change: Good, bad or inevitable?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591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4B: </a:t>
                      </a:r>
                      <a:r>
                        <a:rPr lang="en-US" sz="1600" i="1" dirty="0">
                          <a:solidFill>
                            <a:srgbClr val="002060"/>
                          </a:solidFill>
                        </a:rPr>
                        <a:t>Endangered languages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28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5A: </a:t>
                      </a:r>
                      <a:r>
                        <a:rPr lang="en-US" sz="1600" i="1" dirty="0">
                          <a:solidFill>
                            <a:srgbClr val="002060"/>
                          </a:solidFill>
                        </a:rPr>
                        <a:t>Social media in education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467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5B: </a:t>
                      </a:r>
                      <a:r>
                        <a:rPr lang="en-US" sz="1600" i="1" dirty="0">
                          <a:solidFill>
                            <a:srgbClr val="002060"/>
                          </a:solidFill>
                        </a:rPr>
                        <a:t>Technology and sedentary lifestyles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23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6A: </a:t>
                      </a:r>
                      <a:r>
                        <a:rPr lang="en-US" sz="1600" i="1" dirty="0">
                          <a:solidFill>
                            <a:srgbClr val="002060"/>
                          </a:solidFill>
                        </a:rPr>
                        <a:t>The current state of artificial intelligence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694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6B: </a:t>
                      </a:r>
                      <a:r>
                        <a:rPr lang="en-US" sz="1600" i="1" dirty="0">
                          <a:solidFill>
                            <a:srgbClr val="002060"/>
                          </a:solidFill>
                        </a:rPr>
                        <a:t>Issues with AI</a:t>
                      </a:r>
                      <a:endParaRPr lang="en-GB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524086"/>
                  </a:ext>
                </a:extLst>
              </a:tr>
            </a:tbl>
          </a:graphicData>
        </a:graphic>
      </p:graphicFrame>
      <p:pic>
        <p:nvPicPr>
          <p:cNvPr id="42" name="Picture 2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997" y="2189052"/>
            <a:ext cx="287898" cy="32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9ACB2B-8170-FE91-FB8E-1C983BA2C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12" y="2276872"/>
            <a:ext cx="5991936" cy="2986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86350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368" y="1340768"/>
            <a:ext cx="11233248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your class Team to share the mind map and prompt you created. 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will use these prompts in the Friday lesson. 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Review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CA48527-58D0-5DFE-D582-C3548707F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2795110"/>
            <a:ext cx="7200800" cy="35893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3580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End of semester feedback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Content Placeholder 4"/>
          <p:cNvSpPr txBox="1">
            <a:spLocks/>
          </p:cNvSpPr>
          <p:nvPr/>
        </p:nvSpPr>
        <p:spPr>
          <a:xfrm>
            <a:off x="335360" y="1268760"/>
            <a:ext cx="11593288" cy="532859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2060"/>
                </a:solidFill>
              </a:rPr>
              <a:t>Student Evaluation of the Module (SEM)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Provide feedback on the </a:t>
            </a:r>
            <a:r>
              <a:rPr lang="en-US" u="sng" dirty="0"/>
              <a:t>module</a:t>
            </a:r>
            <a:r>
              <a:rPr lang="en-US" dirty="0"/>
              <a:t>. This refers to the content and materials used on the course.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					</a:t>
            </a:r>
            <a:endParaRPr lang="en-GB" sz="1600" u="sng" dirty="0">
              <a:hlinkClick r:id="" action="ppaction://noaction"/>
            </a:endParaRPr>
          </a:p>
          <a:p>
            <a:pPr marL="5140325" indent="0">
              <a:buFont typeface="Arial" panose="020B0604020202020204" pitchFamily="34" charset="0"/>
              <a:buNone/>
            </a:pPr>
            <a:r>
              <a:rPr lang="en-GB" sz="1600" u="sng" dirty="0">
                <a:hlinkClick r:id="" action="ppaction://noaction"/>
              </a:rPr>
              <a:t>https://bluecastle-cn-surveys.nottingham.ac.uk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3212976"/>
            <a:ext cx="3240360" cy="32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69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B7F5FA-28E6-2184-4C41-A9F109054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398" y="1382801"/>
            <a:ext cx="6828604" cy="4926519"/>
          </a:xfrm>
          <a:prstGeom prst="rect">
            <a:avLst/>
          </a:prstGeom>
        </p:spPr>
      </p:pic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23392" y="1362630"/>
            <a:ext cx="3960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/>
              <a:t>Next week you have to submit your </a:t>
            </a:r>
            <a:r>
              <a:rPr lang="en-US" sz="2400" b="1" dirty="0">
                <a:solidFill>
                  <a:srgbClr val="C00000"/>
                </a:solidFill>
              </a:rPr>
              <a:t>Listening Portfolio Task 3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  <a:p>
            <a:pPr fontAlgn="base"/>
            <a:r>
              <a:rPr lang="en-US" sz="2400" dirty="0"/>
              <a:t>by </a:t>
            </a:r>
            <a:r>
              <a:rPr lang="en-US" sz="2400" u="sng" dirty="0">
                <a:solidFill>
                  <a:srgbClr val="C00000"/>
                </a:solidFill>
              </a:rPr>
              <a:t>Monday 16</a:t>
            </a:r>
            <a:r>
              <a:rPr lang="en-US" sz="2400" u="sng" baseline="30000" dirty="0">
                <a:solidFill>
                  <a:srgbClr val="C00000"/>
                </a:solidFill>
              </a:rPr>
              <a:t>th</a:t>
            </a:r>
            <a:r>
              <a:rPr lang="en-US" sz="2400" u="sng" dirty="0">
                <a:solidFill>
                  <a:srgbClr val="C00000"/>
                </a:solidFill>
              </a:rPr>
              <a:t> December 3pm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to Moodle (Assessment section).  </a:t>
            </a: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2567608" y="279885"/>
            <a:ext cx="9429578" cy="556827"/>
            <a:chOff x="103092947" y="106166598"/>
            <a:chExt cx="6633628" cy="556506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2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Reminder</a:t>
              </a:r>
              <a:endParaRPr lang="en-US" altLang="en-US" sz="2200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C9F7C7-56BC-4D6E-B309-5570B727938A}"/>
              </a:ext>
            </a:extLst>
          </p:cNvPr>
          <p:cNvSpPr/>
          <p:nvPr/>
        </p:nvSpPr>
        <p:spPr>
          <a:xfrm>
            <a:off x="4884397" y="3700200"/>
            <a:ext cx="6828605" cy="262675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37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455468"/>
              </p:ext>
            </p:extLst>
          </p:nvPr>
        </p:nvGraphicFramePr>
        <p:xfrm>
          <a:off x="695400" y="1340768"/>
          <a:ext cx="10729192" cy="3130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8940339"/>
                    </a:ext>
                  </a:extLst>
                </a:gridCol>
                <a:gridCol w="8928992">
                  <a:extLst>
                    <a:ext uri="{9D8B030D-6E8A-4147-A177-3AD203B41FA5}">
                      <a16:colId xmlns:a16="http://schemas.microsoft.com/office/drawing/2014/main" val="2859638879"/>
                    </a:ext>
                  </a:extLst>
                </a:gridCol>
              </a:tblGrid>
              <a:tr h="38078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099356"/>
                  </a:ext>
                </a:extLst>
              </a:tr>
              <a:tr h="264344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Lesson 11.2</a:t>
                      </a:r>
                    </a:p>
                  </a:txBody>
                  <a:tcPr anchor="ctr">
                    <a:solidFill>
                      <a:srgbClr val="264177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one text from Moodle related to the lecture you created a mind map for. Add more information to the mind map based on the ideas from the text. 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endParaRPr lang="en-GB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 a photo of the mind map and the exam prompt in the class Team.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22247"/>
                  </a:ext>
                </a:extLst>
              </a:tr>
            </a:tbl>
          </a:graphicData>
        </a:graphic>
      </p:graphicFrame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39616" y="279885"/>
            <a:ext cx="7956376" cy="556827"/>
            <a:chOff x="103092947" y="106166598"/>
            <a:chExt cx="6633628" cy="556506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Homework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8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46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7270CB-D9D2-4B14-96C3-D9BF2D83F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58684"/>
              </p:ext>
            </p:extLst>
          </p:nvPr>
        </p:nvGraphicFramePr>
        <p:xfrm>
          <a:off x="689308" y="2298134"/>
          <a:ext cx="10801200" cy="3997393"/>
        </p:xfrm>
        <a:graphic>
          <a:graphicData uri="http://schemas.openxmlformats.org/drawingml/2006/table">
            <a:tbl>
              <a:tblPr/>
              <a:tblGrid>
                <a:gridCol w="8928992">
                  <a:extLst>
                    <a:ext uri="{9D8B030D-6E8A-4147-A177-3AD203B41FA5}">
                      <a16:colId xmlns:a16="http://schemas.microsoft.com/office/drawing/2014/main" val="241492023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313564078"/>
                    </a:ext>
                  </a:extLst>
                </a:gridCol>
              </a:tblGrid>
              <a:tr h="1054887">
                <a:tc>
                  <a:txBody>
                    <a:bodyPr/>
                    <a:lstStyle/>
                    <a:p>
                      <a:pPr marL="170117"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kern="14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"/>
                        </a:rPr>
                        <a:t>In addition, you should be better able to …</a:t>
                      </a:r>
                      <a:endParaRPr lang="en-US" sz="2400" b="1" i="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4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"/>
                        </a:rPr>
                        <a:t>Intended Learning Outcomes</a:t>
                      </a:r>
                      <a:endParaRPr lang="en-US" sz="2000" b="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929048"/>
                  </a:ext>
                </a:extLst>
              </a:tr>
              <a:tr h="1073320">
                <a:tc>
                  <a:txBody>
                    <a:bodyPr/>
                    <a:lstStyle/>
                    <a:p>
                      <a:pPr marL="70333" marR="0" lvl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reflect on own learning experiences</a:t>
                      </a: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1.1</a:t>
                      </a:r>
                    </a:p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1.3</a:t>
                      </a:r>
                    </a:p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1.6</a:t>
                      </a:r>
                    </a:p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2.5</a:t>
                      </a:r>
                    </a:p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3.6</a:t>
                      </a: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130901"/>
                  </a:ext>
                </a:extLst>
              </a:tr>
              <a:tr h="871118">
                <a:tc>
                  <a:txBody>
                    <a:bodyPr/>
                    <a:lstStyle/>
                    <a:p>
                      <a:pPr marL="70333" marR="0" lvl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create revision tools for assessments</a:t>
                      </a: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"/>
                      </a:endParaRP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470556"/>
                  </a:ext>
                </a:extLst>
              </a:tr>
              <a:tr h="871118">
                <a:tc>
                  <a:txBody>
                    <a:bodyPr/>
                    <a:lstStyle/>
                    <a:p>
                      <a:pPr marL="70333" marR="0" lvl="0" indent="0" algn="l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recall key information from core unit topics for the group discussion exam</a:t>
                      </a: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"/>
                      </a:endParaRP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85539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CF5E586-D145-AFB3-6F77-C88F0CCDB8E5}"/>
              </a:ext>
            </a:extLst>
          </p:cNvPr>
          <p:cNvGrpSpPr>
            <a:grpSpLocks/>
          </p:cNvGrpSpPr>
          <p:nvPr/>
        </p:nvGrpSpPr>
        <p:grpSpPr bwMode="auto">
          <a:xfrm>
            <a:off x="2567614" y="279943"/>
            <a:ext cx="7956374" cy="556775"/>
            <a:chOff x="103092947" y="106166650"/>
            <a:chExt cx="6633626" cy="556454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5ADC5981-4915-8BFE-6381-220204D2A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4" y="106166650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Lesson aims and objectives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9128B4-1129-2B84-3553-28B7F5684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6" name="Picture 5" descr="UoN_Primary_Logo_RGB">
            <a:extLst>
              <a:ext uri="{FF2B5EF4-FFF2-40B4-BE49-F238E27FC236}">
                <a16:creationId xmlns:a16="http://schemas.microsoft.com/office/drawing/2014/main" id="{DAF55D3F-6E96-9237-B8E9-4916F36F4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CD034-AB82-9548-C425-E30EDB1F42D7}"/>
              </a:ext>
            </a:extLst>
          </p:cNvPr>
          <p:cNvSpPr txBox="1"/>
          <p:nvPr/>
        </p:nvSpPr>
        <p:spPr>
          <a:xfrm>
            <a:off x="689308" y="1251777"/>
            <a:ext cx="1080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 "/>
                <a:ea typeface="Aptos" panose="020B0004020202020204" pitchFamily="34" charset="0"/>
                <a:cs typeface="Times New Roman" panose="02020603050405020304" pitchFamily="18" charset="0"/>
              </a:rPr>
              <a:t>By the end of this lesson, </a:t>
            </a:r>
            <a:r>
              <a:rPr lang="en-US" sz="2400" b="1" dirty="0">
                <a:effectLst/>
                <a:latin typeface="Calibri "/>
                <a:ea typeface="Aptos" panose="020B0004020202020204" pitchFamily="34" charset="0"/>
                <a:cs typeface="Times New Roman" panose="02020603050405020304" pitchFamily="18" charset="0"/>
              </a:rPr>
              <a:t>you should have enhanced your speaking and listening ability through practice.</a:t>
            </a:r>
            <a:r>
              <a:rPr lang="en-US" sz="2400" dirty="0">
                <a:effectLst/>
                <a:latin typeface="Calibri 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GB" sz="24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2277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Getting started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5122" name="Picture 2" descr="Listening Skills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074" y="5394920"/>
            <a:ext cx="91054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98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Getting started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424886-1589-4F8E-A3D6-B6306562E3A8}"/>
              </a:ext>
            </a:extLst>
          </p:cNvPr>
          <p:cNvSpPr/>
          <p:nvPr/>
        </p:nvSpPr>
        <p:spPr>
          <a:xfrm>
            <a:off x="525585" y="1439482"/>
            <a:ext cx="1126925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Listening Portfolio Task 2 </a:t>
            </a:r>
            <a:r>
              <a:rPr lang="en-GB" sz="2000" dirty="0"/>
              <a:t>asked you to submit notes for Live Lecture 2.</a:t>
            </a:r>
          </a:p>
          <a:p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US" sz="2400" dirty="0"/>
              <a:t>What do you think was the purpose of the task?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FC4E1-9692-633B-61DD-6B9966C0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422" y="3429000"/>
            <a:ext cx="8693993" cy="307752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A5059C-5BB8-4235-97C0-85F35B0540E5}"/>
              </a:ext>
            </a:extLst>
          </p:cNvPr>
          <p:cNvSpPr/>
          <p:nvPr/>
        </p:nvSpPr>
        <p:spPr>
          <a:xfrm>
            <a:off x="2972421" y="4372515"/>
            <a:ext cx="8693993" cy="712669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7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Getting started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6EE6EA-C278-44D3-9D73-A542ACCC3F59}"/>
              </a:ext>
            </a:extLst>
          </p:cNvPr>
          <p:cNvSpPr txBox="1">
            <a:spLocks/>
          </p:cNvSpPr>
          <p:nvPr/>
        </p:nvSpPr>
        <p:spPr>
          <a:xfrm>
            <a:off x="5735959" y="3140968"/>
            <a:ext cx="5832648" cy="1914234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Using a reflective model can help you </a:t>
            </a:r>
            <a:r>
              <a:rPr lang="en-US" sz="2400" dirty="0" err="1"/>
              <a:t>organise</a:t>
            </a:r>
            <a:r>
              <a:rPr lang="en-US" sz="2400" dirty="0"/>
              <a:t> your thoughts as you think back on something you did and how it will help in your future. </a:t>
            </a:r>
            <a:endParaRPr lang="en-GB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24886-1589-4F8E-A3D6-B6306562E3A8}"/>
              </a:ext>
            </a:extLst>
          </p:cNvPr>
          <p:cNvSpPr/>
          <p:nvPr/>
        </p:nvSpPr>
        <p:spPr>
          <a:xfrm>
            <a:off x="525584" y="1196656"/>
            <a:ext cx="110430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Now, use the reflective model on p.53 in the </a:t>
            </a:r>
            <a:r>
              <a:rPr lang="en-GB" sz="2000" b="1" dirty="0"/>
              <a:t>Class Workbook </a:t>
            </a:r>
            <a:r>
              <a:rPr lang="en-GB" sz="2000" dirty="0"/>
              <a:t>to help you consider your performance on the task. </a:t>
            </a:r>
          </a:p>
        </p:txBody>
      </p:sp>
      <p:pic>
        <p:nvPicPr>
          <p:cNvPr id="11" name="Picture 6" descr="Book Generic Mixed icon">
            <a:extLst>
              <a:ext uri="{FF2B5EF4-FFF2-40B4-BE49-F238E27FC236}">
                <a16:creationId xmlns:a16="http://schemas.microsoft.com/office/drawing/2014/main" id="{7A4EE17B-8079-33D1-DEE8-299F57886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36" y="5661344"/>
            <a:ext cx="854356" cy="85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Second Semester Hurdles Using Gibbs' Reflective Model – Precious Nnamani">
            <a:extLst>
              <a:ext uri="{FF2B5EF4-FFF2-40B4-BE49-F238E27FC236}">
                <a16:creationId xmlns:a16="http://schemas.microsoft.com/office/drawing/2014/main" id="{15DF527C-BBAD-0862-E3F9-FEE65DA8F8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2043658"/>
            <a:ext cx="4680520" cy="4378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020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651061-6976-830F-71D8-546102467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85" y="3917385"/>
            <a:ext cx="6856365" cy="2427032"/>
          </a:xfrm>
          <a:prstGeom prst="rect">
            <a:avLst/>
          </a:prstGeom>
        </p:spPr>
      </p:pic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Getting started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A5059C-5BB8-4235-97C0-85F35B0540E5}"/>
              </a:ext>
            </a:extLst>
          </p:cNvPr>
          <p:cNvSpPr/>
          <p:nvPr/>
        </p:nvSpPr>
        <p:spPr>
          <a:xfrm>
            <a:off x="525585" y="5189739"/>
            <a:ext cx="6856365" cy="1154678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B0AE307-00E8-4DE8-A18F-E2971CB98C6E}"/>
              </a:ext>
            </a:extLst>
          </p:cNvPr>
          <p:cNvSpPr txBox="1">
            <a:spLocks/>
          </p:cNvSpPr>
          <p:nvPr/>
        </p:nvSpPr>
        <p:spPr>
          <a:xfrm>
            <a:off x="525585" y="1187325"/>
            <a:ext cx="11269252" cy="2457699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The purpose of </a:t>
            </a:r>
            <a:r>
              <a:rPr lang="en-US" sz="2400" b="1" dirty="0"/>
              <a:t>Listening Portfolio Task 3 </a:t>
            </a:r>
            <a:r>
              <a:rPr lang="en-US" sz="2400" dirty="0"/>
              <a:t>is to provide an opportunity for you to transfer and apply the skills from OCSa to wider academic contexts.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Taking notes in lectures is extremely important as it can help you engage with the topic better. On your future modules, you should try to apply the note-taking skills you learned in OCSa.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AFA25-8E25-CD32-6167-EF19B6B45F97}"/>
              </a:ext>
            </a:extLst>
          </p:cNvPr>
          <p:cNvSpPr txBox="1"/>
          <p:nvPr/>
        </p:nvSpPr>
        <p:spPr>
          <a:xfrm>
            <a:off x="7539502" y="5259246"/>
            <a:ext cx="4255335" cy="1015663"/>
          </a:xfrm>
          <a:prstGeom prst="rect">
            <a:avLst/>
          </a:prstGeom>
          <a:solidFill>
            <a:srgbClr val="FFF8E5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notes for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Listening Portfolio Task 3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 be submitted to Moodle by 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 12, Monday 16</a:t>
            </a:r>
            <a:r>
              <a:rPr lang="en-US" sz="2000" b="1" baseline="30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December, 3pm.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1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Revising your notes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6146" name="Picture 2" descr="Copywriting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544733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01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11" y="279885"/>
            <a:ext cx="8394408" cy="556827"/>
            <a:chOff x="103092947" y="106166598"/>
            <a:chExt cx="6998837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970565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Revising your notes: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Mind mapping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317359" y="1084663"/>
            <a:ext cx="11485276" cy="936104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Revising</a:t>
            </a:r>
          </a:p>
          <a:p>
            <a:pPr marL="0" indent="0">
              <a:buNone/>
            </a:pPr>
            <a:r>
              <a:rPr lang="en-US" sz="2000" dirty="0"/>
              <a:t>One way of revising for an exam is by re-writing your notes into a new format, such as creating a </a:t>
            </a:r>
            <a:r>
              <a:rPr lang="en-US" sz="2000" b="1" dirty="0"/>
              <a:t>mind map</a:t>
            </a:r>
            <a:r>
              <a:rPr lang="en-US" sz="2000" dirty="0"/>
              <a:t>. </a:t>
            </a:r>
            <a:endParaRPr lang="en-GB" sz="2000" dirty="0"/>
          </a:p>
        </p:txBody>
      </p:sp>
      <p:sp>
        <p:nvSpPr>
          <p:cNvPr id="2" name="Rectangle 1"/>
          <p:cNvSpPr/>
          <p:nvPr/>
        </p:nvSpPr>
        <p:spPr>
          <a:xfrm>
            <a:off x="317358" y="2348880"/>
            <a:ext cx="114852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Use the notes you took for </a:t>
            </a:r>
            <a:r>
              <a:rPr lang="en-US" sz="2000" u="sng" dirty="0"/>
              <a:t>Lecture 1A: </a:t>
            </a:r>
            <a:r>
              <a:rPr lang="en-US" sz="2000" i="1" u="sng" dirty="0"/>
              <a:t>Common issues faced by students</a:t>
            </a:r>
            <a:r>
              <a:rPr lang="en-US" sz="2000" dirty="0"/>
              <a:t> to complete the mind map on the worksheet. 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458" y="2924944"/>
            <a:ext cx="8914621" cy="381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3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2567611" y="279885"/>
            <a:ext cx="8394408" cy="556827"/>
            <a:chOff x="103092947" y="106166598"/>
            <a:chExt cx="6998837" cy="556506"/>
          </a:xfrm>
        </p:grpSpPr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970565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Revising your notes: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Mind mapping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ctangle 6"/>
          <p:cNvSpPr/>
          <p:nvPr/>
        </p:nvSpPr>
        <p:spPr>
          <a:xfrm>
            <a:off x="430000" y="1268760"/>
            <a:ext cx="105131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Compare your own mind map with the one below. </a:t>
            </a:r>
            <a:endParaRPr lang="en-GB" sz="200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191344" y="618303"/>
            <a:ext cx="11895685" cy="6094129"/>
            <a:chOff x="411305" y="792078"/>
            <a:chExt cx="11895685" cy="6094129"/>
          </a:xfrm>
        </p:grpSpPr>
        <p:grpSp>
          <p:nvGrpSpPr>
            <p:cNvPr id="121" name="Group 120"/>
            <p:cNvGrpSpPr/>
            <p:nvPr/>
          </p:nvGrpSpPr>
          <p:grpSpPr>
            <a:xfrm>
              <a:off x="411305" y="792078"/>
              <a:ext cx="11895685" cy="6094129"/>
              <a:chOff x="411305" y="792078"/>
              <a:chExt cx="11895685" cy="6094129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411305" y="792078"/>
                <a:ext cx="11895685" cy="6094129"/>
                <a:chOff x="411305" y="792078"/>
                <a:chExt cx="11895685" cy="6094129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411305" y="1250280"/>
                  <a:ext cx="8040196" cy="5635927"/>
                  <a:chOff x="411305" y="1250280"/>
                  <a:chExt cx="8040196" cy="5635927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3199794" y="3821695"/>
                    <a:ext cx="1616803" cy="64633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  <a:prstDash val="sysDash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/>
                    <a:r>
                      <a:rPr lang="en-US" dirty="0"/>
                      <a:t>university students</a:t>
                    </a:r>
                    <a:endParaRPr lang="en-GB" dirty="0"/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3204628" y="4837359"/>
                    <a:ext cx="1451964" cy="92333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  <a:prstDash val="sysDash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/>
                    <a:r>
                      <a:rPr lang="en-US" dirty="0"/>
                      <a:t>fewer mandatory classes</a:t>
                    </a:r>
                    <a:endParaRPr lang="en-GB" dirty="0"/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1195804" y="4803077"/>
                    <a:ext cx="1616803" cy="92333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  <a:prstDash val="sysDash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/>
                    <a:r>
                      <a:rPr lang="en-US" dirty="0"/>
                      <a:t>time management issues</a:t>
                    </a:r>
                    <a:endParaRPr lang="en-GB" dirty="0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2100383" y="5962877"/>
                    <a:ext cx="1616803" cy="92333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  <a:prstDash val="sysDash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/>
                    <a:r>
                      <a:rPr lang="en-US" i="1" dirty="0"/>
                      <a:t>e.g. </a:t>
                    </a:r>
                    <a:r>
                      <a:rPr lang="en-US" dirty="0"/>
                      <a:t>too much time on video games</a:t>
                    </a:r>
                    <a:endParaRPr lang="en-GB" i="1" dirty="0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11305" y="5962877"/>
                    <a:ext cx="1616803" cy="92333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  <a:prstDash val="sysDash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/>
                    <a:r>
                      <a:rPr lang="en-US" i="1" dirty="0"/>
                      <a:t>e.g. </a:t>
                    </a:r>
                    <a:r>
                      <a:rPr lang="en-US" dirty="0"/>
                      <a:t>join too many clubs/ societies</a:t>
                    </a:r>
                    <a:endParaRPr lang="en-GB" i="1" dirty="0"/>
                  </a:p>
                </p:txBody>
              </p:sp>
              <p:cxnSp>
                <p:nvCxnSpPr>
                  <p:cNvPr id="154" name="Curved Connector 153"/>
                  <p:cNvCxnSpPr>
                    <a:stCxn id="166" idx="2"/>
                    <a:endCxn id="149" idx="0"/>
                  </p:cNvCxnSpPr>
                  <p:nvPr/>
                </p:nvCxnSpPr>
                <p:spPr>
                  <a:xfrm rot="16200000" flipH="1">
                    <a:off x="2974939" y="2788437"/>
                    <a:ext cx="1050703" cy="1015812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5" name="Group 154"/>
                  <p:cNvGrpSpPr/>
                  <p:nvPr/>
                </p:nvGrpSpPr>
                <p:grpSpPr>
                  <a:xfrm>
                    <a:off x="456298" y="1250280"/>
                    <a:ext cx="7995203" cy="3130953"/>
                    <a:chOff x="456298" y="1250280"/>
                    <a:chExt cx="7995203" cy="3130953"/>
                  </a:xfrm>
                </p:grpSpPr>
                <p:sp>
                  <p:nvSpPr>
                    <p:cNvPr id="160" name="Rectangle 159"/>
                    <p:cNvSpPr/>
                    <p:nvPr/>
                  </p:nvSpPr>
                  <p:spPr>
                    <a:xfrm>
                      <a:off x="456298" y="3014332"/>
                      <a:ext cx="2425204" cy="369332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/>
                      </a:solidFill>
                      <a:prstDash val="sysDash"/>
                    </a:ln>
                  </p:spPr>
                  <p:txBody>
                    <a:bodyPr wrap="square" anchor="ctr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high school students</a:t>
                      </a:r>
                      <a:endParaRPr lang="en-GB" dirty="0"/>
                    </a:p>
                  </p:txBody>
                </p:sp>
                <p:sp>
                  <p:nvSpPr>
                    <p:cNvPr id="161" name="Rectangle 160"/>
                    <p:cNvSpPr/>
                    <p:nvPr/>
                  </p:nvSpPr>
                  <p:spPr>
                    <a:xfrm>
                      <a:off x="456298" y="3544695"/>
                      <a:ext cx="2021082" cy="64633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/>
                      </a:solidFill>
                      <a:prstDash val="sysDash"/>
                    </a:ln>
                  </p:spPr>
                  <p:txBody>
                    <a:bodyPr wrap="square" anchor="ctr">
                      <a:spAutoFit/>
                    </a:bodyPr>
                    <a:lstStyle/>
                    <a:p>
                      <a:pPr algn="ctr"/>
                      <a:r>
                        <a:rPr lang="en-US" i="1" dirty="0"/>
                        <a:t>e.g. </a:t>
                      </a:r>
                      <a:r>
                        <a:rPr lang="en-US" dirty="0"/>
                        <a:t>China - 3h/ day on homework</a:t>
                      </a:r>
                      <a:endParaRPr lang="en-GB" i="1" dirty="0"/>
                    </a:p>
                  </p:txBody>
                </p:sp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1971793" y="1250280"/>
                      <a:ext cx="6479708" cy="3130953"/>
                      <a:chOff x="1971793" y="1250280"/>
                      <a:chExt cx="6479708" cy="3130953"/>
                    </a:xfrm>
                  </p:grpSpPr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4741951" y="2258585"/>
                        <a:ext cx="1908718" cy="92333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1"/>
                        </a:solidFill>
                        <a:prstDash val="sysDash"/>
                      </a:ln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pPr algn="ctr"/>
                        <a:r>
                          <a:rPr lang="en-GB" dirty="0"/>
                          <a:t>Lecture 1A:</a:t>
                        </a:r>
                      </a:p>
                      <a:p>
                        <a:pPr algn="ctr"/>
                        <a:r>
                          <a:rPr lang="en-US" b="1" i="1" dirty="0"/>
                          <a:t>Common issues faced by students</a:t>
                        </a:r>
                        <a:endParaRPr lang="en-GB" b="1" i="1" dirty="0"/>
                      </a:p>
                    </p:txBody>
                  </p:sp>
                  <p:sp>
                    <p:nvSpPr>
                      <p:cNvPr id="166" name="Rectangle 165"/>
                      <p:cNvSpPr/>
                      <p:nvPr/>
                    </p:nvSpPr>
                    <p:spPr>
                      <a:xfrm>
                        <a:off x="1971793" y="2124661"/>
                        <a:ext cx="2041182" cy="646331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1"/>
                        </a:solidFill>
                        <a:prstDash val="sysDash"/>
                      </a:ln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pPr algn="ctr"/>
                        <a:r>
                          <a:rPr lang="en-US" u="sng" dirty="0"/>
                          <a:t>Common issue 1:</a:t>
                        </a:r>
                      </a:p>
                      <a:p>
                        <a:pPr algn="ctr"/>
                        <a:r>
                          <a:rPr lang="en-US" dirty="0"/>
                          <a:t>Unstructured time</a:t>
                        </a:r>
                        <a:endParaRPr lang="en-GB" dirty="0"/>
                      </a:p>
                    </p:txBody>
                  </p:sp>
                  <p:sp>
                    <p:nvSpPr>
                      <p:cNvPr id="167" name="Rectangle 166"/>
                      <p:cNvSpPr/>
                      <p:nvPr/>
                    </p:nvSpPr>
                    <p:spPr>
                      <a:xfrm>
                        <a:off x="6273718" y="1250280"/>
                        <a:ext cx="2177783" cy="92333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1"/>
                        </a:solidFill>
                        <a:prstDash val="sysDash"/>
                      </a:ln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pPr algn="ctr"/>
                        <a:r>
                          <a:rPr lang="en-US" u="sng" dirty="0"/>
                          <a:t>Common issue 2:</a:t>
                        </a:r>
                      </a:p>
                      <a:p>
                        <a:pPr algn="ctr"/>
                        <a:r>
                          <a:rPr lang="en-US" dirty="0"/>
                          <a:t>Student-teacher relationships</a:t>
                        </a:r>
                        <a:endParaRPr lang="en-GB" dirty="0"/>
                      </a:p>
                    </p:txBody>
                  </p:sp>
                  <p:sp>
                    <p:nvSpPr>
                      <p:cNvPr id="168" name="Rectangle 167"/>
                      <p:cNvSpPr/>
                      <p:nvPr/>
                    </p:nvSpPr>
                    <p:spPr>
                      <a:xfrm>
                        <a:off x="5233084" y="3457903"/>
                        <a:ext cx="2354150" cy="92333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1"/>
                        </a:solidFill>
                        <a:prstDash val="sysDash"/>
                      </a:ln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pPr algn="ctr"/>
                        <a:r>
                          <a:rPr lang="en-US" u="sng" dirty="0"/>
                          <a:t>Common issue 3:</a:t>
                        </a:r>
                      </a:p>
                      <a:p>
                        <a:pPr algn="ctr"/>
                        <a:r>
                          <a:rPr lang="en-US" dirty="0"/>
                          <a:t>Types of academic tasks</a:t>
                        </a:r>
                        <a:endParaRPr lang="en-GB" dirty="0"/>
                      </a:p>
                    </p:txBody>
                  </p:sp>
                  <p:cxnSp>
                    <p:nvCxnSpPr>
                      <p:cNvPr id="169" name="Curved Connector 168"/>
                      <p:cNvCxnSpPr>
                        <a:stCxn id="165" idx="0"/>
                        <a:endCxn id="166" idx="3"/>
                      </p:cNvCxnSpPr>
                      <p:nvPr/>
                    </p:nvCxnSpPr>
                    <p:spPr>
                      <a:xfrm rot="16200000" flipH="1" flipV="1">
                        <a:off x="4760022" y="1511538"/>
                        <a:ext cx="189242" cy="1683335"/>
                      </a:xfrm>
                      <a:prstGeom prst="curvedConnector4">
                        <a:avLst>
                          <a:gd name="adj1" fmla="val -120798"/>
                          <a:gd name="adj2" fmla="val 78347"/>
                        </a:avLst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0" name="Curved Connector 169"/>
                      <p:cNvCxnSpPr>
                        <a:stCxn id="165" idx="2"/>
                        <a:endCxn id="168" idx="0"/>
                      </p:cNvCxnSpPr>
                      <p:nvPr/>
                    </p:nvCxnSpPr>
                    <p:spPr>
                      <a:xfrm rot="16200000" flipH="1">
                        <a:off x="5915240" y="2962984"/>
                        <a:ext cx="275988" cy="713849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" name="Curved Connector 170"/>
                      <p:cNvCxnSpPr>
                        <a:stCxn id="165" idx="0"/>
                        <a:endCxn id="167" idx="1"/>
                      </p:cNvCxnSpPr>
                      <p:nvPr/>
                    </p:nvCxnSpPr>
                    <p:spPr>
                      <a:xfrm rot="5400000" flipH="1" flipV="1">
                        <a:off x="5711694" y="1696561"/>
                        <a:ext cx="546640" cy="577408"/>
                      </a:xfrm>
                      <a:prstGeom prst="curvedConnector2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Curved Connector 162"/>
                    <p:cNvCxnSpPr>
                      <a:stCxn id="166" idx="2"/>
                      <a:endCxn id="160" idx="0"/>
                    </p:cNvCxnSpPr>
                    <p:nvPr/>
                  </p:nvCxnSpPr>
                  <p:spPr>
                    <a:xfrm rot="5400000">
                      <a:off x="2208972" y="2230920"/>
                      <a:ext cx="243340" cy="1323484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Curved Connector 163"/>
                    <p:cNvCxnSpPr>
                      <a:stCxn id="160" idx="2"/>
                      <a:endCxn id="161" idx="0"/>
                    </p:cNvCxnSpPr>
                    <p:nvPr/>
                  </p:nvCxnSpPr>
                  <p:spPr>
                    <a:xfrm rot="5400000">
                      <a:off x="1487355" y="3363149"/>
                      <a:ext cx="161031" cy="202061"/>
                    </a:xfrm>
                    <a:prstGeom prst="curvedConnector3">
                      <a:avLst>
                        <a:gd name="adj1" fmla="val 50000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6" name="Curved Connector 155"/>
                  <p:cNvCxnSpPr>
                    <a:stCxn id="149" idx="2"/>
                    <a:endCxn id="151" idx="0"/>
                  </p:cNvCxnSpPr>
                  <p:nvPr/>
                </p:nvCxnSpPr>
                <p:spPr>
                  <a:xfrm rot="5400000">
                    <a:off x="2838676" y="3633556"/>
                    <a:ext cx="335051" cy="2003990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Curved Connector 156"/>
                  <p:cNvCxnSpPr>
                    <a:stCxn id="149" idx="2"/>
                    <a:endCxn id="150" idx="0"/>
                  </p:cNvCxnSpPr>
                  <p:nvPr/>
                </p:nvCxnSpPr>
                <p:spPr>
                  <a:xfrm rot="5400000">
                    <a:off x="3784737" y="4613899"/>
                    <a:ext cx="369333" cy="7758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urved Connector 157"/>
                  <p:cNvCxnSpPr>
                    <a:stCxn id="151" idx="2"/>
                    <a:endCxn id="152" idx="0"/>
                  </p:cNvCxnSpPr>
                  <p:nvPr/>
                </p:nvCxnSpPr>
                <p:spPr>
                  <a:xfrm rot="16200000" flipH="1">
                    <a:off x="2338260" y="5392352"/>
                    <a:ext cx="236470" cy="904579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Curved Connector 158"/>
                  <p:cNvCxnSpPr>
                    <a:stCxn id="151" idx="2"/>
                    <a:endCxn id="153" idx="0"/>
                  </p:cNvCxnSpPr>
                  <p:nvPr/>
                </p:nvCxnSpPr>
                <p:spPr>
                  <a:xfrm rot="5400000">
                    <a:off x="1493722" y="5452393"/>
                    <a:ext cx="236470" cy="784499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7562282" y="792078"/>
                  <a:ext cx="4744708" cy="2946830"/>
                  <a:chOff x="7562282" y="792078"/>
                  <a:chExt cx="4744708" cy="2946830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8841420" y="1208956"/>
                    <a:ext cx="1616803" cy="6463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  <a:prstDash val="sysDash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/>
                    <a:r>
                      <a:rPr lang="en-US" dirty="0"/>
                      <a:t>Chinese school teachers</a:t>
                    </a:r>
                    <a:endParaRPr lang="en-GB" dirty="0"/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7562282" y="2662896"/>
                    <a:ext cx="2015686" cy="6463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  <a:prstDash val="sysDash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/>
                    <a:r>
                      <a:rPr lang="en-US" dirty="0"/>
                      <a:t>Western university teachers</a:t>
                    </a:r>
                    <a:endParaRPr lang="en-GB" dirty="0"/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10789931" y="792078"/>
                    <a:ext cx="1441383" cy="92333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  <a:prstDash val="sysDash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/>
                    <a:r>
                      <a:rPr lang="en-US" dirty="0"/>
                      <a:t>students may see teacher as authority</a:t>
                    </a:r>
                    <a:endParaRPr lang="en-GB" dirty="0"/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>
                  <a:xfrm>
                    <a:off x="11043931" y="1984582"/>
                    <a:ext cx="1263059" cy="175432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  <a:prstDash val="sysDash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/>
                    <a:r>
                      <a:rPr lang="en-US" dirty="0"/>
                      <a:t>students may be unwilling to express their ideas openly</a:t>
                    </a:r>
                    <a:endParaRPr lang="en-GB" dirty="0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9785337" y="2003963"/>
                    <a:ext cx="1158125" cy="12003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  <a:prstDash val="sysDash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/>
                    <a:r>
                      <a:rPr lang="en-US" dirty="0"/>
                      <a:t>students feel close to the teacher</a:t>
                    </a:r>
                    <a:endParaRPr lang="en-GB" dirty="0"/>
                  </a:p>
                </p:txBody>
              </p:sp>
              <p:cxnSp>
                <p:nvCxnSpPr>
                  <p:cNvPr id="144" name="Curved Connector 143"/>
                  <p:cNvCxnSpPr>
                    <a:stCxn id="167" idx="3"/>
                    <a:endCxn id="139" idx="1"/>
                  </p:cNvCxnSpPr>
                  <p:nvPr/>
                </p:nvCxnSpPr>
                <p:spPr>
                  <a:xfrm flipV="1">
                    <a:off x="8451501" y="1532122"/>
                    <a:ext cx="389919" cy="179823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urved Connector 144"/>
                  <p:cNvCxnSpPr>
                    <a:stCxn id="167" idx="3"/>
                    <a:endCxn id="140" idx="0"/>
                  </p:cNvCxnSpPr>
                  <p:nvPr/>
                </p:nvCxnSpPr>
                <p:spPr>
                  <a:xfrm>
                    <a:off x="8451501" y="1711945"/>
                    <a:ext cx="118624" cy="950951"/>
                  </a:xfrm>
                  <a:prstGeom prst="curved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Curved Connector 145"/>
                  <p:cNvCxnSpPr>
                    <a:stCxn id="139" idx="3"/>
                    <a:endCxn id="141" idx="1"/>
                  </p:cNvCxnSpPr>
                  <p:nvPr/>
                </p:nvCxnSpPr>
                <p:spPr>
                  <a:xfrm flipV="1">
                    <a:off x="10458223" y="1253743"/>
                    <a:ext cx="331708" cy="278379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Curved Connector 146"/>
                  <p:cNvCxnSpPr>
                    <a:stCxn id="141" idx="2"/>
                    <a:endCxn id="143" idx="0"/>
                  </p:cNvCxnSpPr>
                  <p:nvPr/>
                </p:nvCxnSpPr>
                <p:spPr>
                  <a:xfrm rot="5400000">
                    <a:off x="10793235" y="1286574"/>
                    <a:ext cx="288555" cy="1146223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Curved Connector 147"/>
                  <p:cNvCxnSpPr>
                    <a:stCxn id="141" idx="2"/>
                    <a:endCxn id="142" idx="0"/>
                  </p:cNvCxnSpPr>
                  <p:nvPr/>
                </p:nvCxnSpPr>
                <p:spPr>
                  <a:xfrm rot="16200000" flipH="1">
                    <a:off x="11458455" y="1767576"/>
                    <a:ext cx="269174" cy="164838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0" name="Group 129"/>
              <p:cNvGrpSpPr/>
              <p:nvPr/>
            </p:nvGrpSpPr>
            <p:grpSpPr>
              <a:xfrm>
                <a:off x="5026289" y="4381232"/>
                <a:ext cx="3828856" cy="2274922"/>
                <a:chOff x="5026289" y="4381232"/>
                <a:chExt cx="3828856" cy="2274922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6395353" y="4904361"/>
                  <a:ext cx="2459792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  <a:prstDash val="sysDash"/>
                </a:ln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dirty="0"/>
                    <a:t>long assignments</a:t>
                  </a:r>
                  <a:endParaRPr lang="en-GB" dirty="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5350925" y="5316546"/>
                  <a:ext cx="3504220" cy="64633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  <a:prstDash val="sysDash"/>
                </a:ln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dirty="0"/>
                    <a:t>need to engage in research - extensive reading</a:t>
                  </a:r>
                  <a:endParaRPr lang="en-GB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5026289" y="6009823"/>
                  <a:ext cx="3828856" cy="64633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  <a:prstDash val="sysDash"/>
                </a:ln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dirty="0"/>
                    <a:t>students should form their own ideas and opinions, supported by research</a:t>
                  </a:r>
                  <a:endParaRPr lang="en-GB" dirty="0"/>
                </a:p>
              </p:txBody>
            </p:sp>
            <p:cxnSp>
              <p:nvCxnSpPr>
                <p:cNvPr id="134" name="Curved Connector 133"/>
                <p:cNvCxnSpPr>
                  <a:stCxn id="168" idx="2"/>
                  <a:endCxn id="131" idx="1"/>
                </p:cNvCxnSpPr>
                <p:nvPr/>
              </p:nvCxnSpPr>
              <p:spPr>
                <a:xfrm rot="5400000">
                  <a:off x="6048859" y="4727727"/>
                  <a:ext cx="707794" cy="14806"/>
                </a:xfrm>
                <a:prstGeom prst="curvedConnector4">
                  <a:avLst>
                    <a:gd name="adj1" fmla="val 36955"/>
                    <a:gd name="adj2" fmla="val 1643969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urved Connector 134"/>
                <p:cNvCxnSpPr>
                  <a:stCxn id="168" idx="2"/>
                  <a:endCxn id="132" idx="1"/>
                </p:cNvCxnSpPr>
                <p:nvPr/>
              </p:nvCxnSpPr>
              <p:spPr>
                <a:xfrm rot="5400000">
                  <a:off x="5251303" y="4480855"/>
                  <a:ext cx="1258479" cy="1059234"/>
                </a:xfrm>
                <a:prstGeom prst="curvedConnector4">
                  <a:avLst>
                    <a:gd name="adj1" fmla="val 37160"/>
                    <a:gd name="adj2" fmla="val 12158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urved Connector 135"/>
                <p:cNvCxnSpPr>
                  <a:stCxn id="168" idx="2"/>
                  <a:endCxn id="133" idx="1"/>
                </p:cNvCxnSpPr>
                <p:nvPr/>
              </p:nvCxnSpPr>
              <p:spPr>
                <a:xfrm rot="5400000">
                  <a:off x="4742346" y="4665176"/>
                  <a:ext cx="1951756" cy="1383870"/>
                </a:xfrm>
                <a:prstGeom prst="curvedConnector4">
                  <a:avLst>
                    <a:gd name="adj1" fmla="val 41721"/>
                    <a:gd name="adj2" fmla="val 116519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2" name="Group 121"/>
            <p:cNvGrpSpPr/>
            <p:nvPr/>
          </p:nvGrpSpPr>
          <p:grpSpPr>
            <a:xfrm>
              <a:off x="8527663" y="3309226"/>
              <a:ext cx="3709996" cy="3453311"/>
              <a:chOff x="8527663" y="3309226"/>
              <a:chExt cx="3709996" cy="3453311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8527663" y="3821695"/>
                <a:ext cx="1444929" cy="9233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dirty="0"/>
                  <a:t>students are expected to be active</a:t>
                </a:r>
                <a:endParaRPr lang="en-GB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0095606" y="3969048"/>
                <a:ext cx="2142053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dirty="0"/>
                  <a:t>teachers expect opinions - evidence of student engagement</a:t>
                </a:r>
                <a:endParaRPr lang="en-GB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856549" y="5562208"/>
                <a:ext cx="2374765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i="1" dirty="0"/>
                  <a:t>e.g.</a:t>
                </a:r>
                <a:r>
                  <a:rPr lang="en-US" dirty="0"/>
                  <a:t> UNNC - by the end of </a:t>
                </a:r>
                <a:r>
                  <a:rPr lang="en-US" dirty="0" err="1"/>
                  <a:t>Sem</a:t>
                </a:r>
                <a:r>
                  <a:rPr lang="en-US" dirty="0"/>
                  <a:t> 1, students understand the need to be independent</a:t>
                </a:r>
                <a:endParaRPr lang="en-GB" i="1" dirty="0"/>
              </a:p>
            </p:txBody>
          </p:sp>
          <p:cxnSp>
            <p:nvCxnSpPr>
              <p:cNvPr id="126" name="Curved Connector 125"/>
              <p:cNvCxnSpPr>
                <a:stCxn id="140" idx="2"/>
                <a:endCxn id="123" idx="0"/>
              </p:cNvCxnSpPr>
              <p:nvPr/>
            </p:nvCxnSpPr>
            <p:spPr>
              <a:xfrm rot="16200000" flipH="1">
                <a:off x="8653892" y="3225459"/>
                <a:ext cx="512468" cy="680003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urved Connector 126"/>
              <p:cNvCxnSpPr>
                <a:stCxn id="140" idx="2"/>
                <a:endCxn id="124" idx="0"/>
              </p:cNvCxnSpPr>
              <p:nvPr/>
            </p:nvCxnSpPr>
            <p:spPr>
              <a:xfrm rot="16200000" flipH="1">
                <a:off x="9538469" y="2340883"/>
                <a:ext cx="659821" cy="259650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urved Connector 127"/>
              <p:cNvCxnSpPr>
                <a:stCxn id="124" idx="2"/>
                <a:endCxn id="125" idx="0"/>
              </p:cNvCxnSpPr>
              <p:nvPr/>
            </p:nvCxnSpPr>
            <p:spPr>
              <a:xfrm rot="5400000">
                <a:off x="10908868" y="5304442"/>
                <a:ext cx="392831" cy="122701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207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86D72029B69345A8FE80A447B847CB" ma:contentTypeVersion="14" ma:contentTypeDescription="Create a new document." ma:contentTypeScope="" ma:versionID="7a88257b4f8c86324483d4a5ddaf1fd9">
  <xsd:schema xmlns:xsd="http://www.w3.org/2001/XMLSchema" xmlns:xs="http://www.w3.org/2001/XMLSchema" xmlns:p="http://schemas.microsoft.com/office/2006/metadata/properties" xmlns:ns2="37a3e99b-f212-44f3-8786-62eedb8cf969" xmlns:ns3="d2b93e81-b67b-419f-b05f-b75f2f8902d8" targetNamespace="http://schemas.microsoft.com/office/2006/metadata/properties" ma:root="true" ma:fieldsID="8975c76db38e0782500272d20cc3b039" ns2:_="" ns3:_="">
    <xsd:import namespace="37a3e99b-f212-44f3-8786-62eedb8cf969"/>
    <xsd:import namespace="d2b93e81-b67b-419f-b05f-b75f2f8902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3e99b-f212-44f3-8786-62eedb8cf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5b41eaff-6be1-43e3-aa28-e44eb035eb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b93e81-b67b-419f-b05f-b75f2f8902d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7b9586bc-bf4e-4ee6-b9ad-96b62c161ebc}" ma:internalName="TaxCatchAll" ma:showField="CatchAllData" ma:web="d2b93e81-b67b-419f-b05f-b75f2f8902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37a3e99b-f212-44f3-8786-62eedb8cf969" xsi:nil="true"/>
    <TaxCatchAll xmlns="d2b93e81-b67b-419f-b05f-b75f2f8902d8" xsi:nil="true"/>
    <lcf76f155ced4ddcb4097134ff3c332f xmlns="37a3e99b-f212-44f3-8786-62eedb8cf96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B70E89-68E1-4CCF-A347-0B48A33526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a3e99b-f212-44f3-8786-62eedb8cf969"/>
    <ds:schemaRef ds:uri="d2b93e81-b67b-419f-b05f-b75f2f8902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1187D4-867B-4BCC-9BAC-3FB608B710DB}">
  <ds:schemaRefs>
    <ds:schemaRef ds:uri="http://schemas.microsoft.com/office/2006/documentManagement/types"/>
    <ds:schemaRef ds:uri="http://schemas.microsoft.com/office/2006/metadata/properties"/>
    <ds:schemaRef ds:uri="37a3e99b-f212-44f3-8786-62eedb8cf969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d2b93e81-b67b-419f-b05f-b75f2f8902d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AFD932A-F324-46EC-A471-CB011E9024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9272</TotalTime>
  <Words>927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 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Shayna Kozuch</dc:creator>
  <cp:lastModifiedBy>Michaela Seserman</cp:lastModifiedBy>
  <cp:revision>1627</cp:revision>
  <cp:lastPrinted>2015-02-25T05:39:47Z</cp:lastPrinted>
  <dcterms:created xsi:type="dcterms:W3CDTF">2011-01-19T07:34:59Z</dcterms:created>
  <dcterms:modified xsi:type="dcterms:W3CDTF">2024-11-11T07:13:20Z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0x010100C986D72029B69345A8FE80A447B847CB</vt:lpwstr>
  </property>
  <property fmtid="{D5CDD505-2E9C-101B-9397-08002B2CF9AE}" pid="3" name="Order">
    <vt:r8>11700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MediaServiceImageTags">
    <vt:lpwstr/>
  </property>
  <property fmtid="{D5CDD505-2E9C-101B-9397-08002B2CF9AE}" pid="12" name="TriggerFlowInfo">
    <vt:lpwstr/>
  </property>
</Properties>
</file>