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35"/>
  </p:notesMasterIdLst>
  <p:handoutMasterIdLst>
    <p:handoutMasterId r:id="rId36"/>
  </p:handoutMasterIdLst>
  <p:sldIdLst>
    <p:sldId id="763" r:id="rId5"/>
    <p:sldId id="760" r:id="rId6"/>
    <p:sldId id="788" r:id="rId7"/>
    <p:sldId id="789" r:id="rId8"/>
    <p:sldId id="819" r:id="rId9"/>
    <p:sldId id="790" r:id="rId10"/>
    <p:sldId id="820" r:id="rId11"/>
    <p:sldId id="821" r:id="rId12"/>
    <p:sldId id="822" r:id="rId13"/>
    <p:sldId id="827" r:id="rId14"/>
    <p:sldId id="803" r:id="rId15"/>
    <p:sldId id="828" r:id="rId16"/>
    <p:sldId id="829" r:id="rId17"/>
    <p:sldId id="901" r:id="rId18"/>
    <p:sldId id="794" r:id="rId19"/>
    <p:sldId id="823" r:id="rId20"/>
    <p:sldId id="797" r:id="rId21"/>
    <p:sldId id="824" r:id="rId22"/>
    <p:sldId id="825" r:id="rId23"/>
    <p:sldId id="826" r:id="rId24"/>
    <p:sldId id="802" r:id="rId25"/>
    <p:sldId id="852" r:id="rId26"/>
    <p:sldId id="806" r:id="rId27"/>
    <p:sldId id="807" r:id="rId28"/>
    <p:sldId id="808" r:id="rId29"/>
    <p:sldId id="830" r:id="rId30"/>
    <p:sldId id="815" r:id="rId31"/>
    <p:sldId id="816" r:id="rId32"/>
    <p:sldId id="817" r:id="rId33"/>
    <p:sldId id="872" r:id="rId34"/>
  </p:sldIdLst>
  <p:sldSz cx="12192000" cy="6858000"/>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t" initials="PJT" lastIdx="2" clrIdx="0"/>
  <p:cmAuthor id="1" name="Shayna Kozuch" initials="SK" lastIdx="2" clrIdx="1">
    <p:extLst>
      <p:ext uri="{19B8F6BF-5375-455C-9EA6-DF929625EA0E}">
        <p15:presenceInfo xmlns:p15="http://schemas.microsoft.com/office/powerpoint/2012/main" userId="S-1-5-21-371399076-3047136788-812747186-33748" providerId="AD"/>
      </p:ext>
    </p:extLst>
  </p:cmAuthor>
  <p:cmAuthor id="2" name="Jamie Emerson" initials="JE" lastIdx="3" clrIdx="2">
    <p:extLst>
      <p:ext uri="{19B8F6BF-5375-455C-9EA6-DF929625EA0E}">
        <p15:presenceInfo xmlns:p15="http://schemas.microsoft.com/office/powerpoint/2012/main" userId="Jamie Emerson" providerId="None"/>
      </p:ext>
    </p:extLst>
  </p:cmAuthor>
  <p:cmAuthor id="3" name="Robert Hartigan" initials="RH" lastIdx="2" clrIdx="3">
    <p:extLst>
      <p:ext uri="{19B8F6BF-5375-455C-9EA6-DF929625EA0E}">
        <p15:presenceInfo xmlns:p15="http://schemas.microsoft.com/office/powerpoint/2012/main" userId="S-1-5-21-371399076-3047136788-812747186-64067" providerId="AD"/>
      </p:ext>
    </p:extLst>
  </p:cmAuthor>
  <p:cmAuthor id="4" name="Jin" initials="J" lastIdx="1" clrIdx="4">
    <p:extLst>
      <p:ext uri="{19B8F6BF-5375-455C-9EA6-DF929625EA0E}">
        <p15:presenceInfo xmlns:p15="http://schemas.microsoft.com/office/powerpoint/2012/main" userId="5e610716b1007c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1"/>
    <a:srgbClr val="C7EBE2"/>
    <a:srgbClr val="EFD8EC"/>
    <a:srgbClr val="E5FBFF"/>
    <a:srgbClr val="FFF8E5"/>
    <a:srgbClr val="C9F7FF"/>
    <a:srgbClr val="FF6D6A"/>
    <a:srgbClr val="3A3AF6"/>
    <a:srgbClr val="7F6000"/>
    <a:srgbClr val="F7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495EE-CD26-4E51-8618-ED1AD6487462}" v="71" dt="2024-01-30T05:26:55.324"/>
    <p1510:client id="{51F789F1-5978-4A05-B7B1-63139ACE66A6}" v="26" dt="2024-01-30T05:54:57.8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6197" autoAdjust="0"/>
  </p:normalViewPr>
  <p:slideViewPr>
    <p:cSldViewPr>
      <p:cViewPr varScale="1">
        <p:scale>
          <a:sx n="68" d="100"/>
          <a:sy n="68" d="100"/>
        </p:scale>
        <p:origin x="548" y="5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Burrows" userId="S::z2016127@nottingham.edu.cn::ec41dd07-36bc-4748-bf0a-00ebc4780d17" providerId="AD" clId="Web-{221495EE-CD26-4E51-8618-ED1AD6487462}"/>
    <pc:docChg chg="modSld">
      <pc:chgData name="John Burrows" userId="S::z2016127@nottingham.edu.cn::ec41dd07-36bc-4748-bf0a-00ebc4780d17" providerId="AD" clId="Web-{221495EE-CD26-4E51-8618-ED1AD6487462}" dt="2024-01-30T05:24:24.178" v="66"/>
      <pc:docMkLst>
        <pc:docMk/>
      </pc:docMkLst>
      <pc:sldChg chg="modSp">
        <pc:chgData name="John Burrows" userId="S::z2016127@nottingham.edu.cn::ec41dd07-36bc-4748-bf0a-00ebc4780d17" providerId="AD" clId="Web-{221495EE-CD26-4E51-8618-ED1AD6487462}" dt="2024-01-30T05:24:24.178" v="66"/>
        <pc:sldMkLst>
          <pc:docMk/>
          <pc:sldMk cId="3022275761" sldId="902"/>
        </pc:sldMkLst>
        <pc:graphicFrameChg chg="mod modGraphic">
          <ac:chgData name="John Burrows" userId="S::z2016127@nottingham.edu.cn::ec41dd07-36bc-4748-bf0a-00ebc4780d17" providerId="AD" clId="Web-{221495EE-CD26-4E51-8618-ED1AD6487462}" dt="2024-01-30T05:24:24.178" v="66"/>
          <ac:graphicFrameMkLst>
            <pc:docMk/>
            <pc:sldMk cId="3022275761" sldId="902"/>
            <ac:graphicFrameMk id="2" creationId="{00000000-0000-0000-0000-000000000000}"/>
          </ac:graphicFrameMkLst>
        </pc:graphicFrameChg>
      </pc:sldChg>
    </pc:docChg>
  </pc:docChgLst>
  <pc:docChgLst>
    <pc:chgData name="John Burrows" userId="S::z2016127@nottingham.edu.cn::ec41dd07-36bc-4748-bf0a-00ebc4780d17" providerId="AD" clId="Web-{51F789F1-5978-4A05-B7B1-63139ACE66A6}"/>
    <pc:docChg chg="modSld">
      <pc:chgData name="John Burrows" userId="S::z2016127@nottingham.edu.cn::ec41dd07-36bc-4748-bf0a-00ebc4780d17" providerId="AD" clId="Web-{51F789F1-5978-4A05-B7B1-63139ACE66A6}" dt="2024-01-30T05:54:41.055" v="15"/>
      <pc:docMkLst>
        <pc:docMk/>
      </pc:docMkLst>
      <pc:sldChg chg="addSp delSp modSp">
        <pc:chgData name="John Burrows" userId="S::z2016127@nottingham.edu.cn::ec41dd07-36bc-4748-bf0a-00ebc4780d17" providerId="AD" clId="Web-{51F789F1-5978-4A05-B7B1-63139ACE66A6}" dt="2024-01-30T05:54:41.055" v="15"/>
        <pc:sldMkLst>
          <pc:docMk/>
          <pc:sldMk cId="3022275761" sldId="902"/>
        </pc:sldMkLst>
        <pc:graphicFrameChg chg="mod modGraphic">
          <ac:chgData name="John Burrows" userId="S::z2016127@nottingham.edu.cn::ec41dd07-36bc-4748-bf0a-00ebc4780d17" providerId="AD" clId="Web-{51F789F1-5978-4A05-B7B1-63139ACE66A6}" dt="2024-01-30T05:54:41.055" v="15"/>
          <ac:graphicFrameMkLst>
            <pc:docMk/>
            <pc:sldMk cId="3022275761" sldId="902"/>
            <ac:graphicFrameMk id="2" creationId="{00000000-0000-0000-0000-000000000000}"/>
          </ac:graphicFrameMkLst>
        </pc:graphicFrameChg>
        <pc:graphicFrameChg chg="add del mod modGraphic">
          <ac:chgData name="John Burrows" userId="S::z2016127@nottingham.edu.cn::ec41dd07-36bc-4748-bf0a-00ebc4780d17" providerId="AD" clId="Web-{51F789F1-5978-4A05-B7B1-63139ACE66A6}" dt="2024-01-30T05:53:57.132" v="10"/>
          <ac:graphicFrameMkLst>
            <pc:docMk/>
            <pc:sldMk cId="3022275761" sldId="902"/>
            <ac:graphicFrameMk id="4" creationId="{6CBF9CAF-5167-74B7-A801-24199F927528}"/>
          </ac:graphicFrameMkLst>
        </pc:graphicFrameChg>
      </pc:sldChg>
    </pc:docChg>
  </pc:docChgLst>
  <pc:docChgLst>
    <pc:chgData name="Richard Nicholas" userId="ee7f9edb-fbca-4f48-9b77-f61c077cef28" providerId="ADAL" clId="{70A8BA83-48B3-4919-AD54-872DF3A75BE5}"/>
    <pc:docChg chg="modSld sldOrd">
      <pc:chgData name="Richard Nicholas" userId="ee7f9edb-fbca-4f48-9b77-f61c077cef28" providerId="ADAL" clId="{70A8BA83-48B3-4919-AD54-872DF3A75BE5}" dt="2023-02-01T04:29:17.359" v="23" actId="20577"/>
      <pc:docMkLst>
        <pc:docMk/>
      </pc:docMkLst>
      <pc:sldChg chg="modSp">
        <pc:chgData name="Richard Nicholas" userId="ee7f9edb-fbca-4f48-9b77-f61c077cef28" providerId="ADAL" clId="{70A8BA83-48B3-4919-AD54-872DF3A75BE5}" dt="2023-02-01T04:21:26.663" v="5" actId="20577"/>
        <pc:sldMkLst>
          <pc:docMk/>
          <pc:sldMk cId="3711911078" sldId="810"/>
        </pc:sldMkLst>
        <pc:spChg chg="mod">
          <ac:chgData name="Richard Nicholas" userId="ee7f9edb-fbca-4f48-9b77-f61c077cef28" providerId="ADAL" clId="{70A8BA83-48B3-4919-AD54-872DF3A75BE5}" dt="2023-02-01T04:21:26.663" v="5" actId="20577"/>
          <ac:spMkLst>
            <pc:docMk/>
            <pc:sldMk cId="3711911078" sldId="810"/>
            <ac:spMk id="3" creationId="{00000000-0000-0000-0000-000000000000}"/>
          </ac:spMkLst>
        </pc:spChg>
      </pc:sldChg>
      <pc:sldChg chg="modSp ord">
        <pc:chgData name="Richard Nicholas" userId="ee7f9edb-fbca-4f48-9b77-f61c077cef28" providerId="ADAL" clId="{70A8BA83-48B3-4919-AD54-872DF3A75BE5}" dt="2023-02-01T04:26:55.135" v="19"/>
        <pc:sldMkLst>
          <pc:docMk/>
          <pc:sldMk cId="2537719374" sldId="833"/>
        </pc:sldMkLst>
        <pc:spChg chg="mod">
          <ac:chgData name="Richard Nicholas" userId="ee7f9edb-fbca-4f48-9b77-f61c077cef28" providerId="ADAL" clId="{70A8BA83-48B3-4919-AD54-872DF3A75BE5}" dt="2023-02-01T04:24:27.702" v="18" actId="20577"/>
          <ac:spMkLst>
            <pc:docMk/>
            <pc:sldMk cId="2537719374" sldId="833"/>
            <ac:spMk id="8" creationId="{13A59168-5A0D-4F0F-A34A-D6BFAE1A34BE}"/>
          </ac:spMkLst>
        </pc:spChg>
      </pc:sldChg>
      <pc:sldChg chg="modSp">
        <pc:chgData name="Richard Nicholas" userId="ee7f9edb-fbca-4f48-9b77-f61c077cef28" providerId="ADAL" clId="{70A8BA83-48B3-4919-AD54-872DF3A75BE5}" dt="2023-02-01T04:29:17.359" v="23" actId="20577"/>
        <pc:sldMkLst>
          <pc:docMk/>
          <pc:sldMk cId="965853432" sldId="834"/>
        </pc:sldMkLst>
        <pc:spChg chg="mod">
          <ac:chgData name="Richard Nicholas" userId="ee7f9edb-fbca-4f48-9b77-f61c077cef28" providerId="ADAL" clId="{70A8BA83-48B3-4919-AD54-872DF3A75BE5}" dt="2023-02-01T04:29:17.359" v="23" actId="20577"/>
          <ac:spMkLst>
            <pc:docMk/>
            <pc:sldMk cId="965853432" sldId="834"/>
            <ac:spMk id="8" creationId="{13A59168-5A0D-4F0F-A34A-D6BFAE1A34BE}"/>
          </ac:spMkLst>
        </pc:spChg>
        <pc:spChg chg="mod">
          <ac:chgData name="Richard Nicholas" userId="ee7f9edb-fbca-4f48-9b77-f61c077cef28" providerId="ADAL" clId="{70A8BA83-48B3-4919-AD54-872DF3A75BE5}" dt="2023-02-01T04:21:45.398" v="12" actId="14100"/>
          <ac:spMkLst>
            <pc:docMk/>
            <pc:sldMk cId="965853432" sldId="834"/>
            <ac:spMk id="17" creationId="{00000000-0000-0000-0000-000000000000}"/>
          </ac:spMkLst>
        </pc:spChg>
      </pc:sldChg>
      <pc:sldChg chg="modSp">
        <pc:chgData name="Richard Nicholas" userId="ee7f9edb-fbca-4f48-9b77-f61c077cef28" providerId="ADAL" clId="{70A8BA83-48B3-4919-AD54-872DF3A75BE5}" dt="2023-02-01T04:27:12.287" v="21" actId="20577"/>
        <pc:sldMkLst>
          <pc:docMk/>
          <pc:sldMk cId="3859410263" sldId="835"/>
        </pc:sldMkLst>
        <pc:spChg chg="mod">
          <ac:chgData name="Richard Nicholas" userId="ee7f9edb-fbca-4f48-9b77-f61c077cef28" providerId="ADAL" clId="{70A8BA83-48B3-4919-AD54-872DF3A75BE5}" dt="2023-02-01T04:27:12.287" v="21" actId="20577"/>
          <ac:spMkLst>
            <pc:docMk/>
            <pc:sldMk cId="3859410263" sldId="835"/>
            <ac:spMk id="20" creationId="{13A59168-5A0D-4F0F-A34A-D6BFAE1A34B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sz="quarter"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FA458E1-5D45-45BA-824A-233F89B2DC5A}" type="datetimeFigureOut">
              <a:rPr lang="en-GB"/>
              <a:pPr>
                <a:defRPr/>
              </a:pPr>
              <a:t>15/01/2025</a:t>
            </a:fld>
            <a:endParaRPr lang="en-GB"/>
          </a:p>
        </p:txBody>
      </p:sp>
      <p:sp>
        <p:nvSpPr>
          <p:cNvPr id="4" name="Footer Placeholder 3"/>
          <p:cNvSpPr>
            <a:spLocks noGrp="1"/>
          </p:cNvSpPr>
          <p:nvPr>
            <p:ph type="ftr" sz="quarter" idx="2"/>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5" name="Slide Number Placeholder 4"/>
          <p:cNvSpPr>
            <a:spLocks noGrp="1"/>
          </p:cNvSpPr>
          <p:nvPr>
            <p:ph type="sldNum" sz="quarter" idx="3"/>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ECE329F-8B73-4538-AD0B-2F5D130DCD94}" type="slidenum">
              <a:rPr lang="en-GB"/>
              <a:pPr>
                <a:defRPr/>
              </a:pPr>
              <a:t>‹#›</a:t>
            </a:fld>
            <a:endParaRPr lang="en-GB"/>
          </a:p>
        </p:txBody>
      </p:sp>
    </p:spTree>
    <p:extLst>
      <p:ext uri="{BB962C8B-B14F-4D97-AF65-F5344CB8AC3E}">
        <p14:creationId xmlns:p14="http://schemas.microsoft.com/office/powerpoint/2010/main" val="223711156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90B6622-863A-4BE9-BC94-A31EBED98D3D}" type="datetimeFigureOut">
              <a:rPr lang="en-GB"/>
              <a:pPr>
                <a:defRPr/>
              </a:pPr>
              <a:t>15/01/2025</a:t>
            </a:fld>
            <a:endParaRPr lang="en-GB"/>
          </a:p>
        </p:txBody>
      </p:sp>
      <p:sp>
        <p:nvSpPr>
          <p:cNvPr id="4" name="Slide Image Placeholder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992665" y="3228896"/>
            <a:ext cx="7941310" cy="305895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4051C8F-D56F-4D7F-A4D3-C6F16E2DA686}" type="slidenum">
              <a:rPr lang="en-GB"/>
              <a:pPr>
                <a:defRPr/>
              </a:pPr>
              <a:t>‹#›</a:t>
            </a:fld>
            <a:endParaRPr lang="en-GB"/>
          </a:p>
        </p:txBody>
      </p:sp>
    </p:spTree>
    <p:extLst>
      <p:ext uri="{BB962C8B-B14F-4D97-AF65-F5344CB8AC3E}">
        <p14:creationId xmlns:p14="http://schemas.microsoft.com/office/powerpoint/2010/main" val="3851265521"/>
      </p:ext>
    </p:extLst>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909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2354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71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4635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8120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3451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3938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167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3563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0108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81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FB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5839991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6600056" cy="6858000"/>
          </a:xfrm>
          <a:prstGeom prst="rect">
            <a:avLst/>
          </a:prstGeom>
        </p:spPr>
      </p:pic>
      <p:pic>
        <p:nvPicPr>
          <p:cNvPr id="9221"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 name="Rectangle 7"/>
          <p:cNvSpPr/>
          <p:nvPr/>
        </p:nvSpPr>
        <p:spPr>
          <a:xfrm>
            <a:off x="7032104" y="1556793"/>
            <a:ext cx="4464496" cy="4714624"/>
          </a:xfrm>
          <a:prstGeom prst="rect">
            <a:avLst/>
          </a:prstGeom>
        </p:spPr>
        <p:txBody>
          <a:bodyPr wrap="square">
            <a:spAutoFit/>
          </a:bodyPr>
          <a:lstStyle/>
          <a:p>
            <a:pPr algn="ctr">
              <a:lnSpc>
                <a:spcPct val="119000"/>
              </a:lnSpc>
              <a:spcAft>
                <a:spcPts val="600"/>
              </a:spcAft>
            </a:pPr>
            <a:r>
              <a:rPr lang="en-US" sz="3600" b="1" kern="1400" dirty="0">
                <a:solidFill>
                  <a:srgbClr val="002060"/>
                </a:solidFill>
                <a:latin typeface="Verdana" panose="020B0604030504040204" pitchFamily="34" charset="0"/>
              </a:rPr>
              <a:t>Oral Communication Skills B </a:t>
            </a:r>
          </a:p>
          <a:p>
            <a:pPr algn="ctr">
              <a:lnSpc>
                <a:spcPct val="119000"/>
              </a:lnSpc>
              <a:spcAft>
                <a:spcPts val="600"/>
              </a:spcAft>
            </a:pPr>
            <a:r>
              <a:rPr lang="en-US" sz="2400" b="1" kern="1400" dirty="0">
                <a:solidFill>
                  <a:srgbClr val="1B2A6B"/>
                </a:solidFill>
                <a:latin typeface="Verdana" panose="020B0604030504040204" pitchFamily="34" charset="0"/>
              </a:rPr>
              <a:t>(CELEN082)</a:t>
            </a:r>
            <a:endParaRPr lang="en-US" sz="36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r>
              <a:rPr lang="en-US" sz="2800" b="1" kern="1400" dirty="0">
                <a:latin typeface="Verdana" panose="020B0604030504040204" pitchFamily="34" charset="0"/>
              </a:rPr>
              <a:t>Lesson 4.1</a:t>
            </a:r>
            <a:endParaRPr lang="en-US" sz="2800" kern="1400" dirty="0">
              <a:latin typeface="Verdana" panose="020B0604030504040204" pitchFamily="34" charset="0"/>
            </a:endParaRPr>
          </a:p>
          <a:p>
            <a:pPr>
              <a:lnSpc>
                <a:spcPct val="119000"/>
              </a:lnSpc>
              <a:spcAft>
                <a:spcPts val="600"/>
              </a:spcAft>
            </a:pPr>
            <a:r>
              <a:rPr lang="en-US" sz="2800" kern="140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352448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Calibri "/>
                  <a:ea typeface="+mj-ea"/>
                  <a:cs typeface="+mj-cs"/>
                </a:rPr>
                <a:t>Choosing and developing </a:t>
              </a:r>
            </a:p>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Calibri "/>
                  <a:ea typeface="+mj-ea"/>
                  <a:cs typeface="+mj-cs"/>
                </a:rPr>
                <a:t>solutions</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20139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7368" y="1484784"/>
            <a:ext cx="11377264" cy="4680485"/>
          </a:xfrm>
          <a:noFill/>
          <a:ln>
            <a:noFill/>
          </a:ln>
        </p:spPr>
        <p:txBody>
          <a:bodyPr>
            <a:normAutofit/>
          </a:bodyPr>
          <a:lstStyle/>
          <a:p>
            <a:pPr marL="0" indent="0" algn="just">
              <a:buNone/>
            </a:pPr>
            <a:r>
              <a:rPr lang="en-US" sz="2000" dirty="0"/>
              <a:t>Consider the two solutions that you listened to and complete the tasks below:</a:t>
            </a:r>
          </a:p>
          <a:p>
            <a:pPr marL="0" indent="0" algn="just">
              <a:buNone/>
            </a:pPr>
            <a:endParaRPr lang="en-US" sz="2000" dirty="0"/>
          </a:p>
          <a:p>
            <a:pPr marL="971550" lvl="1" indent="-514350" algn="just">
              <a:buFont typeface="+mj-lt"/>
              <a:buAutoNum type="arabicPeriod"/>
            </a:pPr>
            <a:r>
              <a:rPr lang="en-US" sz="2000" dirty="0"/>
              <a:t>Is it clear how the solutions that are proposed can actually </a:t>
            </a:r>
            <a:r>
              <a:rPr lang="en-US" sz="2000" b="1" dirty="0"/>
              <a:t>solve</a:t>
            </a:r>
            <a:r>
              <a:rPr lang="en-US" sz="2000" dirty="0"/>
              <a:t> or </a:t>
            </a:r>
            <a:r>
              <a:rPr lang="en-US" sz="2000" b="1" dirty="0"/>
              <a:t>alleviate</a:t>
            </a:r>
            <a:r>
              <a:rPr lang="en-US" sz="2000" dirty="0"/>
              <a:t> the problem? Give at least one reason for your answer.</a:t>
            </a:r>
          </a:p>
          <a:p>
            <a:pPr marL="971550" lvl="1" indent="-514350" algn="just">
              <a:buFont typeface="+mj-lt"/>
              <a:buAutoNum type="arabicPeriod"/>
            </a:pPr>
            <a:endParaRPr lang="en-US" sz="2000" dirty="0"/>
          </a:p>
          <a:p>
            <a:pPr marL="971550" lvl="1" indent="-514350" algn="just">
              <a:buFont typeface="+mj-lt"/>
              <a:buAutoNum type="arabicPeriod"/>
            </a:pPr>
            <a:r>
              <a:rPr lang="en-US" sz="2000" dirty="0"/>
              <a:t>Identify two methods the presenter uses to </a:t>
            </a:r>
            <a:r>
              <a:rPr lang="en-US" sz="2000" b="1" dirty="0"/>
              <a:t>explain</a:t>
            </a:r>
            <a:r>
              <a:rPr lang="en-US" sz="2000" dirty="0"/>
              <a:t> the solutions.</a:t>
            </a:r>
          </a:p>
          <a:p>
            <a:pPr marL="971550" lvl="1" indent="-514350" algn="just">
              <a:buFont typeface="+mj-lt"/>
              <a:buAutoNum type="arabicPeriod"/>
            </a:pPr>
            <a:endParaRPr lang="en-US" sz="2000" dirty="0"/>
          </a:p>
          <a:p>
            <a:pPr marL="971550" lvl="1" indent="-514350" algn="just">
              <a:buFont typeface="+mj-lt"/>
              <a:buAutoNum type="arabicPeriod"/>
            </a:pPr>
            <a:r>
              <a:rPr lang="en-US" sz="2000" dirty="0"/>
              <a:t>Identify two criteria the presenter uses to </a:t>
            </a:r>
            <a:r>
              <a:rPr lang="en-US" sz="2000" b="1" dirty="0"/>
              <a:t>evaluate</a:t>
            </a:r>
            <a:r>
              <a:rPr lang="en-US" sz="2000" dirty="0"/>
              <a:t> the solutions. Give at least one other criterion that could be used to evaluate a solution.</a:t>
            </a:r>
          </a:p>
          <a:p>
            <a:pPr marL="971550" lvl="1" indent="-514350" algn="just">
              <a:buFont typeface="+mj-lt"/>
              <a:buAutoNum type="arabicPeriod"/>
            </a:pPr>
            <a:endParaRPr lang="en-US" sz="2000" dirty="0"/>
          </a:p>
          <a:p>
            <a:pPr marL="971550" lvl="1" indent="-514350" algn="just">
              <a:buFont typeface="+mj-lt"/>
              <a:buAutoNum type="arabicPeriod"/>
            </a:pPr>
            <a:r>
              <a:rPr lang="en-US" sz="2000" dirty="0"/>
              <a:t>Identify two methods the presenter uses to </a:t>
            </a:r>
            <a:r>
              <a:rPr lang="en-US" sz="2000" b="1" dirty="0"/>
              <a:t>support</a:t>
            </a:r>
            <a:r>
              <a:rPr lang="en-US" sz="2000" dirty="0"/>
              <a:t> the evaluations.</a:t>
            </a:r>
          </a:p>
          <a:p>
            <a:pPr marL="971550" lvl="1" indent="-514350" algn="just">
              <a:buFont typeface="+mj-lt"/>
              <a:buAutoNum type="arabicPeriod"/>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Choosing and developing solutions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477656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Choosing </a:t>
              </a:r>
              <a:r>
                <a:rPr lang="en-GB" altLang="en-US" sz="2400" b="1" dirty="0">
                  <a:solidFill>
                    <a:srgbClr val="000000"/>
                  </a:solidFill>
                  <a:latin typeface="Verdana" panose="020B0604030504040204" pitchFamily="34" charset="0"/>
                </a:rPr>
                <a:t>and developing solutions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Content Placeholder 2"/>
          <p:cNvSpPr>
            <a:spLocks noGrp="1"/>
          </p:cNvSpPr>
          <p:nvPr>
            <p:ph idx="1"/>
          </p:nvPr>
        </p:nvSpPr>
        <p:spPr>
          <a:xfrm>
            <a:off x="407368" y="1412776"/>
            <a:ext cx="11377264" cy="5256584"/>
          </a:xfrm>
          <a:noFill/>
          <a:ln>
            <a:noFill/>
          </a:ln>
        </p:spPr>
        <p:txBody>
          <a:bodyPr>
            <a:normAutofit/>
          </a:bodyPr>
          <a:lstStyle/>
          <a:p>
            <a:pPr marL="514350" indent="-514350" algn="just">
              <a:buFont typeface="+mj-lt"/>
              <a:buAutoNum type="arabicPeriod"/>
            </a:pPr>
            <a:r>
              <a:rPr lang="en-US" sz="2400" dirty="0"/>
              <a:t>Is it clear how the solutions that are proposed can actually </a:t>
            </a:r>
            <a:r>
              <a:rPr lang="en-US" sz="2400" b="1" dirty="0"/>
              <a:t>solve</a:t>
            </a:r>
            <a:r>
              <a:rPr lang="en-US" sz="2400" dirty="0"/>
              <a:t> or </a:t>
            </a:r>
            <a:r>
              <a:rPr lang="en-US" sz="2400" b="1" dirty="0"/>
              <a:t>alleviate</a:t>
            </a:r>
            <a:r>
              <a:rPr lang="en-US" sz="2400" dirty="0"/>
              <a:t> the problem? Give at least one reason for your answer.</a:t>
            </a:r>
          </a:p>
          <a:p>
            <a:pPr marL="514350" indent="-514350" algn="just">
              <a:buFont typeface="+mj-lt"/>
              <a:buAutoNum type="arabicPeriod"/>
            </a:pPr>
            <a:endParaRPr lang="en-US" sz="2400" dirty="0"/>
          </a:p>
          <a:p>
            <a:pPr lvl="2" algn="just"/>
            <a:r>
              <a:rPr lang="en-US" sz="2400" dirty="0">
                <a:solidFill>
                  <a:srgbClr val="002060"/>
                </a:solidFill>
              </a:rPr>
              <a:t>The solutions themselves are </a:t>
            </a:r>
            <a:r>
              <a:rPr lang="en-US" sz="2400" b="1" dirty="0">
                <a:solidFill>
                  <a:srgbClr val="002060"/>
                </a:solidFill>
              </a:rPr>
              <a:t>specific</a:t>
            </a:r>
            <a:r>
              <a:rPr lang="en-US" sz="2400" dirty="0">
                <a:solidFill>
                  <a:srgbClr val="002060"/>
                </a:solidFill>
              </a:rPr>
              <a:t>.</a:t>
            </a:r>
          </a:p>
          <a:p>
            <a:pPr lvl="2" algn="just"/>
            <a:r>
              <a:rPr lang="en-US" sz="2400" dirty="0">
                <a:solidFill>
                  <a:srgbClr val="002060"/>
                </a:solidFill>
              </a:rPr>
              <a:t>The solutions directly address the </a:t>
            </a:r>
            <a:r>
              <a:rPr lang="en-US" sz="2400" b="1" dirty="0">
                <a:solidFill>
                  <a:srgbClr val="002060"/>
                </a:solidFill>
              </a:rPr>
              <a:t>causes</a:t>
            </a:r>
            <a:r>
              <a:rPr lang="en-US" sz="2400" dirty="0">
                <a:solidFill>
                  <a:srgbClr val="002060"/>
                </a:solidFill>
              </a:rPr>
              <a:t> of the problem (as mentioned in the problem section).</a:t>
            </a:r>
          </a:p>
          <a:p>
            <a:pPr lvl="2" algn="just"/>
            <a:r>
              <a:rPr lang="en-US" sz="2400" dirty="0">
                <a:solidFill>
                  <a:srgbClr val="002060"/>
                </a:solidFill>
              </a:rPr>
              <a:t>The presenter explains clearly how each solution would work </a:t>
            </a:r>
            <a:r>
              <a:rPr lang="en-US" sz="2400" b="1" dirty="0">
                <a:solidFill>
                  <a:srgbClr val="002060"/>
                </a:solidFill>
              </a:rPr>
              <a:t>in practice</a:t>
            </a:r>
            <a:r>
              <a:rPr lang="en-US" sz="2400" dirty="0">
                <a:solidFill>
                  <a:srgbClr val="002060"/>
                </a:solidFill>
              </a:rPr>
              <a:t>.</a:t>
            </a:r>
          </a:p>
          <a:p>
            <a:pPr marL="742950" indent="-742950" algn="just">
              <a:buFont typeface="+mj-lt"/>
              <a:buAutoNum type="arabicPeriod"/>
            </a:pPr>
            <a:endParaRPr lang="en-US" sz="2400" dirty="0"/>
          </a:p>
          <a:p>
            <a:pPr marL="514350" indent="-514350" algn="just">
              <a:buFont typeface="+mj-lt"/>
              <a:buAutoNum type="arabicPeriod"/>
            </a:pPr>
            <a:r>
              <a:rPr lang="en-US" sz="2400" dirty="0"/>
              <a:t>Identify two methods the presenter uses to </a:t>
            </a:r>
            <a:r>
              <a:rPr lang="en-US" sz="2400" b="1" dirty="0"/>
              <a:t>explain</a:t>
            </a:r>
            <a:r>
              <a:rPr lang="en-US" sz="2400" dirty="0"/>
              <a:t> the solutions.</a:t>
            </a:r>
          </a:p>
          <a:p>
            <a:pPr lvl="2" algn="just"/>
            <a:endParaRPr lang="en-US" sz="2400" dirty="0">
              <a:solidFill>
                <a:srgbClr val="002060"/>
              </a:solidFill>
            </a:endParaRPr>
          </a:p>
          <a:p>
            <a:pPr lvl="2" algn="just"/>
            <a:r>
              <a:rPr lang="en-US" sz="2400" dirty="0">
                <a:solidFill>
                  <a:srgbClr val="002060"/>
                </a:solidFill>
              </a:rPr>
              <a:t>The presenter gives </a:t>
            </a:r>
            <a:r>
              <a:rPr lang="en-US" sz="2400" b="1" dirty="0">
                <a:solidFill>
                  <a:srgbClr val="002060"/>
                </a:solidFill>
              </a:rPr>
              <a:t>specific details </a:t>
            </a:r>
            <a:r>
              <a:rPr lang="en-US" sz="2400" dirty="0">
                <a:solidFill>
                  <a:srgbClr val="002060"/>
                </a:solidFill>
              </a:rPr>
              <a:t>about the solution.</a:t>
            </a:r>
          </a:p>
          <a:p>
            <a:pPr lvl="2" algn="just"/>
            <a:r>
              <a:rPr lang="en-US" sz="2400" dirty="0">
                <a:solidFill>
                  <a:srgbClr val="002060"/>
                </a:solidFill>
              </a:rPr>
              <a:t>The presenter uses </a:t>
            </a:r>
            <a:r>
              <a:rPr lang="en-US" sz="2400" b="1" dirty="0">
                <a:solidFill>
                  <a:srgbClr val="002060"/>
                </a:solidFill>
              </a:rPr>
              <a:t>examples</a:t>
            </a:r>
            <a:r>
              <a:rPr lang="en-US" sz="2400" dirty="0">
                <a:solidFill>
                  <a:srgbClr val="002060"/>
                </a:solidFill>
              </a:rPr>
              <a:t> of similar solutions in different contexts. </a:t>
            </a:r>
            <a:endParaRPr lang="en-US" sz="1800" dirty="0"/>
          </a:p>
        </p:txBody>
      </p:sp>
    </p:spTree>
    <p:extLst>
      <p:ext uri="{BB962C8B-B14F-4D97-AF65-F5344CB8AC3E}">
        <p14:creationId xmlns:p14="http://schemas.microsoft.com/office/powerpoint/2010/main" val="351802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Choosing </a:t>
              </a:r>
              <a:r>
                <a:rPr lang="en-GB" altLang="en-US" sz="2400" b="1" dirty="0">
                  <a:solidFill>
                    <a:srgbClr val="000000"/>
                  </a:solidFill>
                  <a:latin typeface="Verdana" panose="020B0604030504040204" pitchFamily="34" charset="0"/>
                </a:rPr>
                <a:t>and developing solutions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1" name="Content Placeholder 2"/>
          <p:cNvSpPr>
            <a:spLocks noGrp="1"/>
          </p:cNvSpPr>
          <p:nvPr>
            <p:ph idx="1"/>
          </p:nvPr>
        </p:nvSpPr>
        <p:spPr>
          <a:xfrm>
            <a:off x="479376" y="1340768"/>
            <a:ext cx="11233248" cy="5112568"/>
          </a:xfrm>
          <a:noFill/>
          <a:ln>
            <a:noFill/>
          </a:ln>
        </p:spPr>
        <p:txBody>
          <a:bodyPr>
            <a:normAutofit/>
          </a:bodyPr>
          <a:lstStyle/>
          <a:p>
            <a:pPr marL="514350" indent="-514350" algn="just">
              <a:buFont typeface="+mj-lt"/>
              <a:buAutoNum type="arabicPeriod" startAt="3"/>
            </a:pPr>
            <a:r>
              <a:rPr lang="en-US" sz="2400" dirty="0"/>
              <a:t>Identify two criteria the presenter uses to </a:t>
            </a:r>
            <a:r>
              <a:rPr lang="en-US" sz="2400" b="1" dirty="0"/>
              <a:t>evaluate</a:t>
            </a:r>
            <a:r>
              <a:rPr lang="en-US" sz="2400" dirty="0"/>
              <a:t> the solutions. Give at least one other criterion that could be used to evaluate a solution.</a:t>
            </a:r>
          </a:p>
          <a:p>
            <a:pPr lvl="2" algn="just"/>
            <a:endParaRPr lang="en-US" sz="2400" dirty="0">
              <a:solidFill>
                <a:srgbClr val="002060"/>
              </a:solidFill>
            </a:endParaRPr>
          </a:p>
          <a:p>
            <a:pPr lvl="2" algn="just"/>
            <a:r>
              <a:rPr lang="en-US" sz="2400" dirty="0">
                <a:solidFill>
                  <a:srgbClr val="002060"/>
                </a:solidFill>
              </a:rPr>
              <a:t>The level / degree of </a:t>
            </a:r>
            <a:r>
              <a:rPr lang="en-US" sz="2400" b="1" dirty="0">
                <a:solidFill>
                  <a:srgbClr val="002060"/>
                </a:solidFill>
              </a:rPr>
              <a:t>effectiveness</a:t>
            </a:r>
            <a:r>
              <a:rPr lang="en-US" sz="2400" dirty="0">
                <a:solidFill>
                  <a:srgbClr val="002060"/>
                </a:solidFill>
              </a:rPr>
              <a:t>.</a:t>
            </a:r>
          </a:p>
          <a:p>
            <a:pPr lvl="2" algn="just"/>
            <a:r>
              <a:rPr lang="en-US" sz="2400" dirty="0">
                <a:solidFill>
                  <a:srgbClr val="002060"/>
                </a:solidFill>
              </a:rPr>
              <a:t>The </a:t>
            </a:r>
            <a:r>
              <a:rPr lang="en-US" sz="2400" b="1" dirty="0">
                <a:solidFill>
                  <a:srgbClr val="002060"/>
                </a:solidFill>
              </a:rPr>
              <a:t>time</a:t>
            </a:r>
            <a:r>
              <a:rPr lang="en-US" sz="2400" dirty="0">
                <a:solidFill>
                  <a:srgbClr val="002060"/>
                </a:solidFill>
              </a:rPr>
              <a:t> it takes to achieve results.</a:t>
            </a:r>
          </a:p>
          <a:p>
            <a:pPr lvl="2" algn="just"/>
            <a:r>
              <a:rPr lang="en-US" sz="2400" dirty="0">
                <a:solidFill>
                  <a:srgbClr val="002060"/>
                </a:solidFill>
              </a:rPr>
              <a:t>The </a:t>
            </a:r>
            <a:r>
              <a:rPr lang="en-US" sz="2400" b="1" dirty="0">
                <a:solidFill>
                  <a:srgbClr val="002060"/>
                </a:solidFill>
              </a:rPr>
              <a:t>cost-effectiveness</a:t>
            </a:r>
            <a:r>
              <a:rPr lang="en-US" sz="2400" dirty="0">
                <a:solidFill>
                  <a:srgbClr val="002060"/>
                </a:solidFill>
              </a:rPr>
              <a:t>.</a:t>
            </a:r>
          </a:p>
          <a:p>
            <a:pPr lvl="2" algn="just"/>
            <a:r>
              <a:rPr lang="en-US" sz="2400" dirty="0">
                <a:solidFill>
                  <a:srgbClr val="002060"/>
                </a:solidFill>
              </a:rPr>
              <a:t>People’s </a:t>
            </a:r>
            <a:r>
              <a:rPr lang="en-US" sz="2400" b="1" dirty="0">
                <a:solidFill>
                  <a:srgbClr val="002060"/>
                </a:solidFill>
              </a:rPr>
              <a:t>willingness</a:t>
            </a:r>
            <a:r>
              <a:rPr lang="en-US" sz="2400" dirty="0">
                <a:solidFill>
                  <a:srgbClr val="002060"/>
                </a:solidFill>
              </a:rPr>
              <a:t> to accept the solution.</a:t>
            </a:r>
          </a:p>
          <a:p>
            <a:pPr lvl="2" algn="just"/>
            <a:endParaRPr lang="en-US" sz="2400" dirty="0">
              <a:solidFill>
                <a:srgbClr val="FF0000"/>
              </a:solidFill>
            </a:endParaRPr>
          </a:p>
          <a:p>
            <a:pPr marL="514350" indent="-514350" algn="just">
              <a:buFont typeface="+mj-lt"/>
              <a:buAutoNum type="arabicPeriod" startAt="3"/>
            </a:pPr>
            <a:r>
              <a:rPr lang="en-US" sz="2400" dirty="0"/>
              <a:t>Identify two methods the presenter uses to </a:t>
            </a:r>
            <a:r>
              <a:rPr lang="en-US" sz="2400" b="1" dirty="0"/>
              <a:t>support</a:t>
            </a:r>
            <a:r>
              <a:rPr lang="en-US" sz="2400" dirty="0"/>
              <a:t> the evaluations.</a:t>
            </a:r>
          </a:p>
          <a:p>
            <a:pPr lvl="2" algn="just"/>
            <a:endParaRPr lang="en-US" sz="2400" dirty="0">
              <a:solidFill>
                <a:srgbClr val="002060"/>
              </a:solidFill>
            </a:endParaRPr>
          </a:p>
          <a:p>
            <a:pPr lvl="2" algn="just"/>
            <a:r>
              <a:rPr lang="en-US" sz="2400" dirty="0">
                <a:solidFill>
                  <a:srgbClr val="002060"/>
                </a:solidFill>
              </a:rPr>
              <a:t>The presenter uses </a:t>
            </a:r>
            <a:r>
              <a:rPr lang="en-US" sz="2400" b="1" dirty="0">
                <a:solidFill>
                  <a:srgbClr val="002060"/>
                </a:solidFill>
              </a:rPr>
              <a:t>examples</a:t>
            </a:r>
            <a:r>
              <a:rPr lang="en-US" sz="2400" dirty="0">
                <a:solidFill>
                  <a:srgbClr val="002060"/>
                </a:solidFill>
              </a:rPr>
              <a:t> of how similar solutions worked in other contexts.</a:t>
            </a:r>
          </a:p>
          <a:p>
            <a:pPr lvl="2" algn="just"/>
            <a:r>
              <a:rPr lang="en-US" sz="2400" dirty="0">
                <a:solidFill>
                  <a:srgbClr val="002060"/>
                </a:solidFill>
              </a:rPr>
              <a:t>The presenter uses </a:t>
            </a:r>
            <a:r>
              <a:rPr lang="en-US" sz="2400" b="1" dirty="0">
                <a:solidFill>
                  <a:srgbClr val="002060"/>
                </a:solidFill>
              </a:rPr>
              <a:t>evidence from research</a:t>
            </a:r>
            <a:r>
              <a:rPr lang="en-US" sz="2400" dirty="0">
                <a:solidFill>
                  <a:srgbClr val="002060"/>
                </a:solidFill>
              </a:rPr>
              <a:t>.</a:t>
            </a:r>
          </a:p>
        </p:txBody>
      </p:sp>
    </p:spTree>
    <p:extLst>
      <p:ext uri="{BB962C8B-B14F-4D97-AF65-F5344CB8AC3E}">
        <p14:creationId xmlns:p14="http://schemas.microsoft.com/office/powerpoint/2010/main" val="287138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Choosing </a:t>
              </a:r>
              <a:r>
                <a:rPr lang="en-GB" altLang="en-US" sz="2400" b="1" dirty="0">
                  <a:solidFill>
                    <a:srgbClr val="000000"/>
                  </a:solidFill>
                  <a:latin typeface="Verdana" panose="020B0604030504040204" pitchFamily="34" charset="0"/>
                </a:rPr>
                <a:t>and developing solutions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1" name="Content Placeholder 2"/>
          <p:cNvSpPr>
            <a:spLocks noGrp="1"/>
          </p:cNvSpPr>
          <p:nvPr>
            <p:ph idx="1"/>
          </p:nvPr>
        </p:nvSpPr>
        <p:spPr>
          <a:xfrm>
            <a:off x="479376" y="1340768"/>
            <a:ext cx="10873208" cy="5112568"/>
          </a:xfrm>
          <a:noFill/>
          <a:ln>
            <a:noFill/>
          </a:ln>
        </p:spPr>
        <p:txBody>
          <a:bodyPr>
            <a:normAutofit/>
          </a:bodyPr>
          <a:lstStyle/>
          <a:p>
            <a:pPr marL="457200" lvl="1" indent="0">
              <a:buNone/>
            </a:pPr>
            <a:endParaRPr lang="en-US" dirty="0"/>
          </a:p>
          <a:p>
            <a:pPr marL="457200" lvl="1" indent="0">
              <a:buNone/>
            </a:pPr>
            <a:r>
              <a:rPr lang="en-US" dirty="0"/>
              <a:t>Now list three ways you could improve the solution you prepared for homework. </a:t>
            </a:r>
          </a:p>
          <a:p>
            <a:pPr marL="457200" lvl="1" indent="0">
              <a:buNone/>
            </a:pPr>
            <a:endParaRPr lang="en-US" dirty="0"/>
          </a:p>
          <a:p>
            <a:pPr marL="457200" lvl="1" indent="0">
              <a:buNone/>
            </a:pPr>
            <a:r>
              <a:rPr lang="en-US" dirty="0"/>
              <a:t>Share your ideas with a partner. </a:t>
            </a:r>
          </a:p>
        </p:txBody>
      </p:sp>
      <p:pic>
        <p:nvPicPr>
          <p:cNvPr id="1028" name="Picture 4" descr="A To-Do List is Not a Project Plan! - The IllumiLab">
            <a:extLst>
              <a:ext uri="{FF2B5EF4-FFF2-40B4-BE49-F238E27FC236}">
                <a16:creationId xmlns:a16="http://schemas.microsoft.com/office/drawing/2014/main" id="{F20E9E80-B84B-4146-A252-5CDB186F2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9764" y="3501008"/>
            <a:ext cx="2842860" cy="2842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916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Calibri "/>
                  <a:ea typeface="+mj-ea"/>
                  <a:cs typeface="+mj-cs"/>
                </a:rPr>
                <a:t>Signposting language</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323802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Signposting language</a:t>
              </a:r>
              <a:r>
                <a:rPr lang="en-GB" altLang="en-US" sz="2400" dirty="0">
                  <a:solidFill>
                    <a:srgbClr val="000000"/>
                  </a:solidFill>
                  <a:latin typeface="Verdana" panose="020B0604030504040204" pitchFamily="34" charset="0"/>
                </a:rPr>
                <a:t>: Solution 1</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Content Placeholder 2"/>
          <p:cNvSpPr>
            <a:spLocks noGrp="1"/>
          </p:cNvSpPr>
          <p:nvPr>
            <p:ph idx="1"/>
          </p:nvPr>
        </p:nvSpPr>
        <p:spPr>
          <a:xfrm>
            <a:off x="473563" y="1936451"/>
            <a:ext cx="11449272" cy="3960440"/>
          </a:xfrm>
          <a:noFill/>
          <a:ln>
            <a:solidFill>
              <a:schemeClr val="tx1"/>
            </a:solidFill>
            <a:prstDash val="dash"/>
          </a:ln>
        </p:spPr>
        <p:txBody>
          <a:bodyPr>
            <a:noAutofit/>
          </a:bodyPr>
          <a:lstStyle/>
          <a:p>
            <a:pPr marL="0" indent="0" algn="just">
              <a:buNone/>
            </a:pPr>
            <a:r>
              <a:rPr lang="en-US" dirty="0"/>
              <a:t>OK, so now we’ve established the problem, I’ll </a:t>
            </a:r>
            <a:r>
              <a:rPr lang="en-US" b="1" dirty="0"/>
              <a:t>__________(1) </a:t>
            </a:r>
            <a:r>
              <a:rPr lang="en-US" dirty="0"/>
              <a:t>two possible solutions. And the </a:t>
            </a:r>
            <a:r>
              <a:rPr lang="en-US" b="1" dirty="0"/>
              <a:t>________(2) </a:t>
            </a:r>
            <a:r>
              <a:rPr lang="en-US" dirty="0"/>
              <a:t>I’d like to discuss is banning the advertising of sugar-sweetened drinks. So </a:t>
            </a:r>
            <a:r>
              <a:rPr lang="en-US" b="1" dirty="0"/>
              <a:t>__________________________(3) </a:t>
            </a:r>
            <a:r>
              <a:rPr lang="en-US" dirty="0"/>
              <a:t>Well, I propose that the British government introduces a total ban on the advertising of all non-alcoholic beverages that contain added free sugars. This would include adverts for all sugar sweetened sparkling, fruit and dairy drinks. Ads for such drinks wouldn’t be permitted in the UK on television and radio, in newspapers and magazines, or on social media. OK so </a:t>
            </a:r>
            <a:r>
              <a:rPr lang="en-US" b="1" dirty="0"/>
              <a:t>________________________________(4) </a:t>
            </a:r>
            <a:r>
              <a:rPr lang="en-US" dirty="0"/>
              <a:t>Well, there’s significant evidence that similar measures have been effective and have had an immediate impact. </a:t>
            </a:r>
          </a:p>
        </p:txBody>
      </p:sp>
      <p:sp>
        <p:nvSpPr>
          <p:cNvPr id="11" name="Rectangle 10">
            <a:extLst>
              <a:ext uri="{FF2B5EF4-FFF2-40B4-BE49-F238E27FC236}">
                <a16:creationId xmlns:a16="http://schemas.microsoft.com/office/drawing/2014/main" id="{4C0BDCFB-B617-494F-91BE-2CB68D93619A}"/>
              </a:ext>
            </a:extLst>
          </p:cNvPr>
          <p:cNvSpPr/>
          <p:nvPr/>
        </p:nvSpPr>
        <p:spPr>
          <a:xfrm>
            <a:off x="7608168" y="1879353"/>
            <a:ext cx="1877565" cy="523220"/>
          </a:xfrm>
          <a:prstGeom prst="rect">
            <a:avLst/>
          </a:prstGeom>
        </p:spPr>
        <p:txBody>
          <a:bodyPr wrap="none">
            <a:spAutoFit/>
          </a:bodyPr>
          <a:lstStyle/>
          <a:p>
            <a:r>
              <a:rPr lang="en-US" sz="2800" b="1" dirty="0">
                <a:solidFill>
                  <a:srgbClr val="0070C0"/>
                </a:solidFill>
              </a:rPr>
              <a:t>move on to</a:t>
            </a:r>
            <a:endParaRPr lang="en-GB" sz="2800" dirty="0">
              <a:solidFill>
                <a:srgbClr val="0070C0"/>
              </a:solidFill>
            </a:endParaRPr>
          </a:p>
        </p:txBody>
      </p:sp>
      <p:sp>
        <p:nvSpPr>
          <p:cNvPr id="12" name="Rectangle 11">
            <a:extLst>
              <a:ext uri="{FF2B5EF4-FFF2-40B4-BE49-F238E27FC236}">
                <a16:creationId xmlns:a16="http://schemas.microsoft.com/office/drawing/2014/main" id="{187E5307-0417-4539-B22F-475B3A2C0A97}"/>
              </a:ext>
            </a:extLst>
          </p:cNvPr>
          <p:cNvSpPr/>
          <p:nvPr/>
        </p:nvSpPr>
        <p:spPr>
          <a:xfrm>
            <a:off x="3294371" y="2276105"/>
            <a:ext cx="1421799" cy="523220"/>
          </a:xfrm>
          <a:prstGeom prst="rect">
            <a:avLst/>
          </a:prstGeom>
        </p:spPr>
        <p:txBody>
          <a:bodyPr wrap="none">
            <a:spAutoFit/>
          </a:bodyPr>
          <a:lstStyle/>
          <a:p>
            <a:r>
              <a:rPr lang="en-US" sz="2800" b="1" dirty="0">
                <a:solidFill>
                  <a:srgbClr val="0070C0"/>
                </a:solidFill>
              </a:rPr>
              <a:t>first one</a:t>
            </a:r>
            <a:endParaRPr lang="en-GB" sz="2800" dirty="0">
              <a:solidFill>
                <a:srgbClr val="0070C0"/>
              </a:solidFill>
            </a:endParaRPr>
          </a:p>
        </p:txBody>
      </p:sp>
      <p:sp>
        <p:nvSpPr>
          <p:cNvPr id="13" name="Rectangle 12">
            <a:extLst>
              <a:ext uri="{FF2B5EF4-FFF2-40B4-BE49-F238E27FC236}">
                <a16:creationId xmlns:a16="http://schemas.microsoft.com/office/drawing/2014/main" id="{4FED11E9-D917-4CE0-8061-9B11569EA1F0}"/>
              </a:ext>
            </a:extLst>
          </p:cNvPr>
          <p:cNvSpPr/>
          <p:nvPr/>
        </p:nvSpPr>
        <p:spPr>
          <a:xfrm>
            <a:off x="5087888" y="2664459"/>
            <a:ext cx="4780283" cy="523220"/>
          </a:xfrm>
          <a:prstGeom prst="rect">
            <a:avLst/>
          </a:prstGeom>
        </p:spPr>
        <p:txBody>
          <a:bodyPr wrap="none">
            <a:spAutoFit/>
          </a:bodyPr>
          <a:lstStyle/>
          <a:p>
            <a:r>
              <a:rPr lang="en-US" sz="2800" b="1" dirty="0">
                <a:solidFill>
                  <a:srgbClr val="0070C0"/>
                </a:solidFill>
              </a:rPr>
              <a:t>how would this solution work?</a:t>
            </a:r>
            <a:endParaRPr lang="en-GB" sz="2800" dirty="0">
              <a:solidFill>
                <a:srgbClr val="0070C0"/>
              </a:solidFill>
            </a:endParaRPr>
          </a:p>
        </p:txBody>
      </p:sp>
      <p:sp>
        <p:nvSpPr>
          <p:cNvPr id="15" name="Rectangle 14">
            <a:extLst>
              <a:ext uri="{FF2B5EF4-FFF2-40B4-BE49-F238E27FC236}">
                <a16:creationId xmlns:a16="http://schemas.microsoft.com/office/drawing/2014/main" id="{1AFCBFDA-28A8-4D9D-A32E-7ACE50872F68}"/>
              </a:ext>
            </a:extLst>
          </p:cNvPr>
          <p:cNvSpPr/>
          <p:nvPr/>
        </p:nvSpPr>
        <p:spPr>
          <a:xfrm>
            <a:off x="494119" y="4960786"/>
            <a:ext cx="5851410" cy="523220"/>
          </a:xfrm>
          <a:prstGeom prst="rect">
            <a:avLst/>
          </a:prstGeom>
        </p:spPr>
        <p:txBody>
          <a:bodyPr wrap="none">
            <a:spAutoFit/>
          </a:bodyPr>
          <a:lstStyle/>
          <a:p>
            <a:r>
              <a:rPr lang="en-US" sz="2800" b="1" dirty="0">
                <a:solidFill>
                  <a:srgbClr val="0070C0"/>
                </a:solidFill>
              </a:rPr>
              <a:t>how effective would this solution be?</a:t>
            </a:r>
            <a:r>
              <a:rPr lang="en-US" sz="2800" dirty="0">
                <a:solidFill>
                  <a:srgbClr val="0070C0"/>
                </a:solidFill>
              </a:rPr>
              <a:t> </a:t>
            </a:r>
            <a:endParaRPr lang="en-GB" sz="2800" dirty="0">
              <a:solidFill>
                <a:srgbClr val="0070C0"/>
              </a:solidFill>
            </a:endParaRPr>
          </a:p>
        </p:txBody>
      </p:sp>
      <p:sp>
        <p:nvSpPr>
          <p:cNvPr id="14" name="Content Placeholder 2"/>
          <p:cNvSpPr txBox="1">
            <a:spLocks/>
          </p:cNvSpPr>
          <p:nvPr/>
        </p:nvSpPr>
        <p:spPr>
          <a:xfrm>
            <a:off x="479130" y="1146397"/>
            <a:ext cx="11305256" cy="78950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Look at the transcript for the first solution. Using what you learnt about </a:t>
            </a:r>
            <a:r>
              <a:rPr lang="en-US" sz="2000" b="1" dirty="0"/>
              <a:t>signposting language </a:t>
            </a:r>
            <a:r>
              <a:rPr lang="en-US" sz="2000" dirty="0"/>
              <a:t>in Lesson 2.1, can you guess the missing signposting language?</a:t>
            </a:r>
          </a:p>
          <a:p>
            <a:pPr marL="0" indent="0" algn="just">
              <a:buFont typeface="Arial" panose="020B0604020202020204" pitchFamily="34" charset="0"/>
              <a:buNone/>
            </a:pPr>
            <a:endParaRPr lang="en-US" sz="2000" dirty="0"/>
          </a:p>
        </p:txBody>
      </p:sp>
      <p:sp>
        <p:nvSpPr>
          <p:cNvPr id="2" name="Rectangle 1"/>
          <p:cNvSpPr/>
          <p:nvPr/>
        </p:nvSpPr>
        <p:spPr>
          <a:xfrm>
            <a:off x="456869" y="6184922"/>
            <a:ext cx="3463897" cy="400110"/>
          </a:xfrm>
          <a:prstGeom prst="rect">
            <a:avLst/>
          </a:prstGeom>
        </p:spPr>
        <p:txBody>
          <a:bodyPr wrap="none">
            <a:spAutoFit/>
          </a:bodyPr>
          <a:lstStyle/>
          <a:p>
            <a:pPr algn="just"/>
            <a:r>
              <a:rPr lang="en-US" sz="2000" dirty="0">
                <a:solidFill>
                  <a:srgbClr val="C00000"/>
                </a:solidFill>
              </a:rPr>
              <a:t>Listen and check your answers. </a:t>
            </a:r>
          </a:p>
        </p:txBody>
      </p:sp>
      <p:pic>
        <p:nvPicPr>
          <p:cNvPr id="3" name="Picture 6" descr="Book Generic Mixed icon">
            <a:extLst>
              <a:ext uri="{FF2B5EF4-FFF2-40B4-BE49-F238E27FC236}">
                <a16:creationId xmlns:a16="http://schemas.microsoft.com/office/drawing/2014/main" id="{CE60C791-1A5A-98D9-F372-74BF68395A9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1833" y="9994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44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376" y="1268760"/>
            <a:ext cx="11233248" cy="5184576"/>
          </a:xfrm>
          <a:noFill/>
          <a:ln>
            <a:solidFill>
              <a:schemeClr val="tx1"/>
            </a:solidFill>
            <a:prstDash val="dash"/>
          </a:ln>
        </p:spPr>
        <p:txBody>
          <a:bodyPr>
            <a:noAutofit/>
          </a:bodyPr>
          <a:lstStyle/>
          <a:p>
            <a:pPr marL="0" indent="0" algn="just">
              <a:buNone/>
            </a:pPr>
            <a:r>
              <a:rPr lang="en-US" dirty="0"/>
              <a:t>A </a:t>
            </a:r>
            <a:r>
              <a:rPr lang="en-US" b="1" dirty="0"/>
              <a:t>______________(5)</a:t>
            </a:r>
            <a:r>
              <a:rPr lang="en-US" dirty="0"/>
              <a:t> this is the unhealthy food and drink advert ban that was implemented across the Transport for London network. This ban was introduced in November 2018, and a 2022 study by </a:t>
            </a:r>
            <a:r>
              <a:rPr lang="en-US" dirty="0" err="1"/>
              <a:t>Yau</a:t>
            </a:r>
            <a:r>
              <a:rPr lang="en-US" dirty="0"/>
              <a:t> et al. found that it had a substantial impact on transport users’ purchasing decisions. Specifically, by studying the purchases of 977 households in the 44-week period following the ban, the researchers found that purchases of high fat, salt and sugar products fell by 6.7% which added up to a 1,000-calorie reduction. So, by implementing a similar advertising ban nationwide we could encourage healthier consumption patterns on a much larger scale. </a:t>
            </a:r>
            <a:r>
              <a:rPr lang="en-US" b="1" dirty="0"/>
              <a:t>________</a:t>
            </a:r>
            <a:r>
              <a:rPr lang="en-US" dirty="0"/>
              <a:t>, it’s important to recognize that this is not </a:t>
            </a:r>
            <a:r>
              <a:rPr lang="en-US" b="1" dirty="0"/>
              <a:t>_______________(6)</a:t>
            </a:r>
            <a:r>
              <a:rPr lang="en-US" dirty="0"/>
              <a:t>. Even if we were able to achieve a similar 1,000-calorie reduction per household per week by reducing sugary drink purchases, this wouldn’t solve the obesity crisis alone.</a:t>
            </a:r>
          </a:p>
        </p:txBody>
      </p:sp>
      <p:sp>
        <p:nvSpPr>
          <p:cNvPr id="4" name="Rectangle 3">
            <a:extLst>
              <a:ext uri="{FF2B5EF4-FFF2-40B4-BE49-F238E27FC236}">
                <a16:creationId xmlns:a16="http://schemas.microsoft.com/office/drawing/2014/main" id="{C8C3E360-767A-4F6A-B245-DF4128CB846F}"/>
              </a:ext>
            </a:extLst>
          </p:cNvPr>
          <p:cNvSpPr/>
          <p:nvPr/>
        </p:nvSpPr>
        <p:spPr>
          <a:xfrm>
            <a:off x="479376" y="4624342"/>
            <a:ext cx="1522596" cy="523220"/>
          </a:xfrm>
          <a:prstGeom prst="rect">
            <a:avLst/>
          </a:prstGeom>
        </p:spPr>
        <p:txBody>
          <a:bodyPr wrap="none">
            <a:spAutoFit/>
          </a:bodyPr>
          <a:lstStyle/>
          <a:p>
            <a:r>
              <a:rPr lang="en-US" sz="2800" b="1" dirty="0">
                <a:solidFill>
                  <a:srgbClr val="0070C0"/>
                </a:solidFill>
              </a:rPr>
              <a:t>However</a:t>
            </a:r>
            <a:endParaRPr lang="en-GB" sz="2800" dirty="0">
              <a:solidFill>
                <a:srgbClr val="0070C0"/>
              </a:solidFill>
            </a:endParaRPr>
          </a:p>
        </p:txBody>
      </p:sp>
      <p:sp>
        <p:nvSpPr>
          <p:cNvPr id="5" name="Rectangle 4">
            <a:extLst>
              <a:ext uri="{FF2B5EF4-FFF2-40B4-BE49-F238E27FC236}">
                <a16:creationId xmlns:a16="http://schemas.microsoft.com/office/drawing/2014/main" id="{96C3C112-967D-4784-B541-9C4EDDB42F28}"/>
              </a:ext>
            </a:extLst>
          </p:cNvPr>
          <p:cNvSpPr/>
          <p:nvPr/>
        </p:nvSpPr>
        <p:spPr>
          <a:xfrm>
            <a:off x="8400256" y="4653136"/>
            <a:ext cx="2887457" cy="523220"/>
          </a:xfrm>
          <a:prstGeom prst="rect">
            <a:avLst/>
          </a:prstGeom>
        </p:spPr>
        <p:txBody>
          <a:bodyPr wrap="none">
            <a:spAutoFit/>
          </a:bodyPr>
          <a:lstStyle/>
          <a:p>
            <a:r>
              <a:rPr lang="en-US" sz="2800" b="1" dirty="0">
                <a:solidFill>
                  <a:srgbClr val="0070C0"/>
                </a:solidFill>
              </a:rPr>
              <a:t>a perfect solution </a:t>
            </a:r>
            <a:endParaRPr lang="en-GB" sz="2800" dirty="0">
              <a:solidFill>
                <a:srgbClr val="0070C0"/>
              </a:solidFill>
            </a:endParaRPr>
          </a:p>
        </p:txBody>
      </p:sp>
      <p:sp>
        <p:nvSpPr>
          <p:cNvPr id="6" name="Rectangle 5">
            <a:extLst>
              <a:ext uri="{FF2B5EF4-FFF2-40B4-BE49-F238E27FC236}">
                <a16:creationId xmlns:a16="http://schemas.microsoft.com/office/drawing/2014/main" id="{EB82167B-5DC4-4DB1-9902-F6A6603DE9B9}"/>
              </a:ext>
            </a:extLst>
          </p:cNvPr>
          <p:cNvSpPr/>
          <p:nvPr/>
        </p:nvSpPr>
        <p:spPr>
          <a:xfrm>
            <a:off x="819088" y="1196656"/>
            <a:ext cx="2620974" cy="523220"/>
          </a:xfrm>
          <a:prstGeom prst="rect">
            <a:avLst/>
          </a:prstGeom>
        </p:spPr>
        <p:txBody>
          <a:bodyPr wrap="none">
            <a:spAutoFit/>
          </a:bodyPr>
          <a:lstStyle/>
          <a:p>
            <a:r>
              <a:rPr lang="en-US" sz="2700" b="1" dirty="0">
                <a:solidFill>
                  <a:srgbClr val="0070C0"/>
                </a:solidFill>
              </a:rPr>
              <a:t>good </a:t>
            </a:r>
            <a:r>
              <a:rPr lang="en-US" sz="2800" b="1" dirty="0">
                <a:solidFill>
                  <a:srgbClr val="0070C0"/>
                </a:solidFill>
              </a:rPr>
              <a:t>example</a:t>
            </a:r>
            <a:r>
              <a:rPr lang="en-US" sz="2700" b="1" dirty="0">
                <a:solidFill>
                  <a:srgbClr val="0070C0"/>
                </a:solidFill>
              </a:rPr>
              <a:t> of</a:t>
            </a:r>
            <a:endParaRPr lang="en-GB" dirty="0">
              <a:solidFill>
                <a:srgbClr val="0070C0"/>
              </a:solidFill>
            </a:endParaRPr>
          </a:p>
        </p:txBody>
      </p:sp>
      <p:grpSp>
        <p:nvGrpSpPr>
          <p:cNvPr id="7" name="Group 2"/>
          <p:cNvGrpSpPr>
            <a:grpSpLocks/>
          </p:cNvGrpSpPr>
          <p:nvPr/>
        </p:nvGrpSpPr>
        <p:grpSpPr bwMode="auto">
          <a:xfrm>
            <a:off x="2567608" y="279885"/>
            <a:ext cx="7956376" cy="556827"/>
            <a:chOff x="103092947" y="106166598"/>
            <a:chExt cx="6633628" cy="556506"/>
          </a:xfrm>
        </p:grpSpPr>
        <p:sp>
          <p:nvSpPr>
            <p:cNvPr id="8"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Signposting language</a:t>
              </a:r>
              <a:r>
                <a:rPr lang="en-GB" altLang="en-US" sz="2400" dirty="0">
                  <a:solidFill>
                    <a:srgbClr val="000000"/>
                  </a:solidFill>
                  <a:latin typeface="Verdana" panose="020B0604030504040204" pitchFamily="34" charset="0"/>
                </a:rPr>
                <a:t>: Solution 1 (continued)</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9"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11" name="Picture 6" descr="Book Generic Mixed icon">
            <a:extLst>
              <a:ext uri="{FF2B5EF4-FFF2-40B4-BE49-F238E27FC236}">
                <a16:creationId xmlns:a16="http://schemas.microsoft.com/office/drawing/2014/main" id="{1FEDE618-E2AB-A823-4499-F685F1F0A06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1833" y="9994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93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Signposting language</a:t>
              </a:r>
              <a:r>
                <a:rPr lang="en-GB" altLang="en-US" sz="2400" dirty="0">
                  <a:solidFill>
                    <a:srgbClr val="000000"/>
                  </a:solidFill>
                  <a:latin typeface="Verdana" panose="020B0604030504040204" pitchFamily="34" charset="0"/>
                </a:rPr>
                <a:t>: Solution 2</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Content Placeholder 2"/>
          <p:cNvSpPr>
            <a:spLocks noGrp="1"/>
          </p:cNvSpPr>
          <p:nvPr>
            <p:ph idx="1"/>
          </p:nvPr>
        </p:nvSpPr>
        <p:spPr>
          <a:xfrm>
            <a:off x="407368" y="1628800"/>
            <a:ext cx="11233248" cy="5090992"/>
          </a:xfrm>
          <a:noFill/>
          <a:ln>
            <a:solidFill>
              <a:schemeClr val="tx1"/>
            </a:solidFill>
            <a:prstDash val="dash"/>
          </a:ln>
        </p:spPr>
        <p:txBody>
          <a:bodyPr>
            <a:noAutofit/>
          </a:bodyPr>
          <a:lstStyle/>
          <a:p>
            <a:pPr marL="0" indent="0" algn="just">
              <a:buNone/>
            </a:pPr>
            <a:r>
              <a:rPr lang="en-US" dirty="0"/>
              <a:t>OK, so we’ve looked at a solution that addresses the issue of calories consumed, so now we’ll focus on a second solution that deals with calorie expenditure. Specifically, the solution is to encourage people in the UK to increase their levels of physical activity through government supported community health campaigns. OK, so let’s think about how these campaigns would operate in practice. Well, an initiative called the ‘Move Your Way’ campaign launched in 2018 in the United States provides a good model. Through this campaign, the federal government provided free promotional material - posters, pamphlets and videos - to service providers such as schools to run health campaigns in their local area. This material provides practical information on how citizens can increase physical activity in their daily lives. I’m proposing that the government in the UK sets up a similar resource service. </a:t>
            </a:r>
          </a:p>
        </p:txBody>
      </p:sp>
      <p:sp>
        <p:nvSpPr>
          <p:cNvPr id="11" name="Rectangle 10">
            <a:extLst>
              <a:ext uri="{FF2B5EF4-FFF2-40B4-BE49-F238E27FC236}">
                <a16:creationId xmlns:a16="http://schemas.microsoft.com/office/drawing/2014/main" id="{4C0BDCFB-B617-494F-91BE-2CB68D93619A}"/>
              </a:ext>
            </a:extLst>
          </p:cNvPr>
          <p:cNvSpPr/>
          <p:nvPr/>
        </p:nvSpPr>
        <p:spPr>
          <a:xfrm>
            <a:off x="2563025" y="2008077"/>
            <a:ext cx="5621207" cy="492443"/>
          </a:xfrm>
          <a:prstGeom prst="rect">
            <a:avLst/>
          </a:prstGeom>
          <a:solidFill>
            <a:srgbClr val="FFFF00">
              <a:alpha val="40000"/>
            </a:srgbClr>
          </a:solidFill>
          <a:ln>
            <a:solidFill>
              <a:srgbClr val="FF0000"/>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AD9F9B-3F1C-4048-8E9E-05046883BC14}"/>
              </a:ext>
            </a:extLst>
          </p:cNvPr>
          <p:cNvSpPr/>
          <p:nvPr/>
        </p:nvSpPr>
        <p:spPr>
          <a:xfrm>
            <a:off x="5447928" y="3132212"/>
            <a:ext cx="2952328" cy="492443"/>
          </a:xfrm>
          <a:prstGeom prst="rect">
            <a:avLst/>
          </a:prstGeom>
          <a:solidFill>
            <a:srgbClr val="FFFF00">
              <a:alpha val="40000"/>
            </a:srgbClr>
          </a:solidFill>
          <a:ln>
            <a:solidFill>
              <a:srgbClr val="FF0000"/>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Content Placeholder 2"/>
          <p:cNvSpPr txBox="1">
            <a:spLocks/>
          </p:cNvSpPr>
          <p:nvPr/>
        </p:nvSpPr>
        <p:spPr>
          <a:xfrm>
            <a:off x="407368" y="1016032"/>
            <a:ext cx="11449272" cy="864096"/>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Look at the transcript for the second solution. Find at least five examples of similar </a:t>
            </a:r>
            <a:r>
              <a:rPr lang="en-US" sz="2000" b="1" dirty="0"/>
              <a:t>signposting language</a:t>
            </a:r>
            <a:r>
              <a:rPr lang="en-US" sz="2000" dirty="0"/>
              <a:t>.</a:t>
            </a:r>
          </a:p>
          <a:p>
            <a:pPr marL="0" indent="0" algn="just">
              <a:buFont typeface="Arial" panose="020B0604020202020204" pitchFamily="34" charset="0"/>
              <a:buNone/>
            </a:pPr>
            <a:endParaRPr lang="en-US" sz="2400" dirty="0"/>
          </a:p>
        </p:txBody>
      </p:sp>
      <p:pic>
        <p:nvPicPr>
          <p:cNvPr id="2" name="Picture 6" descr="Book Generic Mixed icon">
            <a:extLst>
              <a:ext uri="{FF2B5EF4-FFF2-40B4-BE49-F238E27FC236}">
                <a16:creationId xmlns:a16="http://schemas.microsoft.com/office/drawing/2014/main" id="{F4EC1E41-5494-C0F5-8D5F-B74A046533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1833" y="9994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08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Signposting language</a:t>
              </a:r>
              <a:r>
                <a:rPr lang="en-GB" altLang="en-US" sz="2400" dirty="0">
                  <a:solidFill>
                    <a:srgbClr val="000000"/>
                  </a:solidFill>
                  <a:latin typeface="Verdana" panose="020B0604030504040204" pitchFamily="34" charset="0"/>
                </a:rPr>
                <a:t>: Solution 2 (continued)</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3" name="Content Placeholder 2"/>
          <p:cNvSpPr>
            <a:spLocks noGrp="1"/>
          </p:cNvSpPr>
          <p:nvPr>
            <p:ph idx="1"/>
          </p:nvPr>
        </p:nvSpPr>
        <p:spPr>
          <a:xfrm>
            <a:off x="695400" y="1213793"/>
            <a:ext cx="10801200" cy="4015408"/>
          </a:xfrm>
          <a:noFill/>
          <a:ln>
            <a:solidFill>
              <a:schemeClr val="tx1"/>
            </a:solidFill>
            <a:prstDash val="dash"/>
          </a:ln>
        </p:spPr>
        <p:txBody>
          <a:bodyPr>
            <a:noAutofit/>
          </a:bodyPr>
          <a:lstStyle/>
          <a:p>
            <a:pPr marL="0" indent="0" algn="just">
              <a:buNone/>
            </a:pPr>
            <a:r>
              <a:rPr lang="en-US" dirty="0"/>
              <a:t>OK so, how effective would this be? Well, the first strength is that this solution would directly address the problem of obesity. This is backed up by the World Obesity Federation who highlight that measures such as walking or cycling to work, can play an important role in preventing obesity. The second strength is that there’s already evidence that government-backed community campaigns can be successful in the UK. A good example of this is the ‘Together’ initiative which has managed to build a coalition of organizations, companies and private citizens that work together to hold community events targeted at areas like raising awareness of climate change. </a:t>
            </a:r>
          </a:p>
        </p:txBody>
      </p:sp>
      <p:sp>
        <p:nvSpPr>
          <p:cNvPr id="14" name="Rectangle 13">
            <a:extLst>
              <a:ext uri="{FF2B5EF4-FFF2-40B4-BE49-F238E27FC236}">
                <a16:creationId xmlns:a16="http://schemas.microsoft.com/office/drawing/2014/main" id="{4C0BDCFB-B617-494F-91BE-2CB68D93619A}"/>
              </a:ext>
            </a:extLst>
          </p:cNvPr>
          <p:cNvSpPr/>
          <p:nvPr/>
        </p:nvSpPr>
        <p:spPr>
          <a:xfrm>
            <a:off x="731404" y="1213793"/>
            <a:ext cx="5508612" cy="492443"/>
          </a:xfrm>
          <a:prstGeom prst="rect">
            <a:avLst/>
          </a:prstGeom>
          <a:solidFill>
            <a:srgbClr val="FFFF00">
              <a:alpha val="40000"/>
            </a:srgbClr>
          </a:solidFill>
          <a:ln>
            <a:solidFill>
              <a:srgbClr val="FF0000"/>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1AD9F9B-3F1C-4048-8E9E-05046883BC14}"/>
              </a:ext>
            </a:extLst>
          </p:cNvPr>
          <p:cNvSpPr/>
          <p:nvPr/>
        </p:nvSpPr>
        <p:spPr>
          <a:xfrm>
            <a:off x="7176120" y="1179070"/>
            <a:ext cx="2520280" cy="523220"/>
          </a:xfrm>
          <a:prstGeom prst="rect">
            <a:avLst/>
          </a:prstGeom>
          <a:solidFill>
            <a:srgbClr val="FFFF00">
              <a:alpha val="40000"/>
            </a:srgbClr>
          </a:solidFill>
          <a:ln>
            <a:solidFill>
              <a:srgbClr val="FF0000"/>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182770BE-ECD7-4D59-977E-AFE33BA1E3A7}"/>
              </a:ext>
            </a:extLst>
          </p:cNvPr>
          <p:cNvSpPr/>
          <p:nvPr/>
        </p:nvSpPr>
        <p:spPr>
          <a:xfrm>
            <a:off x="1991544" y="2729054"/>
            <a:ext cx="3456384" cy="492443"/>
          </a:xfrm>
          <a:prstGeom prst="rect">
            <a:avLst/>
          </a:prstGeom>
          <a:solidFill>
            <a:srgbClr val="FFFF00">
              <a:alpha val="40000"/>
            </a:srgbClr>
          </a:solidFill>
          <a:ln>
            <a:solidFill>
              <a:srgbClr val="FF0000"/>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 name="Picture 6" descr="Book Generic Mixed icon">
            <a:extLst>
              <a:ext uri="{FF2B5EF4-FFF2-40B4-BE49-F238E27FC236}">
                <a16:creationId xmlns:a16="http://schemas.microsoft.com/office/drawing/2014/main" id="{89B91CDE-EB90-9E49-4C75-C91EB523712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11833" y="9994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163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688816893"/>
              </p:ext>
            </p:extLst>
          </p:nvPr>
        </p:nvGraphicFramePr>
        <p:xfrm>
          <a:off x="839416" y="1196752"/>
          <a:ext cx="10801200" cy="3968416"/>
        </p:xfrm>
        <a:graphic>
          <a:graphicData uri="http://schemas.openxmlformats.org/drawingml/2006/table">
            <a:tbl>
              <a:tblPr firstRow="1" bandRow="1">
                <a:tableStyleId>{2D5ABB26-0587-4C30-8999-92F81FD0307C}</a:tableStyleId>
              </a:tblPr>
              <a:tblGrid>
                <a:gridCol w="10801200">
                  <a:extLst>
                    <a:ext uri="{9D8B030D-6E8A-4147-A177-3AD203B41FA5}">
                      <a16:colId xmlns:a16="http://schemas.microsoft.com/office/drawing/2014/main" val="2356654726"/>
                    </a:ext>
                  </a:extLst>
                </a:gridCol>
              </a:tblGrid>
              <a:tr h="792088">
                <a:tc>
                  <a:txBody>
                    <a:bodyPr/>
                    <a:lstStyle/>
                    <a:p>
                      <a:r>
                        <a:rPr lang="en-US" sz="2400" b="1" dirty="0">
                          <a:solidFill>
                            <a:schemeClr val="bg1"/>
                          </a:solidFill>
                          <a:latin typeface="Verdana" panose="020B0604030504040204" pitchFamily="34" charset="0"/>
                          <a:ea typeface="Verdana" panose="020B0604030504040204" pitchFamily="34" charset="0"/>
                        </a:rPr>
                        <a:t> Lesson aims and objectives</a:t>
                      </a:r>
                      <a:endParaRPr lang="en-GB" sz="2400" b="1" dirty="0">
                        <a:solidFill>
                          <a:schemeClr val="bg1"/>
                        </a:solidFill>
                        <a:latin typeface="Verdana" panose="020B0604030504040204" pitchFamily="34" charset="0"/>
                        <a:ea typeface="Verdana" panose="020B060403050404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631984"/>
                  </a:ext>
                </a:extLst>
              </a:tr>
              <a:tr h="3176328">
                <a:tc>
                  <a:txBody>
                    <a:bodyPr/>
                    <a:lstStyle/>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Increase your awareness of the content and signposting language that can be included when explaining and evaluating solutions.</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Practise using chunking and pausing to express your meaning more clearly.</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p>
                      <a:pPr marL="342900" indent="-342900">
                        <a:buFont typeface="Arial" panose="020B0604020202020204" pitchFamily="34" charset="0"/>
                        <a:buChar char="•"/>
                      </a:pPr>
                      <a:r>
                        <a:rPr lang="en-US" sz="2400" b="1" kern="1200" dirty="0">
                          <a:solidFill>
                            <a:schemeClr val="tx1"/>
                          </a:solidFill>
                          <a:effectLst/>
                          <a:latin typeface="+mn-lt"/>
                          <a:ea typeface="+mn-ea"/>
                          <a:cs typeface="+mn-cs"/>
                        </a:rPr>
                        <a:t>Practise explaining and evaluating solutions effectively. </a:t>
                      </a:r>
                    </a:p>
                    <a:p>
                      <a:pPr marL="342900" indent="-342900">
                        <a:buFont typeface="Arial" panose="020B0604020202020204" pitchFamily="34" charset="0"/>
                        <a:buChar char="•"/>
                      </a:pPr>
                      <a:endParaRPr lang="en-US" sz="2400" b="1" kern="1200" dirty="0">
                        <a:solidFill>
                          <a:schemeClr val="tx1"/>
                        </a:solidFill>
                        <a:effectLst/>
                        <a:latin typeface="+mn-lt"/>
                        <a:ea typeface="+mn-ea"/>
                        <a:cs typeface="+mn-cs"/>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507368710"/>
                  </a:ext>
                </a:extLst>
              </a:tr>
            </a:tbl>
          </a:graphicData>
        </a:graphic>
      </p:graphicFrame>
    </p:spTree>
    <p:extLst>
      <p:ext uri="{BB962C8B-B14F-4D97-AF65-F5344CB8AC3E}">
        <p14:creationId xmlns:p14="http://schemas.microsoft.com/office/powerpoint/2010/main" val="2434739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Signposting language</a:t>
              </a:r>
              <a:r>
                <a:rPr lang="en-GB" altLang="en-US" sz="2400" dirty="0">
                  <a:solidFill>
                    <a:srgbClr val="000000"/>
                  </a:solidFill>
                  <a:latin typeface="Verdana" panose="020B0604030504040204" pitchFamily="34" charset="0"/>
                </a:rPr>
                <a:t>: Solution 2 (continued)</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1" name="Content Placeholder 2"/>
          <p:cNvSpPr>
            <a:spLocks noGrp="1"/>
          </p:cNvSpPr>
          <p:nvPr>
            <p:ph idx="1"/>
          </p:nvPr>
        </p:nvSpPr>
        <p:spPr>
          <a:xfrm>
            <a:off x="695400" y="1221893"/>
            <a:ext cx="10801200" cy="3359236"/>
          </a:xfrm>
          <a:noFill/>
          <a:ln>
            <a:solidFill>
              <a:schemeClr val="tx1"/>
            </a:solidFill>
            <a:prstDash val="dash"/>
          </a:ln>
        </p:spPr>
        <p:txBody>
          <a:bodyPr>
            <a:noAutofit/>
          </a:bodyPr>
          <a:lstStyle/>
          <a:p>
            <a:pPr marL="0" indent="0" algn="just">
              <a:buNone/>
            </a:pPr>
            <a:r>
              <a:rPr lang="en-US" dirty="0"/>
              <a:t>However, as with my first solution, there’re potential issues here, too. In particular, it’s likely that it would take some time to achieve meaningful results. We’d need to create the educational resources, build the website and then publicize the campaign. And this would take time which was certainly the experience of the Move Your Way campaign in America. The three-year internal review of this program reported that it wasn’t until over two years after the launch that at least one community event had been held in all fifty states. </a:t>
            </a:r>
          </a:p>
        </p:txBody>
      </p:sp>
      <p:sp>
        <p:nvSpPr>
          <p:cNvPr id="12" name="Rectangle 11">
            <a:extLst>
              <a:ext uri="{FF2B5EF4-FFF2-40B4-BE49-F238E27FC236}">
                <a16:creationId xmlns:a16="http://schemas.microsoft.com/office/drawing/2014/main" id="{4C0BDCFB-B617-494F-91BE-2CB68D93619A}"/>
              </a:ext>
            </a:extLst>
          </p:cNvPr>
          <p:cNvSpPr/>
          <p:nvPr/>
        </p:nvSpPr>
        <p:spPr>
          <a:xfrm>
            <a:off x="695400" y="1231057"/>
            <a:ext cx="10369152" cy="492443"/>
          </a:xfrm>
          <a:prstGeom prst="rect">
            <a:avLst/>
          </a:prstGeom>
          <a:solidFill>
            <a:srgbClr val="FFFF00">
              <a:alpha val="40000"/>
            </a:srgbClr>
          </a:solidFill>
          <a:ln>
            <a:solidFill>
              <a:srgbClr val="FF0000"/>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481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392" y="1698149"/>
            <a:ext cx="11377264" cy="3046988"/>
          </a:xfrm>
          <a:prstGeom prst="rect">
            <a:avLst/>
          </a:prstGeom>
          <a:solidFill>
            <a:srgbClr val="FFFFD1"/>
          </a:solidFill>
          <a:ln>
            <a:solidFill>
              <a:schemeClr val="tx1"/>
            </a:solidFill>
            <a:prstDash val="dash"/>
          </a:ln>
        </p:spPr>
        <p:txBody>
          <a:bodyPr wrap="square">
            <a:spAutoFit/>
          </a:bodyPr>
          <a:lstStyle/>
          <a:p>
            <a:pPr marL="971550" lvl="1" indent="-514350" algn="just">
              <a:buFont typeface="+mj-lt"/>
              <a:buAutoNum type="alphaLcParenR"/>
            </a:pPr>
            <a:endParaRPr lang="en-US" sz="2400" dirty="0">
              <a:solidFill>
                <a:srgbClr val="002060"/>
              </a:solidFill>
            </a:endParaRPr>
          </a:p>
          <a:p>
            <a:pPr marL="514350" indent="-514350" algn="just">
              <a:buFont typeface="+mj-lt"/>
              <a:buAutoNum type="alphaLcParenR"/>
            </a:pPr>
            <a:r>
              <a:rPr lang="en-US" sz="2400" dirty="0">
                <a:solidFill>
                  <a:srgbClr val="002060"/>
                </a:solidFill>
              </a:rPr>
              <a:t>So how would this solution work?</a:t>
            </a:r>
          </a:p>
          <a:p>
            <a:pPr marL="514350" indent="-514350" algn="just">
              <a:buFont typeface="+mj-lt"/>
              <a:buAutoNum type="alphaLcParenR"/>
            </a:pPr>
            <a:endParaRPr lang="en-US" sz="2400" dirty="0">
              <a:solidFill>
                <a:srgbClr val="002060"/>
              </a:solidFill>
            </a:endParaRPr>
          </a:p>
          <a:p>
            <a:pPr marL="514350" indent="-514350" algn="just">
              <a:buFont typeface="+mj-lt"/>
              <a:buAutoNum type="alphaLcParenR"/>
            </a:pPr>
            <a:r>
              <a:rPr lang="en-US" sz="2400" dirty="0">
                <a:solidFill>
                  <a:srgbClr val="002060"/>
                </a:solidFill>
              </a:rPr>
              <a:t>OK so how effective would this solution be?</a:t>
            </a:r>
          </a:p>
          <a:p>
            <a:pPr marL="514350" indent="-514350" algn="just">
              <a:buFont typeface="+mj-lt"/>
              <a:buAutoNum type="alphaLcParenR"/>
            </a:pPr>
            <a:endParaRPr lang="en-US" sz="2400" dirty="0">
              <a:solidFill>
                <a:srgbClr val="002060"/>
              </a:solidFill>
            </a:endParaRPr>
          </a:p>
          <a:p>
            <a:pPr marL="514350" indent="-514350" algn="just">
              <a:buFont typeface="+mj-lt"/>
              <a:buAutoNum type="alphaLcParenR"/>
            </a:pPr>
            <a:r>
              <a:rPr lang="en-US" sz="2400" dirty="0">
                <a:solidFill>
                  <a:srgbClr val="002060"/>
                </a:solidFill>
              </a:rPr>
              <a:t>Even if we were able to achieve a similar 1,000-calorie reduction per household per week by reducing sugary drink purchases, this wouldn’t solve the obesity crisis alone.</a:t>
            </a:r>
          </a:p>
          <a:p>
            <a:pPr marL="514350" indent="-514350" algn="just">
              <a:buFont typeface="+mj-lt"/>
              <a:buAutoNum type="alphaLcParenR"/>
            </a:pPr>
            <a:endParaRPr lang="en-US" sz="2400" dirty="0">
              <a:solidFill>
                <a:srgbClr val="002060"/>
              </a:solidFill>
            </a:endParaRPr>
          </a:p>
        </p:txBody>
      </p:sp>
      <p:sp>
        <p:nvSpPr>
          <p:cNvPr id="3" name="Content Placeholder 2"/>
          <p:cNvSpPr>
            <a:spLocks noGrp="1"/>
          </p:cNvSpPr>
          <p:nvPr>
            <p:ph idx="1"/>
          </p:nvPr>
        </p:nvSpPr>
        <p:spPr>
          <a:xfrm>
            <a:off x="623392" y="1124743"/>
            <a:ext cx="10945216" cy="5453371"/>
          </a:xfrm>
          <a:noFill/>
          <a:ln>
            <a:noFill/>
          </a:ln>
        </p:spPr>
        <p:txBody>
          <a:bodyPr>
            <a:normAutofit/>
          </a:bodyPr>
          <a:lstStyle/>
          <a:p>
            <a:pPr marL="0" indent="0" algn="just">
              <a:buNone/>
            </a:pPr>
            <a:r>
              <a:rPr lang="en-US" sz="2000" dirty="0"/>
              <a:t>Look at the sentences below. Identify the common grammar structure that features in ALL of them.</a:t>
            </a:r>
          </a:p>
          <a:p>
            <a:pPr marL="0" indent="0" algn="just">
              <a:buNone/>
            </a:pPr>
            <a:endParaRPr lang="en-US" sz="2400" dirty="0"/>
          </a:p>
          <a:p>
            <a:pPr marL="457200" lvl="1" indent="0" algn="just">
              <a:buNone/>
            </a:pPr>
            <a:endParaRPr lang="en-US" dirty="0"/>
          </a:p>
          <a:p>
            <a:pPr marL="457200" lvl="1" indent="0" algn="just">
              <a:buNone/>
            </a:pPr>
            <a:endParaRPr lang="en-US" dirty="0"/>
          </a:p>
          <a:p>
            <a:pPr marL="457200" lvl="1" indent="0" algn="just">
              <a:buNone/>
            </a:pPr>
            <a:endParaRPr lang="en-US" dirty="0"/>
          </a:p>
          <a:p>
            <a:pPr marL="457200" lvl="1" indent="0" algn="just">
              <a:buNone/>
            </a:pPr>
            <a:endParaRPr lang="en-US" dirty="0"/>
          </a:p>
          <a:p>
            <a:pPr marL="457200" lvl="1" indent="0" algn="just">
              <a:buNone/>
            </a:pPr>
            <a:endParaRPr lang="en-US" dirty="0"/>
          </a:p>
          <a:p>
            <a:pPr marL="457200" lvl="1" indent="0" algn="just">
              <a:buNone/>
            </a:pPr>
            <a:endParaRPr lang="en-US" dirty="0"/>
          </a:p>
          <a:p>
            <a:pPr marL="457200" lvl="1" indent="0" algn="just">
              <a:buNone/>
            </a:pPr>
            <a:endParaRPr lang="en-US" dirty="0"/>
          </a:p>
          <a:p>
            <a:pPr marL="457200" lvl="1" indent="0" algn="just">
              <a:buNone/>
            </a:pPr>
            <a:endParaRPr lang="en-US" dirty="0"/>
          </a:p>
          <a:p>
            <a:pPr marL="457200" lvl="1" indent="0" algn="just">
              <a:buNone/>
            </a:pPr>
            <a:endParaRPr lang="en-US" dirty="0"/>
          </a:p>
          <a:p>
            <a:pPr marL="0" indent="0" algn="just">
              <a:buNone/>
            </a:pPr>
            <a:r>
              <a:rPr lang="en-US" sz="2000" dirty="0"/>
              <a:t>Why do you think the speaker chose this structure here?</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Signposting language: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Grammar structures</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Rounded Rectangle 8">
            <a:extLst>
              <a:ext uri="{FF2B5EF4-FFF2-40B4-BE49-F238E27FC236}">
                <a16:creationId xmlns:a16="http://schemas.microsoft.com/office/drawing/2014/main" id="{FA960D2D-96D6-4B8C-9527-A177B7DF520F}"/>
              </a:ext>
            </a:extLst>
          </p:cNvPr>
          <p:cNvSpPr/>
          <p:nvPr/>
        </p:nvSpPr>
        <p:spPr>
          <a:xfrm>
            <a:off x="2135560" y="1988840"/>
            <a:ext cx="864096" cy="578882"/>
          </a:xfrm>
          <a:prstGeom prst="roundRect">
            <a:avLst/>
          </a:prstGeom>
          <a:noFill/>
          <a:ln w="57150">
            <a:solidFill>
              <a:srgbClr val="C00000"/>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ounded Rectangle 10">
            <a:extLst>
              <a:ext uri="{FF2B5EF4-FFF2-40B4-BE49-F238E27FC236}">
                <a16:creationId xmlns:a16="http://schemas.microsoft.com/office/drawing/2014/main" id="{B6336B9A-E6C1-4598-8115-7EB648B17F05}"/>
              </a:ext>
            </a:extLst>
          </p:cNvPr>
          <p:cNvSpPr/>
          <p:nvPr/>
        </p:nvSpPr>
        <p:spPr>
          <a:xfrm>
            <a:off x="3647728" y="2706102"/>
            <a:ext cx="1008112" cy="578882"/>
          </a:xfrm>
          <a:prstGeom prst="roundRect">
            <a:avLst/>
          </a:prstGeom>
          <a:noFill/>
          <a:ln w="57150">
            <a:solidFill>
              <a:srgbClr val="C00000"/>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Rounded Rectangle 11">
            <a:extLst>
              <a:ext uri="{FF2B5EF4-FFF2-40B4-BE49-F238E27FC236}">
                <a16:creationId xmlns:a16="http://schemas.microsoft.com/office/drawing/2014/main" id="{7A9E9C53-6C65-407A-87D1-CBB5FF941896}"/>
              </a:ext>
            </a:extLst>
          </p:cNvPr>
          <p:cNvSpPr/>
          <p:nvPr/>
        </p:nvSpPr>
        <p:spPr>
          <a:xfrm>
            <a:off x="6816080" y="3851428"/>
            <a:ext cx="1296144" cy="578882"/>
          </a:xfrm>
          <a:prstGeom prst="roundRect">
            <a:avLst/>
          </a:prstGeom>
          <a:noFill/>
          <a:ln w="57150">
            <a:solidFill>
              <a:srgbClr val="C00000"/>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576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124743"/>
            <a:ext cx="10585176" cy="5453371"/>
          </a:xfrm>
          <a:noFill/>
          <a:ln>
            <a:noFill/>
          </a:ln>
        </p:spPr>
        <p:txBody>
          <a:bodyPr>
            <a:normAutofit/>
          </a:bodyPr>
          <a:lstStyle/>
          <a:p>
            <a:pPr marL="0" indent="0" algn="just">
              <a:buNone/>
            </a:pPr>
            <a:r>
              <a:rPr lang="en-US" sz="2000" dirty="0"/>
              <a:t>Why do you think the speaker chose to use </a:t>
            </a:r>
            <a:r>
              <a:rPr lang="en-US" sz="2000" b="1" dirty="0"/>
              <a:t>would</a:t>
            </a:r>
            <a:r>
              <a:rPr lang="en-US" sz="2000" dirty="0"/>
              <a:t>?</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Signposting language: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Grammar structures</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 name="TextBox 3"/>
          <p:cNvSpPr txBox="1"/>
          <p:nvPr/>
        </p:nvSpPr>
        <p:spPr>
          <a:xfrm>
            <a:off x="983432" y="1700808"/>
            <a:ext cx="10225136" cy="2677656"/>
          </a:xfrm>
          <a:prstGeom prst="rect">
            <a:avLst/>
          </a:prstGeom>
          <a:solidFill>
            <a:srgbClr val="C7EBE2"/>
          </a:solidFill>
          <a:ln>
            <a:solidFill>
              <a:schemeClr val="tx1"/>
            </a:solidFill>
            <a:prstDash val="dash"/>
          </a:ln>
        </p:spPr>
        <p:txBody>
          <a:bodyPr wrap="square" rtlCol="0">
            <a:spAutoFit/>
          </a:bodyPr>
          <a:lstStyle/>
          <a:p>
            <a:endParaRPr lang="en-US" sz="2400" dirty="0"/>
          </a:p>
          <a:p>
            <a:r>
              <a:rPr lang="en-US" sz="2400" dirty="0"/>
              <a:t>The speaker uses </a:t>
            </a:r>
            <a:r>
              <a:rPr lang="en-US" sz="2400" i="1" dirty="0">
                <a:solidFill>
                  <a:srgbClr val="0070C0"/>
                </a:solidFill>
              </a:rPr>
              <a:t>would</a:t>
            </a:r>
            <a:r>
              <a:rPr lang="en-US" sz="2400" b="1" dirty="0"/>
              <a:t> </a:t>
            </a:r>
            <a:r>
              <a:rPr lang="en-US" sz="2400" dirty="0"/>
              <a:t>because he is speaking </a:t>
            </a:r>
            <a:r>
              <a:rPr lang="en-US" sz="2400" b="1" dirty="0"/>
              <a:t>hypothetically.</a:t>
            </a:r>
            <a:r>
              <a:rPr lang="en-US" sz="2400" dirty="0"/>
              <a:t> </a:t>
            </a:r>
          </a:p>
          <a:p>
            <a:endParaRPr lang="en-US" sz="2400" dirty="0"/>
          </a:p>
          <a:p>
            <a:r>
              <a:rPr lang="en-US" sz="2400" dirty="0"/>
              <a:t>The solutions he proposes have not been applied to the context of his chosen problem. They were previously applied to </a:t>
            </a:r>
            <a:r>
              <a:rPr lang="en-US" sz="2400" u="sng" dirty="0"/>
              <a:t>different</a:t>
            </a:r>
            <a:r>
              <a:rPr lang="en-US" sz="2400" dirty="0"/>
              <a:t> contexts and he </a:t>
            </a:r>
            <a:r>
              <a:rPr lang="en-US" sz="2400" u="sng" dirty="0" err="1"/>
              <a:t>hypothesises</a:t>
            </a:r>
            <a:r>
              <a:rPr lang="en-US" sz="2400" dirty="0"/>
              <a:t> how they </a:t>
            </a:r>
            <a:r>
              <a:rPr lang="en-US" sz="2400" b="1" dirty="0"/>
              <a:t>would</a:t>
            </a:r>
            <a:r>
              <a:rPr lang="en-US" sz="2400" dirty="0"/>
              <a:t> work in a different context. </a:t>
            </a:r>
          </a:p>
          <a:p>
            <a:endParaRPr lang="en-US" sz="2400" b="1" dirty="0"/>
          </a:p>
        </p:txBody>
      </p:sp>
      <p:sp>
        <p:nvSpPr>
          <p:cNvPr id="5" name="Rectangle 4"/>
          <p:cNvSpPr/>
          <p:nvPr/>
        </p:nvSpPr>
        <p:spPr>
          <a:xfrm>
            <a:off x="983432" y="5008900"/>
            <a:ext cx="10225136" cy="830997"/>
          </a:xfrm>
          <a:prstGeom prst="rect">
            <a:avLst/>
          </a:prstGeom>
          <a:solidFill>
            <a:srgbClr val="C7EBE2"/>
          </a:solidFill>
          <a:ln>
            <a:solidFill>
              <a:schemeClr val="tx1"/>
            </a:solidFill>
            <a:prstDash val="dash"/>
          </a:ln>
        </p:spPr>
        <p:txBody>
          <a:bodyPr wrap="square" anchor="ctr">
            <a:spAutoFit/>
          </a:bodyPr>
          <a:lstStyle/>
          <a:p>
            <a:r>
              <a:rPr lang="en-US" sz="2400" dirty="0"/>
              <a:t>In your Final Presentation, you should look for information on solutions that have not yet been applied to the context of your chosen problem. </a:t>
            </a:r>
          </a:p>
        </p:txBody>
      </p:sp>
    </p:spTree>
    <p:extLst>
      <p:ext uri="{BB962C8B-B14F-4D97-AF65-F5344CB8AC3E}">
        <p14:creationId xmlns:p14="http://schemas.microsoft.com/office/powerpoint/2010/main" val="1736407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14364"/>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US" sz="6000" b="1" i="0" u="none" strike="noStrike" kern="1200" cap="none" spc="0" normalizeH="0" baseline="0" noProof="0" dirty="0">
                  <a:ln>
                    <a:noFill/>
                  </a:ln>
                  <a:solidFill>
                    <a:srgbClr val="002060"/>
                  </a:solidFill>
                  <a:effectLst/>
                  <a:uLnTx/>
                  <a:uFillTx/>
                  <a:latin typeface="Calibri "/>
                  <a:ea typeface="+mj-ea"/>
                  <a:cs typeface="+mj-cs"/>
                </a:rPr>
                <a:t>Chunking and </a:t>
              </a:r>
              <a:r>
                <a:rPr lang="en-US" sz="6000" b="1" dirty="0">
                  <a:solidFill>
                    <a:srgbClr val="002060"/>
                  </a:solidFill>
                  <a:latin typeface="Calibri "/>
                </a:rPr>
                <a:t>p</a:t>
              </a:r>
              <a:r>
                <a:rPr kumimoji="0" lang="en-US" sz="6000" b="1" i="0" u="none" strike="noStrike" kern="1200" cap="none" spc="0" normalizeH="0" baseline="0" noProof="0" dirty="0" err="1">
                  <a:ln>
                    <a:noFill/>
                  </a:ln>
                  <a:solidFill>
                    <a:srgbClr val="002060"/>
                  </a:solidFill>
                  <a:effectLst/>
                  <a:uLnTx/>
                  <a:uFillTx/>
                  <a:latin typeface="Calibri "/>
                  <a:ea typeface="+mj-ea"/>
                  <a:cs typeface="+mj-cs"/>
                </a:rPr>
                <a:t>ausing</a:t>
              </a:r>
              <a:endParaRPr kumimoji="0" lang="en-US" sz="6000" b="1" i="0" u="none" strike="noStrike" kern="1200" cap="none" spc="0" normalizeH="0" baseline="0" noProof="0" dirty="0">
                <a:ln>
                  <a:noFill/>
                </a:ln>
                <a:solidFill>
                  <a:srgbClr val="002060"/>
                </a:solidFill>
                <a:effectLst/>
                <a:uLnTx/>
                <a:uFillTx/>
                <a:latin typeface="Calibri "/>
                <a:ea typeface="+mj-ea"/>
                <a:cs typeface="+mj-cs"/>
              </a:endParaRP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918000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268760"/>
            <a:ext cx="10801200" cy="3600365"/>
          </a:xfrm>
          <a:solidFill>
            <a:srgbClr val="C7EBE2"/>
          </a:solidFill>
          <a:ln>
            <a:solidFill>
              <a:schemeClr val="tx1"/>
            </a:solidFill>
            <a:prstDash val="dash"/>
          </a:ln>
        </p:spPr>
        <p:txBody>
          <a:bodyPr>
            <a:normAutofit/>
          </a:bodyPr>
          <a:lstStyle/>
          <a:p>
            <a:pPr marL="0" indent="0" algn="just">
              <a:buNone/>
            </a:pPr>
            <a:endParaRPr lang="en-US" sz="2400" dirty="0"/>
          </a:p>
          <a:p>
            <a:pPr marL="0" indent="0" algn="just">
              <a:buNone/>
            </a:pPr>
            <a:r>
              <a:rPr lang="en-US" sz="2400" dirty="0"/>
              <a:t>One of the key skills that effective public speakers use is ‘</a:t>
            </a:r>
            <a:r>
              <a:rPr lang="en-US" sz="2400" b="1" dirty="0"/>
              <a:t>pausing</a:t>
            </a:r>
            <a:r>
              <a:rPr lang="en-US" sz="2400" dirty="0"/>
              <a:t>’. Effective speakers can use pauses to:</a:t>
            </a:r>
          </a:p>
          <a:p>
            <a:pPr marL="0" indent="0" algn="just">
              <a:buNone/>
            </a:pPr>
            <a:endParaRPr lang="en-US" sz="2400" dirty="0"/>
          </a:p>
          <a:p>
            <a:pPr lvl="1" algn="just"/>
            <a:r>
              <a:rPr lang="en-US" b="1" dirty="0"/>
              <a:t>help their audience process </a:t>
            </a:r>
            <a:r>
              <a:rPr lang="en-US" dirty="0"/>
              <a:t>the ideas being presented by breaking them up into manageable chunks*.</a:t>
            </a:r>
          </a:p>
          <a:p>
            <a:pPr lvl="1" algn="just"/>
            <a:endParaRPr lang="en-US" dirty="0"/>
          </a:p>
          <a:p>
            <a:pPr lvl="1" algn="just"/>
            <a:r>
              <a:rPr lang="en-US" b="1" dirty="0"/>
              <a:t>emphasise</a:t>
            </a:r>
            <a:r>
              <a:rPr lang="en-US" dirty="0"/>
              <a:t> important information.</a:t>
            </a:r>
          </a:p>
          <a:p>
            <a:pPr lvl="1" algn="just"/>
            <a:endParaRPr lang="en-US" dirty="0"/>
          </a:p>
          <a:p>
            <a:pPr lvl="1" algn="just"/>
            <a:endParaRPr lang="en-US"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Chunking</a:t>
              </a:r>
              <a:r>
                <a:rPr kumimoji="0" lang="en-GB" altLang="en-US" sz="2400" b="1" i="0" u="none" strike="noStrike" kern="1200" cap="none" spc="0" normalizeH="0" noProof="0" dirty="0">
                  <a:ln>
                    <a:noFill/>
                  </a:ln>
                  <a:solidFill>
                    <a:srgbClr val="000000"/>
                  </a:solidFill>
                  <a:effectLst/>
                  <a:uLnTx/>
                  <a:uFillTx/>
                  <a:latin typeface="Verdana" panose="020B0604030504040204" pitchFamily="34" charset="0"/>
                  <a:ea typeface="+mn-ea"/>
                  <a:cs typeface="+mn-cs"/>
                </a:rPr>
                <a:t> and pausing</a:t>
              </a:r>
              <a:r>
                <a:rPr kumimoji="0" lang="en-GB" altLang="en-US" sz="2400" i="0" u="none" strike="noStrike" kern="1200" cap="none" spc="0" normalizeH="0" noProof="0" dirty="0">
                  <a:ln>
                    <a:noFill/>
                  </a:ln>
                  <a:solidFill>
                    <a:srgbClr val="000000"/>
                  </a:solidFill>
                  <a:effectLst/>
                  <a:uLnTx/>
                  <a:uFillTx/>
                  <a:latin typeface="Verdana" panose="020B0604030504040204" pitchFamily="34" charset="0"/>
                  <a:ea typeface="+mn-ea"/>
                  <a:cs typeface="+mn-cs"/>
                </a:rPr>
                <a:t>: General information</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Content Placeholder 2">
            <a:extLst>
              <a:ext uri="{FF2B5EF4-FFF2-40B4-BE49-F238E27FC236}">
                <a16:creationId xmlns:a16="http://schemas.microsoft.com/office/drawing/2014/main" id="{52151AE5-808F-4350-BA88-089DF0589810}"/>
              </a:ext>
            </a:extLst>
          </p:cNvPr>
          <p:cNvSpPr txBox="1">
            <a:spLocks/>
          </p:cNvSpPr>
          <p:nvPr/>
        </p:nvSpPr>
        <p:spPr>
          <a:xfrm>
            <a:off x="695400" y="5078623"/>
            <a:ext cx="10801200" cy="589308"/>
          </a:xfrm>
          <a:prstGeom prst="rect">
            <a:avLst/>
          </a:prstGeom>
          <a:solidFill>
            <a:srgbClr val="C7EBE2"/>
          </a:solidFill>
          <a:ln>
            <a:solidFill>
              <a:schemeClr val="tx1"/>
            </a:solidFill>
            <a:prstDash val="dash"/>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i="1" dirty="0"/>
              <a:t>*</a:t>
            </a:r>
            <a:r>
              <a:rPr lang="en-US" sz="2000" i="1" dirty="0"/>
              <a:t>From OCSa: </a:t>
            </a:r>
            <a:r>
              <a:rPr lang="en-US" sz="2400" dirty="0"/>
              <a:t>A </a:t>
            </a:r>
            <a:r>
              <a:rPr lang="en-US" sz="2400" b="1" dirty="0"/>
              <a:t>chunk </a:t>
            </a:r>
            <a:r>
              <a:rPr lang="en-US" sz="2400" dirty="0"/>
              <a:t>refers to a word or group of words that generally work together. </a:t>
            </a:r>
          </a:p>
        </p:txBody>
      </p:sp>
    </p:spTree>
    <p:extLst>
      <p:ext uri="{BB962C8B-B14F-4D97-AF65-F5344CB8AC3E}">
        <p14:creationId xmlns:p14="http://schemas.microsoft.com/office/powerpoint/2010/main" val="2069947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8787" y="1628800"/>
            <a:ext cx="11377264" cy="4134258"/>
          </a:xfrm>
          <a:solidFill>
            <a:srgbClr val="FFFFD1"/>
          </a:solidFill>
          <a:ln w="3175">
            <a:solidFill>
              <a:schemeClr val="tx1"/>
            </a:solidFill>
            <a:prstDash val="dash"/>
          </a:ln>
        </p:spPr>
        <p:txBody>
          <a:bodyPr vert="horz" lIns="91440" tIns="45720" rIns="91440" bIns="45720" rtlCol="0" anchor="t">
            <a:noAutofit/>
          </a:bodyPr>
          <a:lstStyle/>
          <a:p>
            <a:pPr marL="514350" lvl="0" indent="-514350" algn="just">
              <a:buFont typeface="+mj-lt"/>
              <a:buAutoNum type="arabicPeriod"/>
            </a:pPr>
            <a:r>
              <a:rPr lang="en-US" sz="2000" dirty="0"/>
              <a:t> </a:t>
            </a:r>
            <a:r>
              <a:rPr lang="en-US" sz="2000" b="1" dirty="0" err="1"/>
              <a:t>oKAY</a:t>
            </a:r>
            <a:r>
              <a:rPr lang="en-US" sz="2000" dirty="0"/>
              <a:t> so now we’ve </a:t>
            </a:r>
            <a:r>
              <a:rPr lang="en-US" sz="2000" b="1" dirty="0" err="1"/>
              <a:t>esTAblished</a:t>
            </a:r>
            <a:r>
              <a:rPr lang="en-US" sz="2000" dirty="0"/>
              <a:t> the </a:t>
            </a:r>
            <a:r>
              <a:rPr lang="en-US" sz="2000" b="1" dirty="0" err="1"/>
              <a:t>PROblem</a:t>
            </a:r>
            <a:r>
              <a:rPr lang="en-US" sz="2000" dirty="0"/>
              <a:t> I’ll move on to </a:t>
            </a:r>
            <a:r>
              <a:rPr lang="en-US" sz="2000" b="1" dirty="0"/>
              <a:t>TWO</a:t>
            </a:r>
            <a:r>
              <a:rPr lang="en-US" sz="2000" dirty="0"/>
              <a:t> possible solutions</a:t>
            </a:r>
          </a:p>
          <a:p>
            <a:pPr marL="514350" lvl="0" indent="-514350" algn="just">
              <a:buFont typeface="+mj-lt"/>
              <a:buAutoNum type="arabicPeriod"/>
            </a:pPr>
            <a:endParaRPr lang="en-US" sz="1400" dirty="0">
              <a:solidFill>
                <a:prstClr val="black"/>
              </a:solidFill>
            </a:endParaRPr>
          </a:p>
          <a:p>
            <a:pPr marL="514350" lvl="0" indent="-514350" algn="just">
              <a:buFont typeface="+mj-lt"/>
              <a:buAutoNum type="arabicPeriod"/>
            </a:pPr>
            <a:r>
              <a:rPr lang="en-US" sz="2000" dirty="0"/>
              <a:t> the </a:t>
            </a:r>
            <a:r>
              <a:rPr lang="en-US" sz="2000" b="1" dirty="0"/>
              <a:t>FIRST</a:t>
            </a:r>
            <a:r>
              <a:rPr lang="en-US" sz="2000" dirty="0"/>
              <a:t> one I’d like to discuss is </a:t>
            </a:r>
            <a:r>
              <a:rPr lang="en-US" sz="2000" b="1" dirty="0" err="1"/>
              <a:t>BAnning</a:t>
            </a:r>
            <a:r>
              <a:rPr lang="en-US" sz="2000" dirty="0"/>
              <a:t> the </a:t>
            </a:r>
            <a:r>
              <a:rPr lang="en-US" sz="2000" b="1" dirty="0" err="1"/>
              <a:t>ADverTIsing</a:t>
            </a:r>
            <a:r>
              <a:rPr lang="en-US" sz="2000" dirty="0"/>
              <a:t> of sugar-sweetened drinks</a:t>
            </a:r>
            <a:endParaRPr lang="en-US" sz="2000" dirty="0">
              <a:cs typeface="Calibri"/>
            </a:endParaRPr>
          </a:p>
          <a:p>
            <a:pPr marL="514350" lvl="0" indent="-514350" algn="just">
              <a:buFont typeface="+mj-lt"/>
              <a:buAutoNum type="arabicPeriod"/>
            </a:pPr>
            <a:endParaRPr lang="en-US" sz="1200" dirty="0">
              <a:solidFill>
                <a:prstClr val="black"/>
              </a:solidFill>
            </a:endParaRPr>
          </a:p>
          <a:p>
            <a:pPr marL="514350" lvl="0" indent="-514350" algn="just">
              <a:buFont typeface="+mj-lt"/>
              <a:buAutoNum type="arabicPeriod"/>
            </a:pPr>
            <a:r>
              <a:rPr lang="en-US" sz="2000" dirty="0"/>
              <a:t> well I propose that the </a:t>
            </a:r>
            <a:r>
              <a:rPr lang="en-US" sz="2000" b="1" dirty="0" err="1"/>
              <a:t>BRItish</a:t>
            </a:r>
            <a:r>
              <a:rPr lang="en-US" sz="2000" dirty="0"/>
              <a:t> government introduces a </a:t>
            </a:r>
            <a:r>
              <a:rPr lang="en-US" sz="2000" b="1" dirty="0" err="1"/>
              <a:t>TOtal</a:t>
            </a:r>
            <a:r>
              <a:rPr lang="en-US" sz="2000" dirty="0"/>
              <a:t> </a:t>
            </a:r>
            <a:r>
              <a:rPr lang="en-US" sz="2000" b="1" dirty="0"/>
              <a:t>BAN</a:t>
            </a:r>
            <a:r>
              <a:rPr lang="en-US" sz="2000" dirty="0"/>
              <a:t> on the advertising of </a:t>
            </a:r>
            <a:r>
              <a:rPr lang="en-US" sz="2000" b="1" dirty="0"/>
              <a:t>ALL</a:t>
            </a:r>
            <a:r>
              <a:rPr lang="en-US" sz="2000" dirty="0"/>
              <a:t> </a:t>
            </a:r>
            <a:r>
              <a:rPr lang="en-US" sz="2000" b="1" dirty="0"/>
              <a:t>NON-</a:t>
            </a:r>
            <a:r>
              <a:rPr lang="en-US" sz="2000" b="1" dirty="0" err="1"/>
              <a:t>ALcoHOlic</a:t>
            </a:r>
            <a:r>
              <a:rPr lang="en-US" sz="2000" dirty="0"/>
              <a:t> beverages that contain </a:t>
            </a:r>
            <a:r>
              <a:rPr lang="en-US" sz="2000" b="1" dirty="0" err="1"/>
              <a:t>ADded</a:t>
            </a:r>
            <a:r>
              <a:rPr lang="en-US" sz="2000" dirty="0"/>
              <a:t> free sugars which are one of the </a:t>
            </a:r>
            <a:r>
              <a:rPr lang="en-US" sz="2000" b="1" dirty="0"/>
              <a:t>MAIN</a:t>
            </a:r>
            <a:r>
              <a:rPr lang="en-US" sz="2000" dirty="0"/>
              <a:t> sources of Britain’s </a:t>
            </a:r>
            <a:r>
              <a:rPr lang="en-US" sz="2000" b="1" dirty="0" err="1"/>
              <a:t>inCREASED</a:t>
            </a:r>
            <a:r>
              <a:rPr lang="en-US" sz="2000" dirty="0"/>
              <a:t> sugar consumption </a:t>
            </a:r>
            <a:endParaRPr lang="en-US" sz="2000" dirty="0">
              <a:cs typeface="Calibri"/>
            </a:endParaRPr>
          </a:p>
          <a:p>
            <a:pPr marL="514350" lvl="0" indent="-514350" algn="just">
              <a:buFont typeface="+mj-lt"/>
              <a:buAutoNum type="arabicPeriod"/>
            </a:pPr>
            <a:endParaRPr lang="en-US" sz="1400" dirty="0">
              <a:solidFill>
                <a:prstClr val="black"/>
              </a:solidFill>
            </a:endParaRPr>
          </a:p>
          <a:p>
            <a:pPr marL="514350" indent="-514350" algn="just">
              <a:buFont typeface="+mj-lt"/>
              <a:buAutoNum type="arabicPeriod"/>
            </a:pPr>
            <a:r>
              <a:rPr lang="en-US" sz="2000" dirty="0"/>
              <a:t> </a:t>
            </a:r>
            <a:r>
              <a:rPr lang="en-US" sz="2000" b="1" dirty="0"/>
              <a:t>ADS</a:t>
            </a:r>
            <a:r>
              <a:rPr lang="en-US" sz="2000" dirty="0"/>
              <a:t> for such drinks wouldn’t be permitted in the UK on </a:t>
            </a:r>
            <a:r>
              <a:rPr lang="en-US" sz="2000" b="1" dirty="0" err="1"/>
              <a:t>TElevision</a:t>
            </a:r>
            <a:r>
              <a:rPr lang="en-US" sz="2000" dirty="0"/>
              <a:t> and </a:t>
            </a:r>
            <a:r>
              <a:rPr lang="en-US" sz="2000" b="1" dirty="0" err="1"/>
              <a:t>RAdio</a:t>
            </a:r>
            <a:r>
              <a:rPr lang="en-US" sz="2000" dirty="0"/>
              <a:t> in </a:t>
            </a:r>
            <a:r>
              <a:rPr lang="en-US" sz="2000" b="1" dirty="0" err="1"/>
              <a:t>NEWSPApers</a:t>
            </a:r>
            <a:r>
              <a:rPr lang="en-US" sz="2000" dirty="0"/>
              <a:t> and  </a:t>
            </a:r>
            <a:r>
              <a:rPr lang="en-US" sz="2000" b="1" dirty="0" err="1"/>
              <a:t>MAgazines</a:t>
            </a:r>
            <a:r>
              <a:rPr lang="en-US" sz="2000" dirty="0"/>
              <a:t> or on </a:t>
            </a:r>
            <a:r>
              <a:rPr lang="en-US" sz="2000" b="1" dirty="0"/>
              <a:t>social </a:t>
            </a:r>
            <a:r>
              <a:rPr lang="en-US" sz="2000" b="1" dirty="0" err="1"/>
              <a:t>MEdia</a:t>
            </a:r>
            <a:r>
              <a:rPr lang="en-US" sz="2000" dirty="0"/>
              <a:t>. </a:t>
            </a:r>
            <a:endParaRPr lang="en-US" sz="2000" dirty="0">
              <a:solidFill>
                <a:prstClr val="black"/>
              </a:solidFill>
              <a:cs typeface="Calibri" panose="020F0502020204030204"/>
            </a:endParaRPr>
          </a:p>
          <a:p>
            <a:pPr marL="514350" lvl="0" indent="-514350" algn="just">
              <a:buFont typeface="+mj-lt"/>
              <a:buAutoNum type="arabicPeriod"/>
            </a:pPr>
            <a:endParaRPr lang="en-US" sz="1400" dirty="0">
              <a:solidFill>
                <a:prstClr val="black"/>
              </a:solidFill>
            </a:endParaRPr>
          </a:p>
          <a:p>
            <a:pPr marL="514350" lvl="0" indent="-514350" algn="just">
              <a:buFont typeface="+mj-lt"/>
              <a:buAutoNum type="arabicPeriod"/>
            </a:pPr>
            <a:r>
              <a:rPr lang="en-US" sz="2000" dirty="0"/>
              <a:t> however it’. </a:t>
            </a:r>
            <a:r>
              <a:rPr lang="en-US" sz="2000" b="1" dirty="0" err="1"/>
              <a:t>imPORtant</a:t>
            </a:r>
            <a:r>
              <a:rPr lang="en-US" sz="2000" dirty="0"/>
              <a:t> to recognize that this is </a:t>
            </a:r>
            <a:r>
              <a:rPr lang="en-US" sz="2000" b="1" dirty="0"/>
              <a:t>NOT</a:t>
            </a:r>
            <a:r>
              <a:rPr lang="en-US" sz="2000" dirty="0"/>
              <a:t> a perfect solution. </a:t>
            </a:r>
            <a:endParaRPr lang="en-US" sz="2000" dirty="0">
              <a:cs typeface="Calibri"/>
            </a:endParaRPr>
          </a:p>
        </p:txBody>
      </p:sp>
      <p:sp>
        <p:nvSpPr>
          <p:cNvPr id="2" name="Rectangle 1">
            <a:extLst>
              <a:ext uri="{FF2B5EF4-FFF2-40B4-BE49-F238E27FC236}">
                <a16:creationId xmlns:a16="http://schemas.microsoft.com/office/drawing/2014/main" id="{70C53A54-21BB-40D2-B095-FA01BE279A9E}"/>
              </a:ext>
            </a:extLst>
          </p:cNvPr>
          <p:cNvSpPr/>
          <p:nvPr/>
        </p:nvSpPr>
        <p:spPr>
          <a:xfrm>
            <a:off x="407368" y="6002017"/>
            <a:ext cx="11377264" cy="400110"/>
          </a:xfrm>
          <a:prstGeom prst="rect">
            <a:avLst/>
          </a:prstGeom>
          <a:noFill/>
          <a:ln>
            <a:noFill/>
          </a:ln>
        </p:spPr>
        <p:txBody>
          <a:bodyPr wrap="square">
            <a:spAutoFit/>
          </a:bodyPr>
          <a:lstStyle/>
          <a:p>
            <a:pPr algn="just"/>
            <a:r>
              <a:rPr lang="en-US" sz="2000" dirty="0"/>
              <a:t>Listen and check your answers. Add (</a:t>
            </a:r>
            <a:r>
              <a:rPr lang="en-US" sz="2000" b="1" dirty="0">
                <a:solidFill>
                  <a:srgbClr val="0070C0"/>
                </a:solidFill>
              </a:rPr>
              <a:t>/</a:t>
            </a:r>
            <a:r>
              <a:rPr lang="en-US" sz="2000" dirty="0"/>
              <a:t>) for a pause. </a:t>
            </a:r>
            <a:endParaRPr lang="en-GB" sz="2000" dirty="0"/>
          </a:p>
        </p:txBody>
      </p:sp>
      <p:grpSp>
        <p:nvGrpSpPr>
          <p:cNvPr id="4" name="Group 2"/>
          <p:cNvGrpSpPr>
            <a:grpSpLocks/>
          </p:cNvGrpSpPr>
          <p:nvPr/>
        </p:nvGrpSpPr>
        <p:grpSpPr bwMode="auto">
          <a:xfrm>
            <a:off x="2567608" y="279885"/>
            <a:ext cx="7956376" cy="556827"/>
            <a:chOff x="103092947" y="106166598"/>
            <a:chExt cx="6633628" cy="556506"/>
          </a:xfrm>
        </p:grpSpPr>
        <p:sp>
          <p:nvSpPr>
            <p:cNvPr id="5"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Chunking</a:t>
              </a:r>
              <a:r>
                <a:rPr kumimoji="0" lang="en-GB" altLang="en-US" sz="2400" b="1" i="0" u="none" strike="noStrike" kern="1200" cap="none" spc="0" normalizeH="0" noProof="0" dirty="0">
                  <a:ln>
                    <a:noFill/>
                  </a:ln>
                  <a:solidFill>
                    <a:srgbClr val="000000"/>
                  </a:solidFill>
                  <a:effectLst/>
                  <a:uLnTx/>
                  <a:uFillTx/>
                  <a:latin typeface="Verdana" panose="020B0604030504040204" pitchFamily="34" charset="0"/>
                  <a:ea typeface="+mn-ea"/>
                  <a:cs typeface="+mn-cs"/>
                </a:rPr>
                <a:t> and pausing</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 name="Picture 5" descr="UoN_Primary_Logo_RG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8" name="Lesson 3.1 Chunking and pausing">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096000" y="5897272"/>
            <a:ext cx="609600" cy="609600"/>
          </a:xfrm>
          <a:prstGeom prst="rect">
            <a:avLst/>
          </a:prstGeom>
        </p:spPr>
      </p:pic>
      <p:sp>
        <p:nvSpPr>
          <p:cNvPr id="9" name="Rectangle 8">
            <a:extLst>
              <a:ext uri="{FF2B5EF4-FFF2-40B4-BE49-F238E27FC236}">
                <a16:creationId xmlns:a16="http://schemas.microsoft.com/office/drawing/2014/main" id="{B47C302B-E0B5-4B15-8BF2-20BC9FC0416F}"/>
              </a:ext>
            </a:extLst>
          </p:cNvPr>
          <p:cNvSpPr/>
          <p:nvPr/>
        </p:nvSpPr>
        <p:spPr>
          <a:xfrm>
            <a:off x="274676" y="1147116"/>
            <a:ext cx="11667996" cy="400110"/>
          </a:xfrm>
          <a:prstGeom prst="rect">
            <a:avLst/>
          </a:prstGeom>
        </p:spPr>
        <p:txBody>
          <a:bodyPr wrap="square">
            <a:spAutoFit/>
          </a:bodyPr>
          <a:lstStyle/>
          <a:p>
            <a:r>
              <a:rPr lang="en-US" sz="2000" dirty="0"/>
              <a:t>Analyse five sentences from one of the solution sections and </a:t>
            </a:r>
            <a:r>
              <a:rPr lang="en-US" sz="2000" b="1" dirty="0"/>
              <a:t>predict</a:t>
            </a:r>
            <a:r>
              <a:rPr lang="en-US" sz="2000" dirty="0"/>
              <a:t> where you think the speaker might pause. </a:t>
            </a:r>
          </a:p>
        </p:txBody>
      </p:sp>
      <p:sp>
        <p:nvSpPr>
          <p:cNvPr id="10" name="TextBox 9">
            <a:extLst>
              <a:ext uri="{FF2B5EF4-FFF2-40B4-BE49-F238E27FC236}">
                <a16:creationId xmlns:a16="http://schemas.microsoft.com/office/drawing/2014/main" id="{71BC294A-DEE5-4538-A8A0-45DBC69407E8}"/>
              </a:ext>
            </a:extLst>
          </p:cNvPr>
          <p:cNvSpPr txBox="1"/>
          <p:nvPr/>
        </p:nvSpPr>
        <p:spPr>
          <a:xfrm>
            <a:off x="8760296" y="5897272"/>
            <a:ext cx="3055157" cy="707886"/>
          </a:xfrm>
          <a:prstGeom prst="rect">
            <a:avLst/>
          </a:prstGeom>
          <a:noFill/>
        </p:spPr>
        <p:txBody>
          <a:bodyPr wrap="square" rtlCol="0">
            <a:spAutoFit/>
          </a:bodyPr>
          <a:lstStyle/>
          <a:p>
            <a:pPr algn="r"/>
            <a:r>
              <a:rPr lang="en-US" sz="2000" i="1" dirty="0">
                <a:solidFill>
                  <a:srgbClr val="FF0000"/>
                </a:solidFill>
              </a:rPr>
              <a:t>Note: </a:t>
            </a:r>
            <a:r>
              <a:rPr lang="en-US" sz="2000" dirty="0">
                <a:solidFill>
                  <a:srgbClr val="FF0000"/>
                </a:solidFill>
              </a:rPr>
              <a:t>Pausing </a:t>
            </a:r>
            <a:r>
              <a:rPr lang="en-US" sz="2000" u="sng" dirty="0">
                <a:solidFill>
                  <a:srgbClr val="FF0000"/>
                </a:solidFill>
              </a:rPr>
              <a:t>can vary</a:t>
            </a:r>
            <a:r>
              <a:rPr lang="en-US" sz="2000" dirty="0">
                <a:solidFill>
                  <a:srgbClr val="FF0000"/>
                </a:solidFill>
              </a:rPr>
              <a:t> depending on the speaker. </a:t>
            </a:r>
          </a:p>
        </p:txBody>
      </p:sp>
      <p:pic>
        <p:nvPicPr>
          <p:cNvPr id="11" name="Picture 6" descr="Book Generic Mixed icon">
            <a:extLst>
              <a:ext uri="{FF2B5EF4-FFF2-40B4-BE49-F238E27FC236}">
                <a16:creationId xmlns:a16="http://schemas.microsoft.com/office/drawing/2014/main" id="{73A0C235-4EAC-F9A0-DB77-A7A9F8AAE33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011833" y="9994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03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8"/>
                </p:tgtEl>
              </p:cMediaNode>
            </p:audio>
          </p:childTnLst>
        </p:cTn>
      </p:par>
    </p:tnLst>
    <p:bldLst>
      <p:bldP spid="2"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484784"/>
            <a:ext cx="11377264" cy="4536504"/>
          </a:xfrm>
          <a:solidFill>
            <a:srgbClr val="FFFFD1"/>
          </a:solidFill>
          <a:ln w="3175">
            <a:solidFill>
              <a:schemeClr val="tx1"/>
            </a:solidFill>
            <a:prstDash val="dash"/>
          </a:ln>
        </p:spPr>
        <p:txBody>
          <a:bodyPr vert="horz" lIns="91440" tIns="45720" rIns="91440" bIns="45720" rtlCol="0" anchor="t">
            <a:noAutofit/>
          </a:bodyPr>
          <a:lstStyle/>
          <a:p>
            <a:pPr marL="514350" indent="-514350" algn="just">
              <a:buFont typeface="+mj-lt"/>
              <a:buAutoNum type="arabicPeriod"/>
            </a:pPr>
            <a:r>
              <a:rPr lang="en-US" sz="2000" dirty="0"/>
              <a:t> </a:t>
            </a:r>
            <a:r>
              <a:rPr lang="en-US" sz="2000" b="1" dirty="0" err="1"/>
              <a:t>oKAY</a:t>
            </a:r>
            <a:r>
              <a:rPr lang="en-US" sz="2000" dirty="0"/>
              <a:t> </a:t>
            </a:r>
            <a:r>
              <a:rPr lang="en-US" sz="2000" b="1" dirty="0">
                <a:solidFill>
                  <a:srgbClr val="0070C0"/>
                </a:solidFill>
              </a:rPr>
              <a:t>/</a:t>
            </a:r>
            <a:r>
              <a:rPr lang="en-US" sz="2000" dirty="0"/>
              <a:t> so now we’ve </a:t>
            </a:r>
            <a:r>
              <a:rPr lang="en-US" sz="2000" b="1" dirty="0" err="1"/>
              <a:t>esTAblished</a:t>
            </a:r>
            <a:r>
              <a:rPr lang="en-US" sz="2000" dirty="0"/>
              <a:t> the </a:t>
            </a:r>
            <a:r>
              <a:rPr lang="en-US" sz="2000" b="1" dirty="0" err="1"/>
              <a:t>PROblem</a:t>
            </a:r>
            <a:r>
              <a:rPr lang="en-US" sz="2000" dirty="0"/>
              <a:t> </a:t>
            </a:r>
            <a:r>
              <a:rPr lang="en-US" sz="2000" b="1" dirty="0">
                <a:solidFill>
                  <a:srgbClr val="0070C0"/>
                </a:solidFill>
              </a:rPr>
              <a:t>/</a:t>
            </a:r>
            <a:r>
              <a:rPr lang="en-US" sz="2000" dirty="0"/>
              <a:t> I’ll move on to </a:t>
            </a:r>
            <a:r>
              <a:rPr lang="en-US" sz="2000" b="1" dirty="0"/>
              <a:t>TWO</a:t>
            </a:r>
            <a:r>
              <a:rPr lang="en-US" sz="2000" dirty="0"/>
              <a:t> possible solutions</a:t>
            </a:r>
          </a:p>
          <a:p>
            <a:pPr marL="514350" indent="-514350" algn="just">
              <a:buFont typeface="+mj-lt"/>
              <a:buAutoNum type="arabicPeriod"/>
            </a:pPr>
            <a:endParaRPr lang="en-US" sz="2000" dirty="0"/>
          </a:p>
          <a:p>
            <a:pPr marL="514350" indent="-514350" algn="just">
              <a:buFont typeface="+mj-lt"/>
              <a:buAutoNum type="arabicPeriod"/>
            </a:pPr>
            <a:r>
              <a:rPr lang="en-US" sz="2000" dirty="0"/>
              <a:t> the </a:t>
            </a:r>
            <a:r>
              <a:rPr lang="en-US" sz="2000" b="1" dirty="0"/>
              <a:t>FIRST</a:t>
            </a:r>
            <a:r>
              <a:rPr lang="en-US" sz="2000" dirty="0"/>
              <a:t> one I’d like to discuss </a:t>
            </a:r>
            <a:r>
              <a:rPr lang="en-US" sz="2000" b="1" dirty="0">
                <a:solidFill>
                  <a:srgbClr val="0070C0"/>
                </a:solidFill>
              </a:rPr>
              <a:t>/</a:t>
            </a:r>
            <a:r>
              <a:rPr lang="en-US" sz="2000" dirty="0"/>
              <a:t> is</a:t>
            </a:r>
            <a:r>
              <a:rPr lang="en-US" sz="2000" b="1" dirty="0">
                <a:solidFill>
                  <a:srgbClr val="0070C0"/>
                </a:solidFill>
              </a:rPr>
              <a:t> </a:t>
            </a:r>
            <a:r>
              <a:rPr lang="en-US" sz="2000" b="1" dirty="0" err="1"/>
              <a:t>BAnning</a:t>
            </a:r>
            <a:r>
              <a:rPr lang="en-US" sz="2000" dirty="0"/>
              <a:t> the </a:t>
            </a:r>
            <a:r>
              <a:rPr lang="en-US" sz="2000" b="1" dirty="0" err="1"/>
              <a:t>ADverTIsing</a:t>
            </a:r>
            <a:r>
              <a:rPr lang="en-US" sz="2000" b="1" dirty="0">
                <a:solidFill>
                  <a:srgbClr val="0070C0"/>
                </a:solidFill>
              </a:rPr>
              <a:t> </a:t>
            </a:r>
            <a:r>
              <a:rPr lang="en-US" sz="2000" dirty="0"/>
              <a:t>of sugar-sweetened drinks</a:t>
            </a:r>
          </a:p>
          <a:p>
            <a:pPr marL="514350" indent="-514350" algn="just">
              <a:buFont typeface="+mj-lt"/>
              <a:buAutoNum type="arabicPeriod"/>
            </a:pPr>
            <a:endParaRPr lang="en-US" sz="2000" dirty="0"/>
          </a:p>
          <a:p>
            <a:pPr marL="514350" indent="-514350" algn="just">
              <a:buFont typeface="+mj-lt"/>
              <a:buAutoNum type="arabicPeriod"/>
            </a:pPr>
            <a:r>
              <a:rPr lang="en-US" sz="2000" dirty="0"/>
              <a:t> well </a:t>
            </a:r>
            <a:r>
              <a:rPr lang="en-US" sz="2000" b="1" dirty="0">
                <a:solidFill>
                  <a:srgbClr val="0070C0"/>
                </a:solidFill>
              </a:rPr>
              <a:t>/</a:t>
            </a:r>
            <a:r>
              <a:rPr lang="en-US" sz="2000" dirty="0"/>
              <a:t> I propose that the </a:t>
            </a:r>
            <a:r>
              <a:rPr lang="en-US" sz="2000" b="1" dirty="0" err="1"/>
              <a:t>BRItish</a:t>
            </a:r>
            <a:r>
              <a:rPr lang="en-US" sz="2000" dirty="0"/>
              <a:t> government</a:t>
            </a:r>
            <a:r>
              <a:rPr lang="en-US" sz="2000" b="1" dirty="0">
                <a:solidFill>
                  <a:srgbClr val="0070C0"/>
                </a:solidFill>
              </a:rPr>
              <a:t> / </a:t>
            </a:r>
            <a:r>
              <a:rPr lang="en-US" sz="2000" dirty="0"/>
              <a:t>introduces a </a:t>
            </a:r>
            <a:r>
              <a:rPr lang="en-US" sz="2000" b="1" dirty="0" err="1"/>
              <a:t>TOtal</a:t>
            </a:r>
            <a:r>
              <a:rPr lang="en-US" sz="2000" dirty="0"/>
              <a:t> </a:t>
            </a:r>
            <a:r>
              <a:rPr lang="en-US" sz="2000" b="1" dirty="0"/>
              <a:t>BAN</a:t>
            </a:r>
            <a:r>
              <a:rPr lang="en-US" sz="2000" dirty="0"/>
              <a:t> </a:t>
            </a:r>
            <a:r>
              <a:rPr lang="en-US" sz="2000" b="1" dirty="0">
                <a:solidFill>
                  <a:srgbClr val="0070C0"/>
                </a:solidFill>
              </a:rPr>
              <a:t>/</a:t>
            </a:r>
            <a:r>
              <a:rPr lang="en-US" sz="2000" dirty="0"/>
              <a:t> on the advertising of </a:t>
            </a:r>
            <a:r>
              <a:rPr lang="en-US" sz="2000" b="1" dirty="0"/>
              <a:t>ALL</a:t>
            </a:r>
            <a:r>
              <a:rPr lang="en-US" sz="2000" dirty="0"/>
              <a:t> </a:t>
            </a:r>
            <a:r>
              <a:rPr lang="en-US" sz="2000" b="1" dirty="0"/>
              <a:t>NON-</a:t>
            </a:r>
            <a:r>
              <a:rPr lang="en-US" sz="2000" b="1" dirty="0" err="1"/>
              <a:t>ALcoHOlic</a:t>
            </a:r>
            <a:r>
              <a:rPr lang="en-US" sz="2000" dirty="0"/>
              <a:t> beverages</a:t>
            </a:r>
            <a:r>
              <a:rPr lang="en-US" sz="2000" b="1" dirty="0">
                <a:solidFill>
                  <a:srgbClr val="0070C0"/>
                </a:solidFill>
              </a:rPr>
              <a:t> / </a:t>
            </a:r>
            <a:r>
              <a:rPr lang="en-US" sz="2000" dirty="0"/>
              <a:t>that contain </a:t>
            </a:r>
            <a:r>
              <a:rPr lang="en-US" sz="2000" b="1" dirty="0" err="1"/>
              <a:t>ADded</a:t>
            </a:r>
            <a:r>
              <a:rPr lang="en-US" sz="2000" dirty="0"/>
              <a:t> free sugars </a:t>
            </a:r>
            <a:r>
              <a:rPr lang="en-US" sz="2000" b="1" dirty="0">
                <a:solidFill>
                  <a:srgbClr val="0070C0"/>
                </a:solidFill>
              </a:rPr>
              <a:t>/</a:t>
            </a:r>
            <a:r>
              <a:rPr lang="en-US" sz="2000" dirty="0"/>
              <a:t> which are one of the </a:t>
            </a:r>
            <a:r>
              <a:rPr lang="en-US" sz="2000" b="1" dirty="0"/>
              <a:t>MAIN</a:t>
            </a:r>
            <a:r>
              <a:rPr lang="en-US" sz="2000" dirty="0"/>
              <a:t> sources</a:t>
            </a:r>
            <a:r>
              <a:rPr lang="en-US" sz="2000" b="1" dirty="0">
                <a:solidFill>
                  <a:srgbClr val="0070C0"/>
                </a:solidFill>
              </a:rPr>
              <a:t> </a:t>
            </a:r>
            <a:r>
              <a:rPr lang="en-US" sz="2000" dirty="0"/>
              <a:t>of Britain’s </a:t>
            </a:r>
            <a:r>
              <a:rPr lang="en-US" sz="2000" b="1" dirty="0" err="1"/>
              <a:t>inCREASED</a:t>
            </a:r>
            <a:r>
              <a:rPr lang="en-US" sz="2000" dirty="0"/>
              <a:t> sugar consumption </a:t>
            </a:r>
          </a:p>
          <a:p>
            <a:pPr marL="514350" indent="-514350" algn="just">
              <a:buFont typeface="+mj-lt"/>
              <a:buAutoNum type="arabicPeriod"/>
            </a:pPr>
            <a:endParaRPr lang="en-US" sz="2000" dirty="0"/>
          </a:p>
          <a:p>
            <a:pPr marL="514350" indent="-514350" algn="just">
              <a:buFont typeface="+mj-lt"/>
              <a:buAutoNum type="arabicPeriod"/>
            </a:pPr>
            <a:r>
              <a:rPr lang="en-US" sz="2000" dirty="0"/>
              <a:t> </a:t>
            </a:r>
            <a:r>
              <a:rPr lang="en-US" sz="2000" b="1" dirty="0"/>
              <a:t>ADS</a:t>
            </a:r>
            <a:r>
              <a:rPr lang="en-US" sz="2000" dirty="0"/>
              <a:t> for such drinks</a:t>
            </a:r>
            <a:r>
              <a:rPr lang="en-US" sz="2000" b="1" dirty="0">
                <a:solidFill>
                  <a:srgbClr val="0070C0"/>
                </a:solidFill>
              </a:rPr>
              <a:t> / </a:t>
            </a:r>
            <a:r>
              <a:rPr lang="en-US" sz="2000" dirty="0"/>
              <a:t>wouldn’t be permitted in the UK </a:t>
            </a:r>
            <a:r>
              <a:rPr lang="en-US" sz="2000" b="1" dirty="0">
                <a:solidFill>
                  <a:srgbClr val="0070C0"/>
                </a:solidFill>
              </a:rPr>
              <a:t>/</a:t>
            </a:r>
            <a:r>
              <a:rPr lang="en-US" sz="2000" dirty="0"/>
              <a:t> on </a:t>
            </a:r>
            <a:r>
              <a:rPr lang="en-US" sz="2000" b="1" dirty="0" err="1"/>
              <a:t>TElevision</a:t>
            </a:r>
            <a:r>
              <a:rPr lang="en-US" sz="2000" dirty="0"/>
              <a:t> and </a:t>
            </a:r>
            <a:r>
              <a:rPr lang="en-US" sz="2000" b="1" dirty="0" err="1"/>
              <a:t>RAdio</a:t>
            </a:r>
            <a:r>
              <a:rPr lang="en-US" sz="2000" dirty="0"/>
              <a:t> </a:t>
            </a:r>
            <a:r>
              <a:rPr lang="en-US" sz="2000" b="1" dirty="0">
                <a:solidFill>
                  <a:srgbClr val="0070C0"/>
                </a:solidFill>
              </a:rPr>
              <a:t>/</a:t>
            </a:r>
            <a:r>
              <a:rPr lang="en-US" sz="2000" dirty="0"/>
              <a:t> in </a:t>
            </a:r>
            <a:r>
              <a:rPr lang="en-US" sz="2000" b="1" dirty="0" err="1"/>
              <a:t>NEWSPApers</a:t>
            </a:r>
            <a:r>
              <a:rPr lang="en-US" sz="2000" dirty="0"/>
              <a:t> and </a:t>
            </a:r>
            <a:r>
              <a:rPr lang="en-US" sz="2000" b="1" dirty="0"/>
              <a:t>Magazines </a:t>
            </a:r>
            <a:r>
              <a:rPr lang="en-US" sz="2000" b="1" dirty="0">
                <a:solidFill>
                  <a:srgbClr val="0070C0"/>
                </a:solidFill>
              </a:rPr>
              <a:t>/ </a:t>
            </a:r>
            <a:r>
              <a:rPr lang="en-US" sz="2000" dirty="0"/>
              <a:t>or on </a:t>
            </a:r>
            <a:r>
              <a:rPr lang="en-US" sz="2000" b="1" dirty="0"/>
              <a:t>social </a:t>
            </a:r>
            <a:r>
              <a:rPr lang="en-US" sz="2000" b="1" dirty="0" err="1"/>
              <a:t>MEdia</a:t>
            </a:r>
            <a:r>
              <a:rPr lang="en-US" sz="2000" dirty="0"/>
              <a:t>. </a:t>
            </a:r>
            <a:endParaRPr lang="en-US" sz="2000" dirty="0">
              <a:cs typeface="Calibri" panose="020F0502020204030204"/>
            </a:endParaRPr>
          </a:p>
          <a:p>
            <a:pPr marL="514350" indent="-514350" algn="just">
              <a:buFont typeface="+mj-lt"/>
              <a:buAutoNum type="arabicPeriod"/>
            </a:pPr>
            <a:endParaRPr lang="en-US" sz="2000" dirty="0"/>
          </a:p>
          <a:p>
            <a:pPr marL="514350" indent="-514350" algn="just">
              <a:buFont typeface="+mj-lt"/>
              <a:buAutoNum type="arabicPeriod"/>
            </a:pPr>
            <a:r>
              <a:rPr lang="en-US" sz="2000" dirty="0"/>
              <a:t> however </a:t>
            </a:r>
            <a:r>
              <a:rPr lang="en-US" sz="2000" b="1" dirty="0">
                <a:solidFill>
                  <a:srgbClr val="0070C0"/>
                </a:solidFill>
              </a:rPr>
              <a:t>/</a:t>
            </a:r>
            <a:r>
              <a:rPr lang="en-US" sz="2000" dirty="0"/>
              <a:t> it’s </a:t>
            </a:r>
            <a:r>
              <a:rPr lang="en-US" sz="2000" b="1" dirty="0" err="1"/>
              <a:t>imPORtant</a:t>
            </a:r>
            <a:r>
              <a:rPr lang="en-US" sz="2000" dirty="0"/>
              <a:t> to recognize</a:t>
            </a:r>
            <a:r>
              <a:rPr lang="en-US" sz="2000" b="1" dirty="0">
                <a:solidFill>
                  <a:srgbClr val="0070C0"/>
                </a:solidFill>
              </a:rPr>
              <a:t> </a:t>
            </a:r>
            <a:r>
              <a:rPr lang="en-US" sz="2000" dirty="0"/>
              <a:t>that this is </a:t>
            </a:r>
            <a:r>
              <a:rPr lang="en-US" sz="2000" b="1" dirty="0"/>
              <a:t>NOT</a:t>
            </a:r>
            <a:r>
              <a:rPr lang="en-US" sz="2000" dirty="0"/>
              <a:t> a perfect solution. </a:t>
            </a:r>
          </a:p>
        </p:txBody>
      </p:sp>
      <p:grpSp>
        <p:nvGrpSpPr>
          <p:cNvPr id="4" name="Group 2"/>
          <p:cNvGrpSpPr>
            <a:grpSpLocks/>
          </p:cNvGrpSpPr>
          <p:nvPr/>
        </p:nvGrpSpPr>
        <p:grpSpPr bwMode="auto">
          <a:xfrm>
            <a:off x="2567608" y="279885"/>
            <a:ext cx="7956376" cy="556827"/>
            <a:chOff x="103092947" y="106166598"/>
            <a:chExt cx="6633628" cy="556506"/>
          </a:xfrm>
        </p:grpSpPr>
        <p:sp>
          <p:nvSpPr>
            <p:cNvPr id="5"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Chunking</a:t>
              </a:r>
              <a:r>
                <a:rPr kumimoji="0" lang="en-GB" altLang="en-US" sz="2400" b="1" i="0" u="none" strike="noStrike" kern="1200" cap="none" spc="0" normalizeH="0" noProof="0" dirty="0">
                  <a:ln>
                    <a:noFill/>
                  </a:ln>
                  <a:solidFill>
                    <a:srgbClr val="000000"/>
                  </a:solidFill>
                  <a:effectLst/>
                  <a:uLnTx/>
                  <a:uFillTx/>
                  <a:latin typeface="Verdana" panose="020B0604030504040204" pitchFamily="34" charset="0"/>
                  <a:ea typeface="+mn-ea"/>
                  <a:cs typeface="+mn-cs"/>
                </a:rPr>
                <a:t> and pausing</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6"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7"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 name="Rectangle 7">
            <a:extLst>
              <a:ext uri="{FF2B5EF4-FFF2-40B4-BE49-F238E27FC236}">
                <a16:creationId xmlns:a16="http://schemas.microsoft.com/office/drawing/2014/main" id="{483357F6-B11E-4EF6-8F49-543477C420C7}"/>
              </a:ext>
            </a:extLst>
          </p:cNvPr>
          <p:cNvSpPr/>
          <p:nvPr/>
        </p:nvSpPr>
        <p:spPr>
          <a:xfrm>
            <a:off x="335360" y="996745"/>
            <a:ext cx="11377264" cy="400110"/>
          </a:xfrm>
          <a:prstGeom prst="rect">
            <a:avLst/>
          </a:prstGeom>
          <a:noFill/>
          <a:ln>
            <a:noFill/>
          </a:ln>
        </p:spPr>
        <p:txBody>
          <a:bodyPr wrap="square">
            <a:spAutoFit/>
          </a:bodyPr>
          <a:lstStyle/>
          <a:p>
            <a:pPr algn="just"/>
            <a:r>
              <a:rPr lang="en-US" sz="2000" i="1" dirty="0"/>
              <a:t>Answers:</a:t>
            </a:r>
            <a:endParaRPr lang="en-GB" sz="2000" i="1" dirty="0"/>
          </a:p>
        </p:txBody>
      </p:sp>
    </p:spTree>
    <p:extLst>
      <p:ext uri="{BB962C8B-B14F-4D97-AF65-F5344CB8AC3E}">
        <p14:creationId xmlns:p14="http://schemas.microsoft.com/office/powerpoint/2010/main" val="2940296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994" y="1115698"/>
            <a:ext cx="11233248" cy="4329526"/>
          </a:xfrm>
          <a:solidFill>
            <a:srgbClr val="C7EBE2"/>
          </a:solidFill>
          <a:ln>
            <a:solidFill>
              <a:schemeClr val="tx1"/>
            </a:solidFill>
            <a:prstDash val="dash"/>
          </a:ln>
        </p:spPr>
        <p:txBody>
          <a:bodyPr>
            <a:noAutofit/>
          </a:bodyPr>
          <a:lstStyle/>
          <a:p>
            <a:pPr marL="0" indent="0" algn="just">
              <a:buNone/>
            </a:pPr>
            <a:r>
              <a:rPr lang="en-US" sz="2400" dirty="0"/>
              <a:t>If you are a person who likes to create a </a:t>
            </a:r>
            <a:r>
              <a:rPr lang="en-US" sz="2400" u="sng" dirty="0"/>
              <a:t>script</a:t>
            </a:r>
            <a:r>
              <a:rPr lang="en-US" sz="2400" dirty="0"/>
              <a:t> for your presentations, it might be a good idea to think about </a:t>
            </a:r>
            <a:r>
              <a:rPr lang="en-US" sz="2400" b="1" dirty="0"/>
              <a:t>chunking</a:t>
            </a:r>
            <a:r>
              <a:rPr lang="en-US" sz="2400" dirty="0"/>
              <a:t> as you do this. </a:t>
            </a:r>
          </a:p>
          <a:p>
            <a:pPr marL="0" indent="0" algn="just">
              <a:buNone/>
            </a:pPr>
            <a:endParaRPr lang="en-US" sz="2400" dirty="0"/>
          </a:p>
          <a:p>
            <a:pPr marL="0" indent="0" algn="just">
              <a:buNone/>
            </a:pPr>
            <a:endParaRPr lang="en-US" sz="24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defRPr/>
              </a:pPr>
              <a:r>
                <a:rPr lang="en-GB" altLang="en-US" sz="2400" b="1" dirty="0">
                  <a:solidFill>
                    <a:srgbClr val="000000"/>
                  </a:solidFill>
                  <a:latin typeface="Verdana" panose="020B0604030504040204" pitchFamily="34" charset="0"/>
                </a:rPr>
                <a:t>Chunking and pausing</a:t>
              </a:r>
              <a:r>
                <a:rPr lang="en-GB" altLang="en-US" sz="2400" dirty="0">
                  <a:solidFill>
                    <a:srgbClr val="000000"/>
                  </a:solidFill>
                  <a:latin typeface="Verdana" panose="020B0604030504040204" pitchFamily="34" charset="0"/>
                </a:rPr>
                <a:t>: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rPr>
                <a:t>Presentation Tip</a:t>
              </a:r>
              <a:endParaRPr kumimoji="0" lang="en-US" altLang="en-US" sz="2400" i="0" u="none" strike="noStrike" kern="1200" cap="none" spc="0" normalizeH="0" baseline="0" noProof="0" dirty="0">
                <a:ln>
                  <a:noFill/>
                </a:ln>
                <a:solidFill>
                  <a:prstClr val="black"/>
                </a:solidFill>
                <a:effectLst/>
                <a:uLnTx/>
                <a:uFillTx/>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 name="Rectangle 3">
            <a:extLst>
              <a:ext uri="{FF2B5EF4-FFF2-40B4-BE49-F238E27FC236}">
                <a16:creationId xmlns:a16="http://schemas.microsoft.com/office/drawing/2014/main" id="{62E1C419-66BC-4E77-9537-73B1062AB462}"/>
              </a:ext>
            </a:extLst>
          </p:cNvPr>
          <p:cNvSpPr>
            <a:spLocks noChangeAspect="1"/>
          </p:cNvSpPr>
          <p:nvPr/>
        </p:nvSpPr>
        <p:spPr>
          <a:xfrm>
            <a:off x="6346926" y="2060847"/>
            <a:ext cx="4846320" cy="3168353"/>
          </a:xfrm>
          <a:prstGeom prst="rect">
            <a:avLst/>
          </a:prstGeom>
          <a:ln>
            <a:solidFill>
              <a:srgbClr val="0070C0"/>
            </a:solidFill>
            <a:prstDash val="dash"/>
          </a:ln>
        </p:spPr>
        <p:txBody>
          <a:bodyPr wrap="square">
            <a:noAutofit/>
          </a:bodyPr>
          <a:lstStyle/>
          <a:p>
            <a:r>
              <a:rPr lang="en-US" sz="2200" dirty="0"/>
              <a:t>Another method to achieve this is to put each chunk on a new line. </a:t>
            </a:r>
          </a:p>
          <a:p>
            <a:endParaRPr lang="en-US" sz="2200" dirty="0"/>
          </a:p>
          <a:p>
            <a:pPr algn="just"/>
            <a:r>
              <a:rPr lang="en-US" sz="2000" dirty="0"/>
              <a:t>For example:</a:t>
            </a:r>
          </a:p>
          <a:p>
            <a:pPr algn="just"/>
            <a:endParaRPr lang="en-US" sz="2400" dirty="0"/>
          </a:p>
          <a:p>
            <a:pPr algn="just"/>
            <a:r>
              <a:rPr lang="en-US" i="1" dirty="0">
                <a:solidFill>
                  <a:srgbClr val="0070C0"/>
                </a:solidFill>
              </a:rPr>
              <a:t>ads for such drinks </a:t>
            </a:r>
          </a:p>
          <a:p>
            <a:pPr algn="just"/>
            <a:r>
              <a:rPr lang="en-US" i="1" dirty="0">
                <a:solidFill>
                  <a:srgbClr val="0070C0"/>
                </a:solidFill>
              </a:rPr>
              <a:t>wouldn’t be permitted in the </a:t>
            </a:r>
            <a:r>
              <a:rPr lang="en-US" i="1" dirty="0" err="1">
                <a:solidFill>
                  <a:srgbClr val="0070C0"/>
                </a:solidFill>
              </a:rPr>
              <a:t>uk</a:t>
            </a:r>
            <a:r>
              <a:rPr lang="en-US" i="1" dirty="0">
                <a:solidFill>
                  <a:srgbClr val="0070C0"/>
                </a:solidFill>
              </a:rPr>
              <a:t> </a:t>
            </a:r>
          </a:p>
          <a:p>
            <a:pPr algn="just"/>
            <a:r>
              <a:rPr lang="en-US" i="1" dirty="0">
                <a:solidFill>
                  <a:srgbClr val="0070C0"/>
                </a:solidFill>
              </a:rPr>
              <a:t>on television and radio </a:t>
            </a:r>
          </a:p>
          <a:p>
            <a:pPr algn="just"/>
            <a:r>
              <a:rPr lang="en-US" i="1" dirty="0">
                <a:solidFill>
                  <a:srgbClr val="0070C0"/>
                </a:solidFill>
              </a:rPr>
              <a:t>in newspapers and magazines </a:t>
            </a:r>
          </a:p>
          <a:p>
            <a:pPr algn="just"/>
            <a:r>
              <a:rPr lang="en-US" i="1" dirty="0">
                <a:solidFill>
                  <a:srgbClr val="0070C0"/>
                </a:solidFill>
              </a:rPr>
              <a:t>or on social media. </a:t>
            </a:r>
          </a:p>
          <a:p>
            <a:pPr marL="1084263" indent="-1084263" algn="just"/>
            <a:r>
              <a:rPr lang="en-US" i="1" dirty="0">
                <a:solidFill>
                  <a:srgbClr val="0070C0"/>
                </a:solidFill>
              </a:rPr>
              <a:t> </a:t>
            </a:r>
          </a:p>
        </p:txBody>
      </p:sp>
      <p:sp>
        <p:nvSpPr>
          <p:cNvPr id="9" name="Rectangle 8">
            <a:extLst>
              <a:ext uri="{FF2B5EF4-FFF2-40B4-BE49-F238E27FC236}">
                <a16:creationId xmlns:a16="http://schemas.microsoft.com/office/drawing/2014/main" id="{710C564E-C004-4ECE-A24F-EE02D34432CF}"/>
              </a:ext>
            </a:extLst>
          </p:cNvPr>
          <p:cNvSpPr>
            <a:spLocks/>
          </p:cNvSpPr>
          <p:nvPr/>
        </p:nvSpPr>
        <p:spPr>
          <a:xfrm>
            <a:off x="911423" y="2060847"/>
            <a:ext cx="4846320" cy="3168353"/>
          </a:xfrm>
          <a:prstGeom prst="rect">
            <a:avLst/>
          </a:prstGeom>
          <a:ln>
            <a:solidFill>
              <a:srgbClr val="0070C0"/>
            </a:solidFill>
            <a:prstDash val="dash"/>
          </a:ln>
        </p:spPr>
        <p:txBody>
          <a:bodyPr wrap="square">
            <a:noAutofit/>
          </a:bodyPr>
          <a:lstStyle/>
          <a:p>
            <a:r>
              <a:rPr lang="en-US" sz="2200" dirty="0"/>
              <a:t>One method to achieve this is to use </a:t>
            </a:r>
            <a:r>
              <a:rPr lang="en-US" sz="2200" b="1" dirty="0">
                <a:solidFill>
                  <a:srgbClr val="0070C0"/>
                </a:solidFill>
              </a:rPr>
              <a:t>/ </a:t>
            </a:r>
            <a:r>
              <a:rPr lang="en-US" sz="2200" dirty="0"/>
              <a:t>after each chunk. </a:t>
            </a:r>
          </a:p>
          <a:p>
            <a:pPr algn="just"/>
            <a:endParaRPr lang="en-US" sz="2400" dirty="0"/>
          </a:p>
          <a:p>
            <a:pPr algn="just"/>
            <a:r>
              <a:rPr lang="en-US" sz="2000" dirty="0"/>
              <a:t>For example:</a:t>
            </a:r>
          </a:p>
          <a:p>
            <a:pPr algn="just"/>
            <a:endParaRPr lang="en-US" sz="2000" dirty="0"/>
          </a:p>
          <a:p>
            <a:pPr algn="just"/>
            <a:r>
              <a:rPr lang="en-US" i="1" dirty="0">
                <a:solidFill>
                  <a:srgbClr val="0070C0"/>
                </a:solidFill>
              </a:rPr>
              <a:t>ads for such drinks </a:t>
            </a:r>
            <a:r>
              <a:rPr lang="en-US" b="1" i="1" dirty="0">
                <a:solidFill>
                  <a:srgbClr val="0070C0"/>
                </a:solidFill>
              </a:rPr>
              <a:t>/ </a:t>
            </a:r>
            <a:r>
              <a:rPr lang="en-US" i="1" dirty="0">
                <a:solidFill>
                  <a:srgbClr val="0070C0"/>
                </a:solidFill>
              </a:rPr>
              <a:t>wouldn’t be permitted in the </a:t>
            </a:r>
            <a:r>
              <a:rPr lang="en-US" i="1" dirty="0" err="1">
                <a:solidFill>
                  <a:srgbClr val="0070C0"/>
                </a:solidFill>
              </a:rPr>
              <a:t>uk</a:t>
            </a:r>
            <a:r>
              <a:rPr lang="en-US" b="1" i="1" dirty="0">
                <a:solidFill>
                  <a:srgbClr val="0070C0"/>
                </a:solidFill>
              </a:rPr>
              <a:t> / </a:t>
            </a:r>
            <a:r>
              <a:rPr lang="en-US" i="1" dirty="0">
                <a:solidFill>
                  <a:srgbClr val="0070C0"/>
                </a:solidFill>
              </a:rPr>
              <a:t>on television and radio </a:t>
            </a:r>
            <a:r>
              <a:rPr lang="en-US" b="1" i="1" dirty="0">
                <a:solidFill>
                  <a:srgbClr val="0070C0"/>
                </a:solidFill>
              </a:rPr>
              <a:t>/</a:t>
            </a:r>
            <a:r>
              <a:rPr lang="en-US" i="1" dirty="0">
                <a:solidFill>
                  <a:srgbClr val="0070C0"/>
                </a:solidFill>
              </a:rPr>
              <a:t> in newspapers and magazines</a:t>
            </a:r>
            <a:r>
              <a:rPr lang="en-US" b="1" i="1" dirty="0">
                <a:solidFill>
                  <a:srgbClr val="0070C0"/>
                </a:solidFill>
              </a:rPr>
              <a:t> / </a:t>
            </a:r>
            <a:r>
              <a:rPr lang="en-US" i="1" dirty="0">
                <a:solidFill>
                  <a:srgbClr val="0070C0"/>
                </a:solidFill>
              </a:rPr>
              <a:t>or on social media. </a:t>
            </a:r>
          </a:p>
          <a:p>
            <a:pPr algn="just"/>
            <a:endParaRPr lang="en-US" sz="2000" dirty="0"/>
          </a:p>
        </p:txBody>
      </p:sp>
      <p:sp>
        <p:nvSpPr>
          <p:cNvPr id="5" name="Rectangle 4">
            <a:extLst>
              <a:ext uri="{FF2B5EF4-FFF2-40B4-BE49-F238E27FC236}">
                <a16:creationId xmlns:a16="http://schemas.microsoft.com/office/drawing/2014/main" id="{F1209C63-F677-4E5C-B874-74501ACC8B7D}"/>
              </a:ext>
            </a:extLst>
          </p:cNvPr>
          <p:cNvSpPr/>
          <p:nvPr/>
        </p:nvSpPr>
        <p:spPr>
          <a:xfrm>
            <a:off x="457994" y="5753237"/>
            <a:ext cx="6096000" cy="400110"/>
          </a:xfrm>
          <a:prstGeom prst="rect">
            <a:avLst/>
          </a:prstGeom>
        </p:spPr>
        <p:txBody>
          <a:bodyPr>
            <a:spAutoFit/>
          </a:bodyPr>
          <a:lstStyle/>
          <a:p>
            <a:pPr algn="just"/>
            <a:r>
              <a:rPr lang="en-US" sz="2000" dirty="0"/>
              <a:t>Which method, if any, would suit you best?</a:t>
            </a:r>
          </a:p>
        </p:txBody>
      </p:sp>
      <p:sp>
        <p:nvSpPr>
          <p:cNvPr id="11" name="TextBox 10">
            <a:extLst>
              <a:ext uri="{FF2B5EF4-FFF2-40B4-BE49-F238E27FC236}">
                <a16:creationId xmlns:a16="http://schemas.microsoft.com/office/drawing/2014/main" id="{58B8E208-1345-4A95-9FA0-DF206463018F}"/>
              </a:ext>
            </a:extLst>
          </p:cNvPr>
          <p:cNvSpPr txBox="1"/>
          <p:nvPr/>
        </p:nvSpPr>
        <p:spPr>
          <a:xfrm>
            <a:off x="7116179" y="5585499"/>
            <a:ext cx="4639333" cy="1015663"/>
          </a:xfrm>
          <a:prstGeom prst="rect">
            <a:avLst/>
          </a:prstGeom>
          <a:noFill/>
        </p:spPr>
        <p:txBody>
          <a:bodyPr wrap="square" rtlCol="0">
            <a:spAutoFit/>
          </a:bodyPr>
          <a:lstStyle/>
          <a:p>
            <a:r>
              <a:rPr lang="en-US" sz="2000" i="1" dirty="0">
                <a:solidFill>
                  <a:srgbClr val="FF0000"/>
                </a:solidFill>
              </a:rPr>
              <a:t>Note: </a:t>
            </a:r>
            <a:r>
              <a:rPr lang="en-US" sz="2000" dirty="0">
                <a:solidFill>
                  <a:srgbClr val="FF0000"/>
                </a:solidFill>
              </a:rPr>
              <a:t>Scripts are for preparation purposes only. In your Final presentation, you will </a:t>
            </a:r>
            <a:r>
              <a:rPr lang="en-US" sz="2000" b="1" u="sng" dirty="0">
                <a:solidFill>
                  <a:srgbClr val="FF0000"/>
                </a:solidFill>
              </a:rPr>
              <a:t>not</a:t>
            </a:r>
            <a:r>
              <a:rPr lang="en-US" sz="2000" dirty="0">
                <a:solidFill>
                  <a:srgbClr val="FF0000"/>
                </a:solidFill>
              </a:rPr>
              <a:t> be allowed to use a script.</a:t>
            </a:r>
            <a:endParaRPr lang="en-US" sz="2000" b="1" dirty="0">
              <a:solidFill>
                <a:srgbClr val="FF0000"/>
              </a:solidFill>
            </a:endParaRPr>
          </a:p>
        </p:txBody>
      </p:sp>
    </p:spTree>
    <p:extLst>
      <p:ext uri="{BB962C8B-B14F-4D97-AF65-F5344CB8AC3E}">
        <p14:creationId xmlns:p14="http://schemas.microsoft.com/office/powerpoint/2010/main" val="126735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lang="en-US" sz="6000" b="1" noProof="0" dirty="0">
                  <a:solidFill>
                    <a:srgbClr val="002060"/>
                  </a:solidFill>
                  <a:latin typeface="Calibri "/>
                </a:rPr>
                <a:t>Independent p</a:t>
              </a:r>
              <a:r>
                <a:rPr kumimoji="0" lang="en-US" sz="6000" b="1" i="0" u="none" strike="noStrike" kern="1200" cap="none" spc="0" normalizeH="0" baseline="0" noProof="0" dirty="0">
                  <a:ln>
                    <a:noFill/>
                  </a:ln>
                  <a:solidFill>
                    <a:srgbClr val="002060"/>
                  </a:solidFill>
                  <a:effectLst/>
                  <a:uLnTx/>
                  <a:uFillTx/>
                  <a:latin typeface="Calibri "/>
                  <a:ea typeface="+mj-ea"/>
                  <a:cs typeface="+mj-cs"/>
                </a:rPr>
                <a:t>ractice</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801746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7388" y="1124744"/>
            <a:ext cx="11017224" cy="5309355"/>
          </a:xfrm>
          <a:noFill/>
          <a:ln>
            <a:noFill/>
          </a:ln>
        </p:spPr>
        <p:txBody>
          <a:bodyPr>
            <a:noAutofit/>
          </a:bodyPr>
          <a:lstStyle/>
          <a:p>
            <a:pPr marL="0" indent="0" algn="just">
              <a:buNone/>
            </a:pPr>
            <a:r>
              <a:rPr lang="en-US" sz="2000" dirty="0"/>
              <a:t>Look at the script of the solution you prepared for homework. Using what you’ve learnt, complete the following tasks:</a:t>
            </a:r>
          </a:p>
          <a:p>
            <a:pPr marL="0" indent="0" algn="just">
              <a:buNone/>
            </a:pPr>
            <a:endParaRPr lang="en-US" sz="2000" dirty="0"/>
          </a:p>
          <a:p>
            <a:pPr marL="1200150" lvl="1" indent="-742950" algn="just">
              <a:buFont typeface="+mj-lt"/>
              <a:buAutoNum type="arabicPeriod"/>
            </a:pPr>
            <a:r>
              <a:rPr lang="en-US" sz="2000" dirty="0"/>
              <a:t>Make improvements to the </a:t>
            </a:r>
            <a:r>
              <a:rPr lang="en-US" sz="2000" b="1" dirty="0"/>
              <a:t>content</a:t>
            </a:r>
            <a:r>
              <a:rPr lang="en-US" sz="2000" dirty="0"/>
              <a:t> of the solution.</a:t>
            </a:r>
          </a:p>
          <a:p>
            <a:pPr marL="914400" lvl="2" indent="0" algn="just">
              <a:buNone/>
            </a:pPr>
            <a:r>
              <a:rPr lang="en-US" sz="1600" dirty="0"/>
              <a:t>	</a:t>
            </a:r>
            <a:endParaRPr lang="en-US" sz="2000" dirty="0"/>
          </a:p>
          <a:p>
            <a:pPr marL="1200150" lvl="1" indent="-742950" algn="just">
              <a:buFont typeface="+mj-lt"/>
              <a:buAutoNum type="arabicPeriod"/>
            </a:pPr>
            <a:r>
              <a:rPr lang="en-US" sz="2000" dirty="0"/>
              <a:t>Add </a:t>
            </a:r>
            <a:r>
              <a:rPr lang="en-US" sz="2000" b="1" dirty="0"/>
              <a:t>signposting phrases </a:t>
            </a:r>
            <a:r>
              <a:rPr lang="en-US" sz="2000" dirty="0"/>
              <a:t>if they are missing.</a:t>
            </a:r>
          </a:p>
          <a:p>
            <a:pPr marL="1200150" lvl="1" indent="-742950" algn="just">
              <a:buFont typeface="+mj-lt"/>
              <a:buAutoNum type="arabicPeriod"/>
            </a:pPr>
            <a:endParaRPr lang="en-US" sz="2000" dirty="0"/>
          </a:p>
          <a:p>
            <a:pPr marL="1200150" lvl="1" indent="-742950" algn="just">
              <a:buFont typeface="+mj-lt"/>
              <a:buAutoNum type="arabicPeriod"/>
            </a:pPr>
            <a:r>
              <a:rPr lang="en-US" sz="2000" dirty="0"/>
              <a:t>Use </a:t>
            </a:r>
            <a:r>
              <a:rPr lang="en-US" sz="2000" b="1" dirty="0"/>
              <a:t>hypothetical language </a:t>
            </a:r>
            <a:r>
              <a:rPr lang="en-US" sz="2000" dirty="0"/>
              <a:t>where necessary.</a:t>
            </a:r>
          </a:p>
          <a:p>
            <a:pPr marL="1200150" lvl="1" indent="-742950" algn="just">
              <a:buFont typeface="+mj-lt"/>
              <a:buAutoNum type="arabicPeriod"/>
            </a:pPr>
            <a:endParaRPr lang="en-US" sz="2000" dirty="0"/>
          </a:p>
          <a:p>
            <a:pPr marL="1200150" lvl="1" indent="-742950" algn="just">
              <a:buFont typeface="+mj-lt"/>
              <a:buAutoNum type="arabicPeriod"/>
            </a:pPr>
            <a:r>
              <a:rPr lang="en-US" sz="2000" dirty="0"/>
              <a:t>Add </a:t>
            </a:r>
            <a:r>
              <a:rPr lang="en-US" sz="2000" b="1" dirty="0">
                <a:solidFill>
                  <a:srgbClr val="0070C0"/>
                </a:solidFill>
              </a:rPr>
              <a:t>/</a:t>
            </a:r>
            <a:r>
              <a:rPr lang="en-US" sz="2000" dirty="0"/>
              <a:t> marks to indicate where you should </a:t>
            </a:r>
            <a:r>
              <a:rPr lang="en-US" sz="2000" b="1" dirty="0"/>
              <a:t>pause</a:t>
            </a:r>
            <a:r>
              <a:rPr lang="en-US" sz="2000" dirty="0"/>
              <a:t> (or start each chunk on a new line).</a:t>
            </a:r>
          </a:p>
          <a:p>
            <a:pPr marL="1200150" lvl="1" indent="-742950" algn="just">
              <a:buFont typeface="+mj-lt"/>
              <a:buAutoNum type="arabicPeriod"/>
            </a:pPr>
            <a:endParaRPr lang="en-US" sz="2000" dirty="0"/>
          </a:p>
          <a:p>
            <a:pPr marL="0" indent="0" algn="just">
              <a:buNone/>
            </a:pPr>
            <a:r>
              <a:rPr lang="en-US" sz="2000" dirty="0"/>
              <a:t>When you’re ready, present your improved solution to your partner. Your partner will record you. Then, compare your original recording with your new one and decide which is better.</a:t>
            </a:r>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32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Practice</a:t>
              </a:r>
              <a:endPar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422021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Getting started</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519564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extLst>
              <p:ext uri="{D42A27DB-BD31-4B8C-83A1-F6EECF244321}">
                <p14:modId xmlns:p14="http://schemas.microsoft.com/office/powerpoint/2010/main" val="1129322393"/>
              </p:ext>
            </p:extLst>
          </p:nvPr>
        </p:nvGraphicFramePr>
        <p:xfrm>
          <a:off x="353122" y="1075565"/>
          <a:ext cx="11485756" cy="2732016"/>
        </p:xfrm>
        <a:graphic>
          <a:graphicData uri="http://schemas.openxmlformats.org/drawingml/2006/table">
            <a:tbl>
              <a:tblPr firstRow="1" bandRow="1">
                <a:tableStyleId>{5940675A-B579-460E-94D1-54222C63F5DA}</a:tableStyleId>
              </a:tblPr>
              <a:tblGrid>
                <a:gridCol w="1717288">
                  <a:extLst>
                    <a:ext uri="{9D8B030D-6E8A-4147-A177-3AD203B41FA5}">
                      <a16:colId xmlns:a16="http://schemas.microsoft.com/office/drawing/2014/main" val="2008940339"/>
                    </a:ext>
                  </a:extLst>
                </a:gridCol>
                <a:gridCol w="9768468">
                  <a:extLst>
                    <a:ext uri="{9D8B030D-6E8A-4147-A177-3AD203B41FA5}">
                      <a16:colId xmlns:a16="http://schemas.microsoft.com/office/drawing/2014/main" val="2859638879"/>
                    </a:ext>
                  </a:extLst>
                </a:gridCol>
              </a:tblGrid>
              <a:tr h="396679">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Due</a:t>
                      </a:r>
                    </a:p>
                  </a:txBody>
                  <a:tcPr anchor="ctr">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400" b="1" dirty="0">
                          <a:solidFill>
                            <a:schemeClr val="tx1"/>
                          </a:solidFill>
                          <a:effectLst/>
                          <a:latin typeface="+mn-lt"/>
                          <a:ea typeface="SimSun"/>
                          <a:cs typeface="Arial"/>
                        </a:rPr>
                        <a:t>Task</a:t>
                      </a:r>
                    </a:p>
                  </a:txBody>
                  <a:tcPr anchor="ctr">
                    <a:solidFill>
                      <a:schemeClr val="bg1"/>
                    </a:solidFill>
                  </a:tcPr>
                </a:tc>
                <a:extLst>
                  <a:ext uri="{0D108BD9-81ED-4DB2-BD59-A6C34878D82A}">
                    <a16:rowId xmlns:a16="http://schemas.microsoft.com/office/drawing/2014/main" val="2323099356"/>
                  </a:ext>
                </a:extLst>
              </a:tr>
              <a:tr h="224465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200" b="1" dirty="0">
                          <a:solidFill>
                            <a:schemeClr val="bg1"/>
                          </a:solidFill>
                        </a:rPr>
                        <a:t>Lesson 4.2</a:t>
                      </a:r>
                    </a:p>
                  </a:txBody>
                  <a:tcPr anchor="ctr">
                    <a:solidFill>
                      <a:srgbClr val="264177"/>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effectLst/>
                          <a:uLnTx/>
                          <a:uFillTx/>
                          <a:latin typeface="+mn-lt"/>
                          <a:ea typeface="SimSun"/>
                          <a:cs typeface="Arial"/>
                        </a:rPr>
                        <a:t>Watch the ‘problem’ section from the sample presentation entitled ‘</a:t>
                      </a:r>
                      <a:r>
                        <a:rPr kumimoji="0" lang="en-US" sz="2200" b="0" i="1" u="none" strike="noStrike" kern="1200" cap="none" spc="0" normalizeH="0" baseline="0" noProof="0" dirty="0">
                          <a:ln>
                            <a:noFill/>
                          </a:ln>
                          <a:solidFill>
                            <a:schemeClr val="tx1"/>
                          </a:solidFill>
                          <a:effectLst/>
                          <a:uLnTx/>
                          <a:uFillTx/>
                          <a:latin typeface="+mn-lt"/>
                          <a:ea typeface="SimSun"/>
                          <a:cs typeface="Arial"/>
                        </a:rPr>
                        <a:t>Public Speaking Anxiety’ </a:t>
                      </a:r>
                      <a:r>
                        <a:rPr kumimoji="0" lang="en-US" sz="2200" b="0" i="0" u="none" strike="noStrike" kern="1200" cap="none" spc="0" normalizeH="0" baseline="0" noProof="0" dirty="0">
                          <a:ln>
                            <a:noFill/>
                          </a:ln>
                          <a:effectLst/>
                          <a:uLnTx/>
                          <a:uFillTx/>
                          <a:latin typeface="+mn-lt"/>
                          <a:ea typeface="SimSun"/>
                          <a:cs typeface="Arial"/>
                        </a:rPr>
                        <a:t>(</a:t>
                      </a:r>
                      <a:r>
                        <a:rPr lang="en-US" sz="2200" b="0" i="0" u="none" strike="noStrike" kern="1200" cap="none" spc="0" normalizeH="0" baseline="0" noProof="0" dirty="0">
                          <a:ln>
                            <a:noFill/>
                          </a:ln>
                          <a:effectLst/>
                          <a:uLnTx/>
                          <a:uFillTx/>
                          <a:latin typeface="+mn-lt"/>
                          <a:ea typeface="SimSun"/>
                          <a:cs typeface="Arial"/>
                        </a:rPr>
                        <a:t>link</a:t>
                      </a:r>
                      <a:r>
                        <a:rPr kumimoji="0" lang="en-US" sz="2200" b="0" i="0" u="none" strike="noStrike" kern="1200" cap="none" spc="0" normalizeH="0" baseline="0" noProof="0" dirty="0">
                          <a:ln>
                            <a:noFill/>
                          </a:ln>
                          <a:effectLst/>
                          <a:uLnTx/>
                          <a:uFillTx/>
                          <a:latin typeface="+mn-lt"/>
                          <a:ea typeface="SimSun"/>
                          <a:cs typeface="Arial"/>
                        </a:rPr>
                        <a:t> on Moodle in the Week 4 section).</a:t>
                      </a:r>
                    </a:p>
                    <a:p>
                      <a:pPr marL="971550" marR="0" lvl="1" indent="-514350" algn="l" defTabSz="685800" rtl="0" eaLnBrk="1" fontAlgn="auto" latinLnBrk="0" hangingPunct="1">
                        <a:lnSpc>
                          <a:spcPct val="100000"/>
                        </a:lnSpc>
                        <a:spcBef>
                          <a:spcPts val="0"/>
                        </a:spcBef>
                        <a:spcAft>
                          <a:spcPts val="0"/>
                        </a:spcAft>
                        <a:buClrTx/>
                        <a:buSzTx/>
                        <a:buFont typeface="+mj-lt"/>
                        <a:buAutoNum type="arabicPeriod"/>
                        <a:tabLst/>
                        <a:defRPr/>
                      </a:pPr>
                      <a:endParaRPr kumimoji="0" lang="en-US" sz="2200" b="0" i="0" u="none" strike="noStrike" kern="1200" cap="none" spc="0" normalizeH="0" baseline="0" noProof="0" dirty="0">
                        <a:ln>
                          <a:noFill/>
                        </a:ln>
                        <a:solidFill>
                          <a:prstClr val="black"/>
                        </a:solidFill>
                        <a:effectLst/>
                        <a:uLnTx/>
                        <a:uFillTx/>
                        <a:latin typeface="+mn-lt"/>
                        <a:ea typeface="SimSun"/>
                        <a:cs typeface="Arial"/>
                      </a:endParaRPr>
                    </a:p>
                    <a:p>
                      <a:pPr marL="342900" marR="0" lvl="0" indent="-34290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SimSun" panose="02010600030101010101" pitchFamily="2" charset="-122"/>
                          <a:cs typeface="Arial" panose="020B0604020202020204" pitchFamily="34" charset="0"/>
                        </a:rPr>
                        <a:t>Be prepared to discuss the problem in Lesson 4.2.</a:t>
                      </a:r>
                    </a:p>
                    <a:p>
                      <a:pPr marL="342900" marR="0" lvl="0" indent="-34290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200" b="0" i="0" u="none" strike="noStrike" kern="1200" cap="none" spc="0" normalizeH="0" baseline="0" noProof="0" dirty="0">
                        <a:ln>
                          <a:noFill/>
                        </a:ln>
                        <a:solidFill>
                          <a:prstClr val="black"/>
                        </a:solidFill>
                        <a:effectLst/>
                        <a:uLnTx/>
                        <a:uFillTx/>
                        <a:latin typeface="+mn-lt"/>
                        <a:ea typeface="SimSun" panose="02010600030101010101" pitchFamily="2" charset="-122"/>
                        <a:cs typeface="Arial" panose="020B0604020202020204" pitchFamily="34" charset="0"/>
                      </a:endParaRPr>
                    </a:p>
                    <a:p>
                      <a:pPr marL="342900" marR="0" lvl="0" indent="-34290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mn-lt"/>
                          <a:ea typeface="SimSun" panose="02010600030101010101" pitchFamily="2" charset="-122"/>
                          <a:cs typeface="Arial" panose="020B0604020202020204" pitchFamily="34" charset="0"/>
                        </a:rPr>
                        <a:t>Think of one potential solution to the problem.</a:t>
                      </a:r>
                    </a:p>
                  </a:txBody>
                  <a:tcPr>
                    <a:solidFill>
                      <a:schemeClr val="bg1"/>
                    </a:solidFill>
                  </a:tcPr>
                </a:tc>
                <a:extLst>
                  <a:ext uri="{0D108BD9-81ED-4DB2-BD59-A6C34878D82A}">
                    <a16:rowId xmlns:a16="http://schemas.microsoft.com/office/drawing/2014/main" val="927558485"/>
                  </a:ext>
                </a:extLst>
              </a:tr>
            </a:tbl>
          </a:graphicData>
        </a:graphic>
      </p:graphicFrame>
      <p:grpSp>
        <p:nvGrpSpPr>
          <p:cNvPr id="5" name="Group 2"/>
          <p:cNvGrpSpPr>
            <a:grpSpLocks/>
          </p:cNvGrpSpPr>
          <p:nvPr/>
        </p:nvGrpSpPr>
        <p:grpSpPr bwMode="auto">
          <a:xfrm>
            <a:off x="2639616" y="279885"/>
            <a:ext cx="7956376" cy="556827"/>
            <a:chOff x="103092947" y="106166598"/>
            <a:chExt cx="6633628" cy="556506"/>
          </a:xfrm>
        </p:grpSpPr>
        <p:sp>
          <p:nvSpPr>
            <p:cNvPr id="6"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3200" b="1" dirty="0">
                  <a:solidFill>
                    <a:srgbClr val="000000"/>
                  </a:solidFill>
                  <a:latin typeface="Verdana" panose="020B0604030504040204" pitchFamily="34" charset="0"/>
                </a:rPr>
                <a:t>Homework</a:t>
              </a:r>
              <a:endParaRPr lang="en-US" altLang="en-US" sz="3200" dirty="0">
                <a:latin typeface="Arial" panose="020B0604020202020204" pitchFamily="34" charset="0"/>
              </a:endParaRPr>
            </a:p>
          </p:txBody>
        </p:sp>
        <p:sp>
          <p:nvSpPr>
            <p:cNvPr id="7"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8"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TextBox 8">
            <a:extLst>
              <a:ext uri="{FF2B5EF4-FFF2-40B4-BE49-F238E27FC236}">
                <a16:creationId xmlns:a16="http://schemas.microsoft.com/office/drawing/2014/main" id="{C26D4D51-6FD1-63AF-3CA3-5137A429A4FD}"/>
              </a:ext>
            </a:extLst>
          </p:cNvPr>
          <p:cNvSpPr txBox="1"/>
          <p:nvPr/>
        </p:nvSpPr>
        <p:spPr>
          <a:xfrm>
            <a:off x="353122" y="4028956"/>
            <a:ext cx="11485756" cy="2549159"/>
          </a:xfrm>
          <a:prstGeom prst="rect">
            <a:avLst/>
          </a:prstGeom>
          <a:solidFill>
            <a:srgbClr val="FFFFD1"/>
          </a:solidFill>
          <a:ln>
            <a:solidFill>
              <a:schemeClr val="tx1"/>
            </a:solidFill>
            <a:prstDash val="dash"/>
          </a:ln>
        </p:spPr>
        <p:txBody>
          <a:bodyPr wrap="square">
            <a:spAutoFit/>
          </a:bodyPr>
          <a:lstStyle/>
          <a:p>
            <a:pPr marL="0" marR="0" lvl="0" indent="0" algn="just"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kumimoji="0" lang="en-US" sz="2000" i="0" u="none" strike="noStrike" kern="1200" cap="none" spc="0" normalizeH="0" baseline="0" noProof="0" dirty="0">
                <a:ln>
                  <a:noFill/>
                </a:ln>
                <a:effectLst/>
                <a:uLnTx/>
                <a:uFillTx/>
                <a:latin typeface="+mn-lt"/>
                <a:ea typeface="SimSun" panose="02010600030101010101" pitchFamily="2" charset="-122"/>
                <a:cs typeface="Arial" panose="020B0604020202020204" pitchFamily="34" charset="0"/>
              </a:rPr>
              <a:t>The </a:t>
            </a:r>
            <a:r>
              <a:rPr kumimoji="0" lang="en-US" sz="2000" b="1" i="0" u="none" strike="noStrike" kern="1200" cap="none" spc="0" normalizeH="0" baseline="0" noProof="0" dirty="0">
                <a:ln>
                  <a:noFill/>
                </a:ln>
                <a:effectLst/>
                <a:uLnTx/>
                <a:uFillTx/>
                <a:latin typeface="+mn-lt"/>
                <a:ea typeface="SimSun" panose="02010600030101010101" pitchFamily="2" charset="-122"/>
                <a:cs typeface="Arial" panose="020B0604020202020204" pitchFamily="34" charset="0"/>
              </a:rPr>
              <a:t>Research Poster Event </a:t>
            </a:r>
            <a:r>
              <a:rPr lang="en-US" sz="2000" dirty="0">
                <a:ea typeface="SimSun" panose="02010600030101010101" pitchFamily="2" charset="-122"/>
                <a:cs typeface="Arial" panose="020B0604020202020204" pitchFamily="34" charset="0"/>
              </a:rPr>
              <a:t>takes place </a:t>
            </a:r>
            <a:r>
              <a:rPr kumimoji="0" lang="en-US" sz="2000" i="0" u="none" strike="noStrike" kern="1200" cap="none" spc="0" normalizeH="0" baseline="0" noProof="0" dirty="0">
                <a:ln>
                  <a:noFill/>
                </a:ln>
                <a:effectLst/>
                <a:uLnTx/>
                <a:uFillTx/>
                <a:latin typeface="+mn-lt"/>
                <a:ea typeface="SimSun" panose="02010600030101010101" pitchFamily="2" charset="-122"/>
                <a:cs typeface="Arial" panose="020B0604020202020204" pitchFamily="34" charset="0"/>
              </a:rPr>
              <a:t>Lesson 5.1</a:t>
            </a:r>
            <a:r>
              <a:rPr lang="en-US" sz="2000" dirty="0">
                <a:ea typeface="SimSun" panose="02010600030101010101" pitchFamily="2" charset="-122"/>
                <a:cs typeface="Arial" panose="020B0604020202020204" pitchFamily="34" charset="0"/>
              </a:rPr>
              <a:t>, and is </a:t>
            </a:r>
            <a:r>
              <a:rPr lang="en-US" sz="2000" b="1" dirty="0">
                <a:solidFill>
                  <a:srgbClr val="FF0000"/>
                </a:solidFill>
                <a:ea typeface="SimSun" panose="02010600030101010101" pitchFamily="2" charset="-122"/>
                <a:cs typeface="Arial" panose="020B0604020202020204" pitchFamily="34" charset="0"/>
              </a:rPr>
              <a:t>assessed.</a:t>
            </a:r>
            <a:endParaRPr kumimoji="0" lang="en-US" sz="2000" i="0" u="none" strike="noStrike" kern="1200" cap="none" spc="0" normalizeH="0" baseline="0" noProof="0" dirty="0">
              <a:ln>
                <a:noFill/>
              </a:ln>
              <a:solidFill>
                <a:srgbClr val="FF0000"/>
              </a:solidFill>
              <a:effectLst/>
              <a:uLnTx/>
              <a:uFillTx/>
              <a:latin typeface="+mn-lt"/>
              <a:ea typeface="SimSun" panose="02010600030101010101" pitchFamily="2" charset="-122"/>
              <a:cs typeface="Arial" panose="020B0604020202020204" pitchFamily="34" charset="0"/>
            </a:endParaRPr>
          </a:p>
          <a:p>
            <a:pPr marL="800100" marR="0" lvl="1" indent="-342900" algn="just" defTabSz="685800" rtl="0" eaLnBrk="1" fontAlgn="auto" latinLnBrk="0" hangingPunct="1">
              <a:lnSpc>
                <a:spcPct val="115000"/>
              </a:lnSpc>
              <a:spcBef>
                <a:spcPts val="0"/>
              </a:spcBef>
              <a:spcAft>
                <a:spcPts val="0"/>
              </a:spcAft>
              <a:buClrTx/>
              <a:buSzTx/>
              <a:buFont typeface="Arial" panose="020B0604020202020204" pitchFamily="34" charset="0"/>
              <a:buChar char="•"/>
              <a:tabLst/>
              <a:defRPr/>
            </a:pPr>
            <a:r>
              <a:rPr kumimoji="0" lang="en-US" sz="2000" b="1" i="0" strike="noStrike" kern="1200" cap="none" spc="0" normalizeH="0" baseline="0" noProof="0" dirty="0">
                <a:ln>
                  <a:noFill/>
                </a:ln>
                <a:solidFill>
                  <a:srgbClr val="FF0000"/>
                </a:solidFill>
                <a:effectLst/>
                <a:uLnTx/>
                <a:uFillTx/>
                <a:latin typeface="+mn-lt"/>
                <a:ea typeface="SimSun" panose="02010600030101010101" pitchFamily="2" charset="-122"/>
                <a:cs typeface="Arial" panose="020B0604020202020204" pitchFamily="34" charset="0"/>
              </a:rPr>
              <a:t>Print your poster (size A3) and bring it to Lesson 5.1. Arrive on time. </a:t>
            </a:r>
          </a:p>
          <a:p>
            <a:pPr marL="1257300" lvl="2" indent="-342900" algn="just" defTabSz="685800">
              <a:lnSpc>
                <a:spcPct val="115000"/>
              </a:lnSpc>
              <a:buFont typeface="Arial" panose="020B0604020202020204" pitchFamily="34" charset="0"/>
              <a:buChar char="•"/>
              <a:defRPr/>
            </a:pPr>
            <a:r>
              <a:rPr kumimoji="0" lang="en-US" sz="2000" u="none" strike="noStrike" kern="1200" cap="none" spc="0" normalizeH="0" baseline="0" noProof="0" dirty="0">
                <a:ln>
                  <a:noFill/>
                </a:ln>
                <a:solidFill>
                  <a:srgbClr val="C00000"/>
                </a:solidFill>
                <a:effectLst/>
                <a:uLnTx/>
                <a:uFillTx/>
                <a:latin typeface="+mn-lt"/>
                <a:ea typeface="SimSun" panose="02010600030101010101" pitchFamily="2" charset="-122"/>
                <a:cs typeface="Arial" panose="020B0604020202020204" pitchFamily="34" charset="0"/>
              </a:rPr>
              <a:t>You will NOT be allowed to participate in the event (= fail the assessment), if …</a:t>
            </a:r>
          </a:p>
          <a:p>
            <a:pPr marL="1714500" lvl="3" indent="-342900" algn="just" defTabSz="685800">
              <a:lnSpc>
                <a:spcPct val="115000"/>
              </a:lnSpc>
              <a:buFont typeface="Arial" panose="020B0604020202020204" pitchFamily="34" charset="0"/>
              <a:buChar char="•"/>
              <a:defRPr/>
            </a:pPr>
            <a:r>
              <a:rPr lang="en-US" sz="2000" dirty="0">
                <a:solidFill>
                  <a:srgbClr val="C00000"/>
                </a:solidFill>
                <a:ea typeface="SimSun" panose="02010600030101010101" pitchFamily="2" charset="-122"/>
                <a:cs typeface="Arial" panose="020B0604020202020204" pitchFamily="34" charset="0"/>
              </a:rPr>
              <a:t>you don’t have a printed copy of the poster.</a:t>
            </a:r>
            <a:endParaRPr kumimoji="0" lang="en-US" sz="2000" u="none" strike="noStrike" kern="1200" cap="none" spc="0" normalizeH="0" baseline="0" noProof="0" dirty="0">
              <a:ln>
                <a:noFill/>
              </a:ln>
              <a:solidFill>
                <a:srgbClr val="C00000"/>
              </a:solidFill>
              <a:effectLst/>
              <a:uLnTx/>
              <a:uFillTx/>
              <a:latin typeface="+mn-lt"/>
              <a:ea typeface="SimSun" panose="02010600030101010101" pitchFamily="2" charset="-122"/>
              <a:cs typeface="Arial" panose="020B0604020202020204" pitchFamily="34" charset="0"/>
            </a:endParaRPr>
          </a:p>
          <a:p>
            <a:pPr marL="1714500" lvl="3" indent="-342900" algn="just" defTabSz="685800">
              <a:lnSpc>
                <a:spcPct val="115000"/>
              </a:lnSpc>
              <a:buFont typeface="Arial" panose="020B0604020202020204" pitchFamily="34" charset="0"/>
              <a:buChar char="•"/>
              <a:defRPr/>
            </a:pPr>
            <a:r>
              <a:rPr kumimoji="0" lang="en-US" sz="2000" u="none" strike="noStrike" kern="1200" cap="none" spc="0" normalizeH="0" baseline="0" noProof="0" dirty="0">
                <a:ln>
                  <a:noFill/>
                </a:ln>
                <a:solidFill>
                  <a:srgbClr val="C00000"/>
                </a:solidFill>
                <a:effectLst/>
                <a:uLnTx/>
                <a:uFillTx/>
                <a:latin typeface="+mn-lt"/>
                <a:ea typeface="SimSun" panose="02010600030101010101" pitchFamily="2" charset="-122"/>
                <a:cs typeface="Arial" panose="020B0604020202020204" pitchFamily="34" charset="0"/>
              </a:rPr>
              <a:t>you are late. </a:t>
            </a:r>
          </a:p>
          <a:p>
            <a:pPr marL="1257300" lvl="2" indent="-342900" algn="just" defTabSz="685800">
              <a:lnSpc>
                <a:spcPct val="115000"/>
              </a:lnSpc>
              <a:buFont typeface="Arial" panose="020B0604020202020204" pitchFamily="34" charset="0"/>
              <a:buChar char="•"/>
              <a:defRPr/>
            </a:pPr>
            <a:r>
              <a:rPr kumimoji="0" lang="en-US" sz="2000" u="none" strike="noStrike" kern="1200" cap="none" spc="0" normalizeH="0" baseline="0" noProof="0" dirty="0">
                <a:ln>
                  <a:noFill/>
                </a:ln>
                <a:solidFill>
                  <a:srgbClr val="C00000"/>
                </a:solidFill>
                <a:effectLst/>
                <a:uLnTx/>
                <a:uFillTx/>
                <a:latin typeface="+mn-lt"/>
                <a:ea typeface="SimSun" panose="02010600030101010101" pitchFamily="2" charset="-122"/>
                <a:cs typeface="Arial" panose="020B0604020202020204" pitchFamily="34" charset="0"/>
              </a:rPr>
              <a:t>If you are absent</a:t>
            </a:r>
            <a:r>
              <a:rPr lang="en-US" sz="2000" dirty="0">
                <a:solidFill>
                  <a:srgbClr val="C00000"/>
                </a:solidFill>
                <a:ea typeface="SimSun" panose="02010600030101010101" pitchFamily="2" charset="-122"/>
                <a:cs typeface="Arial" panose="020B0604020202020204" pitchFamily="34" charset="0"/>
              </a:rPr>
              <a:t> (without officially approved Extenuating Circumstances), you will fail the assessment.</a:t>
            </a:r>
            <a:endParaRPr kumimoji="0" lang="en-US" sz="2000" u="none" strike="noStrike" kern="1200" cap="none" spc="0" normalizeH="0" baseline="0" noProof="0" dirty="0">
              <a:ln>
                <a:noFill/>
              </a:ln>
              <a:solidFill>
                <a:srgbClr val="C00000"/>
              </a:solidFill>
              <a:effectLst/>
              <a:uLnTx/>
              <a:uFillTx/>
              <a:latin typeface="+mn-lt"/>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47679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428" y="1340768"/>
            <a:ext cx="10297144" cy="5021326"/>
          </a:xfrm>
          <a:noFill/>
          <a:ln>
            <a:noFill/>
          </a:ln>
        </p:spPr>
        <p:txBody>
          <a:bodyPr>
            <a:normAutofit/>
          </a:bodyPr>
          <a:lstStyle/>
          <a:p>
            <a:pPr marL="0" indent="0" algn="just">
              <a:buNone/>
            </a:pPr>
            <a:r>
              <a:rPr lang="en-US" sz="2000" dirty="0"/>
              <a:t>For homework, you recorded yourself explaining and evaluating a solution to the problem of </a:t>
            </a:r>
            <a:r>
              <a:rPr lang="en-US" sz="2000" b="1" i="1" dirty="0"/>
              <a:t>obesity in your country</a:t>
            </a:r>
            <a:r>
              <a:rPr lang="en-US" sz="2000" dirty="0"/>
              <a:t>. In your group, complete the tasks below:</a:t>
            </a:r>
          </a:p>
          <a:p>
            <a:pPr marL="0" indent="0" algn="just">
              <a:buNone/>
            </a:pPr>
            <a:endParaRPr lang="en-US" sz="2000" dirty="0"/>
          </a:p>
          <a:p>
            <a:pPr marL="457200" lvl="1" indent="0" algn="just">
              <a:buNone/>
            </a:pPr>
            <a:r>
              <a:rPr lang="en-US" sz="2000" dirty="0"/>
              <a:t>1. Listen to each other’s recordings.</a:t>
            </a:r>
          </a:p>
          <a:p>
            <a:pPr marL="971550" lvl="1" indent="-514350" algn="just">
              <a:buFont typeface="+mj-lt"/>
              <a:buAutoNum type="arabicPeriod"/>
            </a:pPr>
            <a:endParaRPr lang="en-US" sz="2000" dirty="0"/>
          </a:p>
          <a:p>
            <a:pPr marL="457200" lvl="1" indent="0" algn="just">
              <a:buNone/>
            </a:pPr>
            <a:r>
              <a:rPr lang="en-US" sz="2000" dirty="0"/>
              <a:t>2. Decide which student presented their solution the </a:t>
            </a:r>
            <a:r>
              <a:rPr lang="en-US" sz="2000" b="1" dirty="0"/>
              <a:t>most effectively </a:t>
            </a:r>
            <a:r>
              <a:rPr lang="en-US" sz="2000" dirty="0"/>
              <a:t>and give at least one reason to explain your decision. </a:t>
            </a:r>
          </a:p>
          <a:p>
            <a:pPr marL="971550" lvl="1" indent="-514350" algn="just">
              <a:buFont typeface="+mj-lt"/>
              <a:buAutoNum type="arabicPeriod"/>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Getting started</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2224" y="4176344"/>
            <a:ext cx="3277167" cy="2180149"/>
          </a:xfrm>
          <a:prstGeom prst="rect">
            <a:avLst/>
          </a:prstGeom>
          <a:ln>
            <a:noFill/>
          </a:ln>
          <a:effectLst>
            <a:softEdge rad="112500"/>
          </a:effectLst>
        </p:spPr>
      </p:pic>
    </p:spTree>
    <p:extLst>
      <p:ext uri="{BB962C8B-B14F-4D97-AF65-F5344CB8AC3E}">
        <p14:creationId xmlns:p14="http://schemas.microsoft.com/office/powerpoint/2010/main" val="1197907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Explaining and evaluating </a:t>
              </a:r>
            </a:p>
            <a:p>
              <a:pPr algn="ctr"/>
              <a:r>
                <a:rPr lang="en-US" sz="6000" b="1" dirty="0">
                  <a:solidFill>
                    <a:srgbClr val="002060"/>
                  </a:solidFill>
                  <a:latin typeface="Calibri "/>
                </a:rPr>
                <a:t>solutions</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173206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196751"/>
            <a:ext cx="10801200" cy="5381363"/>
          </a:xfrm>
          <a:noFill/>
          <a:ln>
            <a:noFill/>
          </a:ln>
        </p:spPr>
        <p:txBody>
          <a:bodyPr>
            <a:noAutofit/>
          </a:bodyPr>
          <a:lstStyle/>
          <a:p>
            <a:pPr marL="0" indent="0" algn="just">
              <a:buNone/>
            </a:pPr>
            <a:r>
              <a:rPr lang="en-US" sz="2000" dirty="0"/>
              <a:t>Listen to an experienced speaker present a solution to the problem of obesity in the UK and answer the questions in your </a:t>
            </a:r>
            <a:r>
              <a:rPr lang="en-US" sz="2000" b="1" dirty="0"/>
              <a:t>OCSb Workbook</a:t>
            </a:r>
            <a:r>
              <a:rPr lang="en-US" sz="2000" dirty="0"/>
              <a:t>. </a:t>
            </a:r>
          </a:p>
          <a:p>
            <a:pPr marL="0" indent="0" algn="just">
              <a:buNone/>
            </a:pPr>
            <a:endParaRPr lang="en-US" sz="2000" dirty="0"/>
          </a:p>
          <a:p>
            <a:pPr marL="0" indent="0" algn="just">
              <a:buNone/>
            </a:pPr>
            <a:endParaRPr lang="en-US" sz="2000" dirty="0"/>
          </a:p>
          <a:p>
            <a:pPr marL="971550" lvl="1" indent="-514350" algn="just">
              <a:buFont typeface="+mj-lt"/>
              <a:buAutoNum type="arabicPeriod"/>
            </a:pPr>
            <a:endParaRPr lang="en-US" sz="2000" dirty="0"/>
          </a:p>
          <a:p>
            <a:pPr marL="971550" lvl="1" indent="-514350" algn="just">
              <a:buFont typeface="+mj-lt"/>
              <a:buAutoNum type="arabicPeriod"/>
            </a:pPr>
            <a:endParaRPr lang="en-US" sz="2000" dirty="0"/>
          </a:p>
          <a:p>
            <a:pPr marL="971550" lvl="1" indent="-514350" algn="just">
              <a:buFont typeface="+mj-lt"/>
              <a:buAutoNum type="arabicPeriod"/>
            </a:pPr>
            <a:endParaRPr lang="en-US" sz="2000" dirty="0"/>
          </a:p>
          <a:p>
            <a:pPr marL="971550" lvl="1" indent="-514350" algn="just">
              <a:buFont typeface="+mj-lt"/>
              <a:buAutoNum type="arabicPeriod"/>
            </a:pPr>
            <a:endParaRPr lang="en-US" sz="2000" dirty="0"/>
          </a:p>
          <a:p>
            <a:pPr marL="457200" lvl="1" indent="0" algn="just">
              <a:buNone/>
            </a:pPr>
            <a:endParaRPr lang="en-US" sz="2000" dirty="0"/>
          </a:p>
          <a:p>
            <a:pPr marL="457200" lvl="1"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Explaining and evaluating</a:t>
              </a:r>
              <a:r>
                <a:rPr kumimoji="0" lang="en-GB" altLang="en-US" sz="2400" b="1" i="0" u="none" strike="noStrike" kern="1200" cap="none" spc="0" normalizeH="0" noProof="0" dirty="0">
                  <a:ln>
                    <a:noFill/>
                  </a:ln>
                  <a:solidFill>
                    <a:srgbClr val="000000"/>
                  </a:solidFill>
                  <a:effectLst/>
                  <a:uLnTx/>
                  <a:uFillTx/>
                  <a:latin typeface="Verdana" panose="020B0604030504040204" pitchFamily="34" charset="0"/>
                  <a:ea typeface="+mn-ea"/>
                  <a:cs typeface="+mn-cs"/>
                </a:rPr>
                <a:t> solutions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2" name="Table 1">
            <a:extLst>
              <a:ext uri="{FF2B5EF4-FFF2-40B4-BE49-F238E27FC236}">
                <a16:creationId xmlns:a16="http://schemas.microsoft.com/office/drawing/2014/main" id="{50B2FB6B-51BC-409F-8277-E52C38A867CE}"/>
              </a:ext>
            </a:extLst>
          </p:cNvPr>
          <p:cNvGraphicFramePr>
            <a:graphicFrameLocks noGrp="1"/>
          </p:cNvGraphicFramePr>
          <p:nvPr>
            <p:extLst>
              <p:ext uri="{D42A27DB-BD31-4B8C-83A1-F6EECF244321}">
                <p14:modId xmlns:p14="http://schemas.microsoft.com/office/powerpoint/2010/main" val="104636460"/>
              </p:ext>
            </p:extLst>
          </p:nvPr>
        </p:nvGraphicFramePr>
        <p:xfrm>
          <a:off x="1811523" y="2060848"/>
          <a:ext cx="8568952" cy="4176464"/>
        </p:xfrm>
        <a:graphic>
          <a:graphicData uri="http://schemas.openxmlformats.org/drawingml/2006/table">
            <a:tbl>
              <a:tblPr firstRow="1" bandRow="1">
                <a:tableStyleId>{5C22544A-7EE6-4342-B048-85BDC9FD1C3A}</a:tableStyleId>
              </a:tblPr>
              <a:tblGrid>
                <a:gridCol w="4284476">
                  <a:extLst>
                    <a:ext uri="{9D8B030D-6E8A-4147-A177-3AD203B41FA5}">
                      <a16:colId xmlns:a16="http://schemas.microsoft.com/office/drawing/2014/main" val="3232622043"/>
                    </a:ext>
                  </a:extLst>
                </a:gridCol>
                <a:gridCol w="4284476">
                  <a:extLst>
                    <a:ext uri="{9D8B030D-6E8A-4147-A177-3AD203B41FA5}">
                      <a16:colId xmlns:a16="http://schemas.microsoft.com/office/drawing/2014/main" val="461918884"/>
                    </a:ext>
                  </a:extLst>
                </a:gridCol>
              </a:tblGrid>
              <a:tr h="370840">
                <a:tc>
                  <a:txBody>
                    <a:bodyPr/>
                    <a:lstStyle/>
                    <a:p>
                      <a:pPr algn="ctr"/>
                      <a:r>
                        <a:rPr lang="en-US" sz="2400" dirty="0">
                          <a:solidFill>
                            <a:schemeClr val="tx1"/>
                          </a:solidFill>
                        </a:rPr>
                        <a:t>Student A</a:t>
                      </a:r>
                      <a:endParaRPr lang="en-GB" sz="24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tc>
                  <a:txBody>
                    <a:bodyPr/>
                    <a:lstStyle/>
                    <a:p>
                      <a:pPr algn="ctr"/>
                      <a:r>
                        <a:rPr lang="en-US" sz="2400" dirty="0">
                          <a:solidFill>
                            <a:schemeClr val="tx1"/>
                          </a:solidFill>
                        </a:rPr>
                        <a:t>Student B</a:t>
                      </a:r>
                      <a:endParaRPr lang="en-GB" sz="24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3251214121"/>
                  </a:ext>
                </a:extLst>
              </a:tr>
              <a:tr h="3719264">
                <a:tc>
                  <a:txBody>
                    <a:bodyPr/>
                    <a:lstStyle/>
                    <a:p>
                      <a:pPr algn="ctr"/>
                      <a:endParaRPr lang="en-US" sz="3200" dirty="0"/>
                    </a:p>
                    <a:p>
                      <a:pPr algn="ctr"/>
                      <a:endParaRPr lang="en-US" sz="3200" dirty="0"/>
                    </a:p>
                    <a:p>
                      <a:pPr algn="ctr"/>
                      <a:endParaRPr lang="en-US" sz="3200" dirty="0"/>
                    </a:p>
                    <a:p>
                      <a:pPr algn="ctr"/>
                      <a:endParaRPr lang="en-US" sz="3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tc>
                  <a:txBody>
                    <a:bodyPr/>
                    <a:lstStyle/>
                    <a:p>
                      <a:pPr algn="ctr"/>
                      <a:endParaRPr lang="en-US" sz="3200" dirty="0"/>
                    </a:p>
                    <a:p>
                      <a:pPr algn="ctr"/>
                      <a:endParaRPr lang="en-US" sz="3200" dirty="0"/>
                    </a:p>
                    <a:p>
                      <a:pPr algn="ctr"/>
                      <a:endParaRPr lang="en-GB" sz="32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472137406"/>
                  </a:ext>
                </a:extLst>
              </a:tr>
            </a:tbl>
          </a:graphicData>
        </a:graphic>
      </p:graphicFrame>
      <p:pic>
        <p:nvPicPr>
          <p:cNvPr id="4" name="Picture 3"/>
          <p:cNvPicPr>
            <a:picLocks noChangeAspect="1"/>
          </p:cNvPicPr>
          <p:nvPr/>
        </p:nvPicPr>
        <p:blipFill>
          <a:blip r:embed="rId3"/>
          <a:stretch>
            <a:fillRect/>
          </a:stretch>
        </p:blipFill>
        <p:spPr>
          <a:xfrm>
            <a:off x="2423592" y="2708920"/>
            <a:ext cx="3296047" cy="3359568"/>
          </a:xfrm>
          <a:prstGeom prst="rect">
            <a:avLst/>
          </a:prstGeom>
        </p:spPr>
      </p:pic>
      <p:pic>
        <p:nvPicPr>
          <p:cNvPr id="9" name="Picture 8"/>
          <p:cNvPicPr>
            <a:picLocks noChangeAspect="1"/>
          </p:cNvPicPr>
          <p:nvPr/>
        </p:nvPicPr>
        <p:blipFill>
          <a:blip r:embed="rId4"/>
          <a:stretch>
            <a:fillRect/>
          </a:stretch>
        </p:blipFill>
        <p:spPr>
          <a:xfrm>
            <a:off x="6600056" y="2708920"/>
            <a:ext cx="3345211" cy="3359568"/>
          </a:xfrm>
          <a:prstGeom prst="rect">
            <a:avLst/>
          </a:prstGeom>
        </p:spPr>
      </p:pic>
      <p:sp>
        <p:nvSpPr>
          <p:cNvPr id="5" name="Rectangle 4">
            <a:extLst>
              <a:ext uri="{FF2B5EF4-FFF2-40B4-BE49-F238E27FC236}">
                <a16:creationId xmlns:a16="http://schemas.microsoft.com/office/drawing/2014/main" id="{D928C4AC-15ED-4A33-A39D-053E57923998}"/>
              </a:ext>
            </a:extLst>
          </p:cNvPr>
          <p:cNvSpPr/>
          <p:nvPr/>
        </p:nvSpPr>
        <p:spPr>
          <a:xfrm>
            <a:off x="2205927" y="6237312"/>
            <a:ext cx="7780143" cy="369332"/>
          </a:xfrm>
          <a:prstGeom prst="rect">
            <a:avLst/>
          </a:prstGeom>
        </p:spPr>
        <p:txBody>
          <a:bodyPr wrap="none">
            <a:spAutoFit/>
          </a:bodyPr>
          <a:lstStyle/>
          <a:p>
            <a:pPr algn="just"/>
            <a:r>
              <a:rPr lang="en-US" dirty="0"/>
              <a:t>The links to these two videos are also available on Moodle in the Week 4 section.</a:t>
            </a:r>
          </a:p>
        </p:txBody>
      </p:sp>
      <p:pic>
        <p:nvPicPr>
          <p:cNvPr id="11" name="Picture 6" descr="Book Generic Mixed icon">
            <a:extLst>
              <a:ext uri="{FF2B5EF4-FFF2-40B4-BE49-F238E27FC236}">
                <a16:creationId xmlns:a16="http://schemas.microsoft.com/office/drawing/2014/main" id="{39B386E2-E6D8-3FCD-707C-B4CFBAC76A6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14156" y="5661395"/>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6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196751"/>
            <a:ext cx="10801200" cy="5381363"/>
          </a:xfrm>
          <a:noFill/>
          <a:ln>
            <a:noFill/>
          </a:ln>
        </p:spPr>
        <p:txBody>
          <a:bodyPr>
            <a:noAutofit/>
          </a:bodyPr>
          <a:lstStyle/>
          <a:p>
            <a:pPr marL="0" indent="0" algn="just">
              <a:buNone/>
            </a:pPr>
            <a:endParaRPr lang="en-US" sz="3000" dirty="0"/>
          </a:p>
          <a:p>
            <a:pPr marL="0" indent="0" algn="just">
              <a:buNone/>
            </a:pPr>
            <a:endParaRPr lang="en-US" sz="3000" dirty="0"/>
          </a:p>
          <a:p>
            <a:pPr marL="971550" lvl="1" indent="-514350" algn="just">
              <a:buFont typeface="+mj-lt"/>
              <a:buAutoNum type="arabicPeriod"/>
            </a:pPr>
            <a:endParaRPr lang="en-US" sz="3000" dirty="0"/>
          </a:p>
          <a:p>
            <a:pPr marL="971550" lvl="1" indent="-514350" algn="just">
              <a:buFont typeface="+mj-lt"/>
              <a:buAutoNum type="arabicPeriod"/>
            </a:pPr>
            <a:endParaRPr lang="en-US" sz="3000" dirty="0"/>
          </a:p>
          <a:p>
            <a:pPr marL="971550" lvl="1" indent="-514350" algn="just">
              <a:buFont typeface="+mj-lt"/>
              <a:buAutoNum type="arabicPeriod"/>
            </a:pPr>
            <a:endParaRPr lang="en-US" sz="3000" dirty="0"/>
          </a:p>
          <a:p>
            <a:pPr marL="971550" lvl="1" indent="-514350" algn="just">
              <a:buFont typeface="+mj-lt"/>
              <a:buAutoNum type="arabicPeriod"/>
            </a:pPr>
            <a:endParaRPr lang="en-US" sz="3000" dirty="0"/>
          </a:p>
          <a:p>
            <a:pPr marL="457200" lvl="1" indent="0" algn="just">
              <a:buNone/>
            </a:pPr>
            <a:endParaRPr lang="en-US" sz="3000" dirty="0"/>
          </a:p>
          <a:p>
            <a:pPr marL="457200" lvl="1" indent="0" algn="just">
              <a:buNone/>
            </a:pPr>
            <a:endParaRPr lang="en-US" sz="3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Explaining and evaluating</a:t>
              </a:r>
              <a:r>
                <a:rPr kumimoji="0" lang="en-GB" altLang="en-US" sz="2400" b="1" i="0" u="none" strike="noStrike" kern="1200" cap="none" spc="0" normalizeH="0" noProof="0" dirty="0">
                  <a:ln>
                    <a:noFill/>
                  </a:ln>
                  <a:solidFill>
                    <a:srgbClr val="000000"/>
                  </a:solidFill>
                  <a:effectLst/>
                  <a:uLnTx/>
                  <a:uFillTx/>
                  <a:latin typeface="Verdana" panose="020B0604030504040204" pitchFamily="34" charset="0"/>
                  <a:ea typeface="+mn-ea"/>
                  <a:cs typeface="+mn-cs"/>
                </a:rPr>
                <a:t> solutions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 name="Rectangle 3"/>
          <p:cNvSpPr/>
          <p:nvPr/>
        </p:nvSpPr>
        <p:spPr>
          <a:xfrm>
            <a:off x="695400" y="1268855"/>
            <a:ext cx="11161240" cy="1179810"/>
          </a:xfrm>
          <a:prstGeom prst="rect">
            <a:avLst/>
          </a:prstGeom>
        </p:spPr>
        <p:txBody>
          <a:bodyPr wrap="square">
            <a:spAutoFit/>
          </a:bodyPr>
          <a:lstStyle/>
          <a:p>
            <a:pPr lvl="0" defTabSz="914400">
              <a:lnSpc>
                <a:spcPct val="90000"/>
              </a:lnSpc>
              <a:spcBef>
                <a:spcPts val="1000"/>
              </a:spcBef>
            </a:pPr>
            <a:r>
              <a:rPr lang="en-US" sz="2000" dirty="0"/>
              <a:t>Student A and Student B should now work together to complete the table. </a:t>
            </a:r>
          </a:p>
          <a:p>
            <a:pPr marL="342900" lvl="0" indent="-342900" defTabSz="914400">
              <a:lnSpc>
                <a:spcPct val="90000"/>
              </a:lnSpc>
              <a:spcBef>
                <a:spcPts val="1000"/>
              </a:spcBef>
              <a:buFont typeface="Arial" panose="020B0604020202020204" pitchFamily="34" charset="0"/>
              <a:buChar char="•"/>
            </a:pPr>
            <a:r>
              <a:rPr lang="en-US" sz="2000" dirty="0"/>
              <a:t>TELL each other your answers. DON’T SHOW your partner your answers. </a:t>
            </a:r>
          </a:p>
          <a:p>
            <a:pPr marL="342900" lvl="0" indent="-342900" defTabSz="914400">
              <a:lnSpc>
                <a:spcPct val="90000"/>
              </a:lnSpc>
              <a:spcBef>
                <a:spcPts val="1000"/>
              </a:spcBef>
              <a:buFont typeface="Arial" panose="020B0604020202020204" pitchFamily="34" charset="0"/>
              <a:buChar char="•"/>
            </a:pPr>
            <a:r>
              <a:rPr lang="en-US" sz="2000" dirty="0"/>
              <a:t>Speak CLEARLY!</a:t>
            </a:r>
          </a:p>
        </p:txBody>
      </p:sp>
      <p:graphicFrame>
        <p:nvGraphicFramePr>
          <p:cNvPr id="9" name="Table 8">
            <a:extLst>
              <a:ext uri="{FF2B5EF4-FFF2-40B4-BE49-F238E27FC236}">
                <a16:creationId xmlns:a16="http://schemas.microsoft.com/office/drawing/2014/main" id="{8892E344-2077-4E77-83A9-4D79434201A6}"/>
              </a:ext>
            </a:extLst>
          </p:cNvPr>
          <p:cNvGraphicFramePr>
            <a:graphicFrameLocks noGrp="1"/>
          </p:cNvGraphicFramePr>
          <p:nvPr>
            <p:extLst>
              <p:ext uri="{D42A27DB-BD31-4B8C-83A1-F6EECF244321}">
                <p14:modId xmlns:p14="http://schemas.microsoft.com/office/powerpoint/2010/main" val="2942289294"/>
              </p:ext>
            </p:extLst>
          </p:nvPr>
        </p:nvGraphicFramePr>
        <p:xfrm>
          <a:off x="695400" y="2815869"/>
          <a:ext cx="10513168" cy="3693001"/>
        </p:xfrm>
        <a:graphic>
          <a:graphicData uri="http://schemas.openxmlformats.org/drawingml/2006/table">
            <a:tbl>
              <a:tblPr firstRow="1" firstCol="1" bandRow="1"/>
              <a:tblGrid>
                <a:gridCol w="5592111">
                  <a:extLst>
                    <a:ext uri="{9D8B030D-6E8A-4147-A177-3AD203B41FA5}">
                      <a16:colId xmlns:a16="http://schemas.microsoft.com/office/drawing/2014/main" val="605120261"/>
                    </a:ext>
                  </a:extLst>
                </a:gridCol>
                <a:gridCol w="2463757">
                  <a:extLst>
                    <a:ext uri="{9D8B030D-6E8A-4147-A177-3AD203B41FA5}">
                      <a16:colId xmlns:a16="http://schemas.microsoft.com/office/drawing/2014/main" val="488792416"/>
                    </a:ext>
                  </a:extLst>
                </a:gridCol>
                <a:gridCol w="2457300">
                  <a:extLst>
                    <a:ext uri="{9D8B030D-6E8A-4147-A177-3AD203B41FA5}">
                      <a16:colId xmlns:a16="http://schemas.microsoft.com/office/drawing/2014/main" val="3344300939"/>
                    </a:ext>
                  </a:extLst>
                </a:gridCol>
              </a:tblGrid>
              <a:tr h="441040">
                <a:tc>
                  <a:txBody>
                    <a:bodyPr/>
                    <a:lstStyle/>
                    <a:p>
                      <a:pPr marL="342900" lvl="0" indent="-342900" algn="just">
                        <a:lnSpc>
                          <a:spcPct val="115000"/>
                        </a:lnSpc>
                        <a:spcAft>
                          <a:spcPts val="0"/>
                        </a:spcAft>
                        <a:buFont typeface="Arial" panose="020B0604020202020204" pitchFamily="34" charset="0"/>
                        <a:buChar char="•"/>
                      </a:pPr>
                      <a:endParaRPr lang="en-GB" sz="24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2400" b="1" kern="100" dirty="0">
                          <a:solidFill>
                            <a:schemeClr val="tx1"/>
                          </a:solidFill>
                          <a:effectLst/>
                          <a:latin typeface="+mn-lt"/>
                          <a:ea typeface="SimSun" panose="02010600030101010101" pitchFamily="2" charset="-122"/>
                        </a:rPr>
                        <a:t>Solution 1</a:t>
                      </a:r>
                      <a:endParaRPr lang="en-GB" sz="2400" b="1" kern="100" dirty="0">
                        <a:solidFill>
                          <a:schemeClr val="tx1"/>
                        </a:solidFill>
                        <a:effectLst/>
                        <a:latin typeface="+mn-lt"/>
                        <a:ea typeface="SimSun" panose="02010600030101010101" pitchFamily="2" charset="-122"/>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tc>
                  <a:txBody>
                    <a:bodyPr/>
                    <a:lstStyle/>
                    <a:p>
                      <a:pPr algn="ctr">
                        <a:lnSpc>
                          <a:spcPct val="115000"/>
                        </a:lnSpc>
                        <a:spcAft>
                          <a:spcPts val="0"/>
                        </a:spcAft>
                      </a:pPr>
                      <a:r>
                        <a:rPr lang="en-US" sz="2400" b="1" kern="100" dirty="0">
                          <a:solidFill>
                            <a:schemeClr val="tx1"/>
                          </a:solidFill>
                          <a:effectLst/>
                          <a:latin typeface="+mn-lt"/>
                          <a:ea typeface="SimSun" panose="02010600030101010101" pitchFamily="2" charset="-122"/>
                        </a:rPr>
                        <a:t>Solution 2</a:t>
                      </a:r>
                      <a:endParaRPr lang="en-GB" sz="2400" b="1" kern="100" dirty="0">
                        <a:solidFill>
                          <a:schemeClr val="tx1"/>
                        </a:solidFill>
                        <a:effectLst/>
                        <a:latin typeface="+mn-lt"/>
                        <a:ea typeface="SimSun" panose="02010600030101010101" pitchFamily="2" charset="-122"/>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2415726820"/>
                  </a:ext>
                </a:extLst>
              </a:tr>
              <a:tr h="754509">
                <a:tc>
                  <a:txBody>
                    <a:bodyPr/>
                    <a:lstStyle/>
                    <a:p>
                      <a:pPr marL="176213" lvl="0" indent="0" algn="l">
                        <a:lnSpc>
                          <a:spcPct val="115000"/>
                        </a:lnSpc>
                        <a:spcAft>
                          <a:spcPts val="0"/>
                        </a:spcAft>
                        <a:buFont typeface="Arial" panose="020B0604020202020204" pitchFamily="34" charset="0"/>
                        <a:buNone/>
                      </a:pPr>
                      <a:r>
                        <a:rPr lang="en-GB" sz="2400" kern="100" dirty="0">
                          <a:solidFill>
                            <a:schemeClr val="tx1"/>
                          </a:solidFill>
                          <a:effectLst/>
                          <a:latin typeface="+mn-lt"/>
                          <a:ea typeface="SimSun" panose="02010600030101010101" pitchFamily="2" charset="-122"/>
                        </a:rPr>
                        <a:t>What is the solution?</a:t>
                      </a: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algn="just">
                        <a:lnSpc>
                          <a:spcPct val="115000"/>
                        </a:lnSpc>
                        <a:spcAft>
                          <a:spcPts val="0"/>
                        </a:spcAft>
                      </a:pPr>
                      <a:r>
                        <a:rPr lang="en-GB" sz="2400" kern="100" dirty="0">
                          <a:solidFill>
                            <a:schemeClr val="tx1"/>
                          </a:solidFill>
                          <a:effectLst/>
                          <a:latin typeface="Calibri" panose="020F0502020204030204" pitchFamily="34" charset="0"/>
                          <a:ea typeface="SimSun" panose="02010600030101010101" pitchFamily="2" charset="-122"/>
                        </a:rPr>
                        <a:t> </a:t>
                      </a:r>
                    </a:p>
                    <a:p>
                      <a:pPr algn="just">
                        <a:lnSpc>
                          <a:spcPct val="115000"/>
                        </a:lnSpc>
                        <a:spcAft>
                          <a:spcPts val="0"/>
                        </a:spcAft>
                      </a:pPr>
                      <a:endParaRPr lang="en-GB" sz="2400" kern="100" dirty="0">
                        <a:solidFill>
                          <a:schemeClr val="tx1"/>
                        </a:solidFill>
                        <a:effectLst/>
                        <a:latin typeface="Calibri" panose="020F0502020204030204" pitchFamily="34"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algn="just">
                        <a:lnSpc>
                          <a:spcPct val="115000"/>
                        </a:lnSpc>
                        <a:spcAft>
                          <a:spcPts val="0"/>
                        </a:spcAft>
                      </a:pPr>
                      <a:endParaRPr lang="en-GB" sz="24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1808543165"/>
                  </a:ext>
                </a:extLst>
              </a:tr>
              <a:tr h="820354">
                <a:tc>
                  <a:txBody>
                    <a:bodyPr/>
                    <a:lstStyle/>
                    <a:p>
                      <a:pPr marL="176213" indent="0" algn="l">
                        <a:buFont typeface="Arial" panose="020B0604020202020204" pitchFamily="34" charset="0"/>
                        <a:buNone/>
                      </a:pPr>
                      <a:r>
                        <a:rPr lang="en-US" sz="2400" kern="100" dirty="0">
                          <a:solidFill>
                            <a:schemeClr val="tx1"/>
                          </a:solidFill>
                          <a:effectLst/>
                          <a:latin typeface="+mn-lt"/>
                          <a:ea typeface="SimSun" panose="02010600030101010101" pitchFamily="2" charset="-122"/>
                        </a:rPr>
                        <a:t>How would this solution work?</a:t>
                      </a:r>
                      <a:endParaRPr lang="en-GB" sz="2400" dirty="0">
                        <a:latin typeface="+mn-lt"/>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algn="just">
                        <a:lnSpc>
                          <a:spcPct val="115000"/>
                        </a:lnSpc>
                        <a:spcAft>
                          <a:spcPts val="0"/>
                        </a:spcAft>
                      </a:pPr>
                      <a:endParaRPr lang="en-US" sz="2400" kern="100" dirty="0">
                        <a:solidFill>
                          <a:schemeClr val="tx1"/>
                        </a:solidFill>
                        <a:effectLst/>
                        <a:latin typeface="Times New Roman" panose="02020603050405020304" pitchFamily="18" charset="0"/>
                        <a:ea typeface="SimSun" panose="02010600030101010101" pitchFamily="2" charset="-122"/>
                      </a:endParaRPr>
                    </a:p>
                    <a:p>
                      <a:pPr algn="just">
                        <a:lnSpc>
                          <a:spcPct val="115000"/>
                        </a:lnSpc>
                        <a:spcAft>
                          <a:spcPts val="0"/>
                        </a:spcAft>
                      </a:pPr>
                      <a:endParaRPr lang="en-US" sz="24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algn="just">
                        <a:lnSpc>
                          <a:spcPct val="115000"/>
                        </a:lnSpc>
                        <a:spcAft>
                          <a:spcPts val="0"/>
                        </a:spcAft>
                      </a:pPr>
                      <a:endParaRPr lang="en-GB" sz="24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2398364699"/>
                  </a:ext>
                </a:extLst>
              </a:tr>
              <a:tr h="754509">
                <a:tc>
                  <a:txBody>
                    <a:bodyPr/>
                    <a:lstStyle/>
                    <a:p>
                      <a:pPr marL="176213" indent="0" algn="l">
                        <a:buFont typeface="Arial" panose="020B0604020202020204" pitchFamily="34" charset="0"/>
                        <a:buNone/>
                      </a:pPr>
                      <a:r>
                        <a:rPr lang="en-GB" sz="2400" kern="100" dirty="0">
                          <a:solidFill>
                            <a:schemeClr val="tx1"/>
                          </a:solidFill>
                          <a:effectLst/>
                          <a:latin typeface="+mn-lt"/>
                          <a:ea typeface="SimSun" panose="02010600030101010101" pitchFamily="2" charset="-122"/>
                        </a:rPr>
                        <a:t>What are the strengths of the solution?</a:t>
                      </a:r>
                      <a:endParaRPr lang="en-GB" sz="2400" dirty="0">
                        <a:latin typeface="+mn-lt"/>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algn="just">
                        <a:lnSpc>
                          <a:spcPct val="115000"/>
                        </a:lnSpc>
                        <a:spcAft>
                          <a:spcPts val="0"/>
                        </a:spcAft>
                      </a:pPr>
                      <a:endParaRPr lang="en-US" sz="2400" kern="100" dirty="0">
                        <a:solidFill>
                          <a:schemeClr val="tx1"/>
                        </a:solidFill>
                        <a:effectLst/>
                        <a:latin typeface="Times New Roman" panose="02020603050405020304" pitchFamily="18" charset="0"/>
                        <a:ea typeface="SimSun" panose="02010600030101010101" pitchFamily="2" charset="-122"/>
                      </a:endParaRPr>
                    </a:p>
                    <a:p>
                      <a:pPr algn="just">
                        <a:lnSpc>
                          <a:spcPct val="115000"/>
                        </a:lnSpc>
                        <a:spcAft>
                          <a:spcPts val="0"/>
                        </a:spcAft>
                      </a:pPr>
                      <a:endParaRPr lang="en-US" sz="24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algn="just">
                        <a:lnSpc>
                          <a:spcPct val="115000"/>
                        </a:lnSpc>
                        <a:spcAft>
                          <a:spcPts val="0"/>
                        </a:spcAft>
                      </a:pPr>
                      <a:endParaRPr lang="en-GB" sz="24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1379960055"/>
                  </a:ext>
                </a:extLst>
              </a:tr>
              <a:tr h="754509">
                <a:tc>
                  <a:txBody>
                    <a:bodyPr/>
                    <a:lstStyle/>
                    <a:p>
                      <a:pPr marL="117475" indent="0" algn="l">
                        <a:buFont typeface="Arial" panose="020B0604020202020204" pitchFamily="34" charset="0"/>
                        <a:buNone/>
                      </a:pPr>
                      <a:r>
                        <a:rPr lang="en-US" sz="2400" kern="100" dirty="0">
                          <a:solidFill>
                            <a:schemeClr val="tx1"/>
                          </a:solidFill>
                          <a:effectLst/>
                          <a:latin typeface="+mn-lt"/>
                          <a:ea typeface="SimSun" panose="02010600030101010101" pitchFamily="2" charset="-122"/>
                        </a:rPr>
                        <a:t>What are the weaknesses of the solution?</a:t>
                      </a:r>
                      <a:endParaRPr lang="en-GB" sz="2400" dirty="0">
                        <a:latin typeface="+mn-lt"/>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algn="just">
                        <a:lnSpc>
                          <a:spcPct val="115000"/>
                        </a:lnSpc>
                        <a:spcAft>
                          <a:spcPts val="0"/>
                        </a:spcAft>
                      </a:pPr>
                      <a:endParaRPr lang="en-US" sz="2400" kern="100" dirty="0">
                        <a:solidFill>
                          <a:schemeClr val="tx1"/>
                        </a:solidFill>
                        <a:effectLst/>
                        <a:latin typeface="Times New Roman" panose="02020603050405020304" pitchFamily="18" charset="0"/>
                        <a:ea typeface="SimSun" panose="02010600030101010101" pitchFamily="2" charset="-122"/>
                      </a:endParaRPr>
                    </a:p>
                    <a:p>
                      <a:pPr algn="just">
                        <a:lnSpc>
                          <a:spcPct val="115000"/>
                        </a:lnSpc>
                        <a:spcAft>
                          <a:spcPts val="0"/>
                        </a:spcAft>
                      </a:pPr>
                      <a:endParaRPr lang="en-US" sz="24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tc>
                  <a:txBody>
                    <a:bodyPr/>
                    <a:lstStyle/>
                    <a:p>
                      <a:pPr algn="just">
                        <a:lnSpc>
                          <a:spcPct val="115000"/>
                        </a:lnSpc>
                        <a:spcAft>
                          <a:spcPts val="0"/>
                        </a:spcAft>
                      </a:pPr>
                      <a:endParaRPr lang="en-GB" sz="24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8E5"/>
                    </a:solidFill>
                  </a:tcPr>
                </a:tc>
                <a:extLst>
                  <a:ext uri="{0D108BD9-81ED-4DB2-BD59-A6C34878D82A}">
                    <a16:rowId xmlns:a16="http://schemas.microsoft.com/office/drawing/2014/main" val="4278374216"/>
                  </a:ext>
                </a:extLst>
              </a:tr>
            </a:tbl>
          </a:graphicData>
        </a:graphic>
      </p:graphicFrame>
      <p:pic>
        <p:nvPicPr>
          <p:cNvPr id="2" name="Picture 6" descr="Book Generic Mixed icon">
            <a:extLst>
              <a:ext uri="{FF2B5EF4-FFF2-40B4-BE49-F238E27FC236}">
                <a16:creationId xmlns:a16="http://schemas.microsoft.com/office/drawing/2014/main" id="{0DF1B4AA-6298-4D7F-27CD-34539340ACD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14156" y="5661395"/>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18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196751"/>
            <a:ext cx="10801200" cy="5381363"/>
          </a:xfrm>
          <a:noFill/>
          <a:ln>
            <a:noFill/>
          </a:ln>
        </p:spPr>
        <p:txBody>
          <a:bodyPr>
            <a:noAutofit/>
          </a:bodyPr>
          <a:lstStyle/>
          <a:p>
            <a:pPr marL="0" indent="0" algn="just">
              <a:buNone/>
            </a:pPr>
            <a:endParaRPr lang="en-US" sz="3000" dirty="0"/>
          </a:p>
          <a:p>
            <a:pPr marL="0" indent="0" algn="just">
              <a:buNone/>
            </a:pPr>
            <a:endParaRPr lang="en-US" sz="3000" dirty="0"/>
          </a:p>
          <a:p>
            <a:pPr marL="971550" lvl="1" indent="-514350" algn="just">
              <a:buFont typeface="+mj-lt"/>
              <a:buAutoNum type="arabicPeriod"/>
            </a:pPr>
            <a:endParaRPr lang="en-US" sz="3000" dirty="0"/>
          </a:p>
          <a:p>
            <a:pPr marL="971550" lvl="1" indent="-514350" algn="just">
              <a:buFont typeface="+mj-lt"/>
              <a:buAutoNum type="arabicPeriod"/>
            </a:pPr>
            <a:endParaRPr lang="en-US" sz="3000" dirty="0"/>
          </a:p>
          <a:p>
            <a:pPr marL="971550" lvl="1" indent="-514350" algn="just">
              <a:buFont typeface="+mj-lt"/>
              <a:buAutoNum type="arabicPeriod"/>
            </a:pPr>
            <a:endParaRPr lang="en-US" sz="3000" dirty="0"/>
          </a:p>
          <a:p>
            <a:pPr marL="971550" lvl="1" indent="-514350" algn="just">
              <a:buFont typeface="+mj-lt"/>
              <a:buAutoNum type="arabicPeriod"/>
            </a:pPr>
            <a:endParaRPr lang="en-US" sz="3000" dirty="0"/>
          </a:p>
          <a:p>
            <a:pPr marL="457200" lvl="1" indent="0" algn="just">
              <a:buNone/>
            </a:pPr>
            <a:endParaRPr lang="en-US" sz="3000" dirty="0"/>
          </a:p>
          <a:p>
            <a:pPr marL="457200" lvl="1" indent="0" algn="just">
              <a:buNone/>
            </a:pPr>
            <a:endParaRPr lang="en-US" sz="3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Explaining and evaluating</a:t>
              </a:r>
              <a:r>
                <a:rPr kumimoji="0" lang="en-GB" altLang="en-US" sz="2400" b="1" i="0" u="none" strike="noStrike" kern="1200" cap="none" spc="0" normalizeH="0" noProof="0" dirty="0">
                  <a:ln>
                    <a:noFill/>
                  </a:ln>
                  <a:solidFill>
                    <a:srgbClr val="000000"/>
                  </a:solidFill>
                  <a:effectLst/>
                  <a:uLnTx/>
                  <a:uFillTx/>
                  <a:latin typeface="Verdana" panose="020B0604030504040204" pitchFamily="34" charset="0"/>
                  <a:ea typeface="+mn-ea"/>
                  <a:cs typeface="+mn-cs"/>
                </a:rPr>
                <a:t> solutions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11" name="Table 10">
            <a:extLst>
              <a:ext uri="{FF2B5EF4-FFF2-40B4-BE49-F238E27FC236}">
                <a16:creationId xmlns:a16="http://schemas.microsoft.com/office/drawing/2014/main" id="{8892E344-2077-4E77-83A9-4D79434201A6}"/>
              </a:ext>
            </a:extLst>
          </p:cNvPr>
          <p:cNvGraphicFramePr>
            <a:graphicFrameLocks noGrp="1"/>
          </p:cNvGraphicFramePr>
          <p:nvPr>
            <p:extLst>
              <p:ext uri="{D42A27DB-BD31-4B8C-83A1-F6EECF244321}">
                <p14:modId xmlns:p14="http://schemas.microsoft.com/office/powerpoint/2010/main" val="1852642133"/>
              </p:ext>
            </p:extLst>
          </p:nvPr>
        </p:nvGraphicFramePr>
        <p:xfrm>
          <a:off x="335360" y="1011592"/>
          <a:ext cx="11521280" cy="5555720"/>
        </p:xfrm>
        <a:graphic>
          <a:graphicData uri="http://schemas.openxmlformats.org/drawingml/2006/table">
            <a:tbl>
              <a:tblPr firstRow="1" firstCol="1" bandRow="1"/>
              <a:tblGrid>
                <a:gridCol w="2880320">
                  <a:extLst>
                    <a:ext uri="{9D8B030D-6E8A-4147-A177-3AD203B41FA5}">
                      <a16:colId xmlns:a16="http://schemas.microsoft.com/office/drawing/2014/main" val="605120261"/>
                    </a:ext>
                  </a:extLst>
                </a:gridCol>
                <a:gridCol w="8640960">
                  <a:extLst>
                    <a:ext uri="{9D8B030D-6E8A-4147-A177-3AD203B41FA5}">
                      <a16:colId xmlns:a16="http://schemas.microsoft.com/office/drawing/2014/main" val="488792416"/>
                    </a:ext>
                  </a:extLst>
                </a:gridCol>
              </a:tblGrid>
              <a:tr h="580229">
                <a:tc>
                  <a:txBody>
                    <a:bodyPr/>
                    <a:lstStyle/>
                    <a:p>
                      <a:pPr marL="342900" lvl="0" indent="-342900" algn="just">
                        <a:lnSpc>
                          <a:spcPct val="115000"/>
                        </a:lnSpc>
                        <a:spcAft>
                          <a:spcPts val="0"/>
                        </a:spcAft>
                        <a:buFont typeface="Arial" panose="020B0604020202020204" pitchFamily="34" charset="0"/>
                        <a:buChar char="•"/>
                      </a:pPr>
                      <a:endParaRPr lang="en-GB" sz="28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2800" b="1" kern="100" dirty="0">
                          <a:solidFill>
                            <a:schemeClr val="tx1"/>
                          </a:solidFill>
                          <a:effectLst/>
                          <a:latin typeface="+mn-lt"/>
                          <a:ea typeface="SimSun" panose="02010600030101010101" pitchFamily="2" charset="-122"/>
                        </a:rPr>
                        <a:t>Solution 1</a:t>
                      </a:r>
                      <a:endParaRPr lang="en-GB" sz="2800" b="1" kern="100" dirty="0">
                        <a:solidFill>
                          <a:schemeClr val="tx1"/>
                        </a:solidFill>
                        <a:effectLst/>
                        <a:latin typeface="+mn-lt"/>
                        <a:ea typeface="SimSun" panose="02010600030101010101" pitchFamily="2" charset="-122"/>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2415726820"/>
                  </a:ext>
                </a:extLst>
              </a:tr>
              <a:tr h="918484">
                <a:tc>
                  <a:txBody>
                    <a:bodyPr/>
                    <a:lstStyle/>
                    <a:p>
                      <a:pPr marL="117475" lvl="0" indent="0" algn="l">
                        <a:lnSpc>
                          <a:spcPct val="115000"/>
                        </a:lnSpc>
                        <a:spcAft>
                          <a:spcPts val="0"/>
                        </a:spcAft>
                        <a:buFont typeface="Arial" panose="020B0604020202020204" pitchFamily="34" charset="0"/>
                        <a:buNone/>
                      </a:pPr>
                      <a:r>
                        <a:rPr lang="en-GB" sz="2000" kern="100" dirty="0">
                          <a:solidFill>
                            <a:schemeClr val="tx1"/>
                          </a:solidFill>
                          <a:effectLst/>
                          <a:latin typeface="+mn-lt"/>
                          <a:ea typeface="SimSun" panose="02010600030101010101" pitchFamily="2" charset="-122"/>
                        </a:rPr>
                        <a:t>What is the solution?</a:t>
                      </a: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0"/>
                        </a:spcAft>
                      </a:pPr>
                      <a:r>
                        <a:rPr lang="en-GB" sz="2800" kern="100" dirty="0">
                          <a:solidFill>
                            <a:schemeClr val="tx1"/>
                          </a:solidFill>
                          <a:effectLst/>
                          <a:latin typeface="Calibri" panose="020F0502020204030204" pitchFamily="34" charset="0"/>
                          <a:ea typeface="SimSun" panose="02010600030101010101" pitchFamily="2" charset="-122"/>
                        </a:rPr>
                        <a:t> </a:t>
                      </a:r>
                    </a:p>
                    <a:p>
                      <a:pPr algn="just">
                        <a:lnSpc>
                          <a:spcPct val="115000"/>
                        </a:lnSpc>
                        <a:spcAft>
                          <a:spcPts val="0"/>
                        </a:spcAft>
                      </a:pPr>
                      <a:endParaRPr lang="en-GB" sz="2800" kern="100" dirty="0">
                        <a:solidFill>
                          <a:schemeClr val="tx1"/>
                        </a:solidFill>
                        <a:effectLst/>
                        <a:latin typeface="Calibri" panose="020F0502020204030204" pitchFamily="34"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8543165"/>
                  </a:ext>
                </a:extLst>
              </a:tr>
              <a:tr h="1025436">
                <a:tc>
                  <a:txBody>
                    <a:bodyPr/>
                    <a:lstStyle/>
                    <a:p>
                      <a:pPr marL="117475" indent="0" algn="l">
                        <a:buFont typeface="Arial" panose="020B0604020202020204" pitchFamily="34" charset="0"/>
                        <a:buNone/>
                      </a:pPr>
                      <a:r>
                        <a:rPr lang="en-US" sz="2000" kern="100" dirty="0">
                          <a:solidFill>
                            <a:schemeClr val="tx1"/>
                          </a:solidFill>
                          <a:effectLst/>
                          <a:latin typeface="+mn-lt"/>
                          <a:ea typeface="SimSun" panose="02010600030101010101" pitchFamily="2" charset="-122"/>
                        </a:rPr>
                        <a:t>How would this solution work?</a:t>
                      </a:r>
                      <a:endParaRPr lang="en-GB" sz="2000" dirty="0">
                        <a:latin typeface="+mn-lt"/>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0"/>
                        </a:spcAft>
                      </a:pPr>
                      <a:endParaRPr lang="en-US" sz="2800" kern="100" dirty="0">
                        <a:solidFill>
                          <a:schemeClr val="tx1"/>
                        </a:solidFill>
                        <a:effectLst/>
                        <a:latin typeface="Times New Roman" panose="02020603050405020304" pitchFamily="18" charset="0"/>
                        <a:ea typeface="SimSun" panose="02010600030101010101" pitchFamily="2" charset="-122"/>
                      </a:endParaRPr>
                    </a:p>
                    <a:p>
                      <a:pPr algn="just">
                        <a:lnSpc>
                          <a:spcPct val="115000"/>
                        </a:lnSpc>
                        <a:spcAft>
                          <a:spcPts val="0"/>
                        </a:spcAft>
                      </a:pPr>
                      <a:endParaRPr lang="en-US" sz="28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8364699"/>
                  </a:ext>
                </a:extLst>
              </a:tr>
              <a:tr h="1462773">
                <a:tc>
                  <a:txBody>
                    <a:bodyPr/>
                    <a:lstStyle/>
                    <a:p>
                      <a:pPr marL="117475" indent="0" algn="l">
                        <a:buFont typeface="Arial" panose="020B0604020202020204" pitchFamily="34" charset="0"/>
                        <a:buNone/>
                      </a:pPr>
                      <a:r>
                        <a:rPr lang="en-GB" sz="2000" kern="100" dirty="0">
                          <a:solidFill>
                            <a:schemeClr val="tx1"/>
                          </a:solidFill>
                          <a:effectLst/>
                          <a:latin typeface="+mn-lt"/>
                          <a:ea typeface="SimSun" panose="02010600030101010101" pitchFamily="2" charset="-122"/>
                        </a:rPr>
                        <a:t>What are the strengths of the solution?</a:t>
                      </a:r>
                      <a:endParaRPr lang="en-GB" sz="2000" dirty="0">
                        <a:latin typeface="+mn-lt"/>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0"/>
                        </a:spcAft>
                      </a:pPr>
                      <a:endParaRPr lang="en-US" sz="2800" kern="100" dirty="0">
                        <a:solidFill>
                          <a:schemeClr val="tx1"/>
                        </a:solidFill>
                        <a:effectLst/>
                        <a:latin typeface="Times New Roman" panose="02020603050405020304" pitchFamily="18" charset="0"/>
                        <a:ea typeface="SimSun" panose="02010600030101010101" pitchFamily="2" charset="-122"/>
                      </a:endParaRPr>
                    </a:p>
                    <a:p>
                      <a:pPr algn="just">
                        <a:lnSpc>
                          <a:spcPct val="115000"/>
                        </a:lnSpc>
                        <a:spcAft>
                          <a:spcPts val="0"/>
                        </a:spcAft>
                      </a:pPr>
                      <a:endParaRPr lang="en-US" sz="2800" kern="100" dirty="0">
                        <a:solidFill>
                          <a:schemeClr val="tx1"/>
                        </a:solidFill>
                        <a:effectLst/>
                        <a:latin typeface="Times New Roman" panose="02020603050405020304" pitchFamily="18" charset="0"/>
                        <a:ea typeface="SimSun" panose="02010600030101010101" pitchFamily="2" charset="-122"/>
                      </a:endParaRPr>
                    </a:p>
                    <a:p>
                      <a:pPr algn="just">
                        <a:lnSpc>
                          <a:spcPct val="115000"/>
                        </a:lnSpc>
                        <a:spcAft>
                          <a:spcPts val="0"/>
                        </a:spcAft>
                      </a:pPr>
                      <a:endParaRPr lang="en-US" sz="28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9960055"/>
                  </a:ext>
                </a:extLst>
              </a:tr>
              <a:tr h="1534655">
                <a:tc>
                  <a:txBody>
                    <a:bodyPr/>
                    <a:lstStyle/>
                    <a:p>
                      <a:pPr marL="117475" indent="0" algn="l">
                        <a:buFont typeface="Arial" panose="020B0604020202020204" pitchFamily="34" charset="0"/>
                        <a:buNone/>
                      </a:pPr>
                      <a:r>
                        <a:rPr lang="en-US" sz="2000" kern="100" dirty="0">
                          <a:solidFill>
                            <a:schemeClr val="tx1"/>
                          </a:solidFill>
                          <a:effectLst/>
                          <a:latin typeface="+mn-lt"/>
                          <a:ea typeface="SimSun" panose="02010600030101010101" pitchFamily="2" charset="-122"/>
                        </a:rPr>
                        <a:t>What are the weaknesses of the solution?</a:t>
                      </a:r>
                      <a:endParaRPr lang="en-GB" sz="2000" dirty="0">
                        <a:latin typeface="+mn-lt"/>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0"/>
                        </a:spcAft>
                      </a:pPr>
                      <a:endParaRPr lang="en-US" sz="2800" kern="100" dirty="0">
                        <a:solidFill>
                          <a:schemeClr val="tx1"/>
                        </a:solidFill>
                        <a:effectLst/>
                        <a:latin typeface="Times New Roman" panose="02020603050405020304" pitchFamily="18" charset="0"/>
                        <a:ea typeface="SimSun" panose="02010600030101010101" pitchFamily="2" charset="-122"/>
                      </a:endParaRPr>
                    </a:p>
                    <a:p>
                      <a:pPr algn="just">
                        <a:lnSpc>
                          <a:spcPct val="115000"/>
                        </a:lnSpc>
                        <a:spcAft>
                          <a:spcPts val="0"/>
                        </a:spcAft>
                      </a:pPr>
                      <a:endParaRPr lang="en-US" sz="28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8374216"/>
                  </a:ext>
                </a:extLst>
              </a:tr>
            </a:tbl>
          </a:graphicData>
        </a:graphic>
      </p:graphicFrame>
      <p:sp>
        <p:nvSpPr>
          <p:cNvPr id="12" name="Rectangle 11">
            <a:extLst>
              <a:ext uri="{FF2B5EF4-FFF2-40B4-BE49-F238E27FC236}">
                <a16:creationId xmlns:a16="http://schemas.microsoft.com/office/drawing/2014/main" id="{C2C04744-9310-4E84-9F1E-C28E467B5FDD}"/>
              </a:ext>
            </a:extLst>
          </p:cNvPr>
          <p:cNvSpPr/>
          <p:nvPr/>
        </p:nvSpPr>
        <p:spPr>
          <a:xfrm>
            <a:off x="3215680" y="1784962"/>
            <a:ext cx="8640960" cy="517065"/>
          </a:xfrm>
          <a:prstGeom prst="rect">
            <a:avLst/>
          </a:prstGeom>
        </p:spPr>
        <p:txBody>
          <a:bodyPr wrap="square">
            <a:spAutoFit/>
          </a:bodyPr>
          <a:lstStyle/>
          <a:p>
            <a:pPr marL="0" marR="0" lvl="0" indent="0" defTabSz="914400" rtl="0" eaLnBrk="1" fontAlgn="auto" latinLnBrk="0" hangingPunct="1">
              <a:lnSpc>
                <a:spcPct val="115000"/>
              </a:lnSpc>
              <a:spcBef>
                <a:spcPts val="0"/>
              </a:spcBef>
              <a:spcAft>
                <a:spcPts val="0"/>
              </a:spcAft>
              <a:buClrTx/>
              <a:buSzTx/>
              <a:buFontTx/>
              <a:buNone/>
              <a:tabLst/>
              <a:defRPr/>
            </a:pPr>
            <a:r>
              <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cs typeface="+mn-cs"/>
              </a:rPr>
              <a:t>Banning the advertising of sugar-sweetened drinks.</a:t>
            </a:r>
          </a:p>
        </p:txBody>
      </p:sp>
      <p:sp>
        <p:nvSpPr>
          <p:cNvPr id="13" name="Rectangle 12">
            <a:extLst>
              <a:ext uri="{FF2B5EF4-FFF2-40B4-BE49-F238E27FC236}">
                <a16:creationId xmlns:a16="http://schemas.microsoft.com/office/drawing/2014/main" id="{0DA5577C-DA8F-41A9-ABC8-17B55AF1E7E4}"/>
              </a:ext>
            </a:extLst>
          </p:cNvPr>
          <p:cNvSpPr/>
          <p:nvPr/>
        </p:nvSpPr>
        <p:spPr>
          <a:xfrm>
            <a:off x="3226196" y="2615724"/>
            <a:ext cx="8640960" cy="941796"/>
          </a:xfrm>
          <a:prstGeom prst="rect">
            <a:avLst/>
          </a:prstGeom>
        </p:spPr>
        <p:txBody>
          <a:bodyPr wrap="square">
            <a:spAutoFit/>
          </a:bodyPr>
          <a:lstStyle/>
          <a:p>
            <a:pPr marL="0" marR="0" lvl="0" indent="0" defTabSz="914400" rtl="0" eaLnBrk="1" fontAlgn="auto" latinLnBrk="0" hangingPunct="1">
              <a:lnSpc>
                <a:spcPct val="115000"/>
              </a:lnSpc>
              <a:spcBef>
                <a:spcPts val="0"/>
              </a:spcBef>
              <a:spcAft>
                <a:spcPts val="0"/>
              </a:spcAft>
              <a:buClrTx/>
              <a:buSzTx/>
              <a:buFontTx/>
              <a:buNone/>
              <a:tabLst/>
              <a:defRPr/>
            </a:pPr>
            <a:r>
              <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cs typeface="+mn-cs"/>
              </a:rPr>
              <a:t>Total ban on adverts for sugar-sweetened drinks (e.g. on TV, in newspapers, on social media).</a:t>
            </a:r>
          </a:p>
        </p:txBody>
      </p:sp>
      <p:sp>
        <p:nvSpPr>
          <p:cNvPr id="14" name="Rectangle 13">
            <a:extLst>
              <a:ext uri="{FF2B5EF4-FFF2-40B4-BE49-F238E27FC236}">
                <a16:creationId xmlns:a16="http://schemas.microsoft.com/office/drawing/2014/main" id="{E93965EB-02DE-4950-881A-32DC240FE37E}"/>
              </a:ext>
            </a:extLst>
          </p:cNvPr>
          <p:cNvSpPr/>
          <p:nvPr/>
        </p:nvSpPr>
        <p:spPr>
          <a:xfrm>
            <a:off x="3226197" y="3625157"/>
            <a:ext cx="8652000" cy="1366528"/>
          </a:xfrm>
          <a:prstGeom prst="rect">
            <a:avLst/>
          </a:prstGeom>
        </p:spPr>
        <p:txBody>
          <a:bodyPr wrap="square">
            <a:spAutoFit/>
          </a:bodyPr>
          <a:lstStyle/>
          <a:p>
            <a:pPr marL="0" marR="0" lvl="0" indent="0" defTabSz="914400" rtl="0" eaLnBrk="1" fontAlgn="auto" latinLnBrk="0" hangingPunct="1">
              <a:lnSpc>
                <a:spcPct val="115000"/>
              </a:lnSpc>
              <a:spcBef>
                <a:spcPts val="0"/>
              </a:spcBef>
              <a:spcAft>
                <a:spcPts val="0"/>
              </a:spcAft>
              <a:buClrTx/>
              <a:buSzTx/>
              <a:buFontTx/>
              <a:buNone/>
              <a:tabLst/>
              <a:defRPr/>
            </a:pPr>
            <a:r>
              <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rPr>
              <a:t>Likely to be effective (e.g. similar ban on adverts </a:t>
            </a:r>
            <a:r>
              <a:rPr lang="en-GB" sz="2400" kern="100" dirty="0">
                <a:solidFill>
                  <a:srgbClr val="002060"/>
                </a:solidFill>
                <a:latin typeface="Calibri" panose="020F0502020204030204"/>
                <a:ea typeface="SimSun" panose="02010600030101010101" pitchFamily="2" charset="-122"/>
              </a:rPr>
              <a:t>on </a:t>
            </a:r>
            <a:r>
              <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rPr>
              <a:t>London transport services led to a 6.7% (1,000 calories) per household reduction in purchase of unhealthy foods).</a:t>
            </a:r>
          </a:p>
        </p:txBody>
      </p:sp>
      <p:sp>
        <p:nvSpPr>
          <p:cNvPr id="15" name="Rectangle 14">
            <a:extLst>
              <a:ext uri="{FF2B5EF4-FFF2-40B4-BE49-F238E27FC236}">
                <a16:creationId xmlns:a16="http://schemas.microsoft.com/office/drawing/2014/main" id="{CFFF0494-8879-48DA-A064-7F5C91B25461}"/>
              </a:ext>
            </a:extLst>
          </p:cNvPr>
          <p:cNvSpPr/>
          <p:nvPr/>
        </p:nvSpPr>
        <p:spPr>
          <a:xfrm>
            <a:off x="3226197" y="5146625"/>
            <a:ext cx="8640959" cy="1341586"/>
          </a:xfrm>
          <a:prstGeom prst="rect">
            <a:avLst/>
          </a:prstGeom>
        </p:spPr>
        <p:txBody>
          <a:bodyPr wrap="square">
            <a:spAutoFit/>
          </a:bodyPr>
          <a:lstStyle/>
          <a:p>
            <a:pPr marL="0" marR="0" lvl="0" indent="0" defTabSz="914400" rtl="0" eaLnBrk="1" fontAlgn="auto" latinLnBrk="0" hangingPunct="1">
              <a:lnSpc>
                <a:spcPct val="115000"/>
              </a:lnSpc>
              <a:spcBef>
                <a:spcPts val="0"/>
              </a:spcBef>
              <a:spcAft>
                <a:spcPts val="0"/>
              </a:spcAft>
              <a:buClrTx/>
              <a:buSzTx/>
              <a:buFontTx/>
              <a:buNone/>
              <a:tabLst/>
              <a:defRPr/>
            </a:pPr>
            <a:r>
              <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cs typeface="+mn-cs"/>
              </a:rPr>
              <a:t>It would not completely solve the problem: </a:t>
            </a:r>
          </a:p>
          <a:p>
            <a:pPr marL="0" marR="0" lvl="0" indent="0" defTabSz="914400" rtl="0" eaLnBrk="1" fontAlgn="auto" latinLnBrk="0" hangingPunct="1">
              <a:lnSpc>
                <a:spcPct val="115000"/>
              </a:lnSpc>
              <a:spcBef>
                <a:spcPts val="0"/>
              </a:spcBef>
              <a:spcAft>
                <a:spcPts val="0"/>
              </a:spcAft>
              <a:buClrTx/>
              <a:buSzTx/>
              <a:buFontTx/>
              <a:buNone/>
              <a:tabLst/>
              <a:defRPr/>
            </a:pPr>
            <a:r>
              <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cs typeface="+mn-cs"/>
              </a:rPr>
              <a:t>1. It would only reduce calorie consumption a little. </a:t>
            </a:r>
          </a:p>
          <a:p>
            <a:pPr marL="0" marR="0" lvl="0" indent="0" defTabSz="914400" rtl="0" eaLnBrk="1" fontAlgn="auto" latinLnBrk="0" hangingPunct="1">
              <a:lnSpc>
                <a:spcPct val="115000"/>
              </a:lnSpc>
              <a:spcBef>
                <a:spcPts val="0"/>
              </a:spcBef>
              <a:spcAft>
                <a:spcPts val="0"/>
              </a:spcAft>
              <a:buClrTx/>
              <a:buSzTx/>
              <a:buFontTx/>
              <a:buNone/>
              <a:tabLst/>
              <a:defRPr/>
            </a:pPr>
            <a:r>
              <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cs typeface="+mn-cs"/>
              </a:rPr>
              <a:t>2. People would still be able to buy sugar-sweetened drinks. </a:t>
            </a:r>
          </a:p>
        </p:txBody>
      </p:sp>
    </p:spTree>
    <p:extLst>
      <p:ext uri="{BB962C8B-B14F-4D97-AF65-F5344CB8AC3E}">
        <p14:creationId xmlns:p14="http://schemas.microsoft.com/office/powerpoint/2010/main" val="274288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196751"/>
            <a:ext cx="10801200" cy="5381363"/>
          </a:xfrm>
          <a:noFill/>
          <a:ln>
            <a:noFill/>
          </a:ln>
        </p:spPr>
        <p:txBody>
          <a:bodyPr>
            <a:noAutofit/>
          </a:bodyPr>
          <a:lstStyle/>
          <a:p>
            <a:pPr marL="0" indent="0" algn="just">
              <a:buNone/>
            </a:pPr>
            <a:endParaRPr lang="en-US" sz="3000" dirty="0"/>
          </a:p>
          <a:p>
            <a:pPr marL="0" indent="0" algn="just">
              <a:buNone/>
            </a:pPr>
            <a:endParaRPr lang="en-US" sz="3000" dirty="0"/>
          </a:p>
          <a:p>
            <a:pPr marL="971550" lvl="1" indent="-514350" algn="just">
              <a:buFont typeface="+mj-lt"/>
              <a:buAutoNum type="arabicPeriod"/>
            </a:pPr>
            <a:endParaRPr lang="en-US" sz="3000" dirty="0"/>
          </a:p>
          <a:p>
            <a:pPr marL="971550" lvl="1" indent="-514350" algn="just">
              <a:buFont typeface="+mj-lt"/>
              <a:buAutoNum type="arabicPeriod"/>
            </a:pPr>
            <a:endParaRPr lang="en-US" sz="3000" dirty="0"/>
          </a:p>
          <a:p>
            <a:pPr marL="971550" lvl="1" indent="-514350" algn="just">
              <a:buFont typeface="+mj-lt"/>
              <a:buAutoNum type="arabicPeriod"/>
            </a:pPr>
            <a:endParaRPr lang="en-US" sz="3000" dirty="0"/>
          </a:p>
          <a:p>
            <a:pPr marL="971550" lvl="1" indent="-514350" algn="just">
              <a:buFont typeface="+mj-lt"/>
              <a:buAutoNum type="arabicPeriod"/>
            </a:pPr>
            <a:endParaRPr lang="en-US" sz="3000" dirty="0"/>
          </a:p>
          <a:p>
            <a:pPr marL="457200" lvl="1" indent="0" algn="just">
              <a:buNone/>
            </a:pPr>
            <a:endParaRPr lang="en-US" sz="3000" dirty="0"/>
          </a:p>
          <a:p>
            <a:pPr marL="457200" lvl="1" indent="0" algn="just">
              <a:buNone/>
            </a:pPr>
            <a:endParaRPr lang="en-US" sz="3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Explaining and evaluating</a:t>
              </a:r>
              <a:r>
                <a:rPr kumimoji="0" lang="en-GB" altLang="en-US" sz="2400" b="1" i="0" u="none" strike="noStrike" kern="1200" cap="none" spc="0" normalizeH="0" noProof="0" dirty="0">
                  <a:ln>
                    <a:noFill/>
                  </a:ln>
                  <a:solidFill>
                    <a:srgbClr val="000000"/>
                  </a:solidFill>
                  <a:effectLst/>
                  <a:uLnTx/>
                  <a:uFillTx/>
                  <a:latin typeface="Verdana" panose="020B0604030504040204" pitchFamily="34" charset="0"/>
                  <a:ea typeface="+mn-ea"/>
                  <a:cs typeface="+mn-cs"/>
                </a:rPr>
                <a:t> solutions</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11" name="Table 10">
            <a:extLst>
              <a:ext uri="{FF2B5EF4-FFF2-40B4-BE49-F238E27FC236}">
                <a16:creationId xmlns:a16="http://schemas.microsoft.com/office/drawing/2014/main" id="{8892E344-2077-4E77-83A9-4D79434201A6}"/>
              </a:ext>
            </a:extLst>
          </p:cNvPr>
          <p:cNvGraphicFramePr>
            <a:graphicFrameLocks noGrp="1"/>
          </p:cNvGraphicFramePr>
          <p:nvPr>
            <p:extLst>
              <p:ext uri="{D42A27DB-BD31-4B8C-83A1-F6EECF244321}">
                <p14:modId xmlns:p14="http://schemas.microsoft.com/office/powerpoint/2010/main" val="1952013150"/>
              </p:ext>
            </p:extLst>
          </p:nvPr>
        </p:nvGraphicFramePr>
        <p:xfrm>
          <a:off x="183186" y="1097978"/>
          <a:ext cx="11889478" cy="5550079"/>
        </p:xfrm>
        <a:graphic>
          <a:graphicData uri="http://schemas.openxmlformats.org/drawingml/2006/table">
            <a:tbl>
              <a:tblPr firstRow="1" firstCol="1" bandRow="1"/>
              <a:tblGrid>
                <a:gridCol w="1736350">
                  <a:extLst>
                    <a:ext uri="{9D8B030D-6E8A-4147-A177-3AD203B41FA5}">
                      <a16:colId xmlns:a16="http://schemas.microsoft.com/office/drawing/2014/main" val="605120261"/>
                    </a:ext>
                  </a:extLst>
                </a:gridCol>
                <a:gridCol w="10153128">
                  <a:extLst>
                    <a:ext uri="{9D8B030D-6E8A-4147-A177-3AD203B41FA5}">
                      <a16:colId xmlns:a16="http://schemas.microsoft.com/office/drawing/2014/main" val="488792416"/>
                    </a:ext>
                  </a:extLst>
                </a:gridCol>
              </a:tblGrid>
              <a:tr h="580229">
                <a:tc>
                  <a:txBody>
                    <a:bodyPr/>
                    <a:lstStyle/>
                    <a:p>
                      <a:pPr marL="342900" lvl="0" indent="-342900" algn="just">
                        <a:lnSpc>
                          <a:spcPct val="115000"/>
                        </a:lnSpc>
                        <a:spcAft>
                          <a:spcPts val="0"/>
                        </a:spcAft>
                        <a:buFont typeface="Arial" panose="020B0604020202020204" pitchFamily="34" charset="0"/>
                        <a:buChar char="•"/>
                      </a:pPr>
                      <a:endParaRPr lang="en-GB" sz="28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0"/>
                        </a:spcAft>
                      </a:pPr>
                      <a:r>
                        <a:rPr lang="en-US" sz="2800" b="1" kern="100" dirty="0">
                          <a:solidFill>
                            <a:schemeClr val="tx1"/>
                          </a:solidFill>
                          <a:effectLst/>
                          <a:latin typeface="+mn-lt"/>
                          <a:ea typeface="SimSun" panose="02010600030101010101" pitchFamily="2" charset="-122"/>
                        </a:rPr>
                        <a:t>Solution 2</a:t>
                      </a:r>
                      <a:endParaRPr lang="en-GB" sz="2800" b="1" kern="100" dirty="0">
                        <a:solidFill>
                          <a:schemeClr val="tx1"/>
                        </a:solidFill>
                        <a:effectLst/>
                        <a:latin typeface="+mn-lt"/>
                        <a:ea typeface="SimSun" panose="02010600030101010101" pitchFamily="2" charset="-122"/>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2415726820"/>
                  </a:ext>
                </a:extLst>
              </a:tr>
              <a:tr h="918484">
                <a:tc>
                  <a:txBody>
                    <a:bodyPr/>
                    <a:lstStyle/>
                    <a:p>
                      <a:pPr marL="117475" lvl="0" indent="0" algn="l">
                        <a:lnSpc>
                          <a:spcPct val="115000"/>
                        </a:lnSpc>
                        <a:spcAft>
                          <a:spcPts val="0"/>
                        </a:spcAft>
                        <a:buFont typeface="Arial" panose="020B0604020202020204" pitchFamily="34" charset="0"/>
                        <a:buNone/>
                      </a:pPr>
                      <a:r>
                        <a:rPr lang="en-GB" sz="2000" kern="100" dirty="0">
                          <a:solidFill>
                            <a:schemeClr val="tx1"/>
                          </a:solidFill>
                          <a:effectLst/>
                          <a:latin typeface="+mn-lt"/>
                          <a:ea typeface="SimSun" panose="02010600030101010101" pitchFamily="2" charset="-122"/>
                        </a:rPr>
                        <a:t>What is the solution?</a:t>
                      </a: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0"/>
                        </a:spcAft>
                      </a:pPr>
                      <a:r>
                        <a:rPr lang="en-GB" sz="2800" kern="100" dirty="0">
                          <a:solidFill>
                            <a:schemeClr val="tx1"/>
                          </a:solidFill>
                          <a:effectLst/>
                          <a:latin typeface="Calibri" panose="020F0502020204030204" pitchFamily="34" charset="0"/>
                          <a:ea typeface="SimSun" panose="02010600030101010101" pitchFamily="2" charset="-122"/>
                        </a:rPr>
                        <a:t> </a:t>
                      </a:r>
                    </a:p>
                    <a:p>
                      <a:pPr algn="just">
                        <a:lnSpc>
                          <a:spcPct val="115000"/>
                        </a:lnSpc>
                        <a:spcAft>
                          <a:spcPts val="0"/>
                        </a:spcAft>
                      </a:pPr>
                      <a:endParaRPr lang="en-GB" sz="2800" kern="100" dirty="0">
                        <a:solidFill>
                          <a:schemeClr val="tx1"/>
                        </a:solidFill>
                        <a:effectLst/>
                        <a:latin typeface="Calibri" panose="020F0502020204030204" pitchFamily="34"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8543165"/>
                  </a:ext>
                </a:extLst>
              </a:tr>
              <a:tr h="1424935">
                <a:tc>
                  <a:txBody>
                    <a:bodyPr/>
                    <a:lstStyle/>
                    <a:p>
                      <a:pPr marL="117475" indent="0" algn="l">
                        <a:buFont typeface="Arial" panose="020B0604020202020204" pitchFamily="34" charset="0"/>
                        <a:buNone/>
                      </a:pPr>
                      <a:r>
                        <a:rPr lang="en-US" sz="2000" kern="100" dirty="0">
                          <a:solidFill>
                            <a:schemeClr val="tx1"/>
                          </a:solidFill>
                          <a:effectLst/>
                          <a:latin typeface="+mn-lt"/>
                          <a:ea typeface="SimSun" panose="02010600030101010101" pitchFamily="2" charset="-122"/>
                        </a:rPr>
                        <a:t>How would this solution work?</a:t>
                      </a:r>
                      <a:endParaRPr lang="en-GB" sz="2000" dirty="0">
                        <a:latin typeface="+mn-lt"/>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0"/>
                        </a:spcAft>
                      </a:pPr>
                      <a:endParaRPr lang="en-US" sz="2800" kern="100" dirty="0">
                        <a:solidFill>
                          <a:schemeClr val="tx1"/>
                        </a:solidFill>
                        <a:effectLst/>
                        <a:latin typeface="Times New Roman" panose="02020603050405020304" pitchFamily="18" charset="0"/>
                        <a:ea typeface="SimSun" panose="02010600030101010101" pitchFamily="2" charset="-122"/>
                      </a:endParaRPr>
                    </a:p>
                    <a:p>
                      <a:pPr algn="just">
                        <a:lnSpc>
                          <a:spcPct val="115000"/>
                        </a:lnSpc>
                        <a:spcAft>
                          <a:spcPts val="0"/>
                        </a:spcAft>
                      </a:pPr>
                      <a:endParaRPr lang="en-US" sz="28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8364699"/>
                  </a:ext>
                </a:extLst>
              </a:tr>
              <a:tr h="1512168">
                <a:tc>
                  <a:txBody>
                    <a:bodyPr/>
                    <a:lstStyle/>
                    <a:p>
                      <a:pPr marL="117475" indent="0" algn="l">
                        <a:buFont typeface="Arial" panose="020B0604020202020204" pitchFamily="34" charset="0"/>
                        <a:buNone/>
                      </a:pPr>
                      <a:r>
                        <a:rPr lang="en-GB" sz="2000" kern="100" dirty="0">
                          <a:solidFill>
                            <a:schemeClr val="tx1"/>
                          </a:solidFill>
                          <a:effectLst/>
                          <a:latin typeface="+mn-lt"/>
                          <a:ea typeface="SimSun" panose="02010600030101010101" pitchFamily="2" charset="-122"/>
                        </a:rPr>
                        <a:t>What are the strengths of the solution?</a:t>
                      </a:r>
                      <a:endParaRPr lang="en-GB" sz="2000" dirty="0">
                        <a:latin typeface="+mn-lt"/>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0"/>
                        </a:spcAft>
                      </a:pPr>
                      <a:endParaRPr lang="en-US" sz="2800" kern="100" dirty="0">
                        <a:solidFill>
                          <a:schemeClr val="tx1"/>
                        </a:solidFill>
                        <a:effectLst/>
                        <a:latin typeface="Times New Roman" panose="02020603050405020304" pitchFamily="18" charset="0"/>
                        <a:ea typeface="SimSun" panose="02010600030101010101" pitchFamily="2" charset="-122"/>
                      </a:endParaRPr>
                    </a:p>
                    <a:p>
                      <a:pPr algn="just">
                        <a:lnSpc>
                          <a:spcPct val="115000"/>
                        </a:lnSpc>
                        <a:spcAft>
                          <a:spcPts val="0"/>
                        </a:spcAft>
                      </a:pPr>
                      <a:endParaRPr lang="en-US" sz="2800" kern="100" dirty="0">
                        <a:solidFill>
                          <a:schemeClr val="tx1"/>
                        </a:solidFill>
                        <a:effectLst/>
                        <a:latin typeface="Times New Roman" panose="02020603050405020304" pitchFamily="18" charset="0"/>
                        <a:ea typeface="SimSun" panose="02010600030101010101" pitchFamily="2" charset="-122"/>
                      </a:endParaRPr>
                    </a:p>
                    <a:p>
                      <a:pPr algn="just">
                        <a:lnSpc>
                          <a:spcPct val="115000"/>
                        </a:lnSpc>
                        <a:spcAft>
                          <a:spcPts val="0"/>
                        </a:spcAft>
                      </a:pPr>
                      <a:endParaRPr lang="en-US" sz="28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79960055"/>
                  </a:ext>
                </a:extLst>
              </a:tr>
              <a:tr h="1080120">
                <a:tc>
                  <a:txBody>
                    <a:bodyPr/>
                    <a:lstStyle/>
                    <a:p>
                      <a:pPr marL="117475" indent="0" algn="l">
                        <a:buFont typeface="Arial" panose="020B0604020202020204" pitchFamily="34" charset="0"/>
                        <a:buNone/>
                      </a:pPr>
                      <a:r>
                        <a:rPr lang="en-US" sz="2000" kern="100" dirty="0">
                          <a:solidFill>
                            <a:schemeClr val="tx1"/>
                          </a:solidFill>
                          <a:effectLst/>
                          <a:latin typeface="+mn-lt"/>
                          <a:ea typeface="SimSun" panose="02010600030101010101" pitchFamily="2" charset="-122"/>
                        </a:rPr>
                        <a:t>What are the weaknesses of the solution?</a:t>
                      </a:r>
                      <a:endParaRPr lang="en-GB" sz="2000" dirty="0">
                        <a:latin typeface="+mn-lt"/>
                      </a:endParaRPr>
                    </a:p>
                  </a:txBody>
                  <a:tcPr marL="47611" marR="476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15000"/>
                        </a:lnSpc>
                        <a:spcAft>
                          <a:spcPts val="0"/>
                        </a:spcAft>
                      </a:pPr>
                      <a:endParaRPr lang="en-US" sz="2800" kern="100" dirty="0">
                        <a:solidFill>
                          <a:schemeClr val="tx1"/>
                        </a:solidFill>
                        <a:effectLst/>
                        <a:latin typeface="Times New Roman" panose="02020603050405020304" pitchFamily="18" charset="0"/>
                        <a:ea typeface="SimSun" panose="02010600030101010101" pitchFamily="2" charset="-122"/>
                      </a:endParaRPr>
                    </a:p>
                    <a:p>
                      <a:pPr algn="just">
                        <a:lnSpc>
                          <a:spcPct val="115000"/>
                        </a:lnSpc>
                        <a:spcAft>
                          <a:spcPts val="0"/>
                        </a:spcAft>
                      </a:pPr>
                      <a:endParaRPr lang="en-US" sz="2800" kern="100" dirty="0">
                        <a:solidFill>
                          <a:schemeClr val="tx1"/>
                        </a:solidFill>
                        <a:effectLst/>
                        <a:latin typeface="Times New Roman" panose="02020603050405020304" pitchFamily="18" charset="0"/>
                        <a:ea typeface="SimSun" panose="02010600030101010101" pitchFamily="2" charset="-122"/>
                      </a:endParaRPr>
                    </a:p>
                  </a:txBody>
                  <a:tcPr marL="47611" marR="4761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8374216"/>
                  </a:ext>
                </a:extLst>
              </a:tr>
            </a:tbl>
          </a:graphicData>
        </a:graphic>
      </p:graphicFrame>
      <p:sp>
        <p:nvSpPr>
          <p:cNvPr id="16" name="Rectangle 15">
            <a:extLst>
              <a:ext uri="{FF2B5EF4-FFF2-40B4-BE49-F238E27FC236}">
                <a16:creationId xmlns:a16="http://schemas.microsoft.com/office/drawing/2014/main" id="{C2C04744-9310-4E84-9F1E-C28E467B5FDD}"/>
              </a:ext>
            </a:extLst>
          </p:cNvPr>
          <p:cNvSpPr/>
          <p:nvPr/>
        </p:nvSpPr>
        <p:spPr>
          <a:xfrm>
            <a:off x="1991545" y="1673816"/>
            <a:ext cx="10081119" cy="941796"/>
          </a:xfrm>
          <a:prstGeom prst="rect">
            <a:avLst/>
          </a:prstGeom>
        </p:spPr>
        <p:txBody>
          <a:bodyPr wrap="square">
            <a:spAutoFit/>
          </a:bodyPr>
          <a:lstStyle/>
          <a:p>
            <a:pPr marL="0" marR="0" lvl="0" indent="0" defTabSz="914400" rtl="0" eaLnBrk="1" fontAlgn="auto" latinLnBrk="0" hangingPunct="1">
              <a:lnSpc>
                <a:spcPct val="115000"/>
              </a:lnSpc>
              <a:spcBef>
                <a:spcPts val="0"/>
              </a:spcBef>
              <a:spcAft>
                <a:spcPts val="0"/>
              </a:spcAft>
              <a:buClrTx/>
              <a:buSzTx/>
              <a:buFontTx/>
              <a:buNone/>
              <a:tabLst/>
              <a:defRPr/>
            </a:pPr>
            <a:r>
              <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cs typeface="+mn-cs"/>
              </a:rPr>
              <a:t>Encouraging people to do more physical activity through government supported community health campaigns.</a:t>
            </a:r>
          </a:p>
        </p:txBody>
      </p:sp>
      <p:sp>
        <p:nvSpPr>
          <p:cNvPr id="17" name="Rectangle 16">
            <a:extLst>
              <a:ext uri="{FF2B5EF4-FFF2-40B4-BE49-F238E27FC236}">
                <a16:creationId xmlns:a16="http://schemas.microsoft.com/office/drawing/2014/main" id="{0DA5577C-DA8F-41A9-ABC8-17B55AF1E7E4}"/>
              </a:ext>
            </a:extLst>
          </p:cNvPr>
          <p:cNvSpPr/>
          <p:nvPr/>
        </p:nvSpPr>
        <p:spPr>
          <a:xfrm>
            <a:off x="1991545" y="2908772"/>
            <a:ext cx="10081119" cy="941796"/>
          </a:xfrm>
          <a:prstGeom prst="rect">
            <a:avLst/>
          </a:prstGeom>
        </p:spPr>
        <p:txBody>
          <a:bodyPr wrap="square">
            <a:spAutoFit/>
          </a:bodyPr>
          <a:lstStyle/>
          <a:p>
            <a:pPr marL="0" marR="0" lvl="0" indent="0" defTabSz="914400" rtl="0" eaLnBrk="1" fontAlgn="auto" latinLnBrk="0" hangingPunct="1">
              <a:lnSpc>
                <a:spcPct val="115000"/>
              </a:lnSpc>
              <a:spcBef>
                <a:spcPts val="0"/>
              </a:spcBef>
              <a:spcAft>
                <a:spcPts val="0"/>
              </a:spcAft>
              <a:buClrTx/>
              <a:buSzTx/>
              <a:buFontTx/>
              <a:buNone/>
              <a:tabLst/>
              <a:defRPr/>
            </a:pPr>
            <a:r>
              <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cs typeface="+mn-cs"/>
              </a:rPr>
              <a:t>Government provides free material (e.g. posters, videos) on how to increase physical activity to people who want to run health campaigns in their local area. </a:t>
            </a:r>
          </a:p>
        </p:txBody>
      </p:sp>
      <p:sp>
        <p:nvSpPr>
          <p:cNvPr id="18" name="Rectangle 17">
            <a:extLst>
              <a:ext uri="{FF2B5EF4-FFF2-40B4-BE49-F238E27FC236}">
                <a16:creationId xmlns:a16="http://schemas.microsoft.com/office/drawing/2014/main" id="{E93965EB-02DE-4950-881A-32DC240FE37E}"/>
              </a:ext>
            </a:extLst>
          </p:cNvPr>
          <p:cNvSpPr/>
          <p:nvPr/>
        </p:nvSpPr>
        <p:spPr>
          <a:xfrm>
            <a:off x="1991545" y="4143729"/>
            <a:ext cx="10521326" cy="1366528"/>
          </a:xfrm>
          <a:prstGeom prst="rect">
            <a:avLst/>
          </a:prstGeom>
        </p:spPr>
        <p:txBody>
          <a:bodyPr wrap="square">
            <a:spAutoFit/>
          </a:bodyPr>
          <a:lstStyle/>
          <a:p>
            <a:pPr lvl="0" defTabSz="914400">
              <a:lnSpc>
                <a:spcPct val="115000"/>
              </a:lnSpc>
            </a:pPr>
            <a:r>
              <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rPr>
              <a:t>1. It directly addresses the problem. </a:t>
            </a:r>
            <a:r>
              <a:rPr lang="en-GB" sz="2400" kern="100" dirty="0">
                <a:solidFill>
                  <a:srgbClr val="002060"/>
                </a:solidFill>
                <a:ea typeface="SimSun" panose="02010600030101010101" pitchFamily="2" charset="-122"/>
                <a:sym typeface="Wingdings" panose="05000000000000000000" pitchFamily="2" charset="2"/>
              </a:rPr>
              <a:t>Increasing </a:t>
            </a:r>
            <a:r>
              <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rPr>
              <a:t>physical activity </a:t>
            </a:r>
            <a:r>
              <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sym typeface="Wingdings" panose="05000000000000000000" pitchFamily="2" charset="2"/>
              </a:rPr>
              <a:t>prevents obesity. </a:t>
            </a:r>
          </a:p>
          <a:p>
            <a:pPr lvl="0" defTabSz="914400">
              <a:lnSpc>
                <a:spcPct val="115000"/>
              </a:lnSpc>
            </a:pPr>
            <a:r>
              <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sym typeface="Wingdings" panose="05000000000000000000" pitchFamily="2" charset="2"/>
              </a:rPr>
              <a:t>2. Community campaigns have worked in the UK in the past (e.g. the Together initiative).</a:t>
            </a:r>
            <a:endPar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endParaRPr>
          </a:p>
        </p:txBody>
      </p:sp>
      <p:sp>
        <p:nvSpPr>
          <p:cNvPr id="19" name="Rectangle 18">
            <a:extLst>
              <a:ext uri="{FF2B5EF4-FFF2-40B4-BE49-F238E27FC236}">
                <a16:creationId xmlns:a16="http://schemas.microsoft.com/office/drawing/2014/main" id="{CFFF0494-8879-48DA-A064-7F5C91B25461}"/>
              </a:ext>
            </a:extLst>
          </p:cNvPr>
          <p:cNvSpPr/>
          <p:nvPr/>
        </p:nvSpPr>
        <p:spPr>
          <a:xfrm>
            <a:off x="1991545" y="5673179"/>
            <a:ext cx="10081119" cy="941796"/>
          </a:xfrm>
          <a:prstGeom prst="rect">
            <a:avLst/>
          </a:prstGeom>
        </p:spPr>
        <p:txBody>
          <a:bodyPr wrap="square">
            <a:spAutoFit/>
          </a:bodyPr>
          <a:lstStyle/>
          <a:p>
            <a:pPr marL="0" marR="0" lvl="0" indent="0" defTabSz="914400" rtl="0" eaLnBrk="1" fontAlgn="auto" latinLnBrk="0" hangingPunct="1">
              <a:lnSpc>
                <a:spcPct val="115000"/>
              </a:lnSpc>
              <a:spcBef>
                <a:spcPts val="0"/>
              </a:spcBef>
              <a:spcAft>
                <a:spcPts val="0"/>
              </a:spcAft>
              <a:buClrTx/>
              <a:buSzTx/>
              <a:buFontTx/>
              <a:buNone/>
              <a:tabLst/>
              <a:defRPr/>
            </a:pPr>
            <a:r>
              <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rPr>
              <a:t>It will take</a:t>
            </a:r>
            <a:r>
              <a:rPr kumimoji="0" lang="en-GB" sz="2400" i="0" u="none" strike="noStrike" kern="100" cap="none" spc="0" normalizeH="0" noProof="0" dirty="0">
                <a:ln>
                  <a:noFill/>
                </a:ln>
                <a:solidFill>
                  <a:srgbClr val="002060"/>
                </a:solidFill>
                <a:effectLst/>
                <a:uLnTx/>
                <a:uFillTx/>
                <a:latin typeface="Calibri" panose="020F0502020204030204"/>
                <a:ea typeface="SimSun" panose="02010600030101010101" pitchFamily="2" charset="-122"/>
              </a:rPr>
              <a:t> time: </a:t>
            </a:r>
            <a:r>
              <a:rPr kumimoji="0" lang="en-US"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rPr>
              <a:t>create materials,</a:t>
            </a:r>
            <a:r>
              <a:rPr kumimoji="0" lang="en-US" sz="2400" i="0" u="none" strike="noStrike" kern="100" cap="none" spc="0" normalizeH="0" noProof="0" dirty="0">
                <a:ln>
                  <a:noFill/>
                </a:ln>
                <a:solidFill>
                  <a:srgbClr val="002060"/>
                </a:solidFill>
                <a:effectLst/>
                <a:uLnTx/>
                <a:uFillTx/>
                <a:latin typeface="Calibri" panose="020F0502020204030204"/>
                <a:ea typeface="SimSun" panose="02010600030101010101" pitchFamily="2" charset="-122"/>
              </a:rPr>
              <a:t> create a website and </a:t>
            </a:r>
            <a:r>
              <a:rPr kumimoji="0" lang="en-US" sz="2400" i="0" u="none" strike="noStrike" kern="100" cap="none" spc="0" normalizeH="0" noProof="0" dirty="0" err="1">
                <a:ln>
                  <a:noFill/>
                </a:ln>
                <a:solidFill>
                  <a:srgbClr val="002060"/>
                </a:solidFill>
                <a:effectLst/>
                <a:uLnTx/>
                <a:uFillTx/>
                <a:latin typeface="Calibri" panose="020F0502020204030204"/>
                <a:ea typeface="SimSun" panose="02010600030101010101" pitchFamily="2" charset="-122"/>
              </a:rPr>
              <a:t>publicise</a:t>
            </a:r>
            <a:r>
              <a:rPr lang="en-US" sz="2400" kern="100" dirty="0">
                <a:solidFill>
                  <a:srgbClr val="002060"/>
                </a:solidFill>
                <a:latin typeface="Calibri" panose="020F0502020204030204"/>
                <a:ea typeface="SimSun" panose="02010600030101010101" pitchFamily="2" charset="-122"/>
              </a:rPr>
              <a:t> (e</a:t>
            </a:r>
            <a:r>
              <a:rPr lang="en-US" sz="2400" kern="100" baseline="0" dirty="0">
                <a:solidFill>
                  <a:srgbClr val="002060"/>
                </a:solidFill>
                <a:latin typeface="Calibri" panose="020F0502020204030204"/>
                <a:ea typeface="SimSun" panose="02010600030101010101" pitchFamily="2" charset="-122"/>
              </a:rPr>
              <a:t>.g. Move your Way campaign:</a:t>
            </a:r>
            <a:r>
              <a:rPr lang="en-US" sz="2400" kern="100" dirty="0">
                <a:solidFill>
                  <a:srgbClr val="002060"/>
                </a:solidFill>
                <a:latin typeface="Calibri" panose="020F0502020204030204"/>
                <a:ea typeface="SimSun" panose="02010600030101010101" pitchFamily="2" charset="-122"/>
              </a:rPr>
              <a:t> +2 years to achieve results across USA).</a:t>
            </a:r>
            <a:endParaRPr kumimoji="0" lang="en-GB" sz="2400" i="0" u="none" strike="noStrike" kern="100" cap="none" spc="0" normalizeH="0" baseline="0" noProof="0" dirty="0">
              <a:ln>
                <a:noFill/>
              </a:ln>
              <a:solidFill>
                <a:srgbClr val="002060"/>
              </a:solidFill>
              <a:effectLst/>
              <a:uLnTx/>
              <a:uFillTx/>
              <a:latin typeface="Calibri" panose="020F0502020204030204"/>
              <a:ea typeface="SimSun" panose="02010600030101010101" pitchFamily="2" charset="-122"/>
            </a:endParaRPr>
          </a:p>
        </p:txBody>
      </p:sp>
    </p:spTree>
    <p:extLst>
      <p:ext uri="{BB962C8B-B14F-4D97-AF65-F5344CB8AC3E}">
        <p14:creationId xmlns:p14="http://schemas.microsoft.com/office/powerpoint/2010/main" val="28027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545d15f7-6577-4bc9-aa88-89ac4a3e5607" xsi:nil="true"/>
    <TaxCatchAll xmlns="71566fe0-4e9e-429a-8fc8-bbed13cddc77" xsi:nil="true"/>
    <lcf76f155ced4ddcb4097134ff3c332f xmlns="545d15f7-6577-4bc9-aa88-89ac4a3e5607">
      <Terms xmlns="http://schemas.microsoft.com/office/infopath/2007/PartnerControls"/>
    </lcf76f155ced4ddcb4097134ff3c332f>
    <SharedWithUsers xmlns="71566fe0-4e9e-429a-8fc8-bbed13cddc77">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D13BD3B2ACE4B479C7E961D71E27E68" ma:contentTypeVersion="17" ma:contentTypeDescription="Create a new document." ma:contentTypeScope="" ma:versionID="568b8adbecda335264cfe31496b90c93">
  <xsd:schema xmlns:xsd="http://www.w3.org/2001/XMLSchema" xmlns:xs="http://www.w3.org/2001/XMLSchema" xmlns:p="http://schemas.microsoft.com/office/2006/metadata/properties" xmlns:ns2="545d15f7-6577-4bc9-aa88-89ac4a3e5607" xmlns:ns3="71566fe0-4e9e-429a-8fc8-bbed13cddc77" targetNamespace="http://schemas.microsoft.com/office/2006/metadata/properties" ma:root="true" ma:fieldsID="7721472c44fd29fe429fa1e6eef86e5e" ns2:_="" ns3:_="">
    <xsd:import namespace="545d15f7-6577-4bc9-aa88-89ac4a3e5607"/>
    <xsd:import namespace="71566fe0-4e9e-429a-8fc8-bbed13cddc77"/>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5d15f7-6577-4bc9-aa88-89ac4a3e56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Length (seconds)" ma:internalName="MediaLengthInSeconds" ma:readOnly="true">
      <xsd:simpleType>
        <xsd:restriction base="dms:Unknow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5b41eaff-6be1-43e3-aa28-e44eb035eb3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1566fe0-4e9e-429a-8fc8-bbed13cddc7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7187714-89cd-4f3c-bca0-aa506d32a13e}" ma:internalName="TaxCatchAll" ma:showField="CatchAllData" ma:web="71566fe0-4e9e-429a-8fc8-bbed13cddc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1187D4-867B-4BCC-9BAC-3FB608B710DB}">
  <ds:schemaRefs>
    <ds:schemaRef ds:uri="http://purl.org/dc/elements/1.1/"/>
    <ds:schemaRef ds:uri="http://www.w3.org/XML/1998/namespace"/>
    <ds:schemaRef ds:uri="c98cd21c-babb-4b51-9f32-e929c9312283"/>
    <ds:schemaRef ds:uri="http://schemas.microsoft.com/office/2006/documentManagement/types"/>
    <ds:schemaRef ds:uri="b4633975-2ae0-4980-b3dc-2c3583686570"/>
    <ds:schemaRef ds:uri="http://schemas.microsoft.com/office/infopath/2007/PartnerControls"/>
    <ds:schemaRef ds:uri="http://purl.org/dc/dcmitype/"/>
    <ds:schemaRef ds:uri="http://purl.org/dc/terms/"/>
    <ds:schemaRef ds:uri="http://schemas.openxmlformats.org/package/2006/metadata/core-properties"/>
    <ds:schemaRef ds:uri="http://schemas.microsoft.com/office/2006/metadata/properties"/>
    <ds:schemaRef ds:uri="545d15f7-6577-4bc9-aa88-89ac4a3e5607"/>
    <ds:schemaRef ds:uri="71566fe0-4e9e-429a-8fc8-bbed13cddc77"/>
  </ds:schemaRefs>
</ds:datastoreItem>
</file>

<file path=customXml/itemProps2.xml><?xml version="1.0" encoding="utf-8"?>
<ds:datastoreItem xmlns:ds="http://schemas.openxmlformats.org/officeDocument/2006/customXml" ds:itemID="{1AFD932A-F324-46EC-A471-CB011E9024D9}">
  <ds:schemaRefs>
    <ds:schemaRef ds:uri="http://schemas.microsoft.com/sharepoint/v3/contenttype/forms"/>
  </ds:schemaRefs>
</ds:datastoreItem>
</file>

<file path=customXml/itemProps3.xml><?xml version="1.0" encoding="utf-8"?>
<ds:datastoreItem xmlns:ds="http://schemas.openxmlformats.org/officeDocument/2006/customXml" ds:itemID="{9B04AD43-E1A0-41CB-91DB-1E831C0023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5d15f7-6577-4bc9-aa88-89ac4a3e5607"/>
    <ds:schemaRef ds:uri="71566fe0-4e9e-429a-8fc8-bbed13cddc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9731</TotalTime>
  <Words>2480</Words>
  <Application>Microsoft Office PowerPoint</Application>
  <PresentationFormat>Widescreen</PresentationFormat>
  <Paragraphs>259</Paragraphs>
  <Slides>30</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Calibri </vt:lpstr>
      <vt:lpstr>SimSun</vt:lpstr>
      <vt:lpstr>Arial</vt:lpstr>
      <vt:lpstr>Calibri</vt:lpstr>
      <vt:lpstr>Calibri Light</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Nottingham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Shayna Kozuch</dc:creator>
  <cp:lastModifiedBy>Michaela Seserman</cp:lastModifiedBy>
  <cp:revision>1340</cp:revision>
  <cp:lastPrinted>2015-02-25T05:39:47Z</cp:lastPrinted>
  <dcterms:created xsi:type="dcterms:W3CDTF">2011-01-19T07:34:59Z</dcterms:created>
  <dcterms:modified xsi:type="dcterms:W3CDTF">2025-01-15T03:58:14Z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0x010100CD13BD3B2ACE4B479C7E961D71E27E68</vt:lpwstr>
  </property>
  <property fmtid="{D5CDD505-2E9C-101B-9397-08002B2CF9AE}" pid="3" name="Order">
    <vt:r8>11700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ComplianceAssetId">
    <vt:lpwstr/>
  </property>
  <property fmtid="{D5CDD505-2E9C-101B-9397-08002B2CF9AE}" pid="8" name="TemplateUrl">
    <vt:lpwstr/>
  </property>
  <property fmtid="{D5CDD505-2E9C-101B-9397-08002B2CF9AE}" pid="9" name="MediaServiceImageTags">
    <vt:lpwstr/>
  </property>
  <property fmtid="{D5CDD505-2E9C-101B-9397-08002B2CF9AE}" pid="10" name="TriggerFlowInfo">
    <vt:lpwstr/>
  </property>
</Properties>
</file>