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40"/>
  </p:notesMasterIdLst>
  <p:handoutMasterIdLst>
    <p:handoutMasterId r:id="rId41"/>
  </p:handoutMasterIdLst>
  <p:sldIdLst>
    <p:sldId id="313" r:id="rId5"/>
    <p:sldId id="743" r:id="rId6"/>
    <p:sldId id="760" r:id="rId7"/>
    <p:sldId id="796" r:id="rId8"/>
    <p:sldId id="797" r:id="rId9"/>
    <p:sldId id="744" r:id="rId10"/>
    <p:sldId id="762" r:id="rId11"/>
    <p:sldId id="771" r:id="rId12"/>
    <p:sldId id="770" r:id="rId13"/>
    <p:sldId id="768" r:id="rId14"/>
    <p:sldId id="765" r:id="rId15"/>
    <p:sldId id="763" r:id="rId16"/>
    <p:sldId id="769" r:id="rId17"/>
    <p:sldId id="766" r:id="rId18"/>
    <p:sldId id="724" r:id="rId19"/>
    <p:sldId id="728" r:id="rId20"/>
    <p:sldId id="729" r:id="rId21"/>
    <p:sldId id="730" r:id="rId22"/>
    <p:sldId id="731" r:id="rId23"/>
    <p:sldId id="734" r:id="rId24"/>
    <p:sldId id="742" r:id="rId25"/>
    <p:sldId id="735" r:id="rId26"/>
    <p:sldId id="746" r:id="rId27"/>
    <p:sldId id="732" r:id="rId28"/>
    <p:sldId id="741" r:id="rId29"/>
    <p:sldId id="736" r:id="rId30"/>
    <p:sldId id="747" r:id="rId31"/>
    <p:sldId id="738" r:id="rId32"/>
    <p:sldId id="739" r:id="rId33"/>
    <p:sldId id="782" r:id="rId34"/>
    <p:sldId id="783" r:id="rId35"/>
    <p:sldId id="784" r:id="rId36"/>
    <p:sldId id="785" r:id="rId37"/>
    <p:sldId id="740" r:id="rId38"/>
    <p:sldId id="659" r:id="rId39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  <p:cmAuthor id="5" name="Richard Nicholas" initials="RN" lastIdx="1" clrIdx="5">
    <p:extLst>
      <p:ext uri="{19B8F6BF-5375-455C-9EA6-DF929625EA0E}">
        <p15:presenceInfo xmlns:p15="http://schemas.microsoft.com/office/powerpoint/2012/main" userId="S-1-5-21-371399076-3047136788-812747186-23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BE2"/>
    <a:srgbClr val="FFFFD1"/>
    <a:srgbClr val="EFD8EC"/>
    <a:srgbClr val="FFF8E5"/>
    <a:srgbClr val="BB90C8"/>
    <a:srgbClr val="E5FBFF"/>
    <a:srgbClr val="F7FEFF"/>
    <a:srgbClr val="0000FF"/>
    <a:srgbClr val="C9F7FF"/>
    <a:srgbClr val="26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8EAAE-F257-4B7A-967D-5F9D65E33850}" v="6" dt="2024-01-17T05:27:35.261"/>
    <p1510:client id="{608D3D27-76D8-4D86-952A-F06FF2825BB4}" v="2" dt="2024-01-19T03:45:16.211"/>
    <p1510:client id="{E239C356-EFB2-4DB8-B6E3-3450E3C632E6}" v="4" dt="2024-01-17T04:56:5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7530" autoAdjust="0"/>
  </p:normalViewPr>
  <p:slideViewPr>
    <p:cSldViewPr>
      <p:cViewPr varScale="1">
        <p:scale>
          <a:sx n="72" d="100"/>
          <a:sy n="72" d="100"/>
        </p:scale>
        <p:origin x="38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Nicholas" userId="S::zalzrn@nottingham.edu.cn::ee7f9edb-fbca-4f48-9b77-f61c077cef28" providerId="AD" clId="Web-{792DF083-6DF0-4ECE-8717-49AAE4560FB2}"/>
    <pc:docChg chg="modSld">
      <pc:chgData name="Richard Nicholas" userId="S::zalzrn@nottingham.edu.cn::ee7f9edb-fbca-4f48-9b77-f61c077cef28" providerId="AD" clId="Web-{792DF083-6DF0-4ECE-8717-49AAE4560FB2}" dt="2024-01-15T08:29:42.308" v="266"/>
      <pc:docMkLst>
        <pc:docMk/>
      </pc:docMkLst>
      <pc:sldChg chg="modSp">
        <pc:chgData name="Richard Nicholas" userId="S::zalzrn@nottingham.edu.cn::ee7f9edb-fbca-4f48-9b77-f61c077cef28" providerId="AD" clId="Web-{792DF083-6DF0-4ECE-8717-49AAE4560FB2}" dt="2024-01-15T08:29:42.308" v="266"/>
        <pc:sldMkLst>
          <pc:docMk/>
          <pc:sldMk cId="1525588325" sldId="758"/>
        </pc:sldMkLst>
        <pc:spChg chg="mod">
          <ac:chgData name="Richard Nicholas" userId="S::zalzrn@nottingham.edu.cn::ee7f9edb-fbca-4f48-9b77-f61c077cef28" providerId="AD" clId="Web-{792DF083-6DF0-4ECE-8717-49AAE4560FB2}" dt="2024-01-15T08:27:51.711" v="242" actId="1076"/>
          <ac:spMkLst>
            <pc:docMk/>
            <pc:sldMk cId="1525588325" sldId="758"/>
            <ac:spMk id="9" creationId="{00000000-0000-0000-0000-000000000000}"/>
          </ac:spMkLst>
        </pc:spChg>
        <pc:graphicFrameChg chg="mod modGraphic">
          <ac:chgData name="Richard Nicholas" userId="S::zalzrn@nottingham.edu.cn::ee7f9edb-fbca-4f48-9b77-f61c077cef28" providerId="AD" clId="Web-{792DF083-6DF0-4ECE-8717-49AAE4560FB2}" dt="2024-01-15T08:29:42.308" v="266"/>
          <ac:graphicFrameMkLst>
            <pc:docMk/>
            <pc:sldMk cId="1525588325" sldId="758"/>
            <ac:graphicFrameMk id="2" creationId="{00000000-0000-0000-0000-000000000000}"/>
          </ac:graphicFrameMkLst>
        </pc:graphicFrameChg>
      </pc:sldChg>
    </pc:docChg>
  </pc:docChgLst>
  <pc:docChgLst>
    <pc:chgData name="Richard Nicholas" userId="ee7f9edb-fbca-4f48-9b77-f61c077cef28" providerId="ADAL" clId="{01E4EEDF-63A9-486A-ACF3-7D5A158BEDCA}"/>
    <pc:docChg chg="undo custSel addSld delSld modSld sldOrd">
      <pc:chgData name="Richard Nicholas" userId="ee7f9edb-fbca-4f48-9b77-f61c077cef28" providerId="ADAL" clId="{01E4EEDF-63A9-486A-ACF3-7D5A158BEDCA}" dt="2024-01-16T06:36:12.701" v="2028" actId="113"/>
      <pc:docMkLst>
        <pc:docMk/>
      </pc:docMkLst>
      <pc:sldChg chg="modSp">
        <pc:chgData name="Richard Nicholas" userId="ee7f9edb-fbca-4f48-9b77-f61c077cef28" providerId="ADAL" clId="{01E4EEDF-63A9-486A-ACF3-7D5A158BEDCA}" dt="2024-01-16T03:20:51.030" v="83" actId="20577"/>
        <pc:sldMkLst>
          <pc:docMk/>
          <pc:sldMk cId="474795523" sldId="736"/>
        </pc:sldMkLst>
        <pc:spChg chg="mod">
          <ac:chgData name="Richard Nicholas" userId="ee7f9edb-fbca-4f48-9b77-f61c077cef28" providerId="ADAL" clId="{01E4EEDF-63A9-486A-ACF3-7D5A158BEDCA}" dt="2024-01-16T03:20:51.030" v="83" actId="20577"/>
          <ac:spMkLst>
            <pc:docMk/>
            <pc:sldMk cId="474795523" sldId="736"/>
            <ac:spMk id="5" creationId="{19DB9F07-CB8A-4763-962A-ECEA4088E1CE}"/>
          </ac:spMkLst>
        </pc:spChg>
      </pc:sldChg>
      <pc:sldChg chg="modSp">
        <pc:chgData name="Richard Nicholas" userId="ee7f9edb-fbca-4f48-9b77-f61c077cef28" providerId="ADAL" clId="{01E4EEDF-63A9-486A-ACF3-7D5A158BEDCA}" dt="2024-01-16T01:45:41.132" v="37" actId="20577"/>
        <pc:sldMkLst>
          <pc:docMk/>
          <pc:sldMk cId="4238116153" sldId="740"/>
        </pc:sldMkLst>
        <pc:spChg chg="mod">
          <ac:chgData name="Richard Nicholas" userId="ee7f9edb-fbca-4f48-9b77-f61c077cef28" providerId="ADAL" clId="{01E4EEDF-63A9-486A-ACF3-7D5A158BEDCA}" dt="2024-01-16T01:45:41.132" v="37" actId="20577"/>
          <ac:spMkLst>
            <pc:docMk/>
            <pc:sldMk cId="4238116153" sldId="740"/>
            <ac:spMk id="3" creationId="{00000000-0000-0000-0000-000000000000}"/>
          </ac:spMkLst>
        </pc:spChg>
      </pc:sldChg>
      <pc:sldChg chg="delSp modSp delAnim">
        <pc:chgData name="Richard Nicholas" userId="ee7f9edb-fbca-4f48-9b77-f61c077cef28" providerId="ADAL" clId="{01E4EEDF-63A9-486A-ACF3-7D5A158BEDCA}" dt="2024-01-16T03:30:37.646" v="272" actId="20577"/>
        <pc:sldMkLst>
          <pc:docMk/>
          <pc:sldMk cId="985860911" sldId="772"/>
        </pc:sldMkLst>
        <pc:spChg chg="mod">
          <ac:chgData name="Richard Nicholas" userId="ee7f9edb-fbca-4f48-9b77-f61c077cef28" providerId="ADAL" clId="{01E4EEDF-63A9-486A-ACF3-7D5A158BEDCA}" dt="2024-01-16T03:29:50.849" v="248" actId="255"/>
          <ac:spMkLst>
            <pc:docMk/>
            <pc:sldMk cId="985860911" sldId="772"/>
            <ac:spMk id="4" creationId="{CF703626-2478-42D7-9DAA-716788B7E776}"/>
          </ac:spMkLst>
        </pc:spChg>
        <pc:spChg chg="mod">
          <ac:chgData name="Richard Nicholas" userId="ee7f9edb-fbca-4f48-9b77-f61c077cef28" providerId="ADAL" clId="{01E4EEDF-63A9-486A-ACF3-7D5A158BEDCA}" dt="2024-01-16T03:30:37.646" v="272" actId="20577"/>
          <ac:spMkLst>
            <pc:docMk/>
            <pc:sldMk cId="985860911" sldId="772"/>
            <ac:spMk id="7" creationId="{00000000-0000-0000-0000-000000000000}"/>
          </ac:spMkLst>
        </pc:spChg>
        <pc:spChg chg="del">
          <ac:chgData name="Richard Nicholas" userId="ee7f9edb-fbca-4f48-9b77-f61c077cef28" providerId="ADAL" clId="{01E4EEDF-63A9-486A-ACF3-7D5A158BEDCA}" dt="2024-01-16T03:22:14.550" v="130" actId="478"/>
          <ac:spMkLst>
            <pc:docMk/>
            <pc:sldMk cId="985860911" sldId="772"/>
            <ac:spMk id="14" creationId="{93DD299C-3F58-46EB-BEA7-7BB32676D6D6}"/>
          </ac:spMkLst>
        </pc:spChg>
        <pc:spChg chg="del">
          <ac:chgData name="Richard Nicholas" userId="ee7f9edb-fbca-4f48-9b77-f61c077cef28" providerId="ADAL" clId="{01E4EEDF-63A9-486A-ACF3-7D5A158BEDCA}" dt="2024-01-16T03:22:14.550" v="130" actId="478"/>
          <ac:spMkLst>
            <pc:docMk/>
            <pc:sldMk cId="985860911" sldId="772"/>
            <ac:spMk id="15" creationId="{93DD299C-3F58-46EB-BEA7-7BB32676D6D6}"/>
          </ac:spMkLst>
        </pc:spChg>
        <pc:picChg chg="del">
          <ac:chgData name="Richard Nicholas" userId="ee7f9edb-fbca-4f48-9b77-f61c077cef28" providerId="ADAL" clId="{01E4EEDF-63A9-486A-ACF3-7D5A158BEDCA}" dt="2024-01-16T03:22:14.550" v="130" actId="478"/>
          <ac:picMkLst>
            <pc:docMk/>
            <pc:sldMk cId="985860911" sldId="772"/>
            <ac:picMk id="11" creationId="{1C8618BB-78F8-4A1A-8F89-46108DE6A7DE}"/>
          </ac:picMkLst>
        </pc:picChg>
        <pc:picChg chg="del">
          <ac:chgData name="Richard Nicholas" userId="ee7f9edb-fbca-4f48-9b77-f61c077cef28" providerId="ADAL" clId="{01E4EEDF-63A9-486A-ACF3-7D5A158BEDCA}" dt="2024-01-16T03:22:14.550" v="130" actId="478"/>
          <ac:picMkLst>
            <pc:docMk/>
            <pc:sldMk cId="985860911" sldId="772"/>
            <ac:picMk id="13" creationId="{F81EB3AC-F970-4C40-8BD8-AB2C8C02ED5D}"/>
          </ac:picMkLst>
        </pc:picChg>
      </pc:sldChg>
      <pc:sldChg chg="modSp add del">
        <pc:chgData name="Richard Nicholas" userId="ee7f9edb-fbca-4f48-9b77-f61c077cef28" providerId="ADAL" clId="{01E4EEDF-63A9-486A-ACF3-7D5A158BEDCA}" dt="2024-01-16T05:15:27.730" v="386" actId="20577"/>
        <pc:sldMkLst>
          <pc:docMk/>
          <pc:sldMk cId="2055545550" sldId="773"/>
        </pc:sldMkLst>
        <pc:spChg chg="mod">
          <ac:chgData name="Richard Nicholas" userId="ee7f9edb-fbca-4f48-9b77-f61c077cef28" providerId="ADAL" clId="{01E4EEDF-63A9-486A-ACF3-7D5A158BEDCA}" dt="2024-01-16T03:39:27.077" v="345"/>
          <ac:spMkLst>
            <pc:docMk/>
            <pc:sldMk cId="2055545550" sldId="773"/>
            <ac:spMk id="4" creationId="{CF703626-2478-42D7-9DAA-716788B7E776}"/>
          </ac:spMkLst>
        </pc:spChg>
        <pc:spChg chg="mod">
          <ac:chgData name="Richard Nicholas" userId="ee7f9edb-fbca-4f48-9b77-f61c077cef28" providerId="ADAL" clId="{01E4EEDF-63A9-486A-ACF3-7D5A158BEDCA}" dt="2024-01-16T05:15:27.730" v="386" actId="20577"/>
          <ac:spMkLst>
            <pc:docMk/>
            <pc:sldMk cId="2055545550" sldId="773"/>
            <ac:spMk id="7" creationId="{00000000-0000-0000-0000-000000000000}"/>
          </ac:spMkLst>
        </pc:spChg>
        <pc:grpChg chg="mod">
          <ac:chgData name="Richard Nicholas" userId="ee7f9edb-fbca-4f48-9b77-f61c077cef28" providerId="ADAL" clId="{01E4EEDF-63A9-486A-ACF3-7D5A158BEDCA}" dt="2024-01-16T05:15:26.620" v="385" actId="14100"/>
          <ac:grpSpMkLst>
            <pc:docMk/>
            <pc:sldMk cId="2055545550" sldId="773"/>
            <ac:grpSpMk id="6" creationId="{00000000-0000-0000-0000-000000000000}"/>
          </ac:grpSpMkLst>
        </pc:grpChg>
      </pc:sldChg>
      <pc:sldChg chg="modSp">
        <pc:chgData name="Richard Nicholas" userId="ee7f9edb-fbca-4f48-9b77-f61c077cef28" providerId="ADAL" clId="{01E4EEDF-63A9-486A-ACF3-7D5A158BEDCA}" dt="2024-01-16T06:28:39.620" v="1611" actId="20577"/>
        <pc:sldMkLst>
          <pc:docMk/>
          <pc:sldMk cId="2071144650" sldId="774"/>
        </pc:sldMkLst>
        <pc:spChg chg="mod">
          <ac:chgData name="Richard Nicholas" userId="ee7f9edb-fbca-4f48-9b77-f61c077cef28" providerId="ADAL" clId="{01E4EEDF-63A9-486A-ACF3-7D5A158BEDCA}" dt="2024-01-16T05:53:19.019" v="411" actId="20577"/>
          <ac:spMkLst>
            <pc:docMk/>
            <pc:sldMk cId="2071144650" sldId="774"/>
            <ac:spMk id="3" creationId="{00000000-0000-0000-0000-000000000000}"/>
          </ac:spMkLst>
        </pc:spChg>
        <pc:spChg chg="mod">
          <ac:chgData name="Richard Nicholas" userId="ee7f9edb-fbca-4f48-9b77-f61c077cef28" providerId="ADAL" clId="{01E4EEDF-63A9-486A-ACF3-7D5A158BEDCA}" dt="2024-01-16T05:17:05.516" v="394" actId="20577"/>
          <ac:spMkLst>
            <pc:docMk/>
            <pc:sldMk cId="2071144650" sldId="774"/>
            <ac:spMk id="7" creationId="{00000000-0000-0000-0000-000000000000}"/>
          </ac:spMkLst>
        </pc:spChg>
        <pc:spChg chg="mod">
          <ac:chgData name="Richard Nicholas" userId="ee7f9edb-fbca-4f48-9b77-f61c077cef28" providerId="ADAL" clId="{01E4EEDF-63A9-486A-ACF3-7D5A158BEDCA}" dt="2024-01-16T06:28:39.620" v="1611" actId="20577"/>
          <ac:spMkLst>
            <pc:docMk/>
            <pc:sldMk cId="2071144650" sldId="774"/>
            <ac:spMk id="9" creationId="{BEECB65B-6B4B-46E2-9CC3-9633A592D559}"/>
          </ac:spMkLst>
        </pc:spChg>
      </pc:sldChg>
      <pc:sldChg chg="addSp delSp modSp modAnim">
        <pc:chgData name="Richard Nicholas" userId="ee7f9edb-fbca-4f48-9b77-f61c077cef28" providerId="ADAL" clId="{01E4EEDF-63A9-486A-ACF3-7D5A158BEDCA}" dt="2024-01-16T06:27:45.076" v="1601"/>
        <pc:sldMkLst>
          <pc:docMk/>
          <pc:sldMk cId="764308071" sldId="775"/>
        </pc:sldMkLst>
        <pc:spChg chg="del">
          <ac:chgData name="Richard Nicholas" userId="ee7f9edb-fbca-4f48-9b77-f61c077cef28" providerId="ADAL" clId="{01E4EEDF-63A9-486A-ACF3-7D5A158BEDCA}" dt="2024-01-16T05:55:08.039" v="502" actId="478"/>
          <ac:spMkLst>
            <pc:docMk/>
            <pc:sldMk cId="764308071" sldId="775"/>
            <ac:spMk id="2" creationId="{00000000-0000-0000-0000-000000000000}"/>
          </ac:spMkLst>
        </pc:spChg>
        <pc:spChg chg="del">
          <ac:chgData name="Richard Nicholas" userId="ee7f9edb-fbca-4f48-9b77-f61c077cef28" providerId="ADAL" clId="{01E4EEDF-63A9-486A-ACF3-7D5A158BEDCA}" dt="2024-01-16T05:55:05.991" v="501" actId="478"/>
          <ac:spMkLst>
            <pc:docMk/>
            <pc:sldMk cId="764308071" sldId="775"/>
            <ac:spMk id="3" creationId="{00000000-0000-0000-0000-000000000000}"/>
          </ac:spMkLst>
        </pc:spChg>
        <pc:spChg chg="add del mod">
          <ac:chgData name="Richard Nicholas" userId="ee7f9edb-fbca-4f48-9b77-f61c077cef28" providerId="ADAL" clId="{01E4EEDF-63A9-486A-ACF3-7D5A158BEDCA}" dt="2024-01-16T05:55:10.525" v="503" actId="478"/>
          <ac:spMkLst>
            <pc:docMk/>
            <pc:sldMk cId="764308071" sldId="775"/>
            <ac:spMk id="5" creationId="{F6D098DD-E1AF-4D50-8F21-B2DA8054F50B}"/>
          </ac:spMkLst>
        </pc:spChg>
        <pc:spChg chg="mod">
          <ac:chgData name="Richard Nicholas" userId="ee7f9edb-fbca-4f48-9b77-f61c077cef28" providerId="ADAL" clId="{01E4EEDF-63A9-486A-ACF3-7D5A158BEDCA}" dt="2024-01-16T06:27:15.407" v="1588" actId="20577"/>
          <ac:spMkLst>
            <pc:docMk/>
            <pc:sldMk cId="764308071" sldId="775"/>
            <ac:spMk id="9" creationId="{BEECB65B-6B4B-46E2-9CC3-9633A592D559}"/>
          </ac:spMkLst>
        </pc:spChg>
        <pc:spChg chg="add mod">
          <ac:chgData name="Richard Nicholas" userId="ee7f9edb-fbca-4f48-9b77-f61c077cef28" providerId="ADAL" clId="{01E4EEDF-63A9-486A-ACF3-7D5A158BEDCA}" dt="2024-01-16T06:18:48.841" v="1504" actId="20577"/>
          <ac:spMkLst>
            <pc:docMk/>
            <pc:sldMk cId="764308071" sldId="775"/>
            <ac:spMk id="11" creationId="{F848C1E2-02F0-428D-8367-14F137A2DC1A}"/>
          </ac:spMkLst>
        </pc:spChg>
        <pc:spChg chg="add mod">
          <ac:chgData name="Richard Nicholas" userId="ee7f9edb-fbca-4f48-9b77-f61c077cef28" providerId="ADAL" clId="{01E4EEDF-63A9-486A-ACF3-7D5A158BEDCA}" dt="2024-01-16T06:27:30.175" v="1593"/>
          <ac:spMkLst>
            <pc:docMk/>
            <pc:sldMk cId="764308071" sldId="775"/>
            <ac:spMk id="12" creationId="{1027C872-9EFB-4A10-9F8F-B4722A1DFFB9}"/>
          </ac:spMkLst>
        </pc:spChg>
        <pc:spChg chg="add mod">
          <ac:chgData name="Richard Nicholas" userId="ee7f9edb-fbca-4f48-9b77-f61c077cef28" providerId="ADAL" clId="{01E4EEDF-63A9-486A-ACF3-7D5A158BEDCA}" dt="2024-01-16T06:19:26.820" v="1521" actId="1036"/>
          <ac:spMkLst>
            <pc:docMk/>
            <pc:sldMk cId="764308071" sldId="775"/>
            <ac:spMk id="13" creationId="{E5DCD542-6D48-4986-8E66-033DFB5E8C0D}"/>
          </ac:spMkLst>
        </pc:spChg>
        <pc:spChg chg="add mod">
          <ac:chgData name="Richard Nicholas" userId="ee7f9edb-fbca-4f48-9b77-f61c077cef28" providerId="ADAL" clId="{01E4EEDF-63A9-486A-ACF3-7D5A158BEDCA}" dt="2024-01-16T06:27:45.076" v="1601"/>
          <ac:spMkLst>
            <pc:docMk/>
            <pc:sldMk cId="764308071" sldId="775"/>
            <ac:spMk id="14" creationId="{D7D1B986-0505-4176-8A74-294007CF662D}"/>
          </ac:spMkLst>
        </pc:spChg>
        <pc:grpChg chg="del">
          <ac:chgData name="Richard Nicholas" userId="ee7f9edb-fbca-4f48-9b77-f61c077cef28" providerId="ADAL" clId="{01E4EEDF-63A9-486A-ACF3-7D5A158BEDCA}" dt="2024-01-16T05:55:02.039" v="500" actId="478"/>
          <ac:grpSpMkLst>
            <pc:docMk/>
            <pc:sldMk cId="764308071" sldId="775"/>
            <ac:grpSpMk id="6" creationId="{00000000-0000-0000-0000-000000000000}"/>
          </ac:grpSpMkLst>
        </pc:grpChg>
        <pc:picChg chg="del">
          <ac:chgData name="Richard Nicholas" userId="ee7f9edb-fbca-4f48-9b77-f61c077cef28" providerId="ADAL" clId="{01E4EEDF-63A9-486A-ACF3-7D5A158BEDCA}" dt="2024-01-16T05:54:59.843" v="499" actId="478"/>
          <ac:picMkLst>
            <pc:docMk/>
            <pc:sldMk cId="764308071" sldId="775"/>
            <ac:picMk id="10" creationId="{00000000-0000-0000-0000-000000000000}"/>
          </ac:picMkLst>
        </pc:picChg>
      </pc:sldChg>
      <pc:sldChg chg="addSp delSp modSp modAnim">
        <pc:chgData name="Richard Nicholas" userId="ee7f9edb-fbca-4f48-9b77-f61c077cef28" providerId="ADAL" clId="{01E4EEDF-63A9-486A-ACF3-7D5A158BEDCA}" dt="2024-01-16T06:36:12.701" v="2028" actId="113"/>
        <pc:sldMkLst>
          <pc:docMk/>
          <pc:sldMk cId="930657876" sldId="776"/>
        </pc:sldMkLst>
        <pc:spChg chg="add del">
          <ac:chgData name="Richard Nicholas" userId="ee7f9edb-fbca-4f48-9b77-f61c077cef28" providerId="ADAL" clId="{01E4EEDF-63A9-486A-ACF3-7D5A158BEDCA}" dt="2024-01-16T06:25:03.176" v="1548"/>
          <ac:spMkLst>
            <pc:docMk/>
            <pc:sldMk cId="930657876" sldId="776"/>
            <ac:spMk id="3" creationId="{4A5406C9-4705-4227-AE0B-7FB2C89673CA}"/>
          </ac:spMkLst>
        </pc:spChg>
        <pc:spChg chg="add mod">
          <ac:chgData name="Richard Nicholas" userId="ee7f9edb-fbca-4f48-9b77-f61c077cef28" providerId="ADAL" clId="{01E4EEDF-63A9-486A-ACF3-7D5A158BEDCA}" dt="2024-01-16T06:35:08.370" v="1985" actId="1035"/>
          <ac:spMkLst>
            <pc:docMk/>
            <pc:sldMk cId="930657876" sldId="776"/>
            <ac:spMk id="4" creationId="{AE50814F-51E7-41A2-A738-3EF2489CC9FF}"/>
          </ac:spMkLst>
        </pc:spChg>
        <pc:spChg chg="add mod">
          <ac:chgData name="Richard Nicholas" userId="ee7f9edb-fbca-4f48-9b77-f61c077cef28" providerId="ADAL" clId="{01E4EEDF-63A9-486A-ACF3-7D5A158BEDCA}" dt="2024-01-16T06:35:08.370" v="1985" actId="1035"/>
          <ac:spMkLst>
            <pc:docMk/>
            <pc:sldMk cId="930657876" sldId="776"/>
            <ac:spMk id="5" creationId="{B75ECC5E-3F9B-4C5A-8047-4201C92A1723}"/>
          </ac:spMkLst>
        </pc:spChg>
        <pc:spChg chg="add mod">
          <ac:chgData name="Richard Nicholas" userId="ee7f9edb-fbca-4f48-9b77-f61c077cef28" providerId="ADAL" clId="{01E4EEDF-63A9-486A-ACF3-7D5A158BEDCA}" dt="2024-01-16T06:35:08.370" v="1985" actId="1035"/>
          <ac:spMkLst>
            <pc:docMk/>
            <pc:sldMk cId="930657876" sldId="776"/>
            <ac:spMk id="6" creationId="{F496CD99-94AC-45B8-8941-8317EC55B416}"/>
          </ac:spMkLst>
        </pc:spChg>
        <pc:spChg chg="add mod">
          <ac:chgData name="Richard Nicholas" userId="ee7f9edb-fbca-4f48-9b77-f61c077cef28" providerId="ADAL" clId="{01E4EEDF-63A9-486A-ACF3-7D5A158BEDCA}" dt="2024-01-16T06:36:12.701" v="2028" actId="113"/>
          <ac:spMkLst>
            <pc:docMk/>
            <pc:sldMk cId="930657876" sldId="776"/>
            <ac:spMk id="7" creationId="{21C26B3D-EDCB-4FB0-B796-8FAD9C7D72DD}"/>
          </ac:spMkLst>
        </pc:spChg>
        <pc:spChg chg="mod">
          <ac:chgData name="Richard Nicholas" userId="ee7f9edb-fbca-4f48-9b77-f61c077cef28" providerId="ADAL" clId="{01E4EEDF-63A9-486A-ACF3-7D5A158BEDCA}" dt="2024-01-16T06:35:08.370" v="1985" actId="1035"/>
          <ac:spMkLst>
            <pc:docMk/>
            <pc:sldMk cId="930657876" sldId="776"/>
            <ac:spMk id="9" creationId="{BEECB65B-6B4B-46E2-9CC3-9633A592D559}"/>
          </ac:spMkLst>
        </pc:spChg>
      </pc:sldChg>
      <pc:sldChg chg="addSp delSp modSp ord delAnim modAnim">
        <pc:chgData name="Richard Nicholas" userId="ee7f9edb-fbca-4f48-9b77-f61c077cef28" providerId="ADAL" clId="{01E4EEDF-63A9-486A-ACF3-7D5A158BEDCA}" dt="2024-01-16T06:18:25.301" v="1488" actId="20577"/>
        <pc:sldMkLst>
          <pc:docMk/>
          <pc:sldMk cId="152857945" sldId="777"/>
        </pc:sldMkLst>
        <pc:spChg chg="add mod">
          <ac:chgData name="Richard Nicholas" userId="ee7f9edb-fbca-4f48-9b77-f61c077cef28" providerId="ADAL" clId="{01E4EEDF-63A9-486A-ACF3-7D5A158BEDCA}" dt="2024-01-16T06:18:25.301" v="1488" actId="20577"/>
          <ac:spMkLst>
            <pc:docMk/>
            <pc:sldMk cId="152857945" sldId="777"/>
            <ac:spMk id="3" creationId="{6DB94861-7404-4954-B9DE-ED442FF8FF88}"/>
          </ac:spMkLst>
        </pc:spChg>
        <pc:spChg chg="add del mod">
          <ac:chgData name="Richard Nicholas" userId="ee7f9edb-fbca-4f48-9b77-f61c077cef28" providerId="ADAL" clId="{01E4EEDF-63A9-486A-ACF3-7D5A158BEDCA}" dt="2024-01-16T05:59:10.829" v="655" actId="478"/>
          <ac:spMkLst>
            <pc:docMk/>
            <pc:sldMk cId="152857945" sldId="777"/>
            <ac:spMk id="4" creationId="{3930B2A0-3289-4580-A7D7-CCB0AF8AD485}"/>
          </ac:spMkLst>
        </pc:spChg>
        <pc:spChg chg="add mod">
          <ac:chgData name="Richard Nicholas" userId="ee7f9edb-fbca-4f48-9b77-f61c077cef28" providerId="ADAL" clId="{01E4EEDF-63A9-486A-ACF3-7D5A158BEDCA}" dt="2024-01-16T06:09:38.637" v="1120" actId="20577"/>
          <ac:spMkLst>
            <pc:docMk/>
            <pc:sldMk cId="152857945" sldId="777"/>
            <ac:spMk id="5" creationId="{A94AB5C3-8C2C-4848-A010-E94B5A7C6C10}"/>
          </ac:spMkLst>
        </pc:spChg>
        <pc:spChg chg="add mod">
          <ac:chgData name="Richard Nicholas" userId="ee7f9edb-fbca-4f48-9b77-f61c077cef28" providerId="ADAL" clId="{01E4EEDF-63A9-486A-ACF3-7D5A158BEDCA}" dt="2024-01-16T06:09:11.755" v="1114" actId="313"/>
          <ac:spMkLst>
            <pc:docMk/>
            <pc:sldMk cId="152857945" sldId="777"/>
            <ac:spMk id="6" creationId="{CC172C9C-33E3-4249-91F3-EE507FBB4521}"/>
          </ac:spMkLst>
        </pc:spChg>
        <pc:spChg chg="add mod">
          <ac:chgData name="Richard Nicholas" userId="ee7f9edb-fbca-4f48-9b77-f61c077cef28" providerId="ADAL" clId="{01E4EEDF-63A9-486A-ACF3-7D5A158BEDCA}" dt="2024-01-16T06:09:41.926" v="1126" actId="20577"/>
          <ac:spMkLst>
            <pc:docMk/>
            <pc:sldMk cId="152857945" sldId="777"/>
            <ac:spMk id="7" creationId="{204EE25D-1552-4659-B628-D4E63DFF0C56}"/>
          </ac:spMkLst>
        </pc:spChg>
        <pc:spChg chg="mod">
          <ac:chgData name="Richard Nicholas" userId="ee7f9edb-fbca-4f48-9b77-f61c077cef28" providerId="ADAL" clId="{01E4EEDF-63A9-486A-ACF3-7D5A158BEDCA}" dt="2024-01-16T06:06:10.912" v="1038" actId="1035"/>
          <ac:spMkLst>
            <pc:docMk/>
            <pc:sldMk cId="152857945" sldId="777"/>
            <ac:spMk id="9" creationId="{BEECB65B-6B4B-46E2-9CC3-9633A592D559}"/>
          </ac:spMkLst>
        </pc:spChg>
      </pc:sldChg>
    </pc:docChg>
  </pc:docChgLst>
  <pc:docChgLst>
    <pc:chgData name="John Burrows" userId="S::z2016127@nottingham.edu.cn::ec41dd07-36bc-4748-bf0a-00ebc4780d17" providerId="AD" clId="Web-{E239C356-EFB2-4DB8-B6E3-3450E3C632E6}"/>
    <pc:docChg chg="modSld">
      <pc:chgData name="John Burrows" userId="S::z2016127@nottingham.edu.cn::ec41dd07-36bc-4748-bf0a-00ebc4780d17" providerId="AD" clId="Web-{E239C356-EFB2-4DB8-B6E3-3450E3C632E6}" dt="2024-01-17T04:56:59.439" v="3" actId="20577"/>
      <pc:docMkLst>
        <pc:docMk/>
      </pc:docMkLst>
      <pc:sldChg chg="modSp">
        <pc:chgData name="John Burrows" userId="S::z2016127@nottingham.edu.cn::ec41dd07-36bc-4748-bf0a-00ebc4780d17" providerId="AD" clId="Web-{E239C356-EFB2-4DB8-B6E3-3450E3C632E6}" dt="2024-01-17T04:56:59.439" v="3" actId="20577"/>
        <pc:sldMkLst>
          <pc:docMk/>
          <pc:sldMk cId="4238116153" sldId="740"/>
        </pc:sldMkLst>
        <pc:spChg chg="mod">
          <ac:chgData name="John Burrows" userId="S::z2016127@nottingham.edu.cn::ec41dd07-36bc-4748-bf0a-00ebc4780d17" providerId="AD" clId="Web-{E239C356-EFB2-4DB8-B6E3-3450E3C632E6}" dt="2024-01-17T04:56:59.439" v="3" actId="20577"/>
          <ac:spMkLst>
            <pc:docMk/>
            <pc:sldMk cId="4238116153" sldId="740"/>
            <ac:spMk id="3" creationId="{00000000-0000-0000-0000-000000000000}"/>
          </ac:spMkLst>
        </pc:spChg>
      </pc:sldChg>
    </pc:docChg>
  </pc:docChgLst>
  <pc:docChgLst>
    <pc:chgData name="John Burrows" userId="S::z2016127@nottingham.edu.cn::ec41dd07-36bc-4748-bf0a-00ebc4780d17" providerId="AD" clId="Web-{608D3D27-76D8-4D86-952A-F06FF2825BB4}"/>
    <pc:docChg chg="modSld">
      <pc:chgData name="John Burrows" userId="S::z2016127@nottingham.edu.cn::ec41dd07-36bc-4748-bf0a-00ebc4780d17" providerId="AD" clId="Web-{608D3D27-76D8-4D86-952A-F06FF2825BB4}" dt="2024-01-19T03:45:16.211" v="1"/>
      <pc:docMkLst>
        <pc:docMk/>
      </pc:docMkLst>
      <pc:sldChg chg="modSp">
        <pc:chgData name="John Burrows" userId="S::z2016127@nottingham.edu.cn::ec41dd07-36bc-4748-bf0a-00ebc4780d17" providerId="AD" clId="Web-{608D3D27-76D8-4D86-952A-F06FF2825BB4}" dt="2024-01-19T03:45:16.211" v="1"/>
        <pc:sldMkLst>
          <pc:docMk/>
          <pc:sldMk cId="1525588325" sldId="758"/>
        </pc:sldMkLst>
        <pc:graphicFrameChg chg="mod modGraphic">
          <ac:chgData name="John Burrows" userId="S::z2016127@nottingham.edu.cn::ec41dd07-36bc-4748-bf0a-00ebc4780d17" providerId="AD" clId="Web-{608D3D27-76D8-4D86-952A-F06FF2825BB4}" dt="2024-01-19T03:45:16.211" v="1"/>
          <ac:graphicFrameMkLst>
            <pc:docMk/>
            <pc:sldMk cId="1525588325" sldId="758"/>
            <ac:graphicFrameMk id="2" creationId="{00000000-0000-0000-0000-000000000000}"/>
          </ac:graphicFrameMkLst>
        </pc:graphicFrameChg>
      </pc:sldChg>
    </pc:docChg>
  </pc:docChgLst>
  <pc:docChgLst>
    <pc:chgData name="Richard Nicholas" userId="S::zalzrn@nottingham.edu.cn::ee7f9edb-fbca-4f48-9b77-f61c077cef28" providerId="AD" clId="Web-{00F8EAAE-F257-4B7A-967D-5F9D65E33850}"/>
    <pc:docChg chg="delSld">
      <pc:chgData name="Richard Nicholas" userId="S::zalzrn@nottingham.edu.cn::ee7f9edb-fbca-4f48-9b77-f61c077cef28" providerId="AD" clId="Web-{00F8EAAE-F257-4B7A-967D-5F9D65E33850}" dt="2024-01-17T05:27:35.261" v="5"/>
      <pc:docMkLst>
        <pc:docMk/>
      </pc:docMkLst>
      <pc:sldChg chg="del">
        <pc:chgData name="Richard Nicholas" userId="S::zalzrn@nottingham.edu.cn::ee7f9edb-fbca-4f48-9b77-f61c077cef28" providerId="AD" clId="Web-{00F8EAAE-F257-4B7A-967D-5F9D65E33850}" dt="2024-01-17T05:27:18.479" v="0"/>
        <pc:sldMkLst>
          <pc:docMk/>
          <pc:sldMk cId="985860911" sldId="772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22.276" v="1"/>
        <pc:sldMkLst>
          <pc:docMk/>
          <pc:sldMk cId="2055545550" sldId="773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27.776" v="2"/>
        <pc:sldMkLst>
          <pc:docMk/>
          <pc:sldMk cId="2071144650" sldId="774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33.480" v="4"/>
        <pc:sldMkLst>
          <pc:docMk/>
          <pc:sldMk cId="764308071" sldId="775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35.261" v="5"/>
        <pc:sldMkLst>
          <pc:docMk/>
          <pc:sldMk cId="930657876" sldId="776"/>
        </pc:sldMkLst>
      </pc:sldChg>
      <pc:sldChg chg="del">
        <pc:chgData name="Richard Nicholas" userId="S::zalzrn@nottingham.edu.cn::ee7f9edb-fbca-4f48-9b77-f61c077cef28" providerId="AD" clId="Web-{00F8EAAE-F257-4B7A-967D-5F9D65E33850}" dt="2024-01-17T05:27:30.792" v="3"/>
        <pc:sldMkLst>
          <pc:docMk/>
          <pc:sldMk cId="152857945" sldId="7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E1F16-ED5D-9771-4144-C01E4A969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A1AF2A-712B-ECFA-CE14-A65AD57EA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D8810-7368-F2B7-E299-73ED0EA12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290FEDF-9E8A-5391-E983-EC9382A4716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5989-BE47-9489-A3FA-A3864706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78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newspaper-news-paper-journal-151438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0056" cy="6858000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556793"/>
            <a:ext cx="4464496" cy="471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B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(CELEN082)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 dirty="0">
                <a:latin typeface="Verdana" panose="020B0604030504040204" pitchFamily="34" charset="0"/>
              </a:rPr>
              <a:t>Lesson 1.1</a:t>
            </a:r>
            <a:endParaRPr lang="en-US" sz="2800" kern="1400" dirty="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125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479375" y="1196752"/>
            <a:ext cx="10873209" cy="51125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Assessment overview:</a:t>
            </a:r>
            <a:endParaRPr lang="en-US" sz="24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overview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98B3DB3A-6072-443F-9A3E-7EFC37E08350}"/>
              </a:ext>
            </a:extLst>
          </p:cNvPr>
          <p:cNvSpPr/>
          <p:nvPr/>
        </p:nvSpPr>
        <p:spPr>
          <a:xfrm>
            <a:off x="803411" y="4907352"/>
            <a:ext cx="10225136" cy="13967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For homework, read the </a:t>
            </a:r>
            <a:r>
              <a:rPr lang="en-US" sz="2000" i="1" dirty="0">
                <a:solidFill>
                  <a:srgbClr val="C00000"/>
                </a:solidFill>
              </a:rPr>
              <a:t>‘Assessment overview’</a:t>
            </a:r>
            <a:r>
              <a:rPr lang="en-US" sz="2000" dirty="0">
                <a:solidFill>
                  <a:srgbClr val="C00000"/>
                </a:solidFill>
              </a:rPr>
              <a:t> section from the </a:t>
            </a:r>
            <a:r>
              <a:rPr lang="en-US" sz="2000" b="1" dirty="0">
                <a:solidFill>
                  <a:srgbClr val="C00000"/>
                </a:solidFill>
              </a:rPr>
              <a:t>OCSb Module Handbook</a:t>
            </a:r>
            <a:r>
              <a:rPr lang="en-US" sz="2000" dirty="0">
                <a:solidFill>
                  <a:srgbClr val="C00000"/>
                </a:solidFill>
              </a:rPr>
              <a:t>. </a:t>
            </a:r>
            <a:endParaRPr lang="en-GB" sz="2000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ADF02-8979-000F-DF8C-6E31181E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844824"/>
            <a:ext cx="7305798" cy="204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0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overview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4D05BCE-37D8-CE20-6A7E-E5A6D8AA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79" y="1094004"/>
            <a:ext cx="5866528" cy="1643979"/>
          </a:xfrm>
          <a:prstGeom prst="rect">
            <a:avLst/>
          </a:prstGeom>
        </p:spPr>
      </p:pic>
      <p:pic>
        <p:nvPicPr>
          <p:cNvPr id="6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479376" y="2060848"/>
            <a:ext cx="3589983" cy="3761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953" y="2852936"/>
            <a:ext cx="11210565" cy="3785652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 2: Final Presentation</a:t>
            </a:r>
          </a:p>
          <a:p>
            <a:endParaRPr lang="en-US" sz="2000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In the end of semester exam weeks, you will give an individual presentation of </a:t>
            </a:r>
            <a:r>
              <a:rPr lang="en-GB" sz="2000" b="1" dirty="0"/>
              <a:t>8-11 minutes</a:t>
            </a:r>
            <a:r>
              <a:rPr lang="en-GB" sz="20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You must choose a topic related to your major (check your topic with your OCSb tutor).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The type of presentation is </a:t>
            </a:r>
            <a:r>
              <a:rPr lang="en-GB" sz="2000" b="1" dirty="0"/>
              <a:t>problem/ solution/ evaluation</a:t>
            </a:r>
            <a:r>
              <a:rPr lang="en-GB" sz="2000" dirty="0"/>
              <a:t>. In your presentation, you must: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clearly explain what the </a:t>
            </a:r>
            <a:r>
              <a:rPr lang="en-GB" sz="2000" b="1" dirty="0"/>
              <a:t>problem</a:t>
            </a:r>
            <a:r>
              <a:rPr lang="en-GB" sz="2000" dirty="0"/>
              <a:t> is and why it is a problem.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provide </a:t>
            </a:r>
            <a:r>
              <a:rPr lang="en-GB" sz="2000" b="1" dirty="0"/>
              <a:t>two solutions</a:t>
            </a:r>
            <a:r>
              <a:rPr lang="en-GB" sz="2000" dirty="0"/>
              <a:t> which could solve or reduce the problem.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evaluate</a:t>
            </a:r>
            <a:r>
              <a:rPr lang="en-GB" sz="2000" dirty="0"/>
              <a:t> the effectiveness of the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must use sources to support the content of the presentation.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62750" y="1226279"/>
            <a:ext cx="5256584" cy="13967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For homework, read </a:t>
            </a:r>
            <a:r>
              <a:rPr lang="en-US" sz="2000" i="1" dirty="0">
                <a:solidFill>
                  <a:srgbClr val="C00000"/>
                </a:solidFill>
              </a:rPr>
              <a:t>‘Appendix 3’</a:t>
            </a:r>
            <a:r>
              <a:rPr lang="en-US" sz="2000" dirty="0">
                <a:solidFill>
                  <a:srgbClr val="C00000"/>
                </a:solidFill>
              </a:rPr>
              <a:t> from the </a:t>
            </a:r>
            <a:r>
              <a:rPr lang="en-US" sz="2000" b="1" dirty="0">
                <a:solidFill>
                  <a:srgbClr val="C00000"/>
                </a:solidFill>
              </a:rPr>
              <a:t>OCSb Module Handbook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7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overview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14B86-6959-6347-8007-D0E8B8A62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9" y="1094004"/>
            <a:ext cx="5866528" cy="164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8769" y="2936381"/>
            <a:ext cx="11210565" cy="3477875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 1 (Part 1): Research Poster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Lesson 5.1, you will take part in a Research Poster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Before the event, you will use a template to create a poster consisting of images of and information from three academic sources related to your chosen Final Presentation topic.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At the event, you will display your poster on the wall. You will stand next to it and answer questions about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You will receive a grade based on the information you have included in the poster.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9376" y="1226278"/>
            <a:ext cx="3528392" cy="40880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F57E63BD-B2BC-6780-9B8B-930C32857FFE}"/>
              </a:ext>
            </a:extLst>
          </p:cNvPr>
          <p:cNvSpPr/>
          <p:nvPr/>
        </p:nvSpPr>
        <p:spPr>
          <a:xfrm>
            <a:off x="6562750" y="1226279"/>
            <a:ext cx="5256584" cy="13967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For homework, read </a:t>
            </a:r>
            <a:r>
              <a:rPr lang="en-US" sz="2000" i="1" dirty="0">
                <a:solidFill>
                  <a:srgbClr val="C00000"/>
                </a:solidFill>
              </a:rPr>
              <a:t>‘Appendix 1’</a:t>
            </a:r>
            <a:r>
              <a:rPr lang="en-US" sz="2000" dirty="0">
                <a:solidFill>
                  <a:srgbClr val="C00000"/>
                </a:solidFill>
              </a:rPr>
              <a:t> from the </a:t>
            </a:r>
            <a:r>
              <a:rPr lang="en-US" sz="2000" b="1" dirty="0">
                <a:solidFill>
                  <a:srgbClr val="C00000"/>
                </a:solidFill>
              </a:rPr>
              <a:t>OCSb Module Handbook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7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overview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223AE7-0B00-5CE4-5303-FDD19AF3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9" y="1094004"/>
            <a:ext cx="5866528" cy="16439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8769" y="3240541"/>
            <a:ext cx="11210565" cy="2554545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 1 (Part 2): PowerPoint Slides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will create a PPT for your Final Presentation and submit it to Moodle in Week 8.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will receive a mark based on aspects of content and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OCSb tutor will give you feedback in preparation for the Final Presentation.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479376" y="1628800"/>
            <a:ext cx="3528392" cy="40982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rgbClr val="C00000"/>
              </a:solidFill>
            </a:endParaRP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35721DF2-894C-D5D2-5996-39CB89F715EA}"/>
              </a:ext>
            </a:extLst>
          </p:cNvPr>
          <p:cNvSpPr/>
          <p:nvPr/>
        </p:nvSpPr>
        <p:spPr>
          <a:xfrm>
            <a:off x="6562750" y="1226279"/>
            <a:ext cx="5256584" cy="13967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For homework, read </a:t>
            </a:r>
            <a:r>
              <a:rPr lang="en-US" sz="2000" i="1" dirty="0">
                <a:solidFill>
                  <a:srgbClr val="C00000"/>
                </a:solidFill>
              </a:rPr>
              <a:t>‘Appendix 2’</a:t>
            </a:r>
            <a:r>
              <a:rPr lang="en-US" sz="2000" dirty="0">
                <a:solidFill>
                  <a:srgbClr val="C00000"/>
                </a:solidFill>
              </a:rPr>
              <a:t> from the </a:t>
            </a:r>
            <a:r>
              <a:rPr lang="en-US" sz="2000" b="1" dirty="0">
                <a:solidFill>
                  <a:srgbClr val="C00000"/>
                </a:solidFill>
              </a:rPr>
              <a:t>OCSb Module Handbook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overview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79375" y="1196752"/>
            <a:ext cx="11305257" cy="5760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Key dates: </a:t>
            </a:r>
          </a:p>
          <a:p>
            <a:endParaRPr 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45342"/>
              </p:ext>
            </p:extLst>
          </p:nvPr>
        </p:nvGraphicFramePr>
        <p:xfrm>
          <a:off x="557783" y="1700808"/>
          <a:ext cx="10660564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5849">
                  <a:extLst>
                    <a:ext uri="{9D8B030D-6E8A-4147-A177-3AD203B41FA5}">
                      <a16:colId xmlns:a16="http://schemas.microsoft.com/office/drawing/2014/main" val="1110115886"/>
                    </a:ext>
                  </a:extLst>
                </a:gridCol>
                <a:gridCol w="8434715">
                  <a:extLst>
                    <a:ext uri="{9D8B030D-6E8A-4147-A177-3AD203B41FA5}">
                      <a16:colId xmlns:a16="http://schemas.microsoft.com/office/drawing/2014/main" val="15662908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Week 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Choose a potential topic for your Final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512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Week 5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Research Poster event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0004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Week 8 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Submit your PowerPoint Slides to Moodle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66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Week 9 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Live Lecture on Friday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5762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/>
                        <a:t>Before Lesson 10.1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Receive feedback on your PowerPoint Slides </a:t>
                      </a:r>
                      <a:endParaRPr lang="en-GB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8874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Week 11-12</a:t>
                      </a:r>
                      <a:endParaRPr lang="en-GB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Final Presentation</a:t>
                      </a:r>
                      <a:r>
                        <a:rPr lang="en-US" sz="2000" baseline="0" dirty="0"/>
                        <a:t> (practice sessions)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3439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b="1" dirty="0"/>
                        <a:t>CELE Exam Weeks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D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Final Presentation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="0" baseline="0" dirty="0"/>
                        <a:t>(assessed)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765020"/>
                  </a:ext>
                </a:extLst>
              </a:tr>
            </a:tbl>
          </a:graphicData>
        </a:graphic>
      </p:graphicFrame>
      <p:sp>
        <p:nvSpPr>
          <p:cNvPr id="2" name="Rounded Rectangle 13">
            <a:extLst>
              <a:ext uri="{FF2B5EF4-FFF2-40B4-BE49-F238E27FC236}">
                <a16:creationId xmlns:a16="http://schemas.microsoft.com/office/drawing/2014/main" id="{322AC7CF-0D77-06E0-D825-3E728E3AD0CF}"/>
              </a:ext>
            </a:extLst>
          </p:cNvPr>
          <p:cNvSpPr/>
          <p:nvPr/>
        </p:nvSpPr>
        <p:spPr>
          <a:xfrm>
            <a:off x="1919535" y="5181363"/>
            <a:ext cx="9298811" cy="139675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For homework, read the section </a:t>
            </a:r>
            <a:r>
              <a:rPr lang="en-US" sz="2000" i="1" dirty="0">
                <a:solidFill>
                  <a:srgbClr val="C00000"/>
                </a:solidFill>
              </a:rPr>
              <a:t>‘Module overview’</a:t>
            </a:r>
            <a:r>
              <a:rPr lang="en-US" sz="2000" dirty="0">
                <a:solidFill>
                  <a:srgbClr val="C00000"/>
                </a:solidFill>
              </a:rPr>
              <a:t> from the </a:t>
            </a:r>
            <a:r>
              <a:rPr lang="en-US" sz="2000" b="1" dirty="0">
                <a:solidFill>
                  <a:srgbClr val="C00000"/>
                </a:solidFill>
              </a:rPr>
              <a:t>OCSb Module Handbook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9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The process of preparing </a:t>
              </a:r>
            </a:p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and delivering </a:t>
              </a:r>
            </a:p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an academic presentation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98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225099"/>
            <a:ext cx="10801200" cy="833309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Sort the stages of preparing and delivering an academic presentation into a logical order.</a:t>
            </a:r>
            <a:endParaRPr lang="en-US" sz="18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Presentation stages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FEB32-E2E9-496F-B17D-5A4985013A4C}"/>
              </a:ext>
            </a:extLst>
          </p:cNvPr>
          <p:cNvSpPr txBox="1"/>
          <p:nvPr/>
        </p:nvSpPr>
        <p:spPr>
          <a:xfrm>
            <a:off x="1508584" y="4599893"/>
            <a:ext cx="8766975" cy="578882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purpose and audience of the presentation.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96F96-F1C1-4935-A768-EB79AC04B26E}"/>
              </a:ext>
            </a:extLst>
          </p:cNvPr>
          <p:cNvSpPr txBox="1"/>
          <p:nvPr/>
        </p:nvSpPr>
        <p:spPr>
          <a:xfrm>
            <a:off x="543852" y="2075867"/>
            <a:ext cx="4545597" cy="578882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an appropriate topic.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25717-8487-4090-BB67-803A8416DE16}"/>
              </a:ext>
            </a:extLst>
          </p:cNvPr>
          <p:cNvSpPr txBox="1"/>
          <p:nvPr/>
        </p:nvSpPr>
        <p:spPr>
          <a:xfrm>
            <a:off x="5734269" y="3724088"/>
            <a:ext cx="5616624" cy="578882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 information about your topic.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FB35F-87A0-4ED5-A611-FFDFABB76714}"/>
              </a:ext>
            </a:extLst>
          </p:cNvPr>
          <p:cNvSpPr txBox="1"/>
          <p:nvPr/>
        </p:nvSpPr>
        <p:spPr>
          <a:xfrm>
            <a:off x="5384896" y="2060848"/>
            <a:ext cx="6431846" cy="578882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 the content of your presentation.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81166C-D640-4F0D-87C8-D4AF3262A5AA}"/>
              </a:ext>
            </a:extLst>
          </p:cNvPr>
          <p:cNvSpPr txBox="1"/>
          <p:nvPr/>
        </p:nvSpPr>
        <p:spPr>
          <a:xfrm>
            <a:off x="2632628" y="5454057"/>
            <a:ext cx="6126664" cy="578882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your visual aids </a:t>
            </a:r>
            <a:r>
              <a:rPr lang="en-US" sz="28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 PPT slides).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7B958-1CEF-4F43-9C3C-84EE917A82A6}"/>
              </a:ext>
            </a:extLst>
          </p:cNvPr>
          <p:cNvSpPr txBox="1"/>
          <p:nvPr/>
        </p:nvSpPr>
        <p:spPr>
          <a:xfrm>
            <a:off x="917926" y="3709141"/>
            <a:ext cx="4394583" cy="578882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Practise your presentation.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35AE6-5F62-41A4-AD09-A5E6E23BF5BE}"/>
              </a:ext>
            </a:extLst>
          </p:cNvPr>
          <p:cNvSpPr txBox="1"/>
          <p:nvPr/>
        </p:nvSpPr>
        <p:spPr>
          <a:xfrm>
            <a:off x="2660186" y="2854977"/>
            <a:ext cx="7252237" cy="578882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 your presentation to your audience.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ook Generic Mixed icon">
            <a:extLst>
              <a:ext uri="{FF2B5EF4-FFF2-40B4-BE49-F238E27FC236}">
                <a16:creationId xmlns:a16="http://schemas.microsoft.com/office/drawing/2014/main" id="{0DF1B4AA-6298-4D7F-27CD-34539340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44" y="5707137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3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ECEEA-831E-46DE-91CB-D2A17D798E4C}"/>
              </a:ext>
            </a:extLst>
          </p:cNvPr>
          <p:cNvSpPr txBox="1"/>
          <p:nvPr/>
        </p:nvSpPr>
        <p:spPr>
          <a:xfrm>
            <a:off x="496370" y="1109403"/>
            <a:ext cx="6294466" cy="919401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purpose and audience of the presentation.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C7F49-24FF-4EBE-9196-5B25FFB74210}"/>
              </a:ext>
            </a:extLst>
          </p:cNvPr>
          <p:cNvSpPr txBox="1"/>
          <p:nvPr/>
        </p:nvSpPr>
        <p:spPr>
          <a:xfrm>
            <a:off x="478035" y="2167394"/>
            <a:ext cx="3816424" cy="510778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an appropriate topic.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1C06E-D65A-4DEA-A745-B98F4E3E3EED}"/>
              </a:ext>
            </a:extLst>
          </p:cNvPr>
          <p:cNvSpPr txBox="1"/>
          <p:nvPr/>
        </p:nvSpPr>
        <p:spPr>
          <a:xfrm>
            <a:off x="468570" y="2849694"/>
            <a:ext cx="4824536" cy="510778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 information about your topic.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D0EDB-F00B-4B82-85DD-8B77B612E8D3}"/>
              </a:ext>
            </a:extLst>
          </p:cNvPr>
          <p:cNvSpPr txBox="1"/>
          <p:nvPr/>
        </p:nvSpPr>
        <p:spPr>
          <a:xfrm>
            <a:off x="478034" y="3546623"/>
            <a:ext cx="5545957" cy="510778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 the content of your presentation.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137B4-1FD9-44B6-84E9-4837946530D2}"/>
              </a:ext>
            </a:extLst>
          </p:cNvPr>
          <p:cNvSpPr txBox="1"/>
          <p:nvPr/>
        </p:nvSpPr>
        <p:spPr>
          <a:xfrm>
            <a:off x="474798" y="4252110"/>
            <a:ext cx="5549194" cy="510778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your visual aids (e.g. PPT slides).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86B5-4D70-4148-BB59-FC29E77FC0D5}"/>
              </a:ext>
            </a:extLst>
          </p:cNvPr>
          <p:cNvSpPr txBox="1"/>
          <p:nvPr/>
        </p:nvSpPr>
        <p:spPr>
          <a:xfrm>
            <a:off x="474797" y="4949039"/>
            <a:ext cx="3602495" cy="510778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Practise your presentation.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F39BA-982B-4644-85EA-8F2EC329E5C9}"/>
              </a:ext>
            </a:extLst>
          </p:cNvPr>
          <p:cNvSpPr txBox="1"/>
          <p:nvPr/>
        </p:nvSpPr>
        <p:spPr>
          <a:xfrm>
            <a:off x="474797" y="5654526"/>
            <a:ext cx="5621203" cy="510778"/>
          </a:xfrm>
          <a:prstGeom prst="roundRect">
            <a:avLst/>
          </a:prstGeom>
          <a:solidFill>
            <a:srgbClr val="FFFFD1"/>
          </a:solidFill>
          <a:ln w="31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 your presentation to your audience.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D40DB94-F486-4A8A-BA0B-37A2F4939CFF}"/>
              </a:ext>
            </a:extLst>
          </p:cNvPr>
          <p:cNvSpPr/>
          <p:nvPr/>
        </p:nvSpPr>
        <p:spPr>
          <a:xfrm>
            <a:off x="7176120" y="980633"/>
            <a:ext cx="4824536" cy="1800295"/>
          </a:xfrm>
          <a:prstGeom prst="wedgeRoundRectCallout">
            <a:avLst>
              <a:gd name="adj1" fmla="val -86617"/>
              <a:gd name="adj2" fmla="val 68101"/>
              <a:gd name="adj3" fmla="val 16667"/>
            </a:avLst>
          </a:prstGeom>
          <a:solidFill>
            <a:srgbClr val="FFF8E5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You will have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develop a research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find appropriate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take notes. 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0D66B4E-20F4-49DB-9ABF-27AB53A74091}"/>
              </a:ext>
            </a:extLst>
          </p:cNvPr>
          <p:cNvSpPr/>
          <p:nvPr/>
        </p:nvSpPr>
        <p:spPr>
          <a:xfrm>
            <a:off x="6672064" y="2996952"/>
            <a:ext cx="5328592" cy="1800200"/>
          </a:xfrm>
          <a:prstGeom prst="wedgeRoundRectCallout">
            <a:avLst>
              <a:gd name="adj1" fmla="val -56774"/>
              <a:gd name="adj2" fmla="val 10225"/>
              <a:gd name="adj3" fmla="val 16667"/>
            </a:avLst>
          </a:prstGeom>
          <a:solidFill>
            <a:srgbClr val="FFF8E5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There may be some overlap here. Many people use the process of creating visual aids as a way of developing the content of their presentation.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5D87F70-5359-4A98-B980-FE86D116705A}"/>
              </a:ext>
            </a:extLst>
          </p:cNvPr>
          <p:cNvSpPr/>
          <p:nvPr/>
        </p:nvSpPr>
        <p:spPr>
          <a:xfrm>
            <a:off x="7176120" y="5013177"/>
            <a:ext cx="4824536" cy="1584176"/>
          </a:xfrm>
          <a:prstGeom prst="wedgeRoundRectCallout">
            <a:avLst>
              <a:gd name="adj1" fmla="val -111982"/>
              <a:gd name="adj2" fmla="val -35828"/>
              <a:gd name="adj3" fmla="val 16667"/>
            </a:avLst>
          </a:prstGeom>
          <a:solidFill>
            <a:srgbClr val="FFF8E5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You will do a practice presentation in Week 11 or 12 and get feedback from your tutor.</a:t>
            </a: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7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Presentation stages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1" name="Right Brace 20"/>
          <p:cNvSpPr/>
          <p:nvPr/>
        </p:nvSpPr>
        <p:spPr>
          <a:xfrm>
            <a:off x="6053107" y="3643403"/>
            <a:ext cx="288032" cy="86409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152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"/>
                  <a:ea typeface="+mj-ea"/>
                  <a:cs typeface="+mj-cs"/>
                </a:rPr>
                <a:t>Choosing an 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"/>
                  <a:ea typeface="+mj-ea"/>
                  <a:cs typeface="+mj-cs"/>
                </a:rPr>
                <a:t>appropriate </a:t>
              </a:r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t</a:t>
              </a:r>
              <a:r>
                <a:rPr kumimoji="0" lang="en-US" sz="6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 "/>
                  <a:ea typeface="+mj-ea"/>
                  <a:cs typeface="+mj-cs"/>
                </a:rPr>
                <a:t>opic</a:t>
              </a: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"/>
                <a:ea typeface="+mj-ea"/>
                <a:cs typeface="+mj-cs"/>
              </a:endParaRP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17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Choosing topics at university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79385" y="1124812"/>
            <a:ext cx="11233239" cy="5040492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The ability to </a:t>
            </a:r>
            <a:r>
              <a:rPr lang="en-US" sz="2400" b="1" dirty="0"/>
              <a:t>choose an appropriate topic </a:t>
            </a:r>
            <a:r>
              <a:rPr lang="en-US" sz="2400" dirty="0"/>
              <a:t>is an important skill at university.  During your academic career, you may have several opportunities to do this. 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i="1" dirty="0"/>
              <a:t>For example:</a:t>
            </a:r>
          </a:p>
          <a:p>
            <a:pPr algn="just"/>
            <a:r>
              <a:rPr lang="en-US" sz="2400" dirty="0"/>
              <a:t>In </a:t>
            </a:r>
            <a:r>
              <a:rPr lang="en-US" sz="2400" b="1" dirty="0"/>
              <a:t>Year 4,</a:t>
            </a:r>
            <a:r>
              <a:rPr lang="en-US" sz="2400" dirty="0"/>
              <a:t> you may need to or have the opportunity to complete a </a:t>
            </a:r>
            <a:r>
              <a:rPr lang="en-US" sz="2400" b="1" dirty="0"/>
              <a:t>dissertation</a:t>
            </a:r>
            <a:r>
              <a:rPr lang="en-US" sz="2400" dirty="0"/>
              <a:t> (a long piece of writing based on independent research).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If you wish to pursue </a:t>
            </a:r>
            <a:r>
              <a:rPr lang="en-US" sz="2400" b="1" dirty="0"/>
              <a:t>postgraduate study</a:t>
            </a:r>
            <a:r>
              <a:rPr lang="en-US" sz="2400" dirty="0"/>
              <a:t>, you will likely have to complete a </a:t>
            </a:r>
            <a:r>
              <a:rPr lang="en-US" sz="2400" b="1" dirty="0"/>
              <a:t>dissertation</a:t>
            </a:r>
            <a:r>
              <a:rPr lang="en-US" sz="2400" dirty="0"/>
              <a:t> or </a:t>
            </a:r>
            <a:r>
              <a:rPr lang="en-US" sz="2400" b="1" dirty="0"/>
              <a:t>thesis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03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01497"/>
              </p:ext>
            </p:extLst>
          </p:nvPr>
        </p:nvGraphicFramePr>
        <p:xfrm>
          <a:off x="839416" y="1196752"/>
          <a:ext cx="10801200" cy="5272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0">
                  <a:extLst>
                    <a:ext uri="{9D8B030D-6E8A-4147-A177-3AD203B41FA5}">
                      <a16:colId xmlns:a16="http://schemas.microsoft.com/office/drawing/2014/main" val="2356654726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Lesson aims and objectives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31984"/>
                  </a:ext>
                </a:extLst>
              </a:tr>
              <a:tr h="317632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to know your classmates and your tutor.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 introduced to the course aims and assessment requirements of the OCSb course.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awareness of the stages involved in the process of preparing and delivering an academic presentation.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Practise applying strategies for choosing an appropriate topic for the presentation.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6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71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340800"/>
            <a:ext cx="11089232" cy="5165271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When choosing the topic for your OCSb Final Presentation, please remember the following points:</a:t>
            </a:r>
          </a:p>
          <a:p>
            <a:pPr marL="0" indent="0" algn="just">
              <a:buNone/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r>
              <a:rPr lang="en-US" sz="2000" dirty="0"/>
              <a:t>Your presentation topic must be </a:t>
            </a:r>
            <a:r>
              <a:rPr lang="en-US" sz="2000" b="1" dirty="0"/>
              <a:t>related to your major </a:t>
            </a:r>
            <a:r>
              <a:rPr lang="en-US" sz="2000" dirty="0"/>
              <a:t>(i.e. a problem relevant to your major AND / OR solutions relevant to your major that are used to address a problem).</a:t>
            </a:r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r>
              <a:rPr lang="en-US" sz="2000" dirty="0"/>
              <a:t>Your topic must be </a:t>
            </a:r>
            <a:r>
              <a:rPr lang="en-US" sz="2000" b="1" dirty="0"/>
              <a:t>specific</a:t>
            </a:r>
            <a:r>
              <a:rPr lang="en-US" sz="2000" dirty="0"/>
              <a:t> enough that you can cover it fully in </a:t>
            </a:r>
            <a:r>
              <a:rPr lang="en-US" sz="2000" b="1" dirty="0"/>
              <a:t>8-11 minutes</a:t>
            </a:r>
            <a:r>
              <a:rPr lang="en-US" sz="2000" dirty="0"/>
              <a:t>.</a:t>
            </a:r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r>
              <a:rPr lang="en-US" sz="2000" dirty="0"/>
              <a:t>You must be able to </a:t>
            </a:r>
            <a:r>
              <a:rPr lang="en-US" sz="2000" b="1" dirty="0"/>
              <a:t>find sources </a:t>
            </a:r>
            <a:r>
              <a:rPr lang="en-US" sz="2000" dirty="0"/>
              <a:t>about your topic that are written </a:t>
            </a:r>
            <a:r>
              <a:rPr lang="en-US" sz="2000" b="1" dirty="0"/>
              <a:t>in English</a:t>
            </a:r>
            <a:r>
              <a:rPr lang="en-US" sz="2000" dirty="0"/>
              <a:t>. </a:t>
            </a:r>
          </a:p>
          <a:p>
            <a:pPr lvl="1" algn="just">
              <a:lnSpc>
                <a:spcPct val="150000"/>
              </a:lnSpc>
            </a:pPr>
            <a:endParaRPr lang="en-US" sz="2000" dirty="0"/>
          </a:p>
          <a:p>
            <a:pPr lvl="1" algn="just">
              <a:lnSpc>
                <a:spcPct val="150000"/>
              </a:lnSpc>
            </a:pPr>
            <a:r>
              <a:rPr lang="en-US" sz="2000" dirty="0"/>
              <a:t>Your presentation title must </a:t>
            </a:r>
            <a:r>
              <a:rPr lang="en-US" sz="2000" b="1" dirty="0"/>
              <a:t>identify a problem </a:t>
            </a:r>
            <a:r>
              <a:rPr lang="en-US" sz="2000" dirty="0"/>
              <a:t>and indicate that your </a:t>
            </a:r>
            <a:r>
              <a:rPr lang="en-US" sz="2000" b="1" dirty="0"/>
              <a:t>purpose is to present solutions </a:t>
            </a:r>
            <a:r>
              <a:rPr lang="en-US" sz="2000" dirty="0"/>
              <a:t>for it.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2000" dirty="0"/>
          </a:p>
          <a:p>
            <a:pPr marL="0" indent="0" algn="just">
              <a:buNone/>
            </a:pPr>
            <a:endParaRPr lang="en-US" sz="18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Choosing a </a:t>
              </a: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t</a:t>
              </a:r>
              <a:r>
                <a:rPr kumimoji="0" lang="en-GB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opic</a:t>
              </a: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Considerations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3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340800"/>
            <a:ext cx="10513168" cy="5165271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In your group, complete the tasks below: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lvl="1" algn="just"/>
            <a:r>
              <a:rPr lang="en-US" sz="2000" dirty="0"/>
              <a:t>List </a:t>
            </a:r>
            <a:r>
              <a:rPr lang="en-US" sz="2000" b="1" dirty="0"/>
              <a:t>two methods </a:t>
            </a:r>
            <a:r>
              <a:rPr lang="en-US" sz="2000" dirty="0"/>
              <a:t>that you could use to </a:t>
            </a:r>
            <a:r>
              <a:rPr lang="en-US" sz="2000" b="1" dirty="0"/>
              <a:t>look for a topic </a:t>
            </a:r>
            <a:r>
              <a:rPr lang="en-US" sz="2000" dirty="0"/>
              <a:t>for your OCSb presentation.</a:t>
            </a:r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For each of these methods, identify at least </a:t>
            </a:r>
            <a:r>
              <a:rPr lang="en-US" sz="2000" b="1" dirty="0"/>
              <a:t>one advantage </a:t>
            </a:r>
            <a:r>
              <a:rPr lang="en-US" sz="2000" dirty="0"/>
              <a:t>and </a:t>
            </a:r>
            <a:r>
              <a:rPr lang="en-US" sz="2000" b="1" dirty="0"/>
              <a:t>one disadvantage.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Choosing a topic: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Methods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57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340800"/>
            <a:ext cx="10513168" cy="5165271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In your group, make a list</a:t>
            </a:r>
            <a:r>
              <a:rPr lang="en-US" sz="2000" b="1" dirty="0"/>
              <a:t> </a:t>
            </a:r>
            <a:r>
              <a:rPr lang="en-US" sz="2000" dirty="0"/>
              <a:t>of at least </a:t>
            </a:r>
            <a:r>
              <a:rPr lang="en-US" sz="2000" b="1" dirty="0"/>
              <a:t>five general topics </a:t>
            </a:r>
            <a:r>
              <a:rPr lang="en-US" sz="2000" dirty="0"/>
              <a:t>related to your major.</a:t>
            </a:r>
          </a:p>
          <a:p>
            <a:pPr marL="0" indent="0" algn="r">
              <a:buNone/>
            </a:pPr>
            <a:r>
              <a:rPr lang="en-US" sz="2000" i="1" dirty="0"/>
              <a:t>Hint:</a:t>
            </a:r>
            <a:r>
              <a:rPr lang="en-US" sz="2000" dirty="0"/>
              <a:t> Think about what you studied in Semester 1.</a:t>
            </a:r>
            <a:endParaRPr lang="en-US" sz="2000" i="1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For example:</a:t>
            </a:r>
          </a:p>
          <a:p>
            <a:pPr marL="457200" lvl="1" indent="0" algn="just">
              <a:buNone/>
            </a:pPr>
            <a:r>
              <a:rPr lang="en-US" sz="2000" b="1" dirty="0"/>
              <a:t>International Business</a:t>
            </a:r>
            <a:r>
              <a:rPr lang="en-US" sz="2000" dirty="0"/>
              <a:t>: </a:t>
            </a:r>
            <a:r>
              <a:rPr lang="en-US" sz="2000" i="1" dirty="0"/>
              <a:t>Marketing</a:t>
            </a:r>
          </a:p>
          <a:p>
            <a:pPr marL="457200" lvl="1" indent="0" algn="just">
              <a:buNone/>
            </a:pPr>
            <a:r>
              <a:rPr lang="en-US" sz="2000" b="1" dirty="0"/>
              <a:t>Engineering</a:t>
            </a:r>
            <a:r>
              <a:rPr lang="en-US" sz="2000" dirty="0"/>
              <a:t>: </a:t>
            </a:r>
            <a:r>
              <a:rPr lang="en-US" sz="2000" i="1" dirty="0"/>
              <a:t>Aircraft design</a:t>
            </a:r>
            <a:endParaRPr lang="en-US" sz="2000" i="1" dirty="0">
              <a:ea typeface="Calibri"/>
              <a:cs typeface="Calibri"/>
            </a:endParaRPr>
          </a:p>
          <a:p>
            <a:pPr marL="457200" lvl="1" indent="0" algn="just">
              <a:buNone/>
            </a:pPr>
            <a:r>
              <a:rPr lang="en-US" sz="2000" b="1" dirty="0"/>
              <a:t>Computer Science</a:t>
            </a:r>
            <a:r>
              <a:rPr lang="en-US" sz="2000" dirty="0"/>
              <a:t>: </a:t>
            </a:r>
            <a:r>
              <a:rPr lang="en-US" sz="2000" i="1" dirty="0"/>
              <a:t>Machine Learning</a:t>
            </a:r>
            <a:endParaRPr lang="en-US" sz="2000" i="1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One member of your group should write down your topics.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Which topic are you most interested in? Tell your group and explain why.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Choosing a topic: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Brainstorming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t</a:t>
              </a:r>
              <a:r>
                <a:rPr kumimoji="0" lang="en-GB" altLang="en-US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</a:rPr>
                <a:t>opics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" name="Picture 1" descr="Book Generic Mixed icon">
            <a:extLst>
              <a:ext uri="{FF2B5EF4-FFF2-40B4-BE49-F238E27FC236}">
                <a16:creationId xmlns:a16="http://schemas.microsoft.com/office/drawing/2014/main" id="{0DF1B4AA-6298-4D7F-27CD-34539340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172" y="5551034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27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12" y="279846"/>
            <a:ext cx="7956375" cy="556862"/>
            <a:chOff x="103092947" y="106166563"/>
            <a:chExt cx="6633627" cy="556541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8" y="106166563"/>
              <a:ext cx="6605356" cy="484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Choosing a topic: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Using textbooks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79376" y="1340768"/>
            <a:ext cx="11233239" cy="1944084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Once you've chosen a general area of interest, </a:t>
            </a:r>
            <a:r>
              <a:rPr lang="en-US" sz="2400" b="1" dirty="0"/>
              <a:t>textbooks</a:t>
            </a:r>
            <a:r>
              <a:rPr lang="en-US" sz="2400" dirty="0"/>
              <a:t> can help you identify a more specific '</a:t>
            </a:r>
            <a:r>
              <a:rPr lang="en-US" sz="2400" b="1" dirty="0"/>
              <a:t>problem</a:t>
            </a:r>
            <a:r>
              <a:rPr lang="en-US" sz="2400" dirty="0"/>
              <a:t>'. </a:t>
            </a:r>
            <a:r>
              <a:rPr lang="en-US" sz="2400" b="1" dirty="0"/>
              <a:t>Textbooks</a:t>
            </a:r>
            <a:r>
              <a:rPr lang="en-US" sz="2400" dirty="0"/>
              <a:t> are written for people studying a subject and, therefore, often provide an overview of this subject.</a:t>
            </a:r>
          </a:p>
        </p:txBody>
      </p:sp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3573016"/>
            <a:ext cx="4387710" cy="29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5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12" y="279846"/>
            <a:ext cx="7956375" cy="556862"/>
            <a:chOff x="103092947" y="106166563"/>
            <a:chExt cx="6633627" cy="556541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8" y="106166563"/>
              <a:ext cx="6605356" cy="484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Choosing a topic: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Using textbooks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DA3AD27-4898-459A-B394-5587AF3AF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140968"/>
            <a:ext cx="1725485" cy="258822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A81091-DC98-443F-A921-F0D6A1186CA9}"/>
              </a:ext>
            </a:extLst>
          </p:cNvPr>
          <p:cNvSpPr/>
          <p:nvPr/>
        </p:nvSpPr>
        <p:spPr>
          <a:xfrm>
            <a:off x="623392" y="1186570"/>
            <a:ext cx="11089232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Imagine you are an </a:t>
            </a:r>
            <a:r>
              <a:rPr lang="en-US" sz="2000" b="1" dirty="0">
                <a:solidFill>
                  <a:prstClr val="black"/>
                </a:solidFill>
              </a:rPr>
              <a:t>International Communications </a:t>
            </a:r>
            <a:r>
              <a:rPr lang="en-US" sz="2000" dirty="0">
                <a:solidFill>
                  <a:prstClr val="black"/>
                </a:solidFill>
              </a:rPr>
              <a:t>student. You are interested in the general topic of ‘</a:t>
            </a:r>
            <a:r>
              <a:rPr lang="en-US" sz="2000" b="1" dirty="0">
                <a:solidFill>
                  <a:prstClr val="black"/>
                </a:solidFill>
              </a:rPr>
              <a:t>smartphones</a:t>
            </a:r>
            <a:r>
              <a:rPr lang="en-US" sz="2000" dirty="0">
                <a:solidFill>
                  <a:prstClr val="black"/>
                </a:solidFill>
              </a:rPr>
              <a:t>’. </a:t>
            </a:r>
          </a:p>
          <a:p>
            <a:pPr algn="just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prstClr val="black"/>
                </a:solidFill>
              </a:rPr>
              <a:t>Look at the contents page of a book titled ‘</a:t>
            </a:r>
            <a:r>
              <a:rPr lang="en-US" sz="2000" b="1" dirty="0">
                <a:solidFill>
                  <a:prstClr val="black"/>
                </a:solidFill>
              </a:rPr>
              <a:t>Smartphone Cultures</a:t>
            </a:r>
            <a:r>
              <a:rPr lang="en-US" sz="2000" dirty="0">
                <a:solidFill>
                  <a:prstClr val="black"/>
                </a:solidFill>
              </a:rPr>
              <a:t>’ and identify at least </a:t>
            </a:r>
            <a:r>
              <a:rPr lang="en-US" sz="2000" b="1" dirty="0">
                <a:solidFill>
                  <a:prstClr val="black"/>
                </a:solidFill>
              </a:rPr>
              <a:t>2 specific problems </a:t>
            </a:r>
            <a:r>
              <a:rPr lang="en-US" sz="2000" dirty="0">
                <a:solidFill>
                  <a:prstClr val="black"/>
                </a:solidFill>
              </a:rPr>
              <a:t>you could focus on. </a:t>
            </a: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E20C880-4D64-40FD-AB90-0CCCCAFD5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37475"/>
              </p:ext>
            </p:extLst>
          </p:nvPr>
        </p:nvGraphicFramePr>
        <p:xfrm>
          <a:off x="2601520" y="2530967"/>
          <a:ext cx="9399137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7060">
                  <a:extLst>
                    <a:ext uri="{9D8B030D-6E8A-4147-A177-3AD203B41FA5}">
                      <a16:colId xmlns:a16="http://schemas.microsoft.com/office/drawing/2014/main" val="577927794"/>
                    </a:ext>
                  </a:extLst>
                </a:gridCol>
                <a:gridCol w="602509">
                  <a:extLst>
                    <a:ext uri="{9D8B030D-6E8A-4147-A177-3AD203B41FA5}">
                      <a16:colId xmlns:a16="http://schemas.microsoft.com/office/drawing/2014/main" val="2606096964"/>
                    </a:ext>
                  </a:extLst>
                </a:gridCol>
                <a:gridCol w="4157311">
                  <a:extLst>
                    <a:ext uri="{9D8B030D-6E8A-4147-A177-3AD203B41FA5}">
                      <a16:colId xmlns:a16="http://schemas.microsoft.com/office/drawing/2014/main" val="404680067"/>
                    </a:ext>
                  </a:extLst>
                </a:gridCol>
                <a:gridCol w="542257">
                  <a:extLst>
                    <a:ext uri="{9D8B030D-6E8A-4147-A177-3AD203B41FA5}">
                      <a16:colId xmlns:a16="http://schemas.microsoft.com/office/drawing/2014/main" val="3057566326"/>
                    </a:ext>
                  </a:extLst>
                </a:gridCol>
              </a:tblGrid>
              <a:tr h="39563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Contents</a:t>
                      </a:r>
                    </a:p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Part 1: Introduction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Introducing smartphone cultures.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 2: Family Consumption</a:t>
                      </a:r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Parental practices in the era of smartphones.</a:t>
                      </a:r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Older people, smartphones and digital illiteracy.</a:t>
                      </a:r>
                    </a:p>
                    <a:p>
                      <a:pPr marL="457200" indent="-457200">
                        <a:buFont typeface="+mj-lt"/>
                        <a:buAutoNum type="arabicPeriod" startAt="2"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 3: Smartphones and Education</a:t>
                      </a:r>
                    </a:p>
                    <a:p>
                      <a:pPr marL="457200" indent="-457200">
                        <a:buFont typeface="+mj-lt"/>
                        <a:buAutoNum type="arabicPeriod" startAt="4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Smartphones in the classroom.</a:t>
                      </a:r>
                    </a:p>
                  </a:txBody>
                  <a:tcPr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Addiction or freedom? Teenagers’ attachment to smartphones.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5"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 4: Smartphones in Society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Smartphones and communication etiquette.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Smartphones and cultural diversity.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Smartphones in agricultural societies.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6"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 5: Conclusion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9"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Conclusion and Further Research.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</a:p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07</a:t>
                      </a: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08</a:t>
                      </a: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1669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A3CC84C-F94C-4D03-B674-539DD9B1F5C6}"/>
              </a:ext>
            </a:extLst>
          </p:cNvPr>
          <p:cNvSpPr txBox="1"/>
          <p:nvPr/>
        </p:nvSpPr>
        <p:spPr>
          <a:xfrm>
            <a:off x="928714" y="6550223"/>
            <a:ext cx="1123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Adapted from: Vincent, J. and Haddon, L. (eds.) (2018) </a:t>
            </a:r>
            <a:r>
              <a:rPr lang="en-US" sz="1400" i="1" dirty="0"/>
              <a:t>Smartphone Cultures. </a:t>
            </a:r>
            <a:r>
              <a:rPr lang="en-US" sz="1400" dirty="0"/>
              <a:t>Abingdon: Routledge.</a:t>
            </a:r>
            <a:endParaRPr lang="en-GB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659EE-2EC1-4888-9C65-A33E53866A76}"/>
              </a:ext>
            </a:extLst>
          </p:cNvPr>
          <p:cNvSpPr txBox="1"/>
          <p:nvPr/>
        </p:nvSpPr>
        <p:spPr>
          <a:xfrm>
            <a:off x="2567611" y="4832243"/>
            <a:ext cx="4741237" cy="923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6F8C78-626C-4EDE-BEE0-30E67595F3CC}"/>
              </a:ext>
            </a:extLst>
          </p:cNvPr>
          <p:cNvSpPr txBox="1"/>
          <p:nvPr/>
        </p:nvSpPr>
        <p:spPr>
          <a:xfrm>
            <a:off x="7308848" y="2534032"/>
            <a:ext cx="4691809" cy="7315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3" name="Picture 2" descr="Book Generic Mixed icon">
            <a:extLst>
              <a:ext uri="{FF2B5EF4-FFF2-40B4-BE49-F238E27FC236}">
                <a16:creationId xmlns:a16="http://schemas.microsoft.com/office/drawing/2014/main" id="{0DF1B4AA-6298-4D7F-27CD-34539340A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833" y="171371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Choosing a topic:</a:t>
              </a:r>
              <a:r>
                <a:rPr kumimoji="0" lang="en-GB" alt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Finding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b</a:t>
              </a:r>
              <a:r>
                <a:rPr kumimoji="0" lang="en-GB" altLang="en-US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ooks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 on </a:t>
              </a:r>
              <a:r>
                <a:rPr kumimoji="0" lang="en-GB" altLang="en-US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NUsearch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77EC0C-B927-B876-8412-E14DC1952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583862"/>
            <a:ext cx="8265639" cy="4791011"/>
          </a:xfrm>
          <a:prstGeom prst="rect">
            <a:avLst/>
          </a:prstGeom>
          <a:ln w="38100">
            <a:noFill/>
          </a:ln>
        </p:spPr>
      </p:pic>
      <p:sp>
        <p:nvSpPr>
          <p:cNvPr id="13" name="Speech Bubble: Rectangle with Corners Rounded 8">
            <a:extLst>
              <a:ext uri="{FF2B5EF4-FFF2-40B4-BE49-F238E27FC236}">
                <a16:creationId xmlns:a16="http://schemas.microsoft.com/office/drawing/2014/main" id="{EFD6E1AF-104B-EAF1-6773-4504F676C5EE}"/>
              </a:ext>
            </a:extLst>
          </p:cNvPr>
          <p:cNvSpPr/>
          <p:nvPr/>
        </p:nvSpPr>
        <p:spPr>
          <a:xfrm>
            <a:off x="9648675" y="1350060"/>
            <a:ext cx="2520281" cy="2445629"/>
          </a:xfrm>
          <a:prstGeom prst="wedgeRoundRectCallout">
            <a:avLst>
              <a:gd name="adj1" fmla="val -93080"/>
              <a:gd name="adj2" fmla="val 47507"/>
              <a:gd name="adj3" fmla="val 16667"/>
            </a:avLst>
          </a:prstGeom>
          <a:solidFill>
            <a:srgbClr val="FFFFD1"/>
          </a:solidFill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Use the ‘Resource Type’ filter to limit your search to books.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14" name="Speech Bubble: Rectangle with Corners Rounded 8">
            <a:extLst>
              <a:ext uri="{FF2B5EF4-FFF2-40B4-BE49-F238E27FC236}">
                <a16:creationId xmlns:a16="http://schemas.microsoft.com/office/drawing/2014/main" id="{309554D3-EB20-773F-F973-A43C355B6E9E}"/>
              </a:ext>
            </a:extLst>
          </p:cNvPr>
          <p:cNvSpPr/>
          <p:nvPr/>
        </p:nvSpPr>
        <p:spPr>
          <a:xfrm>
            <a:off x="9538025" y="4581128"/>
            <a:ext cx="2520281" cy="1728118"/>
          </a:xfrm>
          <a:prstGeom prst="wedgeRoundRectCallout">
            <a:avLst>
              <a:gd name="adj1" fmla="val -85824"/>
              <a:gd name="adj2" fmla="val 28525"/>
              <a:gd name="adj3" fmla="val 16667"/>
            </a:avLst>
          </a:prstGeom>
          <a:solidFill>
            <a:srgbClr val="FFFFD1"/>
          </a:solidFill>
          <a:ln w="31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Use the ‘Date Range’ filter to search for up-to-date books.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192" y="980728"/>
            <a:ext cx="8872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000" dirty="0"/>
              <a:t>Use </a:t>
            </a:r>
            <a:r>
              <a:rPr lang="en-GB" sz="2000" dirty="0" err="1"/>
              <a:t>NUsearch</a:t>
            </a:r>
            <a:r>
              <a:rPr lang="en-GB" sz="2000" dirty="0"/>
              <a:t> to search for books on the topics from the list you generated earlier.</a:t>
            </a:r>
          </a:p>
        </p:txBody>
      </p:sp>
    </p:spTree>
    <p:extLst>
      <p:ext uri="{BB962C8B-B14F-4D97-AF65-F5344CB8AC3E}">
        <p14:creationId xmlns:p14="http://schemas.microsoft.com/office/powerpoint/2010/main" val="21952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145022"/>
            <a:ext cx="11145475" cy="3568755"/>
          </a:xfr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Another strategy for identifying a specific </a:t>
            </a:r>
            <a:r>
              <a:rPr lang="en-US" sz="2400" b="1" dirty="0"/>
              <a:t>problem </a:t>
            </a:r>
            <a:r>
              <a:rPr lang="en-US" sz="2400" dirty="0"/>
              <a:t>is to increase your awareness of </a:t>
            </a:r>
            <a:r>
              <a:rPr lang="en-US" sz="2400" b="1" dirty="0"/>
              <a:t>current events</a:t>
            </a:r>
            <a:r>
              <a:rPr lang="en-US" sz="2400" dirty="0"/>
              <a:t>. This can be done by: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Choosing a topic: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Using the news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AF6B3F-C170-4FD6-87D1-331489614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72474" y="2368197"/>
            <a:ext cx="2463457" cy="21551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DB9F07-CB8A-4763-962A-ECEA4088E1CE}"/>
              </a:ext>
            </a:extLst>
          </p:cNvPr>
          <p:cNvSpPr/>
          <p:nvPr/>
        </p:nvSpPr>
        <p:spPr>
          <a:xfrm>
            <a:off x="911424" y="2368197"/>
            <a:ext cx="7920880" cy="13460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514350" lvl="0" indent="-514350" algn="just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</a:rPr>
              <a:t>Reading a newspaper, or subject specific periodical.</a:t>
            </a:r>
          </a:p>
          <a:p>
            <a:pPr lvl="4" algn="just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pPr marL="514350" lvl="0" indent="-514350" algn="just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2400" dirty="0"/>
              <a:t>Conducting an internet search using the ‘news’ filter.</a:t>
            </a:r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479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Choosing a topic: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Using the news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703626-2478-42D7-9DAA-716788B7E776}"/>
              </a:ext>
            </a:extLst>
          </p:cNvPr>
          <p:cNvSpPr/>
          <p:nvPr/>
        </p:nvSpPr>
        <p:spPr>
          <a:xfrm>
            <a:off x="407368" y="1052736"/>
            <a:ext cx="1114547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Imagine you are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Biology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student. Look at the newspaper front page and the Google search results and identify the specific problem that they both highlight.</a:t>
            </a:r>
          </a:p>
        </p:txBody>
      </p:sp>
      <p:pic>
        <p:nvPicPr>
          <p:cNvPr id="11" name="Picture 2" descr="See the source image">
            <a:extLst>
              <a:ext uri="{FF2B5EF4-FFF2-40B4-BE49-F238E27FC236}">
                <a16:creationId xmlns:a16="http://schemas.microsoft.com/office/drawing/2014/main" id="{1C8618BB-78F8-4A1A-8F89-46108DE6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1911519"/>
            <a:ext cx="3580387" cy="462575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1EB3AC-F970-4C40-8BD8-AB2C8C02E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1907451"/>
            <a:ext cx="4646046" cy="46257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DD299C-3F58-46EB-BEA7-7BB32676D6D6}"/>
              </a:ext>
            </a:extLst>
          </p:cNvPr>
          <p:cNvSpPr txBox="1"/>
          <p:nvPr/>
        </p:nvSpPr>
        <p:spPr>
          <a:xfrm>
            <a:off x="983432" y="2564904"/>
            <a:ext cx="1966782" cy="1554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DD299C-3F58-46EB-BEA7-7BB32676D6D6}"/>
              </a:ext>
            </a:extLst>
          </p:cNvPr>
          <p:cNvSpPr txBox="1"/>
          <p:nvPr/>
        </p:nvSpPr>
        <p:spPr>
          <a:xfrm>
            <a:off x="5375920" y="5336624"/>
            <a:ext cx="4502030" cy="11887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2" name="Picture 1" descr="Book Generic Mixed icon">
            <a:extLst>
              <a:ext uri="{FF2B5EF4-FFF2-40B4-BE49-F238E27FC236}">
                <a16:creationId xmlns:a16="http://schemas.microsoft.com/office/drawing/2014/main" id="{B4642787-A68B-BEBD-3079-5BC3F64C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36" y="5661248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1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45022"/>
            <a:ext cx="11017224" cy="5433093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Analyse four presentation titles and decide whether they are </a:t>
            </a:r>
            <a:r>
              <a:rPr lang="en-US" sz="2000" b="1" dirty="0"/>
              <a:t>EFFECTIVE</a:t>
            </a:r>
            <a:r>
              <a:rPr lang="en-US" sz="2000" dirty="0"/>
              <a:t> or </a:t>
            </a:r>
            <a:r>
              <a:rPr lang="en-US" sz="2000" b="1" dirty="0"/>
              <a:t>NOT EFFECTIVE </a:t>
            </a:r>
            <a:r>
              <a:rPr lang="en-US" sz="2000" dirty="0"/>
              <a:t>based on the three questions below. </a:t>
            </a:r>
          </a:p>
          <a:p>
            <a:pPr marL="0" indent="0" algn="just">
              <a:buNone/>
            </a:pP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Is the topic </a:t>
            </a:r>
            <a:r>
              <a:rPr lang="en-US" sz="2000" b="1" dirty="0">
                <a:solidFill>
                  <a:prstClr val="black"/>
                </a:solidFill>
              </a:rPr>
              <a:t>specific</a:t>
            </a:r>
            <a:r>
              <a:rPr lang="en-US" sz="2000" dirty="0">
                <a:solidFill>
                  <a:prstClr val="black"/>
                </a:solidFill>
              </a:rPr>
              <a:t> enough? Can the student cover the topic fully in </a:t>
            </a:r>
            <a:r>
              <a:rPr lang="en-US" sz="2000" b="1" dirty="0">
                <a:solidFill>
                  <a:prstClr val="black"/>
                </a:solidFill>
              </a:rPr>
              <a:t>8-11 minutes?</a:t>
            </a:r>
            <a:endParaRPr lang="en-US" sz="2000" dirty="0">
              <a:solidFill>
                <a:prstClr val="black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Will the student be able to </a:t>
            </a:r>
            <a:r>
              <a:rPr lang="en-US" sz="2000" b="1" dirty="0">
                <a:solidFill>
                  <a:prstClr val="black"/>
                </a:solidFill>
              </a:rPr>
              <a:t>find sources </a:t>
            </a:r>
            <a:r>
              <a:rPr lang="en-US" sz="2000" dirty="0">
                <a:solidFill>
                  <a:prstClr val="black"/>
                </a:solidFill>
              </a:rPr>
              <a:t>about this topic that are written </a:t>
            </a:r>
            <a:r>
              <a:rPr lang="en-US" sz="2000" b="1" dirty="0">
                <a:solidFill>
                  <a:prstClr val="black"/>
                </a:solidFill>
              </a:rPr>
              <a:t>in English?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Does the presentation title </a:t>
            </a:r>
            <a:r>
              <a:rPr lang="en-US" sz="2000" b="1" dirty="0">
                <a:solidFill>
                  <a:prstClr val="black"/>
                </a:solidFill>
              </a:rPr>
              <a:t>identify a problem </a:t>
            </a:r>
            <a:r>
              <a:rPr lang="en-US" sz="2000" dirty="0">
                <a:solidFill>
                  <a:prstClr val="black"/>
                </a:solidFill>
              </a:rPr>
              <a:t>and indicate that the student will </a:t>
            </a:r>
            <a:r>
              <a:rPr lang="en-US" sz="2000" b="1" dirty="0">
                <a:solidFill>
                  <a:prstClr val="black"/>
                </a:solidFill>
              </a:rPr>
              <a:t>present solutions </a:t>
            </a:r>
            <a:r>
              <a:rPr lang="en-US" sz="2000" dirty="0">
                <a:solidFill>
                  <a:prstClr val="black"/>
                </a:solidFill>
              </a:rPr>
              <a:t>for it?</a:t>
            </a:r>
            <a:endParaRPr lang="en-US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/>
                  <a:ea typeface="Verdana"/>
                </a:rPr>
                <a:t>Writing a</a:t>
              </a: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 presentation</a:t>
              </a:r>
              <a:r>
                <a:rPr kumimoji="0" lang="en-GB" alt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 t</a:t>
              </a: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itle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CB65B-6B4B-46E2-9CC3-9633A592D559}"/>
              </a:ext>
            </a:extLst>
          </p:cNvPr>
          <p:cNvSpPr txBox="1"/>
          <p:nvPr/>
        </p:nvSpPr>
        <p:spPr>
          <a:xfrm>
            <a:off x="2351584" y="3717032"/>
            <a:ext cx="6074638" cy="2251065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How to tackle the issue of obesity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The problem of obesity in the UK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Addressing rising obesity levels in Ningbo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Measures to alleviate back pain in the UK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0618" y="6208783"/>
            <a:ext cx="6345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If a title is not effective, consider how you could improve it.</a:t>
            </a:r>
          </a:p>
        </p:txBody>
      </p:sp>
      <p:pic>
        <p:nvPicPr>
          <p:cNvPr id="4" name="Picture 3" descr="Book Generic Mixed icon">
            <a:extLst>
              <a:ext uri="{FF2B5EF4-FFF2-40B4-BE49-F238E27FC236}">
                <a16:creationId xmlns:a16="http://schemas.microsoft.com/office/drawing/2014/main" id="{5A97E3A5-BFBE-6BFC-0A67-132E86748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5569015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7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ECB65B-6B4B-46E2-9CC3-9633A592D559}"/>
              </a:ext>
            </a:extLst>
          </p:cNvPr>
          <p:cNvSpPr txBox="1"/>
          <p:nvPr/>
        </p:nvSpPr>
        <p:spPr>
          <a:xfrm>
            <a:off x="459078" y="1199745"/>
            <a:ext cx="8018854" cy="501675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How to Tackle the Issue of Obesity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Problem of Obesity in the UK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Addressing Rising Obesity Levels in Ningbo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Measures to Alleviate Back Pain in the UK</a:t>
            </a:r>
          </a:p>
          <a:p>
            <a:pPr marL="342900" indent="-342900">
              <a:buAutoNum type="arabicPeriod"/>
            </a:pP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8D1A404-CE58-4171-B4E0-B2CE464E785B}"/>
              </a:ext>
            </a:extLst>
          </p:cNvPr>
          <p:cNvSpPr/>
          <p:nvPr/>
        </p:nvSpPr>
        <p:spPr>
          <a:xfrm>
            <a:off x="6888087" y="863218"/>
            <a:ext cx="5112568" cy="1053614"/>
          </a:xfrm>
          <a:prstGeom prst="wedgeRoundRectCallout">
            <a:avLst>
              <a:gd name="adj1" fmla="val -95724"/>
              <a:gd name="adj2" fmla="val -1997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NOT EFFECTIVE!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causes of obesity may vary in </a:t>
            </a:r>
            <a:r>
              <a:rPr lang="en-US" sz="2000" u="sng" dirty="0">
                <a:solidFill>
                  <a:schemeClr val="tx1"/>
                </a:solidFill>
              </a:rPr>
              <a:t>different places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u="sng" dirty="0">
                <a:solidFill>
                  <a:schemeClr val="tx1"/>
                </a:solidFill>
              </a:rPr>
              <a:t>age groups</a:t>
            </a:r>
            <a:r>
              <a:rPr lang="en-US" sz="2000" dirty="0">
                <a:solidFill>
                  <a:schemeClr val="tx1"/>
                </a:solidFill>
              </a:rPr>
              <a:t>. Narrow the topic down more.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DC1E520-B527-47D8-9144-289BE9E6D355}"/>
              </a:ext>
            </a:extLst>
          </p:cNvPr>
          <p:cNvSpPr/>
          <p:nvPr/>
        </p:nvSpPr>
        <p:spPr>
          <a:xfrm>
            <a:off x="6888087" y="2746394"/>
            <a:ext cx="5112568" cy="916590"/>
          </a:xfrm>
          <a:prstGeom prst="wedgeRoundRectCallout">
            <a:avLst>
              <a:gd name="adj1" fmla="val -98449"/>
              <a:gd name="adj2" fmla="val -33021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NOT EFFECTIVE! </a:t>
            </a:r>
            <a:r>
              <a:rPr lang="en-US" sz="2000" dirty="0">
                <a:solidFill>
                  <a:schemeClr val="tx1"/>
                </a:solidFill>
              </a:rPr>
              <a:t>The title does not indicate this is a PROBLEM / SOLUTION presentation.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0B44D7E-7533-4AF6-B499-322559A64E43}"/>
              </a:ext>
            </a:extLst>
          </p:cNvPr>
          <p:cNvSpPr/>
          <p:nvPr/>
        </p:nvSpPr>
        <p:spPr>
          <a:xfrm>
            <a:off x="7392144" y="3844500"/>
            <a:ext cx="4608511" cy="897380"/>
          </a:xfrm>
          <a:prstGeom prst="wedgeRoundRectCallout">
            <a:avLst>
              <a:gd name="adj1" fmla="val -91830"/>
              <a:gd name="adj2" fmla="val -16399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EFFECTIVE! </a:t>
            </a:r>
            <a:r>
              <a:rPr lang="en-US" sz="2000" dirty="0">
                <a:solidFill>
                  <a:schemeClr val="tx1"/>
                </a:solidFill>
              </a:rPr>
              <a:t>But it might be difficult to find sources written </a:t>
            </a:r>
            <a:r>
              <a:rPr lang="en-US" sz="2000" u="sng" dirty="0">
                <a:solidFill>
                  <a:schemeClr val="tx1"/>
                </a:solidFill>
              </a:rPr>
              <a:t>in English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3E16164-3C25-46BE-90F1-9A5B7793EB93}"/>
              </a:ext>
            </a:extLst>
          </p:cNvPr>
          <p:cNvSpPr/>
          <p:nvPr/>
        </p:nvSpPr>
        <p:spPr>
          <a:xfrm>
            <a:off x="7032104" y="5229200"/>
            <a:ext cx="4968551" cy="1488379"/>
          </a:xfrm>
          <a:prstGeom prst="wedgeRoundRectCallout">
            <a:avLst>
              <a:gd name="adj1" fmla="val -84919"/>
              <a:gd name="adj2" fmla="val -42064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NOT EFFECTIVE!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The measures used to alleviate back pain may depend on the </a:t>
            </a:r>
            <a:r>
              <a:rPr lang="en-US" sz="2000" u="sng" dirty="0">
                <a:solidFill>
                  <a:schemeClr val="tx1"/>
                </a:solidFill>
                <a:ea typeface="+mn-lt"/>
                <a:cs typeface="+mn-lt"/>
              </a:rPr>
              <a:t>age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and/or </a:t>
            </a:r>
            <a:r>
              <a:rPr lang="en-US" sz="2000" u="sng" dirty="0">
                <a:solidFill>
                  <a:schemeClr val="tx1"/>
                </a:solidFill>
                <a:ea typeface="+mn-lt"/>
                <a:cs typeface="+mn-lt"/>
              </a:rPr>
              <a:t>background 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of the people at risk rather than the country. Adjust the focus.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5ADD4C-4A11-42FB-8AAD-50E756A45E89}"/>
              </a:ext>
            </a:extLst>
          </p:cNvPr>
          <p:cNvSpPr/>
          <p:nvPr/>
        </p:nvSpPr>
        <p:spPr>
          <a:xfrm>
            <a:off x="177859" y="1610565"/>
            <a:ext cx="6120680" cy="510778"/>
          </a:xfrm>
          <a:prstGeom prst="roundRect">
            <a:avLst/>
          </a:prstGeom>
          <a:solidFill>
            <a:srgbClr val="E5FBFF"/>
          </a:solidFill>
          <a:ln w="3175">
            <a:solidFill>
              <a:srgbClr val="002060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How to Tackle the Issue of Obesity </a:t>
            </a:r>
            <a:r>
              <a:rPr lang="en-US" sz="2400" u="sng" dirty="0">
                <a:solidFill>
                  <a:srgbClr val="002060"/>
                </a:solidFill>
              </a:rPr>
              <a:t>in the UK</a:t>
            </a:r>
            <a:endParaRPr lang="en-GB" sz="2400" u="sng" dirty="0">
              <a:solidFill>
                <a:srgbClr val="00206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893594-0C7B-44A9-959C-6AA2406643AA}"/>
              </a:ext>
            </a:extLst>
          </p:cNvPr>
          <p:cNvSpPr/>
          <p:nvPr/>
        </p:nvSpPr>
        <p:spPr>
          <a:xfrm>
            <a:off x="191344" y="3178561"/>
            <a:ext cx="6611757" cy="510778"/>
          </a:xfrm>
          <a:prstGeom prst="roundRect">
            <a:avLst/>
          </a:prstGeom>
          <a:solidFill>
            <a:srgbClr val="E5FBFF"/>
          </a:solidFill>
          <a:ln w="3175">
            <a:solidFill>
              <a:srgbClr val="002060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Measures to Address the Issue of</a:t>
            </a:r>
            <a:r>
              <a:rPr lang="en-US" sz="2400" dirty="0">
                <a:solidFill>
                  <a:srgbClr val="002060"/>
                </a:solidFill>
              </a:rPr>
              <a:t> Obesity in the UK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241EA5-2B1E-4D59-9A20-BC9227944FA1}"/>
              </a:ext>
            </a:extLst>
          </p:cNvPr>
          <p:cNvSpPr/>
          <p:nvPr/>
        </p:nvSpPr>
        <p:spPr>
          <a:xfrm>
            <a:off x="191344" y="4486491"/>
            <a:ext cx="5555250" cy="510778"/>
          </a:xfrm>
          <a:prstGeom prst="roundRect">
            <a:avLst/>
          </a:prstGeom>
          <a:solidFill>
            <a:srgbClr val="E5FBFF"/>
          </a:solidFill>
          <a:ln w="3175">
            <a:solidFill>
              <a:srgbClr val="002060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Addressing Rising Obesity Levels </a:t>
            </a:r>
            <a:r>
              <a:rPr lang="en-US" sz="2400" u="sng" dirty="0">
                <a:solidFill>
                  <a:srgbClr val="002060"/>
                </a:solidFill>
              </a:rPr>
              <a:t>in China</a:t>
            </a:r>
            <a:endParaRPr lang="en-GB" sz="2400" u="sng" dirty="0">
              <a:solidFill>
                <a:srgbClr val="002060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B92232-9850-479A-9563-95BB50607451}"/>
              </a:ext>
            </a:extLst>
          </p:cNvPr>
          <p:cNvSpPr/>
          <p:nvPr/>
        </p:nvSpPr>
        <p:spPr>
          <a:xfrm>
            <a:off x="191344" y="5633630"/>
            <a:ext cx="6439744" cy="510778"/>
          </a:xfrm>
          <a:prstGeom prst="roundRect">
            <a:avLst/>
          </a:prstGeom>
          <a:solidFill>
            <a:srgbClr val="E5FBFF"/>
          </a:solidFill>
          <a:ln w="3175">
            <a:solidFill>
              <a:srgbClr val="002060"/>
            </a:solidFill>
            <a:prstDash val="solid"/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2060"/>
                </a:solidFill>
              </a:rPr>
              <a:t>Measures to Alleviate Back Pain </a:t>
            </a:r>
            <a:r>
              <a:rPr lang="en-US" sz="2400" u="sng" dirty="0">
                <a:solidFill>
                  <a:srgbClr val="002060"/>
                </a:solidFill>
              </a:rPr>
              <a:t>amongst Athletes</a:t>
            </a:r>
          </a:p>
        </p:txBody>
      </p:sp>
      <p:grpSp>
        <p:nvGrpSpPr>
          <p:cNvPr id="11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12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/>
                  <a:ea typeface="Verdana"/>
                </a:rPr>
                <a:t>Writing a</a:t>
              </a: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 presentation</a:t>
              </a:r>
              <a:r>
                <a:rPr kumimoji="0" lang="en-GB" alt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 t</a:t>
              </a: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itle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64ED196-EE63-45C0-A7F5-4F05F3529187}"/>
              </a:ext>
            </a:extLst>
          </p:cNvPr>
          <p:cNvSpPr/>
          <p:nvPr/>
        </p:nvSpPr>
        <p:spPr>
          <a:xfrm>
            <a:off x="177858" y="2194366"/>
            <a:ext cx="8018854" cy="510778"/>
          </a:xfrm>
          <a:prstGeom prst="roundRect">
            <a:avLst/>
          </a:prstGeom>
          <a:solidFill>
            <a:srgbClr val="E5FBFF"/>
          </a:solidFill>
          <a:ln w="3175">
            <a:solidFill>
              <a:srgbClr val="002060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How to Tackle the Issue of Obesity </a:t>
            </a:r>
            <a:r>
              <a:rPr lang="en-US" sz="2400" u="sng" dirty="0">
                <a:solidFill>
                  <a:srgbClr val="002060"/>
                </a:solidFill>
              </a:rPr>
              <a:t>amongst children in the UK</a:t>
            </a:r>
            <a:endParaRPr lang="en-GB" sz="24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3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ctr">
                <a:defRPr/>
              </a:pPr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Get to know each other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6599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45022"/>
            <a:ext cx="11017224" cy="5433093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Analyse three presentation titles and decide whether they are </a:t>
            </a:r>
            <a:r>
              <a:rPr lang="en-US" sz="2000" b="1" dirty="0"/>
              <a:t>EFFECTIVE</a:t>
            </a:r>
            <a:r>
              <a:rPr lang="en-US" sz="2000" dirty="0"/>
              <a:t> or </a:t>
            </a:r>
            <a:r>
              <a:rPr lang="en-US" sz="2000" b="1" dirty="0"/>
              <a:t>NOT EFFECTIVE </a:t>
            </a:r>
            <a:r>
              <a:rPr lang="en-US" sz="2000" dirty="0"/>
              <a:t>based on the three questions below. </a:t>
            </a:r>
          </a:p>
          <a:p>
            <a:pPr marL="0" indent="0" algn="just">
              <a:buNone/>
            </a:pP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Is the topic specific enough? Can the student cover the topic fully in 8-11 minutes?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Will the student be able to find sources about this topic that are written in English?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Does the presentation title identify a problem and indicate that the student will present solutions for it?</a:t>
            </a:r>
            <a:endParaRPr lang="en-US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/>
                  <a:ea typeface="Verdana"/>
                </a:rPr>
                <a:t>Writing a</a:t>
              </a: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 presentation</a:t>
              </a:r>
              <a:r>
                <a:rPr kumimoji="0" lang="en-GB" altLang="en-US" sz="2400" b="1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 t</a:t>
              </a: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itle: 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Verdana"/>
                </a:rPr>
                <a:t>STEM </a:t>
              </a:r>
              <a:endPara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Verdana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CB65B-6B4B-46E2-9CC3-9633A592D559}"/>
              </a:ext>
            </a:extLst>
          </p:cNvPr>
          <p:cNvSpPr txBox="1"/>
          <p:nvPr/>
        </p:nvSpPr>
        <p:spPr>
          <a:xfrm>
            <a:off x="1190341" y="3861568"/>
            <a:ext cx="9865096" cy="1964512"/>
          </a:xfrm>
          <a:prstGeom prst="rect">
            <a:avLst/>
          </a:prstGeom>
          <a:solidFill>
            <a:srgbClr val="FFFFD1"/>
          </a:solidFill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How to use mathematics to address environmental issues.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Measures</a:t>
            </a:r>
            <a:r>
              <a:rPr lang="en-US" sz="2800" dirty="0"/>
              <a:t> to improve mobile devices.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How to improve computer security.</a:t>
            </a:r>
          </a:p>
        </p:txBody>
      </p:sp>
      <p:sp>
        <p:nvSpPr>
          <p:cNvPr id="2" name="Rectangle 1"/>
          <p:cNvSpPr/>
          <p:nvPr/>
        </p:nvSpPr>
        <p:spPr>
          <a:xfrm>
            <a:off x="5630618" y="6208783"/>
            <a:ext cx="6345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If a title is not effective, consider how you could improve it.</a:t>
            </a:r>
          </a:p>
        </p:txBody>
      </p:sp>
    </p:spTree>
    <p:extLst>
      <p:ext uri="{BB962C8B-B14F-4D97-AF65-F5344CB8AC3E}">
        <p14:creationId xmlns:p14="http://schemas.microsoft.com/office/powerpoint/2010/main" val="412023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ECB65B-6B4B-46E2-9CC3-9633A592D559}"/>
              </a:ext>
            </a:extLst>
          </p:cNvPr>
          <p:cNvSpPr txBox="1"/>
          <p:nvPr/>
        </p:nvSpPr>
        <p:spPr>
          <a:xfrm>
            <a:off x="479376" y="188640"/>
            <a:ext cx="11161240" cy="58907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use mathematics to address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environmental issues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DB94861-7404-4954-B9DE-ED442FF8FF88}"/>
              </a:ext>
            </a:extLst>
          </p:cNvPr>
          <p:cNvSpPr/>
          <p:nvPr/>
        </p:nvSpPr>
        <p:spPr>
          <a:xfrm>
            <a:off x="2639616" y="1196752"/>
            <a:ext cx="9013903" cy="1152128"/>
          </a:xfrm>
          <a:prstGeom prst="wedgeRoundRectCallout">
            <a:avLst>
              <a:gd name="adj1" fmla="val -7076"/>
              <a:gd name="adj2" fmla="val -85848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NOT EFFECTIVE! </a:t>
            </a:r>
            <a:r>
              <a:rPr lang="en-US" sz="2400" dirty="0">
                <a:solidFill>
                  <a:schemeClr val="tx1"/>
                </a:solidFill>
              </a:rPr>
              <a:t>There are many different ‘environmental issues’. It would be difficult to ‘address’ them all in 8-11 minutes. The student could </a:t>
            </a:r>
            <a:r>
              <a:rPr lang="en-US" sz="2400" b="1" dirty="0">
                <a:solidFill>
                  <a:schemeClr val="tx1"/>
                </a:solidFill>
              </a:rPr>
              <a:t>focus on one specific issue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AB5C3-8C2C-4848-A010-E94B5A7C6C10}"/>
              </a:ext>
            </a:extLst>
          </p:cNvPr>
          <p:cNvSpPr txBox="1"/>
          <p:nvPr/>
        </p:nvSpPr>
        <p:spPr>
          <a:xfrm>
            <a:off x="479376" y="2562878"/>
            <a:ext cx="11161240" cy="114307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use mathematics to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biodiversity loss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How to use mathematics to reduce </a:t>
            </a:r>
            <a:r>
              <a:rPr lang="en-US" sz="2400" b="1" dirty="0">
                <a:solidFill>
                  <a:prstClr val="black"/>
                </a:solidFill>
              </a:rPr>
              <a:t>CO₂ emissions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C172C9C-33E3-4249-91F3-EE507FBB4521}"/>
              </a:ext>
            </a:extLst>
          </p:cNvPr>
          <p:cNvSpPr/>
          <p:nvPr/>
        </p:nvSpPr>
        <p:spPr>
          <a:xfrm>
            <a:off x="1487488" y="4134046"/>
            <a:ext cx="10131772" cy="1152128"/>
          </a:xfrm>
          <a:prstGeom prst="wedgeRoundRectCallout">
            <a:avLst>
              <a:gd name="adj1" fmla="val -7076"/>
              <a:gd name="adj2" fmla="val -85848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Still NOT EFFECTIVE!</a:t>
            </a:r>
            <a:r>
              <a:rPr lang="en-US" sz="2400" dirty="0">
                <a:solidFill>
                  <a:schemeClr val="tx1"/>
                </a:solidFill>
              </a:rPr>
              <a:t> The student may wish to narrow down the topic even further, to focus on </a:t>
            </a:r>
            <a:r>
              <a:rPr lang="en-US" sz="2400" b="1" dirty="0">
                <a:solidFill>
                  <a:schemeClr val="tx1"/>
                </a:solidFill>
              </a:rPr>
              <a:t>a more specific ‘area’ </a:t>
            </a:r>
            <a:r>
              <a:rPr lang="en-US" sz="2400" dirty="0">
                <a:solidFill>
                  <a:schemeClr val="tx1"/>
                </a:solidFill>
              </a:rPr>
              <a:t>(if they can find enough sources in English). This might make it easier for them to explain the problem.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EE25D-1552-4659-B628-D4E63DFF0C56}"/>
              </a:ext>
            </a:extLst>
          </p:cNvPr>
          <p:cNvSpPr txBox="1"/>
          <p:nvPr/>
        </p:nvSpPr>
        <p:spPr>
          <a:xfrm>
            <a:off x="458020" y="5495166"/>
            <a:ext cx="11161240" cy="114307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use mathematics to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biodiversity loss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Amazon rainforest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How to use mathematics to reduce </a:t>
            </a:r>
            <a:r>
              <a:rPr lang="en-US" sz="2400" b="1" dirty="0">
                <a:solidFill>
                  <a:prstClr val="black"/>
                </a:solidFill>
              </a:rPr>
              <a:t>CO₂ emissions </a:t>
            </a:r>
            <a:r>
              <a:rPr lang="en-US" sz="2400" dirty="0">
                <a:solidFill>
                  <a:prstClr val="black"/>
                </a:solidFill>
              </a:rPr>
              <a:t>from </a:t>
            </a:r>
            <a:r>
              <a:rPr lang="en-US" sz="2400" b="1" dirty="0">
                <a:solidFill>
                  <a:prstClr val="black"/>
                </a:solidFill>
              </a:rPr>
              <a:t>coal-fired power stations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61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ECB65B-6B4B-46E2-9CC3-9633A592D559}"/>
              </a:ext>
            </a:extLst>
          </p:cNvPr>
          <p:cNvSpPr txBox="1"/>
          <p:nvPr/>
        </p:nvSpPr>
        <p:spPr>
          <a:xfrm>
            <a:off x="479376" y="332656"/>
            <a:ext cx="11161240" cy="58907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Measures to improve mobile devices 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848C1E2-02F0-428D-8367-14F137A2DC1A}"/>
              </a:ext>
            </a:extLst>
          </p:cNvPr>
          <p:cNvSpPr/>
          <p:nvPr/>
        </p:nvSpPr>
        <p:spPr>
          <a:xfrm>
            <a:off x="3215680" y="1196752"/>
            <a:ext cx="8437839" cy="1152128"/>
          </a:xfrm>
          <a:prstGeom prst="wedgeRoundRectCallout">
            <a:avLst>
              <a:gd name="adj1" fmla="val -37628"/>
              <a:gd name="adj2" fmla="val -71505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NOT EFFECTIVE! </a:t>
            </a:r>
            <a:r>
              <a:rPr lang="en-US" sz="2400" dirty="0">
                <a:solidFill>
                  <a:schemeClr val="tx1"/>
                </a:solidFill>
              </a:rPr>
              <a:t>There are many different types of ‘mobile devices’. It would be difficult to ‘improve’ them all in 8-11 minutes. The student could </a:t>
            </a:r>
            <a:r>
              <a:rPr lang="en-US" sz="2400" b="1" dirty="0">
                <a:solidFill>
                  <a:schemeClr val="tx1"/>
                </a:solidFill>
              </a:rPr>
              <a:t>focus on one specific type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7C872-9EFB-4A10-9F8F-B4722A1DFFB9}"/>
              </a:ext>
            </a:extLst>
          </p:cNvPr>
          <p:cNvSpPr txBox="1"/>
          <p:nvPr/>
        </p:nvSpPr>
        <p:spPr>
          <a:xfrm>
            <a:off x="479376" y="2573962"/>
            <a:ext cx="11161240" cy="114307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Measures to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improve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smartphones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Measures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to improve the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iPhone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5DCD542-6D48-4986-8E66-033DFB5E8C0D}"/>
              </a:ext>
            </a:extLst>
          </p:cNvPr>
          <p:cNvSpPr/>
          <p:nvPr/>
        </p:nvSpPr>
        <p:spPr>
          <a:xfrm>
            <a:off x="3243172" y="4005064"/>
            <a:ext cx="8437839" cy="1152128"/>
          </a:xfrm>
          <a:prstGeom prst="wedgeRoundRectCallout">
            <a:avLst>
              <a:gd name="adj1" fmla="val -37628"/>
              <a:gd name="adj2" fmla="val -71505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Still NOT EFFECTIVE! </a:t>
            </a:r>
            <a:r>
              <a:rPr lang="en-US" sz="2400" dirty="0">
                <a:solidFill>
                  <a:schemeClr val="tx1"/>
                </a:solidFill>
              </a:rPr>
              <a:t>These devices can be ‘improved’ in many ways. It would be difficult to discuss them all in 8-11 minutes. The student could </a:t>
            </a:r>
            <a:r>
              <a:rPr lang="en-US" sz="2400" b="1" dirty="0">
                <a:solidFill>
                  <a:schemeClr val="tx1"/>
                </a:solidFill>
              </a:rPr>
              <a:t>focus on one specific aspect</a:t>
            </a:r>
            <a:r>
              <a:rPr lang="en-US" sz="2400" dirty="0">
                <a:solidFill>
                  <a:schemeClr val="tx1"/>
                </a:solidFill>
              </a:rPr>
              <a:t> of these technologies.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1B986-0505-4176-8A74-294007CF662D}"/>
              </a:ext>
            </a:extLst>
          </p:cNvPr>
          <p:cNvSpPr txBox="1"/>
          <p:nvPr/>
        </p:nvSpPr>
        <p:spPr>
          <a:xfrm>
            <a:off x="479376" y="5393086"/>
            <a:ext cx="11161240" cy="114307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Measures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improve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battery life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smartphones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Measures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to improve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the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durability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of the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iPhone screen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5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ECB65B-6B4B-46E2-9CC3-9633A592D559}"/>
              </a:ext>
            </a:extLst>
          </p:cNvPr>
          <p:cNvSpPr txBox="1"/>
          <p:nvPr/>
        </p:nvSpPr>
        <p:spPr>
          <a:xfrm>
            <a:off x="479376" y="260648"/>
            <a:ext cx="11161240" cy="58907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lang="en-US" sz="2400" noProof="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mprove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computer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ecurity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E50814F-51E7-41A2-A738-3EF2489CC9FF}"/>
              </a:ext>
            </a:extLst>
          </p:cNvPr>
          <p:cNvSpPr/>
          <p:nvPr/>
        </p:nvSpPr>
        <p:spPr>
          <a:xfrm>
            <a:off x="3202777" y="1124744"/>
            <a:ext cx="8437839" cy="1152128"/>
          </a:xfrm>
          <a:prstGeom prst="wedgeRoundRectCallout">
            <a:avLst>
              <a:gd name="adj1" fmla="val -37628"/>
              <a:gd name="adj2" fmla="val -71505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NOT EFFECTIVE! </a:t>
            </a:r>
            <a:r>
              <a:rPr lang="en-US" sz="2400" dirty="0">
                <a:solidFill>
                  <a:schemeClr val="tx1"/>
                </a:solidFill>
              </a:rPr>
              <a:t>Computer security can be ‘improved’ in many ways. It would be difficult to discuss them all in 8-11 minutes. The student could </a:t>
            </a:r>
            <a:r>
              <a:rPr lang="en-US" sz="2400" b="1" dirty="0">
                <a:solidFill>
                  <a:schemeClr val="tx1"/>
                </a:solidFill>
              </a:rPr>
              <a:t>focus on one particular threat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ECC5E-3F9B-4C5A-8047-4201C92A1723}"/>
              </a:ext>
            </a:extLst>
          </p:cNvPr>
          <p:cNvSpPr txBox="1"/>
          <p:nvPr/>
        </p:nvSpPr>
        <p:spPr>
          <a:xfrm>
            <a:off x="479376" y="2542769"/>
            <a:ext cx="11161240" cy="114307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How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computers from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ransomware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How to protect computer systems from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phishing attacks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496CD99-94AC-45B8-8941-8317EC55B416}"/>
              </a:ext>
            </a:extLst>
          </p:cNvPr>
          <p:cNvSpPr/>
          <p:nvPr/>
        </p:nvSpPr>
        <p:spPr>
          <a:xfrm>
            <a:off x="1559496" y="4062038"/>
            <a:ext cx="10059764" cy="1152128"/>
          </a:xfrm>
          <a:prstGeom prst="wedgeRoundRectCallout">
            <a:avLst>
              <a:gd name="adj1" fmla="val -7076"/>
              <a:gd name="adj2" fmla="val -85848"/>
              <a:gd name="adj3" fmla="val 16667"/>
            </a:avLst>
          </a:prstGeom>
          <a:solidFill>
            <a:srgbClr val="FFFFD1"/>
          </a:solidFill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Still NOT EFFECTIVE!</a:t>
            </a:r>
            <a:r>
              <a:rPr lang="en-US" sz="2400" dirty="0">
                <a:solidFill>
                  <a:schemeClr val="tx1"/>
                </a:solidFill>
              </a:rPr>
              <a:t> The student may wish to narrow this down to </a:t>
            </a:r>
            <a:r>
              <a:rPr lang="en-US" sz="2400" b="1" dirty="0">
                <a:solidFill>
                  <a:schemeClr val="tx1"/>
                </a:solidFill>
              </a:rPr>
              <a:t>focus on the particular person or group</a:t>
            </a:r>
            <a:r>
              <a:rPr lang="en-US" sz="2400" dirty="0">
                <a:solidFill>
                  <a:schemeClr val="tx1"/>
                </a:solidFill>
              </a:rPr>
              <a:t> who will be doing the ‘protecting’. This will likely influence the potential solutions available to them.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26B3D-EDCB-4FB0-B796-8FAD9C7D72DD}"/>
              </a:ext>
            </a:extLst>
          </p:cNvPr>
          <p:cNvSpPr txBox="1"/>
          <p:nvPr/>
        </p:nvSpPr>
        <p:spPr>
          <a:xfrm>
            <a:off x="454889" y="5445224"/>
            <a:ext cx="11161240" cy="114307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How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governments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can protect their computer systems from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phishing attacks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>
                <a:solidFill>
                  <a:prstClr val="black"/>
                </a:solidFill>
              </a:rPr>
              <a:t>How </a:t>
            </a:r>
            <a:r>
              <a:rPr lang="en-US" sz="2400" b="1">
                <a:solidFill>
                  <a:prstClr val="black"/>
                </a:solidFill>
              </a:rPr>
              <a:t>companies</a:t>
            </a:r>
            <a:r>
              <a:rPr lang="en-US" sz="240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can protect their computer systems from </a:t>
            </a:r>
            <a:r>
              <a:rPr lang="en-US" sz="2400" b="1" dirty="0">
                <a:solidFill>
                  <a:prstClr val="black"/>
                </a:solidFill>
              </a:rPr>
              <a:t>phishing attacks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2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268795"/>
            <a:ext cx="10585176" cy="4896474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By applying the strategies that you have practised using in this lesson, you should now:</a:t>
            </a:r>
          </a:p>
          <a:p>
            <a:pPr marL="0" indent="0" algn="just"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Start</a:t>
            </a:r>
            <a:r>
              <a:rPr lang="en-US" sz="2000" dirty="0"/>
              <a:t> to </a:t>
            </a:r>
            <a:r>
              <a:rPr lang="en-US" sz="2000" dirty="0">
                <a:solidFill>
                  <a:prstClr val="black"/>
                </a:solidFill>
              </a:rPr>
              <a:t>think of possible</a:t>
            </a:r>
            <a:r>
              <a:rPr lang="en-US" sz="2000" b="1" dirty="0">
                <a:solidFill>
                  <a:prstClr val="black"/>
                </a:solidFill>
              </a:rPr>
              <a:t> appropriate topics </a:t>
            </a:r>
            <a:r>
              <a:rPr lang="en-US" sz="2000" dirty="0">
                <a:solidFill>
                  <a:prstClr val="black"/>
                </a:solidFill>
              </a:rPr>
              <a:t>for your OCSb presentation.</a:t>
            </a:r>
            <a:endParaRPr lang="en-US" sz="2000" dirty="0">
              <a:solidFill>
                <a:prstClr val="black"/>
              </a:solidFill>
              <a:cs typeface="Calibri"/>
            </a:endParaRPr>
          </a:p>
          <a:p>
            <a:pPr marL="971550" lvl="1" indent="-514350" algn="just"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Practise writing </a:t>
            </a:r>
            <a:r>
              <a:rPr lang="en-US" sz="2000" b="1" dirty="0">
                <a:solidFill>
                  <a:prstClr val="black"/>
                </a:solidFill>
              </a:rPr>
              <a:t>titles</a:t>
            </a:r>
            <a:r>
              <a:rPr lang="en-US" sz="2000" dirty="0">
                <a:solidFill>
                  <a:prstClr val="black"/>
                </a:solidFill>
              </a:rPr>
              <a:t> for those topics.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</a:endParaRP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914501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Choosing a presentation topic:</a:t>
              </a:r>
              <a:r>
                <a:rPr kumimoji="0" lang="en-GB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 Independent practice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23686-89EC-4925-A735-EAF688E2B583}"/>
              </a:ext>
            </a:extLst>
          </p:cNvPr>
          <p:cNvSpPr txBox="1"/>
          <p:nvPr/>
        </p:nvSpPr>
        <p:spPr>
          <a:xfrm>
            <a:off x="1730528" y="3374393"/>
            <a:ext cx="8658936" cy="3046988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Language for presentation titles</a:t>
            </a:r>
          </a:p>
          <a:p>
            <a:pPr lvl="0" algn="ctr"/>
            <a:endParaRPr lang="en-US" sz="2400" b="1" dirty="0"/>
          </a:p>
          <a:p>
            <a:pPr lvl="1"/>
            <a:r>
              <a:rPr lang="en-US" sz="2400" b="1" dirty="0"/>
              <a:t>How to + verb</a:t>
            </a:r>
            <a:r>
              <a:rPr lang="en-US" sz="2400" dirty="0"/>
              <a:t>: </a:t>
            </a:r>
            <a:r>
              <a:rPr lang="en-US" sz="2000" i="1" dirty="0">
                <a:solidFill>
                  <a:srgbClr val="0070C0"/>
                </a:solidFill>
              </a:rPr>
              <a:t>How to tackle the issue of obesity in the UK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Measures to + verb</a:t>
            </a:r>
            <a:r>
              <a:rPr lang="en-US" sz="2400" dirty="0"/>
              <a:t>: </a:t>
            </a:r>
            <a:r>
              <a:rPr lang="en-US" sz="2000" i="1" dirty="0">
                <a:solidFill>
                  <a:srgbClr val="0070C0"/>
                </a:solidFill>
              </a:rPr>
              <a:t>Measures to alleviate back pain amongst athletes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verb-ING:</a:t>
            </a:r>
            <a:r>
              <a:rPr lang="en-US" sz="24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Addressing rising obesity levels in China</a:t>
            </a:r>
          </a:p>
          <a:p>
            <a:pPr lvl="0"/>
            <a:endParaRPr lang="en-US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16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988742"/>
              </p:ext>
            </p:extLst>
          </p:nvPr>
        </p:nvGraphicFramePr>
        <p:xfrm>
          <a:off x="731404" y="1124744"/>
          <a:ext cx="10729192" cy="5510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8316924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Before Thursday 20</a:t>
                      </a:r>
                      <a:r>
                        <a:rPr lang="en-US" sz="2200" b="1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 February, 9am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Post possible presentation titles on your OCSb group’s Class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Team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. 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58485"/>
                  </a:ext>
                </a:extLst>
              </a:tr>
              <a:tr h="121107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Lesson 1.2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defTabSz="685800">
                        <a:lnSpc>
                          <a:spcPct val="115000"/>
                        </a:lnSpc>
                        <a:defRPr/>
                      </a:pPr>
                      <a:r>
                        <a:rPr lang="en-US" sz="2000" dirty="0">
                          <a:ea typeface="SimSun"/>
                          <a:cs typeface="Arial"/>
                        </a:rPr>
                        <a:t>Download the </a:t>
                      </a:r>
                      <a:r>
                        <a:rPr lang="en-US" sz="2000" b="1" dirty="0">
                          <a:ea typeface="SimSun"/>
                          <a:cs typeface="Arial"/>
                        </a:rPr>
                        <a:t>OCSa Module Handbook</a:t>
                      </a:r>
                      <a:r>
                        <a:rPr lang="en-US" sz="2000" dirty="0">
                          <a:ea typeface="SimSun"/>
                          <a:cs typeface="Arial"/>
                        </a:rPr>
                        <a:t> and </a:t>
                      </a:r>
                      <a:r>
                        <a:rPr lang="en-US" sz="2000" dirty="0" err="1">
                          <a:ea typeface="SimSun"/>
                          <a:cs typeface="Arial"/>
                        </a:rPr>
                        <a:t>familiarise</a:t>
                      </a:r>
                      <a:r>
                        <a:rPr lang="en-US" sz="2000" dirty="0">
                          <a:ea typeface="SimSun"/>
                          <a:cs typeface="Arial"/>
                        </a:rPr>
                        <a:t> yourself with the following sections:</a:t>
                      </a:r>
                      <a:endParaRPr lang="en-US" sz="2000" b="1" dirty="0">
                        <a:ea typeface="SimSun"/>
                        <a:cs typeface="Arial"/>
                      </a:endParaRPr>
                    </a:p>
                    <a:p>
                      <a:pPr marL="342900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000" i="1" dirty="0">
                          <a:ea typeface="SimSun"/>
                          <a:cs typeface="Arial"/>
                        </a:rPr>
                        <a:t>Module Intended Learning Outcomes</a:t>
                      </a:r>
                    </a:p>
                    <a:p>
                      <a:pPr marL="342900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000" i="1" dirty="0">
                          <a:ea typeface="SimSun"/>
                          <a:cs typeface="Arial"/>
                        </a:rPr>
                        <a:t>Module overview</a:t>
                      </a:r>
                    </a:p>
                    <a:p>
                      <a:pPr marL="342900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000" i="1" dirty="0">
                          <a:ea typeface="SimSun"/>
                          <a:cs typeface="Arial"/>
                        </a:rPr>
                        <a:t>Assessment overview</a:t>
                      </a:r>
                    </a:p>
                    <a:p>
                      <a:pPr marL="342900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000" i="1" dirty="0">
                          <a:ea typeface="SimSun"/>
                          <a:cs typeface="Arial"/>
                        </a:rPr>
                        <a:t>Appendix 1: Research Poster Information</a:t>
                      </a:r>
                    </a:p>
                    <a:p>
                      <a:pPr marL="342900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000" i="1" dirty="0">
                          <a:ea typeface="SimSun"/>
                          <a:cs typeface="Arial"/>
                        </a:rPr>
                        <a:t>Appendix 2: PowerPoint Slides Information</a:t>
                      </a:r>
                    </a:p>
                    <a:p>
                      <a:pPr marL="342900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000" i="1" dirty="0">
                          <a:ea typeface="SimSun"/>
                          <a:cs typeface="Arial"/>
                        </a:rPr>
                        <a:t>Appendix 3: Final Presentation Information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Watch the video </a:t>
                      </a:r>
                      <a:r>
                        <a:rPr lang="en-US" sz="2000" i="1" dirty="0"/>
                        <a:t>'How to use Google to identify possible presentation topics‘ </a:t>
                      </a:r>
                      <a:r>
                        <a:rPr lang="en-US" sz="2000" dirty="0"/>
                        <a:t>in the Week 1 section.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890205"/>
                  </a:ext>
                </a:extLst>
              </a:tr>
            </a:tbl>
          </a:graphicData>
        </a:graphic>
      </p:graphicFrame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Homework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46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999656" y="1124744"/>
            <a:ext cx="6480720" cy="5517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2567614" y="279943"/>
            <a:ext cx="7956374" cy="556775"/>
            <a:chOff x="103092947" y="106166650"/>
            <a:chExt cx="6633626" cy="556454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03121214" y="106166650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Activity 1: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My world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91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E69E0-0A94-994E-2744-DBD2E120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3A809D8-BD26-D83A-24ED-D2B91CCD3F5E}"/>
              </a:ext>
            </a:extLst>
          </p:cNvPr>
          <p:cNvSpPr/>
          <p:nvPr/>
        </p:nvSpPr>
        <p:spPr>
          <a:xfrm>
            <a:off x="2999656" y="1124744"/>
            <a:ext cx="6480720" cy="55172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B0AD5CFB-5130-17E5-273F-FE1794FF3A56}"/>
              </a:ext>
            </a:extLst>
          </p:cNvPr>
          <p:cNvGrpSpPr>
            <a:grpSpLocks/>
          </p:cNvGrpSpPr>
          <p:nvPr/>
        </p:nvGrpSpPr>
        <p:grpSpPr bwMode="auto">
          <a:xfrm>
            <a:off x="2567614" y="279943"/>
            <a:ext cx="7956374" cy="556775"/>
            <a:chOff x="103092947" y="106166650"/>
            <a:chExt cx="6633626" cy="556454"/>
          </a:xfrm>
        </p:grpSpPr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0DA5369F-1E81-C3A3-1E6C-0AAC0FE29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4" y="106166650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Activity 2: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YOUR world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EE6DCE90-158D-78CD-298E-C5FD05C30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1" name="Picture 5" descr="UoN_Primary_Logo_RGB">
            <a:extLst>
              <a:ext uri="{FF2B5EF4-FFF2-40B4-BE49-F238E27FC236}">
                <a16:creationId xmlns:a16="http://schemas.microsoft.com/office/drawing/2014/main" id="{E6331B12-55C5-CC07-612D-363E537D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1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 algn="ctr">
                <a:defRPr/>
              </a:pPr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OCSb overview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22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79375" y="1196752"/>
            <a:ext cx="10873209" cy="51125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Things you will need: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b="1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OCSb overview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92" y="1299294"/>
            <a:ext cx="3444506" cy="2104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411266" y="6039296"/>
            <a:ext cx="2820089" cy="461665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Workbook</a:t>
            </a:r>
            <a:endParaRPr lang="en-US" sz="2800" b="1" dirty="0"/>
          </a:p>
        </p:txBody>
      </p:sp>
      <p:sp>
        <p:nvSpPr>
          <p:cNvPr id="11" name="Rectangle 10"/>
          <p:cNvSpPr/>
          <p:nvPr/>
        </p:nvSpPr>
        <p:spPr>
          <a:xfrm>
            <a:off x="7921892" y="3598555"/>
            <a:ext cx="3444506" cy="461665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Moodle </a:t>
            </a:r>
            <a:endParaRPr lang="en-US" sz="2800" b="1" dirty="0"/>
          </a:p>
        </p:txBody>
      </p:sp>
      <p:pic>
        <p:nvPicPr>
          <p:cNvPr id="12" name="Picture 2" descr="Image result for laptops tablets">
            <a:extLst>
              <a:ext uri="{FF2B5EF4-FFF2-40B4-BE49-F238E27FC236}">
                <a16:creationId xmlns:a16="http://schemas.microsoft.com/office/drawing/2014/main" id="{815CCCE8-0342-440F-ABC4-DD8232B0C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" r="3913"/>
          <a:stretch/>
        </p:blipFill>
        <p:spPr bwMode="auto">
          <a:xfrm>
            <a:off x="7926447" y="4357389"/>
            <a:ext cx="3444505" cy="149026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926448" y="6045268"/>
            <a:ext cx="3444505" cy="461665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Laptop/ tablet </a:t>
            </a:r>
            <a:endParaRPr lang="en-US" sz="2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FCD5FD-0F17-7A5C-B18C-5ED6FDD99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267" y="1878410"/>
            <a:ext cx="2820089" cy="3940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ECFB6E-B202-E736-AD3D-F49E95B14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553" y="1877424"/>
            <a:ext cx="2798093" cy="3940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23C94B3-D0CF-DFC0-F73F-DA6656B1960A}"/>
              </a:ext>
            </a:extLst>
          </p:cNvPr>
          <p:cNvSpPr/>
          <p:nvPr/>
        </p:nvSpPr>
        <p:spPr>
          <a:xfrm>
            <a:off x="4265554" y="6078487"/>
            <a:ext cx="2798092" cy="461665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/>
              <a:t>Module Handbook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487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79375" y="1196752"/>
            <a:ext cx="10873209" cy="51125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Moodle: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Log into Moodle and find the OCSb Moodle page.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Find the sections that contain information about the module content and the assessments.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overview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A47AD9-3FD0-F304-7AB2-89CE013A6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973431"/>
            <a:ext cx="3444506" cy="2104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275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07368" y="1124744"/>
            <a:ext cx="11305256" cy="51125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Intended Learning Outcomes: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Download the </a:t>
            </a:r>
            <a:r>
              <a:rPr lang="en-US" sz="2000" b="1" dirty="0"/>
              <a:t>OCSb Module Handbook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and find the section entitled </a:t>
            </a:r>
            <a:r>
              <a:rPr lang="en-US" sz="2000" i="1" dirty="0"/>
              <a:t>‘Module intended learning outcomes’.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In groups discuss the question below.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OCSb overview</a:t>
              </a: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7368" y="3951312"/>
            <a:ext cx="7193307" cy="2286000"/>
          </a:xfrm>
          <a:prstGeom prst="rect">
            <a:avLst/>
          </a:prstGeom>
          <a:solidFill>
            <a:srgbClr val="FFFFD1"/>
          </a:solidFill>
          <a:ln>
            <a:solidFill>
              <a:schemeClr val="tx1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3200" dirty="0"/>
              <a:t>Which learning outcomes from each category do you think are the most important for you? Why?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E1C17-7C5C-9648-6191-B333479F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561" y="696153"/>
            <a:ext cx="2085217" cy="2936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D132E2-86DB-DE97-E0AF-71D2E6147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3777033"/>
            <a:ext cx="4039941" cy="2801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78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45d15f7-6577-4bc9-aa88-89ac4a3e5607" xsi:nil="true"/>
    <TaxCatchAll xmlns="71566fe0-4e9e-429a-8fc8-bbed13cddc77" xsi:nil="true"/>
    <lcf76f155ced4ddcb4097134ff3c332f xmlns="545d15f7-6577-4bc9-aa88-89ac4a3e560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13BD3B2ACE4B479C7E961D71E27E68" ma:contentTypeVersion="16" ma:contentTypeDescription="Create a new document." ma:contentTypeScope="" ma:versionID="6f10707223d56a569af0dbc84792e62e">
  <xsd:schema xmlns:xsd="http://www.w3.org/2001/XMLSchema" xmlns:xs="http://www.w3.org/2001/XMLSchema" xmlns:p="http://schemas.microsoft.com/office/2006/metadata/properties" xmlns:ns2="545d15f7-6577-4bc9-aa88-89ac4a3e5607" xmlns:ns3="71566fe0-4e9e-429a-8fc8-bbed13cddc77" targetNamespace="http://schemas.microsoft.com/office/2006/metadata/properties" ma:root="true" ma:fieldsID="b4b4c805ac27d2773d919904c350903d" ns2:_="" ns3:_="">
    <xsd:import namespace="545d15f7-6577-4bc9-aa88-89ac4a3e5607"/>
    <xsd:import namespace="71566fe0-4e9e-429a-8fc8-bbed13cddc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d15f7-6577-4bc9-aa88-89ac4a3e5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6fe0-4e9e-429a-8fc8-bbed13cddc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7187714-89cd-4f3c-bca0-aa506d32a13e}" ma:internalName="TaxCatchAll" ma:showField="CatchAllData" ma:web="71566fe0-4e9e-429a-8fc8-bbed13cdd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187D4-867B-4BCC-9BAC-3FB608B710DB}">
  <ds:schemaRefs>
    <ds:schemaRef ds:uri="http://schemas.microsoft.com/office/2006/documentManagement/types"/>
    <ds:schemaRef ds:uri="http://purl.org/dc/elements/1.1/"/>
    <ds:schemaRef ds:uri="545d15f7-6577-4bc9-aa88-89ac4a3e5607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71566fe0-4e9e-429a-8fc8-bbed13cddc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936E90-A28D-46AE-88D7-1F4480A26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d15f7-6577-4bc9-aa88-89ac4a3e5607"/>
    <ds:schemaRef ds:uri="71566fe0-4e9e-429a-8fc8-bbed13cdd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7613</TotalTime>
  <Words>2336</Words>
  <Application>Microsoft Office PowerPoint</Application>
  <PresentationFormat>Widescreen</PresentationFormat>
  <Paragraphs>354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 </vt:lpstr>
      <vt:lpstr>SimSun</vt:lpstr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1320</cp:revision>
  <cp:lastPrinted>2015-02-25T05:39:47Z</cp:lastPrinted>
  <dcterms:created xsi:type="dcterms:W3CDTF">2011-01-19T07:34:59Z</dcterms:created>
  <dcterms:modified xsi:type="dcterms:W3CDTF">2025-01-13T06:17:25Z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0x010100CD13BD3B2ACE4B479C7E961D71E27E68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MediaServiceImageTags">
    <vt:lpwstr/>
  </property>
</Properties>
</file>