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32"/>
  </p:notesMasterIdLst>
  <p:handoutMasterIdLst>
    <p:handoutMasterId r:id="rId33"/>
  </p:handoutMasterIdLst>
  <p:sldIdLst>
    <p:sldId id="763" r:id="rId5"/>
    <p:sldId id="760" r:id="rId6"/>
    <p:sldId id="884" r:id="rId7"/>
    <p:sldId id="841" r:id="rId8"/>
    <p:sldId id="840" r:id="rId9"/>
    <p:sldId id="842" r:id="rId10"/>
    <p:sldId id="844" r:id="rId11"/>
    <p:sldId id="845" r:id="rId12"/>
    <p:sldId id="846" r:id="rId13"/>
    <p:sldId id="847" r:id="rId14"/>
    <p:sldId id="849" r:id="rId15"/>
    <p:sldId id="851" r:id="rId16"/>
    <p:sldId id="887" r:id="rId17"/>
    <p:sldId id="853" r:id="rId18"/>
    <p:sldId id="854" r:id="rId19"/>
    <p:sldId id="903" r:id="rId20"/>
    <p:sldId id="888" r:id="rId21"/>
    <p:sldId id="889" r:id="rId22"/>
    <p:sldId id="890" r:id="rId23"/>
    <p:sldId id="899" r:id="rId24"/>
    <p:sldId id="860" r:id="rId25"/>
    <p:sldId id="861" r:id="rId26"/>
    <p:sldId id="892" r:id="rId27"/>
    <p:sldId id="900" r:id="rId28"/>
    <p:sldId id="865" r:id="rId29"/>
    <p:sldId id="866" r:id="rId30"/>
    <p:sldId id="867" r:id="rId31"/>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1"/>
    <a:srgbClr val="C7EBE2"/>
    <a:srgbClr val="FFF8E5"/>
    <a:srgbClr val="EFD8EC"/>
    <a:srgbClr val="E5FBFF"/>
    <a:srgbClr val="FF6D6A"/>
    <a:srgbClr val="C9F7FF"/>
    <a:srgbClr val="3A3AF6"/>
    <a:srgbClr val="7F6000"/>
    <a:srgbClr val="F7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EAFC0-6C92-4478-81B2-61BFF28F9AC1}" v="32" dt="2024-03-29T06:57:50.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7" autoAdjust="0"/>
    <p:restoredTop sz="96197" autoAdjust="0"/>
  </p:normalViewPr>
  <p:slideViewPr>
    <p:cSldViewPr>
      <p:cViewPr varScale="1">
        <p:scale>
          <a:sx n="68" d="100"/>
          <a:sy n="68" d="100"/>
        </p:scale>
        <p:origin x="560"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urrows" userId="S::z2016127@nottingham.edu.cn::ec41dd07-36bc-4748-bf0a-00ebc4780d17" providerId="AD" clId="Web-{018EAFC0-6C92-4478-81B2-61BFF28F9AC1}"/>
    <pc:docChg chg="modSld">
      <pc:chgData name="John Burrows" userId="S::z2016127@nottingham.edu.cn::ec41dd07-36bc-4748-bf0a-00ebc4780d17" providerId="AD" clId="Web-{018EAFC0-6C92-4478-81B2-61BFF28F9AC1}" dt="2024-03-29T06:57:50.669" v="30" actId="1076"/>
      <pc:docMkLst>
        <pc:docMk/>
      </pc:docMkLst>
      <pc:sldChg chg="delSp modSp">
        <pc:chgData name="John Burrows" userId="S::z2016127@nottingham.edu.cn::ec41dd07-36bc-4748-bf0a-00ebc4780d17" providerId="AD" clId="Web-{018EAFC0-6C92-4478-81B2-61BFF28F9AC1}" dt="2024-03-29T06:57:50.669" v="30" actId="1076"/>
        <pc:sldMkLst>
          <pc:docMk/>
          <pc:sldMk cId="2910213370" sldId="836"/>
        </pc:sldMkLst>
        <pc:spChg chg="del mod">
          <ac:chgData name="John Burrows" userId="S::z2016127@nottingham.edu.cn::ec41dd07-36bc-4748-bf0a-00ebc4780d17" providerId="AD" clId="Web-{018EAFC0-6C92-4478-81B2-61BFF28F9AC1}" dt="2024-03-29T06:57:25.684" v="7"/>
          <ac:spMkLst>
            <pc:docMk/>
            <pc:sldMk cId="2910213370" sldId="836"/>
            <ac:spMk id="2" creationId="{12B02385-2DCD-46E1-94C2-3642ABBF0C69}"/>
          </ac:spMkLst>
        </pc:spChg>
        <pc:spChg chg="mod">
          <ac:chgData name="John Burrows" userId="S::z2016127@nottingham.edu.cn::ec41dd07-36bc-4748-bf0a-00ebc4780d17" providerId="AD" clId="Web-{018EAFC0-6C92-4478-81B2-61BFF28F9AC1}" dt="2024-03-29T06:57:36.294" v="28" actId="20577"/>
          <ac:spMkLst>
            <pc:docMk/>
            <pc:sldMk cId="2910213370" sldId="836"/>
            <ac:spMk id="3" creationId="{00000000-0000-0000-0000-000000000000}"/>
          </ac:spMkLst>
        </pc:spChg>
        <pc:spChg chg="del">
          <ac:chgData name="John Burrows" userId="S::z2016127@nottingham.edu.cn::ec41dd07-36bc-4748-bf0a-00ebc4780d17" providerId="AD" clId="Web-{018EAFC0-6C92-4478-81B2-61BFF28F9AC1}" dt="2024-03-29T06:57:29.340" v="8"/>
          <ac:spMkLst>
            <pc:docMk/>
            <pc:sldMk cId="2910213370" sldId="836"/>
            <ac:spMk id="4" creationId="{6B1D9933-0FE3-40EA-8595-2CD7275BF628}"/>
          </ac:spMkLst>
        </pc:spChg>
        <pc:spChg chg="mod">
          <ac:chgData name="John Burrows" userId="S::z2016127@nottingham.edu.cn::ec41dd07-36bc-4748-bf0a-00ebc4780d17" providerId="AD" clId="Web-{018EAFC0-6C92-4478-81B2-61BFF28F9AC1}" dt="2024-03-29T06:57:42.247" v="29" actId="1076"/>
          <ac:spMkLst>
            <pc:docMk/>
            <pc:sldMk cId="2910213370" sldId="836"/>
            <ac:spMk id="9" creationId="{32CCA7F1-6293-4605-8E59-6ADA982BFD8D}"/>
          </ac:spMkLst>
        </pc:spChg>
        <pc:spChg chg="mod">
          <ac:chgData name="John Burrows" userId="S::z2016127@nottingham.edu.cn::ec41dd07-36bc-4748-bf0a-00ebc4780d17" providerId="AD" clId="Web-{018EAFC0-6C92-4478-81B2-61BFF28F9AC1}" dt="2024-03-29T06:57:50.669" v="30" actId="1076"/>
          <ac:spMkLst>
            <pc:docMk/>
            <pc:sldMk cId="2910213370" sldId="836"/>
            <ac:spMk id="11" creationId="{3EA9739E-9DCB-41EC-8202-3D82B29899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15/01/2025</a:t>
            </a:fld>
            <a:endParaRPr lang="en-GB"/>
          </a:p>
        </p:txBody>
      </p:sp>
      <p:sp>
        <p:nvSpPr>
          <p:cNvPr id="4" name="Footer Placeholder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15/01/2025</a:t>
            </a:fld>
            <a:endParaRPr lang="en-GB"/>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https://glamourfame.com/uploads/biography/2021/12/6/1%20(1)-1638795545306.jpg </a:t>
            </a:r>
          </a:p>
        </p:txBody>
      </p:sp>
      <p:sp>
        <p:nvSpPr>
          <p:cNvPr id="4" name="Header Placeholder 3"/>
          <p:cNvSpPr>
            <a:spLocks noGrp="1"/>
          </p:cNvSpPr>
          <p:nvPr>
            <p:ph type="hdr" sz="quarter"/>
          </p:nvPr>
        </p:nvSpPr>
        <p:spPr/>
        <p:txBody>
          <a:bodyPr/>
          <a:lstStyle/>
          <a:p>
            <a:pPr>
              <a:defRPr/>
            </a:pPr>
            <a:endParaRPr lang="en-GB"/>
          </a:p>
        </p:txBody>
      </p:sp>
      <p:sp>
        <p:nvSpPr>
          <p:cNvPr id="5" name="Footer Placeholder 4"/>
          <p:cNvSpPr>
            <a:spLocks noGrp="1"/>
          </p:cNvSpPr>
          <p:nvPr>
            <p:ph type="ftr" sz="quarter" idx="4"/>
          </p:nvPr>
        </p:nvSpPr>
        <p:spPr/>
        <p:txBody>
          <a:bodyPr/>
          <a:lstStyle/>
          <a:p>
            <a:pPr>
              <a:defRPr/>
            </a:pPr>
            <a:endParaRPr lang="en-GB"/>
          </a:p>
        </p:txBody>
      </p:sp>
    </p:spTree>
    <p:extLst>
      <p:ext uri="{BB962C8B-B14F-4D97-AF65-F5344CB8AC3E}">
        <p14:creationId xmlns:p14="http://schemas.microsoft.com/office/powerpoint/2010/main" val="65473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600056" cy="6858000"/>
          </a:xfrm>
          <a:prstGeom prst="rect">
            <a:avLst/>
          </a:prstGeom>
        </p:spPr>
      </p:pic>
      <p:pic>
        <p:nvPicPr>
          <p:cNvPr id="922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1556793"/>
            <a:ext cx="4464496" cy="4714624"/>
          </a:xfrm>
          <a:prstGeom prst="rect">
            <a:avLst/>
          </a:prstGeom>
        </p:spPr>
        <p:txBody>
          <a:bodyPr wrap="square">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panose="020B0604030504040204" pitchFamily="34" charset="0"/>
              </a:rPr>
              <a:t>Lesson 6.1</a:t>
            </a:r>
            <a:endParaRPr lang="en-US" sz="2800" kern="1400" dirty="0">
              <a:latin typeface="Verdana" panose="020B0604030504040204" pitchFamily="34" charset="0"/>
            </a:endParaRPr>
          </a:p>
          <a:p>
            <a:pPr>
              <a:lnSpc>
                <a:spcPct val="119000"/>
              </a:lnSpc>
              <a:spcAft>
                <a:spcPts val="600"/>
              </a:spcAft>
            </a:pPr>
            <a:r>
              <a:rPr lang="en-US" sz="2800" kern="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52448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52736"/>
            <a:ext cx="11197244" cy="5184576"/>
          </a:xfrm>
          <a:noFill/>
          <a:ln>
            <a:noFill/>
          </a:ln>
        </p:spPr>
        <p:txBody>
          <a:bodyPr>
            <a:normAutofit/>
          </a:bodyPr>
          <a:lstStyle/>
          <a:p>
            <a:pPr marL="0" indent="0" algn="just">
              <a:buNone/>
            </a:pPr>
            <a:r>
              <a:rPr lang="en-US" sz="2000" dirty="0"/>
              <a:t>Match the underlined language and language from the gaps to the appropriate function in the table.</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Introductions: </a:t>
              </a:r>
              <a:r>
                <a:rPr lang="en-GB" altLang="en-US" sz="2400" dirty="0">
                  <a:solidFill>
                    <a:srgbClr val="000000"/>
                  </a:solidFill>
                  <a:latin typeface="Verdana" panose="020B0604030504040204" pitchFamily="34" charset="0"/>
                </a:rPr>
                <a:t>Language</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2" name="Table 1">
            <a:extLst>
              <a:ext uri="{FF2B5EF4-FFF2-40B4-BE49-F238E27FC236}">
                <a16:creationId xmlns:a16="http://schemas.microsoft.com/office/drawing/2014/main" id="{A44A7229-65F9-4CCC-8AA0-24401A76244E}"/>
              </a:ext>
            </a:extLst>
          </p:cNvPr>
          <p:cNvGraphicFramePr>
            <a:graphicFrameLocks noGrp="1"/>
          </p:cNvGraphicFramePr>
          <p:nvPr>
            <p:extLst>
              <p:ext uri="{D42A27DB-BD31-4B8C-83A1-F6EECF244321}">
                <p14:modId xmlns:p14="http://schemas.microsoft.com/office/powerpoint/2010/main" val="3454667230"/>
              </p:ext>
            </p:extLst>
          </p:nvPr>
        </p:nvGraphicFramePr>
        <p:xfrm>
          <a:off x="341346" y="1535709"/>
          <a:ext cx="11515294" cy="5212080"/>
        </p:xfrm>
        <a:graphic>
          <a:graphicData uri="http://schemas.openxmlformats.org/drawingml/2006/table">
            <a:tbl>
              <a:tblPr firstRow="1" bandRow="1">
                <a:tableStyleId>{5C22544A-7EE6-4342-B048-85BDC9FD1C3A}</a:tableStyleId>
              </a:tblPr>
              <a:tblGrid>
                <a:gridCol w="498070">
                  <a:extLst>
                    <a:ext uri="{9D8B030D-6E8A-4147-A177-3AD203B41FA5}">
                      <a16:colId xmlns:a16="http://schemas.microsoft.com/office/drawing/2014/main" val="2901796181"/>
                    </a:ext>
                  </a:extLst>
                </a:gridCol>
                <a:gridCol w="5328592">
                  <a:extLst>
                    <a:ext uri="{9D8B030D-6E8A-4147-A177-3AD203B41FA5}">
                      <a16:colId xmlns:a16="http://schemas.microsoft.com/office/drawing/2014/main" val="2704221915"/>
                    </a:ext>
                  </a:extLst>
                </a:gridCol>
                <a:gridCol w="2448272">
                  <a:extLst>
                    <a:ext uri="{9D8B030D-6E8A-4147-A177-3AD203B41FA5}">
                      <a16:colId xmlns:a16="http://schemas.microsoft.com/office/drawing/2014/main" val="498002182"/>
                    </a:ext>
                  </a:extLst>
                </a:gridCol>
                <a:gridCol w="3240360">
                  <a:extLst>
                    <a:ext uri="{9D8B030D-6E8A-4147-A177-3AD203B41FA5}">
                      <a16:colId xmlns:a16="http://schemas.microsoft.com/office/drawing/2014/main" val="1606840410"/>
                    </a:ext>
                  </a:extLst>
                </a:gridCol>
              </a:tblGrid>
              <a:tr h="370840">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400" dirty="0">
                          <a:solidFill>
                            <a:schemeClr val="tx1"/>
                          </a:solidFill>
                        </a:rPr>
                        <a:t>FUNCTION</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gridSpan="2">
                  <a:txBody>
                    <a:bodyPr/>
                    <a:lstStyle/>
                    <a:p>
                      <a:pPr algn="ctr"/>
                      <a:r>
                        <a:rPr lang="en-US" sz="2400" i="1" dirty="0">
                          <a:solidFill>
                            <a:schemeClr val="tx1"/>
                          </a:solidFill>
                        </a:rPr>
                        <a:t>Language </a:t>
                      </a:r>
                      <a:r>
                        <a:rPr lang="en-US" sz="2400" b="0" i="1" dirty="0">
                          <a:solidFill>
                            <a:schemeClr val="tx1"/>
                          </a:solidFill>
                        </a:rPr>
                        <a:t>(1-11)</a:t>
                      </a: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hMerge="1">
                  <a:txBody>
                    <a:bodyPr/>
                    <a:lstStyle/>
                    <a:p>
                      <a:endParaRPr lang="en-GB"/>
                    </a:p>
                  </a:txBody>
                  <a:tcPr/>
                </a:tc>
                <a:extLst>
                  <a:ext uri="{0D108BD9-81ED-4DB2-BD59-A6C34878D82A}">
                    <a16:rowId xmlns:a16="http://schemas.microsoft.com/office/drawing/2014/main" val="4204455999"/>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Presenting the overview of the presentation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(7) will be divided into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(8) First, I’ll explain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(9) Then, I’ll focus 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(10) evaluate their effectiveness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(11) These solutions are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1" u="non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1478323476"/>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Introducing surprising statistics (</a:t>
                      </a:r>
                      <a:r>
                        <a:rPr lang="en-US" sz="2000" b="1" i="0" dirty="0">
                          <a:solidFill>
                            <a:schemeClr val="tx1"/>
                          </a:solidFill>
                        </a:rPr>
                        <a:t>‘grab’ attention</a:t>
                      </a:r>
                      <a:r>
                        <a:rPr lang="en-US" sz="2000" i="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(4) according to a National Health Service study from 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hMerge="1">
                  <a:txBody>
                    <a:bodyPr/>
                    <a:lstStyle/>
                    <a:p>
                      <a:endParaRPr lang="en-GB"/>
                    </a:p>
                  </a:txBody>
                  <a:tcPr/>
                </a:tc>
                <a:extLst>
                  <a:ext uri="{0D108BD9-81ED-4DB2-BD59-A6C34878D82A}">
                    <a16:rowId xmlns:a16="http://schemas.microsoft.com/office/drawing/2014/main" val="2300379053"/>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Greeting the audience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(1) Good afternoon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hMerge="1">
                  <a:txBody>
                    <a:bodyPr/>
                    <a:lstStyle/>
                    <a:p>
                      <a:endParaRPr lang="en-GB"/>
                    </a:p>
                  </a:txBody>
                  <a:tcPr/>
                </a:tc>
                <a:extLst>
                  <a:ext uri="{0D108BD9-81ED-4DB2-BD59-A6C34878D82A}">
                    <a16:rowId xmlns:a16="http://schemas.microsoft.com/office/drawing/2014/main" val="1615659131"/>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t>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Stating the topic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(6) Today, my topic 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hMerge="1">
                  <a:txBody>
                    <a:bodyPr/>
                    <a:lstStyle/>
                    <a:p>
                      <a:endParaRPr lang="en-GB"/>
                    </a:p>
                  </a:txBody>
                  <a:tcPr/>
                </a:tc>
                <a:extLst>
                  <a:ext uri="{0D108BD9-81ED-4DB2-BD59-A6C34878D82A}">
                    <a16:rowId xmlns:a16="http://schemas.microsoft.com/office/drawing/2014/main" val="896970487"/>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Rhetorical question (</a:t>
                      </a:r>
                      <a:r>
                        <a:rPr lang="en-US" sz="2000" b="1" i="0" dirty="0">
                          <a:solidFill>
                            <a:schemeClr val="tx1"/>
                          </a:solidFill>
                        </a:rPr>
                        <a:t>‘grab’ attention</a:t>
                      </a:r>
                      <a:r>
                        <a:rPr lang="en-US" sz="2000" i="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(5) Can you guess what I’m going to discuss?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hMerge="1">
                  <a:txBody>
                    <a:bodyPr/>
                    <a:lstStyle/>
                    <a:p>
                      <a:endParaRPr lang="en-GB"/>
                    </a:p>
                  </a:txBody>
                  <a:tcPr/>
                </a:tc>
                <a:extLst>
                  <a:ext uri="{0D108BD9-81ED-4DB2-BD59-A6C34878D82A}">
                    <a16:rowId xmlns:a16="http://schemas.microsoft.com/office/drawing/2014/main" val="4249207706"/>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Introducing yourself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(2) My name 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hMerge="1">
                  <a:txBody>
                    <a:bodyPr/>
                    <a:lstStyle/>
                    <a:p>
                      <a:endParaRPr lang="en-GB"/>
                    </a:p>
                  </a:txBody>
                  <a:tcPr/>
                </a:tc>
                <a:extLst>
                  <a:ext uri="{0D108BD9-81ED-4DB2-BD59-A6C34878D82A}">
                    <a16:rowId xmlns:a16="http://schemas.microsoft.com/office/drawing/2014/main" val="2677835143"/>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i="0" dirty="0"/>
                        <a:t>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Starting the presentation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1" u="none" dirty="0"/>
                        <a:t>(3) my presentation today is 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hMerge="1">
                  <a:txBody>
                    <a:bodyPr/>
                    <a:lstStyle/>
                    <a:p>
                      <a:endParaRPr lang="en-GB"/>
                    </a:p>
                  </a:txBody>
                  <a:tcPr/>
                </a:tc>
                <a:extLst>
                  <a:ext uri="{0D108BD9-81ED-4DB2-BD59-A6C34878D82A}">
                    <a16:rowId xmlns:a16="http://schemas.microsoft.com/office/drawing/2014/main" val="1260945442"/>
                  </a:ext>
                </a:extLst>
              </a:tr>
            </a:tbl>
          </a:graphicData>
        </a:graphic>
      </p:graphicFrame>
      <p:sp>
        <p:nvSpPr>
          <p:cNvPr id="5" name="Rectangle 4">
            <a:extLst>
              <a:ext uri="{FF2B5EF4-FFF2-40B4-BE49-F238E27FC236}">
                <a16:creationId xmlns:a16="http://schemas.microsoft.com/office/drawing/2014/main" id="{5C0FA242-E825-4BF1-BD29-5686827EC7A1}"/>
              </a:ext>
            </a:extLst>
          </p:cNvPr>
          <p:cNvSpPr/>
          <p:nvPr/>
        </p:nvSpPr>
        <p:spPr>
          <a:xfrm>
            <a:off x="6240016" y="3573016"/>
            <a:ext cx="5472608" cy="576064"/>
          </a:xfrm>
          <a:prstGeom prst="rect">
            <a:avLst/>
          </a:prstGeom>
          <a:solidFill>
            <a:srgbClr val="FFF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EDE380E0-9D78-429F-91E6-EF2B239DB322}"/>
              </a:ext>
            </a:extLst>
          </p:cNvPr>
          <p:cNvSpPr/>
          <p:nvPr/>
        </p:nvSpPr>
        <p:spPr>
          <a:xfrm>
            <a:off x="6258018" y="5517232"/>
            <a:ext cx="5472608" cy="576064"/>
          </a:xfrm>
          <a:prstGeom prst="rect">
            <a:avLst/>
          </a:prstGeom>
          <a:solidFill>
            <a:srgbClr val="FFF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2A6FCC31-8908-4B95-ACE2-80F98D13C15A}"/>
              </a:ext>
            </a:extLst>
          </p:cNvPr>
          <p:cNvSpPr/>
          <p:nvPr/>
        </p:nvSpPr>
        <p:spPr>
          <a:xfrm>
            <a:off x="6245938" y="6124459"/>
            <a:ext cx="5472608" cy="576064"/>
          </a:xfrm>
          <a:prstGeom prst="rect">
            <a:avLst/>
          </a:prstGeom>
          <a:solidFill>
            <a:srgbClr val="FFF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360AD969-FA40-419D-8844-82BE786E77B4}"/>
              </a:ext>
            </a:extLst>
          </p:cNvPr>
          <p:cNvSpPr/>
          <p:nvPr/>
        </p:nvSpPr>
        <p:spPr>
          <a:xfrm>
            <a:off x="6258018" y="2935486"/>
            <a:ext cx="5472608" cy="576064"/>
          </a:xfrm>
          <a:prstGeom prst="rect">
            <a:avLst/>
          </a:prstGeom>
          <a:solidFill>
            <a:srgbClr val="FFF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9AF3C9C-B60D-4E8A-B723-4E8455DB0EA3}"/>
              </a:ext>
            </a:extLst>
          </p:cNvPr>
          <p:cNvSpPr/>
          <p:nvPr/>
        </p:nvSpPr>
        <p:spPr>
          <a:xfrm>
            <a:off x="6236237" y="4833156"/>
            <a:ext cx="5472608" cy="576064"/>
          </a:xfrm>
          <a:prstGeom prst="rect">
            <a:avLst/>
          </a:prstGeom>
          <a:solidFill>
            <a:srgbClr val="FFF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9C7C9A3A-13DD-4870-888F-600757033243}"/>
              </a:ext>
            </a:extLst>
          </p:cNvPr>
          <p:cNvSpPr/>
          <p:nvPr/>
        </p:nvSpPr>
        <p:spPr>
          <a:xfrm>
            <a:off x="6222014" y="4225929"/>
            <a:ext cx="5472608" cy="576064"/>
          </a:xfrm>
          <a:prstGeom prst="rect">
            <a:avLst/>
          </a:prstGeom>
          <a:solidFill>
            <a:srgbClr val="FFF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9E161CA6-AF40-4802-AFB6-6A8307065CA1}"/>
              </a:ext>
            </a:extLst>
          </p:cNvPr>
          <p:cNvSpPr/>
          <p:nvPr/>
        </p:nvSpPr>
        <p:spPr>
          <a:xfrm>
            <a:off x="6214043" y="2001803"/>
            <a:ext cx="5472608" cy="902520"/>
          </a:xfrm>
          <a:prstGeom prst="rect">
            <a:avLst/>
          </a:prstGeom>
          <a:solidFill>
            <a:srgbClr val="FFF8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4674" y="192101"/>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2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3" grpId="0" animBg="1"/>
      <p:bldP spid="24" grpId="0" animBg="1"/>
      <p:bldP spid="25" grpId="0" animBg="1"/>
      <p:bldP spid="26" grpId="0" animBg="1"/>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278745"/>
            <a:ext cx="11089232" cy="5184576"/>
          </a:xfrm>
          <a:noFill/>
          <a:ln>
            <a:noFill/>
          </a:ln>
        </p:spPr>
        <p:txBody>
          <a:bodyPr>
            <a:normAutofit/>
          </a:bodyPr>
          <a:lstStyle/>
          <a:p>
            <a:pPr marL="0" lvl="0" indent="0" algn="just">
              <a:buNone/>
            </a:pPr>
            <a:r>
              <a:rPr lang="en-US" sz="2000" dirty="0">
                <a:solidFill>
                  <a:prstClr val="black"/>
                </a:solidFill>
              </a:rPr>
              <a:t>Analyse the overview of the introduction more closely. Underline the most commonly used </a:t>
            </a:r>
            <a:r>
              <a:rPr lang="en-US" sz="2000" b="1" u="sng" dirty="0">
                <a:solidFill>
                  <a:prstClr val="black"/>
                </a:solidFill>
              </a:rPr>
              <a:t>verb tense</a:t>
            </a:r>
            <a:r>
              <a:rPr lang="en-US" sz="2000" dirty="0">
                <a:solidFill>
                  <a:prstClr val="black"/>
                </a:solidFill>
              </a:rPr>
              <a:t>.</a:t>
            </a:r>
          </a:p>
          <a:p>
            <a:pPr marL="0" lvl="0" indent="0" algn="just">
              <a:buNone/>
            </a:pPr>
            <a:endParaRPr lang="en-US" sz="2000" dirty="0">
              <a:solidFill>
                <a:prstClr val="black"/>
              </a:solidFill>
            </a:endParaRPr>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Introductions: </a:t>
              </a:r>
              <a:r>
                <a:rPr lang="en-GB" altLang="en-US" sz="2400" dirty="0">
                  <a:solidFill>
                    <a:srgbClr val="000000"/>
                  </a:solidFill>
                  <a:latin typeface="Verdana" panose="020B0604030504040204" pitchFamily="34" charset="0"/>
                </a:rPr>
                <a:t>Language</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Rectangle 8">
            <a:extLst>
              <a:ext uri="{FF2B5EF4-FFF2-40B4-BE49-F238E27FC236}">
                <a16:creationId xmlns:a16="http://schemas.microsoft.com/office/drawing/2014/main" id="{084DC58C-4FC8-4550-8E7F-3E16BBBDF930}"/>
              </a:ext>
            </a:extLst>
          </p:cNvPr>
          <p:cNvSpPr/>
          <p:nvPr/>
        </p:nvSpPr>
        <p:spPr>
          <a:xfrm>
            <a:off x="716921" y="1784308"/>
            <a:ext cx="10758158" cy="2086725"/>
          </a:xfrm>
          <a:prstGeom prst="rect">
            <a:avLst/>
          </a:prstGeom>
          <a:solidFill>
            <a:srgbClr val="FFFFD1"/>
          </a:solidFill>
          <a:ln>
            <a:solidFill>
              <a:srgbClr val="C00000"/>
            </a:solidFill>
            <a:prstDash val="dash"/>
          </a:ln>
        </p:spPr>
        <p:txBody>
          <a:bodyPr wrap="square" anchor="ctr">
            <a:spAutoFit/>
          </a:bodyPr>
          <a:lstStyle/>
          <a:p>
            <a:pPr lvl="0" algn="just" defTabSz="914400">
              <a:lnSpc>
                <a:spcPct val="90000"/>
              </a:lnSpc>
              <a:spcBef>
                <a:spcPts val="500"/>
              </a:spcBef>
              <a:defRPr/>
            </a:pPr>
            <a:r>
              <a:rPr lang="en-US" sz="2400" dirty="0"/>
              <a:t>My presentation will focus specifically on tackling the problem of obesity in the United Kingdom and will be divided into two parts. First, I’ll explain the problem. Then, I’ll focus on two solutions and evaluate their effectiveness. These solutions are a ban on the advertising of sugar-sweetened drinks and increasing the amount of physical activity in daily life through government supported campaigns in local communities.</a:t>
            </a:r>
          </a:p>
        </p:txBody>
      </p:sp>
      <p:sp>
        <p:nvSpPr>
          <p:cNvPr id="11" name="Rectangle 10">
            <a:extLst>
              <a:ext uri="{FF2B5EF4-FFF2-40B4-BE49-F238E27FC236}">
                <a16:creationId xmlns:a16="http://schemas.microsoft.com/office/drawing/2014/main" id="{67BE152F-125A-4F40-8D55-0615EB63615B}"/>
              </a:ext>
            </a:extLst>
          </p:cNvPr>
          <p:cNvSpPr/>
          <p:nvPr/>
        </p:nvSpPr>
        <p:spPr>
          <a:xfrm>
            <a:off x="684488" y="4153096"/>
            <a:ext cx="10441160" cy="400110"/>
          </a:xfrm>
          <a:prstGeom prst="rect">
            <a:avLst/>
          </a:prstGeom>
          <a:noFill/>
          <a:ln>
            <a:noFill/>
          </a:ln>
        </p:spPr>
        <p:txBody>
          <a:bodyPr wrap="square">
            <a:spAutoFit/>
          </a:bodyPr>
          <a:lstStyle/>
          <a:p>
            <a:r>
              <a:rPr lang="en-US" sz="2000" dirty="0"/>
              <a:t>Think of one reason why the speaker chose to use ‘</a:t>
            </a:r>
            <a:r>
              <a:rPr lang="en-US" sz="2000" b="1" dirty="0"/>
              <a:t>will</a:t>
            </a:r>
            <a:r>
              <a:rPr lang="en-US" sz="2000" dirty="0"/>
              <a:t>’ .</a:t>
            </a:r>
            <a:endParaRPr lang="en-GB" sz="2000" dirty="0"/>
          </a:p>
        </p:txBody>
      </p:sp>
      <p:sp>
        <p:nvSpPr>
          <p:cNvPr id="12" name="Speech Bubble: Rectangle with Corners Rounded 10">
            <a:extLst>
              <a:ext uri="{FF2B5EF4-FFF2-40B4-BE49-F238E27FC236}">
                <a16:creationId xmlns:a16="http://schemas.microsoft.com/office/drawing/2014/main" id="{8B4B569C-BE0E-4588-9C5B-60613C1B6DB0}"/>
              </a:ext>
            </a:extLst>
          </p:cNvPr>
          <p:cNvSpPr/>
          <p:nvPr/>
        </p:nvSpPr>
        <p:spPr>
          <a:xfrm>
            <a:off x="716922" y="4989334"/>
            <a:ext cx="10758158" cy="1113514"/>
          </a:xfrm>
          <a:prstGeom prst="roundRect">
            <a:avLst/>
          </a:prstGeom>
          <a:solidFill>
            <a:srgbClr val="C7EBE2"/>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‘Will’ is commonly used for making promises. </a:t>
            </a:r>
          </a:p>
          <a:p>
            <a:pPr algn="ctr"/>
            <a:r>
              <a:rPr lang="en-US" sz="2400" dirty="0">
                <a:solidFill>
                  <a:schemeClr val="tx1"/>
                </a:solidFill>
              </a:rPr>
              <a:t>You are promising your audience that you’ll cover these points.</a:t>
            </a:r>
            <a:endParaRPr lang="en-GB" sz="2400" dirty="0">
              <a:solidFill>
                <a:schemeClr val="tx1"/>
              </a:solidFill>
            </a:endParaRPr>
          </a:p>
        </p:txBody>
      </p:sp>
      <p:sp>
        <p:nvSpPr>
          <p:cNvPr id="13" name="Rectangle 12">
            <a:extLst>
              <a:ext uri="{FF2B5EF4-FFF2-40B4-BE49-F238E27FC236}">
                <a16:creationId xmlns:a16="http://schemas.microsoft.com/office/drawing/2014/main" id="{CD990C28-57BE-4C44-BA5A-42F2724F2C85}"/>
              </a:ext>
            </a:extLst>
          </p:cNvPr>
          <p:cNvSpPr/>
          <p:nvPr/>
        </p:nvSpPr>
        <p:spPr>
          <a:xfrm>
            <a:off x="2999656" y="1797310"/>
            <a:ext cx="1294359" cy="357367"/>
          </a:xfrm>
          <a:prstGeom prst="rect">
            <a:avLst/>
          </a:prstGeom>
          <a:solidFill>
            <a:srgbClr val="FF0000">
              <a:alpha val="40000"/>
            </a:srgbClr>
          </a:solidFill>
          <a:ln w="38100">
            <a:solidFill>
              <a:srgbClr val="C0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CD990C28-57BE-4C44-BA5A-42F2724F2C85}"/>
              </a:ext>
            </a:extLst>
          </p:cNvPr>
          <p:cNvSpPr/>
          <p:nvPr/>
        </p:nvSpPr>
        <p:spPr>
          <a:xfrm>
            <a:off x="3546532" y="2147798"/>
            <a:ext cx="1895072" cy="324879"/>
          </a:xfrm>
          <a:prstGeom prst="rect">
            <a:avLst/>
          </a:prstGeom>
          <a:solidFill>
            <a:srgbClr val="FF0000">
              <a:alpha val="40000"/>
            </a:srgbClr>
          </a:solidFill>
          <a:ln w="38100">
            <a:solidFill>
              <a:srgbClr val="C0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CD990C28-57BE-4C44-BA5A-42F2724F2C85}"/>
              </a:ext>
            </a:extLst>
          </p:cNvPr>
          <p:cNvSpPr/>
          <p:nvPr/>
        </p:nvSpPr>
        <p:spPr>
          <a:xfrm>
            <a:off x="8256240" y="2147798"/>
            <a:ext cx="1423795" cy="324879"/>
          </a:xfrm>
          <a:prstGeom prst="rect">
            <a:avLst/>
          </a:prstGeom>
          <a:solidFill>
            <a:srgbClr val="FF0000">
              <a:alpha val="40000"/>
            </a:srgbClr>
          </a:solidFill>
          <a:ln w="38100">
            <a:solidFill>
              <a:srgbClr val="C0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CD990C28-57BE-4C44-BA5A-42F2724F2C85}"/>
              </a:ext>
            </a:extLst>
          </p:cNvPr>
          <p:cNvSpPr/>
          <p:nvPr/>
        </p:nvSpPr>
        <p:spPr>
          <a:xfrm>
            <a:off x="1530953" y="2488921"/>
            <a:ext cx="1566175" cy="357367"/>
          </a:xfrm>
          <a:prstGeom prst="rect">
            <a:avLst/>
          </a:prstGeom>
          <a:solidFill>
            <a:srgbClr val="FF0000">
              <a:alpha val="40000"/>
            </a:srgbClr>
          </a:solidFill>
          <a:ln w="38100">
            <a:solidFill>
              <a:srgbClr val="C0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07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lang="en-US" sz="6000" b="1" dirty="0">
                  <a:solidFill>
                    <a:srgbClr val="002060"/>
                  </a:solidFill>
                  <a:latin typeface="Calibri "/>
                </a:rPr>
                <a:t>‘Grabbing’ your audience’s attention</a:t>
              </a:r>
              <a:endParaRPr kumimoji="0" lang="en-US" sz="6000" b="1" i="0" u="none" strike="noStrike" kern="1200" cap="none" spc="0" normalizeH="0" baseline="0" noProof="0" dirty="0">
                <a:ln>
                  <a:noFill/>
                </a:ln>
                <a:solidFill>
                  <a:srgbClr val="002060"/>
                </a:solidFill>
                <a:effectLst/>
                <a:uLnTx/>
                <a:uFillTx/>
                <a:latin typeface="Calibri "/>
                <a:ea typeface="+mj-ea"/>
                <a:cs typeface="+mj-cs"/>
              </a:endParaRP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16352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268760"/>
            <a:ext cx="11089232" cy="5184576"/>
          </a:xfrm>
          <a:noFill/>
          <a:ln>
            <a:noFill/>
          </a:ln>
        </p:spPr>
        <p:txBody>
          <a:bodyPr>
            <a:normAutofit/>
          </a:bodyPr>
          <a:lstStyle/>
          <a:p>
            <a:pPr marL="0" indent="0">
              <a:buNone/>
            </a:pPr>
            <a:endParaRPr lang="en-US" sz="2000" dirty="0"/>
          </a:p>
          <a:p>
            <a:pPr marL="0" indent="0">
              <a:buNone/>
            </a:pPr>
            <a:r>
              <a:rPr lang="en-US" sz="2000" dirty="0"/>
              <a:t>How did the experienced presenter try to ‘grab’ your attention?</a:t>
            </a:r>
          </a:p>
          <a:p>
            <a:pPr marL="0" indent="0">
              <a:buNone/>
            </a:pPr>
            <a:endParaRPr lang="en-US" sz="2000" dirty="0"/>
          </a:p>
          <a:p>
            <a:pPr marL="0" indent="0">
              <a:buNone/>
            </a:pPr>
            <a:r>
              <a:rPr lang="en-US" sz="2000" dirty="0"/>
              <a:t>Think of other methods presenters can use to ‘grab’ your attention.</a:t>
            </a:r>
            <a:endParaRPr lang="en-GB" sz="2000" dirty="0"/>
          </a:p>
          <a:p>
            <a:endParaRPr lang="en-GB"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defTabSz="685800">
                <a:spcBef>
                  <a:spcPct val="0"/>
                </a:spcBef>
                <a:defRPr/>
              </a:pPr>
              <a:r>
                <a:rPr lang="en-US" sz="2400" b="1" dirty="0">
                  <a:latin typeface="Verdana" panose="020B0604030504040204" pitchFamily="34" charset="0"/>
                  <a:ea typeface="Verdana" panose="020B0604030504040204" pitchFamily="34" charset="0"/>
                </a:rPr>
                <a:t>‘Grabbing’ your audience’s attention:</a:t>
              </a:r>
              <a:r>
                <a:rPr lang="en-US" sz="2400" dirty="0">
                  <a:latin typeface="Verdana" panose="020B0604030504040204" pitchFamily="34" charset="0"/>
                  <a:ea typeface="Verdana" panose="020B0604030504040204" pitchFamily="34" charset="0"/>
                </a:rPr>
                <a:t> Methods</a:t>
              </a:r>
              <a:endParaRPr lang="en-US" sz="2400" b="1" dirty="0">
                <a:latin typeface="Verdana" panose="020B0604030504040204" pitchFamily="34" charset="0"/>
                <a:ea typeface="Verdana" panose="020B060403050404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2" name="Table 1"/>
          <p:cNvGraphicFramePr>
            <a:graphicFrameLocks noGrp="1"/>
          </p:cNvGraphicFramePr>
          <p:nvPr>
            <p:extLst>
              <p:ext uri="{D42A27DB-BD31-4B8C-83A1-F6EECF244321}">
                <p14:modId xmlns:p14="http://schemas.microsoft.com/office/powerpoint/2010/main" val="3084227379"/>
              </p:ext>
            </p:extLst>
          </p:nvPr>
        </p:nvGraphicFramePr>
        <p:xfrm>
          <a:off x="551384" y="1515576"/>
          <a:ext cx="10784061" cy="4937760"/>
        </p:xfrm>
        <a:graphic>
          <a:graphicData uri="http://schemas.openxmlformats.org/drawingml/2006/table">
            <a:tbl>
              <a:tblPr firstRow="1" bandRow="1">
                <a:tableStyleId>{5C22544A-7EE6-4342-B048-85BDC9FD1C3A}</a:tableStyleId>
              </a:tblPr>
              <a:tblGrid>
                <a:gridCol w="8699046">
                  <a:extLst>
                    <a:ext uri="{9D8B030D-6E8A-4147-A177-3AD203B41FA5}">
                      <a16:colId xmlns:a16="http://schemas.microsoft.com/office/drawing/2014/main" val="259839969"/>
                    </a:ext>
                  </a:extLst>
                </a:gridCol>
                <a:gridCol w="2085015">
                  <a:extLst>
                    <a:ext uri="{9D8B030D-6E8A-4147-A177-3AD203B41FA5}">
                      <a16:colId xmlns:a16="http://schemas.microsoft.com/office/drawing/2014/main" val="2236609581"/>
                    </a:ext>
                  </a:extLst>
                </a:gridCol>
              </a:tblGrid>
              <a:tr h="271592">
                <a:tc>
                  <a:txBody>
                    <a:bodyPr/>
                    <a:lstStyle/>
                    <a:p>
                      <a:pPr algn="ctr"/>
                      <a:endParaRPr lang="en-GB" sz="2400" dirty="0">
                        <a:solidFill>
                          <a:schemeClr val="tx1"/>
                        </a:solidFill>
                      </a:endParaRPr>
                    </a:p>
                  </a:txBody>
                  <a:tcPr anchor="ct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2400" dirty="0">
                          <a:solidFill>
                            <a:schemeClr val="tx1"/>
                          </a:solidFill>
                        </a:rPr>
                        <a:t>Sample introduction</a:t>
                      </a:r>
                      <a:endParaRPr lang="en-GB" sz="2400" i="1"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4030672836"/>
                  </a:ext>
                </a:extLst>
              </a:tr>
              <a:tr h="250443">
                <a:tc>
                  <a:txBody>
                    <a:bodyPr/>
                    <a:lstStyle/>
                    <a:p>
                      <a:pPr algn="ctr"/>
                      <a:r>
                        <a:rPr lang="en-US" sz="2400" dirty="0">
                          <a:solidFill>
                            <a:schemeClr val="tx1"/>
                          </a:solidFill>
                        </a:rPr>
                        <a:t>Introduce the attention grabber</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00206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2791736685"/>
                  </a:ext>
                </a:extLst>
              </a:tr>
              <a:tr h="250443">
                <a:tc>
                  <a:txBody>
                    <a:bodyPr/>
                    <a:lstStyle/>
                    <a:p>
                      <a:pPr algn="ctr"/>
                      <a:r>
                        <a:rPr lang="en-US" sz="2400" dirty="0">
                          <a:solidFill>
                            <a:schemeClr val="tx1"/>
                          </a:solidFill>
                        </a:rPr>
                        <a:t>Picture</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3031241729"/>
                  </a:ext>
                </a:extLst>
              </a:tr>
              <a:tr h="292356">
                <a:tc>
                  <a:txBody>
                    <a:bodyPr/>
                    <a:lstStyle/>
                    <a:p>
                      <a:pPr algn="ctr"/>
                      <a:r>
                        <a:rPr lang="en-US" sz="2400" dirty="0">
                          <a:solidFill>
                            <a:schemeClr val="tx1"/>
                          </a:solidFill>
                        </a:rPr>
                        <a:t>Surprising statistics / news</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97229948"/>
                  </a:ext>
                </a:extLst>
              </a:tr>
              <a:tr h="250443">
                <a:tc>
                  <a:txBody>
                    <a:bodyPr/>
                    <a:lstStyle/>
                    <a:p>
                      <a:pPr algn="ctr"/>
                      <a:r>
                        <a:rPr lang="en-US" sz="2400" dirty="0">
                          <a:solidFill>
                            <a:schemeClr val="tx1"/>
                          </a:solidFill>
                        </a:rPr>
                        <a:t>Story</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2000401102"/>
                  </a:ext>
                </a:extLst>
              </a:tr>
              <a:tr h="292356">
                <a:tc>
                  <a:txBody>
                    <a:bodyPr/>
                    <a:lstStyle/>
                    <a:p>
                      <a:pPr algn="ctr"/>
                      <a:r>
                        <a:rPr lang="en-US" sz="2400" dirty="0">
                          <a:solidFill>
                            <a:schemeClr val="tx1"/>
                          </a:solidFill>
                        </a:rPr>
                        <a:t>Rhetorical question</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3260511186"/>
                  </a:ext>
                </a:extLst>
              </a:tr>
              <a:tr h="292356">
                <a:tc>
                  <a:txBody>
                    <a:bodyPr/>
                    <a:lstStyle/>
                    <a:p>
                      <a:pPr algn="ctr"/>
                      <a:r>
                        <a:rPr kumimoji="0" lang="en-US" sz="2400" b="0" i="0" u="none" strike="noStrike" kern="1200" cap="none" spc="0" normalizeH="0" baseline="0" noProof="0" dirty="0">
                          <a:ln>
                            <a:noFill/>
                          </a:ln>
                          <a:solidFill>
                            <a:prstClr val="black"/>
                          </a:solidFill>
                          <a:effectLst/>
                          <a:uLnTx/>
                          <a:uFillTx/>
                          <a:latin typeface="+mn-lt"/>
                          <a:ea typeface="+mn-ea"/>
                          <a:cs typeface="+mn-cs"/>
                        </a:rPr>
                        <a:t>Real question</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1344374570"/>
                  </a:ext>
                </a:extLst>
              </a:tr>
              <a:tr h="292356">
                <a:tc>
                  <a:txBody>
                    <a:bodyPr/>
                    <a:lstStyle/>
                    <a:p>
                      <a:pPr algn="ctr"/>
                      <a:r>
                        <a:rPr lang="en-US" sz="2400" dirty="0">
                          <a:solidFill>
                            <a:schemeClr val="tx1"/>
                          </a:solidFill>
                        </a:rPr>
                        <a:t>Instruction to audience</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1038645504"/>
                  </a:ext>
                </a:extLst>
              </a:tr>
              <a:tr h="292356">
                <a:tc>
                  <a:txBody>
                    <a:bodyPr/>
                    <a:lstStyle/>
                    <a:p>
                      <a:pPr algn="ctr"/>
                      <a:r>
                        <a:rPr lang="en-US" sz="2400" dirty="0">
                          <a:solidFill>
                            <a:schemeClr val="tx1"/>
                          </a:solidFill>
                        </a:rPr>
                        <a:t>Comment on audience response</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457667069"/>
                  </a:ext>
                </a:extLst>
              </a:tr>
              <a:tr h="292356">
                <a:tc>
                  <a:txBody>
                    <a:bodyPr/>
                    <a:lstStyle/>
                    <a:p>
                      <a:pPr algn="ctr"/>
                      <a:r>
                        <a:rPr lang="en-US" sz="2400" dirty="0">
                          <a:solidFill>
                            <a:schemeClr val="tx1"/>
                          </a:solidFill>
                        </a:rPr>
                        <a:t>Link to presentation topic</a:t>
                      </a:r>
                      <a:endParaRPr lang="en-GB" sz="24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3383912378"/>
                  </a:ext>
                </a:extLst>
              </a:tr>
            </a:tbl>
          </a:graphicData>
        </a:graphic>
      </p:graphicFrame>
      <p:sp>
        <p:nvSpPr>
          <p:cNvPr id="15" name="Rectangle 14">
            <a:extLst>
              <a:ext uri="{FF2B5EF4-FFF2-40B4-BE49-F238E27FC236}">
                <a16:creationId xmlns:a16="http://schemas.microsoft.com/office/drawing/2014/main" id="{48AAB1CC-67AE-457A-9F17-6CDEC9804576}"/>
              </a:ext>
            </a:extLst>
          </p:cNvPr>
          <p:cNvSpPr/>
          <p:nvPr/>
        </p:nvSpPr>
        <p:spPr>
          <a:xfrm>
            <a:off x="10128448" y="2348880"/>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16" name="Rectangle 15">
            <a:extLst>
              <a:ext uri="{FF2B5EF4-FFF2-40B4-BE49-F238E27FC236}">
                <a16:creationId xmlns:a16="http://schemas.microsoft.com/office/drawing/2014/main" id="{48AAB1CC-67AE-457A-9F17-6CDEC9804576}"/>
              </a:ext>
            </a:extLst>
          </p:cNvPr>
          <p:cNvSpPr/>
          <p:nvPr/>
        </p:nvSpPr>
        <p:spPr>
          <a:xfrm>
            <a:off x="10124095" y="2781614"/>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20" name="Rectangle 19">
            <a:extLst>
              <a:ext uri="{FF2B5EF4-FFF2-40B4-BE49-F238E27FC236}">
                <a16:creationId xmlns:a16="http://schemas.microsoft.com/office/drawing/2014/main" id="{48AAB1CC-67AE-457A-9F17-6CDEC9804576}"/>
              </a:ext>
            </a:extLst>
          </p:cNvPr>
          <p:cNvSpPr/>
          <p:nvPr/>
        </p:nvSpPr>
        <p:spPr>
          <a:xfrm>
            <a:off x="10128448" y="3274103"/>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21" name="Rectangle 20">
            <a:extLst>
              <a:ext uri="{FF2B5EF4-FFF2-40B4-BE49-F238E27FC236}">
                <a16:creationId xmlns:a16="http://schemas.microsoft.com/office/drawing/2014/main" id="{48AAB1CC-67AE-457A-9F17-6CDEC9804576}"/>
              </a:ext>
            </a:extLst>
          </p:cNvPr>
          <p:cNvSpPr/>
          <p:nvPr/>
        </p:nvSpPr>
        <p:spPr>
          <a:xfrm>
            <a:off x="10133927" y="4182624"/>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22" name="Rectangle 21">
            <a:extLst>
              <a:ext uri="{FF2B5EF4-FFF2-40B4-BE49-F238E27FC236}">
                <a16:creationId xmlns:a16="http://schemas.microsoft.com/office/drawing/2014/main" id="{48AAB1CC-67AE-457A-9F17-6CDEC9804576}"/>
              </a:ext>
            </a:extLst>
          </p:cNvPr>
          <p:cNvSpPr/>
          <p:nvPr/>
        </p:nvSpPr>
        <p:spPr>
          <a:xfrm>
            <a:off x="10128484" y="5991671"/>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41033" y="27019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525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p:bldP spid="21"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268760"/>
            <a:ext cx="11089232" cy="5184576"/>
          </a:xfrm>
          <a:noFill/>
          <a:ln>
            <a:noFill/>
          </a:ln>
        </p:spPr>
        <p:txBody>
          <a:bodyPr>
            <a:noAutofit/>
          </a:bodyPr>
          <a:lstStyle/>
          <a:p>
            <a:pPr marL="0" lvl="0" indent="0" algn="just">
              <a:buNone/>
            </a:pPr>
            <a:r>
              <a:rPr lang="en-US" sz="2000" dirty="0">
                <a:solidFill>
                  <a:prstClr val="black"/>
                </a:solidFill>
              </a:rPr>
              <a:t>Your tutor will divide you into </a:t>
            </a:r>
            <a:r>
              <a:rPr lang="en-US" sz="2000" b="1" dirty="0">
                <a:solidFill>
                  <a:prstClr val="black"/>
                </a:solidFill>
              </a:rPr>
              <a:t>A</a:t>
            </a:r>
            <a:r>
              <a:rPr lang="en-US" sz="2000" dirty="0">
                <a:solidFill>
                  <a:prstClr val="black"/>
                </a:solidFill>
              </a:rPr>
              <a:t> and </a:t>
            </a:r>
            <a:r>
              <a:rPr lang="en-US" sz="2000" b="1" dirty="0">
                <a:solidFill>
                  <a:prstClr val="black"/>
                </a:solidFill>
              </a:rPr>
              <a:t>B. </a:t>
            </a:r>
          </a:p>
          <a:p>
            <a:pPr marL="0" lvl="0" indent="0" algn="just">
              <a:buNone/>
            </a:pPr>
            <a:endParaRPr lang="en-US" sz="2000" b="1" dirty="0">
              <a:solidFill>
                <a:prstClr val="black"/>
              </a:solidFill>
            </a:endParaRPr>
          </a:p>
          <a:p>
            <a:pPr marL="0" lvl="0" indent="0" algn="just">
              <a:buNone/>
            </a:pPr>
            <a:endParaRPr lang="en-US" sz="2000" dirty="0">
              <a:solidFill>
                <a:prstClr val="black"/>
              </a:solidFill>
            </a:endParaRPr>
          </a:p>
          <a:p>
            <a:pPr marL="0" lvl="0" indent="0" algn="just">
              <a:buNone/>
            </a:pPr>
            <a:endParaRPr lang="en-US" sz="2000" dirty="0">
              <a:solidFill>
                <a:prstClr val="black"/>
              </a:solidFill>
            </a:endParaRPr>
          </a:p>
          <a:p>
            <a:pPr marL="0" lvl="0" indent="0" algn="just">
              <a:buNone/>
            </a:pPr>
            <a:endParaRPr lang="en-US" sz="2000" dirty="0">
              <a:solidFill>
                <a:prstClr val="black"/>
              </a:solidFill>
            </a:endParaRPr>
          </a:p>
          <a:p>
            <a:pPr marL="0" lvl="0" indent="0" algn="just">
              <a:buNone/>
            </a:pPr>
            <a:r>
              <a:rPr lang="en-US" sz="2000" dirty="0">
                <a:solidFill>
                  <a:prstClr val="black"/>
                </a:solidFill>
              </a:rPr>
              <a:t>Complete the tasks below:</a:t>
            </a:r>
          </a:p>
          <a:p>
            <a:pPr marL="0" lvl="0" indent="0" algn="just">
              <a:buNone/>
            </a:pPr>
            <a:endParaRPr lang="en-US" sz="2000" dirty="0">
              <a:solidFill>
                <a:prstClr val="black"/>
              </a:solidFill>
            </a:endParaRPr>
          </a:p>
          <a:p>
            <a:pPr marL="971550" lvl="1" indent="-514350" algn="just">
              <a:buFont typeface="+mj-lt"/>
              <a:buAutoNum type="arabicPeriod"/>
            </a:pPr>
            <a:r>
              <a:rPr lang="en-US" sz="2000" dirty="0">
                <a:solidFill>
                  <a:prstClr val="black"/>
                </a:solidFill>
              </a:rPr>
              <a:t>Read your assigned attention grabber and identify the methods used to grab the audience’s attention. </a:t>
            </a:r>
          </a:p>
          <a:p>
            <a:pPr marL="971550" lvl="1" indent="-514350" algn="just">
              <a:buFont typeface="+mj-lt"/>
              <a:buAutoNum type="arabicPeriod"/>
            </a:pPr>
            <a:endParaRPr lang="en-US" sz="2000" dirty="0">
              <a:solidFill>
                <a:prstClr val="black"/>
              </a:solidFill>
            </a:endParaRPr>
          </a:p>
          <a:p>
            <a:pPr marL="971550" lvl="1" indent="-514350" algn="just">
              <a:buFont typeface="+mj-lt"/>
              <a:buAutoNum type="arabicPeriod"/>
            </a:pPr>
            <a:r>
              <a:rPr lang="en-US" sz="2000" dirty="0">
                <a:solidFill>
                  <a:prstClr val="black"/>
                </a:solidFill>
              </a:rPr>
              <a:t>Practise presenting your assigned attention grabber. The stress and suggested pausing is marked out for you. </a:t>
            </a:r>
          </a:p>
          <a:p>
            <a:pPr marL="971550" lvl="1" indent="-514350" algn="just">
              <a:buFont typeface="+mj-lt"/>
              <a:buAutoNum type="arabicPeriod"/>
            </a:pPr>
            <a:endParaRPr lang="en-US" sz="2000" i="1" dirty="0">
              <a:solidFill>
                <a:prstClr val="black"/>
              </a:solidFill>
            </a:endParaRPr>
          </a:p>
          <a:p>
            <a:pPr marL="971550" lvl="1" indent="-514350" algn="just">
              <a:buFont typeface="+mj-lt"/>
              <a:buAutoNum type="arabicPeriod"/>
            </a:pPr>
            <a:endParaRPr lang="en-US" sz="2000" i="1" dirty="0">
              <a:solidFill>
                <a:prstClr val="black"/>
              </a:solidFill>
            </a:endParaRPr>
          </a:p>
          <a:p>
            <a:pPr marL="0" lvl="0" indent="0" algn="just">
              <a:buNone/>
            </a:pPr>
            <a:endParaRPr lang="en-US" sz="2000" i="1" dirty="0">
              <a:solidFill>
                <a:prstClr val="black"/>
              </a:solidFill>
            </a:endParaRPr>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defTabSz="685800">
                <a:spcBef>
                  <a:spcPct val="0"/>
                </a:spcBef>
                <a:defRPr/>
              </a:pPr>
              <a:r>
                <a:rPr lang="en-US" sz="2400" b="1" dirty="0">
                  <a:latin typeface="Verdana" panose="020B0604030504040204" pitchFamily="34" charset="0"/>
                  <a:ea typeface="Verdana" panose="020B0604030504040204" pitchFamily="34" charset="0"/>
                </a:rPr>
                <a:t>‘Grabbing’ your audience’s attention:</a:t>
              </a:r>
              <a:r>
                <a:rPr lang="en-US" sz="2400" dirty="0">
                  <a:latin typeface="Verdana" panose="020B0604030504040204" pitchFamily="34" charset="0"/>
                  <a:ea typeface="Verdana" panose="020B0604030504040204" pitchFamily="34" charset="0"/>
                </a:rPr>
                <a:t> Practice</a:t>
              </a:r>
              <a:endParaRPr lang="en-US" sz="2400" b="1" dirty="0">
                <a:latin typeface="Verdana" panose="020B0604030504040204" pitchFamily="34" charset="0"/>
                <a:ea typeface="Verdana" panose="020B060403050404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ctangle 1">
            <a:extLst>
              <a:ext uri="{FF2B5EF4-FFF2-40B4-BE49-F238E27FC236}">
                <a16:creationId xmlns:a16="http://schemas.microsoft.com/office/drawing/2014/main" id="{0C64B3C5-C444-4860-886E-5176741B6F34}"/>
              </a:ext>
            </a:extLst>
          </p:cNvPr>
          <p:cNvSpPr/>
          <p:nvPr/>
        </p:nvSpPr>
        <p:spPr>
          <a:xfrm>
            <a:off x="1271464" y="1772816"/>
            <a:ext cx="4176463" cy="1015663"/>
          </a:xfrm>
          <a:prstGeom prst="rect">
            <a:avLst/>
          </a:prstGeom>
          <a:ln>
            <a:solidFill>
              <a:schemeClr val="tx1"/>
            </a:solidFill>
            <a:prstDash val="dash"/>
          </a:ln>
        </p:spPr>
        <p:txBody>
          <a:bodyPr wrap="square">
            <a:spAutoFit/>
          </a:bodyPr>
          <a:lstStyle/>
          <a:p>
            <a:pPr lvl="1" algn="just"/>
            <a:r>
              <a:rPr lang="en-US" sz="2000" b="1" dirty="0">
                <a:solidFill>
                  <a:prstClr val="black"/>
                </a:solidFill>
              </a:rPr>
              <a:t>Students A</a:t>
            </a:r>
          </a:p>
          <a:p>
            <a:pPr lvl="1" algn="just"/>
            <a:r>
              <a:rPr lang="en-US" sz="2000" dirty="0">
                <a:solidFill>
                  <a:prstClr val="black"/>
                </a:solidFill>
              </a:rPr>
              <a:t>Work in pairs focusing on </a:t>
            </a:r>
          </a:p>
          <a:p>
            <a:pPr lvl="1" algn="just"/>
            <a:r>
              <a:rPr lang="en-US" sz="2000" u="sng" dirty="0">
                <a:solidFill>
                  <a:prstClr val="black"/>
                </a:solidFill>
              </a:rPr>
              <a:t>Attention Grabber A</a:t>
            </a:r>
            <a:r>
              <a:rPr lang="en-US" sz="2000" dirty="0">
                <a:solidFill>
                  <a:prstClr val="black"/>
                </a:solidFill>
              </a:rPr>
              <a:t>. </a:t>
            </a:r>
          </a:p>
        </p:txBody>
      </p:sp>
      <p:sp>
        <p:nvSpPr>
          <p:cNvPr id="9" name="Rectangle 8">
            <a:extLst>
              <a:ext uri="{FF2B5EF4-FFF2-40B4-BE49-F238E27FC236}">
                <a16:creationId xmlns:a16="http://schemas.microsoft.com/office/drawing/2014/main" id="{33089CB0-7C43-4FD9-A8EF-32576109DF2C}"/>
              </a:ext>
            </a:extLst>
          </p:cNvPr>
          <p:cNvSpPr/>
          <p:nvPr/>
        </p:nvSpPr>
        <p:spPr>
          <a:xfrm>
            <a:off x="5663952" y="1772816"/>
            <a:ext cx="4176464" cy="1015663"/>
          </a:xfrm>
          <a:prstGeom prst="rect">
            <a:avLst/>
          </a:prstGeom>
          <a:ln>
            <a:solidFill>
              <a:schemeClr val="tx1"/>
            </a:solidFill>
            <a:prstDash val="dash"/>
          </a:ln>
        </p:spPr>
        <p:txBody>
          <a:bodyPr wrap="square">
            <a:spAutoFit/>
          </a:bodyPr>
          <a:lstStyle/>
          <a:p>
            <a:pPr lvl="1" algn="just"/>
            <a:r>
              <a:rPr lang="en-US" sz="2000" b="1" dirty="0">
                <a:solidFill>
                  <a:prstClr val="black"/>
                </a:solidFill>
              </a:rPr>
              <a:t>Students B</a:t>
            </a:r>
          </a:p>
          <a:p>
            <a:pPr lvl="1" algn="just"/>
            <a:r>
              <a:rPr lang="en-US" sz="2000" dirty="0">
                <a:solidFill>
                  <a:prstClr val="black"/>
                </a:solidFill>
              </a:rPr>
              <a:t>Work in pairs focusing on </a:t>
            </a:r>
          </a:p>
          <a:p>
            <a:pPr lvl="1" algn="just"/>
            <a:r>
              <a:rPr lang="en-US" sz="2000" u="sng" dirty="0">
                <a:solidFill>
                  <a:prstClr val="black"/>
                </a:solidFill>
              </a:rPr>
              <a:t>Attention Grabber B</a:t>
            </a:r>
            <a:r>
              <a:rPr lang="en-US" sz="2000" dirty="0">
                <a:solidFill>
                  <a:prstClr val="black"/>
                </a:solidFill>
              </a:rPr>
              <a:t>. </a:t>
            </a:r>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23982" y="177281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49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8996" y="3068959"/>
            <a:ext cx="6235076" cy="3672409"/>
          </a:xfrm>
          <a:noFill/>
          <a:ln>
            <a:noFill/>
          </a:ln>
        </p:spPr>
        <p:txBody>
          <a:bodyPr>
            <a:normAutofit/>
          </a:bodyPr>
          <a:lstStyle/>
          <a:p>
            <a:pPr marL="971550" lvl="1" indent="-514350">
              <a:buFont typeface="+mj-lt"/>
              <a:buAutoNum type="arabicPeriod"/>
            </a:pPr>
            <a:endParaRPr lang="en-US" sz="2000" dirty="0">
              <a:solidFill>
                <a:prstClr val="black"/>
              </a:solidFill>
            </a:endParaRPr>
          </a:p>
          <a:p>
            <a:pPr marL="971550" lvl="1" indent="-514350">
              <a:buFont typeface="+mj-lt"/>
              <a:buAutoNum type="arabicPeriod"/>
            </a:pPr>
            <a:r>
              <a:rPr lang="en-US" sz="2000" dirty="0">
                <a:solidFill>
                  <a:prstClr val="black"/>
                </a:solidFill>
              </a:rPr>
              <a:t>Identify the methods used to grab the audience’s attention. </a:t>
            </a:r>
          </a:p>
          <a:p>
            <a:pPr marL="971550" lvl="1" indent="-514350">
              <a:buFont typeface="+mj-lt"/>
              <a:buAutoNum type="arabicPeriod"/>
            </a:pPr>
            <a:endParaRPr lang="en-US" sz="2000" dirty="0">
              <a:solidFill>
                <a:prstClr val="black"/>
              </a:solidFill>
            </a:endParaRPr>
          </a:p>
          <a:p>
            <a:pPr marL="971550" lvl="1" indent="-514350">
              <a:buFont typeface="+mj-lt"/>
              <a:buAutoNum type="arabicPeriod"/>
            </a:pPr>
            <a:r>
              <a:rPr lang="en-US" sz="2000" dirty="0">
                <a:solidFill>
                  <a:prstClr val="black"/>
                </a:solidFill>
              </a:rPr>
              <a:t>Check your answers with your partner.</a:t>
            </a:r>
          </a:p>
          <a:p>
            <a:pPr marL="971550" lvl="1" indent="-514350">
              <a:buFont typeface="+mj-lt"/>
              <a:buAutoNum type="arabicPeriod"/>
            </a:pPr>
            <a:endParaRPr lang="en-US" sz="2000" dirty="0">
              <a:solidFill>
                <a:prstClr val="black"/>
              </a:solidFill>
            </a:endParaRPr>
          </a:p>
          <a:p>
            <a:pPr marL="971550" lvl="1" indent="-514350">
              <a:buFont typeface="+mj-lt"/>
              <a:buAutoNum type="arabicPeriod"/>
            </a:pPr>
            <a:r>
              <a:rPr lang="en-US" sz="2000" dirty="0">
                <a:solidFill>
                  <a:prstClr val="black"/>
                </a:solidFill>
              </a:rPr>
              <a:t>When you have finished, discuss which attention grabber you prefer and justify your choice.</a:t>
            </a:r>
          </a:p>
          <a:p>
            <a:pPr marL="0" lvl="0" indent="0">
              <a:buNone/>
            </a:pPr>
            <a:endParaRPr lang="en-US" sz="2000" i="1" dirty="0">
              <a:solidFill>
                <a:prstClr val="black"/>
              </a:solidFill>
            </a:endParaRPr>
          </a:p>
        </p:txBody>
      </p:sp>
      <p:grpSp>
        <p:nvGrpSpPr>
          <p:cNvPr id="9" name="Group 2"/>
          <p:cNvGrpSpPr>
            <a:grpSpLocks/>
          </p:cNvGrpSpPr>
          <p:nvPr/>
        </p:nvGrpSpPr>
        <p:grpSpPr bwMode="auto">
          <a:xfrm>
            <a:off x="2567608" y="279885"/>
            <a:ext cx="7956376" cy="556827"/>
            <a:chOff x="103092947" y="106166598"/>
            <a:chExt cx="6633628" cy="556506"/>
          </a:xfrm>
        </p:grpSpPr>
        <p:sp>
          <p:nvSpPr>
            <p:cNvPr id="11"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defTabSz="685800">
                <a:spcBef>
                  <a:spcPct val="0"/>
                </a:spcBef>
                <a:defRPr/>
              </a:pPr>
              <a:r>
                <a:rPr lang="en-US" sz="2400" b="1" dirty="0">
                  <a:latin typeface="Verdana" panose="020B0604030504040204" pitchFamily="34" charset="0"/>
                  <a:ea typeface="Verdana" panose="020B0604030504040204" pitchFamily="34" charset="0"/>
                </a:rPr>
                <a:t>‘Grabbing’ your audience’s attention:</a:t>
              </a:r>
              <a:r>
                <a:rPr lang="en-US" sz="2400" dirty="0">
                  <a:latin typeface="Verdana" panose="020B0604030504040204" pitchFamily="34" charset="0"/>
                  <a:ea typeface="Verdana" panose="020B0604030504040204" pitchFamily="34" charset="0"/>
                </a:rPr>
                <a:t> Practice</a:t>
              </a:r>
              <a:endParaRPr lang="en-US" sz="2400" b="1" dirty="0">
                <a:latin typeface="Verdana" panose="020B0604030504040204" pitchFamily="34" charset="0"/>
                <a:ea typeface="Verdana" panose="020B0604030504040204" pitchFamily="34" charset="0"/>
              </a:endParaRPr>
            </a:p>
          </p:txBody>
        </p:sp>
        <p:sp>
          <p:nvSpPr>
            <p:cNvPr id="12"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3"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Rectangle 3"/>
          <p:cNvSpPr/>
          <p:nvPr/>
        </p:nvSpPr>
        <p:spPr>
          <a:xfrm>
            <a:off x="508996" y="1188976"/>
            <a:ext cx="6955155" cy="707886"/>
          </a:xfrm>
          <a:prstGeom prst="rect">
            <a:avLst/>
          </a:prstGeom>
          <a:noFill/>
          <a:ln>
            <a:solidFill>
              <a:schemeClr val="tx1"/>
            </a:solidFill>
            <a:prstDash val="dash"/>
          </a:ln>
        </p:spPr>
        <p:txBody>
          <a:bodyPr wrap="square">
            <a:spAutoFit/>
          </a:bodyPr>
          <a:lstStyle/>
          <a:p>
            <a:pPr lvl="1" algn="just"/>
            <a:r>
              <a:rPr lang="en-US" sz="2000" b="1" dirty="0"/>
              <a:t>Form a new pair: </a:t>
            </a:r>
          </a:p>
          <a:p>
            <a:pPr lvl="1" algn="just"/>
            <a:r>
              <a:rPr lang="en-US" sz="2000" dirty="0"/>
              <a:t>One student A and one student B should work together.</a:t>
            </a:r>
          </a:p>
        </p:txBody>
      </p:sp>
      <p:sp>
        <p:nvSpPr>
          <p:cNvPr id="5" name="Rectangle 4"/>
          <p:cNvSpPr/>
          <p:nvPr/>
        </p:nvSpPr>
        <p:spPr>
          <a:xfrm>
            <a:off x="508742" y="5829500"/>
            <a:ext cx="11341260" cy="892552"/>
          </a:xfrm>
          <a:prstGeom prst="rect">
            <a:avLst/>
          </a:prstGeom>
        </p:spPr>
        <p:txBody>
          <a:bodyPr wrap="square">
            <a:spAutoFit/>
          </a:bodyPr>
          <a:lstStyle/>
          <a:p>
            <a:pPr algn="just"/>
            <a:r>
              <a:rPr lang="en-US" sz="2000" b="1" dirty="0">
                <a:solidFill>
                  <a:srgbClr val="C00000"/>
                </a:solidFill>
              </a:rPr>
              <a:t>Don’t show your partner your attention grabber script. You must LISTEN to each other.</a:t>
            </a:r>
          </a:p>
          <a:p>
            <a:pPr algn="r"/>
            <a:endParaRPr lang="en-US" sz="1600" dirty="0"/>
          </a:p>
          <a:p>
            <a:pPr algn="r"/>
            <a:r>
              <a:rPr lang="en-US" sz="1600" dirty="0"/>
              <a:t>The picture for </a:t>
            </a:r>
            <a:r>
              <a:rPr lang="en-US" sz="1600" u="sng" dirty="0"/>
              <a:t>Attention Grabber A</a:t>
            </a:r>
            <a:r>
              <a:rPr lang="en-US" sz="1600" dirty="0"/>
              <a:t> is on the next slide. </a:t>
            </a:r>
          </a:p>
        </p:txBody>
      </p:sp>
      <p:sp>
        <p:nvSpPr>
          <p:cNvPr id="14" name="Content Placeholder 2">
            <a:extLst>
              <a:ext uri="{FF2B5EF4-FFF2-40B4-BE49-F238E27FC236}">
                <a16:creationId xmlns:a16="http://schemas.microsoft.com/office/drawing/2014/main" id="{42DA36DA-6E03-4669-B6EA-23D2AA5E8E86}"/>
              </a:ext>
            </a:extLst>
          </p:cNvPr>
          <p:cNvSpPr txBox="1">
            <a:spLocks/>
          </p:cNvSpPr>
          <p:nvPr/>
        </p:nvSpPr>
        <p:spPr>
          <a:xfrm>
            <a:off x="513041" y="2264480"/>
            <a:ext cx="11341260" cy="1215718"/>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prstClr val="black"/>
                </a:solidFill>
              </a:rPr>
              <a:t>Present your attention grabber to each other. When your partner is presenting, listen and complete the table in the OCSb Workbook.</a:t>
            </a:r>
          </a:p>
        </p:txBody>
      </p:sp>
      <p:pic>
        <p:nvPicPr>
          <p:cNvPr id="7" name="Picture 6">
            <a:extLst>
              <a:ext uri="{FF2B5EF4-FFF2-40B4-BE49-F238E27FC236}">
                <a16:creationId xmlns:a16="http://schemas.microsoft.com/office/drawing/2014/main" id="{0395A8EF-2D7E-4A20-96CB-EDBFA788528E}"/>
              </a:ext>
            </a:extLst>
          </p:cNvPr>
          <p:cNvPicPr>
            <a:picLocks noChangeAspect="1"/>
          </p:cNvPicPr>
          <p:nvPr/>
        </p:nvPicPr>
        <p:blipFill>
          <a:blip r:embed="rId3"/>
          <a:stretch>
            <a:fillRect/>
          </a:stretch>
        </p:blipFill>
        <p:spPr>
          <a:xfrm>
            <a:off x="6750083" y="2956907"/>
            <a:ext cx="5231212" cy="2655539"/>
          </a:xfrm>
          <a:prstGeom prst="rect">
            <a:avLst/>
          </a:prstGeom>
          <a:ln>
            <a:noFill/>
          </a:ln>
          <a:effectLst>
            <a:softEdge rad="112500"/>
          </a:effectLst>
        </p:spPr>
      </p:pic>
      <p:pic>
        <p:nvPicPr>
          <p:cNvPr id="2" name="Picture 1"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94181" y="1020133"/>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2"/>
          <p:cNvGrpSpPr>
            <a:grpSpLocks/>
          </p:cNvGrpSpPr>
          <p:nvPr/>
        </p:nvGrpSpPr>
        <p:grpSpPr bwMode="auto">
          <a:xfrm>
            <a:off x="2279576" y="279885"/>
            <a:ext cx="9721080" cy="556827"/>
            <a:chOff x="103092947" y="106166598"/>
            <a:chExt cx="6633628" cy="556506"/>
          </a:xfrm>
        </p:grpSpPr>
        <p:sp>
          <p:nvSpPr>
            <p:cNvPr id="11"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defTabSz="685800">
                <a:spcBef>
                  <a:spcPct val="0"/>
                </a:spcBef>
                <a:defRPr/>
              </a:pPr>
              <a:r>
                <a:rPr lang="en-US" sz="2400" dirty="0">
                  <a:latin typeface="Verdana" panose="020B0604030504040204" pitchFamily="34" charset="0"/>
                  <a:ea typeface="Verdana" panose="020B0604030504040204" pitchFamily="34" charset="0"/>
                </a:rPr>
                <a:t>Attention Grabber A (picture)</a:t>
              </a:r>
              <a:endParaRPr lang="en-US" sz="2400" b="1" dirty="0">
                <a:latin typeface="Verdana" panose="020B0604030504040204" pitchFamily="34" charset="0"/>
                <a:ea typeface="Verdana" panose="020B0604030504040204" pitchFamily="34" charset="0"/>
              </a:endParaRPr>
            </a:p>
          </p:txBody>
        </p:sp>
        <p:sp>
          <p:nvSpPr>
            <p:cNvPr id="12"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3"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7" name="Picture 4" descr="Extraordinary Rebel Wilson weight loss 2020 transformation (HOW the actress  lost over 40lbs) - YouTube">
            <a:extLst>
              <a:ext uri="{FF2B5EF4-FFF2-40B4-BE49-F238E27FC236}">
                <a16:creationId xmlns:a16="http://schemas.microsoft.com/office/drawing/2014/main" id="{49C8529B-6927-4DD9-AA18-EA2B2AE4D7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7488" y="1124744"/>
            <a:ext cx="8951783" cy="5035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608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80060890"/>
              </p:ext>
            </p:extLst>
          </p:nvPr>
        </p:nvGraphicFramePr>
        <p:xfrm>
          <a:off x="263352" y="1236530"/>
          <a:ext cx="8903919" cy="4875326"/>
        </p:xfrm>
        <a:graphic>
          <a:graphicData uri="http://schemas.openxmlformats.org/drawingml/2006/table">
            <a:tbl>
              <a:tblPr firstRow="1" bandRow="1">
                <a:tableStyleId>{5C22544A-7EE6-4342-B048-85BDC9FD1C3A}</a:tableStyleId>
              </a:tblPr>
              <a:tblGrid>
                <a:gridCol w="3528392">
                  <a:extLst>
                    <a:ext uri="{9D8B030D-6E8A-4147-A177-3AD203B41FA5}">
                      <a16:colId xmlns:a16="http://schemas.microsoft.com/office/drawing/2014/main" val="259839969"/>
                    </a:ext>
                  </a:extLst>
                </a:gridCol>
                <a:gridCol w="2588533">
                  <a:extLst>
                    <a:ext uri="{9D8B030D-6E8A-4147-A177-3AD203B41FA5}">
                      <a16:colId xmlns:a16="http://schemas.microsoft.com/office/drawing/2014/main" val="869028704"/>
                    </a:ext>
                  </a:extLst>
                </a:gridCol>
                <a:gridCol w="2786994">
                  <a:extLst>
                    <a:ext uri="{9D8B030D-6E8A-4147-A177-3AD203B41FA5}">
                      <a16:colId xmlns:a16="http://schemas.microsoft.com/office/drawing/2014/main" val="904745832"/>
                    </a:ext>
                  </a:extLst>
                </a:gridCol>
              </a:tblGrid>
              <a:tr h="557297">
                <a:tc>
                  <a:txBody>
                    <a:bodyPr/>
                    <a:lstStyle/>
                    <a:p>
                      <a:pPr algn="ctr"/>
                      <a:endParaRPr lang="en-GB" sz="2400" dirty="0">
                        <a:solidFill>
                          <a:schemeClr val="tx1"/>
                        </a:solidFill>
                      </a:endParaRPr>
                    </a:p>
                  </a:txBody>
                  <a:tcPr anchor="ctr">
                    <a:lnL w="12700"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800" b="1" i="0" dirty="0">
                          <a:solidFill>
                            <a:schemeClr val="tx1"/>
                          </a:solidFill>
                        </a:rPr>
                        <a:t>Attention grabber A</a:t>
                      </a:r>
                      <a:endParaRPr lang="en-GB" sz="1800" b="1" i="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r>
                        <a:rPr lang="en-US" sz="1800" b="1" i="0" dirty="0">
                          <a:solidFill>
                            <a:schemeClr val="tx1"/>
                          </a:solidFill>
                        </a:rPr>
                        <a:t>Attention grabber</a:t>
                      </a:r>
                      <a:r>
                        <a:rPr lang="en-US" sz="1800" b="1" i="0" baseline="0" dirty="0">
                          <a:solidFill>
                            <a:schemeClr val="tx1"/>
                          </a:solidFill>
                        </a:rPr>
                        <a:t> 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4030672836"/>
                  </a:ext>
                </a:extLst>
              </a:tr>
              <a:tr h="430714">
                <a:tc>
                  <a:txBody>
                    <a:bodyPr/>
                    <a:lstStyle/>
                    <a:p>
                      <a:pPr algn="ctr"/>
                      <a:r>
                        <a:rPr lang="en-US" sz="2000" dirty="0">
                          <a:solidFill>
                            <a:schemeClr val="tx1"/>
                          </a:solidFill>
                        </a:rPr>
                        <a:t>Introduce the attention grabber</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00206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00206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2791736685"/>
                  </a:ext>
                </a:extLst>
              </a:tr>
              <a:tr h="430714">
                <a:tc>
                  <a:txBody>
                    <a:bodyPr/>
                    <a:lstStyle/>
                    <a:p>
                      <a:pPr algn="ctr"/>
                      <a:r>
                        <a:rPr lang="en-US" sz="2000" dirty="0">
                          <a:solidFill>
                            <a:schemeClr val="tx1"/>
                          </a:solidFill>
                        </a:rPr>
                        <a:t>Picture</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3031241729"/>
                  </a:ext>
                </a:extLst>
              </a:tr>
              <a:tr h="430714">
                <a:tc>
                  <a:txBody>
                    <a:bodyPr/>
                    <a:lstStyle/>
                    <a:p>
                      <a:pPr algn="ctr"/>
                      <a:r>
                        <a:rPr lang="en-US" sz="2000" dirty="0">
                          <a:solidFill>
                            <a:schemeClr val="tx1"/>
                          </a:solidFill>
                        </a:rPr>
                        <a:t>Surprising statistics / news</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97229948"/>
                  </a:ext>
                </a:extLst>
              </a:tr>
              <a:tr h="430714">
                <a:tc>
                  <a:txBody>
                    <a:bodyPr/>
                    <a:lstStyle/>
                    <a:p>
                      <a:pPr algn="ctr"/>
                      <a:r>
                        <a:rPr lang="en-US" sz="2000" dirty="0">
                          <a:solidFill>
                            <a:schemeClr val="tx1"/>
                          </a:solidFill>
                        </a:rPr>
                        <a:t>Story</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2000401102"/>
                  </a:ext>
                </a:extLst>
              </a:tr>
              <a:tr h="430714">
                <a:tc>
                  <a:txBody>
                    <a:bodyPr/>
                    <a:lstStyle/>
                    <a:p>
                      <a:pPr algn="ctr"/>
                      <a:r>
                        <a:rPr lang="en-US" sz="2000" dirty="0">
                          <a:solidFill>
                            <a:schemeClr val="tx1"/>
                          </a:solidFill>
                        </a:rPr>
                        <a:t>Rhetorical question</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3260511186"/>
                  </a:ext>
                </a:extLst>
              </a:tr>
              <a:tr h="430714">
                <a:tc>
                  <a:txBody>
                    <a:bodyPr/>
                    <a:lstStyle/>
                    <a:p>
                      <a:pPr algn="ctr"/>
                      <a:r>
                        <a:rPr kumimoji="0" lang="en-US" sz="2000" b="0" i="0" u="none" strike="noStrike" kern="1200" cap="none" spc="0" normalizeH="0" baseline="0" noProof="0" dirty="0">
                          <a:ln>
                            <a:noFill/>
                          </a:ln>
                          <a:solidFill>
                            <a:prstClr val="black"/>
                          </a:solidFill>
                          <a:effectLst/>
                          <a:uLnTx/>
                          <a:uFillTx/>
                          <a:latin typeface="+mn-lt"/>
                          <a:ea typeface="+mn-ea"/>
                          <a:cs typeface="+mn-cs"/>
                        </a:rPr>
                        <a:t>Real question</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1344374570"/>
                  </a:ext>
                </a:extLst>
              </a:tr>
              <a:tr h="430714">
                <a:tc>
                  <a:txBody>
                    <a:bodyPr/>
                    <a:lstStyle/>
                    <a:p>
                      <a:pPr algn="ctr"/>
                      <a:r>
                        <a:rPr lang="en-US" sz="2000" dirty="0">
                          <a:solidFill>
                            <a:schemeClr val="tx1"/>
                          </a:solidFill>
                        </a:rPr>
                        <a:t>Instruction to audience</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1038645504"/>
                  </a:ext>
                </a:extLst>
              </a:tr>
              <a:tr h="660429">
                <a:tc>
                  <a:txBody>
                    <a:bodyPr/>
                    <a:lstStyle/>
                    <a:p>
                      <a:pPr algn="ctr"/>
                      <a:r>
                        <a:rPr lang="en-US" sz="2000" dirty="0">
                          <a:solidFill>
                            <a:schemeClr val="tx1"/>
                          </a:solidFill>
                        </a:rPr>
                        <a:t>Comment on audience response</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457667069"/>
                  </a:ext>
                </a:extLst>
              </a:tr>
              <a:tr h="430714">
                <a:tc>
                  <a:txBody>
                    <a:bodyPr/>
                    <a:lstStyle/>
                    <a:p>
                      <a:pPr algn="ctr"/>
                      <a:r>
                        <a:rPr lang="en-US" sz="2000" dirty="0">
                          <a:solidFill>
                            <a:schemeClr val="tx1"/>
                          </a:solidFill>
                        </a:rPr>
                        <a:t>Link to presentation topic</a:t>
                      </a:r>
                      <a:endParaRPr lang="en-GB" sz="2000" dirty="0">
                        <a:solidFill>
                          <a:schemeClr val="tx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GB" sz="2400" b="1" dirty="0">
                        <a:solidFill>
                          <a:srgbClr val="FF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3383912378"/>
                  </a:ext>
                </a:extLst>
              </a:tr>
            </a:tbl>
          </a:graphicData>
        </a:graphic>
      </p:graphicFrame>
      <p:sp>
        <p:nvSpPr>
          <p:cNvPr id="22" name="Rectangle 21">
            <a:extLst>
              <a:ext uri="{FF2B5EF4-FFF2-40B4-BE49-F238E27FC236}">
                <a16:creationId xmlns:a16="http://schemas.microsoft.com/office/drawing/2014/main" id="{48AAB1CC-67AE-457A-9F17-6CDEC9804576}"/>
              </a:ext>
            </a:extLst>
          </p:cNvPr>
          <p:cNvSpPr/>
          <p:nvPr/>
        </p:nvSpPr>
        <p:spPr>
          <a:xfrm>
            <a:off x="5015880" y="1742508"/>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grpSp>
        <p:nvGrpSpPr>
          <p:cNvPr id="13" name="Group 2"/>
          <p:cNvGrpSpPr>
            <a:grpSpLocks/>
          </p:cNvGrpSpPr>
          <p:nvPr/>
        </p:nvGrpSpPr>
        <p:grpSpPr bwMode="auto">
          <a:xfrm>
            <a:off x="2567608" y="279885"/>
            <a:ext cx="7956376" cy="556827"/>
            <a:chOff x="103092947" y="106166598"/>
            <a:chExt cx="6633628" cy="556506"/>
          </a:xfrm>
        </p:grpSpPr>
        <p:sp>
          <p:nvSpPr>
            <p:cNvPr id="14"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defTabSz="685800">
                <a:spcBef>
                  <a:spcPct val="0"/>
                </a:spcBef>
                <a:defRPr/>
              </a:pPr>
              <a:r>
                <a:rPr lang="en-US" sz="2400" b="1" dirty="0">
                  <a:latin typeface="Verdana" panose="020B0604030504040204" pitchFamily="34" charset="0"/>
                  <a:ea typeface="Verdana" panose="020B0604030504040204" pitchFamily="34" charset="0"/>
                </a:rPr>
                <a:t>‘Grabbing’ your audience’s attention:</a:t>
              </a:r>
              <a:r>
                <a:rPr lang="en-US" sz="2400" dirty="0">
                  <a:latin typeface="Verdana" panose="020B0604030504040204" pitchFamily="34" charset="0"/>
                  <a:ea typeface="Verdana" panose="020B0604030504040204" pitchFamily="34" charset="0"/>
                </a:rPr>
                <a:t> Practice</a:t>
              </a:r>
              <a:endParaRPr lang="en-US" sz="2400" b="1" dirty="0">
                <a:latin typeface="Verdana" panose="020B0604030504040204" pitchFamily="34" charset="0"/>
                <a:ea typeface="Verdana" panose="020B0604030504040204" pitchFamily="34" charset="0"/>
              </a:endParaRPr>
            </a:p>
          </p:txBody>
        </p:sp>
        <p:sp>
          <p:nvSpPr>
            <p:cNvPr id="1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4" name="Rectangle 23">
            <a:extLst>
              <a:ext uri="{FF2B5EF4-FFF2-40B4-BE49-F238E27FC236}">
                <a16:creationId xmlns:a16="http://schemas.microsoft.com/office/drawing/2014/main" id="{48AAB1CC-67AE-457A-9F17-6CDEC9804576}"/>
              </a:ext>
            </a:extLst>
          </p:cNvPr>
          <p:cNvSpPr/>
          <p:nvPr/>
        </p:nvSpPr>
        <p:spPr>
          <a:xfrm>
            <a:off x="5015880" y="2288083"/>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25" name="Rectangle 24">
            <a:extLst>
              <a:ext uri="{FF2B5EF4-FFF2-40B4-BE49-F238E27FC236}">
                <a16:creationId xmlns:a16="http://schemas.microsoft.com/office/drawing/2014/main" id="{48AAB1CC-67AE-457A-9F17-6CDEC9804576}"/>
              </a:ext>
            </a:extLst>
          </p:cNvPr>
          <p:cNvSpPr/>
          <p:nvPr/>
        </p:nvSpPr>
        <p:spPr>
          <a:xfrm>
            <a:off x="5007907" y="3167126"/>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27" name="Rectangle 26">
            <a:extLst>
              <a:ext uri="{FF2B5EF4-FFF2-40B4-BE49-F238E27FC236}">
                <a16:creationId xmlns:a16="http://schemas.microsoft.com/office/drawing/2014/main" id="{48AAB1CC-67AE-457A-9F17-6CDEC9804576}"/>
              </a:ext>
            </a:extLst>
          </p:cNvPr>
          <p:cNvSpPr/>
          <p:nvPr/>
        </p:nvSpPr>
        <p:spPr>
          <a:xfrm>
            <a:off x="5015880" y="5690802"/>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28" name="Rectangle 27">
            <a:extLst>
              <a:ext uri="{FF2B5EF4-FFF2-40B4-BE49-F238E27FC236}">
                <a16:creationId xmlns:a16="http://schemas.microsoft.com/office/drawing/2014/main" id="{48AAB1CC-67AE-457A-9F17-6CDEC9804576}"/>
              </a:ext>
            </a:extLst>
          </p:cNvPr>
          <p:cNvSpPr/>
          <p:nvPr/>
        </p:nvSpPr>
        <p:spPr>
          <a:xfrm>
            <a:off x="7680176" y="1764890"/>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30" name="Rectangle 29">
            <a:extLst>
              <a:ext uri="{FF2B5EF4-FFF2-40B4-BE49-F238E27FC236}">
                <a16:creationId xmlns:a16="http://schemas.microsoft.com/office/drawing/2014/main" id="{48AAB1CC-67AE-457A-9F17-6CDEC9804576}"/>
              </a:ext>
            </a:extLst>
          </p:cNvPr>
          <p:cNvSpPr/>
          <p:nvPr/>
        </p:nvSpPr>
        <p:spPr>
          <a:xfrm>
            <a:off x="7680176" y="4075260"/>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31" name="Rectangle 30">
            <a:extLst>
              <a:ext uri="{FF2B5EF4-FFF2-40B4-BE49-F238E27FC236}">
                <a16:creationId xmlns:a16="http://schemas.microsoft.com/office/drawing/2014/main" id="{48AAB1CC-67AE-457A-9F17-6CDEC9804576}"/>
              </a:ext>
            </a:extLst>
          </p:cNvPr>
          <p:cNvSpPr/>
          <p:nvPr/>
        </p:nvSpPr>
        <p:spPr>
          <a:xfrm>
            <a:off x="7680176" y="4536925"/>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32" name="Rectangle 31">
            <a:extLst>
              <a:ext uri="{FF2B5EF4-FFF2-40B4-BE49-F238E27FC236}">
                <a16:creationId xmlns:a16="http://schemas.microsoft.com/office/drawing/2014/main" id="{48AAB1CC-67AE-457A-9F17-6CDEC9804576}"/>
              </a:ext>
            </a:extLst>
          </p:cNvPr>
          <p:cNvSpPr/>
          <p:nvPr/>
        </p:nvSpPr>
        <p:spPr>
          <a:xfrm>
            <a:off x="7680176" y="5130652"/>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33" name="Rectangle 32">
            <a:extLst>
              <a:ext uri="{FF2B5EF4-FFF2-40B4-BE49-F238E27FC236}">
                <a16:creationId xmlns:a16="http://schemas.microsoft.com/office/drawing/2014/main" id="{48AAB1CC-67AE-457A-9F17-6CDEC9804576}"/>
              </a:ext>
            </a:extLst>
          </p:cNvPr>
          <p:cNvSpPr/>
          <p:nvPr/>
        </p:nvSpPr>
        <p:spPr>
          <a:xfrm>
            <a:off x="7680176" y="5694802"/>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23" name="Rectangle 22">
            <a:extLst>
              <a:ext uri="{FF2B5EF4-FFF2-40B4-BE49-F238E27FC236}">
                <a16:creationId xmlns:a16="http://schemas.microsoft.com/office/drawing/2014/main" id="{95198443-1D5F-46A2-BBBE-B0A2D48173C3}"/>
              </a:ext>
            </a:extLst>
          </p:cNvPr>
          <p:cNvSpPr/>
          <p:nvPr/>
        </p:nvSpPr>
        <p:spPr>
          <a:xfrm>
            <a:off x="7680176" y="3614589"/>
            <a:ext cx="338554" cy="461665"/>
          </a:xfrm>
          <a:prstGeom prst="rect">
            <a:avLst/>
          </a:prstGeom>
        </p:spPr>
        <p:txBody>
          <a:bodyPr wrap="none">
            <a:spAutoFit/>
          </a:bodyPr>
          <a:lstStyle/>
          <a:p>
            <a:pPr algn="ctr" defTabSz="914400"/>
            <a:r>
              <a:rPr lang="en-US" sz="2400" b="1" dirty="0">
                <a:solidFill>
                  <a:srgbClr val="002060"/>
                </a:solidFill>
                <a:latin typeface="Calibri" panose="020F0502020204030204" pitchFamily="34" charset="0"/>
                <a:cs typeface="Calibri" panose="020F0502020204030204" pitchFamily="34" charset="0"/>
              </a:rPr>
              <a:t>√</a:t>
            </a:r>
            <a:endParaRPr lang="en-GB" sz="2400" b="1" dirty="0">
              <a:solidFill>
                <a:srgbClr val="002060"/>
              </a:solidFill>
            </a:endParaRPr>
          </a:p>
        </p:txBody>
      </p:sp>
      <p:sp>
        <p:nvSpPr>
          <p:cNvPr id="3" name="Rectangle 2">
            <a:extLst>
              <a:ext uri="{FF2B5EF4-FFF2-40B4-BE49-F238E27FC236}">
                <a16:creationId xmlns:a16="http://schemas.microsoft.com/office/drawing/2014/main" id="{A0A230AB-0B83-4AC7-82E0-37D9267374FD}"/>
              </a:ext>
            </a:extLst>
          </p:cNvPr>
          <p:cNvSpPr/>
          <p:nvPr/>
        </p:nvSpPr>
        <p:spPr>
          <a:xfrm>
            <a:off x="9519385" y="4993141"/>
            <a:ext cx="2226238" cy="1200329"/>
          </a:xfrm>
          <a:prstGeom prst="rect">
            <a:avLst/>
          </a:prstGeom>
        </p:spPr>
        <p:txBody>
          <a:bodyPr wrap="square">
            <a:spAutoFit/>
          </a:bodyPr>
          <a:lstStyle/>
          <a:p>
            <a:r>
              <a:rPr lang="en-US" sz="2400" dirty="0">
                <a:solidFill>
                  <a:prstClr val="black"/>
                </a:solidFill>
              </a:rPr>
              <a:t>Which attention grabber do you prefer? Why?</a:t>
            </a:r>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38092" y="1181306"/>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6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7" grpId="0"/>
      <p:bldP spid="28" grpId="0"/>
      <p:bldP spid="30" grpId="0"/>
      <p:bldP spid="31" grpId="0"/>
      <p:bldP spid="32" grpId="0"/>
      <p:bldP spid="33" grpId="0"/>
      <p:bldP spid="23"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625" y="1074969"/>
            <a:ext cx="11521280" cy="4896546"/>
          </a:xfrm>
          <a:noFill/>
          <a:ln>
            <a:noFill/>
          </a:ln>
        </p:spPr>
        <p:txBody>
          <a:bodyPr>
            <a:normAutofit/>
          </a:bodyPr>
          <a:lstStyle/>
          <a:p>
            <a:pPr marL="0" indent="0" algn="just">
              <a:buNone/>
            </a:pPr>
            <a:r>
              <a:rPr lang="en-US" sz="2000" dirty="0"/>
              <a:t>Analyse both attention grabbers and find the language that the presenter uses to perform the functions from the </a:t>
            </a:r>
            <a:r>
              <a:rPr lang="en-US" sz="2000" i="1" u="sng" dirty="0"/>
              <a:t>Useful Language for…</a:t>
            </a:r>
            <a:r>
              <a:rPr lang="en-US" sz="2000" i="1" dirty="0"/>
              <a:t> </a:t>
            </a:r>
            <a:r>
              <a:rPr lang="en-US" sz="2000" dirty="0"/>
              <a:t>column.</a:t>
            </a:r>
          </a:p>
        </p:txBody>
      </p:sp>
      <p:grpSp>
        <p:nvGrpSpPr>
          <p:cNvPr id="9" name="Group 2"/>
          <p:cNvGrpSpPr>
            <a:grpSpLocks/>
          </p:cNvGrpSpPr>
          <p:nvPr/>
        </p:nvGrpSpPr>
        <p:grpSpPr bwMode="auto">
          <a:xfrm>
            <a:off x="2567608" y="279885"/>
            <a:ext cx="8856984" cy="556827"/>
            <a:chOff x="103092947" y="106166598"/>
            <a:chExt cx="6633628" cy="556506"/>
          </a:xfrm>
        </p:grpSpPr>
        <p:sp>
          <p:nvSpPr>
            <p:cNvPr id="11"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defTabSz="685800">
                <a:spcBef>
                  <a:spcPct val="0"/>
                </a:spcBef>
                <a:defRPr/>
              </a:pPr>
              <a:r>
                <a:rPr lang="en-US" sz="2400" b="1" dirty="0">
                  <a:latin typeface="Verdana" panose="020B0604030504040204" pitchFamily="34" charset="0"/>
                  <a:ea typeface="Verdana" panose="020B0604030504040204" pitchFamily="34" charset="0"/>
                </a:rPr>
                <a:t>‘Grabbing’ your audience’s attention:</a:t>
              </a:r>
              <a:r>
                <a:rPr lang="en-US" sz="2400" dirty="0">
                  <a:latin typeface="Verdana" panose="020B0604030504040204" pitchFamily="34" charset="0"/>
                  <a:ea typeface="Verdana" panose="020B0604030504040204" pitchFamily="34" charset="0"/>
                </a:rPr>
                <a:t> Language</a:t>
              </a:r>
              <a:endParaRPr lang="en-US" sz="2400" b="1" dirty="0">
                <a:latin typeface="Verdana" panose="020B0604030504040204" pitchFamily="34" charset="0"/>
                <a:ea typeface="Verdana" panose="020B0604030504040204" pitchFamily="34" charset="0"/>
              </a:endParaRPr>
            </a:p>
          </p:txBody>
        </p:sp>
        <p:sp>
          <p:nvSpPr>
            <p:cNvPr id="12"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3"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9" name="Table 18">
            <a:extLst>
              <a:ext uri="{FF2B5EF4-FFF2-40B4-BE49-F238E27FC236}">
                <a16:creationId xmlns:a16="http://schemas.microsoft.com/office/drawing/2014/main" id="{F9268F8A-3DA8-4899-BDCA-7444083C1AFC}"/>
              </a:ext>
            </a:extLst>
          </p:cNvPr>
          <p:cNvGraphicFramePr>
            <a:graphicFrameLocks noGrp="1"/>
          </p:cNvGraphicFramePr>
          <p:nvPr>
            <p:extLst>
              <p:ext uri="{D42A27DB-BD31-4B8C-83A1-F6EECF244321}">
                <p14:modId xmlns:p14="http://schemas.microsoft.com/office/powerpoint/2010/main" val="1145216261"/>
              </p:ext>
            </p:extLst>
          </p:nvPr>
        </p:nvGraphicFramePr>
        <p:xfrm>
          <a:off x="551384" y="1922172"/>
          <a:ext cx="11074496" cy="3749040"/>
        </p:xfrm>
        <a:graphic>
          <a:graphicData uri="http://schemas.openxmlformats.org/drawingml/2006/table">
            <a:tbl>
              <a:tblPr firstRow="1" bandRow="1">
                <a:tableStyleId>{5C22544A-7EE6-4342-B048-85BDC9FD1C3A}</a:tableStyleId>
              </a:tblPr>
              <a:tblGrid>
                <a:gridCol w="7994608">
                  <a:extLst>
                    <a:ext uri="{9D8B030D-6E8A-4147-A177-3AD203B41FA5}">
                      <a16:colId xmlns:a16="http://schemas.microsoft.com/office/drawing/2014/main" val="2362343824"/>
                    </a:ext>
                  </a:extLst>
                </a:gridCol>
                <a:gridCol w="3079888">
                  <a:extLst>
                    <a:ext uri="{9D8B030D-6E8A-4147-A177-3AD203B41FA5}">
                      <a16:colId xmlns:a16="http://schemas.microsoft.com/office/drawing/2014/main" val="2088582643"/>
                    </a:ext>
                  </a:extLst>
                </a:gridCol>
              </a:tblGrid>
              <a:tr h="370840">
                <a:tc>
                  <a:txBody>
                    <a:bodyPr/>
                    <a:lstStyle/>
                    <a:p>
                      <a:r>
                        <a:rPr lang="en-US" sz="2400" b="1" dirty="0">
                          <a:solidFill>
                            <a:schemeClr val="tx1"/>
                          </a:solidFill>
                        </a:rPr>
                        <a:t>Attention Grabber A</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Good morning. My name is ______. Before we get started, I’d like to show you a picture </a:t>
                      </a:r>
                      <a:r>
                        <a:rPr lang="en-US" sz="2400" b="0" i="0" dirty="0">
                          <a:solidFill>
                            <a:schemeClr val="tx1"/>
                          </a:solidFill>
                        </a:rPr>
                        <a:t>[</a:t>
                      </a:r>
                      <a:r>
                        <a:rPr lang="en-US" sz="2400" b="0" i="1" dirty="0">
                          <a:solidFill>
                            <a:schemeClr val="tx1"/>
                          </a:solidFill>
                        </a:rPr>
                        <a:t>POINT TO THE PICTURE</a:t>
                      </a:r>
                      <a:r>
                        <a:rPr lang="en-US" sz="2400" b="0" i="0" dirty="0">
                          <a:solidFill>
                            <a:schemeClr val="tx1"/>
                          </a:solidFill>
                        </a:rPr>
                        <a:t>]</a:t>
                      </a:r>
                      <a:r>
                        <a:rPr lang="en-US" sz="2400" b="0" dirty="0">
                          <a:solidFill>
                            <a:schemeClr val="tx1"/>
                          </a:solidFill>
                        </a:rPr>
                        <a:t>. </a:t>
                      </a:r>
                      <a:r>
                        <a:rPr lang="en-US" sz="2400" b="0" kern="1200" dirty="0">
                          <a:solidFill>
                            <a:schemeClr val="tx1"/>
                          </a:solidFill>
                          <a:latin typeface="+mn-lt"/>
                          <a:ea typeface="+mn-ea"/>
                          <a:cs typeface="+mn-cs"/>
                        </a:rPr>
                        <a:t>This is actress Rebel Wilson before and after her weight loss. For years she struggled with health problems due to obesity, but she is now healthier and happier. The struggles that Rebel Wilson faced are becoming increasingly common across the developed world. And this leads me to the topic of my presentation, as, today, I will discuss how to tackle the issue of obesity in the UK.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Useful language for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introducing the attention grabber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linking to the presentation topic</a:t>
                      </a:r>
                      <a:endParaRPr kumimoji="0" lang="en-GB" sz="2400" b="0" i="1" u="none" strike="noStrike" kern="1200" cap="none" spc="0" normalizeH="0" baseline="0" noProof="0" dirty="0">
                        <a:ln>
                          <a:noFill/>
                        </a:ln>
                        <a:solidFill>
                          <a:prstClr val="black"/>
                        </a:solidFill>
                        <a:effectLst/>
                        <a:uLnTx/>
                        <a:uFillTx/>
                        <a:latin typeface="+mn-lt"/>
                        <a:ea typeface="+mn-ea"/>
                        <a:cs typeface="+mn-cs"/>
                      </a:endParaRPr>
                    </a:p>
                    <a:p>
                      <a:endParaRPr lang="en-GB"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8101786"/>
                  </a:ext>
                </a:extLst>
              </a:tr>
            </a:tbl>
          </a:graphicData>
        </a:graphic>
      </p:graphicFrame>
      <p:sp>
        <p:nvSpPr>
          <p:cNvPr id="23" name="TextBox 22">
            <a:extLst>
              <a:ext uri="{FF2B5EF4-FFF2-40B4-BE49-F238E27FC236}">
                <a16:creationId xmlns:a16="http://schemas.microsoft.com/office/drawing/2014/main" id="{5AAB6CE1-E521-465A-93EF-F06AAAC72AE1}"/>
              </a:ext>
            </a:extLst>
          </p:cNvPr>
          <p:cNvSpPr txBox="1"/>
          <p:nvPr/>
        </p:nvSpPr>
        <p:spPr>
          <a:xfrm>
            <a:off x="8527618" y="2644730"/>
            <a:ext cx="3081608" cy="927680"/>
          </a:xfrm>
          <a:prstGeom prst="rect">
            <a:avLst/>
          </a:prstGeom>
          <a:solidFill>
            <a:srgbClr val="FFC000">
              <a:alpha val="20000"/>
            </a:srgbClr>
          </a:solidFill>
          <a:ln w="38100">
            <a:solidFill>
              <a:schemeClr val="accent2">
                <a:lumMod val="50000"/>
              </a:schemeClr>
            </a:solidFill>
          </a:ln>
        </p:spPr>
        <p:txBody>
          <a:bodyPr wrap="square" rtlCol="0">
            <a:spAutoFit/>
          </a:bodyPr>
          <a:lstStyle/>
          <a:p>
            <a:endParaRPr lang="en-GB" dirty="0"/>
          </a:p>
        </p:txBody>
      </p:sp>
      <p:sp>
        <p:nvSpPr>
          <p:cNvPr id="24" name="TextBox 23">
            <a:extLst>
              <a:ext uri="{FF2B5EF4-FFF2-40B4-BE49-F238E27FC236}">
                <a16:creationId xmlns:a16="http://schemas.microsoft.com/office/drawing/2014/main" id="{3EB17198-AA1F-4264-AF0D-E2F1F9E42183}"/>
              </a:ext>
            </a:extLst>
          </p:cNvPr>
          <p:cNvSpPr txBox="1"/>
          <p:nvPr/>
        </p:nvSpPr>
        <p:spPr>
          <a:xfrm>
            <a:off x="8577807" y="4090568"/>
            <a:ext cx="3081609" cy="927680"/>
          </a:xfrm>
          <a:prstGeom prst="rect">
            <a:avLst/>
          </a:prstGeom>
          <a:solidFill>
            <a:srgbClr val="7030A0">
              <a:alpha val="20000"/>
            </a:srgbClr>
          </a:solidFill>
          <a:ln w="38100">
            <a:solidFill>
              <a:srgbClr val="7030A0"/>
            </a:solidFill>
          </a:ln>
        </p:spPr>
        <p:txBody>
          <a:bodyPr wrap="square" rtlCol="0">
            <a:spAutoFit/>
          </a:bodyPr>
          <a:lstStyle/>
          <a:p>
            <a:endParaRPr lang="en-GB" dirty="0"/>
          </a:p>
        </p:txBody>
      </p:sp>
      <p:sp>
        <p:nvSpPr>
          <p:cNvPr id="25" name="TextBox 24">
            <a:extLst>
              <a:ext uri="{FF2B5EF4-FFF2-40B4-BE49-F238E27FC236}">
                <a16:creationId xmlns:a16="http://schemas.microsoft.com/office/drawing/2014/main" id="{D2D4FCA3-E51D-42D4-B377-8F59BC534639}"/>
              </a:ext>
            </a:extLst>
          </p:cNvPr>
          <p:cNvSpPr txBox="1"/>
          <p:nvPr/>
        </p:nvSpPr>
        <p:spPr>
          <a:xfrm>
            <a:off x="583378" y="2676156"/>
            <a:ext cx="904110" cy="432414"/>
          </a:xfrm>
          <a:prstGeom prst="rect">
            <a:avLst/>
          </a:prstGeom>
          <a:solidFill>
            <a:srgbClr val="FFC000">
              <a:alpha val="20000"/>
            </a:srgbClr>
          </a:solidFill>
          <a:ln w="38100">
            <a:solidFill>
              <a:schemeClr val="accent2">
                <a:lumMod val="50000"/>
              </a:schemeClr>
            </a:solidFill>
          </a:ln>
        </p:spPr>
        <p:txBody>
          <a:bodyPr wrap="square" rtlCol="0">
            <a:spAutoFit/>
          </a:bodyPr>
          <a:lstStyle/>
          <a:p>
            <a:endParaRPr lang="en-GB" sz="2800" dirty="0"/>
          </a:p>
        </p:txBody>
      </p:sp>
      <p:sp>
        <p:nvSpPr>
          <p:cNvPr id="26" name="TextBox 25">
            <a:extLst>
              <a:ext uri="{FF2B5EF4-FFF2-40B4-BE49-F238E27FC236}">
                <a16:creationId xmlns:a16="http://schemas.microsoft.com/office/drawing/2014/main" id="{A80FB3EC-2D7D-4B5A-840D-A03424211D11}"/>
              </a:ext>
            </a:extLst>
          </p:cNvPr>
          <p:cNvSpPr txBox="1"/>
          <p:nvPr/>
        </p:nvSpPr>
        <p:spPr>
          <a:xfrm>
            <a:off x="5231904" y="2301463"/>
            <a:ext cx="3262178" cy="432414"/>
          </a:xfrm>
          <a:prstGeom prst="rect">
            <a:avLst/>
          </a:prstGeom>
          <a:solidFill>
            <a:srgbClr val="FFC000">
              <a:alpha val="20000"/>
            </a:srgbClr>
          </a:solidFill>
          <a:ln w="38100">
            <a:solidFill>
              <a:schemeClr val="accent2">
                <a:lumMod val="50000"/>
              </a:schemeClr>
            </a:solidFill>
          </a:ln>
        </p:spPr>
        <p:txBody>
          <a:bodyPr wrap="square" rtlCol="0">
            <a:spAutoFit/>
          </a:bodyPr>
          <a:lstStyle/>
          <a:p>
            <a:endParaRPr lang="en-GB" sz="2800" dirty="0"/>
          </a:p>
        </p:txBody>
      </p:sp>
      <p:sp>
        <p:nvSpPr>
          <p:cNvPr id="29" name="TextBox 28">
            <a:extLst>
              <a:ext uri="{FF2B5EF4-FFF2-40B4-BE49-F238E27FC236}">
                <a16:creationId xmlns:a16="http://schemas.microsoft.com/office/drawing/2014/main" id="{254A0171-9C0A-4588-9537-A0BA451F0A17}"/>
              </a:ext>
            </a:extLst>
          </p:cNvPr>
          <p:cNvSpPr txBox="1"/>
          <p:nvPr/>
        </p:nvSpPr>
        <p:spPr>
          <a:xfrm>
            <a:off x="587202" y="4894038"/>
            <a:ext cx="4644702" cy="393104"/>
          </a:xfrm>
          <a:prstGeom prst="rect">
            <a:avLst/>
          </a:prstGeom>
          <a:solidFill>
            <a:srgbClr val="7030A0">
              <a:alpha val="20000"/>
            </a:srgbClr>
          </a:solidFill>
          <a:ln w="38100">
            <a:solidFill>
              <a:srgbClr val="7030A0"/>
            </a:solidFill>
          </a:ln>
        </p:spPr>
        <p:txBody>
          <a:bodyPr wrap="square" rtlCol="0">
            <a:spAutoFit/>
          </a:bodyPr>
          <a:lstStyle/>
          <a:p>
            <a:endParaRPr lang="en-GB" sz="2800" dirty="0"/>
          </a:p>
        </p:txBody>
      </p:sp>
      <p:sp>
        <p:nvSpPr>
          <p:cNvPr id="15" name="TextBox 14">
            <a:extLst>
              <a:ext uri="{FF2B5EF4-FFF2-40B4-BE49-F238E27FC236}">
                <a16:creationId xmlns:a16="http://schemas.microsoft.com/office/drawing/2014/main" id="{1B8FD7FE-AA90-4162-8B83-C352F131037B}"/>
              </a:ext>
            </a:extLst>
          </p:cNvPr>
          <p:cNvSpPr txBox="1"/>
          <p:nvPr/>
        </p:nvSpPr>
        <p:spPr>
          <a:xfrm>
            <a:off x="3071664" y="4500934"/>
            <a:ext cx="5401512" cy="393104"/>
          </a:xfrm>
          <a:prstGeom prst="rect">
            <a:avLst/>
          </a:prstGeom>
          <a:solidFill>
            <a:srgbClr val="7030A0">
              <a:alpha val="20000"/>
            </a:srgbClr>
          </a:solidFill>
          <a:ln w="38100">
            <a:solidFill>
              <a:srgbClr val="7030A0"/>
            </a:solidFill>
          </a:ln>
        </p:spPr>
        <p:txBody>
          <a:bodyPr wrap="square" rtlCol="0">
            <a:spAutoFit/>
          </a:bodyPr>
          <a:lstStyle/>
          <a:p>
            <a:endParaRPr lang="en-GB" sz="2800" dirty="0"/>
          </a:p>
        </p:txBody>
      </p:sp>
      <p:pic>
        <p:nvPicPr>
          <p:cNvPr id="2" name="Picture 1"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3082" y="5529592"/>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71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9"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37931"/>
            <a:ext cx="11521280" cy="4896546"/>
          </a:xfrm>
          <a:noFill/>
          <a:ln>
            <a:noFill/>
          </a:ln>
        </p:spPr>
        <p:txBody>
          <a:bodyPr>
            <a:normAutofit/>
          </a:bodyPr>
          <a:lstStyle/>
          <a:p>
            <a:pPr marL="0" indent="0" algn="just">
              <a:buNone/>
            </a:pPr>
            <a:r>
              <a:rPr lang="en-US" sz="2000" dirty="0"/>
              <a:t>Analyse both attention grabbers and find the language that the presenter uses to perform the functions from the </a:t>
            </a:r>
            <a:r>
              <a:rPr lang="en-US" sz="2000" i="1" u="sng" dirty="0"/>
              <a:t>Useful Language for…</a:t>
            </a:r>
            <a:r>
              <a:rPr lang="en-US" sz="2000" i="1" dirty="0"/>
              <a:t> </a:t>
            </a:r>
            <a:r>
              <a:rPr lang="en-US" sz="2000" dirty="0"/>
              <a:t>column.</a:t>
            </a:r>
          </a:p>
        </p:txBody>
      </p:sp>
      <p:grpSp>
        <p:nvGrpSpPr>
          <p:cNvPr id="9" name="Group 2"/>
          <p:cNvGrpSpPr>
            <a:grpSpLocks/>
          </p:cNvGrpSpPr>
          <p:nvPr/>
        </p:nvGrpSpPr>
        <p:grpSpPr bwMode="auto">
          <a:xfrm>
            <a:off x="2567608" y="279885"/>
            <a:ext cx="8856984" cy="556827"/>
            <a:chOff x="103092947" y="106166598"/>
            <a:chExt cx="6633628" cy="556506"/>
          </a:xfrm>
        </p:grpSpPr>
        <p:sp>
          <p:nvSpPr>
            <p:cNvPr id="11"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defTabSz="685800">
                <a:spcBef>
                  <a:spcPct val="0"/>
                </a:spcBef>
                <a:defRPr/>
              </a:pPr>
              <a:r>
                <a:rPr lang="en-US" sz="2400" b="1" dirty="0">
                  <a:latin typeface="Verdana" panose="020B0604030504040204" pitchFamily="34" charset="0"/>
                  <a:ea typeface="Verdana" panose="020B0604030504040204" pitchFamily="34" charset="0"/>
                </a:rPr>
                <a:t>‘Grabbing’ your audience’s attention:</a:t>
              </a:r>
              <a:r>
                <a:rPr lang="en-US" sz="2400" dirty="0">
                  <a:latin typeface="Verdana" panose="020B0604030504040204" pitchFamily="34" charset="0"/>
                  <a:ea typeface="Verdana" panose="020B0604030504040204" pitchFamily="34" charset="0"/>
                </a:rPr>
                <a:t> Language</a:t>
              </a:r>
              <a:endParaRPr lang="en-US" sz="2400" b="1" dirty="0">
                <a:latin typeface="Verdana" panose="020B0604030504040204" pitchFamily="34" charset="0"/>
                <a:ea typeface="Verdana" panose="020B0604030504040204" pitchFamily="34" charset="0"/>
              </a:endParaRPr>
            </a:p>
          </p:txBody>
        </p:sp>
        <p:sp>
          <p:nvSpPr>
            <p:cNvPr id="12"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3"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5" name="Table 14">
            <a:extLst>
              <a:ext uri="{FF2B5EF4-FFF2-40B4-BE49-F238E27FC236}">
                <a16:creationId xmlns:a16="http://schemas.microsoft.com/office/drawing/2014/main" id="{F9268F8A-3DA8-4899-BDCA-7444083C1AFC}"/>
              </a:ext>
            </a:extLst>
          </p:cNvPr>
          <p:cNvGraphicFramePr>
            <a:graphicFrameLocks noGrp="1"/>
          </p:cNvGraphicFramePr>
          <p:nvPr>
            <p:extLst>
              <p:ext uri="{D42A27DB-BD31-4B8C-83A1-F6EECF244321}">
                <p14:modId xmlns:p14="http://schemas.microsoft.com/office/powerpoint/2010/main" val="1997331143"/>
              </p:ext>
            </p:extLst>
          </p:nvPr>
        </p:nvGraphicFramePr>
        <p:xfrm>
          <a:off x="536853" y="1784202"/>
          <a:ext cx="11089232" cy="484632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362343824"/>
                    </a:ext>
                  </a:extLst>
                </a:gridCol>
                <a:gridCol w="4824536">
                  <a:extLst>
                    <a:ext uri="{9D8B030D-6E8A-4147-A177-3AD203B41FA5}">
                      <a16:colId xmlns:a16="http://schemas.microsoft.com/office/drawing/2014/main" val="2088582643"/>
                    </a:ext>
                  </a:extLst>
                </a:gridCol>
              </a:tblGrid>
              <a:tr h="4716524">
                <a:tc>
                  <a:txBody>
                    <a:bodyPr/>
                    <a:lstStyle/>
                    <a:p>
                      <a:r>
                        <a:rPr lang="en-US" sz="2400" b="1" dirty="0">
                          <a:solidFill>
                            <a:schemeClr val="tx1"/>
                          </a:solidFill>
                        </a:rPr>
                        <a:t>Attention Grabber B</a:t>
                      </a:r>
                    </a:p>
                    <a:p>
                      <a:pPr algn="just"/>
                      <a:r>
                        <a:rPr lang="en-US" sz="2400" b="0" dirty="0">
                          <a:solidFill>
                            <a:schemeClr val="tx1"/>
                          </a:solidFill>
                        </a:rPr>
                        <a:t>Good morning everyone. My name is _____ . Before I begin my presentation, I’d like to ask you a question. How many of you here have consumed too much sugar or not done enough exercise this week? Please raise your hand if your answer is yes [</a:t>
                      </a:r>
                      <a:r>
                        <a:rPr lang="en-US" sz="2400" b="0" i="1" dirty="0">
                          <a:solidFill>
                            <a:schemeClr val="tx1"/>
                          </a:solidFill>
                        </a:rPr>
                        <a:t>LONG PAUSE</a:t>
                      </a:r>
                      <a:r>
                        <a:rPr lang="en-US" sz="2400" b="0" dirty="0">
                          <a:solidFill>
                            <a:schemeClr val="tx1"/>
                          </a:solidFill>
                        </a:rPr>
                        <a:t>]. That’s interesting because almost everybody has raised their hand. Well, did you know that excess sugar consumption and lack of exercise are major contributors to rising obesity rates in many developed countries? And that leads us nicely to the topic of my presentation.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Useful language for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introducing the attention grabber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instructing the audience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commenting on the audience response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mn-lt"/>
                          <a:ea typeface="+mn-ea"/>
                          <a:cs typeface="+mn-cs"/>
                        </a:rPr>
                        <a:t>linking to the presentation topic</a:t>
                      </a:r>
                      <a:endParaRPr kumimoji="0" lang="en-GB" sz="2400" b="0" i="1" u="none" strike="noStrike" kern="1200" cap="none" spc="0" normalizeH="0" baseline="0" noProof="0" dirty="0">
                        <a:ln>
                          <a:noFill/>
                        </a:ln>
                        <a:solidFill>
                          <a:prstClr val="black"/>
                        </a:solidFill>
                        <a:effectLst/>
                        <a:uLnTx/>
                        <a:uFillTx/>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28101786"/>
                  </a:ext>
                </a:extLst>
              </a:tr>
            </a:tbl>
          </a:graphicData>
        </a:graphic>
      </p:graphicFrame>
      <p:sp>
        <p:nvSpPr>
          <p:cNvPr id="16" name="TextBox 15">
            <a:extLst>
              <a:ext uri="{FF2B5EF4-FFF2-40B4-BE49-F238E27FC236}">
                <a16:creationId xmlns:a16="http://schemas.microsoft.com/office/drawing/2014/main" id="{D4A07372-044D-4BE6-A13F-BA9AE92AB9BD}"/>
              </a:ext>
            </a:extLst>
          </p:cNvPr>
          <p:cNvSpPr txBox="1"/>
          <p:nvPr/>
        </p:nvSpPr>
        <p:spPr>
          <a:xfrm>
            <a:off x="6791833" y="2435831"/>
            <a:ext cx="4834252" cy="633617"/>
          </a:xfrm>
          <a:prstGeom prst="rect">
            <a:avLst/>
          </a:prstGeom>
          <a:solidFill>
            <a:srgbClr val="FFC000">
              <a:alpha val="20000"/>
            </a:srgbClr>
          </a:solidFill>
          <a:ln w="38100">
            <a:solidFill>
              <a:schemeClr val="accent2">
                <a:lumMod val="50000"/>
              </a:schemeClr>
            </a:solidFill>
          </a:ln>
        </p:spPr>
        <p:txBody>
          <a:bodyPr wrap="square" rtlCol="0">
            <a:spAutoFit/>
          </a:bodyPr>
          <a:lstStyle/>
          <a:p>
            <a:endParaRPr lang="en-GB" dirty="0"/>
          </a:p>
        </p:txBody>
      </p:sp>
      <p:sp>
        <p:nvSpPr>
          <p:cNvPr id="17" name="TextBox 16">
            <a:extLst>
              <a:ext uri="{FF2B5EF4-FFF2-40B4-BE49-F238E27FC236}">
                <a16:creationId xmlns:a16="http://schemas.microsoft.com/office/drawing/2014/main" id="{90078B95-403A-4CD3-9871-EACBB90A1E88}"/>
              </a:ext>
            </a:extLst>
          </p:cNvPr>
          <p:cNvSpPr txBox="1"/>
          <p:nvPr/>
        </p:nvSpPr>
        <p:spPr>
          <a:xfrm>
            <a:off x="6791833" y="4835110"/>
            <a:ext cx="4834252" cy="927680"/>
          </a:xfrm>
          <a:prstGeom prst="rect">
            <a:avLst/>
          </a:prstGeom>
          <a:solidFill>
            <a:srgbClr val="7030A0">
              <a:alpha val="20000"/>
            </a:srgbClr>
          </a:solidFill>
          <a:ln w="38100">
            <a:solidFill>
              <a:srgbClr val="7030A0"/>
            </a:solidFill>
          </a:ln>
        </p:spPr>
        <p:txBody>
          <a:bodyPr wrap="square" rtlCol="0">
            <a:spAutoFit/>
          </a:bodyPr>
          <a:lstStyle/>
          <a:p>
            <a:endParaRPr lang="en-GB" dirty="0"/>
          </a:p>
        </p:txBody>
      </p:sp>
      <p:sp>
        <p:nvSpPr>
          <p:cNvPr id="18" name="TextBox 17">
            <a:extLst>
              <a:ext uri="{FF2B5EF4-FFF2-40B4-BE49-F238E27FC236}">
                <a16:creationId xmlns:a16="http://schemas.microsoft.com/office/drawing/2014/main" id="{E3653038-A495-4082-92F6-70AF6C105C1B}"/>
              </a:ext>
            </a:extLst>
          </p:cNvPr>
          <p:cNvSpPr txBox="1"/>
          <p:nvPr/>
        </p:nvSpPr>
        <p:spPr>
          <a:xfrm>
            <a:off x="6791833" y="3056965"/>
            <a:ext cx="4834252" cy="843345"/>
          </a:xfrm>
          <a:prstGeom prst="rect">
            <a:avLst/>
          </a:prstGeom>
          <a:solidFill>
            <a:srgbClr val="FF0000">
              <a:alpha val="20000"/>
            </a:srgbClr>
          </a:solidFill>
          <a:ln w="38100">
            <a:solidFill>
              <a:srgbClr val="C00000"/>
            </a:solidFill>
          </a:ln>
        </p:spPr>
        <p:txBody>
          <a:bodyPr wrap="square" rtlCol="0">
            <a:spAutoFit/>
          </a:bodyPr>
          <a:lstStyle/>
          <a:p>
            <a:endParaRPr lang="en-GB" dirty="0"/>
          </a:p>
        </p:txBody>
      </p:sp>
      <p:sp>
        <p:nvSpPr>
          <p:cNvPr id="20" name="TextBox 19">
            <a:extLst>
              <a:ext uri="{FF2B5EF4-FFF2-40B4-BE49-F238E27FC236}">
                <a16:creationId xmlns:a16="http://schemas.microsoft.com/office/drawing/2014/main" id="{3C7E2DD8-138C-41AE-B9AC-4946D5486201}"/>
              </a:ext>
            </a:extLst>
          </p:cNvPr>
          <p:cNvSpPr txBox="1"/>
          <p:nvPr/>
        </p:nvSpPr>
        <p:spPr>
          <a:xfrm>
            <a:off x="6791833" y="3900310"/>
            <a:ext cx="4834252" cy="927680"/>
          </a:xfrm>
          <a:prstGeom prst="rect">
            <a:avLst/>
          </a:prstGeom>
          <a:solidFill>
            <a:srgbClr val="00B0F0">
              <a:alpha val="20000"/>
            </a:srgbClr>
          </a:solidFill>
          <a:ln w="38100">
            <a:solidFill>
              <a:schemeClr val="accent5">
                <a:lumMod val="50000"/>
              </a:schemeClr>
            </a:solidFill>
          </a:ln>
        </p:spPr>
        <p:txBody>
          <a:bodyPr wrap="square" rtlCol="0">
            <a:spAutoFit/>
          </a:bodyPr>
          <a:lstStyle/>
          <a:p>
            <a:endParaRPr lang="en-GB" dirty="0"/>
          </a:p>
        </p:txBody>
      </p:sp>
      <p:sp>
        <p:nvSpPr>
          <p:cNvPr id="21" name="TextBox 20">
            <a:extLst>
              <a:ext uri="{FF2B5EF4-FFF2-40B4-BE49-F238E27FC236}">
                <a16:creationId xmlns:a16="http://schemas.microsoft.com/office/drawing/2014/main" id="{FCE3FB8F-63BB-4003-AF36-C914A7E4174B}"/>
              </a:ext>
            </a:extLst>
          </p:cNvPr>
          <p:cNvSpPr txBox="1"/>
          <p:nvPr/>
        </p:nvSpPr>
        <p:spPr>
          <a:xfrm>
            <a:off x="565915" y="2588377"/>
            <a:ext cx="5170045" cy="357367"/>
          </a:xfrm>
          <a:prstGeom prst="rect">
            <a:avLst/>
          </a:prstGeom>
          <a:solidFill>
            <a:srgbClr val="FFC000">
              <a:alpha val="20000"/>
            </a:srgbClr>
          </a:solidFill>
          <a:ln w="38100">
            <a:solidFill>
              <a:schemeClr val="accent2">
                <a:lumMod val="50000"/>
              </a:schemeClr>
            </a:solidFill>
          </a:ln>
        </p:spPr>
        <p:txBody>
          <a:bodyPr wrap="square" rtlCol="0">
            <a:spAutoFit/>
          </a:bodyPr>
          <a:lstStyle/>
          <a:p>
            <a:endParaRPr lang="en-GB" sz="2800" dirty="0"/>
          </a:p>
        </p:txBody>
      </p:sp>
      <p:sp>
        <p:nvSpPr>
          <p:cNvPr id="27" name="TextBox 26">
            <a:extLst>
              <a:ext uri="{FF2B5EF4-FFF2-40B4-BE49-F238E27FC236}">
                <a16:creationId xmlns:a16="http://schemas.microsoft.com/office/drawing/2014/main" id="{EA4358EB-6333-4654-94A3-325FB615E6E4}"/>
              </a:ext>
            </a:extLst>
          </p:cNvPr>
          <p:cNvSpPr txBox="1"/>
          <p:nvPr/>
        </p:nvSpPr>
        <p:spPr>
          <a:xfrm>
            <a:off x="565915" y="4046000"/>
            <a:ext cx="3009805" cy="346855"/>
          </a:xfrm>
          <a:prstGeom prst="rect">
            <a:avLst/>
          </a:prstGeom>
          <a:solidFill>
            <a:srgbClr val="FF0000">
              <a:alpha val="20000"/>
            </a:srgbClr>
          </a:solidFill>
          <a:ln w="38100">
            <a:solidFill>
              <a:srgbClr val="C00000"/>
            </a:solidFill>
          </a:ln>
        </p:spPr>
        <p:txBody>
          <a:bodyPr wrap="square" rtlCol="0">
            <a:spAutoFit/>
          </a:bodyPr>
          <a:lstStyle/>
          <a:p>
            <a:endParaRPr lang="en-GB" sz="2400" dirty="0"/>
          </a:p>
        </p:txBody>
      </p:sp>
      <p:sp>
        <p:nvSpPr>
          <p:cNvPr id="31" name="TextBox 30">
            <a:extLst>
              <a:ext uri="{FF2B5EF4-FFF2-40B4-BE49-F238E27FC236}">
                <a16:creationId xmlns:a16="http://schemas.microsoft.com/office/drawing/2014/main" id="{6D938488-0E1F-4B9C-BBBF-5C945EFD8690}"/>
              </a:ext>
            </a:extLst>
          </p:cNvPr>
          <p:cNvSpPr txBox="1"/>
          <p:nvPr/>
        </p:nvSpPr>
        <p:spPr>
          <a:xfrm>
            <a:off x="3277644" y="3686300"/>
            <a:ext cx="3514189" cy="346855"/>
          </a:xfrm>
          <a:prstGeom prst="rect">
            <a:avLst/>
          </a:prstGeom>
          <a:solidFill>
            <a:srgbClr val="FF0000">
              <a:alpha val="20000"/>
            </a:srgbClr>
          </a:solidFill>
          <a:ln w="38100">
            <a:solidFill>
              <a:srgbClr val="C00000"/>
            </a:solidFill>
          </a:ln>
        </p:spPr>
        <p:txBody>
          <a:bodyPr wrap="square" rtlCol="0">
            <a:spAutoFit/>
          </a:bodyPr>
          <a:lstStyle/>
          <a:p>
            <a:endParaRPr lang="en-GB" sz="2400" dirty="0"/>
          </a:p>
        </p:txBody>
      </p:sp>
      <p:sp>
        <p:nvSpPr>
          <p:cNvPr id="32" name="TextBox 31">
            <a:extLst>
              <a:ext uri="{FF2B5EF4-FFF2-40B4-BE49-F238E27FC236}">
                <a16:creationId xmlns:a16="http://schemas.microsoft.com/office/drawing/2014/main" id="{109D7867-2343-4B7B-A81B-4E8656AF8094}"/>
              </a:ext>
            </a:extLst>
          </p:cNvPr>
          <p:cNvSpPr txBox="1"/>
          <p:nvPr/>
        </p:nvSpPr>
        <p:spPr>
          <a:xfrm>
            <a:off x="7680176" y="-350575"/>
            <a:ext cx="1774311" cy="342311"/>
          </a:xfrm>
          <a:prstGeom prst="rect">
            <a:avLst/>
          </a:prstGeom>
          <a:solidFill>
            <a:srgbClr val="00B050">
              <a:alpha val="20000"/>
            </a:srgbClr>
          </a:solidFill>
        </p:spPr>
        <p:txBody>
          <a:bodyPr wrap="square" rtlCol="0">
            <a:spAutoFit/>
          </a:bodyPr>
          <a:lstStyle/>
          <a:p>
            <a:endParaRPr lang="en-GB" sz="2400" dirty="0"/>
          </a:p>
        </p:txBody>
      </p:sp>
      <p:sp>
        <p:nvSpPr>
          <p:cNvPr id="33" name="TextBox 32">
            <a:extLst>
              <a:ext uri="{FF2B5EF4-FFF2-40B4-BE49-F238E27FC236}">
                <a16:creationId xmlns:a16="http://schemas.microsoft.com/office/drawing/2014/main" id="{6DD08329-9227-4930-AE33-89983278BADB}"/>
              </a:ext>
            </a:extLst>
          </p:cNvPr>
          <p:cNvSpPr txBox="1"/>
          <p:nvPr/>
        </p:nvSpPr>
        <p:spPr>
          <a:xfrm>
            <a:off x="565914" y="4779755"/>
            <a:ext cx="1425629" cy="354499"/>
          </a:xfrm>
          <a:prstGeom prst="rect">
            <a:avLst/>
          </a:prstGeom>
          <a:solidFill>
            <a:srgbClr val="00B0F0">
              <a:alpha val="20000"/>
            </a:srgbClr>
          </a:solidFill>
          <a:ln w="38100">
            <a:solidFill>
              <a:schemeClr val="accent5">
                <a:lumMod val="50000"/>
              </a:schemeClr>
            </a:solidFill>
          </a:ln>
        </p:spPr>
        <p:txBody>
          <a:bodyPr wrap="square" rtlCol="0">
            <a:spAutoFit/>
          </a:bodyPr>
          <a:lstStyle/>
          <a:p>
            <a:endParaRPr lang="en-GB" sz="2400" dirty="0"/>
          </a:p>
        </p:txBody>
      </p:sp>
      <p:sp>
        <p:nvSpPr>
          <p:cNvPr id="34" name="TextBox 33">
            <a:extLst>
              <a:ext uri="{FF2B5EF4-FFF2-40B4-BE49-F238E27FC236}">
                <a16:creationId xmlns:a16="http://schemas.microsoft.com/office/drawing/2014/main" id="{2254BC32-849F-4194-8CE1-5A7667945E4C}"/>
              </a:ext>
            </a:extLst>
          </p:cNvPr>
          <p:cNvSpPr txBox="1"/>
          <p:nvPr/>
        </p:nvSpPr>
        <p:spPr>
          <a:xfrm>
            <a:off x="565915" y="4410276"/>
            <a:ext cx="6225918" cy="352058"/>
          </a:xfrm>
          <a:prstGeom prst="rect">
            <a:avLst/>
          </a:prstGeom>
          <a:solidFill>
            <a:srgbClr val="00B0F0">
              <a:alpha val="20000"/>
            </a:srgbClr>
          </a:solidFill>
          <a:ln w="38100">
            <a:solidFill>
              <a:schemeClr val="accent5">
                <a:lumMod val="50000"/>
              </a:schemeClr>
            </a:solidFill>
          </a:ln>
        </p:spPr>
        <p:txBody>
          <a:bodyPr wrap="square" rtlCol="0">
            <a:spAutoFit/>
          </a:bodyPr>
          <a:lstStyle/>
          <a:p>
            <a:endParaRPr lang="en-GB" sz="2400" dirty="0"/>
          </a:p>
        </p:txBody>
      </p:sp>
      <p:sp>
        <p:nvSpPr>
          <p:cNvPr id="35" name="TextBox 34">
            <a:extLst>
              <a:ext uri="{FF2B5EF4-FFF2-40B4-BE49-F238E27FC236}">
                <a16:creationId xmlns:a16="http://schemas.microsoft.com/office/drawing/2014/main" id="{AA1638BE-E8E7-4159-8A5F-BD74F31D6AB5}"/>
              </a:ext>
            </a:extLst>
          </p:cNvPr>
          <p:cNvSpPr txBox="1"/>
          <p:nvPr/>
        </p:nvSpPr>
        <p:spPr>
          <a:xfrm>
            <a:off x="5807967" y="4077072"/>
            <a:ext cx="983866" cy="299923"/>
          </a:xfrm>
          <a:prstGeom prst="rect">
            <a:avLst/>
          </a:prstGeom>
          <a:solidFill>
            <a:srgbClr val="00B0F0">
              <a:alpha val="20000"/>
            </a:srgbClr>
          </a:solidFill>
          <a:ln w="38100">
            <a:solidFill>
              <a:schemeClr val="accent5">
                <a:lumMod val="50000"/>
              </a:schemeClr>
            </a:solidFill>
          </a:ln>
        </p:spPr>
        <p:txBody>
          <a:bodyPr wrap="square" rtlCol="0">
            <a:spAutoFit/>
          </a:bodyPr>
          <a:lstStyle/>
          <a:p>
            <a:endParaRPr lang="en-GB" sz="2400" dirty="0"/>
          </a:p>
        </p:txBody>
      </p:sp>
      <p:sp>
        <p:nvSpPr>
          <p:cNvPr id="37" name="TextBox 36">
            <a:extLst>
              <a:ext uri="{FF2B5EF4-FFF2-40B4-BE49-F238E27FC236}">
                <a16:creationId xmlns:a16="http://schemas.microsoft.com/office/drawing/2014/main" id="{49A3C9B6-0733-4688-8F1F-F1B1E5288768}"/>
              </a:ext>
            </a:extLst>
          </p:cNvPr>
          <p:cNvSpPr txBox="1"/>
          <p:nvPr/>
        </p:nvSpPr>
        <p:spPr>
          <a:xfrm>
            <a:off x="3277644" y="5835134"/>
            <a:ext cx="3514189" cy="381541"/>
          </a:xfrm>
          <a:prstGeom prst="rect">
            <a:avLst/>
          </a:prstGeom>
          <a:solidFill>
            <a:srgbClr val="7030A0">
              <a:alpha val="20000"/>
            </a:srgbClr>
          </a:solidFill>
          <a:ln w="38100">
            <a:solidFill>
              <a:srgbClr val="7030A0"/>
            </a:solidFill>
          </a:ln>
        </p:spPr>
        <p:txBody>
          <a:bodyPr wrap="square" rtlCol="0">
            <a:spAutoFit/>
          </a:bodyPr>
          <a:lstStyle/>
          <a:p>
            <a:endParaRPr lang="en-GB" sz="2400" dirty="0"/>
          </a:p>
        </p:txBody>
      </p:sp>
      <p:sp>
        <p:nvSpPr>
          <p:cNvPr id="23" name="TextBox 22">
            <a:extLst>
              <a:ext uri="{FF2B5EF4-FFF2-40B4-BE49-F238E27FC236}">
                <a16:creationId xmlns:a16="http://schemas.microsoft.com/office/drawing/2014/main" id="{94F12772-A668-4F37-901D-475C3AD4E579}"/>
              </a:ext>
            </a:extLst>
          </p:cNvPr>
          <p:cNvSpPr txBox="1"/>
          <p:nvPr/>
        </p:nvSpPr>
        <p:spPr>
          <a:xfrm>
            <a:off x="565914" y="6207800"/>
            <a:ext cx="3657878" cy="381541"/>
          </a:xfrm>
          <a:prstGeom prst="rect">
            <a:avLst/>
          </a:prstGeom>
          <a:solidFill>
            <a:srgbClr val="7030A0">
              <a:alpha val="20000"/>
            </a:srgbClr>
          </a:solidFill>
          <a:ln w="38100">
            <a:solidFill>
              <a:srgbClr val="7030A0"/>
            </a:solidFill>
          </a:ln>
        </p:spPr>
        <p:txBody>
          <a:bodyPr wrap="square" rtlCol="0">
            <a:spAutoFit/>
          </a:bodyPr>
          <a:lstStyle/>
          <a:p>
            <a:endParaRPr lang="en-GB" sz="2400" dirty="0"/>
          </a:p>
        </p:txBody>
      </p:sp>
      <p:pic>
        <p:nvPicPr>
          <p:cNvPr id="2" name="Picture 1"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2539" y="583334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17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20" grpId="0" animBg="1"/>
      <p:bldP spid="21" grpId="0" animBg="1"/>
      <p:bldP spid="27" grpId="0" animBg="1"/>
      <p:bldP spid="31" grpId="0" animBg="1"/>
      <p:bldP spid="32" grpId="0" animBg="1"/>
      <p:bldP spid="33" grpId="0" animBg="1"/>
      <p:bldP spid="34" grpId="0" animBg="1"/>
      <p:bldP spid="35" grpId="0" animBg="1"/>
      <p:bldP spid="37"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410926917"/>
              </p:ext>
            </p:extLst>
          </p:nvPr>
        </p:nvGraphicFramePr>
        <p:xfrm>
          <a:off x="839416" y="1196752"/>
          <a:ext cx="10801200" cy="4175368"/>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awareness of and practise presenting the content typically required in an introduction to an oral presentation.</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Identify and practise using signposting language used in an introduction.</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using the beginning of an introduction to ‘grab’ the attention of the audience.</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243473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Introductions: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Attention grabber</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7" name="Content Placeholder 2"/>
          <p:cNvSpPr>
            <a:spLocks noGrp="1"/>
          </p:cNvSpPr>
          <p:nvPr>
            <p:ph idx="1"/>
          </p:nvPr>
        </p:nvSpPr>
        <p:spPr>
          <a:xfrm>
            <a:off x="695400" y="1268760"/>
            <a:ext cx="10801200" cy="1008112"/>
          </a:xfrm>
          <a:solidFill>
            <a:srgbClr val="C7EBE2"/>
          </a:solidFill>
          <a:ln>
            <a:solidFill>
              <a:schemeClr val="tx1"/>
            </a:solidFill>
            <a:prstDash val="dash"/>
          </a:ln>
        </p:spPr>
        <p:txBody>
          <a:bodyPr anchor="ctr">
            <a:normAutofit/>
          </a:bodyPr>
          <a:lstStyle/>
          <a:p>
            <a:pPr marL="0" indent="0">
              <a:buNone/>
            </a:pPr>
            <a:r>
              <a:rPr lang="en-US" sz="2400" dirty="0"/>
              <a:t>The aim of an attention grabber is to ‘</a:t>
            </a:r>
            <a:r>
              <a:rPr lang="en-US" sz="2400" b="1" dirty="0"/>
              <a:t>grab</a:t>
            </a:r>
            <a:r>
              <a:rPr lang="en-US" sz="2400" dirty="0"/>
              <a:t>’ the audience’s attention. It is also known as a ‘hook’.  </a:t>
            </a:r>
          </a:p>
        </p:txBody>
      </p:sp>
      <p:pic>
        <p:nvPicPr>
          <p:cNvPr id="9" name="Picture 2" descr="Fisherman, Caught, Fish, Fishing, M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0296" y="3501008"/>
            <a:ext cx="3028176" cy="292494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a:xfrm>
            <a:off x="695400" y="3717032"/>
            <a:ext cx="6264696" cy="1713388"/>
          </a:xfrm>
          <a:prstGeom prst="rect">
            <a:avLst/>
          </a:prstGeom>
          <a:solidFill>
            <a:srgbClr val="FFFFD1"/>
          </a:solidFill>
          <a:ln>
            <a:solidFill>
              <a:schemeClr val="tx1"/>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400" dirty="0">
                <a:solidFill>
                  <a:srgbClr val="FF0000"/>
                </a:solidFill>
              </a:rPr>
              <a:t>In the Final Presentation, you will be assessed on the </a:t>
            </a:r>
            <a:r>
              <a:rPr lang="en-US" sz="2400" b="1" dirty="0">
                <a:solidFill>
                  <a:srgbClr val="FF0000"/>
                </a:solidFill>
              </a:rPr>
              <a:t>effectiveness</a:t>
            </a:r>
            <a:r>
              <a:rPr lang="en-US" sz="2400" dirty="0">
                <a:solidFill>
                  <a:srgbClr val="FF0000"/>
                </a:solidFill>
              </a:rPr>
              <a:t> of your attention grabber.</a:t>
            </a:r>
          </a:p>
        </p:txBody>
      </p:sp>
    </p:spTree>
    <p:extLst>
      <p:ext uri="{BB962C8B-B14F-4D97-AF65-F5344CB8AC3E}">
        <p14:creationId xmlns:p14="http://schemas.microsoft.com/office/powerpoint/2010/main" val="17807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PowerPoint </a:t>
              </a:r>
              <a:r>
                <a:rPr lang="en-US" sz="6000" b="1" dirty="0">
                  <a:solidFill>
                    <a:srgbClr val="002060"/>
                  </a:solidFill>
                  <a:latin typeface="Calibri "/>
                </a:rPr>
                <a:t>s</a:t>
              </a:r>
              <a:r>
                <a:rPr kumimoji="0" lang="en-US" sz="6000" b="1" i="0" u="none" strike="noStrike" kern="1200" cap="none" spc="0" normalizeH="0" baseline="0" noProof="0" dirty="0" err="1">
                  <a:ln>
                    <a:noFill/>
                  </a:ln>
                  <a:solidFill>
                    <a:srgbClr val="002060"/>
                  </a:solidFill>
                  <a:effectLst/>
                  <a:uLnTx/>
                  <a:uFillTx/>
                  <a:latin typeface="Calibri "/>
                  <a:ea typeface="+mj-ea"/>
                  <a:cs typeface="+mj-cs"/>
                </a:rPr>
                <a:t>lides</a:t>
              </a:r>
              <a:r>
                <a:rPr kumimoji="0" lang="en-US" sz="6000" b="1" i="0" u="none" strike="noStrike" kern="1200" cap="none" spc="0" normalizeH="0" baseline="0" noProof="0" dirty="0">
                  <a:ln>
                    <a:noFill/>
                  </a:ln>
                  <a:solidFill>
                    <a:srgbClr val="002060"/>
                  </a:solidFill>
                  <a:effectLst/>
                  <a:uLnTx/>
                  <a:uFillTx/>
                  <a:latin typeface="Calibri "/>
                  <a:ea typeface="+mj-ea"/>
                  <a:cs typeface="+mj-cs"/>
                </a:rPr>
                <a:t> for the introduction</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448999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1169665"/>
            <a:ext cx="11377264" cy="5184576"/>
          </a:xfrm>
          <a:noFill/>
          <a:ln>
            <a:noFill/>
          </a:ln>
        </p:spPr>
        <p:txBody>
          <a:bodyPr>
            <a:normAutofit/>
          </a:bodyPr>
          <a:lstStyle/>
          <a:p>
            <a:pPr marL="0" lvl="0" indent="0" algn="just">
              <a:buNone/>
            </a:pPr>
            <a:r>
              <a:rPr lang="en-US" sz="2000" dirty="0">
                <a:solidFill>
                  <a:prstClr val="black"/>
                </a:solidFill>
              </a:rPr>
              <a:t>Look at the three PowerPoint slides from the experienced presenter’s introduction on </a:t>
            </a:r>
            <a:r>
              <a:rPr lang="en-US" sz="2000" i="1" dirty="0">
                <a:solidFill>
                  <a:prstClr val="black"/>
                </a:solidFill>
              </a:rPr>
              <a:t>Obesity in the UK</a:t>
            </a:r>
            <a:r>
              <a:rPr lang="en-US" sz="2000" dirty="0">
                <a:solidFill>
                  <a:prstClr val="black"/>
                </a:solidFill>
              </a:rPr>
              <a:t>, and put them in the order in which they appeared.</a:t>
            </a:r>
            <a:endParaRPr lang="en-US" sz="2000" i="1" dirty="0">
              <a:solidFill>
                <a:prstClr val="black"/>
              </a:solidFill>
            </a:endParaRPr>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US" altLang="en-US" sz="2400" b="1" dirty="0">
                  <a:solidFill>
                    <a:srgbClr val="000000"/>
                  </a:solidFill>
                  <a:latin typeface="Verdana" panose="020B0604030504040204" pitchFamily="34" charset="0"/>
                </a:rPr>
                <a:t>PowerPoint slides for the introduction</a:t>
              </a: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 name="Picture 1">
            <a:extLst>
              <a:ext uri="{FF2B5EF4-FFF2-40B4-BE49-F238E27FC236}">
                <a16:creationId xmlns:a16="http://schemas.microsoft.com/office/drawing/2014/main" id="{2FA5D62A-B332-4376-AB05-4BD6E55B1155}"/>
              </a:ext>
            </a:extLst>
          </p:cNvPr>
          <p:cNvPicPr>
            <a:picLocks noChangeAspect="1"/>
          </p:cNvPicPr>
          <p:nvPr/>
        </p:nvPicPr>
        <p:blipFill>
          <a:blip r:embed="rId3"/>
          <a:stretch>
            <a:fillRect/>
          </a:stretch>
        </p:blipFill>
        <p:spPr>
          <a:xfrm>
            <a:off x="8132233" y="2271516"/>
            <a:ext cx="3282005" cy="2461504"/>
          </a:xfrm>
          <a:prstGeom prst="rect">
            <a:avLst/>
          </a:prstGeom>
          <a:ln>
            <a:solidFill>
              <a:schemeClr val="tx1"/>
            </a:solidFill>
          </a:ln>
        </p:spPr>
      </p:pic>
      <p:pic>
        <p:nvPicPr>
          <p:cNvPr id="4" name="Picture 3">
            <a:extLst>
              <a:ext uri="{FF2B5EF4-FFF2-40B4-BE49-F238E27FC236}">
                <a16:creationId xmlns:a16="http://schemas.microsoft.com/office/drawing/2014/main" id="{52EDA865-5475-43A6-85CA-D52DC5FA6859}"/>
              </a:ext>
            </a:extLst>
          </p:cNvPr>
          <p:cNvPicPr>
            <a:picLocks noChangeAspect="1"/>
          </p:cNvPicPr>
          <p:nvPr/>
        </p:nvPicPr>
        <p:blipFill>
          <a:blip r:embed="rId4"/>
          <a:stretch>
            <a:fillRect/>
          </a:stretch>
        </p:blipFill>
        <p:spPr>
          <a:xfrm>
            <a:off x="4428223" y="2270839"/>
            <a:ext cx="3282005" cy="2461504"/>
          </a:xfrm>
          <a:prstGeom prst="rect">
            <a:avLst/>
          </a:prstGeom>
          <a:ln>
            <a:solidFill>
              <a:schemeClr val="tx1"/>
            </a:solidFill>
          </a:ln>
        </p:spPr>
      </p:pic>
      <p:pic>
        <p:nvPicPr>
          <p:cNvPr id="5" name="Picture 4">
            <a:extLst>
              <a:ext uri="{FF2B5EF4-FFF2-40B4-BE49-F238E27FC236}">
                <a16:creationId xmlns:a16="http://schemas.microsoft.com/office/drawing/2014/main" id="{FF062F61-DE72-481C-8874-80B5A5441BF7}"/>
              </a:ext>
            </a:extLst>
          </p:cNvPr>
          <p:cNvPicPr>
            <a:picLocks noChangeAspect="1"/>
          </p:cNvPicPr>
          <p:nvPr/>
        </p:nvPicPr>
        <p:blipFill>
          <a:blip r:embed="rId5"/>
          <a:stretch>
            <a:fillRect/>
          </a:stretch>
        </p:blipFill>
        <p:spPr>
          <a:xfrm>
            <a:off x="730704" y="2270839"/>
            <a:ext cx="3282005" cy="2461504"/>
          </a:xfrm>
          <a:prstGeom prst="rect">
            <a:avLst/>
          </a:prstGeom>
          <a:ln>
            <a:solidFill>
              <a:schemeClr val="tx1"/>
            </a:solidFill>
          </a:ln>
        </p:spPr>
      </p:pic>
      <p:sp>
        <p:nvSpPr>
          <p:cNvPr id="11" name="Content Placeholder 2">
            <a:extLst>
              <a:ext uri="{FF2B5EF4-FFF2-40B4-BE49-F238E27FC236}">
                <a16:creationId xmlns:a16="http://schemas.microsoft.com/office/drawing/2014/main" id="{B2536C69-FFF6-4DB0-8261-32C7B7EC30B1}"/>
              </a:ext>
            </a:extLst>
          </p:cNvPr>
          <p:cNvSpPr txBox="1">
            <a:spLocks/>
          </p:cNvSpPr>
          <p:nvPr/>
        </p:nvSpPr>
        <p:spPr>
          <a:xfrm>
            <a:off x="9408368" y="4899034"/>
            <a:ext cx="951286" cy="762214"/>
          </a:xfrm>
          <a:prstGeom prst="flowChartConnector">
            <a:avLst/>
          </a:prstGeom>
          <a:solidFill>
            <a:schemeClr val="bg1"/>
          </a:solidFill>
          <a:ln>
            <a:solidFill>
              <a:srgbClr val="C00000"/>
            </a:solidFill>
          </a:ln>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Font typeface="Arial" panose="020B0604020202020204" pitchFamily="34" charset="0"/>
              <a:buNone/>
            </a:pPr>
            <a:r>
              <a:rPr lang="en-US" sz="6000" b="1" dirty="0">
                <a:solidFill>
                  <a:srgbClr val="C00000"/>
                </a:solidFill>
              </a:rPr>
              <a:t>1</a:t>
            </a:r>
          </a:p>
          <a:p>
            <a:pPr marL="0" indent="0" algn="ctr">
              <a:lnSpc>
                <a:spcPct val="120000"/>
              </a:lnSpc>
              <a:spcBef>
                <a:spcPts val="0"/>
              </a:spcBef>
              <a:buFont typeface="Arial" panose="020B0604020202020204" pitchFamily="34" charset="0"/>
              <a:buNone/>
            </a:pPr>
            <a:endParaRPr lang="en-US" sz="2000" dirty="0">
              <a:solidFill>
                <a:srgbClr val="C00000"/>
              </a:solidFill>
            </a:endParaRPr>
          </a:p>
        </p:txBody>
      </p:sp>
      <p:sp>
        <p:nvSpPr>
          <p:cNvPr id="12" name="Content Placeholder 2">
            <a:extLst>
              <a:ext uri="{FF2B5EF4-FFF2-40B4-BE49-F238E27FC236}">
                <a16:creationId xmlns:a16="http://schemas.microsoft.com/office/drawing/2014/main" id="{8C4E18B8-3A2C-41B7-880E-832FE503648D}"/>
              </a:ext>
            </a:extLst>
          </p:cNvPr>
          <p:cNvSpPr txBox="1">
            <a:spLocks/>
          </p:cNvSpPr>
          <p:nvPr/>
        </p:nvSpPr>
        <p:spPr>
          <a:xfrm>
            <a:off x="5642746" y="4939587"/>
            <a:ext cx="951286" cy="762214"/>
          </a:xfrm>
          <a:prstGeom prst="flowChartConnector">
            <a:avLst/>
          </a:prstGeom>
          <a:solidFill>
            <a:schemeClr val="bg1"/>
          </a:solidFill>
          <a:ln>
            <a:solidFill>
              <a:srgbClr val="C00000"/>
            </a:solidFill>
          </a:ln>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Font typeface="Arial" panose="020B0604020202020204" pitchFamily="34" charset="0"/>
              <a:buNone/>
            </a:pPr>
            <a:r>
              <a:rPr lang="en-US" sz="6000" b="1" dirty="0">
                <a:solidFill>
                  <a:srgbClr val="C00000"/>
                </a:solidFill>
              </a:rPr>
              <a:t>2</a:t>
            </a:r>
          </a:p>
          <a:p>
            <a:pPr marL="0" indent="0" algn="ctr">
              <a:lnSpc>
                <a:spcPct val="120000"/>
              </a:lnSpc>
              <a:spcBef>
                <a:spcPts val="0"/>
              </a:spcBef>
              <a:buFont typeface="Arial" panose="020B0604020202020204" pitchFamily="34" charset="0"/>
              <a:buNone/>
            </a:pPr>
            <a:endParaRPr lang="en-US" sz="2000" dirty="0">
              <a:solidFill>
                <a:srgbClr val="C00000"/>
              </a:solidFill>
            </a:endParaRPr>
          </a:p>
        </p:txBody>
      </p:sp>
      <p:sp>
        <p:nvSpPr>
          <p:cNvPr id="13" name="Content Placeholder 2">
            <a:extLst>
              <a:ext uri="{FF2B5EF4-FFF2-40B4-BE49-F238E27FC236}">
                <a16:creationId xmlns:a16="http://schemas.microsoft.com/office/drawing/2014/main" id="{78799CD7-E78D-4C72-9278-1EB6543F5F59}"/>
              </a:ext>
            </a:extLst>
          </p:cNvPr>
          <p:cNvSpPr txBox="1">
            <a:spLocks/>
          </p:cNvSpPr>
          <p:nvPr/>
        </p:nvSpPr>
        <p:spPr>
          <a:xfrm>
            <a:off x="1641453" y="4939587"/>
            <a:ext cx="951286" cy="762214"/>
          </a:xfrm>
          <a:prstGeom prst="flowChartConnector">
            <a:avLst/>
          </a:prstGeom>
          <a:solidFill>
            <a:schemeClr val="bg1"/>
          </a:solidFill>
          <a:ln>
            <a:solidFill>
              <a:srgbClr val="C00000"/>
            </a:solidFill>
          </a:ln>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spcBef>
                <a:spcPts val="0"/>
              </a:spcBef>
              <a:buFont typeface="Arial" panose="020B0604020202020204" pitchFamily="34" charset="0"/>
              <a:buNone/>
            </a:pPr>
            <a:r>
              <a:rPr lang="en-US" sz="6000" b="1" dirty="0">
                <a:solidFill>
                  <a:srgbClr val="C00000"/>
                </a:solidFill>
              </a:rPr>
              <a:t>3</a:t>
            </a:r>
          </a:p>
          <a:p>
            <a:pPr marL="0" indent="0" algn="ctr">
              <a:lnSpc>
                <a:spcPct val="120000"/>
              </a:lnSpc>
              <a:spcBef>
                <a:spcPts val="0"/>
              </a:spcBef>
              <a:buFont typeface="Arial" panose="020B0604020202020204" pitchFamily="34" charset="0"/>
              <a:buNone/>
            </a:pPr>
            <a:endParaRPr lang="en-US" sz="2000" dirty="0">
              <a:solidFill>
                <a:srgbClr val="C00000"/>
              </a:solidFill>
            </a:endParaRPr>
          </a:p>
        </p:txBody>
      </p:sp>
      <p:pic>
        <p:nvPicPr>
          <p:cNvPr id="9" name="Picture 8"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0776427" y="558924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7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US" altLang="en-US" sz="2400" b="1" dirty="0">
                  <a:solidFill>
                    <a:srgbClr val="000000"/>
                  </a:solidFill>
                  <a:latin typeface="Verdana" panose="020B0604030504040204" pitchFamily="34" charset="0"/>
                </a:rPr>
                <a:t>PowerPoint slides for the introduction</a:t>
              </a: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8" name="Picture 17">
            <a:extLst>
              <a:ext uri="{FF2B5EF4-FFF2-40B4-BE49-F238E27FC236}">
                <a16:creationId xmlns:a16="http://schemas.microsoft.com/office/drawing/2014/main" id="{EA1A9753-9623-479D-BDDB-45BF05297E43}"/>
              </a:ext>
            </a:extLst>
          </p:cNvPr>
          <p:cNvPicPr>
            <a:picLocks noChangeAspect="1"/>
          </p:cNvPicPr>
          <p:nvPr/>
        </p:nvPicPr>
        <p:blipFill>
          <a:blip r:embed="rId3"/>
          <a:stretch>
            <a:fillRect/>
          </a:stretch>
        </p:blipFill>
        <p:spPr>
          <a:xfrm>
            <a:off x="551384" y="1649222"/>
            <a:ext cx="7055644" cy="4881832"/>
          </a:xfrm>
          <a:prstGeom prst="rect">
            <a:avLst/>
          </a:prstGeom>
          <a:ln>
            <a:solidFill>
              <a:schemeClr val="tx1"/>
            </a:solidFill>
          </a:ln>
        </p:spPr>
      </p:pic>
      <p:sp>
        <p:nvSpPr>
          <p:cNvPr id="19" name="Rectangle 18">
            <a:extLst>
              <a:ext uri="{FF2B5EF4-FFF2-40B4-BE49-F238E27FC236}">
                <a16:creationId xmlns:a16="http://schemas.microsoft.com/office/drawing/2014/main" id="{EE3D658D-8585-48C4-82E1-80865253F8D0}"/>
              </a:ext>
            </a:extLst>
          </p:cNvPr>
          <p:cNvSpPr/>
          <p:nvPr/>
        </p:nvSpPr>
        <p:spPr>
          <a:xfrm>
            <a:off x="1227685" y="3573016"/>
            <a:ext cx="1051891" cy="461665"/>
          </a:xfrm>
          <a:prstGeom prst="rect">
            <a:avLst/>
          </a:prstGeom>
        </p:spPr>
        <p:txBody>
          <a:bodyPr wrap="none">
            <a:spAutoFit/>
          </a:bodyPr>
          <a:lstStyle/>
          <a:p>
            <a:r>
              <a:rPr lang="en-US" sz="2400" dirty="0">
                <a:solidFill>
                  <a:srgbClr val="002060"/>
                </a:solidFill>
              </a:rPr>
              <a:t>Causes</a:t>
            </a:r>
            <a:endParaRPr lang="en-GB" sz="2400" dirty="0">
              <a:solidFill>
                <a:srgbClr val="002060"/>
              </a:solidFill>
            </a:endParaRPr>
          </a:p>
        </p:txBody>
      </p:sp>
      <p:sp>
        <p:nvSpPr>
          <p:cNvPr id="20" name="Rectangle 19">
            <a:extLst>
              <a:ext uri="{FF2B5EF4-FFF2-40B4-BE49-F238E27FC236}">
                <a16:creationId xmlns:a16="http://schemas.microsoft.com/office/drawing/2014/main" id="{FF4422B7-9F1C-4FE8-98F9-13F0BD8A7546}"/>
              </a:ext>
            </a:extLst>
          </p:cNvPr>
          <p:cNvSpPr/>
          <p:nvPr/>
        </p:nvSpPr>
        <p:spPr>
          <a:xfrm>
            <a:off x="1271464" y="5229200"/>
            <a:ext cx="6262417" cy="461665"/>
          </a:xfrm>
          <a:prstGeom prst="rect">
            <a:avLst/>
          </a:prstGeom>
        </p:spPr>
        <p:txBody>
          <a:bodyPr wrap="square">
            <a:spAutoFit/>
          </a:bodyPr>
          <a:lstStyle/>
          <a:p>
            <a:r>
              <a:rPr lang="en-US" sz="2400" dirty="0">
                <a:solidFill>
                  <a:srgbClr val="002060"/>
                </a:solidFill>
              </a:rPr>
              <a:t>Sugar-Sweetened Drink Advertising Ban</a:t>
            </a:r>
            <a:endParaRPr lang="en-GB" sz="2400" dirty="0">
              <a:solidFill>
                <a:srgbClr val="002060"/>
              </a:solidFill>
            </a:endParaRPr>
          </a:p>
        </p:txBody>
      </p:sp>
      <p:sp>
        <p:nvSpPr>
          <p:cNvPr id="21" name="Content Placeholder 2">
            <a:extLst>
              <a:ext uri="{FF2B5EF4-FFF2-40B4-BE49-F238E27FC236}">
                <a16:creationId xmlns:a16="http://schemas.microsoft.com/office/drawing/2014/main" id="{36F88810-5F56-4E27-A650-460F16B0FE38}"/>
              </a:ext>
            </a:extLst>
          </p:cNvPr>
          <p:cNvSpPr txBox="1">
            <a:spLocks/>
          </p:cNvSpPr>
          <p:nvPr/>
        </p:nvSpPr>
        <p:spPr>
          <a:xfrm>
            <a:off x="7752184" y="983502"/>
            <a:ext cx="4058129" cy="20134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Identify:</a:t>
            </a:r>
          </a:p>
          <a:p>
            <a:r>
              <a:rPr lang="en-US" sz="2000" dirty="0"/>
              <a:t>at least one method used to present </a:t>
            </a:r>
            <a:r>
              <a:rPr lang="en-US" sz="2000" b="1" u="sng" dirty="0"/>
              <a:t>content</a:t>
            </a:r>
            <a:r>
              <a:rPr lang="en-US" sz="2000" dirty="0"/>
              <a:t> effectively on the overview/outline slide. </a:t>
            </a:r>
          </a:p>
          <a:p>
            <a:r>
              <a:rPr lang="en-US" sz="2000" dirty="0"/>
              <a:t>at least one method to present the </a:t>
            </a:r>
            <a:r>
              <a:rPr lang="en-US" sz="2000" b="1" u="sng" dirty="0"/>
              <a:t>text</a:t>
            </a:r>
            <a:r>
              <a:rPr lang="en-US" sz="2000" dirty="0"/>
              <a:t> effectively. </a:t>
            </a:r>
          </a:p>
          <a:p>
            <a:endParaRPr lang="en-US" sz="2000" dirty="0"/>
          </a:p>
          <a:p>
            <a:pPr marL="0" indent="0">
              <a:buFont typeface="Arial" panose="020B0604020202020204" pitchFamily="34" charset="0"/>
              <a:buNone/>
            </a:pPr>
            <a:endParaRPr lang="en-US" sz="2000" dirty="0"/>
          </a:p>
        </p:txBody>
      </p:sp>
      <p:sp>
        <p:nvSpPr>
          <p:cNvPr id="22" name="Content Placeholder 2">
            <a:extLst>
              <a:ext uri="{FF2B5EF4-FFF2-40B4-BE49-F238E27FC236}">
                <a16:creationId xmlns:a16="http://schemas.microsoft.com/office/drawing/2014/main" id="{0D0F6DDD-42F3-4391-949B-524B3642E2E9}"/>
              </a:ext>
            </a:extLst>
          </p:cNvPr>
          <p:cNvSpPr txBox="1">
            <a:spLocks/>
          </p:cNvSpPr>
          <p:nvPr/>
        </p:nvSpPr>
        <p:spPr>
          <a:xfrm>
            <a:off x="7804403" y="3159657"/>
            <a:ext cx="4044472" cy="1066444"/>
          </a:xfrm>
          <a:prstGeom prst="rect">
            <a:avLst/>
          </a:prstGeom>
          <a:noFill/>
          <a:ln>
            <a:solidFill>
              <a:srgbClr val="00206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solidFill>
                  <a:srgbClr val="002060"/>
                </a:solidFill>
              </a:rPr>
              <a:t>Consistent use of simple grammar.</a:t>
            </a:r>
          </a:p>
          <a:p>
            <a:pPr marL="0" indent="0" algn="just">
              <a:buNone/>
            </a:pPr>
            <a:r>
              <a:rPr lang="en-US" sz="2000" dirty="0">
                <a:solidFill>
                  <a:srgbClr val="002060"/>
                </a:solidFill>
              </a:rPr>
              <a:t>All items written as noun phrases.</a:t>
            </a:r>
          </a:p>
        </p:txBody>
      </p:sp>
      <p:sp>
        <p:nvSpPr>
          <p:cNvPr id="23" name="Content Placeholder 2">
            <a:extLst>
              <a:ext uri="{FF2B5EF4-FFF2-40B4-BE49-F238E27FC236}">
                <a16:creationId xmlns:a16="http://schemas.microsoft.com/office/drawing/2014/main" id="{B3BBE436-B0AC-47EB-854B-41323A085BED}"/>
              </a:ext>
            </a:extLst>
          </p:cNvPr>
          <p:cNvSpPr txBox="1">
            <a:spLocks/>
          </p:cNvSpPr>
          <p:nvPr/>
        </p:nvSpPr>
        <p:spPr>
          <a:xfrm>
            <a:off x="7804403" y="4527198"/>
            <a:ext cx="4058129" cy="471133"/>
          </a:xfrm>
          <a:prstGeom prst="rect">
            <a:avLst/>
          </a:prstGeom>
          <a:noFill/>
          <a:ln>
            <a:solidFill>
              <a:srgbClr val="00206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solidFill>
                  <a:srgbClr val="002060"/>
                </a:solidFill>
              </a:rPr>
              <a:t>Consistent use of capital letters.</a:t>
            </a:r>
            <a:endParaRPr lang="en-US" sz="2400" dirty="0">
              <a:solidFill>
                <a:srgbClr val="002060"/>
              </a:solidFill>
            </a:endParaRPr>
          </a:p>
        </p:txBody>
      </p:sp>
      <p:sp>
        <p:nvSpPr>
          <p:cNvPr id="24" name="Content Placeholder 2">
            <a:extLst>
              <a:ext uri="{FF2B5EF4-FFF2-40B4-BE49-F238E27FC236}">
                <a16:creationId xmlns:a16="http://schemas.microsoft.com/office/drawing/2014/main" id="{89F19FF3-A011-49F9-B762-B59960D31D88}"/>
              </a:ext>
            </a:extLst>
          </p:cNvPr>
          <p:cNvSpPr txBox="1">
            <a:spLocks/>
          </p:cNvSpPr>
          <p:nvPr/>
        </p:nvSpPr>
        <p:spPr>
          <a:xfrm>
            <a:off x="7808502" y="5263130"/>
            <a:ext cx="4058129" cy="1267924"/>
          </a:xfrm>
          <a:prstGeom prst="rect">
            <a:avLst/>
          </a:prstGeom>
          <a:noFill/>
          <a:ln>
            <a:solidFill>
              <a:srgbClr val="00206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solidFill>
                  <a:srgbClr val="002060"/>
                </a:solidFill>
              </a:rPr>
              <a:t>Use of bold font to distinguish between main section titles and supporting points.</a:t>
            </a:r>
          </a:p>
        </p:txBody>
      </p:sp>
      <p:sp>
        <p:nvSpPr>
          <p:cNvPr id="2" name="Rectangle 1"/>
          <p:cNvSpPr/>
          <p:nvPr/>
        </p:nvSpPr>
        <p:spPr>
          <a:xfrm>
            <a:off x="407368" y="1100384"/>
            <a:ext cx="5900013" cy="400110"/>
          </a:xfrm>
          <a:prstGeom prst="rect">
            <a:avLst/>
          </a:prstGeom>
        </p:spPr>
        <p:txBody>
          <a:bodyPr wrap="none">
            <a:spAutoFit/>
          </a:bodyPr>
          <a:lstStyle/>
          <a:p>
            <a:pPr lvl="0" algn="just"/>
            <a:r>
              <a:rPr lang="en-US" sz="2000" dirty="0">
                <a:solidFill>
                  <a:prstClr val="black"/>
                </a:solidFill>
              </a:rPr>
              <a:t>Fill in the missing spaces in the overview/ outline slide.</a:t>
            </a:r>
          </a:p>
        </p:txBody>
      </p:sp>
      <p:sp>
        <p:nvSpPr>
          <p:cNvPr id="14" name="Content Placeholder 2">
            <a:extLst>
              <a:ext uri="{FF2B5EF4-FFF2-40B4-BE49-F238E27FC236}">
                <a16:creationId xmlns:a16="http://schemas.microsoft.com/office/drawing/2014/main" id="{E54272FD-B4BF-42A1-8794-4A38FF191AD5}"/>
              </a:ext>
            </a:extLst>
          </p:cNvPr>
          <p:cNvSpPr txBox="1">
            <a:spLocks/>
          </p:cNvSpPr>
          <p:nvPr/>
        </p:nvSpPr>
        <p:spPr>
          <a:xfrm>
            <a:off x="2711625" y="2132855"/>
            <a:ext cx="4822256" cy="589741"/>
          </a:xfrm>
          <a:prstGeom prst="rect">
            <a:avLst/>
          </a:prstGeom>
          <a:solidFill>
            <a:srgbClr val="002060"/>
          </a:solidFill>
          <a:ln w="3175">
            <a:solidFill>
              <a:srgbClr val="00206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The problem is </a:t>
            </a:r>
            <a:r>
              <a:rPr lang="en-US" sz="2000" b="1" dirty="0">
                <a:solidFill>
                  <a:schemeClr val="bg1"/>
                </a:solidFill>
              </a:rPr>
              <a:t>clearly identified</a:t>
            </a:r>
            <a:r>
              <a:rPr lang="en-US" sz="2000" dirty="0">
                <a:solidFill>
                  <a:schemeClr val="bg1"/>
                </a:solidFill>
              </a:rPr>
              <a:t> on the slide</a:t>
            </a:r>
          </a:p>
        </p:txBody>
      </p:sp>
      <p:sp>
        <p:nvSpPr>
          <p:cNvPr id="15" name="Content Placeholder 2">
            <a:extLst>
              <a:ext uri="{FF2B5EF4-FFF2-40B4-BE49-F238E27FC236}">
                <a16:creationId xmlns:a16="http://schemas.microsoft.com/office/drawing/2014/main" id="{BF25A6E3-5C87-4015-AA4E-273993BBF06A}"/>
              </a:ext>
            </a:extLst>
          </p:cNvPr>
          <p:cNvSpPr txBox="1">
            <a:spLocks/>
          </p:cNvSpPr>
          <p:nvPr/>
        </p:nvSpPr>
        <p:spPr>
          <a:xfrm>
            <a:off x="2855070" y="3354396"/>
            <a:ext cx="3095204" cy="895170"/>
          </a:xfrm>
          <a:prstGeom prst="rect">
            <a:avLst/>
          </a:prstGeom>
          <a:solidFill>
            <a:srgbClr val="002060"/>
          </a:solidFill>
          <a:ln w="3175">
            <a:solidFill>
              <a:srgbClr val="00206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The sub-sections of the ‘problem section’ are listed</a:t>
            </a:r>
          </a:p>
        </p:txBody>
      </p:sp>
      <p:sp>
        <p:nvSpPr>
          <p:cNvPr id="16" name="Content Placeholder 2">
            <a:extLst>
              <a:ext uri="{FF2B5EF4-FFF2-40B4-BE49-F238E27FC236}">
                <a16:creationId xmlns:a16="http://schemas.microsoft.com/office/drawing/2014/main" id="{B45273EA-2153-482A-990A-75A4C35F8A04}"/>
              </a:ext>
            </a:extLst>
          </p:cNvPr>
          <p:cNvSpPr txBox="1">
            <a:spLocks/>
          </p:cNvSpPr>
          <p:nvPr/>
        </p:nvSpPr>
        <p:spPr>
          <a:xfrm>
            <a:off x="4402672" y="4416690"/>
            <a:ext cx="3095204" cy="804184"/>
          </a:xfrm>
          <a:prstGeom prst="rect">
            <a:avLst/>
          </a:prstGeom>
          <a:solidFill>
            <a:srgbClr val="002060"/>
          </a:solidFill>
          <a:ln w="3175">
            <a:solidFill>
              <a:srgbClr val="00206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The two solutions are </a:t>
            </a:r>
            <a:r>
              <a:rPr lang="en-US" sz="2000" b="1" dirty="0">
                <a:solidFill>
                  <a:schemeClr val="bg1"/>
                </a:solidFill>
              </a:rPr>
              <a:t>listed</a:t>
            </a:r>
            <a:endParaRPr lang="en-US" sz="2000" dirty="0">
              <a:solidFill>
                <a:schemeClr val="bg1"/>
              </a:solidFill>
            </a:endParaRPr>
          </a:p>
        </p:txBody>
      </p:sp>
    </p:spTree>
    <p:extLst>
      <p:ext uri="{BB962C8B-B14F-4D97-AF65-F5344CB8AC3E}">
        <p14:creationId xmlns:p14="http://schemas.microsoft.com/office/powerpoint/2010/main" val="20935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animBg="1"/>
      <p:bldP spid="23" grpId="0" animBg="1"/>
      <p:bldP spid="24" grpId="0" animBg="1"/>
      <p:bldP spid="14" grpId="0" animBg="1"/>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14" y="279800"/>
            <a:ext cx="7956374" cy="556731"/>
            <a:chOff x="103092947" y="106166693"/>
            <a:chExt cx="6633626" cy="556411"/>
          </a:xfrm>
        </p:grpSpPr>
        <p:sp>
          <p:nvSpPr>
            <p:cNvPr id="7" name="Text Box 3"/>
            <p:cNvSpPr txBox="1">
              <a:spLocks noChangeArrowheads="1"/>
            </p:cNvSpPr>
            <p:nvPr/>
          </p:nvSpPr>
          <p:spPr bwMode="auto">
            <a:xfrm>
              <a:off x="103121214" y="106166693"/>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Introductions: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Outline/overview</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7" name="Content Placeholder 2"/>
          <p:cNvSpPr>
            <a:spLocks noGrp="1"/>
          </p:cNvSpPr>
          <p:nvPr>
            <p:ph idx="1"/>
          </p:nvPr>
        </p:nvSpPr>
        <p:spPr>
          <a:xfrm>
            <a:off x="685875" y="1068735"/>
            <a:ext cx="10820250" cy="2303512"/>
          </a:xfrm>
          <a:solidFill>
            <a:srgbClr val="C7EBE2"/>
          </a:solidFill>
          <a:ln>
            <a:solidFill>
              <a:schemeClr val="tx1"/>
            </a:solidFill>
            <a:prstDash val="dash"/>
          </a:ln>
        </p:spPr>
        <p:txBody>
          <a:bodyPr anchor="ctr">
            <a:normAutofit/>
          </a:bodyPr>
          <a:lstStyle/>
          <a:p>
            <a:pPr marL="0" indent="0">
              <a:buNone/>
            </a:pPr>
            <a:r>
              <a:rPr lang="en-US" sz="2400" dirty="0"/>
              <a:t>Providing an </a:t>
            </a:r>
            <a:r>
              <a:rPr lang="en-US" sz="2400" b="1" dirty="0"/>
              <a:t>overview</a:t>
            </a:r>
            <a:r>
              <a:rPr lang="en-US" sz="2400" dirty="0"/>
              <a:t> of your presentation helps the audience prepare for the content of your presentation. Therefore, it is a key element of the introduction.</a:t>
            </a:r>
          </a:p>
          <a:p>
            <a:pPr marL="0" indent="0">
              <a:buNone/>
            </a:pPr>
            <a:endParaRPr lang="en-US" sz="1200" dirty="0">
              <a:cs typeface="Calibri"/>
            </a:endParaRPr>
          </a:p>
          <a:p>
            <a:pPr marL="0" indent="0">
              <a:buNone/>
            </a:pPr>
            <a:r>
              <a:rPr lang="en-US" sz="2400" dirty="0">
                <a:cs typeface="Calibri"/>
              </a:rPr>
              <a:t>The overview should consist of the headings of the different sections you will present. To help guide the audience through your presentation, the headings for the different sections should match the overview.</a:t>
            </a:r>
          </a:p>
        </p:txBody>
      </p:sp>
      <p:pic>
        <p:nvPicPr>
          <p:cNvPr id="2" name="Picture 1"/>
          <p:cNvPicPr>
            <a:picLocks noChangeAspect="1"/>
          </p:cNvPicPr>
          <p:nvPr/>
        </p:nvPicPr>
        <p:blipFill>
          <a:blip r:embed="rId3"/>
          <a:stretch>
            <a:fillRect/>
          </a:stretch>
        </p:blipFill>
        <p:spPr>
          <a:xfrm>
            <a:off x="2303459" y="4522093"/>
            <a:ext cx="8022380" cy="1965945"/>
          </a:xfrm>
          <a:prstGeom prst="rect">
            <a:avLst/>
          </a:prstGeom>
        </p:spPr>
      </p:pic>
      <p:sp>
        <p:nvSpPr>
          <p:cNvPr id="11" name="Content Placeholder 2"/>
          <p:cNvSpPr txBox="1">
            <a:spLocks/>
          </p:cNvSpPr>
          <p:nvPr/>
        </p:nvSpPr>
        <p:spPr>
          <a:xfrm>
            <a:off x="687299" y="3493021"/>
            <a:ext cx="10818825" cy="936104"/>
          </a:xfrm>
          <a:prstGeom prst="rect">
            <a:avLst/>
          </a:prstGeom>
          <a:solidFill>
            <a:srgbClr val="FFFFD1"/>
          </a:solidFill>
          <a:ln>
            <a:solidFill>
              <a:schemeClr val="tx1"/>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dirty="0">
                <a:solidFill>
                  <a:srgbClr val="FF0000"/>
                </a:solidFill>
              </a:rPr>
              <a:t>In the Final Presentation, you </a:t>
            </a:r>
            <a:r>
              <a:rPr lang="en-US" sz="2400" b="1" dirty="0">
                <a:solidFill>
                  <a:srgbClr val="FF0000"/>
                </a:solidFill>
              </a:rPr>
              <a:t>must</a:t>
            </a:r>
            <a:r>
              <a:rPr lang="en-US" sz="2400" dirty="0">
                <a:solidFill>
                  <a:srgbClr val="FF0000"/>
                </a:solidFill>
              </a:rPr>
              <a:t> include an overview in your introduction, or you will </a:t>
            </a:r>
            <a:r>
              <a:rPr lang="en-US" sz="2400" b="1" dirty="0">
                <a:solidFill>
                  <a:srgbClr val="FF0000"/>
                </a:solidFill>
              </a:rPr>
              <a:t>fail</a:t>
            </a:r>
            <a:r>
              <a:rPr lang="en-US" sz="2400" dirty="0">
                <a:solidFill>
                  <a:srgbClr val="FF0000"/>
                </a:solidFill>
              </a:rPr>
              <a:t> in the </a:t>
            </a:r>
            <a:r>
              <a:rPr lang="en-US" sz="2400" u="sng" dirty="0">
                <a:solidFill>
                  <a:srgbClr val="FF0000"/>
                </a:solidFill>
              </a:rPr>
              <a:t>Task achievement</a:t>
            </a:r>
            <a:r>
              <a:rPr lang="en-US" sz="2400" dirty="0">
                <a:solidFill>
                  <a:srgbClr val="FF0000"/>
                </a:solidFill>
              </a:rPr>
              <a:t> criteria.</a:t>
            </a:r>
          </a:p>
        </p:txBody>
      </p:sp>
      <p:cxnSp>
        <p:nvCxnSpPr>
          <p:cNvPr id="12" name="Straight Connector 11"/>
          <p:cNvCxnSpPr/>
          <p:nvPr/>
        </p:nvCxnSpPr>
        <p:spPr>
          <a:xfrm>
            <a:off x="8754194" y="5748511"/>
            <a:ext cx="1283568"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6473949" y="5994251"/>
            <a:ext cx="2870290" cy="952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59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lang="en-US" sz="6000" b="1" dirty="0">
                  <a:solidFill>
                    <a:srgbClr val="002060"/>
                  </a:solidFill>
                  <a:latin typeface="Calibri "/>
                </a:rPr>
                <a:t>Independent p</a:t>
              </a:r>
              <a:r>
                <a:rPr kumimoji="0" lang="en-US" sz="6000" b="1" i="0" u="none" strike="noStrike" kern="1200" cap="none" spc="0" normalizeH="0" baseline="0" noProof="0" dirty="0" err="1">
                  <a:ln>
                    <a:noFill/>
                  </a:ln>
                  <a:solidFill>
                    <a:srgbClr val="002060"/>
                  </a:solidFill>
                  <a:effectLst/>
                  <a:uLnTx/>
                  <a:uFillTx/>
                  <a:latin typeface="Calibri "/>
                  <a:ea typeface="+mj-ea"/>
                  <a:cs typeface="+mj-cs"/>
                </a:rPr>
                <a:t>ractice</a:t>
              </a:r>
              <a:endParaRPr kumimoji="0" lang="en-US" sz="6000" b="1" i="0" u="none" strike="noStrike" kern="1200" cap="none" spc="0" normalizeH="0" baseline="0" noProof="0" dirty="0">
                <a:ln>
                  <a:noFill/>
                </a:ln>
                <a:solidFill>
                  <a:srgbClr val="002060"/>
                </a:solidFill>
                <a:effectLst/>
                <a:uLnTx/>
                <a:uFillTx/>
                <a:latin typeface="Calibri "/>
                <a:ea typeface="+mj-ea"/>
                <a:cs typeface="+mj-cs"/>
              </a:endParaRP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173877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5420" y="1206455"/>
            <a:ext cx="10837204" cy="5102830"/>
          </a:xfrm>
          <a:noFill/>
          <a:ln>
            <a:noFill/>
          </a:ln>
        </p:spPr>
        <p:txBody>
          <a:bodyPr vert="horz" lIns="91440" tIns="45720" rIns="91440" bIns="45720" rtlCol="0" anchor="t">
            <a:normAutofit/>
          </a:bodyPr>
          <a:lstStyle/>
          <a:p>
            <a:pPr marL="0" indent="0">
              <a:buNone/>
            </a:pPr>
            <a:endParaRPr lang="en-US" sz="2000" dirty="0"/>
          </a:p>
          <a:p>
            <a:pPr marL="0" indent="0">
              <a:buNone/>
            </a:pPr>
            <a:r>
              <a:rPr lang="en-US" sz="2000" dirty="0"/>
              <a:t>Review the introduction that you prepared for homework and complete the following tasks:</a:t>
            </a:r>
          </a:p>
          <a:p>
            <a:pPr marL="0" indent="0">
              <a:buNone/>
            </a:pPr>
            <a:endParaRPr lang="en-US" sz="2000" dirty="0"/>
          </a:p>
          <a:p>
            <a:pPr lvl="1"/>
            <a:r>
              <a:rPr lang="en-US" sz="2000" dirty="0"/>
              <a:t>Make improvements to your introduction e.g. </a:t>
            </a:r>
            <a:r>
              <a:rPr lang="en-US" sz="2000" i="1" dirty="0"/>
              <a:t>add missing content</a:t>
            </a:r>
            <a:r>
              <a:rPr lang="en-US" sz="2000" dirty="0"/>
              <a:t>, </a:t>
            </a:r>
            <a:r>
              <a:rPr lang="en-US" sz="2000" i="1" dirty="0"/>
              <a:t>improve your signposting </a:t>
            </a:r>
            <a:r>
              <a:rPr lang="en-US" sz="2000" dirty="0"/>
              <a:t>etc.</a:t>
            </a:r>
          </a:p>
          <a:p>
            <a:pPr lvl="1"/>
            <a:endParaRPr lang="en-US" sz="2000" dirty="0"/>
          </a:p>
          <a:p>
            <a:pPr lvl="1"/>
            <a:r>
              <a:rPr lang="en-US" sz="2000" dirty="0"/>
              <a:t>Present your introduction to a partner. Your partner will video record you.</a:t>
            </a:r>
          </a:p>
          <a:p>
            <a:pPr lvl="1"/>
            <a:endParaRPr lang="en-US" sz="2000" dirty="0"/>
          </a:p>
          <a:p>
            <a:pPr lvl="1"/>
            <a:r>
              <a:rPr lang="en-US" sz="2000" dirty="0"/>
              <a:t>Watch your video. Are you happy with your introduction?</a:t>
            </a:r>
          </a:p>
          <a:p>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Practice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661968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3185436888"/>
              </p:ext>
            </p:extLst>
          </p:nvPr>
        </p:nvGraphicFramePr>
        <p:xfrm>
          <a:off x="731404" y="1340768"/>
          <a:ext cx="10729192" cy="2592288"/>
        </p:xfrm>
        <a:graphic>
          <a:graphicData uri="http://schemas.openxmlformats.org/drawingml/2006/table">
            <a:tbl>
              <a:tblPr firstRow="1" bandRow="1">
                <a:tableStyleId>{5940675A-B579-460E-94D1-54222C63F5DA}</a:tableStyleId>
              </a:tblPr>
              <a:tblGrid>
                <a:gridCol w="1764196">
                  <a:extLst>
                    <a:ext uri="{9D8B030D-6E8A-4147-A177-3AD203B41FA5}">
                      <a16:colId xmlns:a16="http://schemas.microsoft.com/office/drawing/2014/main" val="2008940339"/>
                    </a:ext>
                  </a:extLst>
                </a:gridCol>
                <a:gridCol w="8964996">
                  <a:extLst>
                    <a:ext uri="{9D8B030D-6E8A-4147-A177-3AD203B41FA5}">
                      <a16:colId xmlns:a16="http://schemas.microsoft.com/office/drawing/2014/main" val="2859638879"/>
                    </a:ext>
                  </a:extLst>
                </a:gridCol>
              </a:tblGrid>
              <a:tr h="51834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400" b="1" dirty="0">
                          <a:solidFill>
                            <a:schemeClr val="tx1"/>
                          </a:solidFill>
                          <a:effectLst/>
                          <a:latin typeface="+mn-lt"/>
                          <a:ea typeface="SimSun" panose="02010600030101010101" pitchFamily="2" charset="-122"/>
                          <a:cs typeface="Arial" panose="020B0604020202020204" pitchFamily="34" charset="0"/>
                        </a:rPr>
                        <a:t>Task</a:t>
                      </a:r>
                    </a:p>
                  </a:txBody>
                  <a:tcPr anchor="ctr">
                    <a:solidFill>
                      <a:schemeClr val="bg1"/>
                    </a:solidFill>
                  </a:tcPr>
                </a:tc>
                <a:extLst>
                  <a:ext uri="{0D108BD9-81ED-4DB2-BD59-A6C34878D82A}">
                    <a16:rowId xmlns:a16="http://schemas.microsoft.com/office/drawing/2014/main" val="2323099356"/>
                  </a:ext>
                </a:extLst>
              </a:tr>
              <a:tr h="2073946">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7.2</a:t>
                      </a:r>
                    </a:p>
                  </a:txBody>
                  <a:tcPr anchor="ctr">
                    <a:solidFill>
                      <a:srgbClr val="264177"/>
                    </a:solidFill>
                  </a:tcPr>
                </a:tc>
                <a:tc>
                  <a:txBody>
                    <a:bodyPr/>
                    <a:lstStyle/>
                    <a:p>
                      <a:pPr marL="0" marR="0" lvl="0" indent="0" algn="just"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rPr>
                        <a:t>Prepare the conclusion of your OCSb Presentation.</a:t>
                      </a:r>
                    </a:p>
                    <a:p>
                      <a:pPr marL="914400" marR="0" lvl="1" indent="-45720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Decide what you will say.​</a:t>
                      </a:r>
                      <a:endPar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1" indent="-45720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Practise saying it.​</a:t>
                      </a:r>
                      <a:endPar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1" indent="-45720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Create at least one PowerPoint slide for your conclusion.​</a:t>
                      </a:r>
                      <a:endPar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914400" marR="0" lvl="1" indent="-457200" algn="just"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Bring your slide and script (if you write one) to class.</a:t>
                      </a:r>
                      <a:endParaRPr kumimoji="0" lang="en-US" sz="22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nchor="ctr">
                    <a:solidFill>
                      <a:schemeClr val="bg1"/>
                    </a:solidFill>
                  </a:tcPr>
                </a:tc>
                <a:extLst>
                  <a:ext uri="{0D108BD9-81ED-4DB2-BD59-A6C34878D82A}">
                    <a16:rowId xmlns:a16="http://schemas.microsoft.com/office/drawing/2014/main" val="927558485"/>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Homework</a:t>
              </a:r>
              <a:endParaRPr lang="en-US" altLang="en-US" sz="2400" dirty="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657448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Getting started</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96171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428" y="1268760"/>
            <a:ext cx="10297144" cy="5184576"/>
          </a:xfrm>
          <a:noFill/>
          <a:ln>
            <a:noFill/>
          </a:ln>
        </p:spPr>
        <p:txBody>
          <a:bodyPr>
            <a:normAutofit/>
          </a:bodyPr>
          <a:lstStyle/>
          <a:p>
            <a:pPr marL="0" lvl="0" indent="0" algn="just">
              <a:buNone/>
            </a:pPr>
            <a:endParaRPr lang="en-US" sz="2000" dirty="0">
              <a:solidFill>
                <a:prstClr val="black"/>
              </a:solidFill>
            </a:endParaRPr>
          </a:p>
          <a:p>
            <a:pPr marL="0" lvl="0" indent="0" algn="just">
              <a:buNone/>
            </a:pPr>
            <a:r>
              <a:rPr lang="en-US" sz="2000" dirty="0">
                <a:solidFill>
                  <a:prstClr val="black"/>
                </a:solidFill>
              </a:rPr>
              <a:t>For homework, you prepared the introduction to your OCSb Final Presentation. With a partner, complete the tasks below:</a:t>
            </a:r>
          </a:p>
          <a:p>
            <a:pPr marL="0" lvl="0" indent="0" algn="just">
              <a:buNone/>
            </a:pPr>
            <a:endParaRPr lang="en-US" sz="2000" dirty="0">
              <a:solidFill>
                <a:prstClr val="black"/>
              </a:solidFill>
            </a:endParaRPr>
          </a:p>
          <a:p>
            <a:pPr marL="971550" lvl="1" indent="-514350" algn="just">
              <a:buFont typeface="+mj-lt"/>
              <a:buAutoNum type="arabicPeriod"/>
            </a:pPr>
            <a:r>
              <a:rPr lang="en-US" sz="2000" dirty="0">
                <a:solidFill>
                  <a:prstClr val="black"/>
                </a:solidFill>
              </a:rPr>
              <a:t>Present your introduction to each other.</a:t>
            </a:r>
          </a:p>
          <a:p>
            <a:pPr marL="971550" lvl="1" indent="-514350" algn="just">
              <a:buFont typeface="+mj-lt"/>
              <a:buAutoNum type="arabicPeriod"/>
            </a:pPr>
            <a:endParaRPr lang="en-US" sz="2000" dirty="0">
              <a:solidFill>
                <a:prstClr val="black"/>
              </a:solidFill>
            </a:endParaRPr>
          </a:p>
          <a:p>
            <a:pPr marL="971550" lvl="1" indent="-514350" algn="just">
              <a:buFont typeface="+mj-lt"/>
              <a:buAutoNum type="arabicPeriod"/>
            </a:pPr>
            <a:r>
              <a:rPr lang="en-US" sz="2000" dirty="0">
                <a:solidFill>
                  <a:prstClr val="black"/>
                </a:solidFill>
              </a:rPr>
              <a:t>Decide whose introduction was the most effective and explain why. </a:t>
            </a:r>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31336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Introductions </a:t>
              </a:r>
            </a:p>
            <a:p>
              <a:pPr algn="ctr"/>
              <a:r>
                <a:rPr lang="en-US" sz="6000" dirty="0">
                  <a:solidFill>
                    <a:srgbClr val="002060"/>
                  </a:solidFill>
                  <a:latin typeface="Calibri "/>
                </a:rPr>
                <a:t>(Content)</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059864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268760"/>
            <a:ext cx="11089232" cy="5184576"/>
          </a:xfrm>
          <a:noFill/>
          <a:ln>
            <a:noFill/>
          </a:ln>
        </p:spPr>
        <p:txBody>
          <a:bodyPr vert="horz" lIns="91440" tIns="45720" rIns="91440" bIns="45720" rtlCol="0" anchor="t">
            <a:normAutofit/>
          </a:bodyPr>
          <a:lstStyle/>
          <a:p>
            <a:pPr marL="0" indent="0" algn="just">
              <a:buNone/>
            </a:pPr>
            <a:r>
              <a:rPr lang="en-US" sz="2000" dirty="0"/>
              <a:t>Watch an experienced speaker present an introduction. Identify the features included and their order.</a:t>
            </a:r>
          </a:p>
          <a:p>
            <a:pPr marL="0" lvl="0" indent="0" algn="just">
              <a:buNone/>
            </a:pPr>
            <a:endParaRPr lang="en-US" sz="2000" dirty="0">
              <a:solidFill>
                <a:prstClr val="black"/>
              </a:solidFill>
            </a:endParaRPr>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Introductions: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Content</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1" name="Table 10">
            <a:extLst>
              <a:ext uri="{FF2B5EF4-FFF2-40B4-BE49-F238E27FC236}">
                <a16:creationId xmlns:a16="http://schemas.microsoft.com/office/drawing/2014/main" id="{3AD6852C-3BFC-49EE-A225-A7ECB0C25DDB}"/>
              </a:ext>
            </a:extLst>
          </p:cNvPr>
          <p:cNvGraphicFramePr>
            <a:graphicFrameLocks noGrp="1"/>
          </p:cNvGraphicFramePr>
          <p:nvPr>
            <p:extLst>
              <p:ext uri="{D42A27DB-BD31-4B8C-83A1-F6EECF244321}">
                <p14:modId xmlns:p14="http://schemas.microsoft.com/office/powerpoint/2010/main" val="1539547374"/>
              </p:ext>
            </p:extLst>
          </p:nvPr>
        </p:nvGraphicFramePr>
        <p:xfrm>
          <a:off x="551384" y="1917900"/>
          <a:ext cx="11089232" cy="3854190"/>
        </p:xfrm>
        <a:graphic>
          <a:graphicData uri="http://schemas.openxmlformats.org/drawingml/2006/table">
            <a:tbl>
              <a:tblPr firstRow="1" bandRow="1">
                <a:tableStyleId>{5C22544A-7EE6-4342-B048-85BDC9FD1C3A}</a:tableStyleId>
              </a:tblPr>
              <a:tblGrid>
                <a:gridCol w="10094044">
                  <a:extLst>
                    <a:ext uri="{9D8B030D-6E8A-4147-A177-3AD203B41FA5}">
                      <a16:colId xmlns:a16="http://schemas.microsoft.com/office/drawing/2014/main" val="2492138133"/>
                    </a:ext>
                  </a:extLst>
                </a:gridCol>
                <a:gridCol w="995188">
                  <a:extLst>
                    <a:ext uri="{9D8B030D-6E8A-4147-A177-3AD203B41FA5}">
                      <a16:colId xmlns:a16="http://schemas.microsoft.com/office/drawing/2014/main" val="328370039"/>
                    </a:ext>
                  </a:extLst>
                </a:gridCol>
              </a:tblGrid>
              <a:tr h="505205">
                <a:tc>
                  <a:txBody>
                    <a:bodyPr/>
                    <a:lstStyle/>
                    <a:p>
                      <a:pPr algn="ctr"/>
                      <a:r>
                        <a:rPr lang="en-US" sz="2400" dirty="0">
                          <a:solidFill>
                            <a:schemeClr val="tx1"/>
                          </a:solidFill>
                        </a:rPr>
                        <a:t>The speaker …</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r>
                        <a:rPr lang="en-US" sz="2400" dirty="0">
                          <a:solidFill>
                            <a:schemeClr val="tx1"/>
                          </a:solidFill>
                        </a:rPr>
                        <a:t>Order</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219691053"/>
                  </a:ext>
                </a:extLst>
              </a:tr>
              <a:tr h="505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0" dirty="0">
                          <a:solidFill>
                            <a:schemeClr val="tx1"/>
                          </a:solidFill>
                        </a:rPr>
                        <a:t>presents a definition of the problem.</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215705206"/>
                  </a:ext>
                </a:extLst>
              </a:tr>
              <a:tr h="505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0" kern="1200" dirty="0">
                          <a:solidFill>
                            <a:schemeClr val="tx1"/>
                          </a:solidFill>
                          <a:latin typeface="+mn-lt"/>
                          <a:ea typeface="+mn-ea"/>
                          <a:cs typeface="+mn-cs"/>
                        </a:rPr>
                        <a:t>introduces himself </a:t>
                      </a:r>
                      <a:r>
                        <a:rPr lang="en-US" sz="2400" i="0" dirty="0">
                          <a:solidFill>
                            <a:schemeClr val="tx1"/>
                          </a:solidFill>
                        </a:rPr>
                        <a:t>to the audience.</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64731181"/>
                  </a:ext>
                </a:extLst>
              </a:tr>
              <a:tr h="505205">
                <a:tc>
                  <a:txBody>
                    <a:bodyPr/>
                    <a:lstStyle/>
                    <a:p>
                      <a:pPr algn="ctr"/>
                      <a:r>
                        <a:rPr lang="en-US" sz="2400" i="0" dirty="0">
                          <a:solidFill>
                            <a:schemeClr val="tx1"/>
                          </a:solidFill>
                        </a:rPr>
                        <a:t>states the topic of the presentation.</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326381375"/>
                  </a:ext>
                </a:extLst>
              </a:tr>
              <a:tr h="505205">
                <a:tc>
                  <a:txBody>
                    <a:bodyPr/>
                    <a:lstStyle/>
                    <a:p>
                      <a:pPr algn="ctr"/>
                      <a:r>
                        <a:rPr lang="en-US" sz="2400" i="0" dirty="0">
                          <a:solidFill>
                            <a:schemeClr val="tx1"/>
                          </a:solidFill>
                        </a:rPr>
                        <a:t>tries to increase the interest of the audience in the topic.</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04125141"/>
                  </a:ext>
                </a:extLst>
              </a:tr>
              <a:tr h="505205">
                <a:tc>
                  <a:txBody>
                    <a:bodyPr/>
                    <a:lstStyle/>
                    <a:p>
                      <a:pPr algn="ctr"/>
                      <a:r>
                        <a:rPr lang="en-US" sz="2400" i="0" dirty="0">
                          <a:solidFill>
                            <a:schemeClr val="tx1"/>
                          </a:solidFill>
                        </a:rPr>
                        <a:t>provides an outline of the specific aspects of the </a:t>
                      </a:r>
                      <a:r>
                        <a:rPr lang="en-US" sz="2400" i="0" kern="1200" dirty="0">
                          <a:solidFill>
                            <a:schemeClr val="tx1"/>
                          </a:solidFill>
                          <a:latin typeface="+mn-lt"/>
                          <a:ea typeface="+mn-ea"/>
                          <a:cs typeface="+mn-cs"/>
                        </a:rPr>
                        <a:t>topic he will </a:t>
                      </a:r>
                      <a:r>
                        <a:rPr lang="en-US" sz="2400" i="0" dirty="0">
                          <a:solidFill>
                            <a:schemeClr val="tx1"/>
                          </a:solidFill>
                        </a:rPr>
                        <a:t>cover in the presentation.</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140022629"/>
                  </a:ext>
                </a:extLst>
              </a:tr>
              <a:tr h="505205">
                <a:tc>
                  <a:txBody>
                    <a:bodyPr/>
                    <a:lstStyle/>
                    <a:p>
                      <a:pPr algn="ctr"/>
                      <a:r>
                        <a:rPr lang="en-US" sz="2400" i="0" dirty="0">
                          <a:solidFill>
                            <a:schemeClr val="tx1"/>
                          </a:solidFill>
                        </a:rPr>
                        <a:t>greets the audience.</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tc>
                  <a:txBody>
                    <a:bodyPr/>
                    <a:lstStyle/>
                    <a:p>
                      <a:pPr algn="ct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575886823"/>
                  </a:ext>
                </a:extLst>
              </a:tr>
            </a:tbl>
          </a:graphicData>
        </a:graphic>
      </p:graphicFrame>
      <p:sp>
        <p:nvSpPr>
          <p:cNvPr id="13" name="Rectangle 12">
            <a:extLst>
              <a:ext uri="{FF2B5EF4-FFF2-40B4-BE49-F238E27FC236}">
                <a16:creationId xmlns:a16="http://schemas.microsoft.com/office/drawing/2014/main" id="{61D3BD61-5F2E-40A4-B2AD-D5AB1CE85CBB}"/>
              </a:ext>
            </a:extLst>
          </p:cNvPr>
          <p:cNvSpPr/>
          <p:nvPr/>
        </p:nvSpPr>
        <p:spPr>
          <a:xfrm>
            <a:off x="521296" y="5855106"/>
            <a:ext cx="10945216" cy="707886"/>
          </a:xfrm>
          <a:prstGeom prst="rect">
            <a:avLst/>
          </a:prstGeom>
          <a:noFill/>
          <a:ln>
            <a:noFill/>
          </a:ln>
        </p:spPr>
        <p:txBody>
          <a:bodyPr wrap="square">
            <a:spAutoFit/>
          </a:bodyPr>
          <a:lstStyle/>
          <a:p>
            <a:pPr lvl="0" algn="just" defTabSz="914400"/>
            <a:r>
              <a:rPr lang="en-US" sz="2000" dirty="0">
                <a:solidFill>
                  <a:srgbClr val="002060"/>
                </a:solidFill>
              </a:rPr>
              <a:t>Did you include the same features in your introduction?</a:t>
            </a:r>
          </a:p>
          <a:p>
            <a:pPr lvl="0" algn="just" defTabSz="914400"/>
            <a:r>
              <a:rPr lang="en-US" sz="2000" dirty="0">
                <a:solidFill>
                  <a:srgbClr val="002060"/>
                </a:solidFill>
              </a:rPr>
              <a:t>Did you include anything the speaker didn't? Is it necessary?</a:t>
            </a:r>
          </a:p>
        </p:txBody>
      </p:sp>
      <p:sp>
        <p:nvSpPr>
          <p:cNvPr id="2" name="Rectangle 1"/>
          <p:cNvSpPr/>
          <p:nvPr/>
        </p:nvSpPr>
        <p:spPr>
          <a:xfrm>
            <a:off x="-2328936" y="2621666"/>
            <a:ext cx="6096000" cy="369332"/>
          </a:xfrm>
          <a:prstGeom prst="rect">
            <a:avLst/>
          </a:prstGeom>
        </p:spPr>
        <p:txBody>
          <a:bodyPr>
            <a:spAutoFit/>
          </a:bodyPr>
          <a:lstStyle/>
          <a:p>
            <a:pPr marL="457200" indent="-457200">
              <a:buFont typeface="Courier New" panose="02070309020205020404" pitchFamily="49" charset="0"/>
              <a:buChar char="o"/>
            </a:pPr>
            <a:endParaRPr lang="en-GB" b="1" dirty="0">
              <a:solidFill>
                <a:srgbClr val="FF0000"/>
              </a:solidFill>
            </a:endParaRPr>
          </a:p>
        </p:txBody>
      </p:sp>
      <p:sp>
        <p:nvSpPr>
          <p:cNvPr id="14" name="Rectangle 13">
            <a:extLst>
              <a:ext uri="{FF2B5EF4-FFF2-40B4-BE49-F238E27FC236}">
                <a16:creationId xmlns:a16="http://schemas.microsoft.com/office/drawing/2014/main" id="{48AAB1CC-67AE-457A-9F17-6CDEC9804576}"/>
              </a:ext>
            </a:extLst>
          </p:cNvPr>
          <p:cNvSpPr/>
          <p:nvPr/>
        </p:nvSpPr>
        <p:spPr>
          <a:xfrm>
            <a:off x="10992540" y="2948960"/>
            <a:ext cx="340157" cy="461665"/>
          </a:xfrm>
          <a:prstGeom prst="rect">
            <a:avLst/>
          </a:prstGeom>
        </p:spPr>
        <p:txBody>
          <a:bodyPr wrap="none">
            <a:spAutoFit/>
          </a:bodyPr>
          <a:lstStyle/>
          <a:p>
            <a:pPr lvl="0" algn="ctr" defTabSz="914400"/>
            <a:r>
              <a:rPr lang="en-US" sz="2400" b="1" dirty="0">
                <a:solidFill>
                  <a:srgbClr val="002060"/>
                </a:solidFill>
              </a:rPr>
              <a:t>2</a:t>
            </a:r>
            <a:endParaRPr lang="en-GB" sz="2400" b="1" dirty="0">
              <a:solidFill>
                <a:srgbClr val="002060"/>
              </a:solidFill>
            </a:endParaRPr>
          </a:p>
        </p:txBody>
      </p:sp>
      <p:sp>
        <p:nvSpPr>
          <p:cNvPr id="15" name="Rectangle 14">
            <a:extLst>
              <a:ext uri="{FF2B5EF4-FFF2-40B4-BE49-F238E27FC236}">
                <a16:creationId xmlns:a16="http://schemas.microsoft.com/office/drawing/2014/main" id="{68A0C453-7D8D-45FB-9A6A-591685F4E839}"/>
              </a:ext>
            </a:extLst>
          </p:cNvPr>
          <p:cNvSpPr/>
          <p:nvPr/>
        </p:nvSpPr>
        <p:spPr>
          <a:xfrm>
            <a:off x="10992542" y="3975447"/>
            <a:ext cx="340157" cy="461665"/>
          </a:xfrm>
          <a:prstGeom prst="rect">
            <a:avLst/>
          </a:prstGeom>
        </p:spPr>
        <p:txBody>
          <a:bodyPr wrap="none">
            <a:spAutoFit/>
          </a:bodyPr>
          <a:lstStyle/>
          <a:p>
            <a:pPr lvl="0" algn="ctr" defTabSz="914400"/>
            <a:r>
              <a:rPr lang="en-US" sz="2400" b="1" dirty="0">
                <a:solidFill>
                  <a:srgbClr val="002060"/>
                </a:solidFill>
              </a:rPr>
              <a:t>3</a:t>
            </a:r>
            <a:endParaRPr lang="en-GB" sz="2400" b="1" dirty="0">
              <a:solidFill>
                <a:srgbClr val="002060"/>
              </a:solidFill>
            </a:endParaRPr>
          </a:p>
        </p:txBody>
      </p:sp>
      <p:sp>
        <p:nvSpPr>
          <p:cNvPr id="16" name="Rectangle 15">
            <a:extLst>
              <a:ext uri="{FF2B5EF4-FFF2-40B4-BE49-F238E27FC236}">
                <a16:creationId xmlns:a16="http://schemas.microsoft.com/office/drawing/2014/main" id="{065A6BDE-526A-46F2-B800-D5C493F74705}"/>
              </a:ext>
            </a:extLst>
          </p:cNvPr>
          <p:cNvSpPr/>
          <p:nvPr/>
        </p:nvSpPr>
        <p:spPr>
          <a:xfrm>
            <a:off x="10992541" y="3471391"/>
            <a:ext cx="340157" cy="461665"/>
          </a:xfrm>
          <a:prstGeom prst="rect">
            <a:avLst/>
          </a:prstGeom>
        </p:spPr>
        <p:txBody>
          <a:bodyPr wrap="none">
            <a:spAutoFit/>
          </a:bodyPr>
          <a:lstStyle/>
          <a:p>
            <a:pPr lvl="0" algn="ctr" defTabSz="914400"/>
            <a:r>
              <a:rPr lang="en-US" sz="2400" b="1" dirty="0">
                <a:solidFill>
                  <a:srgbClr val="002060"/>
                </a:solidFill>
              </a:rPr>
              <a:t>4</a:t>
            </a:r>
            <a:endParaRPr lang="en-GB" sz="2400" b="1" dirty="0">
              <a:solidFill>
                <a:srgbClr val="002060"/>
              </a:solidFill>
            </a:endParaRPr>
          </a:p>
        </p:txBody>
      </p:sp>
      <p:sp>
        <p:nvSpPr>
          <p:cNvPr id="17" name="Rectangle 16">
            <a:extLst>
              <a:ext uri="{FF2B5EF4-FFF2-40B4-BE49-F238E27FC236}">
                <a16:creationId xmlns:a16="http://schemas.microsoft.com/office/drawing/2014/main" id="{7D71A087-B5B7-40CC-8CAA-772E1828A8F3}"/>
              </a:ext>
            </a:extLst>
          </p:cNvPr>
          <p:cNvSpPr/>
          <p:nvPr/>
        </p:nvSpPr>
        <p:spPr>
          <a:xfrm>
            <a:off x="10992543" y="4567471"/>
            <a:ext cx="340157" cy="461665"/>
          </a:xfrm>
          <a:prstGeom prst="rect">
            <a:avLst/>
          </a:prstGeom>
        </p:spPr>
        <p:txBody>
          <a:bodyPr wrap="none">
            <a:spAutoFit/>
          </a:bodyPr>
          <a:lstStyle/>
          <a:p>
            <a:pPr lvl="0" algn="ctr" defTabSz="914400"/>
            <a:r>
              <a:rPr lang="en-US" sz="2400" b="1" dirty="0">
                <a:solidFill>
                  <a:srgbClr val="002060"/>
                </a:solidFill>
              </a:rPr>
              <a:t>5</a:t>
            </a:r>
            <a:endParaRPr lang="en-GB" sz="2400" b="1" dirty="0">
              <a:solidFill>
                <a:srgbClr val="002060"/>
              </a:solidFill>
            </a:endParaRPr>
          </a:p>
        </p:txBody>
      </p:sp>
      <p:sp>
        <p:nvSpPr>
          <p:cNvPr id="18" name="Rectangle 17">
            <a:extLst>
              <a:ext uri="{FF2B5EF4-FFF2-40B4-BE49-F238E27FC236}">
                <a16:creationId xmlns:a16="http://schemas.microsoft.com/office/drawing/2014/main" id="{AAC24EBD-1F14-40C0-A1D3-A9048BB94D27}"/>
              </a:ext>
            </a:extLst>
          </p:cNvPr>
          <p:cNvSpPr/>
          <p:nvPr/>
        </p:nvSpPr>
        <p:spPr>
          <a:xfrm>
            <a:off x="10992544" y="5271591"/>
            <a:ext cx="340157" cy="461665"/>
          </a:xfrm>
          <a:prstGeom prst="rect">
            <a:avLst/>
          </a:prstGeom>
        </p:spPr>
        <p:txBody>
          <a:bodyPr wrap="none">
            <a:spAutoFit/>
          </a:bodyPr>
          <a:lstStyle/>
          <a:p>
            <a:pPr lvl="0" algn="ctr" defTabSz="914400"/>
            <a:r>
              <a:rPr lang="en-US" sz="2400" b="1" dirty="0">
                <a:solidFill>
                  <a:srgbClr val="002060"/>
                </a:solidFill>
              </a:rPr>
              <a:t>1</a:t>
            </a:r>
            <a:endParaRPr lang="en-GB" sz="2400" b="1" dirty="0">
              <a:solidFill>
                <a:srgbClr val="002060"/>
              </a:solidFill>
            </a:endParaRPr>
          </a:p>
        </p:txBody>
      </p:sp>
      <p:sp>
        <p:nvSpPr>
          <p:cNvPr id="19" name="Rectangle 18">
            <a:extLst>
              <a:ext uri="{FF2B5EF4-FFF2-40B4-BE49-F238E27FC236}">
                <a16:creationId xmlns:a16="http://schemas.microsoft.com/office/drawing/2014/main" id="{6A2944F7-2DCE-4762-836E-B607293B17E0}"/>
              </a:ext>
            </a:extLst>
          </p:cNvPr>
          <p:cNvSpPr/>
          <p:nvPr/>
        </p:nvSpPr>
        <p:spPr>
          <a:xfrm>
            <a:off x="10992540" y="2428960"/>
            <a:ext cx="354584" cy="461665"/>
          </a:xfrm>
          <a:prstGeom prst="rect">
            <a:avLst/>
          </a:prstGeom>
        </p:spPr>
        <p:txBody>
          <a:bodyPr wrap="none">
            <a:spAutoFit/>
          </a:bodyPr>
          <a:lstStyle/>
          <a:p>
            <a:pPr lvl="0" algn="ctr" defTabSz="914400"/>
            <a:r>
              <a:rPr lang="en-US" sz="2400" b="1" dirty="0">
                <a:solidFill>
                  <a:srgbClr val="C00000"/>
                </a:solidFill>
              </a:rPr>
              <a:t>X</a:t>
            </a:r>
            <a:endParaRPr lang="en-GB" sz="2400" b="1" dirty="0">
              <a:solidFill>
                <a:srgbClr val="C00000"/>
              </a:solidFill>
            </a:endParaRPr>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92540" y="238429"/>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543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Introductions </a:t>
              </a:r>
            </a:p>
            <a:p>
              <a:pPr marL="0" marR="0" lvl="0" indent="0" algn="ctr" defTabSz="685800" rtl="0" eaLnBrk="1" fontAlgn="auto" latinLnBrk="0" hangingPunct="1">
                <a:lnSpc>
                  <a:spcPct val="90000"/>
                </a:lnSpc>
                <a:spcBef>
                  <a:spcPct val="0"/>
                </a:spcBef>
                <a:spcAft>
                  <a:spcPts val="0"/>
                </a:spcAft>
                <a:buClrTx/>
                <a:buSzTx/>
                <a:buFontTx/>
                <a:buNone/>
                <a:tabLst/>
                <a:defRPr/>
              </a:pPr>
              <a:r>
                <a:rPr lang="en-US" sz="6000" dirty="0">
                  <a:solidFill>
                    <a:srgbClr val="002060"/>
                  </a:solidFill>
                  <a:latin typeface="Calibri "/>
                </a:rPr>
                <a:t>(</a:t>
              </a:r>
              <a:r>
                <a:rPr kumimoji="0" lang="en-US" sz="6000" i="0" u="none" strike="noStrike" kern="1200" cap="none" spc="0" normalizeH="0" baseline="0" noProof="0" dirty="0">
                  <a:ln>
                    <a:noFill/>
                  </a:ln>
                  <a:solidFill>
                    <a:srgbClr val="002060"/>
                  </a:solidFill>
                  <a:effectLst/>
                  <a:uLnTx/>
                  <a:uFillTx/>
                  <a:latin typeface="Calibri "/>
                </a:rPr>
                <a:t>Language)</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51586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268760"/>
            <a:ext cx="11089232" cy="5184576"/>
          </a:xfrm>
          <a:noFill/>
          <a:ln>
            <a:noFill/>
          </a:ln>
        </p:spPr>
        <p:txBody>
          <a:bodyPr>
            <a:normAutofit/>
          </a:bodyPr>
          <a:lstStyle/>
          <a:p>
            <a:pPr marL="0" lvl="0" indent="0" algn="just">
              <a:buNone/>
            </a:pPr>
            <a:r>
              <a:rPr lang="en-US" sz="2000" b="1" dirty="0">
                <a:solidFill>
                  <a:prstClr val="black"/>
                </a:solidFill>
              </a:rPr>
              <a:t>Student A</a:t>
            </a:r>
            <a:r>
              <a:rPr lang="en-US" sz="2000" dirty="0">
                <a:solidFill>
                  <a:prstClr val="black"/>
                </a:solidFill>
              </a:rPr>
              <a:t> and </a:t>
            </a:r>
            <a:r>
              <a:rPr lang="en-US" sz="2000" b="1" dirty="0">
                <a:solidFill>
                  <a:prstClr val="black"/>
                </a:solidFill>
              </a:rPr>
              <a:t>Student B</a:t>
            </a:r>
            <a:r>
              <a:rPr lang="en-US" sz="2000" dirty="0">
                <a:solidFill>
                  <a:prstClr val="black"/>
                </a:solidFill>
              </a:rPr>
              <a:t> should work together to fill in the spaces in the sample introduction in the OCSb Workbook. </a:t>
            </a:r>
          </a:p>
          <a:p>
            <a:pPr marL="0" lvl="0" indent="0" algn="just">
              <a:buNone/>
            </a:pPr>
            <a:endParaRPr lang="en-US" sz="2000" dirty="0">
              <a:solidFill>
                <a:prstClr val="black"/>
              </a:solidFill>
            </a:endParaRPr>
          </a:p>
          <a:p>
            <a:pPr marL="0" lvl="0" indent="0" algn="just">
              <a:buNone/>
            </a:pPr>
            <a:r>
              <a:rPr lang="en-US" sz="2000" dirty="0">
                <a:solidFill>
                  <a:prstClr val="black"/>
                </a:solidFill>
              </a:rPr>
              <a:t>You must follow two rules:</a:t>
            </a:r>
          </a:p>
          <a:p>
            <a:pPr marL="0" lvl="0" indent="0" algn="just">
              <a:buNone/>
            </a:pPr>
            <a:endParaRPr lang="en-US" sz="2000" dirty="0">
              <a:solidFill>
                <a:prstClr val="black"/>
              </a:solidFill>
            </a:endParaRPr>
          </a:p>
          <a:p>
            <a:pPr lvl="2" algn="just"/>
            <a:r>
              <a:rPr lang="en-US" dirty="0">
                <a:solidFill>
                  <a:prstClr val="black"/>
                </a:solidFill>
              </a:rPr>
              <a:t>You </a:t>
            </a:r>
            <a:r>
              <a:rPr lang="en-US" b="1" dirty="0">
                <a:solidFill>
                  <a:prstClr val="black"/>
                </a:solidFill>
              </a:rPr>
              <a:t>cannot</a:t>
            </a:r>
            <a:r>
              <a:rPr lang="en-US" dirty="0">
                <a:solidFill>
                  <a:prstClr val="black"/>
                </a:solidFill>
              </a:rPr>
              <a:t> </a:t>
            </a:r>
            <a:r>
              <a:rPr lang="en-US" b="1" dirty="0">
                <a:solidFill>
                  <a:prstClr val="black"/>
                </a:solidFill>
              </a:rPr>
              <a:t>SHOW</a:t>
            </a:r>
            <a:r>
              <a:rPr lang="en-US" dirty="0">
                <a:solidFill>
                  <a:prstClr val="black"/>
                </a:solidFill>
              </a:rPr>
              <a:t> each other the script in the OCSb Workbook.</a:t>
            </a:r>
          </a:p>
          <a:p>
            <a:pPr lvl="2" algn="just"/>
            <a:endParaRPr lang="en-US" dirty="0">
              <a:solidFill>
                <a:prstClr val="black"/>
              </a:solidFill>
            </a:endParaRPr>
          </a:p>
          <a:p>
            <a:pPr lvl="2" algn="just"/>
            <a:r>
              <a:rPr lang="en-US" dirty="0">
                <a:solidFill>
                  <a:prstClr val="black"/>
                </a:solidFill>
              </a:rPr>
              <a:t>You </a:t>
            </a:r>
            <a:r>
              <a:rPr lang="en-US" b="1" dirty="0">
                <a:solidFill>
                  <a:prstClr val="black"/>
                </a:solidFill>
              </a:rPr>
              <a:t>can only SPEAK </a:t>
            </a:r>
            <a:r>
              <a:rPr lang="en-US" dirty="0">
                <a:solidFill>
                  <a:prstClr val="black"/>
                </a:solidFill>
              </a:rPr>
              <a:t>to each other.</a:t>
            </a:r>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Introductions: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Language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 name="Picture 1"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6520" y="5464513"/>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80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268760"/>
            <a:ext cx="10729192" cy="5112568"/>
          </a:xfrm>
          <a:solidFill>
            <a:srgbClr val="FFFFD1"/>
          </a:solidFill>
          <a:ln>
            <a:solidFill>
              <a:srgbClr val="C00000"/>
            </a:solidFill>
            <a:prstDash val="dash"/>
          </a:ln>
        </p:spPr>
        <p:txBody>
          <a:bodyPr>
            <a:normAutofit fontScale="85000" lnSpcReduction="10000"/>
          </a:bodyPr>
          <a:lstStyle/>
          <a:p>
            <a:pPr marL="0" lvl="0" indent="0" algn="just">
              <a:lnSpc>
                <a:spcPct val="210000"/>
              </a:lnSpc>
              <a:buNone/>
            </a:pPr>
            <a:r>
              <a:rPr lang="en-US" sz="2400" b="1" u="sng" dirty="0">
                <a:latin typeface="Calibri" panose="020F0502020204030204" pitchFamily="34" charset="0"/>
                <a:ea typeface="DengXian" panose="02010600030101010101" pitchFamily="2" charset="-122"/>
                <a:cs typeface="Times New Roman" panose="02020603050405020304" pitchFamily="18" charset="0"/>
              </a:rPr>
              <a:t>Good afternoon</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1</a:t>
            </a:r>
            <a:r>
              <a:rPr lang="en-US" sz="2400" b="1" dirty="0">
                <a:latin typeface="Calibri" panose="020F0502020204030204" pitchFamily="34" charset="0"/>
                <a:ea typeface="DengXian" panose="02010600030101010101" pitchFamily="2" charset="-122"/>
                <a:cs typeface="Times New Roman" panose="02020603050405020304" pitchFamily="18" charset="0"/>
              </a:rPr>
              <a:t>. </a:t>
            </a:r>
            <a:r>
              <a:rPr lang="en-US" sz="2400" b="1" u="sng" dirty="0">
                <a:latin typeface="Calibri" panose="020F0502020204030204" pitchFamily="34" charset="0"/>
                <a:ea typeface="DengXian" panose="02010600030101010101" pitchFamily="2" charset="-122"/>
                <a:cs typeface="Times New Roman" panose="02020603050405020304" pitchFamily="18" charset="0"/>
              </a:rPr>
              <a:t>My name is</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2 </a:t>
            </a:r>
            <a:r>
              <a:rPr lang="en-US" sz="2400" dirty="0">
                <a:highlight>
                  <a:srgbClr val="FFFF00"/>
                </a:highlight>
                <a:latin typeface="Calibri" panose="020F0502020204030204" pitchFamily="34" charset="0"/>
                <a:ea typeface="DengXian" panose="02010600030101010101" pitchFamily="2" charset="-122"/>
                <a:cs typeface="Times New Roman" panose="02020603050405020304" pitchFamily="18" charset="0"/>
              </a:rPr>
              <a:t>John Burrows</a:t>
            </a:r>
            <a:r>
              <a:rPr lang="en-US" sz="2400" b="1"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Calibri" panose="020F0502020204030204" pitchFamily="34" charset="0"/>
                <a:ea typeface="DengXian" panose="02010600030101010101" pitchFamily="2" charset="-122"/>
                <a:cs typeface="Times New Roman" panose="02020603050405020304" pitchFamily="18" charset="0"/>
              </a:rPr>
              <a:t>and</a:t>
            </a:r>
            <a:r>
              <a:rPr lang="en-US" sz="2400" b="1" dirty="0">
                <a:latin typeface="Calibri" panose="020F0502020204030204" pitchFamily="34" charset="0"/>
                <a:ea typeface="DengXian" panose="02010600030101010101" pitchFamily="2" charset="-122"/>
                <a:cs typeface="Times New Roman" panose="02020603050405020304" pitchFamily="18" charset="0"/>
              </a:rPr>
              <a:t> </a:t>
            </a:r>
            <a:r>
              <a:rPr lang="en-US" sz="2400" b="1" u="sng" dirty="0">
                <a:latin typeface="Calibri" panose="020F0502020204030204" pitchFamily="34" charset="0"/>
                <a:ea typeface="DengXian" panose="02010600030101010101" pitchFamily="2" charset="-122"/>
                <a:cs typeface="Times New Roman" panose="02020603050405020304" pitchFamily="18" charset="0"/>
              </a:rPr>
              <a:t>my presentation today is on</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3</a:t>
            </a:r>
            <a:r>
              <a:rPr lang="en-US" sz="2400" b="1" baseline="30000"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Calibri" panose="020F0502020204030204" pitchFamily="34" charset="0"/>
                <a:ea typeface="DengXian" panose="02010600030101010101" pitchFamily="2" charset="-122"/>
                <a:cs typeface="Times New Roman" panose="02020603050405020304" pitchFamily="18" charset="0"/>
              </a:rPr>
              <a:t>a problem that, </a:t>
            </a:r>
            <a:r>
              <a:rPr lang="en-US" sz="2400" b="1" u="sng" dirty="0">
                <a:latin typeface="Calibri" panose="020F0502020204030204" pitchFamily="34" charset="0"/>
                <a:ea typeface="DengXian" panose="02010600030101010101" pitchFamily="2" charset="-122"/>
                <a:cs typeface="Times New Roman" panose="02020603050405020304" pitchFamily="18" charset="0"/>
              </a:rPr>
              <a:t>according to a National Health Service study from 2017</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4</a:t>
            </a:r>
            <a:r>
              <a:rPr lang="en-US" sz="2400" dirty="0">
                <a:latin typeface="Calibri" panose="020F0502020204030204" pitchFamily="34" charset="0"/>
                <a:ea typeface="DengXian" panose="02010600030101010101" pitchFamily="2" charset="-122"/>
                <a:cs typeface="Times New Roman" panose="02020603050405020304" pitchFamily="18" charset="0"/>
              </a:rPr>
              <a:t>,</a:t>
            </a:r>
            <a:r>
              <a:rPr lang="en-US" sz="2400" b="1"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Calibri" panose="020F0502020204030204" pitchFamily="34" charset="0"/>
                <a:ea typeface="DengXian" panose="02010600030101010101" pitchFamily="2" charset="-122"/>
                <a:cs typeface="Times New Roman" panose="02020603050405020304" pitchFamily="18" charset="0"/>
              </a:rPr>
              <a:t>contributes to at least one in every thirteen deaths in Europe. </a:t>
            </a:r>
            <a:r>
              <a:rPr lang="en-US" sz="2400" b="1" u="sng" dirty="0">
                <a:latin typeface="Calibri" panose="020F0502020204030204" pitchFamily="34" charset="0"/>
                <a:ea typeface="DengXian" panose="02010600030101010101" pitchFamily="2" charset="-122"/>
                <a:cs typeface="Times New Roman" panose="02020603050405020304" pitchFamily="18" charset="0"/>
              </a:rPr>
              <a:t>Can you guess what I’m going to discuss?</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5</a:t>
            </a:r>
            <a:r>
              <a:rPr lang="en-US" sz="2400" b="1"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Calibri" panose="020F0502020204030204" pitchFamily="34" charset="0"/>
                <a:ea typeface="DengXian" panose="02010600030101010101" pitchFamily="2" charset="-122"/>
                <a:cs typeface="Times New Roman" panose="02020603050405020304" pitchFamily="18" charset="0"/>
              </a:rPr>
              <a:t>No, it’s not road accidents. No, not smoking. </a:t>
            </a:r>
            <a:r>
              <a:rPr lang="en-US" sz="2400" b="1" u="sng" dirty="0">
                <a:latin typeface="Calibri" panose="020F0502020204030204" pitchFamily="34" charset="0"/>
                <a:ea typeface="DengXian" panose="02010600030101010101" pitchFamily="2" charset="-122"/>
                <a:cs typeface="Times New Roman" panose="02020603050405020304" pitchFamily="18" charset="0"/>
              </a:rPr>
              <a:t>Today, my topic is</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6</a:t>
            </a:r>
            <a:r>
              <a:rPr lang="en-US" sz="2400" dirty="0">
                <a:latin typeface="Calibri" panose="020F0502020204030204" pitchFamily="34" charset="0"/>
                <a:ea typeface="DengXian" panose="02010600030101010101" pitchFamily="2" charset="-122"/>
                <a:cs typeface="Times New Roman" panose="02020603050405020304" pitchFamily="18" charset="0"/>
              </a:rPr>
              <a:t> obesity. My presentation will focus specifically on tackling the problem of obesity in the United Kingdom and </a:t>
            </a:r>
            <a:r>
              <a:rPr lang="en-US" sz="2400" b="1" u="sng" dirty="0">
                <a:latin typeface="Calibri" panose="020F0502020204030204" pitchFamily="34" charset="0"/>
                <a:ea typeface="DengXian" panose="02010600030101010101" pitchFamily="2" charset="-122"/>
                <a:cs typeface="Times New Roman" panose="02020603050405020304" pitchFamily="18" charset="0"/>
              </a:rPr>
              <a:t>will be divided into</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7</a:t>
            </a:r>
            <a:r>
              <a:rPr lang="en-US" sz="2400" b="1"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Calibri" panose="020F0502020204030204" pitchFamily="34" charset="0"/>
                <a:ea typeface="DengXian" panose="02010600030101010101" pitchFamily="2" charset="-122"/>
                <a:cs typeface="Times New Roman" panose="02020603050405020304" pitchFamily="18" charset="0"/>
              </a:rPr>
              <a:t>two parts. </a:t>
            </a:r>
            <a:r>
              <a:rPr lang="en-US" sz="2400" b="1" u="sng" dirty="0">
                <a:latin typeface="Calibri" panose="020F0502020204030204" pitchFamily="34" charset="0"/>
                <a:ea typeface="DengXian" panose="02010600030101010101" pitchFamily="2" charset="-122"/>
                <a:cs typeface="Times New Roman" panose="02020603050405020304" pitchFamily="18" charset="0"/>
              </a:rPr>
              <a:t>First, I’ll explain</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8</a:t>
            </a:r>
            <a:r>
              <a:rPr lang="en-US" sz="2400" b="1"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Calibri" panose="020F0502020204030204" pitchFamily="34" charset="0"/>
                <a:ea typeface="DengXian" panose="02010600030101010101" pitchFamily="2" charset="-122"/>
                <a:cs typeface="Times New Roman" panose="02020603050405020304" pitchFamily="18" charset="0"/>
              </a:rPr>
              <a:t>the problem. </a:t>
            </a:r>
            <a:r>
              <a:rPr lang="en-US" sz="2400" b="1" u="sng" dirty="0">
                <a:latin typeface="Calibri" panose="020F0502020204030204" pitchFamily="34" charset="0"/>
                <a:ea typeface="DengXian" panose="02010600030101010101" pitchFamily="2" charset="-122"/>
                <a:cs typeface="Times New Roman" panose="02020603050405020304" pitchFamily="18" charset="0"/>
              </a:rPr>
              <a:t>Then, I’ll focus on</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9</a:t>
            </a:r>
            <a:r>
              <a:rPr lang="en-US" sz="2400" b="1" dirty="0">
                <a:latin typeface="Calibri" panose="020F0502020204030204" pitchFamily="34" charset="0"/>
                <a:ea typeface="DengXian" panose="02010600030101010101" pitchFamily="2" charset="-122"/>
                <a:cs typeface="Times New Roman" panose="02020603050405020304" pitchFamily="18" charset="0"/>
              </a:rPr>
              <a:t> </a:t>
            </a:r>
            <a:r>
              <a:rPr lang="en-US" sz="2400" dirty="0">
                <a:latin typeface="Calibri" panose="020F0502020204030204" pitchFamily="34" charset="0"/>
                <a:ea typeface="DengXian" panose="02010600030101010101" pitchFamily="2" charset="-122"/>
                <a:cs typeface="Times New Roman" panose="02020603050405020304" pitchFamily="18" charset="0"/>
              </a:rPr>
              <a:t>two solutions and </a:t>
            </a:r>
            <a:r>
              <a:rPr lang="en-US" sz="2400" b="1" u="sng" dirty="0">
                <a:latin typeface="Calibri" panose="020F0502020204030204" pitchFamily="34" charset="0"/>
                <a:ea typeface="DengXian" panose="02010600030101010101" pitchFamily="2" charset="-122"/>
                <a:cs typeface="Times New Roman" panose="02020603050405020304" pitchFamily="18" charset="0"/>
              </a:rPr>
              <a:t>evaluate their effectiveness</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10</a:t>
            </a:r>
            <a:r>
              <a:rPr lang="en-US" sz="2400" dirty="0">
                <a:latin typeface="Calibri" panose="020F0502020204030204" pitchFamily="34" charset="0"/>
                <a:ea typeface="DengXian" panose="02010600030101010101" pitchFamily="2" charset="-122"/>
                <a:cs typeface="Times New Roman" panose="02020603050405020304" pitchFamily="18" charset="0"/>
              </a:rPr>
              <a:t>. </a:t>
            </a:r>
            <a:r>
              <a:rPr lang="en-US" sz="2400" b="1" u="sng" dirty="0">
                <a:latin typeface="Calibri" panose="020F0502020204030204" pitchFamily="34" charset="0"/>
                <a:ea typeface="DengXian" panose="02010600030101010101" pitchFamily="2" charset="-122"/>
                <a:cs typeface="Times New Roman" panose="02020603050405020304" pitchFamily="18" charset="0"/>
              </a:rPr>
              <a:t>These solutions are</a:t>
            </a:r>
            <a:r>
              <a:rPr lang="en-US" sz="2400" baseline="30000" dirty="0">
                <a:latin typeface="Calibri" panose="020F0502020204030204" pitchFamily="34" charset="0"/>
                <a:ea typeface="DengXian" panose="02010600030101010101" pitchFamily="2" charset="-122"/>
                <a:cs typeface="Times New Roman" panose="02020603050405020304" pitchFamily="18" charset="0"/>
              </a:rPr>
              <a:t>11</a:t>
            </a:r>
            <a:r>
              <a:rPr lang="en-US" sz="2400" dirty="0">
                <a:latin typeface="Calibri" panose="020F0502020204030204" pitchFamily="34" charset="0"/>
                <a:ea typeface="DengXian" panose="02010600030101010101" pitchFamily="2" charset="-122"/>
                <a:cs typeface="Times New Roman" panose="02020603050405020304" pitchFamily="18" charset="0"/>
              </a:rPr>
              <a:t> a ban on the advertising of sugar-sweetened drinks and increasing the amount of physical activity in daily life through government supported campaigns in local communities.</a:t>
            </a:r>
            <a:endParaRPr lang="en-GB" sz="2400" dirty="0">
              <a:latin typeface="SimSun" panose="02010600030101010101" pitchFamily="2" charset="-122"/>
              <a:ea typeface="SimSun" panose="02010600030101010101" pitchFamily="2" charset="-122"/>
              <a:cs typeface="SimSun" panose="02010600030101010101" pitchFamily="2" charset="-122"/>
            </a:endParaRPr>
          </a:p>
        </p:txBody>
      </p:sp>
      <p:grpSp>
        <p:nvGrpSpPr>
          <p:cNvPr id="4" name="Group 2"/>
          <p:cNvGrpSpPr>
            <a:grpSpLocks/>
          </p:cNvGrpSpPr>
          <p:nvPr/>
        </p:nvGrpSpPr>
        <p:grpSpPr bwMode="auto">
          <a:xfrm>
            <a:off x="2567608" y="279885"/>
            <a:ext cx="7956376" cy="556827"/>
            <a:chOff x="103092947" y="106166598"/>
            <a:chExt cx="6633628" cy="556506"/>
          </a:xfrm>
        </p:grpSpPr>
        <p:sp>
          <p:nvSpPr>
            <p:cNvPr id="5"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Introductions: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Language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7"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4402162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c98cd21c-babb-4b51-9f32-e929c9312283" xsi:nil="true"/>
    <TaxCatchAll xmlns="b4633975-2ae0-4980-b3dc-2c3583686570" xsi:nil="true"/>
    <lcf76f155ced4ddcb4097134ff3c332f xmlns="c98cd21c-babb-4b51-9f32-e929c9312283">
      <Terms xmlns="http://schemas.microsoft.com/office/infopath/2007/PartnerControls"/>
    </lcf76f155ced4ddcb4097134ff3c332f>
    <SharedWithUsers xmlns="b4633975-2ae0-4980-b3dc-2c3583686570">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A63916196A86DA4586225168EFF577EA" ma:contentTypeVersion="18" ma:contentTypeDescription="新建文档。" ma:contentTypeScope="" ma:versionID="f7de1e5d9fed38d15ca74d0ef05bf593">
  <xsd:schema xmlns:xsd="http://www.w3.org/2001/XMLSchema" xmlns:xs="http://www.w3.org/2001/XMLSchema" xmlns:p="http://schemas.microsoft.com/office/2006/metadata/properties" xmlns:ns2="c98cd21c-babb-4b51-9f32-e929c9312283" xmlns:ns3="b4633975-2ae0-4980-b3dc-2c3583686570" targetNamespace="http://schemas.microsoft.com/office/2006/metadata/properties" ma:root="true" ma:fieldsID="9bd061b13844efab0b11b3823b3ae409" ns2:_="" ns3:_="">
    <xsd:import namespace="c98cd21c-babb-4b51-9f32-e929c9312283"/>
    <xsd:import namespace="b4633975-2ae0-4980-b3dc-2c35836865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cd21c-babb-4b51-9f32-e929c9312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图像标记"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4633975-2ae0-4980-b3dc-2c3583686570" elementFormDefault="qualified">
    <xsd:import namespace="http://schemas.microsoft.com/office/2006/documentManagement/types"/>
    <xsd:import namespace="http://schemas.microsoft.com/office/infopath/2007/PartnerControls"/>
    <xsd:element name="SharedWithUsers" ma:index="17"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享对象详细信息" ma:internalName="SharedWithDetails" ma:readOnly="true">
      <xsd:simpleType>
        <xsd:restriction base="dms:Note">
          <xsd:maxLength value="255"/>
        </xsd:restriction>
      </xsd:simpleType>
    </xsd:element>
    <xsd:element name="TaxCatchAll" ma:index="22" nillable="true" ma:displayName="Taxonomy Catch All Column" ma:hidden="true" ma:list="{a36cf00f-8032-4619-8a45-edab41dd22b0}" ma:internalName="TaxCatchAll" ma:showField="CatchAllData" ma:web="b4633975-2ae0-4980-b3dc-2c358368657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FD932A-F324-46EC-A471-CB011E9024D9}">
  <ds:schemaRefs>
    <ds:schemaRef ds:uri="http://schemas.microsoft.com/sharepoint/v3/contenttype/forms"/>
  </ds:schemaRefs>
</ds:datastoreItem>
</file>

<file path=customXml/itemProps2.xml><?xml version="1.0" encoding="utf-8"?>
<ds:datastoreItem xmlns:ds="http://schemas.openxmlformats.org/officeDocument/2006/customXml" ds:itemID="{F41187D4-867B-4BCC-9BAC-3FB608B710DB}">
  <ds:schemaRefs>
    <ds:schemaRef ds:uri="http://schemas.microsoft.com/office/2006/documentManagement/types"/>
    <ds:schemaRef ds:uri="http://schemas.openxmlformats.org/package/2006/metadata/core-properties"/>
    <ds:schemaRef ds:uri="545d15f7-6577-4bc9-aa88-89ac4a3e5607"/>
    <ds:schemaRef ds:uri="http://purl.org/dc/elements/1.1/"/>
    <ds:schemaRef ds:uri="http://schemas.microsoft.com/office/2006/metadata/properties"/>
    <ds:schemaRef ds:uri="http://www.w3.org/XML/1998/namespace"/>
    <ds:schemaRef ds:uri="http://schemas.microsoft.com/office/infopath/2007/PartnerControls"/>
    <ds:schemaRef ds:uri="71566fe0-4e9e-429a-8fc8-bbed13cddc77"/>
    <ds:schemaRef ds:uri="http://purl.org/dc/dcmitype/"/>
    <ds:schemaRef ds:uri="http://purl.org/dc/terms/"/>
    <ds:schemaRef ds:uri="c98cd21c-babb-4b51-9f32-e929c9312283"/>
    <ds:schemaRef ds:uri="b4633975-2ae0-4980-b3dc-2c3583686570"/>
  </ds:schemaRefs>
</ds:datastoreItem>
</file>

<file path=customXml/itemProps3.xml><?xml version="1.0" encoding="utf-8"?>
<ds:datastoreItem xmlns:ds="http://schemas.openxmlformats.org/officeDocument/2006/customXml" ds:itemID="{F3E24976-7A92-4230-9BA6-6B6D20ADD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8cd21c-babb-4b51-9f32-e929c9312283"/>
    <ds:schemaRef ds:uri="b4633975-2ae0-4980-b3dc-2c35836865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19447</TotalTime>
  <Words>1725</Words>
  <Application>Microsoft Office PowerPoint</Application>
  <PresentationFormat>Widescreen</PresentationFormat>
  <Paragraphs>247</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Calibri </vt:lpstr>
      <vt:lpstr>SimSun</vt:lpstr>
      <vt:lpstr>Arial</vt:lpstr>
      <vt:lpstr>Calibri</vt:lpstr>
      <vt:lpstr>Calibri Light</vt:lpstr>
      <vt:lpstr>Courier New</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1534</cp:revision>
  <cp:lastPrinted>2015-02-25T05:39:47Z</cp:lastPrinted>
  <dcterms:created xsi:type="dcterms:W3CDTF">2011-01-19T07:34:59Z</dcterms:created>
  <dcterms:modified xsi:type="dcterms:W3CDTF">2025-01-15T04:41:09Z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0x010100A63916196A86DA4586225168EFF577EA</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_SourceUrl">
    <vt:lpwstr/>
  </property>
  <property fmtid="{D5CDD505-2E9C-101B-9397-08002B2CF9AE}" pid="10" name="_SharedFileIndex">
    <vt:lpwstr/>
  </property>
  <property fmtid="{D5CDD505-2E9C-101B-9397-08002B2CF9AE}" pid="11" name="TriggerFlowInfo">
    <vt:lpwstr/>
  </property>
  <property fmtid="{D5CDD505-2E9C-101B-9397-08002B2CF9AE}" pid="12" name="MediaServiceImageTags">
    <vt:lpwstr/>
  </property>
</Properties>
</file>