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4"/>
  </p:sldMasterIdLst>
  <p:notesMasterIdLst>
    <p:notesMasterId r:id="rId23"/>
  </p:notesMasterIdLst>
  <p:handoutMasterIdLst>
    <p:handoutMasterId r:id="rId24"/>
  </p:handoutMasterIdLst>
  <p:sldIdLst>
    <p:sldId id="784" r:id="rId5"/>
    <p:sldId id="785" r:id="rId6"/>
    <p:sldId id="870" r:id="rId7"/>
    <p:sldId id="871" r:id="rId8"/>
    <p:sldId id="894" r:id="rId9"/>
    <p:sldId id="893" r:id="rId10"/>
    <p:sldId id="873" r:id="rId11"/>
    <p:sldId id="901" r:id="rId12"/>
    <p:sldId id="902" r:id="rId13"/>
    <p:sldId id="898" r:id="rId14"/>
    <p:sldId id="897" r:id="rId15"/>
    <p:sldId id="895" r:id="rId16"/>
    <p:sldId id="874" r:id="rId17"/>
    <p:sldId id="877" r:id="rId18"/>
    <p:sldId id="879" r:id="rId19"/>
    <p:sldId id="896" r:id="rId20"/>
    <p:sldId id="881" r:id="rId21"/>
    <p:sldId id="883" r:id="rId22"/>
  </p:sldIdLst>
  <p:sldSz cx="12192000" cy="6858000"/>
  <p:notesSz cx="9926638"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Holt" initials="PJT" lastIdx="2" clrIdx="0"/>
  <p:cmAuthor id="1" name="Shayna Kozuch" initials="SK" lastIdx="2" clrIdx="1">
    <p:extLst>
      <p:ext uri="{19B8F6BF-5375-455C-9EA6-DF929625EA0E}">
        <p15:presenceInfo xmlns:p15="http://schemas.microsoft.com/office/powerpoint/2012/main" userId="S-1-5-21-371399076-3047136788-812747186-33748" providerId="AD"/>
      </p:ext>
    </p:extLst>
  </p:cmAuthor>
  <p:cmAuthor id="2" name="Jamie Emerson" initials="JE" lastIdx="3" clrIdx="2">
    <p:extLst>
      <p:ext uri="{19B8F6BF-5375-455C-9EA6-DF929625EA0E}">
        <p15:presenceInfo xmlns:p15="http://schemas.microsoft.com/office/powerpoint/2012/main" userId="Jamie Emerson" providerId="None"/>
      </p:ext>
    </p:extLst>
  </p:cmAuthor>
  <p:cmAuthor id="3" name="Robert Hartigan" initials="RH" lastIdx="2" clrIdx="3">
    <p:extLst>
      <p:ext uri="{19B8F6BF-5375-455C-9EA6-DF929625EA0E}">
        <p15:presenceInfo xmlns:p15="http://schemas.microsoft.com/office/powerpoint/2012/main" userId="S-1-5-21-371399076-3047136788-812747186-64067" providerId="AD"/>
      </p:ext>
    </p:extLst>
  </p:cmAuthor>
  <p:cmAuthor id="4" name="Jin" initials="J" lastIdx="1" clrIdx="4">
    <p:extLst>
      <p:ext uri="{19B8F6BF-5375-455C-9EA6-DF929625EA0E}">
        <p15:presenceInfo xmlns:p15="http://schemas.microsoft.com/office/powerpoint/2012/main" userId="5e610716b1007cb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D1"/>
    <a:srgbClr val="C7EBE2"/>
    <a:srgbClr val="FFF8E5"/>
    <a:srgbClr val="EFD8EC"/>
    <a:srgbClr val="E5FBFF"/>
    <a:srgbClr val="FF6D6A"/>
    <a:srgbClr val="C9F7FF"/>
    <a:srgbClr val="3A3AF6"/>
    <a:srgbClr val="7F6000"/>
    <a:srgbClr val="F7F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8EAFC0-6C92-4478-81B2-61BFF28F9AC1}" v="32" dt="2024-03-29T06:57:50.6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7" autoAdjust="0"/>
    <p:restoredTop sz="96197" autoAdjust="0"/>
  </p:normalViewPr>
  <p:slideViewPr>
    <p:cSldViewPr>
      <p:cViewPr varScale="1">
        <p:scale>
          <a:sx n="68" d="100"/>
          <a:sy n="68" d="100"/>
        </p:scale>
        <p:origin x="560" y="52"/>
      </p:cViewPr>
      <p:guideLst>
        <p:guide orient="horz" pos="2160"/>
        <p:guide pos="384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Burrows" userId="S::z2016127@nottingham.edu.cn::ec41dd07-36bc-4748-bf0a-00ebc4780d17" providerId="AD" clId="Web-{018EAFC0-6C92-4478-81B2-61BFF28F9AC1}"/>
    <pc:docChg chg="modSld">
      <pc:chgData name="John Burrows" userId="S::z2016127@nottingham.edu.cn::ec41dd07-36bc-4748-bf0a-00ebc4780d17" providerId="AD" clId="Web-{018EAFC0-6C92-4478-81B2-61BFF28F9AC1}" dt="2024-03-29T06:57:50.669" v="30" actId="1076"/>
      <pc:docMkLst>
        <pc:docMk/>
      </pc:docMkLst>
      <pc:sldChg chg="delSp modSp">
        <pc:chgData name="John Burrows" userId="S::z2016127@nottingham.edu.cn::ec41dd07-36bc-4748-bf0a-00ebc4780d17" providerId="AD" clId="Web-{018EAFC0-6C92-4478-81B2-61BFF28F9AC1}" dt="2024-03-29T06:57:50.669" v="30" actId="1076"/>
        <pc:sldMkLst>
          <pc:docMk/>
          <pc:sldMk cId="2910213370" sldId="836"/>
        </pc:sldMkLst>
        <pc:spChg chg="del mod">
          <ac:chgData name="John Burrows" userId="S::z2016127@nottingham.edu.cn::ec41dd07-36bc-4748-bf0a-00ebc4780d17" providerId="AD" clId="Web-{018EAFC0-6C92-4478-81B2-61BFF28F9AC1}" dt="2024-03-29T06:57:25.684" v="7"/>
          <ac:spMkLst>
            <pc:docMk/>
            <pc:sldMk cId="2910213370" sldId="836"/>
            <ac:spMk id="2" creationId="{12B02385-2DCD-46E1-94C2-3642ABBF0C69}"/>
          </ac:spMkLst>
        </pc:spChg>
        <pc:spChg chg="mod">
          <ac:chgData name="John Burrows" userId="S::z2016127@nottingham.edu.cn::ec41dd07-36bc-4748-bf0a-00ebc4780d17" providerId="AD" clId="Web-{018EAFC0-6C92-4478-81B2-61BFF28F9AC1}" dt="2024-03-29T06:57:36.294" v="28" actId="20577"/>
          <ac:spMkLst>
            <pc:docMk/>
            <pc:sldMk cId="2910213370" sldId="836"/>
            <ac:spMk id="3" creationId="{00000000-0000-0000-0000-000000000000}"/>
          </ac:spMkLst>
        </pc:spChg>
        <pc:spChg chg="del">
          <ac:chgData name="John Burrows" userId="S::z2016127@nottingham.edu.cn::ec41dd07-36bc-4748-bf0a-00ebc4780d17" providerId="AD" clId="Web-{018EAFC0-6C92-4478-81B2-61BFF28F9AC1}" dt="2024-03-29T06:57:29.340" v="8"/>
          <ac:spMkLst>
            <pc:docMk/>
            <pc:sldMk cId="2910213370" sldId="836"/>
            <ac:spMk id="4" creationId="{6B1D9933-0FE3-40EA-8595-2CD7275BF628}"/>
          </ac:spMkLst>
        </pc:spChg>
        <pc:spChg chg="mod">
          <ac:chgData name="John Burrows" userId="S::z2016127@nottingham.edu.cn::ec41dd07-36bc-4748-bf0a-00ebc4780d17" providerId="AD" clId="Web-{018EAFC0-6C92-4478-81B2-61BFF28F9AC1}" dt="2024-03-29T06:57:42.247" v="29" actId="1076"/>
          <ac:spMkLst>
            <pc:docMk/>
            <pc:sldMk cId="2910213370" sldId="836"/>
            <ac:spMk id="9" creationId="{32CCA7F1-6293-4605-8E59-6ADA982BFD8D}"/>
          </ac:spMkLst>
        </pc:spChg>
        <pc:spChg chg="mod">
          <ac:chgData name="John Burrows" userId="S::z2016127@nottingham.edu.cn::ec41dd07-36bc-4748-bf0a-00ebc4780d17" providerId="AD" clId="Web-{018EAFC0-6C92-4478-81B2-61BFF28F9AC1}" dt="2024-03-29T06:57:50.669" v="30" actId="1076"/>
          <ac:spMkLst>
            <pc:docMk/>
            <pc:sldMk cId="2910213370" sldId="836"/>
            <ac:spMk id="11" creationId="{3EA9739E-9DCB-41EC-8202-3D82B2989962}"/>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sz="quarter"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FA458E1-5D45-45BA-824A-233F89B2DC5A}" type="datetimeFigureOut">
              <a:rPr lang="en-GB"/>
              <a:pPr>
                <a:defRPr/>
              </a:pPr>
              <a:t>15/01/2025</a:t>
            </a:fld>
            <a:endParaRPr lang="en-GB"/>
          </a:p>
        </p:txBody>
      </p:sp>
      <p:sp>
        <p:nvSpPr>
          <p:cNvPr id="4" name="Footer Placeholder 3"/>
          <p:cNvSpPr>
            <a:spLocks noGrp="1"/>
          </p:cNvSpPr>
          <p:nvPr>
            <p:ph type="ftr" sz="quarter" idx="2"/>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5" name="Slide Number Placeholder 4"/>
          <p:cNvSpPr>
            <a:spLocks noGrp="1"/>
          </p:cNvSpPr>
          <p:nvPr>
            <p:ph type="sldNum" sz="quarter" idx="3"/>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5ECE329F-8B73-4538-AD0B-2F5D130DCD94}" type="slidenum">
              <a:rPr lang="en-GB"/>
              <a:pPr>
                <a:defRPr/>
              </a:pPr>
              <a:t>‹#›</a:t>
            </a:fld>
            <a:endParaRPr lang="en-GB"/>
          </a:p>
        </p:txBody>
      </p:sp>
    </p:spTree>
    <p:extLst>
      <p:ext uri="{BB962C8B-B14F-4D97-AF65-F5344CB8AC3E}">
        <p14:creationId xmlns:p14="http://schemas.microsoft.com/office/powerpoint/2010/main" val="2237111560"/>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301543" cy="339884"/>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GB"/>
          </a:p>
        </p:txBody>
      </p:sp>
      <p:sp>
        <p:nvSpPr>
          <p:cNvPr id="3" name="Date Placeholder 2"/>
          <p:cNvSpPr>
            <a:spLocks noGrp="1"/>
          </p:cNvSpPr>
          <p:nvPr>
            <p:ph type="dt" idx="1"/>
          </p:nvPr>
        </p:nvSpPr>
        <p:spPr>
          <a:xfrm>
            <a:off x="5622799" y="0"/>
            <a:ext cx="4301543" cy="339884"/>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290B6622-863A-4BE9-BC94-A31EBED98D3D}" type="datetimeFigureOut">
              <a:rPr lang="en-GB"/>
              <a:pPr>
                <a:defRPr/>
              </a:pPr>
              <a:t>15/01/2025</a:t>
            </a:fld>
            <a:endParaRPr lang="en-GB"/>
          </a:p>
        </p:txBody>
      </p:sp>
      <p:sp>
        <p:nvSpPr>
          <p:cNvPr id="4" name="Slide Image Placeholder 3"/>
          <p:cNvSpPr>
            <a:spLocks noGrp="1" noRot="1" noChangeAspect="1"/>
          </p:cNvSpPr>
          <p:nvPr>
            <p:ph type="sldImg" idx="2"/>
          </p:nvPr>
        </p:nvSpPr>
        <p:spPr>
          <a:xfrm>
            <a:off x="2697163" y="509588"/>
            <a:ext cx="4532312" cy="2549525"/>
          </a:xfrm>
          <a:prstGeom prst="rect">
            <a:avLst/>
          </a:prstGeom>
          <a:noFill/>
          <a:ln w="12700">
            <a:solidFill>
              <a:prstClr val="black"/>
            </a:solidFill>
          </a:ln>
        </p:spPr>
        <p:txBody>
          <a:bodyPr vert="horz" lIns="91440" tIns="45720" rIns="91440" bIns="45720" rtlCol="0" anchor="ctr"/>
          <a:lstStyle/>
          <a:p>
            <a:pPr lvl="0"/>
            <a:endParaRPr lang="en-GB" noProof="0"/>
          </a:p>
        </p:txBody>
      </p:sp>
      <p:sp>
        <p:nvSpPr>
          <p:cNvPr id="5" name="Notes Placeholder 4"/>
          <p:cNvSpPr>
            <a:spLocks noGrp="1"/>
          </p:cNvSpPr>
          <p:nvPr>
            <p:ph type="body" sz="quarter" idx="3"/>
          </p:nvPr>
        </p:nvSpPr>
        <p:spPr>
          <a:xfrm>
            <a:off x="992665" y="3228896"/>
            <a:ext cx="7941310" cy="305895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a:p>
        </p:txBody>
      </p:sp>
      <p:sp>
        <p:nvSpPr>
          <p:cNvPr id="6" name="Footer Placeholder 5"/>
          <p:cNvSpPr>
            <a:spLocks noGrp="1"/>
          </p:cNvSpPr>
          <p:nvPr>
            <p:ph type="ftr" sz="quarter" idx="4"/>
          </p:nvPr>
        </p:nvSpPr>
        <p:spPr>
          <a:xfrm>
            <a:off x="1" y="6456611"/>
            <a:ext cx="4301543" cy="339884"/>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GB"/>
          </a:p>
        </p:txBody>
      </p:sp>
      <p:sp>
        <p:nvSpPr>
          <p:cNvPr id="7" name="Slide Number Placeholder 6"/>
          <p:cNvSpPr>
            <a:spLocks noGrp="1"/>
          </p:cNvSpPr>
          <p:nvPr>
            <p:ph type="sldNum" sz="quarter" idx="5"/>
          </p:nvPr>
        </p:nvSpPr>
        <p:spPr>
          <a:xfrm>
            <a:off x="5622799" y="6456611"/>
            <a:ext cx="4301543" cy="339884"/>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C4051C8F-D56F-4D7F-A4D3-C6F16E2DA686}" type="slidenum">
              <a:rPr lang="en-GB"/>
              <a:pPr>
                <a:defRPr/>
              </a:pPr>
              <a:t>‹#›</a:t>
            </a:fld>
            <a:endParaRPr lang="en-GB"/>
          </a:p>
        </p:txBody>
      </p:sp>
    </p:spTree>
    <p:extLst>
      <p:ext uri="{BB962C8B-B14F-4D97-AF65-F5344CB8AC3E}">
        <p14:creationId xmlns:p14="http://schemas.microsoft.com/office/powerpoint/2010/main" val="3851265521"/>
      </p:ext>
    </p:extLst>
  </p:cSld>
  <p:clrMap bg1="lt1" tx1="dk1" bg2="lt2" tx2="dk2" accent1="accent1" accent2="accent2" accent3="accent3" accent4="accent4" accent5="accent5" accent6="accent6" hlink="hlink" folHlink="folHlink"/>
  <p:hf sldNum="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9590987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723543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7173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46354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11"/>
          </p:nvPr>
        </p:nvSpPr>
        <p:spPr/>
        <p:txBody>
          <a:bodyPr/>
          <a:lstStyle/>
          <a:p>
            <a:endParaRPr lang="en-GB">
              <a:solidFill>
                <a:prstClr val="black">
                  <a:tint val="75000"/>
                </a:prstClr>
              </a:solidFill>
            </a:endParaRPr>
          </a:p>
        </p:txBody>
      </p:sp>
      <p:sp>
        <p:nvSpPr>
          <p:cNvPr id="6" name="Slide Number Placeholder 5"/>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4281202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39345122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8" name="Footer Placeholder 7"/>
          <p:cNvSpPr>
            <a:spLocks noGrp="1"/>
          </p:cNvSpPr>
          <p:nvPr>
            <p:ph type="ftr" sz="quarter" idx="11"/>
          </p:nvPr>
        </p:nvSpPr>
        <p:spPr/>
        <p:txBody>
          <a:bodyPr/>
          <a:lstStyle/>
          <a:p>
            <a:endParaRPr lang="en-GB">
              <a:solidFill>
                <a:prstClr val="black">
                  <a:tint val="75000"/>
                </a:prstClr>
              </a:solidFill>
            </a:endParaRPr>
          </a:p>
        </p:txBody>
      </p:sp>
      <p:sp>
        <p:nvSpPr>
          <p:cNvPr id="9" name="Slide Number Placeholder 8"/>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539380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11672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3" name="Footer Placeholder 2"/>
          <p:cNvSpPr>
            <a:spLocks noGrp="1"/>
          </p:cNvSpPr>
          <p:nvPr>
            <p:ph type="ftr" sz="quarter" idx="11"/>
          </p:nvPr>
        </p:nvSpPr>
        <p:spPr/>
        <p:txBody>
          <a:bodyPr/>
          <a:lstStyle/>
          <a:p>
            <a:endParaRPr lang="en-GB">
              <a:solidFill>
                <a:prstClr val="black">
                  <a:tint val="75000"/>
                </a:prstClr>
              </a:solidFill>
            </a:endParaRPr>
          </a:p>
        </p:txBody>
      </p:sp>
      <p:sp>
        <p:nvSpPr>
          <p:cNvPr id="4" name="Slide Number Placeholder 3"/>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22356383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701087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6" name="Footer Placeholder 5"/>
          <p:cNvSpPr>
            <a:spLocks noGrp="1"/>
          </p:cNvSpPr>
          <p:nvPr>
            <p:ph type="ftr" sz="quarter" idx="11"/>
          </p:nvPr>
        </p:nvSpPr>
        <p:spPr/>
        <p:txBody>
          <a:bodyPr/>
          <a:lstStyle/>
          <a:p>
            <a:endParaRPr lang="en-GB">
              <a:solidFill>
                <a:prstClr val="black">
                  <a:tint val="75000"/>
                </a:prstClr>
              </a:solidFill>
            </a:endParaRPr>
          </a:p>
        </p:txBody>
      </p:sp>
      <p:sp>
        <p:nvSpPr>
          <p:cNvPr id="7" name="Slide Number Placeholder 6"/>
          <p:cNvSpPr>
            <a:spLocks noGrp="1"/>
          </p:cNvSpPr>
          <p:nvPr>
            <p:ph type="sldNum" sz="quarter" idx="12"/>
          </p:nvPr>
        </p:nvSpPr>
        <p:spPr/>
        <p:txBody>
          <a:body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14981558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5FB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F30FD-2433-4B0F-A51E-44510448479C}" type="datetimeFigureOut">
              <a:rPr lang="en-GB" smtClean="0">
                <a:solidFill>
                  <a:prstClr val="black">
                    <a:tint val="75000"/>
                  </a:prstClr>
                </a:solidFill>
              </a:rPr>
              <a:pPr/>
              <a:t>15/01/2025</a:t>
            </a:fld>
            <a:endParaRPr lang="en-GB">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F213050-8465-487B-80C3-37D88081AEB2}" type="slidenum">
              <a:rPr lang="en-GB" smtClean="0">
                <a:solidFill>
                  <a:prstClr val="black">
                    <a:tint val="75000"/>
                  </a:prstClr>
                </a:solidFill>
              </a:rPr>
              <a:pPr/>
              <a:t>‹#›</a:t>
            </a:fld>
            <a:endParaRPr lang="en-GB">
              <a:solidFill>
                <a:prstClr val="black">
                  <a:tint val="75000"/>
                </a:prstClr>
              </a:solidFill>
            </a:endParaRPr>
          </a:p>
        </p:txBody>
      </p:sp>
    </p:spTree>
    <p:extLst>
      <p:ext uri="{BB962C8B-B14F-4D97-AF65-F5344CB8AC3E}">
        <p14:creationId xmlns:p14="http://schemas.microsoft.com/office/powerpoint/2010/main" val="858399912"/>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6600056" cy="6858000"/>
          </a:xfrm>
          <a:prstGeom prst="rect">
            <a:avLst/>
          </a:prstGeom>
        </p:spPr>
      </p:pic>
      <p:pic>
        <p:nvPicPr>
          <p:cNvPr id="9221"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8" name="Rectangle 7"/>
          <p:cNvSpPr/>
          <p:nvPr/>
        </p:nvSpPr>
        <p:spPr>
          <a:xfrm>
            <a:off x="7032104" y="1556793"/>
            <a:ext cx="4464496" cy="4714624"/>
          </a:xfrm>
          <a:prstGeom prst="rect">
            <a:avLst/>
          </a:prstGeom>
        </p:spPr>
        <p:txBody>
          <a:bodyPr wrap="square">
            <a:spAutoFit/>
          </a:bodyPr>
          <a:lstStyle/>
          <a:p>
            <a:pPr algn="ctr">
              <a:lnSpc>
                <a:spcPct val="119000"/>
              </a:lnSpc>
              <a:spcAft>
                <a:spcPts val="600"/>
              </a:spcAft>
            </a:pPr>
            <a:r>
              <a:rPr lang="en-US" sz="3600" b="1" kern="1400" dirty="0">
                <a:solidFill>
                  <a:srgbClr val="002060"/>
                </a:solidFill>
                <a:latin typeface="Verdana" panose="020B0604030504040204" pitchFamily="34" charset="0"/>
              </a:rPr>
              <a:t>Oral Communication Skills B </a:t>
            </a:r>
          </a:p>
          <a:p>
            <a:pPr algn="ctr">
              <a:lnSpc>
                <a:spcPct val="119000"/>
              </a:lnSpc>
              <a:spcAft>
                <a:spcPts val="600"/>
              </a:spcAft>
            </a:pPr>
            <a:r>
              <a:rPr lang="en-US" sz="2400" b="1" kern="1400" dirty="0">
                <a:solidFill>
                  <a:srgbClr val="1B2A6B"/>
                </a:solidFill>
                <a:latin typeface="Verdana" panose="020B0604030504040204" pitchFamily="34" charset="0"/>
              </a:rPr>
              <a:t>(CELEN082)</a:t>
            </a:r>
            <a:endParaRPr lang="en-US" sz="36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endParaRPr lang="en-US" sz="2800" b="1" kern="1400" dirty="0">
              <a:solidFill>
                <a:srgbClr val="1B2A6B"/>
              </a:solidFill>
              <a:latin typeface="Verdana" panose="020B0604030504040204" pitchFamily="34" charset="0"/>
            </a:endParaRPr>
          </a:p>
          <a:p>
            <a:pPr algn="ctr">
              <a:lnSpc>
                <a:spcPct val="119000"/>
              </a:lnSpc>
            </a:pPr>
            <a:r>
              <a:rPr lang="en-US" sz="2800" b="1" kern="1400" dirty="0">
                <a:latin typeface="Verdana" panose="020B0604030504040204" pitchFamily="34" charset="0"/>
              </a:rPr>
              <a:t>Lesson 6.2</a:t>
            </a:r>
            <a:endParaRPr lang="en-US" sz="2800" kern="1400" dirty="0">
              <a:latin typeface="Verdana" panose="020B0604030504040204" pitchFamily="34" charset="0"/>
            </a:endParaRPr>
          </a:p>
          <a:p>
            <a:pPr>
              <a:lnSpc>
                <a:spcPct val="119000"/>
              </a:lnSpc>
              <a:spcAft>
                <a:spcPts val="600"/>
              </a:spcAft>
            </a:pPr>
            <a:r>
              <a:rPr lang="en-US" sz="2800" kern="1400" dirty="0">
                <a:solidFill>
                  <a:srgbClr val="000000"/>
                </a:solidFill>
                <a:latin typeface="Verdana" panose="020B0604030504040204" pitchFamily="34" charset="0"/>
              </a:rPr>
              <a:t> </a:t>
            </a:r>
          </a:p>
        </p:txBody>
      </p:sp>
    </p:spTree>
    <p:extLst>
      <p:ext uri="{BB962C8B-B14F-4D97-AF65-F5344CB8AC3E}">
        <p14:creationId xmlns:p14="http://schemas.microsoft.com/office/powerpoint/2010/main" val="388812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Conclusions: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Clincher</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p:cNvSpPr txBox="1">
            <a:spLocks/>
          </p:cNvSpPr>
          <p:nvPr/>
        </p:nvSpPr>
        <p:spPr>
          <a:xfrm>
            <a:off x="695400" y="5470604"/>
            <a:ext cx="7821474" cy="914836"/>
          </a:xfrm>
          <a:prstGeom prst="rect">
            <a:avLst/>
          </a:prstGeom>
          <a:solidFill>
            <a:srgbClr val="FFFFD1"/>
          </a:solidFill>
          <a:ln>
            <a:solidFill>
              <a:schemeClr val="tx1"/>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dirty="0">
                <a:solidFill>
                  <a:srgbClr val="FF0000"/>
                </a:solidFill>
              </a:rPr>
              <a:t>In the Final Presentation, you will be assessed on the </a:t>
            </a:r>
            <a:r>
              <a:rPr lang="en-US" sz="2400" b="1" dirty="0">
                <a:solidFill>
                  <a:srgbClr val="FF0000"/>
                </a:solidFill>
              </a:rPr>
              <a:t>effectiveness</a:t>
            </a:r>
            <a:r>
              <a:rPr lang="en-US" sz="2400" dirty="0">
                <a:solidFill>
                  <a:srgbClr val="FF0000"/>
                </a:solidFill>
              </a:rPr>
              <a:t> of your clincher.</a:t>
            </a:r>
          </a:p>
        </p:txBody>
      </p:sp>
      <p:pic>
        <p:nvPicPr>
          <p:cNvPr id="1028" name="Picture 4" descr="teenager-woman-thinking-looking - Dimpap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2304" y="3429000"/>
            <a:ext cx="3074690" cy="3074691"/>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graphicFrame>
        <p:nvGraphicFramePr>
          <p:cNvPr id="11" name="Table 10">
            <a:extLst>
              <a:ext uri="{FF2B5EF4-FFF2-40B4-BE49-F238E27FC236}">
                <a16:creationId xmlns:a16="http://schemas.microsoft.com/office/drawing/2014/main" id="{39448B3C-F62E-45FA-AB38-F64E2DF3D667}"/>
              </a:ext>
            </a:extLst>
          </p:cNvPr>
          <p:cNvGraphicFramePr>
            <a:graphicFrameLocks noGrp="1"/>
          </p:cNvGraphicFramePr>
          <p:nvPr>
            <p:extLst>
              <p:ext uri="{D42A27DB-BD31-4B8C-83A1-F6EECF244321}">
                <p14:modId xmlns:p14="http://schemas.microsoft.com/office/powerpoint/2010/main" val="629470219"/>
              </p:ext>
            </p:extLst>
          </p:nvPr>
        </p:nvGraphicFramePr>
        <p:xfrm>
          <a:off x="722798" y="2429013"/>
          <a:ext cx="6048672" cy="2743200"/>
        </p:xfrm>
        <a:graphic>
          <a:graphicData uri="http://schemas.openxmlformats.org/drawingml/2006/table">
            <a:tbl>
              <a:tblPr firstRow="1" bandRow="1">
                <a:tableStyleId>{5C22544A-7EE6-4342-B048-85BDC9FD1C3A}</a:tableStyleId>
              </a:tblPr>
              <a:tblGrid>
                <a:gridCol w="6048672">
                  <a:extLst>
                    <a:ext uri="{9D8B030D-6E8A-4147-A177-3AD203B41FA5}">
                      <a16:colId xmlns:a16="http://schemas.microsoft.com/office/drawing/2014/main" val="2492138133"/>
                    </a:ext>
                  </a:extLst>
                </a:gridCol>
              </a:tblGrid>
              <a:tr h="336037">
                <a:tc>
                  <a:txBody>
                    <a:bodyPr/>
                    <a:lstStyle/>
                    <a:p>
                      <a:pPr algn="ctr"/>
                      <a:r>
                        <a:rPr lang="en-US" sz="2400" dirty="0">
                          <a:solidFill>
                            <a:schemeClr val="tx1"/>
                          </a:solidFill>
                        </a:rPr>
                        <a:t>Conclusion features</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219691053"/>
                  </a:ext>
                </a:extLst>
              </a:tr>
              <a:tr h="3360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718985292"/>
                  </a:ext>
                </a:extLst>
              </a:tr>
              <a:tr h="3360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41178872"/>
                  </a:ext>
                </a:extLst>
              </a:tr>
              <a:tr h="336037">
                <a:tc>
                  <a:txBody>
                    <a:bodyPr/>
                    <a:lstStyle/>
                    <a:p>
                      <a:pPr algn="ct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164731181"/>
                  </a:ext>
                </a:extLst>
              </a:tr>
              <a:tr h="336037">
                <a:tc>
                  <a:txBody>
                    <a:bodyPr/>
                    <a:lstStyle/>
                    <a:p>
                      <a:pPr algn="ct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326381375"/>
                  </a:ext>
                </a:extLst>
              </a:tr>
              <a:tr h="336037">
                <a:tc>
                  <a:txBody>
                    <a:bodyPr/>
                    <a:lstStyle/>
                    <a:p>
                      <a:pPr algn="ct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704125141"/>
                  </a:ext>
                </a:extLst>
              </a:tr>
            </a:tbl>
          </a:graphicData>
        </a:graphic>
      </p:graphicFrame>
      <p:sp>
        <p:nvSpPr>
          <p:cNvPr id="12" name="Rectangle 11"/>
          <p:cNvSpPr/>
          <p:nvPr/>
        </p:nvSpPr>
        <p:spPr>
          <a:xfrm>
            <a:off x="866814" y="2939965"/>
            <a:ext cx="6336704" cy="369332"/>
          </a:xfrm>
          <a:prstGeom prst="rect">
            <a:avLst/>
          </a:prstGeom>
          <a:noFill/>
        </p:spPr>
        <p:txBody>
          <a:bodyPr wrap="square" lIns="0" tIns="0" rIns="0" bIns="0">
            <a:spAutoFit/>
          </a:bodyPr>
          <a:lstStyle/>
          <a:p>
            <a:r>
              <a:rPr lang="en-US" sz="2400" b="1" dirty="0">
                <a:solidFill>
                  <a:srgbClr val="002060"/>
                </a:solidFill>
              </a:rPr>
              <a:t>1. Signal the final stage of the presentation</a:t>
            </a:r>
            <a:endParaRPr lang="en-GB" sz="2400" dirty="0">
              <a:solidFill>
                <a:srgbClr val="002060"/>
              </a:solidFill>
            </a:endParaRPr>
          </a:p>
        </p:txBody>
      </p:sp>
      <p:sp>
        <p:nvSpPr>
          <p:cNvPr id="13" name="Rectangle 12"/>
          <p:cNvSpPr/>
          <p:nvPr/>
        </p:nvSpPr>
        <p:spPr>
          <a:xfrm>
            <a:off x="866814" y="3409178"/>
            <a:ext cx="5976664" cy="369332"/>
          </a:xfrm>
          <a:prstGeom prst="rect">
            <a:avLst/>
          </a:prstGeom>
          <a:noFill/>
        </p:spPr>
        <p:txBody>
          <a:bodyPr wrap="square" lIns="0" tIns="0" rIns="0" bIns="0">
            <a:spAutoFit/>
          </a:bodyPr>
          <a:lstStyle/>
          <a:p>
            <a:r>
              <a:rPr lang="en-US" sz="2400" b="1" dirty="0">
                <a:solidFill>
                  <a:srgbClr val="002060"/>
                </a:solidFill>
              </a:rPr>
              <a:t>2. Summary of main points</a:t>
            </a:r>
            <a:endParaRPr lang="en-GB" sz="2400" dirty="0">
              <a:solidFill>
                <a:srgbClr val="002060"/>
              </a:solidFill>
            </a:endParaRPr>
          </a:p>
        </p:txBody>
      </p:sp>
      <p:sp>
        <p:nvSpPr>
          <p:cNvPr id="14" name="Rectangle 13"/>
          <p:cNvSpPr/>
          <p:nvPr/>
        </p:nvSpPr>
        <p:spPr>
          <a:xfrm>
            <a:off x="856942" y="3878391"/>
            <a:ext cx="5976664" cy="369332"/>
          </a:xfrm>
          <a:prstGeom prst="rect">
            <a:avLst/>
          </a:prstGeom>
          <a:noFill/>
        </p:spPr>
        <p:txBody>
          <a:bodyPr wrap="square" lIns="0" tIns="0" rIns="0" bIns="0">
            <a:spAutoFit/>
          </a:bodyPr>
          <a:lstStyle/>
          <a:p>
            <a:r>
              <a:rPr lang="en-US" sz="2400" b="1" dirty="0">
                <a:solidFill>
                  <a:srgbClr val="002060"/>
                </a:solidFill>
              </a:rPr>
              <a:t>3. </a:t>
            </a:r>
            <a:r>
              <a:rPr lang="en-US" sz="2400" b="1" u="sng" dirty="0">
                <a:solidFill>
                  <a:srgbClr val="002060"/>
                </a:solidFill>
              </a:rPr>
              <a:t>Clincher*</a:t>
            </a:r>
            <a:endParaRPr lang="en-GB" sz="2400" dirty="0">
              <a:solidFill>
                <a:srgbClr val="002060"/>
              </a:solidFill>
            </a:endParaRPr>
          </a:p>
        </p:txBody>
      </p:sp>
      <p:sp>
        <p:nvSpPr>
          <p:cNvPr id="15" name="Rectangle 14"/>
          <p:cNvSpPr/>
          <p:nvPr/>
        </p:nvSpPr>
        <p:spPr>
          <a:xfrm>
            <a:off x="866814" y="4329433"/>
            <a:ext cx="5976664" cy="369332"/>
          </a:xfrm>
          <a:prstGeom prst="rect">
            <a:avLst/>
          </a:prstGeom>
          <a:noFill/>
        </p:spPr>
        <p:txBody>
          <a:bodyPr wrap="square" lIns="0" tIns="0" rIns="0" bIns="0">
            <a:spAutoFit/>
          </a:bodyPr>
          <a:lstStyle/>
          <a:p>
            <a:r>
              <a:rPr lang="en-US" sz="2400" b="1" dirty="0">
                <a:solidFill>
                  <a:srgbClr val="002060"/>
                </a:solidFill>
              </a:rPr>
              <a:t>4. Thank the audience</a:t>
            </a:r>
            <a:endParaRPr lang="en-GB" sz="2400" dirty="0">
              <a:solidFill>
                <a:srgbClr val="002060"/>
              </a:solidFill>
            </a:endParaRPr>
          </a:p>
        </p:txBody>
      </p:sp>
      <p:sp>
        <p:nvSpPr>
          <p:cNvPr id="16" name="Rectangle 15"/>
          <p:cNvSpPr/>
          <p:nvPr/>
        </p:nvSpPr>
        <p:spPr>
          <a:xfrm>
            <a:off x="866814" y="4780475"/>
            <a:ext cx="5976664" cy="369332"/>
          </a:xfrm>
          <a:prstGeom prst="rect">
            <a:avLst/>
          </a:prstGeom>
          <a:noFill/>
        </p:spPr>
        <p:txBody>
          <a:bodyPr wrap="square" lIns="0" tIns="0" rIns="0" bIns="0">
            <a:spAutoFit/>
          </a:bodyPr>
          <a:lstStyle/>
          <a:p>
            <a:r>
              <a:rPr lang="en-US" sz="2400" b="1" dirty="0">
                <a:solidFill>
                  <a:srgbClr val="002060"/>
                </a:solidFill>
              </a:rPr>
              <a:t>5. Reference list</a:t>
            </a:r>
            <a:endParaRPr lang="en-GB" sz="2400" dirty="0">
              <a:solidFill>
                <a:srgbClr val="002060"/>
              </a:solidFill>
            </a:endParaRPr>
          </a:p>
        </p:txBody>
      </p:sp>
      <p:sp>
        <p:nvSpPr>
          <p:cNvPr id="18" name="Content Placeholder 2"/>
          <p:cNvSpPr txBox="1">
            <a:spLocks/>
          </p:cNvSpPr>
          <p:nvPr/>
        </p:nvSpPr>
        <p:spPr>
          <a:xfrm>
            <a:off x="839416" y="1420901"/>
            <a:ext cx="3794474" cy="1371297"/>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000" dirty="0">
                <a:solidFill>
                  <a:prstClr val="black"/>
                </a:solidFill>
              </a:rPr>
              <a:t>What do you think a </a:t>
            </a:r>
            <a:r>
              <a:rPr lang="en-US" sz="2000" b="1" dirty="0">
                <a:solidFill>
                  <a:prstClr val="black"/>
                </a:solidFill>
              </a:rPr>
              <a:t>*clincher</a:t>
            </a:r>
            <a:r>
              <a:rPr lang="en-US" sz="2000" dirty="0">
                <a:solidFill>
                  <a:prstClr val="black"/>
                </a:solidFill>
              </a:rPr>
              <a:t> is? </a:t>
            </a:r>
          </a:p>
          <a:p>
            <a:pPr marL="0" indent="0" algn="just">
              <a:buFont typeface="Arial" panose="020B0604020202020204" pitchFamily="34" charset="0"/>
              <a:buNone/>
            </a:pPr>
            <a:r>
              <a:rPr lang="en-US" sz="2000" dirty="0">
                <a:solidFill>
                  <a:prstClr val="black"/>
                </a:solidFill>
              </a:rPr>
              <a:t>What do you think is its purpose?</a:t>
            </a:r>
            <a:endParaRPr lang="en-US" sz="2000" dirty="0"/>
          </a:p>
        </p:txBody>
      </p:sp>
      <p:sp>
        <p:nvSpPr>
          <p:cNvPr id="17" name="Content Placeholder 2"/>
          <p:cNvSpPr>
            <a:spLocks noGrp="1"/>
          </p:cNvSpPr>
          <p:nvPr>
            <p:ph idx="1"/>
          </p:nvPr>
        </p:nvSpPr>
        <p:spPr>
          <a:xfrm>
            <a:off x="695400" y="1268760"/>
            <a:ext cx="10801200" cy="1008112"/>
          </a:xfrm>
          <a:solidFill>
            <a:srgbClr val="C7EBE2"/>
          </a:solidFill>
          <a:ln>
            <a:solidFill>
              <a:schemeClr val="tx1"/>
            </a:solidFill>
            <a:prstDash val="dash"/>
          </a:ln>
        </p:spPr>
        <p:txBody>
          <a:bodyPr anchor="ctr">
            <a:normAutofit/>
          </a:bodyPr>
          <a:lstStyle/>
          <a:p>
            <a:pPr marL="0" indent="0" algn="just">
              <a:lnSpc>
                <a:spcPct val="100000"/>
              </a:lnSpc>
              <a:buNone/>
            </a:pPr>
            <a:r>
              <a:rPr lang="en-US" sz="2400" dirty="0"/>
              <a:t>An effective speaker will use a </a:t>
            </a:r>
            <a:r>
              <a:rPr lang="en-US" sz="2400" b="1" dirty="0"/>
              <a:t>clincher</a:t>
            </a:r>
            <a:r>
              <a:rPr lang="en-US" sz="2400" dirty="0"/>
              <a:t> at the end of a presentation. The purpose of the clincher is to leave the audience with a strong message.</a:t>
            </a:r>
          </a:p>
        </p:txBody>
      </p:sp>
    </p:spTree>
    <p:extLst>
      <p:ext uri="{BB962C8B-B14F-4D97-AF65-F5344CB8AC3E}">
        <p14:creationId xmlns:p14="http://schemas.microsoft.com/office/powerpoint/2010/main" val="486003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7" grpId="0" uiExpand="1"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8" name="Straight Arrow Connector 27"/>
          <p:cNvCxnSpPr/>
          <p:nvPr/>
        </p:nvCxnSpPr>
        <p:spPr>
          <a:xfrm flipV="1">
            <a:off x="8160064" y="4019100"/>
            <a:ext cx="1101416" cy="1025962"/>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V="1">
            <a:off x="8276279" y="2625725"/>
            <a:ext cx="988371" cy="1544181"/>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a:off x="8160064" y="2741577"/>
            <a:ext cx="1070368" cy="1754857"/>
          </a:xfrm>
          <a:prstGeom prst="straightConnector1">
            <a:avLst/>
          </a:prstGeom>
          <a:ln w="57150">
            <a:solidFill>
              <a:srgbClr val="002060"/>
            </a:solidFill>
            <a:tailEnd type="triangle"/>
          </a:ln>
        </p:spPr>
        <p:style>
          <a:lnRef idx="1">
            <a:schemeClr val="accent1"/>
          </a:lnRef>
          <a:fillRef idx="0">
            <a:schemeClr val="accent1"/>
          </a:fillRef>
          <a:effectRef idx="0">
            <a:schemeClr val="accent1"/>
          </a:effectRef>
          <a:fontRef idx="minor">
            <a:schemeClr val="tx1"/>
          </a:fontRef>
        </p:style>
      </p:cxn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Conclusions: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Clincher</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4" name="Rectangle 3"/>
          <p:cNvSpPr/>
          <p:nvPr/>
        </p:nvSpPr>
        <p:spPr>
          <a:xfrm>
            <a:off x="551384" y="1916832"/>
            <a:ext cx="7848872" cy="1323439"/>
          </a:xfrm>
          <a:prstGeom prst="rect">
            <a:avLst/>
          </a:prstGeom>
          <a:solidFill>
            <a:srgbClr val="FFFFD1"/>
          </a:solidFill>
          <a:ln>
            <a:solidFill>
              <a:schemeClr val="tx1"/>
            </a:solidFill>
            <a:prstDash val="dash"/>
          </a:ln>
        </p:spPr>
        <p:txBody>
          <a:bodyPr wrap="square">
            <a:spAutoFit/>
          </a:bodyPr>
          <a:lstStyle/>
          <a:p>
            <a:r>
              <a:rPr lang="en-US" sz="2000" dirty="0"/>
              <a:t>OK, I’d like to finish by pointing out that, as these two solutions demonstrate, tackling the problem of obesity will require action from the government, local communities and individuals. So, if we’re to live healthier and longer lives, we must work together. </a:t>
            </a:r>
            <a:endParaRPr lang="en-GB" sz="2000" dirty="0"/>
          </a:p>
        </p:txBody>
      </p:sp>
      <p:sp>
        <p:nvSpPr>
          <p:cNvPr id="18" name="Content Placeholder 2"/>
          <p:cNvSpPr txBox="1">
            <a:spLocks/>
          </p:cNvSpPr>
          <p:nvPr/>
        </p:nvSpPr>
        <p:spPr>
          <a:xfrm>
            <a:off x="551384" y="1214018"/>
            <a:ext cx="11161240" cy="64807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0000"/>
                </a:solidFill>
                <a:latin typeface="Calibri" panose="020F0502020204030204" pitchFamily="34" charset="0"/>
              </a:rPr>
              <a:t>Read the three sample clinchers below, and match them to the type of message employed by the speaker. </a:t>
            </a:r>
            <a:endParaRPr lang="en-US" sz="2000" dirty="0"/>
          </a:p>
        </p:txBody>
      </p:sp>
      <p:sp>
        <p:nvSpPr>
          <p:cNvPr id="19" name="Content Placeholder 2"/>
          <p:cNvSpPr txBox="1">
            <a:spLocks/>
          </p:cNvSpPr>
          <p:nvPr/>
        </p:nvSpPr>
        <p:spPr>
          <a:xfrm>
            <a:off x="407368" y="6157200"/>
            <a:ext cx="10801200" cy="648072"/>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rgbClr val="000000"/>
                </a:solidFill>
                <a:latin typeface="Calibri" panose="020F0502020204030204" pitchFamily="34" charset="0"/>
              </a:rPr>
              <a:t>Which type of message do you think would work for your own presentation topic?</a:t>
            </a:r>
            <a:endParaRPr lang="en-US" sz="2000" dirty="0"/>
          </a:p>
        </p:txBody>
      </p:sp>
      <p:sp>
        <p:nvSpPr>
          <p:cNvPr id="9" name="Rectangle 8"/>
          <p:cNvSpPr/>
          <p:nvPr/>
        </p:nvSpPr>
        <p:spPr>
          <a:xfrm>
            <a:off x="551384" y="3383492"/>
            <a:ext cx="7848872" cy="1015663"/>
          </a:xfrm>
          <a:prstGeom prst="rect">
            <a:avLst/>
          </a:prstGeom>
          <a:solidFill>
            <a:srgbClr val="FFFFD1"/>
          </a:solidFill>
          <a:ln>
            <a:solidFill>
              <a:schemeClr val="tx1"/>
            </a:solidFill>
            <a:prstDash val="dash"/>
          </a:ln>
        </p:spPr>
        <p:txBody>
          <a:bodyPr wrap="square">
            <a:spAutoFit/>
          </a:bodyPr>
          <a:lstStyle/>
          <a:p>
            <a:r>
              <a:rPr lang="en-US" sz="2000" dirty="0"/>
              <a:t>OK, I’d like to finish by pointing out that tackling the problem of obesity is vital in order to decrease the risk of health conditions that can seriously impact life quality and can even be fatal! </a:t>
            </a:r>
            <a:endParaRPr lang="en-GB" sz="2000" dirty="0"/>
          </a:p>
        </p:txBody>
      </p:sp>
      <p:sp>
        <p:nvSpPr>
          <p:cNvPr id="11" name="Rectangle 10"/>
          <p:cNvSpPr/>
          <p:nvPr/>
        </p:nvSpPr>
        <p:spPr>
          <a:xfrm>
            <a:off x="9261480" y="1981794"/>
            <a:ext cx="2593193" cy="640080"/>
          </a:xfrm>
          <a:prstGeom prst="rect">
            <a:avLst/>
          </a:prstGeom>
          <a:solidFill>
            <a:srgbClr val="002060"/>
          </a:solidFill>
          <a:ln>
            <a:noFill/>
            <a:prstDash val="dash"/>
          </a:ln>
        </p:spPr>
        <p:txBody>
          <a:bodyPr wrap="square" anchor="ctr">
            <a:spAutoFit/>
          </a:bodyPr>
          <a:lstStyle/>
          <a:p>
            <a:pPr algn="ctr"/>
            <a:r>
              <a:rPr lang="en-US" sz="2400" b="1" dirty="0">
                <a:solidFill>
                  <a:schemeClr val="bg1"/>
                </a:solidFill>
              </a:rPr>
              <a:t>A warning</a:t>
            </a:r>
            <a:endParaRPr lang="en-GB" sz="2400" b="1" dirty="0">
              <a:solidFill>
                <a:schemeClr val="bg1"/>
              </a:solidFill>
            </a:endParaRPr>
          </a:p>
        </p:txBody>
      </p:sp>
      <p:sp>
        <p:nvSpPr>
          <p:cNvPr id="13" name="Rectangle 12"/>
          <p:cNvSpPr/>
          <p:nvPr/>
        </p:nvSpPr>
        <p:spPr>
          <a:xfrm>
            <a:off x="9261480" y="3178647"/>
            <a:ext cx="2593193" cy="830997"/>
          </a:xfrm>
          <a:prstGeom prst="rect">
            <a:avLst/>
          </a:prstGeom>
          <a:solidFill>
            <a:srgbClr val="002060"/>
          </a:solidFill>
          <a:ln>
            <a:noFill/>
            <a:prstDash val="dash"/>
          </a:ln>
        </p:spPr>
        <p:txBody>
          <a:bodyPr wrap="square" anchor="ctr">
            <a:spAutoFit/>
          </a:bodyPr>
          <a:lstStyle/>
          <a:p>
            <a:pPr algn="ctr"/>
            <a:r>
              <a:rPr lang="en-US" sz="2400" b="1" dirty="0">
                <a:solidFill>
                  <a:schemeClr val="bg1"/>
                </a:solidFill>
              </a:rPr>
              <a:t>A call </a:t>
            </a:r>
          </a:p>
          <a:p>
            <a:pPr algn="ctr"/>
            <a:r>
              <a:rPr lang="en-US" sz="2400" b="1" dirty="0">
                <a:solidFill>
                  <a:schemeClr val="bg1"/>
                </a:solidFill>
              </a:rPr>
              <a:t>for action</a:t>
            </a:r>
            <a:endParaRPr lang="en-GB" sz="2400" b="1" dirty="0">
              <a:solidFill>
                <a:schemeClr val="bg1"/>
              </a:solidFill>
            </a:endParaRPr>
          </a:p>
        </p:txBody>
      </p:sp>
      <p:sp>
        <p:nvSpPr>
          <p:cNvPr id="14" name="Rectangle 13"/>
          <p:cNvSpPr/>
          <p:nvPr/>
        </p:nvSpPr>
        <p:spPr>
          <a:xfrm>
            <a:off x="9230432" y="4496436"/>
            <a:ext cx="2609700" cy="1200329"/>
          </a:xfrm>
          <a:prstGeom prst="rect">
            <a:avLst/>
          </a:prstGeom>
          <a:solidFill>
            <a:srgbClr val="002060"/>
          </a:solidFill>
          <a:ln>
            <a:noFill/>
            <a:prstDash val="dash"/>
          </a:ln>
        </p:spPr>
        <p:txBody>
          <a:bodyPr wrap="square" anchor="ctr">
            <a:spAutoFit/>
          </a:bodyPr>
          <a:lstStyle/>
          <a:p>
            <a:pPr algn="ctr"/>
            <a:r>
              <a:rPr lang="en-US" sz="2400" b="1" dirty="0">
                <a:solidFill>
                  <a:schemeClr val="bg1"/>
                </a:solidFill>
              </a:rPr>
              <a:t>Highlight </a:t>
            </a:r>
          </a:p>
          <a:p>
            <a:pPr algn="ctr"/>
            <a:r>
              <a:rPr lang="en-US" sz="2400" b="1" dirty="0">
                <a:solidFill>
                  <a:schemeClr val="bg1"/>
                </a:solidFill>
              </a:rPr>
              <a:t>a shared responsibility</a:t>
            </a:r>
            <a:endParaRPr lang="en-GB" sz="2400" b="1" dirty="0">
              <a:solidFill>
                <a:schemeClr val="bg1"/>
              </a:solidFill>
            </a:endParaRPr>
          </a:p>
        </p:txBody>
      </p:sp>
      <p:sp>
        <p:nvSpPr>
          <p:cNvPr id="15" name="Rectangle 14"/>
          <p:cNvSpPr/>
          <p:nvPr/>
        </p:nvSpPr>
        <p:spPr>
          <a:xfrm>
            <a:off x="551384" y="4547744"/>
            <a:ext cx="7848872" cy="1323439"/>
          </a:xfrm>
          <a:prstGeom prst="rect">
            <a:avLst/>
          </a:prstGeom>
          <a:solidFill>
            <a:srgbClr val="FFFFD1"/>
          </a:solidFill>
          <a:ln>
            <a:solidFill>
              <a:schemeClr val="tx1"/>
            </a:solidFill>
            <a:prstDash val="dash"/>
          </a:ln>
        </p:spPr>
        <p:txBody>
          <a:bodyPr wrap="square">
            <a:spAutoFit/>
          </a:bodyPr>
          <a:lstStyle/>
          <a:p>
            <a:r>
              <a:rPr lang="en-US" sz="2000" dirty="0"/>
              <a:t>OK, I’d like to finish by pointing out that although it is the responsibility of both governments and local communities to take action to tackle the causes of obesity, it is our personal choices that can have the most impact. As individuals, we should pay attention to our diet and lifestyle. </a:t>
            </a:r>
            <a:endParaRPr lang="en-GB" sz="2000" dirty="0"/>
          </a:p>
        </p:txBody>
      </p:sp>
      <p:sp>
        <p:nvSpPr>
          <p:cNvPr id="2" name="Oval 1"/>
          <p:cNvSpPr/>
          <p:nvPr/>
        </p:nvSpPr>
        <p:spPr>
          <a:xfrm>
            <a:off x="9005764" y="2079506"/>
            <a:ext cx="482352" cy="444655"/>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A</a:t>
            </a:r>
            <a:endParaRPr lang="en-GB" sz="2400" b="1" dirty="0">
              <a:solidFill>
                <a:srgbClr val="C00000"/>
              </a:solidFill>
            </a:endParaRPr>
          </a:p>
        </p:txBody>
      </p:sp>
      <p:sp>
        <p:nvSpPr>
          <p:cNvPr id="16" name="Oval 15"/>
          <p:cNvSpPr/>
          <p:nvPr/>
        </p:nvSpPr>
        <p:spPr>
          <a:xfrm>
            <a:off x="9005764" y="3371817"/>
            <a:ext cx="482352" cy="444655"/>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B</a:t>
            </a:r>
            <a:endParaRPr lang="en-GB" sz="2400" b="1" dirty="0">
              <a:solidFill>
                <a:srgbClr val="C00000"/>
              </a:solidFill>
            </a:endParaRPr>
          </a:p>
        </p:txBody>
      </p:sp>
      <p:sp>
        <p:nvSpPr>
          <p:cNvPr id="17" name="Oval 16"/>
          <p:cNvSpPr/>
          <p:nvPr/>
        </p:nvSpPr>
        <p:spPr>
          <a:xfrm>
            <a:off x="9005764" y="4874272"/>
            <a:ext cx="482352" cy="444655"/>
          </a:xfrm>
          <a:prstGeom prst="ellipse">
            <a:avLst/>
          </a:prstGeom>
          <a:solidFill>
            <a:schemeClr val="bg1"/>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endParaRPr lang="en-GB" sz="2400" b="1" dirty="0">
              <a:solidFill>
                <a:srgbClr val="C00000"/>
              </a:solidFill>
            </a:endParaRPr>
          </a:p>
        </p:txBody>
      </p:sp>
    </p:spTree>
    <p:extLst>
      <p:ext uri="{BB962C8B-B14F-4D97-AF65-F5344CB8AC3E}">
        <p14:creationId xmlns:p14="http://schemas.microsoft.com/office/powerpoint/2010/main" val="3250823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Conclusions</a:t>
              </a:r>
            </a:p>
            <a:p>
              <a:pPr algn="ctr"/>
              <a:r>
                <a:rPr lang="en-US" sz="6000" dirty="0">
                  <a:solidFill>
                    <a:srgbClr val="002060"/>
                  </a:solidFill>
                  <a:latin typeface="Calibri "/>
                </a:rPr>
                <a:t>(Language)</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684022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5360" y="1268760"/>
            <a:ext cx="11737304" cy="5112568"/>
          </a:xfrm>
          <a:noFill/>
          <a:ln>
            <a:noFill/>
          </a:ln>
        </p:spPr>
        <p:txBody>
          <a:bodyPr>
            <a:normAutofit/>
          </a:bodyPr>
          <a:lstStyle/>
          <a:p>
            <a:pPr marL="0" indent="0">
              <a:buNone/>
            </a:pPr>
            <a:r>
              <a:rPr lang="en-US" sz="2000" dirty="0">
                <a:solidFill>
                  <a:srgbClr val="000000"/>
                </a:solidFill>
                <a:latin typeface="Calibri" panose="020F0502020204030204" pitchFamily="34" charset="0"/>
              </a:rPr>
              <a:t>Watch the experienced speaker present the conclusion again and listen for the </a:t>
            </a:r>
            <a:r>
              <a:rPr lang="en-US" sz="2000" b="1" dirty="0">
                <a:solidFill>
                  <a:srgbClr val="000000"/>
                </a:solidFill>
                <a:latin typeface="Calibri" panose="020F0502020204030204" pitchFamily="34" charset="0"/>
              </a:rPr>
              <a:t>signposting phrases</a:t>
            </a:r>
            <a:r>
              <a:rPr lang="en-US" sz="2000" dirty="0">
                <a:solidFill>
                  <a:srgbClr val="000000"/>
                </a:solidFill>
                <a:latin typeface="Calibri" panose="020F0502020204030204" pitchFamily="34" charset="0"/>
              </a:rPr>
              <a:t>. </a:t>
            </a:r>
          </a:p>
          <a:p>
            <a:pPr marL="0" indent="0">
              <a:buNone/>
            </a:pPr>
            <a:r>
              <a:rPr lang="en-US" sz="2000" dirty="0">
                <a:solidFill>
                  <a:srgbClr val="000000"/>
                </a:solidFill>
                <a:latin typeface="Calibri" panose="020F0502020204030204" pitchFamily="34" charset="0"/>
              </a:rPr>
              <a:t>Pay attention to the six </a:t>
            </a:r>
            <a:r>
              <a:rPr lang="en-US" sz="2000" u="sng" dirty="0">
                <a:solidFill>
                  <a:srgbClr val="000000"/>
                </a:solidFill>
                <a:latin typeface="Calibri" panose="020F0502020204030204" pitchFamily="34" charset="0"/>
              </a:rPr>
              <a:t>underlined</a:t>
            </a:r>
            <a:r>
              <a:rPr lang="en-US" sz="2000" dirty="0">
                <a:solidFill>
                  <a:srgbClr val="000000"/>
                </a:solidFill>
                <a:latin typeface="Calibri" panose="020F0502020204030204" pitchFamily="34" charset="0"/>
              </a:rPr>
              <a:t> sections of text. Each one contains a mistake (i.e. a missing or incorrect word, or an extra word). Listen and fix them.​</a:t>
            </a:r>
            <a:endParaRPr lang="en-US" sz="2000" dirty="0"/>
          </a:p>
          <a:p>
            <a:pPr marL="0" indent="0">
              <a:buNone/>
            </a:pPr>
            <a:endParaRPr lang="en-US" sz="2000" dirty="0"/>
          </a:p>
          <a:p>
            <a:pPr marL="0" indent="0">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Conclusions: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Language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9" name="Content Placeholder 2"/>
          <p:cNvSpPr txBox="1">
            <a:spLocks/>
          </p:cNvSpPr>
          <p:nvPr/>
        </p:nvSpPr>
        <p:spPr>
          <a:xfrm>
            <a:off x="335360" y="2485504"/>
            <a:ext cx="11521280" cy="3888432"/>
          </a:xfrm>
          <a:prstGeom prst="rect">
            <a:avLst/>
          </a:prstGeom>
          <a:solidFill>
            <a:srgbClr val="FFFFD1"/>
          </a:solidFill>
          <a:ln>
            <a:solidFill>
              <a:srgbClr val="C00000"/>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t>OK, so that takes  us to the end</a:t>
            </a:r>
            <a:r>
              <a:rPr lang="en-US" sz="2400" b="1" dirty="0"/>
              <a:t> (1)</a:t>
            </a:r>
            <a:r>
              <a:rPr lang="en-US" sz="2400" dirty="0"/>
              <a:t> of my presentation. </a:t>
            </a:r>
            <a:r>
              <a:rPr lang="en-US" sz="2400" b="1" u="sng" dirty="0"/>
              <a:t>Before I finish, let me get through</a:t>
            </a:r>
            <a:r>
              <a:rPr lang="en-US" sz="2400" b="1" dirty="0"/>
              <a:t> (2)</a:t>
            </a:r>
            <a:r>
              <a:rPr lang="en-US" sz="2400" dirty="0"/>
              <a:t> my main points again. </a:t>
            </a:r>
            <a:r>
              <a:rPr lang="en-US" sz="2400" b="1" u="sng" dirty="0"/>
              <a:t>I  outlined</a:t>
            </a:r>
            <a:r>
              <a:rPr lang="en-US" sz="2400" b="1" dirty="0"/>
              <a:t>    (3)</a:t>
            </a:r>
            <a:r>
              <a:rPr lang="en-US" sz="2400" dirty="0"/>
              <a:t> the problem of obesity in the UK and suggested two solutions. Both come with challenges and yet are highly practical. Introducing a ban on sugar-sweetened drinks is certainly achievable, would take immediate effect, and similar bans have been proven to lead to a reduction in the purchase of unhealthy products. Similarly, increasing physical activity in daily life through government supported campaigns in local communities has been shown to have a significant impact on obesity and would likely be successful in the UK. </a:t>
            </a:r>
            <a:r>
              <a:rPr lang="en-US" sz="2400" b="1" u="sng" dirty="0"/>
              <a:t>OK,   I like to finish by</a:t>
            </a:r>
            <a:r>
              <a:rPr lang="en-US" sz="2400" b="1" dirty="0"/>
              <a:t> (4)</a:t>
            </a:r>
            <a:r>
              <a:rPr lang="en-US" sz="2400" dirty="0"/>
              <a:t> pointing out that, as these two solutions demonstrate, tackling the problem of obesity will require action from the government, local communities and individuals. So, if we’re to live healthier and longer lives, we must work together. </a:t>
            </a:r>
            <a:r>
              <a:rPr lang="en-US" sz="2400" b="1" u="sng" dirty="0"/>
              <a:t>Thank you for your listening</a:t>
            </a:r>
            <a:r>
              <a:rPr lang="en-US" sz="2400" b="1" dirty="0"/>
              <a:t> (5). </a:t>
            </a:r>
            <a:r>
              <a:rPr lang="en-US" sz="2400" dirty="0"/>
              <a:t>Here’s</a:t>
            </a:r>
            <a:r>
              <a:rPr lang="en-US" sz="2400" b="1" u="sng" dirty="0"/>
              <a:t> my  sources   list</a:t>
            </a:r>
            <a:r>
              <a:rPr lang="en-US" sz="2400" b="1" dirty="0"/>
              <a:t> (6)</a:t>
            </a:r>
            <a:r>
              <a:rPr lang="en-US" sz="2400" dirty="0"/>
              <a:t>.</a:t>
            </a:r>
          </a:p>
        </p:txBody>
      </p:sp>
      <p:sp>
        <p:nvSpPr>
          <p:cNvPr id="2" name="Rectangle 1"/>
          <p:cNvSpPr/>
          <p:nvPr/>
        </p:nvSpPr>
        <p:spPr>
          <a:xfrm>
            <a:off x="1919536" y="2573700"/>
            <a:ext cx="783869" cy="369332"/>
          </a:xfrm>
          <a:prstGeom prst="rect">
            <a:avLst/>
          </a:prstGeom>
          <a:solidFill>
            <a:srgbClr val="FFFFD1"/>
          </a:solidFill>
        </p:spPr>
        <p:txBody>
          <a:bodyPr wrap="none" lIns="0" tIns="0" rIns="0" bIns="0">
            <a:spAutoFit/>
          </a:bodyPr>
          <a:lstStyle/>
          <a:p>
            <a:r>
              <a:rPr lang="en-US" sz="2400" b="1" u="sng" dirty="0">
                <a:solidFill>
                  <a:srgbClr val="FF0000"/>
                </a:solidFill>
              </a:rPr>
              <a:t>brings</a:t>
            </a:r>
            <a:endParaRPr lang="en-GB" sz="2400" dirty="0"/>
          </a:p>
        </p:txBody>
      </p:sp>
      <p:sp>
        <p:nvSpPr>
          <p:cNvPr id="11" name="Rectangle 10"/>
          <p:cNvSpPr/>
          <p:nvPr/>
        </p:nvSpPr>
        <p:spPr>
          <a:xfrm>
            <a:off x="10200456" y="2573700"/>
            <a:ext cx="548640" cy="369332"/>
          </a:xfrm>
          <a:prstGeom prst="rect">
            <a:avLst/>
          </a:prstGeom>
          <a:solidFill>
            <a:srgbClr val="FFFFD1"/>
          </a:solidFill>
        </p:spPr>
        <p:txBody>
          <a:bodyPr wrap="square" lIns="0" tIns="0" rIns="0" bIns="0">
            <a:spAutoFit/>
          </a:bodyPr>
          <a:lstStyle/>
          <a:p>
            <a:pPr algn="ctr"/>
            <a:r>
              <a:rPr lang="en-US" sz="2400" b="1" u="sng" dirty="0">
                <a:solidFill>
                  <a:srgbClr val="FF0000"/>
                </a:solidFill>
              </a:rPr>
              <a:t>run</a:t>
            </a:r>
            <a:endParaRPr lang="en-GB" sz="2400" dirty="0"/>
          </a:p>
        </p:txBody>
      </p:sp>
      <p:sp>
        <p:nvSpPr>
          <p:cNvPr id="12" name="Rectangle 11"/>
          <p:cNvSpPr/>
          <p:nvPr/>
        </p:nvSpPr>
        <p:spPr>
          <a:xfrm>
            <a:off x="3791744" y="2883171"/>
            <a:ext cx="1521570" cy="369332"/>
          </a:xfrm>
          <a:prstGeom prst="rect">
            <a:avLst/>
          </a:prstGeom>
          <a:solidFill>
            <a:srgbClr val="FFFFD1"/>
          </a:solidFill>
        </p:spPr>
        <p:txBody>
          <a:bodyPr wrap="none" lIns="0" tIns="0" rIns="0" bIns="0">
            <a:spAutoFit/>
          </a:bodyPr>
          <a:lstStyle/>
          <a:p>
            <a:r>
              <a:rPr lang="en-US" sz="2400" b="1" u="sng" dirty="0">
                <a:solidFill>
                  <a:srgbClr val="FF0000"/>
                </a:solidFill>
              </a:rPr>
              <a:t>‘ve outlined</a:t>
            </a:r>
            <a:endParaRPr lang="en-GB" sz="2400" dirty="0"/>
          </a:p>
        </p:txBody>
      </p:sp>
      <p:sp>
        <p:nvSpPr>
          <p:cNvPr id="13" name="Rectangle 12"/>
          <p:cNvSpPr/>
          <p:nvPr/>
        </p:nvSpPr>
        <p:spPr>
          <a:xfrm>
            <a:off x="4799856" y="4869160"/>
            <a:ext cx="306751" cy="369332"/>
          </a:xfrm>
          <a:prstGeom prst="rect">
            <a:avLst/>
          </a:prstGeom>
          <a:solidFill>
            <a:srgbClr val="FFFFD1"/>
          </a:solidFill>
        </p:spPr>
        <p:txBody>
          <a:bodyPr wrap="none" lIns="0" tIns="0" rIns="0" bIns="0">
            <a:spAutoFit/>
          </a:bodyPr>
          <a:lstStyle/>
          <a:p>
            <a:r>
              <a:rPr lang="en-US" sz="2400" b="1" u="sng" dirty="0">
                <a:solidFill>
                  <a:srgbClr val="FF0000"/>
                </a:solidFill>
              </a:rPr>
              <a:t>I’d</a:t>
            </a:r>
            <a:endParaRPr lang="en-GB" sz="2400" dirty="0"/>
          </a:p>
        </p:txBody>
      </p:sp>
      <p:sp>
        <p:nvSpPr>
          <p:cNvPr id="14" name="Rectangle 13"/>
          <p:cNvSpPr/>
          <p:nvPr/>
        </p:nvSpPr>
        <p:spPr>
          <a:xfrm>
            <a:off x="5926384" y="5863758"/>
            <a:ext cx="581762" cy="369332"/>
          </a:xfrm>
          <a:prstGeom prst="rect">
            <a:avLst/>
          </a:prstGeom>
          <a:solidFill>
            <a:srgbClr val="FFFFD1"/>
          </a:solidFill>
        </p:spPr>
        <p:txBody>
          <a:bodyPr wrap="none" lIns="0" tIns="0" rIns="0" bIns="0">
            <a:spAutoFit/>
          </a:bodyPr>
          <a:lstStyle/>
          <a:p>
            <a:r>
              <a:rPr lang="en-US" sz="2400" u="sng" strike="sngStrike" dirty="0">
                <a:solidFill>
                  <a:srgbClr val="FF0000"/>
                </a:solidFill>
              </a:rPr>
              <a:t>your</a:t>
            </a:r>
            <a:endParaRPr lang="en-GB" sz="2400" strike="sngStrike" dirty="0"/>
          </a:p>
        </p:txBody>
      </p:sp>
      <p:sp>
        <p:nvSpPr>
          <p:cNvPr id="15" name="Rectangle 14"/>
          <p:cNvSpPr/>
          <p:nvPr/>
        </p:nvSpPr>
        <p:spPr>
          <a:xfrm>
            <a:off x="9463346" y="5863758"/>
            <a:ext cx="1285480" cy="369332"/>
          </a:xfrm>
          <a:prstGeom prst="rect">
            <a:avLst/>
          </a:prstGeom>
          <a:solidFill>
            <a:srgbClr val="FFFFD1"/>
          </a:solidFill>
        </p:spPr>
        <p:txBody>
          <a:bodyPr wrap="none" lIns="0" tIns="0" rIns="0" bIns="0">
            <a:spAutoFit/>
          </a:bodyPr>
          <a:lstStyle/>
          <a:p>
            <a:r>
              <a:rPr lang="en-US" sz="2400" b="1" u="sng" dirty="0">
                <a:solidFill>
                  <a:srgbClr val="FF0000"/>
                </a:solidFill>
              </a:rPr>
              <a:t>reference </a:t>
            </a:r>
            <a:endParaRPr lang="en-GB" sz="2400" dirty="0"/>
          </a:p>
        </p:txBody>
      </p:sp>
      <p:pic>
        <p:nvPicPr>
          <p:cNvPr id="4" name="Picture 3"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774031" y="34230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183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animBg="1"/>
      <p:bldP spid="12" grpId="0" animBg="1"/>
      <p:bldP spid="13" grpId="0" animBg="1"/>
      <p:bldP spid="14" grpId="0" animBg="1"/>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6379" y="1157481"/>
            <a:ext cx="3456384" cy="5112568"/>
          </a:xfrm>
          <a:noFill/>
          <a:ln>
            <a:noFill/>
          </a:ln>
        </p:spPr>
        <p:txBody>
          <a:bodyPr>
            <a:noAutofit/>
          </a:bodyPr>
          <a:lstStyle/>
          <a:p>
            <a:pPr marL="0" indent="0">
              <a:buNone/>
            </a:pPr>
            <a:r>
              <a:rPr lang="en-US" sz="2000" dirty="0"/>
              <a:t>Analyse the underlined signposting phrases from the sample conclusion and match them to the function they perform.</a:t>
            </a:r>
          </a:p>
          <a:p>
            <a:pPr marL="0" indent="0">
              <a:buNone/>
            </a:pPr>
            <a:endParaRPr lang="en-US" sz="2000" dirty="0"/>
          </a:p>
          <a:p>
            <a:pPr marL="514350" indent="-514350">
              <a:buFont typeface="+mj-lt"/>
              <a:buAutoNum type="alphaUcPeriod"/>
            </a:pPr>
            <a:r>
              <a:rPr lang="en-US" sz="2000" dirty="0"/>
              <a:t>Thanking the audience</a:t>
            </a:r>
          </a:p>
          <a:p>
            <a:pPr marL="514350" indent="-514350">
              <a:buFont typeface="+mj-lt"/>
              <a:buAutoNum type="alphaUcPeriod"/>
            </a:pPr>
            <a:r>
              <a:rPr lang="en-US" sz="2000" dirty="0"/>
              <a:t>Introducing the reference list</a:t>
            </a:r>
          </a:p>
          <a:p>
            <a:pPr marL="514350" indent="-514350">
              <a:buFont typeface="+mj-lt"/>
              <a:buAutoNum type="alphaUcPeriod"/>
            </a:pPr>
            <a:r>
              <a:rPr lang="en-US" sz="2000" dirty="0"/>
              <a:t>Signposting the summary of the main ideas</a:t>
            </a:r>
          </a:p>
          <a:p>
            <a:pPr marL="514350" indent="-514350">
              <a:buFont typeface="+mj-lt"/>
              <a:buAutoNum type="alphaUcPeriod"/>
            </a:pPr>
            <a:r>
              <a:rPr lang="en-US" sz="2000" dirty="0"/>
              <a:t>Signposting a ‘clincher’ (</a:t>
            </a:r>
            <a:r>
              <a:rPr lang="en-US" sz="2000" dirty="0">
                <a:solidFill>
                  <a:srgbClr val="C00000"/>
                </a:solidFill>
              </a:rPr>
              <a:t>a way to end your presentation strongly by reinforcing your main idea</a:t>
            </a:r>
            <a:r>
              <a:rPr lang="en-US" sz="2000" dirty="0"/>
              <a:t>). </a:t>
            </a:r>
          </a:p>
          <a:p>
            <a:pPr marL="514350" indent="-514350">
              <a:buFont typeface="+mj-lt"/>
              <a:buAutoNum type="alphaUcPeriod"/>
            </a:pPr>
            <a:r>
              <a:rPr lang="en-US" sz="2000" dirty="0"/>
              <a:t>Signposting the conclusion</a:t>
            </a:r>
          </a:p>
          <a:p>
            <a:pPr marL="0" indent="0">
              <a:buNone/>
            </a:pPr>
            <a:endParaRPr lang="en-US" sz="2000" dirty="0"/>
          </a:p>
          <a:p>
            <a:pPr marL="0" indent="0">
              <a:buNone/>
            </a:pPr>
            <a:endParaRPr lang="en-US" sz="2000" dirty="0"/>
          </a:p>
        </p:txBody>
      </p:sp>
      <p:grpSp>
        <p:nvGrpSpPr>
          <p:cNvPr id="6" name="Group 2"/>
          <p:cNvGrpSpPr>
            <a:grpSpLocks/>
          </p:cNvGrpSpPr>
          <p:nvPr/>
        </p:nvGrpSpPr>
        <p:grpSpPr bwMode="auto">
          <a:xfrm>
            <a:off x="2495600" y="294517"/>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Conclusions: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Language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1" name="Content Placeholder 2"/>
          <p:cNvSpPr txBox="1">
            <a:spLocks/>
          </p:cNvSpPr>
          <p:nvPr/>
        </p:nvSpPr>
        <p:spPr>
          <a:xfrm>
            <a:off x="4079776" y="1268760"/>
            <a:ext cx="7841817" cy="5256584"/>
          </a:xfrm>
          <a:prstGeom prst="rect">
            <a:avLst/>
          </a:prstGeom>
          <a:solidFill>
            <a:srgbClr val="FFFFD1"/>
          </a:solidFill>
          <a:ln>
            <a:solidFill>
              <a:srgbClr val="C00000"/>
            </a:solidFill>
            <a:prstDash val="dash"/>
          </a:ln>
        </p:spPr>
        <p:txBody>
          <a:bodyPr vert="horz" lIns="91440" tIns="45720" rIns="91440" bIns="45720" rtlCol="0" anchor="ct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u="sng" dirty="0"/>
              <a:t>OK, so that brings us to the end</a:t>
            </a:r>
            <a:r>
              <a:rPr lang="en-US" sz="2400" b="1" dirty="0"/>
              <a:t> (1)</a:t>
            </a:r>
            <a:r>
              <a:rPr lang="en-US" sz="2400" dirty="0"/>
              <a:t> of my presentation. </a:t>
            </a:r>
            <a:r>
              <a:rPr lang="en-US" sz="2400" b="1" u="sng" dirty="0"/>
              <a:t>Before I finish, let me run through</a:t>
            </a:r>
            <a:r>
              <a:rPr lang="en-US" sz="2400" b="1" dirty="0"/>
              <a:t> (2)</a:t>
            </a:r>
            <a:r>
              <a:rPr lang="en-US" sz="2400" dirty="0"/>
              <a:t> my main points again. </a:t>
            </a:r>
            <a:r>
              <a:rPr lang="en-US" sz="2400" b="1" u="sng" dirty="0"/>
              <a:t>I’ve outlined</a:t>
            </a:r>
            <a:r>
              <a:rPr lang="en-US" sz="2400" b="1" dirty="0"/>
              <a:t> (3)</a:t>
            </a:r>
            <a:r>
              <a:rPr lang="en-US" sz="2400" dirty="0"/>
              <a:t> the problem of obesity in the UK and suggested two solutions. Both come with challenges and yet are highly practical. Introducing a ban on sugar-sweetened drinks is certainly achievable, would take immediate effect, and similar bans have been proven to lead to a reduction in the purchase of unhealthy products. Similarly, increasing physical activity in daily life through government supported campaigns in local communities has been shown to have a significant impact on obesity and would likely be successful in the UK. </a:t>
            </a:r>
            <a:r>
              <a:rPr lang="en-US" sz="2400" b="1" u="sng" dirty="0"/>
              <a:t>OK, I’d like to finish by</a:t>
            </a:r>
            <a:r>
              <a:rPr lang="en-US" sz="2400" b="1" dirty="0"/>
              <a:t> (4)</a:t>
            </a:r>
            <a:r>
              <a:rPr lang="en-US" sz="2400" dirty="0"/>
              <a:t> pointing out that, as these two solutions demonstrate, tackling the problem of obesity will require action from the government, local communities and individuals. So, if we’re to live healthier and longer lives, we must work together. </a:t>
            </a:r>
            <a:r>
              <a:rPr lang="en-US" sz="2400" b="1" u="sng" dirty="0"/>
              <a:t>Thank you for listening</a:t>
            </a:r>
            <a:r>
              <a:rPr lang="en-US" sz="2400" b="1" dirty="0"/>
              <a:t> (5). </a:t>
            </a:r>
            <a:r>
              <a:rPr lang="en-US" sz="2400" dirty="0"/>
              <a:t>Here’s</a:t>
            </a:r>
            <a:r>
              <a:rPr lang="en-US" sz="2400" b="1" u="sng" dirty="0"/>
              <a:t> my reference list</a:t>
            </a:r>
            <a:r>
              <a:rPr lang="en-US" sz="2400" b="1" dirty="0"/>
              <a:t> (6)</a:t>
            </a:r>
            <a:r>
              <a:rPr lang="en-US" sz="2400" dirty="0"/>
              <a:t>.</a:t>
            </a:r>
          </a:p>
        </p:txBody>
      </p:sp>
      <p:sp>
        <p:nvSpPr>
          <p:cNvPr id="12" name="Oval 11"/>
          <p:cNvSpPr/>
          <p:nvPr/>
        </p:nvSpPr>
        <p:spPr>
          <a:xfrm>
            <a:off x="8695962" y="1204020"/>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E</a:t>
            </a:r>
            <a:endParaRPr lang="en-GB" sz="2400" b="1" dirty="0">
              <a:solidFill>
                <a:srgbClr val="C00000"/>
              </a:solidFill>
            </a:endParaRPr>
          </a:p>
        </p:txBody>
      </p:sp>
      <p:sp>
        <p:nvSpPr>
          <p:cNvPr id="13" name="Oval 12"/>
          <p:cNvSpPr/>
          <p:nvPr/>
        </p:nvSpPr>
        <p:spPr>
          <a:xfrm>
            <a:off x="8616280" y="1700808"/>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endParaRPr lang="en-GB" sz="2400" b="1" dirty="0">
              <a:solidFill>
                <a:srgbClr val="C00000"/>
              </a:solidFill>
            </a:endParaRPr>
          </a:p>
        </p:txBody>
      </p:sp>
      <p:sp>
        <p:nvSpPr>
          <p:cNvPr id="14" name="Oval 13"/>
          <p:cNvSpPr/>
          <p:nvPr/>
        </p:nvSpPr>
        <p:spPr>
          <a:xfrm>
            <a:off x="5986686" y="1952836"/>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endParaRPr lang="en-GB" sz="2400" b="1" dirty="0">
              <a:solidFill>
                <a:srgbClr val="C00000"/>
              </a:solidFill>
            </a:endParaRPr>
          </a:p>
        </p:txBody>
      </p:sp>
      <p:sp>
        <p:nvSpPr>
          <p:cNvPr id="15" name="Oval 14"/>
          <p:cNvSpPr/>
          <p:nvPr/>
        </p:nvSpPr>
        <p:spPr>
          <a:xfrm>
            <a:off x="8040216" y="4509120"/>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D</a:t>
            </a:r>
            <a:endParaRPr lang="en-GB" sz="2400" b="1" dirty="0">
              <a:solidFill>
                <a:srgbClr val="C00000"/>
              </a:solidFill>
            </a:endParaRPr>
          </a:p>
        </p:txBody>
      </p:sp>
      <p:sp>
        <p:nvSpPr>
          <p:cNvPr id="16" name="Oval 15"/>
          <p:cNvSpPr/>
          <p:nvPr/>
        </p:nvSpPr>
        <p:spPr>
          <a:xfrm>
            <a:off x="10416480" y="5661248"/>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A</a:t>
            </a:r>
            <a:endParaRPr lang="en-GB" sz="2400" b="1" dirty="0">
              <a:solidFill>
                <a:srgbClr val="C00000"/>
              </a:solidFill>
            </a:endParaRPr>
          </a:p>
        </p:txBody>
      </p:sp>
      <p:sp>
        <p:nvSpPr>
          <p:cNvPr id="17" name="Oval 16"/>
          <p:cNvSpPr/>
          <p:nvPr/>
        </p:nvSpPr>
        <p:spPr>
          <a:xfrm>
            <a:off x="6326308" y="6018021"/>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B</a:t>
            </a:r>
            <a:endParaRPr lang="en-GB" sz="2400" b="1" dirty="0">
              <a:solidFill>
                <a:srgbClr val="C00000"/>
              </a:solidFill>
            </a:endParaRPr>
          </a:p>
        </p:txBody>
      </p:sp>
      <p:pic>
        <p:nvPicPr>
          <p:cNvPr id="2" name="Picture 1"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851908" y="168658"/>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0447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1" y="1268760"/>
            <a:ext cx="4176464" cy="5112568"/>
          </a:xfrm>
          <a:noFill/>
          <a:ln>
            <a:noFill/>
          </a:ln>
        </p:spPr>
        <p:txBody>
          <a:bodyPr>
            <a:normAutofit/>
          </a:bodyPr>
          <a:lstStyle/>
          <a:p>
            <a:pPr marL="0" indent="0">
              <a:buNone/>
            </a:pPr>
            <a:r>
              <a:rPr lang="en-US" sz="2000" dirty="0"/>
              <a:t>Analyse the </a:t>
            </a:r>
            <a:r>
              <a:rPr lang="en-US" sz="2000" b="1" dirty="0"/>
              <a:t>additional phrases </a:t>
            </a:r>
            <a:r>
              <a:rPr lang="en-US" sz="2000" dirty="0"/>
              <a:t>on the right and match them to their function.</a:t>
            </a:r>
          </a:p>
          <a:p>
            <a:pPr marL="0" indent="0">
              <a:buNone/>
            </a:pPr>
            <a:endParaRPr lang="en-US" sz="2000" dirty="0"/>
          </a:p>
          <a:p>
            <a:pPr marL="514350" indent="-514350">
              <a:buFont typeface="+mj-lt"/>
              <a:buAutoNum type="alphaUcPeriod"/>
            </a:pPr>
            <a:r>
              <a:rPr lang="en-US" sz="2000" dirty="0"/>
              <a:t>Thanking the audience</a:t>
            </a:r>
          </a:p>
          <a:p>
            <a:pPr marL="514350" indent="-514350">
              <a:buFont typeface="+mj-lt"/>
              <a:buAutoNum type="alphaUcPeriod"/>
            </a:pPr>
            <a:r>
              <a:rPr lang="en-US" sz="2000" dirty="0"/>
              <a:t>Introducing the reference list</a:t>
            </a:r>
          </a:p>
          <a:p>
            <a:pPr marL="514350" indent="-514350">
              <a:buFont typeface="+mj-lt"/>
              <a:buAutoNum type="alphaUcPeriod"/>
            </a:pPr>
            <a:r>
              <a:rPr lang="en-US" sz="2000" dirty="0"/>
              <a:t>Signposting the summary of the main ideas</a:t>
            </a:r>
          </a:p>
          <a:p>
            <a:pPr marL="514350" indent="-514350">
              <a:buFont typeface="+mj-lt"/>
              <a:buAutoNum type="alphaUcPeriod"/>
            </a:pPr>
            <a:r>
              <a:rPr lang="en-US" sz="2000" dirty="0"/>
              <a:t>Signposting a ‘clincher’ (a way to end your presentation strongly by reinforcing your main idea). </a:t>
            </a:r>
          </a:p>
          <a:p>
            <a:pPr marL="514350" indent="-514350">
              <a:buFont typeface="+mj-lt"/>
              <a:buAutoNum type="alphaUcPeriod"/>
            </a:pPr>
            <a:r>
              <a:rPr lang="en-US" sz="2000" dirty="0"/>
              <a:t>Signposting the conclusion</a:t>
            </a:r>
          </a:p>
          <a:p>
            <a:pPr marL="0" indent="0" algn="just">
              <a:buNone/>
            </a:pPr>
            <a:endParaRPr lang="en-US" sz="2000" dirty="0"/>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495600" y="294517"/>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Conclusions: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Language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2" name="Rectangle 1">
            <a:extLst>
              <a:ext uri="{FF2B5EF4-FFF2-40B4-BE49-F238E27FC236}">
                <a16:creationId xmlns:a16="http://schemas.microsoft.com/office/drawing/2014/main" id="{E5D6C9B8-6DD0-4849-8288-3595EDB265AD}"/>
              </a:ext>
            </a:extLst>
          </p:cNvPr>
          <p:cNvSpPr/>
          <p:nvPr/>
        </p:nvSpPr>
        <p:spPr>
          <a:xfrm>
            <a:off x="5807969" y="2112407"/>
            <a:ext cx="5544616" cy="830997"/>
          </a:xfrm>
          <a:prstGeom prst="rect">
            <a:avLst/>
          </a:prstGeom>
          <a:solidFill>
            <a:srgbClr val="FFFFD1"/>
          </a:solidFill>
          <a:ln>
            <a:solidFill>
              <a:srgbClr val="C00000"/>
            </a:solidFill>
            <a:prstDash val="dash"/>
          </a:ln>
        </p:spPr>
        <p:txBody>
          <a:bodyPr wrap="square">
            <a:spAutoFit/>
          </a:bodyPr>
          <a:lstStyle/>
          <a:p>
            <a:r>
              <a:rPr lang="en-US" sz="2400" i="1" dirty="0">
                <a:solidFill>
                  <a:prstClr val="black"/>
                </a:solidFill>
              </a:rPr>
              <a:t>2. Let me remind you of the main points I’ve covered today.</a:t>
            </a:r>
            <a:endParaRPr lang="en-GB" sz="2400" i="1" dirty="0"/>
          </a:p>
        </p:txBody>
      </p:sp>
      <p:sp>
        <p:nvSpPr>
          <p:cNvPr id="9" name="Rectangle 8">
            <a:extLst>
              <a:ext uri="{FF2B5EF4-FFF2-40B4-BE49-F238E27FC236}">
                <a16:creationId xmlns:a16="http://schemas.microsoft.com/office/drawing/2014/main" id="{C7C0B442-75C5-404D-BFD8-60B1E90CC01A}"/>
              </a:ext>
            </a:extLst>
          </p:cNvPr>
          <p:cNvSpPr/>
          <p:nvPr/>
        </p:nvSpPr>
        <p:spPr>
          <a:xfrm>
            <a:off x="5854575" y="5338116"/>
            <a:ext cx="5498009" cy="830997"/>
          </a:xfrm>
          <a:prstGeom prst="rect">
            <a:avLst/>
          </a:prstGeom>
          <a:solidFill>
            <a:srgbClr val="FFFFD1"/>
          </a:solidFill>
          <a:ln>
            <a:solidFill>
              <a:srgbClr val="C00000"/>
            </a:solidFill>
            <a:prstDash val="dash"/>
          </a:ln>
        </p:spPr>
        <p:txBody>
          <a:bodyPr wrap="square">
            <a:spAutoFit/>
          </a:bodyPr>
          <a:lstStyle/>
          <a:p>
            <a:r>
              <a:rPr lang="en-US" sz="2400" i="1" dirty="0">
                <a:solidFill>
                  <a:prstClr val="black"/>
                </a:solidFill>
              </a:rPr>
              <a:t>5. OK. So we’ve now come to the end of my presentation.  </a:t>
            </a:r>
            <a:endParaRPr lang="en-GB" sz="2400" i="1" dirty="0"/>
          </a:p>
        </p:txBody>
      </p:sp>
      <p:sp>
        <p:nvSpPr>
          <p:cNvPr id="11" name="Rectangle 10">
            <a:extLst>
              <a:ext uri="{FF2B5EF4-FFF2-40B4-BE49-F238E27FC236}">
                <a16:creationId xmlns:a16="http://schemas.microsoft.com/office/drawing/2014/main" id="{7C5C26FB-137B-4009-9A34-3DBDB1B40D3E}"/>
              </a:ext>
            </a:extLst>
          </p:cNvPr>
          <p:cNvSpPr/>
          <p:nvPr/>
        </p:nvSpPr>
        <p:spPr>
          <a:xfrm>
            <a:off x="5807969" y="3310754"/>
            <a:ext cx="5544616" cy="830997"/>
          </a:xfrm>
          <a:prstGeom prst="rect">
            <a:avLst/>
          </a:prstGeom>
          <a:solidFill>
            <a:srgbClr val="FFFFD1"/>
          </a:solidFill>
          <a:ln>
            <a:solidFill>
              <a:srgbClr val="C00000"/>
            </a:solidFill>
            <a:prstDash val="dash"/>
          </a:ln>
        </p:spPr>
        <p:txBody>
          <a:bodyPr wrap="square">
            <a:spAutoFit/>
          </a:bodyPr>
          <a:lstStyle/>
          <a:p>
            <a:r>
              <a:rPr lang="en-US" sz="2400" i="1" dirty="0">
                <a:solidFill>
                  <a:prstClr val="black"/>
                </a:solidFill>
              </a:rPr>
              <a:t>3. So let’s sum up what we’ve talked about today.  </a:t>
            </a:r>
            <a:endParaRPr lang="en-GB" sz="2400" i="1" dirty="0"/>
          </a:p>
        </p:txBody>
      </p:sp>
      <p:sp>
        <p:nvSpPr>
          <p:cNvPr id="12" name="Rectangle 11">
            <a:extLst>
              <a:ext uri="{FF2B5EF4-FFF2-40B4-BE49-F238E27FC236}">
                <a16:creationId xmlns:a16="http://schemas.microsoft.com/office/drawing/2014/main" id="{2A258C9D-5513-4649-94F9-15EEF5127AC6}"/>
              </a:ext>
            </a:extLst>
          </p:cNvPr>
          <p:cNvSpPr/>
          <p:nvPr/>
        </p:nvSpPr>
        <p:spPr>
          <a:xfrm>
            <a:off x="5807967" y="1283392"/>
            <a:ext cx="5544617" cy="461665"/>
          </a:xfrm>
          <a:prstGeom prst="rect">
            <a:avLst/>
          </a:prstGeom>
          <a:solidFill>
            <a:srgbClr val="FFFFD1"/>
          </a:solidFill>
          <a:ln>
            <a:solidFill>
              <a:srgbClr val="C00000"/>
            </a:solidFill>
            <a:prstDash val="dash"/>
          </a:ln>
        </p:spPr>
        <p:txBody>
          <a:bodyPr wrap="square" anchor="ctr">
            <a:spAutoFit/>
          </a:bodyPr>
          <a:lstStyle/>
          <a:p>
            <a:r>
              <a:rPr lang="en-US" sz="2400" i="1" dirty="0">
                <a:solidFill>
                  <a:prstClr val="black"/>
                </a:solidFill>
              </a:rPr>
              <a:t>1. Let me end by VERB-</a:t>
            </a:r>
            <a:r>
              <a:rPr lang="en-US" sz="2400" i="1" dirty="0" err="1">
                <a:solidFill>
                  <a:prstClr val="black"/>
                </a:solidFill>
              </a:rPr>
              <a:t>ing</a:t>
            </a:r>
            <a:r>
              <a:rPr lang="en-US" sz="2400" i="1" dirty="0">
                <a:solidFill>
                  <a:prstClr val="black"/>
                </a:solidFill>
              </a:rPr>
              <a:t> …</a:t>
            </a:r>
            <a:endParaRPr lang="en-GB" sz="2400" i="1" dirty="0"/>
          </a:p>
        </p:txBody>
      </p:sp>
      <p:sp>
        <p:nvSpPr>
          <p:cNvPr id="13" name="Rectangle 12">
            <a:extLst>
              <a:ext uri="{FF2B5EF4-FFF2-40B4-BE49-F238E27FC236}">
                <a16:creationId xmlns:a16="http://schemas.microsoft.com/office/drawing/2014/main" id="{9535D3BD-EDA5-4D44-AC2C-2DF2FBDD1F9F}"/>
              </a:ext>
            </a:extLst>
          </p:cNvPr>
          <p:cNvSpPr/>
          <p:nvPr/>
        </p:nvSpPr>
        <p:spPr>
          <a:xfrm>
            <a:off x="5854575" y="4509101"/>
            <a:ext cx="5498009" cy="461665"/>
          </a:xfrm>
          <a:prstGeom prst="rect">
            <a:avLst/>
          </a:prstGeom>
          <a:solidFill>
            <a:srgbClr val="FFFFD1"/>
          </a:solidFill>
          <a:ln>
            <a:solidFill>
              <a:srgbClr val="C00000"/>
            </a:solidFill>
            <a:prstDash val="dash"/>
          </a:ln>
        </p:spPr>
        <p:txBody>
          <a:bodyPr wrap="square">
            <a:spAutoFit/>
          </a:bodyPr>
          <a:lstStyle/>
          <a:p>
            <a:r>
              <a:rPr lang="en-US" sz="2400" i="1" dirty="0">
                <a:solidFill>
                  <a:prstClr val="black"/>
                </a:solidFill>
              </a:rPr>
              <a:t>4. I’d like to close by VERB-</a:t>
            </a:r>
            <a:r>
              <a:rPr lang="en-US" sz="2400" i="1" dirty="0" err="1">
                <a:solidFill>
                  <a:prstClr val="black"/>
                </a:solidFill>
              </a:rPr>
              <a:t>ing</a:t>
            </a:r>
            <a:r>
              <a:rPr lang="en-US" sz="2400" i="1" dirty="0">
                <a:solidFill>
                  <a:prstClr val="black"/>
                </a:solidFill>
              </a:rPr>
              <a:t> …</a:t>
            </a:r>
            <a:endParaRPr lang="en-GB" sz="2400" i="1" dirty="0"/>
          </a:p>
        </p:txBody>
      </p:sp>
      <p:sp>
        <p:nvSpPr>
          <p:cNvPr id="15" name="Oval 14"/>
          <p:cNvSpPr/>
          <p:nvPr/>
        </p:nvSpPr>
        <p:spPr>
          <a:xfrm>
            <a:off x="5131071" y="5501586"/>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E</a:t>
            </a:r>
            <a:endParaRPr lang="en-GB" sz="2400" b="1" dirty="0">
              <a:solidFill>
                <a:srgbClr val="C00000"/>
              </a:solidFill>
            </a:endParaRPr>
          </a:p>
        </p:txBody>
      </p:sp>
      <p:sp>
        <p:nvSpPr>
          <p:cNvPr id="16" name="Oval 15"/>
          <p:cNvSpPr/>
          <p:nvPr/>
        </p:nvSpPr>
        <p:spPr>
          <a:xfrm>
            <a:off x="5131071" y="2275877"/>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endParaRPr lang="en-GB" sz="2400" b="1" dirty="0">
              <a:solidFill>
                <a:srgbClr val="C00000"/>
              </a:solidFill>
            </a:endParaRPr>
          </a:p>
        </p:txBody>
      </p:sp>
      <p:sp>
        <p:nvSpPr>
          <p:cNvPr id="17" name="Oval 16"/>
          <p:cNvSpPr/>
          <p:nvPr/>
        </p:nvSpPr>
        <p:spPr>
          <a:xfrm>
            <a:off x="5131071" y="3474224"/>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C</a:t>
            </a:r>
            <a:endParaRPr lang="en-GB" sz="2400" b="1" dirty="0">
              <a:solidFill>
                <a:srgbClr val="C00000"/>
              </a:solidFill>
            </a:endParaRPr>
          </a:p>
        </p:txBody>
      </p:sp>
      <p:sp>
        <p:nvSpPr>
          <p:cNvPr id="18" name="Oval 17"/>
          <p:cNvSpPr/>
          <p:nvPr/>
        </p:nvSpPr>
        <p:spPr>
          <a:xfrm>
            <a:off x="5145291" y="4517133"/>
            <a:ext cx="504056" cy="504056"/>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D</a:t>
            </a:r>
            <a:endParaRPr lang="en-GB" sz="2400" b="1" dirty="0">
              <a:solidFill>
                <a:srgbClr val="C00000"/>
              </a:solidFill>
            </a:endParaRPr>
          </a:p>
        </p:txBody>
      </p:sp>
      <p:sp>
        <p:nvSpPr>
          <p:cNvPr id="19" name="Oval 18"/>
          <p:cNvSpPr/>
          <p:nvPr/>
        </p:nvSpPr>
        <p:spPr>
          <a:xfrm>
            <a:off x="5145291" y="1291424"/>
            <a:ext cx="504056" cy="468524"/>
          </a:xfrm>
          <a:prstGeom prst="ellipse">
            <a:avLst/>
          </a:prstGeom>
          <a:solidFill>
            <a:schemeClr val="bg1"/>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C00000"/>
                </a:solidFill>
              </a:rPr>
              <a:t>D</a:t>
            </a:r>
            <a:endParaRPr lang="en-GB" sz="2400" b="1" dirty="0">
              <a:solidFill>
                <a:srgbClr val="C00000"/>
              </a:solidFill>
            </a:endParaRPr>
          </a:p>
        </p:txBody>
      </p:sp>
      <p:pic>
        <p:nvPicPr>
          <p:cNvPr id="4" name="Picture 3"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9050" y="5592111"/>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394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Independent practice</a:t>
              </a:r>
              <a:endParaRPr lang="en-US" sz="6000" dirty="0">
                <a:solidFill>
                  <a:srgbClr val="002060"/>
                </a:solidFill>
                <a:latin typeface="Calibri "/>
              </a:endParaRP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32810152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1384" y="1196751"/>
            <a:ext cx="11089232" cy="5256549"/>
          </a:xfrm>
          <a:noFill/>
          <a:ln>
            <a:noFill/>
          </a:ln>
        </p:spPr>
        <p:txBody>
          <a:bodyPr>
            <a:normAutofit/>
          </a:bodyPr>
          <a:lstStyle/>
          <a:p>
            <a:pPr marL="0" indent="0" algn="just" fontAlgn="base">
              <a:buNone/>
            </a:pPr>
            <a:r>
              <a:rPr lang="en-US" sz="2000" dirty="0">
                <a:solidFill>
                  <a:srgbClr val="000000"/>
                </a:solidFill>
                <a:latin typeface="Calibri" panose="020F0502020204030204" pitchFamily="34" charset="0"/>
              </a:rPr>
              <a:t>Using the conclusion that you prepared for homework and what you’ve learnt in today’s class, complete the following tasks:</a:t>
            </a:r>
            <a:endParaRPr lang="en-US" sz="2000" dirty="0">
              <a:solidFill>
                <a:srgbClr val="000000"/>
              </a:solidFill>
              <a:latin typeface="Segoe UI" panose="020B0502040204020203" pitchFamily="34" charset="0"/>
            </a:endParaRPr>
          </a:p>
          <a:p>
            <a:pPr algn="just" fontAlgn="base"/>
            <a:endParaRPr lang="en-US" sz="2000" dirty="0">
              <a:solidFill>
                <a:srgbClr val="000000"/>
              </a:solidFill>
              <a:latin typeface="Segoe UI" panose="020B0502040204020203" pitchFamily="34" charset="0"/>
            </a:endParaRPr>
          </a:p>
          <a:p>
            <a:pPr lvl="1" algn="just" fontAlgn="base"/>
            <a:r>
              <a:rPr lang="en-US" sz="2000" dirty="0">
                <a:solidFill>
                  <a:srgbClr val="000000"/>
                </a:solidFill>
                <a:latin typeface="Calibri" panose="020F0502020204030204" pitchFamily="34" charset="0"/>
              </a:rPr>
              <a:t>Make improvements to your conclusion e.g. </a:t>
            </a:r>
            <a:r>
              <a:rPr lang="en-US" sz="2000" i="1" dirty="0">
                <a:solidFill>
                  <a:srgbClr val="000000"/>
                </a:solidFill>
                <a:latin typeface="Calibri" panose="020F0502020204030204" pitchFamily="34" charset="0"/>
              </a:rPr>
              <a:t>add missing content</a:t>
            </a:r>
            <a:r>
              <a:rPr lang="en-US" sz="2000" dirty="0">
                <a:solidFill>
                  <a:srgbClr val="000000"/>
                </a:solidFill>
                <a:latin typeface="Calibri" panose="020F0502020204030204" pitchFamily="34" charset="0"/>
              </a:rPr>
              <a:t>, </a:t>
            </a:r>
            <a:r>
              <a:rPr lang="en-US" sz="2000" i="1" dirty="0">
                <a:solidFill>
                  <a:srgbClr val="000000"/>
                </a:solidFill>
                <a:latin typeface="Calibri" panose="020F0502020204030204" pitchFamily="34" charset="0"/>
              </a:rPr>
              <a:t>improve your signposting </a:t>
            </a:r>
            <a:r>
              <a:rPr lang="en-US" sz="2000" dirty="0">
                <a:solidFill>
                  <a:srgbClr val="000000"/>
                </a:solidFill>
                <a:latin typeface="Calibri" panose="020F0502020204030204" pitchFamily="34" charset="0"/>
              </a:rPr>
              <a:t>etc.​</a:t>
            </a:r>
          </a:p>
          <a:p>
            <a:pPr lvl="1" algn="just" fontAlgn="base"/>
            <a:endParaRPr lang="en-US" sz="2000" dirty="0">
              <a:solidFill>
                <a:srgbClr val="000000"/>
              </a:solidFill>
              <a:latin typeface="Arial" panose="020B0604020202020204" pitchFamily="34" charset="0"/>
            </a:endParaRPr>
          </a:p>
          <a:p>
            <a:pPr lvl="1" algn="just" fontAlgn="base"/>
            <a:r>
              <a:rPr lang="en-US" sz="2000" dirty="0">
                <a:solidFill>
                  <a:srgbClr val="000000"/>
                </a:solidFill>
                <a:latin typeface="Calibri" panose="020F0502020204030204" pitchFamily="34" charset="0"/>
              </a:rPr>
              <a:t>Present your conclusion to a partner. Your partner will film you.​</a:t>
            </a:r>
            <a:endParaRPr lang="en-US" sz="2000" dirty="0">
              <a:solidFill>
                <a:srgbClr val="000000"/>
              </a:solidFill>
              <a:latin typeface="Arial" panose="020B0604020202020204" pitchFamily="34" charset="0"/>
            </a:endParaRPr>
          </a:p>
          <a:p>
            <a:pPr lvl="1" algn="just" fontAlgn="base"/>
            <a:endParaRPr lang="en-US" sz="2000" dirty="0">
              <a:solidFill>
                <a:srgbClr val="000000"/>
              </a:solidFill>
              <a:latin typeface="Arial" panose="020B0604020202020204" pitchFamily="34" charset="0"/>
            </a:endParaRPr>
          </a:p>
          <a:p>
            <a:pPr lvl="1" algn="just" fontAlgn="base"/>
            <a:r>
              <a:rPr lang="en-US" sz="2000" dirty="0">
                <a:solidFill>
                  <a:srgbClr val="000000"/>
                </a:solidFill>
                <a:latin typeface="Calibri" panose="020F0502020204030204" pitchFamily="34" charset="0"/>
              </a:rPr>
              <a:t>Watch your video. Are you happy with your conclusion?</a:t>
            </a:r>
            <a:endParaRPr lang="en-US" sz="2000" dirty="0">
              <a:solidFill>
                <a:srgbClr val="000000"/>
              </a:solidFill>
              <a:latin typeface="Arial" panose="020B0604020202020204" pitchFamily="34" charset="0"/>
            </a:endParaRPr>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Practice</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pic>
        <p:nvPicPr>
          <p:cNvPr id="2" name="Picture 1"/>
          <p:cNvPicPr>
            <a:picLocks noChangeAspect="1"/>
          </p:cNvPicPr>
          <p:nvPr/>
        </p:nvPicPr>
        <p:blipFill>
          <a:blip r:embed="rId3"/>
          <a:stretch>
            <a:fillRect/>
          </a:stretch>
        </p:blipFill>
        <p:spPr>
          <a:xfrm>
            <a:off x="7661150" y="4077072"/>
            <a:ext cx="3981450" cy="2228850"/>
          </a:xfrm>
          <a:prstGeom prst="rect">
            <a:avLst/>
          </a:prstGeom>
          <a:ln>
            <a:solidFill>
              <a:schemeClr val="tx1"/>
            </a:solidFill>
          </a:ln>
        </p:spPr>
      </p:pic>
      <p:sp>
        <p:nvSpPr>
          <p:cNvPr id="4" name="Rectangle 3"/>
          <p:cNvSpPr/>
          <p:nvPr/>
        </p:nvSpPr>
        <p:spPr>
          <a:xfrm>
            <a:off x="5087887" y="5105593"/>
            <a:ext cx="2545779" cy="1200329"/>
          </a:xfrm>
          <a:prstGeom prst="rect">
            <a:avLst/>
          </a:prstGeom>
        </p:spPr>
        <p:txBody>
          <a:bodyPr wrap="square">
            <a:spAutoFit/>
          </a:bodyPr>
          <a:lstStyle/>
          <a:p>
            <a:pPr algn="r" fontAlgn="base"/>
            <a:r>
              <a:rPr lang="en-US" b="1" dirty="0">
                <a:solidFill>
                  <a:srgbClr val="C00000"/>
                </a:solidFill>
              </a:rPr>
              <a:t>You should include a PowerPoint slide in your presentation showing your main points. </a:t>
            </a:r>
          </a:p>
        </p:txBody>
      </p:sp>
    </p:spTree>
    <p:extLst>
      <p:ext uri="{BB962C8B-B14F-4D97-AF65-F5344CB8AC3E}">
        <p14:creationId xmlns:p14="http://schemas.microsoft.com/office/powerpoint/2010/main" val="2350120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p:cNvGraphicFramePr>
            <a:graphicFrameLocks/>
          </p:cNvGraphicFramePr>
          <p:nvPr>
            <p:extLst>
              <p:ext uri="{D42A27DB-BD31-4B8C-83A1-F6EECF244321}">
                <p14:modId xmlns:p14="http://schemas.microsoft.com/office/powerpoint/2010/main" val="628081323"/>
              </p:ext>
            </p:extLst>
          </p:nvPr>
        </p:nvGraphicFramePr>
        <p:xfrm>
          <a:off x="731404" y="1176401"/>
          <a:ext cx="10693188" cy="4037365"/>
        </p:xfrm>
        <a:graphic>
          <a:graphicData uri="http://schemas.openxmlformats.org/drawingml/2006/table">
            <a:tbl>
              <a:tblPr firstRow="1" bandRow="1">
                <a:tableStyleId>{5940675A-B579-460E-94D1-54222C63F5DA}</a:tableStyleId>
              </a:tblPr>
              <a:tblGrid>
                <a:gridCol w="1471210">
                  <a:extLst>
                    <a:ext uri="{9D8B030D-6E8A-4147-A177-3AD203B41FA5}">
                      <a16:colId xmlns:a16="http://schemas.microsoft.com/office/drawing/2014/main" val="2008940339"/>
                    </a:ext>
                  </a:extLst>
                </a:gridCol>
                <a:gridCol w="9221978">
                  <a:extLst>
                    <a:ext uri="{9D8B030D-6E8A-4147-A177-3AD203B41FA5}">
                      <a16:colId xmlns:a16="http://schemas.microsoft.com/office/drawing/2014/main" val="2859638879"/>
                    </a:ext>
                  </a:extLst>
                </a:gridCol>
              </a:tblGrid>
              <a:tr h="562645">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400" b="1" dirty="0">
                          <a:solidFill>
                            <a:schemeClr val="tx1"/>
                          </a:solidFill>
                        </a:rPr>
                        <a:t>Due</a:t>
                      </a:r>
                    </a:p>
                  </a:txBody>
                  <a:tcPr anchor="ctr">
                    <a:solidFill>
                      <a:schemeClr val="bg1"/>
                    </a:solidFill>
                  </a:tcPr>
                </a:tc>
                <a:tc>
                  <a:txBody>
                    <a:bodyPr/>
                    <a:lstStyle/>
                    <a:p>
                      <a:pPr marL="0" marR="0" lvl="0" indent="0" algn="ctr"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400" b="1" dirty="0">
                          <a:solidFill>
                            <a:schemeClr val="tx1"/>
                          </a:solidFill>
                          <a:effectLst/>
                          <a:latin typeface="+mn-lt"/>
                          <a:ea typeface="SimSun" panose="02010600030101010101" pitchFamily="2" charset="-122"/>
                          <a:cs typeface="Arial" panose="020B0604020202020204" pitchFamily="34" charset="0"/>
                        </a:rPr>
                        <a:t>Task</a:t>
                      </a:r>
                    </a:p>
                  </a:txBody>
                  <a:tcPr anchor="ctr">
                    <a:solidFill>
                      <a:schemeClr val="bg1"/>
                    </a:solidFill>
                  </a:tcPr>
                </a:tc>
                <a:extLst>
                  <a:ext uri="{0D108BD9-81ED-4DB2-BD59-A6C34878D82A}">
                    <a16:rowId xmlns:a16="http://schemas.microsoft.com/office/drawing/2014/main" val="2323099356"/>
                  </a:ext>
                </a:extLst>
              </a:tr>
              <a:tr h="3202122">
                <a:tc>
                  <a:txBody>
                    <a:bodyPr/>
                    <a:lstStyle/>
                    <a:p>
                      <a:pPr marL="0" marR="0" lvl="0" indent="0" algn="ctr" defTabSz="685800" rtl="0" eaLnBrk="1" fontAlgn="auto" latinLnBrk="0" hangingPunct="1">
                        <a:lnSpc>
                          <a:spcPct val="100000"/>
                        </a:lnSpc>
                        <a:spcBef>
                          <a:spcPts val="0"/>
                        </a:spcBef>
                        <a:spcAft>
                          <a:spcPts val="0"/>
                        </a:spcAft>
                        <a:buClrTx/>
                        <a:buSzTx/>
                        <a:buFontTx/>
                        <a:buNone/>
                        <a:tabLst/>
                        <a:defRPr/>
                      </a:pPr>
                      <a:r>
                        <a:rPr lang="en-US" sz="2200" b="1" dirty="0">
                          <a:solidFill>
                            <a:schemeClr val="bg1"/>
                          </a:solidFill>
                        </a:rPr>
                        <a:t>Lesson 7.1</a:t>
                      </a:r>
                    </a:p>
                  </a:txBody>
                  <a:tcPr anchor="ctr">
                    <a:solidFill>
                      <a:srgbClr val="264177"/>
                    </a:solidFill>
                  </a:tcPr>
                </a:tc>
                <a:tc>
                  <a:txBody>
                    <a:bodyPr/>
                    <a:lstStyle/>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2400" dirty="0">
                          <a:solidFill>
                            <a:prstClr val="black"/>
                          </a:solidFill>
                          <a:ea typeface="SimSun" panose="02010600030101010101" pitchFamily="2" charset="-122"/>
                          <a:cs typeface="Arial" panose="020B0604020202020204" pitchFamily="34" charset="0"/>
                        </a:rPr>
                        <a:t>Lesson 7.1 focuses on PowerPoint for presentations.</a:t>
                      </a:r>
                      <a:endParaRPr kumimoji="0" lang="en-US" sz="2400" b="0" i="0" u="none" strike="noStrike" kern="1200" cap="none" spc="0" normalizeH="0" baseline="0" noProof="0" dirty="0">
                        <a:ln>
                          <a:noFill/>
                        </a:ln>
                        <a:solidFill>
                          <a:prstClr val="black"/>
                        </a:solidFill>
                        <a:effectLst/>
                        <a:uLnTx/>
                        <a:uFillTx/>
                        <a:latin typeface="+mn-lt"/>
                        <a:ea typeface="SimSun" panose="02010600030101010101" pitchFamily="2" charset="-122"/>
                        <a:cs typeface="Arial" panose="020B0604020202020204" pitchFamily="34" charset="0"/>
                      </a:endParaRPr>
                    </a:p>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endParaRPr>
                    </a:p>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rPr>
                        <a:t>Read </a:t>
                      </a:r>
                      <a:r>
                        <a:rPr kumimoji="0" lang="en-US" sz="2200" b="0" i="1"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rPr>
                        <a:t>Appendix 2: PowerPoint Slides information</a:t>
                      </a:r>
                      <a:r>
                        <a:rPr kumimoji="0" lang="en-US"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rPr>
                        <a:t> section from the </a:t>
                      </a:r>
                      <a:r>
                        <a:rPr kumimoji="0" lang="en-US" sz="2200" b="1"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rPr>
                        <a:t>OCSb Module Handbook</a:t>
                      </a:r>
                      <a:r>
                        <a:rPr kumimoji="0" lang="en-US"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rPr>
                        <a:t>.</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endParaRPr>
                    </a:p>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rPr>
                        <a:t>Download and read the </a:t>
                      </a:r>
                      <a:r>
                        <a:rPr kumimoji="0" lang="en-US" sz="2200" b="0" i="1"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rPr>
                        <a:t>OCSb 24-25 PowerPoint Slides (MARKING CRITERIA) </a:t>
                      </a:r>
                      <a:r>
                        <a:rPr kumimoji="0" lang="en-US"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rPr>
                        <a:t>document from the Assessment section on Moodle.</a:t>
                      </a:r>
                    </a:p>
                    <a:p>
                      <a:pPr marL="0" marR="0" lvl="0" indent="0" algn="l" defTabSz="685800"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endParaRPr>
                    </a:p>
                    <a:p>
                      <a:pPr marL="342900" marR="0" lvl="0" indent="-342900" algn="l" defTabSz="6858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rPr>
                        <a:t>Create a draft of all of the PPT slides for your Final Presentation. Bring the slides to class. </a:t>
                      </a:r>
                      <a:endParaRPr kumimoji="0" lang="en-GB" sz="2200" b="0" i="0" u="none" strike="noStrike" kern="1200" cap="none" spc="0" normalizeH="0" baseline="0" dirty="0">
                        <a:ln>
                          <a:noFill/>
                        </a:ln>
                        <a:solidFill>
                          <a:prstClr val="black"/>
                        </a:solidFill>
                        <a:effectLst/>
                        <a:uLnTx/>
                        <a:uFillTx/>
                        <a:latin typeface="+mn-lt"/>
                        <a:ea typeface="SimSun" panose="02010600030101010101" pitchFamily="2" charset="-122"/>
                        <a:cs typeface="Arial" panose="020B0604020202020204" pitchFamily="34" charset="0"/>
                      </a:endParaRPr>
                    </a:p>
                  </a:txBody>
                  <a:tcPr anchor="ctr">
                    <a:solidFill>
                      <a:schemeClr val="bg1"/>
                    </a:solidFill>
                  </a:tcPr>
                </a:tc>
                <a:extLst>
                  <a:ext uri="{0D108BD9-81ED-4DB2-BD59-A6C34878D82A}">
                    <a16:rowId xmlns:a16="http://schemas.microsoft.com/office/drawing/2014/main" val="4240754745"/>
                  </a:ext>
                </a:extLst>
              </a:tr>
            </a:tbl>
          </a:graphicData>
        </a:graphic>
      </p:graphicFrame>
      <p:grpSp>
        <p:nvGrpSpPr>
          <p:cNvPr id="5" name="Group 2"/>
          <p:cNvGrpSpPr>
            <a:grpSpLocks/>
          </p:cNvGrpSpPr>
          <p:nvPr/>
        </p:nvGrpSpPr>
        <p:grpSpPr bwMode="auto">
          <a:xfrm>
            <a:off x="2639616" y="279885"/>
            <a:ext cx="7956376" cy="556827"/>
            <a:chOff x="103092947" y="106166598"/>
            <a:chExt cx="6633628" cy="556506"/>
          </a:xfrm>
        </p:grpSpPr>
        <p:sp>
          <p:nvSpPr>
            <p:cNvPr id="6"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400" b="1" dirty="0">
                  <a:solidFill>
                    <a:srgbClr val="000000"/>
                  </a:solidFill>
                  <a:latin typeface="Verdana" panose="020B0604030504040204" pitchFamily="34" charset="0"/>
                </a:rPr>
                <a:t>Homework</a:t>
              </a:r>
              <a:endParaRPr lang="en-US" altLang="en-US" sz="2400" dirty="0">
                <a:latin typeface="Arial" panose="020B0604020202020204" pitchFamily="34" charset="0"/>
              </a:endParaRPr>
            </a:p>
          </p:txBody>
        </p:sp>
        <p:sp>
          <p:nvSpPr>
            <p:cNvPr id="7"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endParaRPr lang="en-GB"/>
            </a:p>
          </p:txBody>
        </p:sp>
      </p:grpSp>
      <p:pic>
        <p:nvPicPr>
          <p:cNvPr id="8"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3" name="TextBox 2">
            <a:extLst>
              <a:ext uri="{FF2B5EF4-FFF2-40B4-BE49-F238E27FC236}">
                <a16:creationId xmlns:a16="http://schemas.microsoft.com/office/drawing/2014/main" id="{06160B9C-E23F-CD0E-74ED-9336786A4888}"/>
              </a:ext>
            </a:extLst>
          </p:cNvPr>
          <p:cNvSpPr txBox="1"/>
          <p:nvPr/>
        </p:nvSpPr>
        <p:spPr>
          <a:xfrm>
            <a:off x="731404" y="5444728"/>
            <a:ext cx="10693188" cy="1133387"/>
          </a:xfrm>
          <a:prstGeom prst="rect">
            <a:avLst/>
          </a:prstGeom>
          <a:solidFill>
            <a:srgbClr val="FFFFD1"/>
          </a:solidFill>
          <a:ln>
            <a:solidFill>
              <a:schemeClr val="tx1"/>
            </a:solidFill>
            <a:prstDash val="dash"/>
          </a:ln>
        </p:spPr>
        <p:txBody>
          <a:bodyPr wrap="square">
            <a:spAutoFit/>
          </a:bodyPr>
          <a:lstStyle/>
          <a:p>
            <a:pPr marL="0" marR="0" lvl="0" indent="0" algn="just"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lang="en-US" sz="2000" b="1" dirty="0">
                <a:solidFill>
                  <a:srgbClr val="002060"/>
                </a:solidFill>
                <a:ea typeface="SimSun" panose="02010600030101010101" pitchFamily="2" charset="-122"/>
                <a:cs typeface="Arial" panose="020B0604020202020204" pitchFamily="34" charset="0"/>
              </a:rPr>
              <a:t>Reminder:</a:t>
            </a:r>
          </a:p>
          <a:p>
            <a:pPr marL="0" marR="0" lvl="0" indent="0" algn="just" defTabSz="685800" rtl="0" eaLnBrk="1" fontAlgn="auto" latinLnBrk="0" hangingPunct="1">
              <a:lnSpc>
                <a:spcPct val="115000"/>
              </a:lnSpc>
              <a:spcBef>
                <a:spcPts val="0"/>
              </a:spcBef>
              <a:spcAft>
                <a:spcPts val="0"/>
              </a:spcAft>
              <a:buClrTx/>
              <a:buSzTx/>
              <a:buFont typeface="Arial" panose="020B0604020202020204" pitchFamily="34" charset="0"/>
              <a:buNone/>
              <a:tabLst/>
              <a:defRPr/>
            </a:pPr>
            <a:r>
              <a:rPr kumimoji="0" lang="en-US" sz="2000" i="0" u="none" strike="noStrike" kern="1200" cap="none" spc="0" normalizeH="0" baseline="0" noProof="0" dirty="0">
                <a:ln>
                  <a:noFill/>
                </a:ln>
                <a:effectLst/>
                <a:uLnTx/>
                <a:uFillTx/>
                <a:latin typeface="+mn-lt"/>
                <a:ea typeface="SimSun" panose="02010600030101010101" pitchFamily="2" charset="-122"/>
                <a:cs typeface="Arial" panose="020B0604020202020204" pitchFamily="34" charset="0"/>
              </a:rPr>
              <a:t>You will need to submit your Final Presentation slides for the </a:t>
            </a:r>
            <a:r>
              <a:rPr kumimoji="0" lang="en-US" sz="2000" b="1" i="0" u="sng" strike="noStrike" kern="1200" cap="none" spc="0" normalizeH="0" baseline="0" noProof="0" dirty="0">
                <a:ln>
                  <a:noFill/>
                </a:ln>
                <a:solidFill>
                  <a:srgbClr val="FF0000"/>
                </a:solidFill>
                <a:effectLst/>
                <a:uLnTx/>
                <a:uFillTx/>
                <a:latin typeface="+mn-lt"/>
                <a:ea typeface="SimSun" panose="02010600030101010101" pitchFamily="2" charset="-122"/>
                <a:cs typeface="Arial" panose="020B0604020202020204" pitchFamily="34" charset="0"/>
              </a:rPr>
              <a:t>PPT Slides</a:t>
            </a:r>
            <a:r>
              <a:rPr kumimoji="0" lang="en-US" sz="2000" i="0" u="sng" strike="noStrike" kern="1200" cap="none" spc="0" normalizeH="0" baseline="0" noProof="0" dirty="0">
                <a:ln>
                  <a:noFill/>
                </a:ln>
                <a:solidFill>
                  <a:srgbClr val="FF0000"/>
                </a:solidFill>
                <a:effectLst/>
                <a:uLnTx/>
                <a:uFillTx/>
                <a:latin typeface="+mn-lt"/>
                <a:ea typeface="SimSun" panose="02010600030101010101" pitchFamily="2" charset="-122"/>
                <a:cs typeface="Arial" panose="020B0604020202020204" pitchFamily="34" charset="0"/>
              </a:rPr>
              <a:t> assessment</a:t>
            </a:r>
            <a:r>
              <a:rPr kumimoji="0" lang="en-US" sz="2000" b="0" i="0" u="none" strike="noStrike" kern="1200" cap="none" spc="0" normalizeH="0" baseline="0" noProof="0" dirty="0">
                <a:ln>
                  <a:noFill/>
                </a:ln>
                <a:effectLst/>
                <a:uLnTx/>
                <a:uFillTx/>
                <a:latin typeface="+mn-lt"/>
                <a:ea typeface="SimSun" panose="02010600030101010101" pitchFamily="2" charset="-122"/>
                <a:cs typeface="Arial" panose="020B0604020202020204" pitchFamily="34" charset="0"/>
              </a:rPr>
              <a:t> via the Submission Box on Moodle by  </a:t>
            </a:r>
            <a:r>
              <a:rPr lang="en-US" sz="2000" b="1" u="sng" kern="1200" dirty="0">
                <a:solidFill>
                  <a:srgbClr val="FF0000"/>
                </a:solidFill>
                <a:effectLst/>
                <a:latin typeface="+mn-lt"/>
                <a:ea typeface="+mn-ea"/>
                <a:cs typeface="+mn-cs"/>
              </a:rPr>
              <a:t>Monday 7</a:t>
            </a:r>
            <a:r>
              <a:rPr lang="en-US" sz="2000" b="1" u="sng" kern="1200" baseline="30000" dirty="0">
                <a:solidFill>
                  <a:srgbClr val="FF0000"/>
                </a:solidFill>
                <a:effectLst/>
                <a:latin typeface="+mn-lt"/>
                <a:ea typeface="+mn-ea"/>
                <a:cs typeface="+mn-cs"/>
              </a:rPr>
              <a:t>th</a:t>
            </a:r>
            <a:r>
              <a:rPr lang="en-US" sz="2000" b="1" u="sng" kern="1200" dirty="0">
                <a:solidFill>
                  <a:srgbClr val="FF0000"/>
                </a:solidFill>
                <a:effectLst/>
                <a:latin typeface="+mn-lt"/>
                <a:ea typeface="+mn-ea"/>
                <a:cs typeface="+mn-cs"/>
              </a:rPr>
              <a:t> April, 3pm</a:t>
            </a:r>
            <a:r>
              <a:rPr lang="en-US" sz="2000" kern="1200" dirty="0">
                <a:effectLst/>
                <a:latin typeface="+mn-lt"/>
                <a:ea typeface="+mn-ea"/>
                <a:cs typeface="+mn-cs"/>
              </a:rPr>
              <a:t> (</a:t>
            </a:r>
            <a:r>
              <a:rPr kumimoji="0" lang="en-US" sz="2000" i="0" strike="noStrike" kern="1200" cap="none" spc="0" normalizeH="0" baseline="0" noProof="0" dirty="0">
                <a:ln>
                  <a:noFill/>
                </a:ln>
                <a:effectLst/>
                <a:uLnTx/>
                <a:uFillTx/>
                <a:latin typeface="+mn-lt"/>
                <a:ea typeface="SimSun" panose="02010600030101010101" pitchFamily="2" charset="-122"/>
                <a:cs typeface="Arial" panose="020B0604020202020204" pitchFamily="34" charset="0"/>
              </a:rPr>
              <a:t>Week 8</a:t>
            </a:r>
            <a:r>
              <a:rPr lang="en-US" sz="2000" kern="1200" dirty="0">
                <a:effectLst/>
                <a:latin typeface="+mn-lt"/>
                <a:ea typeface="+mn-ea"/>
                <a:cs typeface="+mn-cs"/>
              </a:rPr>
              <a:t>). </a:t>
            </a:r>
            <a:endParaRPr lang="en-GB" sz="2000" kern="1200" dirty="0">
              <a:effectLst/>
              <a:latin typeface="+mn-lt"/>
              <a:ea typeface="+mn-ea"/>
              <a:cs typeface="+mn-cs"/>
            </a:endParaRPr>
          </a:p>
        </p:txBody>
      </p:sp>
    </p:spTree>
    <p:extLst>
      <p:ext uri="{BB962C8B-B14F-4D97-AF65-F5344CB8AC3E}">
        <p14:creationId xmlns:p14="http://schemas.microsoft.com/office/powerpoint/2010/main" val="34346720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4" name="Table 3"/>
          <p:cNvGraphicFramePr>
            <a:graphicFrameLocks noGrp="1"/>
          </p:cNvGraphicFramePr>
          <p:nvPr>
            <p:extLst>
              <p:ext uri="{D42A27DB-BD31-4B8C-83A1-F6EECF244321}">
                <p14:modId xmlns:p14="http://schemas.microsoft.com/office/powerpoint/2010/main" val="1686163030"/>
              </p:ext>
            </p:extLst>
          </p:nvPr>
        </p:nvGraphicFramePr>
        <p:xfrm>
          <a:off x="839416" y="1196752"/>
          <a:ext cx="10801200" cy="3968416"/>
        </p:xfrm>
        <a:graphic>
          <a:graphicData uri="http://schemas.openxmlformats.org/drawingml/2006/table">
            <a:tbl>
              <a:tblPr firstRow="1" bandRow="1">
                <a:tableStyleId>{2D5ABB26-0587-4C30-8999-92F81FD0307C}</a:tableStyleId>
              </a:tblPr>
              <a:tblGrid>
                <a:gridCol w="10801200">
                  <a:extLst>
                    <a:ext uri="{9D8B030D-6E8A-4147-A177-3AD203B41FA5}">
                      <a16:colId xmlns:a16="http://schemas.microsoft.com/office/drawing/2014/main" val="2356654726"/>
                    </a:ext>
                  </a:extLst>
                </a:gridCol>
              </a:tblGrid>
              <a:tr h="792088">
                <a:tc>
                  <a:txBody>
                    <a:bodyPr/>
                    <a:lstStyle/>
                    <a:p>
                      <a:r>
                        <a:rPr lang="en-US" sz="2400" b="1" dirty="0">
                          <a:solidFill>
                            <a:schemeClr val="bg1"/>
                          </a:solidFill>
                          <a:latin typeface="Verdana" panose="020B0604030504040204" pitchFamily="34" charset="0"/>
                          <a:ea typeface="Verdana" panose="020B0604030504040204" pitchFamily="34" charset="0"/>
                        </a:rPr>
                        <a:t> Lesson aims and objectives</a:t>
                      </a:r>
                      <a:endParaRPr lang="en-GB" sz="2400" b="1" dirty="0">
                        <a:solidFill>
                          <a:schemeClr val="bg1"/>
                        </a:solidFill>
                        <a:latin typeface="Verdana" panose="020B0604030504040204" pitchFamily="34" charset="0"/>
                        <a:ea typeface="Verdana" panose="020B0604030504040204" pitchFamily="34" charset="0"/>
                      </a:endParaRP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rgbClr val="002060"/>
                    </a:solidFill>
                  </a:tcPr>
                </a:tc>
                <a:extLst>
                  <a:ext uri="{0D108BD9-81ED-4DB2-BD59-A6C34878D82A}">
                    <a16:rowId xmlns:a16="http://schemas.microsoft.com/office/drawing/2014/main" val="3635631984"/>
                  </a:ext>
                </a:extLst>
              </a:tr>
              <a:tr h="3176328">
                <a:tc>
                  <a:txBody>
                    <a:bodyPr/>
                    <a:lstStyle/>
                    <a:p>
                      <a:pPr marL="342900" lvl="0" indent="-342900" algn="just">
                        <a:buFont typeface="Arial" panose="020B0604020202020204" pitchFamily="34" charset="0"/>
                        <a:buChar char="•"/>
                      </a:pPr>
                      <a:r>
                        <a:rPr lang="en-US" sz="2400" b="1" dirty="0">
                          <a:solidFill>
                            <a:prstClr val="black"/>
                          </a:solidFill>
                        </a:rPr>
                        <a:t>Increase awareness of and practise presenting the content typically required in a conclusion to an oral presentation.</a:t>
                      </a:r>
                    </a:p>
                    <a:p>
                      <a:pPr marL="342900" lvl="0" indent="-342900" algn="just">
                        <a:buFont typeface="Arial" panose="020B0604020202020204" pitchFamily="34" charset="0"/>
                        <a:buChar char="•"/>
                      </a:pPr>
                      <a:endParaRPr lang="en-US" sz="2400" b="1" dirty="0">
                        <a:solidFill>
                          <a:prstClr val="black"/>
                        </a:solidFill>
                      </a:endParaRPr>
                    </a:p>
                    <a:p>
                      <a:pPr marL="342900" lvl="0" indent="-342900" algn="just">
                        <a:buFont typeface="Arial" panose="020B0604020202020204" pitchFamily="34" charset="0"/>
                        <a:buChar char="•"/>
                      </a:pPr>
                      <a:r>
                        <a:rPr lang="en-US" sz="2400" b="1" dirty="0">
                          <a:solidFill>
                            <a:prstClr val="black"/>
                          </a:solidFill>
                        </a:rPr>
                        <a:t>Identify and practise using signposting language used in a conclusion.</a:t>
                      </a:r>
                    </a:p>
                  </a:txBody>
                  <a:tcPr anchor="ctr">
                    <a:lnL w="3175" cap="flat" cmpd="sng" algn="ctr">
                      <a:solidFill>
                        <a:schemeClr val="tx1"/>
                      </a:solidFill>
                      <a:prstDash val="solid"/>
                      <a:round/>
                      <a:headEnd type="none" w="med" len="med"/>
                      <a:tailEnd type="none" w="med" len="med"/>
                    </a:lnL>
                    <a:lnR w="3175" cap="flat" cmpd="sng" algn="ctr">
                      <a:solidFill>
                        <a:schemeClr val="tx1"/>
                      </a:solidFill>
                      <a:prstDash val="sysDot"/>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ysDot"/>
                      <a:round/>
                      <a:headEnd type="none" w="med" len="med"/>
                      <a:tailEnd type="none" w="med" len="med"/>
                    </a:lnB>
                  </a:tcPr>
                </a:tc>
                <a:extLst>
                  <a:ext uri="{0D108BD9-81ED-4DB2-BD59-A6C34878D82A}">
                    <a16:rowId xmlns:a16="http://schemas.microsoft.com/office/drawing/2014/main" val="3507368710"/>
                  </a:ext>
                </a:extLst>
              </a:tr>
            </a:tbl>
          </a:graphicData>
        </a:graphic>
      </p:graphicFrame>
    </p:spTree>
    <p:extLst>
      <p:ext uri="{BB962C8B-B14F-4D97-AF65-F5344CB8AC3E}">
        <p14:creationId xmlns:p14="http://schemas.microsoft.com/office/powerpoint/2010/main" val="3291684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Getting started</a:t>
              </a:r>
              <a:endParaRPr lang="en-US" sz="6000" dirty="0">
                <a:solidFill>
                  <a:srgbClr val="002060"/>
                </a:solidFill>
                <a:latin typeface="Calibri "/>
              </a:endParaRP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804404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61741" y="2822208"/>
            <a:ext cx="5082340" cy="2661632"/>
          </a:xfrm>
          <a:prstGeom prst="rect">
            <a:avLst/>
          </a:prstGeom>
        </p:spPr>
      </p:pic>
      <p:sp>
        <p:nvSpPr>
          <p:cNvPr id="3" name="Content Placeholder 2"/>
          <p:cNvSpPr>
            <a:spLocks noGrp="1"/>
          </p:cNvSpPr>
          <p:nvPr>
            <p:ph idx="1"/>
          </p:nvPr>
        </p:nvSpPr>
        <p:spPr>
          <a:xfrm>
            <a:off x="551384" y="1268760"/>
            <a:ext cx="11089232" cy="5184576"/>
          </a:xfrm>
          <a:noFill/>
          <a:ln>
            <a:noFill/>
          </a:ln>
        </p:spPr>
        <p:txBody>
          <a:bodyPr>
            <a:normAutofit/>
          </a:bodyPr>
          <a:lstStyle/>
          <a:p>
            <a:pPr marL="0" indent="0">
              <a:buNone/>
            </a:pPr>
            <a:r>
              <a:rPr lang="en-US" sz="2000" dirty="0"/>
              <a:t>In our previous lesson, we studied the features that are typically included in an introduction to an academic presentation. </a:t>
            </a:r>
          </a:p>
          <a:p>
            <a:pPr marL="0" indent="0">
              <a:buNone/>
            </a:pPr>
            <a:r>
              <a:rPr lang="en-US" sz="2000" dirty="0"/>
              <a:t>In your group, write down a list of as many of these as you can remember. </a:t>
            </a:r>
          </a:p>
          <a:p>
            <a:pPr marL="0" indent="0">
              <a:buNone/>
            </a:pPr>
            <a:endParaRPr lang="en-US" sz="2000" dirty="0"/>
          </a:p>
          <a:p>
            <a:pPr marL="0" indent="0">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14" name="Table 13">
            <a:extLst>
              <a:ext uri="{FF2B5EF4-FFF2-40B4-BE49-F238E27FC236}">
                <a16:creationId xmlns:a16="http://schemas.microsoft.com/office/drawing/2014/main" id="{7037CBC4-41A1-4D51-9658-12C9A2677ABD}"/>
              </a:ext>
            </a:extLst>
          </p:cNvPr>
          <p:cNvGraphicFramePr>
            <a:graphicFrameLocks noGrp="1"/>
          </p:cNvGraphicFramePr>
          <p:nvPr>
            <p:extLst>
              <p:ext uri="{D42A27DB-BD31-4B8C-83A1-F6EECF244321}">
                <p14:modId xmlns:p14="http://schemas.microsoft.com/office/powerpoint/2010/main" val="3847972620"/>
              </p:ext>
            </p:extLst>
          </p:nvPr>
        </p:nvGraphicFramePr>
        <p:xfrm>
          <a:off x="574619" y="2495122"/>
          <a:ext cx="5256584" cy="3592784"/>
        </p:xfrm>
        <a:graphic>
          <a:graphicData uri="http://schemas.openxmlformats.org/drawingml/2006/table">
            <a:tbl>
              <a:tblPr firstRow="1" bandRow="1">
                <a:tableStyleId>{5C22544A-7EE6-4342-B048-85BDC9FD1C3A}</a:tableStyleId>
              </a:tblPr>
              <a:tblGrid>
                <a:gridCol w="5256584">
                  <a:extLst>
                    <a:ext uri="{9D8B030D-6E8A-4147-A177-3AD203B41FA5}">
                      <a16:colId xmlns:a16="http://schemas.microsoft.com/office/drawing/2014/main" val="2492138133"/>
                    </a:ext>
                  </a:extLst>
                </a:gridCol>
              </a:tblGrid>
              <a:tr h="453285">
                <a:tc>
                  <a:txBody>
                    <a:bodyPr/>
                    <a:lstStyle/>
                    <a:p>
                      <a:pPr algn="ctr"/>
                      <a:r>
                        <a:rPr lang="en-US" sz="2400" dirty="0">
                          <a:solidFill>
                            <a:schemeClr val="tx1"/>
                          </a:solidFill>
                        </a:rPr>
                        <a:t>Introduction features</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219691053"/>
                  </a:ext>
                </a:extLst>
              </a:tr>
              <a:tr h="4532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0" dirty="0">
                          <a:solidFill>
                            <a:schemeClr val="tx1"/>
                          </a:solidFill>
                        </a:rPr>
                        <a:t>A greeting</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718985292"/>
                  </a:ext>
                </a:extLst>
              </a:tr>
              <a:tr h="45328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i="0" dirty="0">
                          <a:solidFill>
                            <a:schemeClr val="tx1"/>
                          </a:solidFill>
                        </a:rPr>
                        <a:t>A self-introduction</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41178872"/>
                  </a:ext>
                </a:extLst>
              </a:tr>
              <a:tr h="453285">
                <a:tc>
                  <a:txBody>
                    <a:bodyPr/>
                    <a:lstStyle/>
                    <a:p>
                      <a:pPr algn="ctr"/>
                      <a:r>
                        <a:rPr lang="en-US" sz="2400" i="0" dirty="0">
                          <a:solidFill>
                            <a:schemeClr val="tx1"/>
                          </a:solidFill>
                        </a:rPr>
                        <a:t>An ‘attention grabber’</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164731181"/>
                  </a:ext>
                </a:extLst>
              </a:tr>
              <a:tr h="815912">
                <a:tc>
                  <a:txBody>
                    <a:bodyPr/>
                    <a:lstStyle/>
                    <a:p>
                      <a:pPr algn="ctr"/>
                      <a:r>
                        <a:rPr lang="en-US" sz="2400" i="0" dirty="0">
                          <a:solidFill>
                            <a:schemeClr val="tx1"/>
                          </a:solidFill>
                        </a:rPr>
                        <a:t>A link from the ‘attention grabber’ to your topic</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503943360"/>
                  </a:ext>
                </a:extLst>
              </a:tr>
              <a:tr h="453285">
                <a:tc>
                  <a:txBody>
                    <a:bodyPr/>
                    <a:lstStyle/>
                    <a:p>
                      <a:pPr algn="ctr"/>
                      <a:r>
                        <a:rPr lang="en-US" sz="2400" i="0" dirty="0">
                          <a:solidFill>
                            <a:schemeClr val="tx1"/>
                          </a:solidFill>
                        </a:rPr>
                        <a:t>A statement about the topic</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326381375"/>
                  </a:ext>
                </a:extLst>
              </a:tr>
              <a:tr h="483824">
                <a:tc>
                  <a:txBody>
                    <a:bodyPr/>
                    <a:lstStyle/>
                    <a:p>
                      <a:pPr algn="ctr"/>
                      <a:r>
                        <a:rPr lang="en-US" sz="2400" i="0" dirty="0">
                          <a:solidFill>
                            <a:schemeClr val="tx1"/>
                          </a:solidFill>
                        </a:rPr>
                        <a:t>An overview of the presentation content</a:t>
                      </a:r>
                      <a:endParaRPr lang="en-GB" sz="24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704125141"/>
                  </a:ext>
                </a:extLst>
              </a:tr>
            </a:tbl>
          </a:graphicData>
        </a:graphic>
      </p:graphicFrame>
      <p:graphicFrame>
        <p:nvGraphicFramePr>
          <p:cNvPr id="15" name="Table 14">
            <a:extLst>
              <a:ext uri="{FF2B5EF4-FFF2-40B4-BE49-F238E27FC236}">
                <a16:creationId xmlns:a16="http://schemas.microsoft.com/office/drawing/2014/main" id="{39448B3C-F62E-45FA-AB38-F64E2DF3D667}"/>
              </a:ext>
            </a:extLst>
          </p:cNvPr>
          <p:cNvGraphicFramePr>
            <a:graphicFrameLocks noGrp="1"/>
          </p:cNvGraphicFramePr>
          <p:nvPr>
            <p:extLst>
              <p:ext uri="{D42A27DB-BD31-4B8C-83A1-F6EECF244321}">
                <p14:modId xmlns:p14="http://schemas.microsoft.com/office/powerpoint/2010/main" val="178373949"/>
              </p:ext>
            </p:extLst>
          </p:nvPr>
        </p:nvGraphicFramePr>
        <p:xfrm>
          <a:off x="6129965" y="2495122"/>
          <a:ext cx="5256584" cy="2880318"/>
        </p:xfrm>
        <a:graphic>
          <a:graphicData uri="http://schemas.openxmlformats.org/drawingml/2006/table">
            <a:tbl>
              <a:tblPr firstRow="1" bandRow="1">
                <a:tableStyleId>{5C22544A-7EE6-4342-B048-85BDC9FD1C3A}</a:tableStyleId>
              </a:tblPr>
              <a:tblGrid>
                <a:gridCol w="5256584">
                  <a:extLst>
                    <a:ext uri="{9D8B030D-6E8A-4147-A177-3AD203B41FA5}">
                      <a16:colId xmlns:a16="http://schemas.microsoft.com/office/drawing/2014/main" val="2492138133"/>
                    </a:ext>
                  </a:extLst>
                </a:gridCol>
              </a:tblGrid>
              <a:tr h="480053">
                <a:tc>
                  <a:txBody>
                    <a:bodyPr/>
                    <a:lstStyle/>
                    <a:p>
                      <a:pPr algn="ctr"/>
                      <a:r>
                        <a:rPr lang="en-US" sz="2400" dirty="0">
                          <a:solidFill>
                            <a:schemeClr val="tx1"/>
                          </a:solidFill>
                        </a:rPr>
                        <a:t>Conclusion features</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219691053"/>
                  </a:ext>
                </a:extLst>
              </a:tr>
              <a:tr h="4800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718985292"/>
                  </a:ext>
                </a:extLst>
              </a:tr>
              <a:tr h="48005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41178872"/>
                  </a:ext>
                </a:extLst>
              </a:tr>
              <a:tr h="480053">
                <a:tc>
                  <a:txBody>
                    <a:bodyPr/>
                    <a:lstStyle/>
                    <a:p>
                      <a:pPr algn="ct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164731181"/>
                  </a:ext>
                </a:extLst>
              </a:tr>
              <a:tr h="480053">
                <a:tc>
                  <a:txBody>
                    <a:bodyPr/>
                    <a:lstStyle/>
                    <a:p>
                      <a:pPr algn="ct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326381375"/>
                  </a:ext>
                </a:extLst>
              </a:tr>
              <a:tr h="480053">
                <a:tc>
                  <a:txBody>
                    <a:bodyPr/>
                    <a:lstStyle/>
                    <a:p>
                      <a:pPr algn="ct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704125141"/>
                  </a:ext>
                </a:extLst>
              </a:tr>
            </a:tbl>
          </a:graphicData>
        </a:graphic>
      </p:graphicFrame>
      <p:sp>
        <p:nvSpPr>
          <p:cNvPr id="16" name="Rectangle 15">
            <a:extLst>
              <a:ext uri="{FF2B5EF4-FFF2-40B4-BE49-F238E27FC236}">
                <a16:creationId xmlns:a16="http://schemas.microsoft.com/office/drawing/2014/main" id="{FCB69CF9-4BD0-46D3-9DD5-74B7F0D68881}"/>
              </a:ext>
            </a:extLst>
          </p:cNvPr>
          <p:cNvSpPr/>
          <p:nvPr/>
        </p:nvSpPr>
        <p:spPr>
          <a:xfrm>
            <a:off x="6129965" y="5483840"/>
            <a:ext cx="5544615" cy="707886"/>
          </a:xfrm>
          <a:prstGeom prst="rect">
            <a:avLst/>
          </a:prstGeom>
          <a:noFill/>
          <a:ln>
            <a:noFill/>
          </a:ln>
        </p:spPr>
        <p:txBody>
          <a:bodyPr wrap="square">
            <a:spAutoFit/>
          </a:bodyPr>
          <a:lstStyle/>
          <a:p>
            <a:r>
              <a:rPr lang="en-US" sz="2000" dirty="0">
                <a:solidFill>
                  <a:prstClr val="black"/>
                </a:solidFill>
              </a:rPr>
              <a:t>Based on your homework, write down a list of the features you think are needed in a conclusion. </a:t>
            </a:r>
            <a:endParaRPr lang="en-GB" sz="1400" dirty="0"/>
          </a:p>
        </p:txBody>
      </p:sp>
      <p:pic>
        <p:nvPicPr>
          <p:cNvPr id="4" name="Picture 3" descr="Book Generic Mixed icon">
            <a:extLst>
              <a:ext uri="{FF2B5EF4-FFF2-40B4-BE49-F238E27FC236}">
                <a16:creationId xmlns:a16="http://schemas.microsoft.com/office/drawing/2014/main" id="{874B22A9-B793-2EB0-05AE-2018DF2BA52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892137" y="342300"/>
            <a:ext cx="988823" cy="988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912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Getting started</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6" name="Rectangle 15">
            <a:extLst>
              <a:ext uri="{FF2B5EF4-FFF2-40B4-BE49-F238E27FC236}">
                <a16:creationId xmlns:a16="http://schemas.microsoft.com/office/drawing/2014/main" id="{FCB69CF9-4BD0-46D3-9DD5-74B7F0D68881}"/>
              </a:ext>
            </a:extLst>
          </p:cNvPr>
          <p:cNvSpPr/>
          <p:nvPr/>
        </p:nvSpPr>
        <p:spPr>
          <a:xfrm>
            <a:off x="551384" y="1260192"/>
            <a:ext cx="10945216" cy="1631216"/>
          </a:xfrm>
          <a:prstGeom prst="rect">
            <a:avLst/>
          </a:prstGeom>
          <a:noFill/>
          <a:ln>
            <a:noFill/>
          </a:ln>
        </p:spPr>
        <p:txBody>
          <a:bodyPr wrap="square">
            <a:spAutoFit/>
          </a:bodyPr>
          <a:lstStyle/>
          <a:p>
            <a:r>
              <a:rPr lang="en-US" sz="2000" dirty="0">
                <a:solidFill>
                  <a:prstClr val="black"/>
                </a:solidFill>
              </a:rPr>
              <a:t>Based on the list you created, …</a:t>
            </a:r>
          </a:p>
          <a:p>
            <a:pPr marL="285750" indent="-285750">
              <a:buFont typeface="Arial" panose="020B0604020202020204" pitchFamily="34" charset="0"/>
              <a:buChar char="•"/>
            </a:pPr>
            <a:endParaRPr lang="en-US" sz="2000" dirty="0">
              <a:solidFill>
                <a:prstClr val="black"/>
              </a:solidFill>
            </a:endParaRPr>
          </a:p>
          <a:p>
            <a:pPr marL="285750" indent="-285750">
              <a:buFont typeface="Arial" panose="020B0604020202020204" pitchFamily="34" charset="0"/>
              <a:buChar char="•"/>
            </a:pPr>
            <a:r>
              <a:rPr lang="en-US" sz="2000" dirty="0">
                <a:solidFill>
                  <a:prstClr val="black"/>
                </a:solidFill>
              </a:rPr>
              <a:t>circle    the features that all your group have included in your own conclusions.</a:t>
            </a:r>
          </a:p>
          <a:p>
            <a:pPr marL="285750" indent="-285750">
              <a:buFont typeface="Arial" panose="020B0604020202020204" pitchFamily="34" charset="0"/>
              <a:buChar char="•"/>
            </a:pPr>
            <a:endParaRPr lang="en-US" sz="2000" dirty="0">
              <a:solidFill>
                <a:prstClr val="black"/>
              </a:solidFill>
            </a:endParaRPr>
          </a:p>
          <a:p>
            <a:pPr marL="285750" indent="-285750">
              <a:buFont typeface="Arial" panose="020B0604020202020204" pitchFamily="34" charset="0"/>
              <a:buChar char="•"/>
            </a:pPr>
            <a:r>
              <a:rPr lang="en-US" sz="2000" b="1" u="sng" dirty="0">
                <a:solidFill>
                  <a:prstClr val="black"/>
                </a:solidFill>
              </a:rPr>
              <a:t>underline</a:t>
            </a:r>
            <a:r>
              <a:rPr lang="en-US" sz="2000" dirty="0">
                <a:solidFill>
                  <a:prstClr val="black"/>
                </a:solidFill>
              </a:rPr>
              <a:t> the features that only some of you have included.</a:t>
            </a:r>
            <a:endParaRPr lang="en-GB" sz="1400" dirty="0"/>
          </a:p>
        </p:txBody>
      </p:sp>
      <p:sp>
        <p:nvSpPr>
          <p:cNvPr id="17" name="Flowchart: Connector 16">
            <a:extLst>
              <a:ext uri="{FF2B5EF4-FFF2-40B4-BE49-F238E27FC236}">
                <a16:creationId xmlns:a16="http://schemas.microsoft.com/office/drawing/2014/main" id="{C3127869-D3B4-4BE8-8CCA-AA304AA23A2E}"/>
              </a:ext>
            </a:extLst>
          </p:cNvPr>
          <p:cNvSpPr/>
          <p:nvPr/>
        </p:nvSpPr>
        <p:spPr>
          <a:xfrm>
            <a:off x="767408" y="1859776"/>
            <a:ext cx="864096" cy="432048"/>
          </a:xfrm>
          <a:prstGeom prst="flowChartConnecto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029014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Conclusions</a:t>
              </a:r>
            </a:p>
            <a:p>
              <a:pPr algn="ctr"/>
              <a:r>
                <a:rPr lang="en-US" sz="6000" dirty="0">
                  <a:solidFill>
                    <a:srgbClr val="002060"/>
                  </a:solidFill>
                  <a:latin typeface="Calibri "/>
                </a:rPr>
                <a:t>(Content)</a:t>
              </a: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975507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00" y="1268760"/>
            <a:ext cx="10801200" cy="2088232"/>
          </a:xfrm>
          <a:noFill/>
          <a:ln>
            <a:noFill/>
          </a:ln>
        </p:spPr>
        <p:txBody>
          <a:bodyPr>
            <a:normAutofit/>
          </a:bodyPr>
          <a:lstStyle/>
          <a:p>
            <a:pPr marL="0" indent="0" algn="just">
              <a:buNone/>
            </a:pPr>
            <a:r>
              <a:rPr lang="en-US" sz="2000" dirty="0">
                <a:solidFill>
                  <a:prstClr val="black"/>
                </a:solidFill>
              </a:rPr>
              <a:t>Watch an experienced speaker present a conclusion and complete the tasks below:</a:t>
            </a:r>
          </a:p>
          <a:p>
            <a:pPr marL="0" indent="0" algn="just">
              <a:buNone/>
            </a:pPr>
            <a:endParaRPr lang="en-US" sz="2000" dirty="0">
              <a:solidFill>
                <a:prstClr val="black"/>
              </a:solidFill>
            </a:endParaRPr>
          </a:p>
          <a:p>
            <a:pPr lvl="1" algn="just"/>
            <a:r>
              <a:rPr lang="en-US" sz="2000" dirty="0">
                <a:solidFill>
                  <a:prstClr val="black"/>
                </a:solidFill>
              </a:rPr>
              <a:t>Use the list you created in the previous activity and </a:t>
            </a:r>
            <a:r>
              <a:rPr lang="en-US" sz="2000" b="1" dirty="0">
                <a:solidFill>
                  <a:prstClr val="black"/>
                </a:solidFill>
              </a:rPr>
              <a:t>tick</a:t>
            </a:r>
            <a:r>
              <a:rPr lang="en-US" sz="2000" dirty="0">
                <a:solidFill>
                  <a:prstClr val="black"/>
                </a:solidFill>
              </a:rPr>
              <a:t> [</a:t>
            </a:r>
            <a:r>
              <a:rPr lang="en-US" sz="2000" b="1" dirty="0">
                <a:solidFill>
                  <a:srgbClr val="00B050"/>
                </a:solidFill>
                <a:sym typeface="Wingdings" panose="05000000000000000000" pitchFamily="2" charset="2"/>
              </a:rPr>
              <a:t></a:t>
            </a:r>
            <a:r>
              <a:rPr lang="en-US" sz="2000" dirty="0">
                <a:solidFill>
                  <a:prstClr val="black"/>
                </a:solidFill>
                <a:sym typeface="Wingdings" panose="05000000000000000000" pitchFamily="2" charset="2"/>
              </a:rPr>
              <a:t>] the </a:t>
            </a:r>
            <a:r>
              <a:rPr lang="en-US" sz="2000" b="1" dirty="0">
                <a:solidFill>
                  <a:prstClr val="black"/>
                </a:solidFill>
                <a:sym typeface="Wingdings" panose="05000000000000000000" pitchFamily="2" charset="2"/>
              </a:rPr>
              <a:t>features</a:t>
            </a:r>
            <a:r>
              <a:rPr lang="en-US" sz="2000" dirty="0">
                <a:solidFill>
                  <a:prstClr val="black"/>
                </a:solidFill>
                <a:sym typeface="Wingdings" panose="05000000000000000000" pitchFamily="2" charset="2"/>
              </a:rPr>
              <a:t> in your list that the speaker includes.</a:t>
            </a:r>
          </a:p>
          <a:p>
            <a:pPr lvl="1" algn="just"/>
            <a:endParaRPr lang="en-US" sz="2000" dirty="0">
              <a:solidFill>
                <a:prstClr val="black"/>
              </a:solidFill>
              <a:sym typeface="Wingdings" panose="05000000000000000000" pitchFamily="2" charset="2"/>
            </a:endParaRPr>
          </a:p>
          <a:p>
            <a:pPr lvl="1" algn="just"/>
            <a:r>
              <a:rPr lang="en-US" sz="2000" dirty="0">
                <a:solidFill>
                  <a:prstClr val="black"/>
                </a:solidFill>
                <a:sym typeface="Wingdings" panose="05000000000000000000" pitchFamily="2" charset="2"/>
              </a:rPr>
              <a:t>Write down any </a:t>
            </a:r>
            <a:r>
              <a:rPr lang="en-US" sz="2000" b="1" dirty="0">
                <a:solidFill>
                  <a:prstClr val="black"/>
                </a:solidFill>
                <a:sym typeface="Wingdings" panose="05000000000000000000" pitchFamily="2" charset="2"/>
              </a:rPr>
              <a:t>extra features </a:t>
            </a:r>
            <a:r>
              <a:rPr lang="en-US" sz="2000" dirty="0">
                <a:solidFill>
                  <a:prstClr val="black"/>
                </a:solidFill>
                <a:sym typeface="Wingdings" panose="05000000000000000000" pitchFamily="2" charset="2"/>
              </a:rPr>
              <a:t>in the conclusion that you </a:t>
            </a:r>
            <a:r>
              <a:rPr lang="en-US" sz="2000" b="1" dirty="0">
                <a:solidFill>
                  <a:prstClr val="black"/>
                </a:solidFill>
                <a:sym typeface="Wingdings" panose="05000000000000000000" pitchFamily="2" charset="2"/>
              </a:rPr>
              <a:t>did not include </a:t>
            </a:r>
            <a:r>
              <a:rPr lang="en-US" sz="2000" dirty="0">
                <a:solidFill>
                  <a:prstClr val="black"/>
                </a:solidFill>
                <a:sym typeface="Wingdings" panose="05000000000000000000" pitchFamily="2" charset="2"/>
              </a:rPr>
              <a:t>in your list. </a:t>
            </a:r>
            <a:endParaRPr lang="en-US" sz="2000" dirty="0">
              <a:solidFill>
                <a:prstClr val="black"/>
              </a:solidFill>
            </a:endParaRPr>
          </a:p>
          <a:p>
            <a:pPr marL="0" indent="0" algn="just">
              <a:buNone/>
            </a:pPr>
            <a:endParaRPr lang="en-US" sz="2000" dirty="0"/>
          </a:p>
          <a:p>
            <a:pPr marL="0" indent="0" algn="just">
              <a:buNone/>
            </a:pPr>
            <a:endParaRPr lang="en-US" sz="2000" dirty="0"/>
          </a:p>
          <a:p>
            <a:pPr marL="0" indent="0" algn="just">
              <a:buNone/>
            </a:pPr>
            <a:endParaRPr lang="en-US" sz="2000" dirty="0"/>
          </a:p>
        </p:txBody>
      </p:sp>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0" fontAlgn="base" latinLnBrk="0" hangingPunct="0">
                <a:lnSpc>
                  <a:spcPct val="100000"/>
                </a:lnSpc>
                <a:spcBef>
                  <a:spcPct val="0"/>
                </a:spcBef>
                <a:spcAft>
                  <a:spcPct val="0"/>
                </a:spcAft>
                <a:buClrTx/>
                <a:buSzTx/>
                <a:buFontTx/>
                <a:buNone/>
                <a:tabLst/>
                <a:defRPr/>
              </a:pPr>
              <a:r>
                <a:rPr kumimoji="0" lang="en-GB" altLang="en-US" sz="2400" b="1"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Conclusions: </a:t>
              </a:r>
              <a:r>
                <a:rPr kumimoji="0" lang="en-GB" altLang="en-US" sz="2400" i="0" u="none" strike="noStrike" kern="1200" cap="none" spc="0" normalizeH="0" baseline="0" noProof="0" dirty="0">
                  <a:ln>
                    <a:noFill/>
                  </a:ln>
                  <a:solidFill>
                    <a:srgbClr val="000000"/>
                  </a:solidFill>
                  <a:effectLst/>
                  <a:uLnTx/>
                  <a:uFillTx/>
                  <a:latin typeface="Verdana" panose="020B0604030504040204" pitchFamily="34" charset="0"/>
                  <a:ea typeface="+mn-ea"/>
                  <a:cs typeface="+mn-cs"/>
                </a:rPr>
                <a:t>Content</a:t>
              </a: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graphicFrame>
        <p:nvGraphicFramePr>
          <p:cNvPr id="9" name="Table 8">
            <a:extLst>
              <a:ext uri="{FF2B5EF4-FFF2-40B4-BE49-F238E27FC236}">
                <a16:creationId xmlns:a16="http://schemas.microsoft.com/office/drawing/2014/main" id="{39448B3C-F62E-45FA-AB38-F64E2DF3D667}"/>
              </a:ext>
            </a:extLst>
          </p:cNvPr>
          <p:cNvGraphicFramePr>
            <a:graphicFrameLocks noGrp="1"/>
          </p:cNvGraphicFramePr>
          <p:nvPr>
            <p:extLst>
              <p:ext uri="{D42A27DB-BD31-4B8C-83A1-F6EECF244321}">
                <p14:modId xmlns:p14="http://schemas.microsoft.com/office/powerpoint/2010/main" val="2522876677"/>
              </p:ext>
            </p:extLst>
          </p:nvPr>
        </p:nvGraphicFramePr>
        <p:xfrm>
          <a:off x="1415480" y="3638128"/>
          <a:ext cx="6048672" cy="2743200"/>
        </p:xfrm>
        <a:graphic>
          <a:graphicData uri="http://schemas.openxmlformats.org/drawingml/2006/table">
            <a:tbl>
              <a:tblPr firstRow="1" bandRow="1">
                <a:tableStyleId>{5C22544A-7EE6-4342-B048-85BDC9FD1C3A}</a:tableStyleId>
              </a:tblPr>
              <a:tblGrid>
                <a:gridCol w="6048672">
                  <a:extLst>
                    <a:ext uri="{9D8B030D-6E8A-4147-A177-3AD203B41FA5}">
                      <a16:colId xmlns:a16="http://schemas.microsoft.com/office/drawing/2014/main" val="2492138133"/>
                    </a:ext>
                  </a:extLst>
                </a:gridCol>
              </a:tblGrid>
              <a:tr h="336037">
                <a:tc>
                  <a:txBody>
                    <a:bodyPr/>
                    <a:lstStyle/>
                    <a:p>
                      <a:pPr algn="ctr"/>
                      <a:r>
                        <a:rPr lang="en-US" sz="2400" dirty="0">
                          <a:solidFill>
                            <a:schemeClr val="tx1"/>
                          </a:solidFill>
                        </a:rPr>
                        <a:t>Conclusion features</a:t>
                      </a:r>
                      <a:endParaRPr lang="en-GB"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D8EC"/>
                    </a:solidFill>
                  </a:tcPr>
                </a:tc>
                <a:extLst>
                  <a:ext uri="{0D108BD9-81ED-4DB2-BD59-A6C34878D82A}">
                    <a16:rowId xmlns:a16="http://schemas.microsoft.com/office/drawing/2014/main" val="1219691053"/>
                  </a:ext>
                </a:extLst>
              </a:tr>
              <a:tr h="3360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718985292"/>
                  </a:ext>
                </a:extLst>
              </a:tr>
              <a:tr h="3360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441178872"/>
                  </a:ext>
                </a:extLst>
              </a:tr>
              <a:tr h="336037">
                <a:tc>
                  <a:txBody>
                    <a:bodyPr/>
                    <a:lstStyle/>
                    <a:p>
                      <a:pPr algn="ct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3164731181"/>
                  </a:ext>
                </a:extLst>
              </a:tr>
              <a:tr h="336037">
                <a:tc>
                  <a:txBody>
                    <a:bodyPr/>
                    <a:lstStyle/>
                    <a:p>
                      <a:pPr algn="ct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1326381375"/>
                  </a:ext>
                </a:extLst>
              </a:tr>
              <a:tr h="336037">
                <a:tc>
                  <a:txBody>
                    <a:bodyPr/>
                    <a:lstStyle/>
                    <a:p>
                      <a:pPr algn="ctr"/>
                      <a:endParaRPr lang="en-GB" sz="2400" i="1"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D1"/>
                    </a:solidFill>
                  </a:tcPr>
                </a:tc>
                <a:extLst>
                  <a:ext uri="{0D108BD9-81ED-4DB2-BD59-A6C34878D82A}">
                    <a16:rowId xmlns:a16="http://schemas.microsoft.com/office/drawing/2014/main" val="2704125141"/>
                  </a:ext>
                </a:extLst>
              </a:tr>
            </a:tbl>
          </a:graphicData>
        </a:graphic>
      </p:graphicFrame>
      <p:sp>
        <p:nvSpPr>
          <p:cNvPr id="11" name="Rectangle 10"/>
          <p:cNvSpPr/>
          <p:nvPr/>
        </p:nvSpPr>
        <p:spPr>
          <a:xfrm>
            <a:off x="1559496" y="4149080"/>
            <a:ext cx="6336704" cy="369332"/>
          </a:xfrm>
          <a:prstGeom prst="rect">
            <a:avLst/>
          </a:prstGeom>
          <a:noFill/>
        </p:spPr>
        <p:txBody>
          <a:bodyPr wrap="square" lIns="0" tIns="0" rIns="0" bIns="0">
            <a:spAutoFit/>
          </a:bodyPr>
          <a:lstStyle/>
          <a:p>
            <a:r>
              <a:rPr lang="en-US" sz="2400" b="1" dirty="0">
                <a:solidFill>
                  <a:srgbClr val="002060"/>
                </a:solidFill>
              </a:rPr>
              <a:t>1. Signal the final stage of the presentation</a:t>
            </a:r>
            <a:endParaRPr lang="en-GB" sz="2400" dirty="0">
              <a:solidFill>
                <a:srgbClr val="002060"/>
              </a:solidFill>
            </a:endParaRPr>
          </a:p>
        </p:txBody>
      </p:sp>
      <p:sp>
        <p:nvSpPr>
          <p:cNvPr id="12" name="Rectangle 11"/>
          <p:cNvSpPr/>
          <p:nvPr/>
        </p:nvSpPr>
        <p:spPr>
          <a:xfrm>
            <a:off x="1559496" y="4618293"/>
            <a:ext cx="5976664" cy="369332"/>
          </a:xfrm>
          <a:prstGeom prst="rect">
            <a:avLst/>
          </a:prstGeom>
          <a:noFill/>
        </p:spPr>
        <p:txBody>
          <a:bodyPr wrap="square" lIns="0" tIns="0" rIns="0" bIns="0">
            <a:spAutoFit/>
          </a:bodyPr>
          <a:lstStyle/>
          <a:p>
            <a:r>
              <a:rPr lang="en-US" sz="2400" b="1" dirty="0">
                <a:solidFill>
                  <a:srgbClr val="002060"/>
                </a:solidFill>
              </a:rPr>
              <a:t>2. Summary of main points</a:t>
            </a:r>
            <a:endParaRPr lang="en-GB" sz="2400" dirty="0">
              <a:solidFill>
                <a:srgbClr val="002060"/>
              </a:solidFill>
            </a:endParaRPr>
          </a:p>
        </p:txBody>
      </p:sp>
      <p:sp>
        <p:nvSpPr>
          <p:cNvPr id="13" name="Rectangle 12"/>
          <p:cNvSpPr/>
          <p:nvPr/>
        </p:nvSpPr>
        <p:spPr>
          <a:xfrm>
            <a:off x="1549624" y="5087506"/>
            <a:ext cx="5976664" cy="369332"/>
          </a:xfrm>
          <a:prstGeom prst="rect">
            <a:avLst/>
          </a:prstGeom>
          <a:noFill/>
        </p:spPr>
        <p:txBody>
          <a:bodyPr wrap="square" lIns="0" tIns="0" rIns="0" bIns="0">
            <a:spAutoFit/>
          </a:bodyPr>
          <a:lstStyle/>
          <a:p>
            <a:r>
              <a:rPr lang="en-US" sz="2400" b="1" dirty="0">
                <a:solidFill>
                  <a:srgbClr val="002060"/>
                </a:solidFill>
              </a:rPr>
              <a:t>3. Clincher</a:t>
            </a:r>
            <a:endParaRPr lang="en-GB" sz="2400" dirty="0">
              <a:solidFill>
                <a:srgbClr val="002060"/>
              </a:solidFill>
            </a:endParaRPr>
          </a:p>
        </p:txBody>
      </p:sp>
      <p:sp>
        <p:nvSpPr>
          <p:cNvPr id="14" name="Rectangle 13"/>
          <p:cNvSpPr/>
          <p:nvPr/>
        </p:nvSpPr>
        <p:spPr>
          <a:xfrm>
            <a:off x="1559496" y="5538548"/>
            <a:ext cx="5976664" cy="369332"/>
          </a:xfrm>
          <a:prstGeom prst="rect">
            <a:avLst/>
          </a:prstGeom>
          <a:noFill/>
        </p:spPr>
        <p:txBody>
          <a:bodyPr wrap="square" lIns="0" tIns="0" rIns="0" bIns="0">
            <a:spAutoFit/>
          </a:bodyPr>
          <a:lstStyle/>
          <a:p>
            <a:r>
              <a:rPr lang="en-US" sz="2400" b="1" dirty="0">
                <a:solidFill>
                  <a:srgbClr val="002060"/>
                </a:solidFill>
              </a:rPr>
              <a:t>4. Thank the audience</a:t>
            </a:r>
            <a:endParaRPr lang="en-GB" sz="2400" dirty="0">
              <a:solidFill>
                <a:srgbClr val="002060"/>
              </a:solidFill>
            </a:endParaRPr>
          </a:p>
        </p:txBody>
      </p:sp>
      <p:sp>
        <p:nvSpPr>
          <p:cNvPr id="15" name="Rectangle 14"/>
          <p:cNvSpPr/>
          <p:nvPr/>
        </p:nvSpPr>
        <p:spPr>
          <a:xfrm>
            <a:off x="1559496" y="5989590"/>
            <a:ext cx="5976664" cy="369332"/>
          </a:xfrm>
          <a:prstGeom prst="rect">
            <a:avLst/>
          </a:prstGeom>
          <a:noFill/>
        </p:spPr>
        <p:txBody>
          <a:bodyPr wrap="square" lIns="0" tIns="0" rIns="0" bIns="0">
            <a:spAutoFit/>
          </a:bodyPr>
          <a:lstStyle/>
          <a:p>
            <a:r>
              <a:rPr lang="en-US" sz="2400" b="1" dirty="0">
                <a:solidFill>
                  <a:srgbClr val="002060"/>
                </a:solidFill>
              </a:rPr>
              <a:t>5. Reference list</a:t>
            </a:r>
            <a:endParaRPr lang="en-GB" sz="2400" dirty="0">
              <a:solidFill>
                <a:srgbClr val="002060"/>
              </a:solidFill>
            </a:endParaRPr>
          </a:p>
        </p:txBody>
      </p:sp>
    </p:spTree>
    <p:extLst>
      <p:ext uri="{BB962C8B-B14F-4D97-AF65-F5344CB8AC3E}">
        <p14:creationId xmlns:p14="http://schemas.microsoft.com/office/powerpoint/2010/main" val="3030056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2"/>
          <p:cNvGrpSpPr>
            <a:grpSpLocks/>
          </p:cNvGrpSpPr>
          <p:nvPr/>
        </p:nvGrpSpPr>
        <p:grpSpPr bwMode="auto">
          <a:xfrm>
            <a:off x="2567608" y="279885"/>
            <a:ext cx="7956376" cy="556827"/>
            <a:chOff x="103092947" y="106166598"/>
            <a:chExt cx="6633628" cy="556506"/>
          </a:xfrm>
        </p:grpSpPr>
        <p:sp>
          <p:nvSpPr>
            <p:cNvPr id="7" name="Text Box 3"/>
            <p:cNvSpPr txBox="1">
              <a:spLocks noChangeArrowheads="1"/>
            </p:cNvSpPr>
            <p:nvPr/>
          </p:nvSpPr>
          <p:spPr bwMode="auto">
            <a:xfrm>
              <a:off x="103121219" y="106166598"/>
              <a:ext cx="6605356" cy="484444"/>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9BBD"/>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lvl="0" eaLnBrk="0" fontAlgn="base" hangingPunct="0">
                <a:spcBef>
                  <a:spcPct val="0"/>
                </a:spcBef>
                <a:spcAft>
                  <a:spcPct val="0"/>
                </a:spcAft>
                <a:defRPr/>
              </a:pPr>
              <a:r>
                <a:rPr lang="en-GB" altLang="en-US" sz="2400" b="1" dirty="0">
                  <a:solidFill>
                    <a:srgbClr val="000000"/>
                  </a:solidFill>
                  <a:latin typeface="Verdana" panose="020B0604030504040204" pitchFamily="34" charset="0"/>
                </a:rPr>
                <a:t>Conclusions: </a:t>
              </a:r>
              <a:r>
                <a:rPr lang="en-GB" altLang="en-US" sz="2400" dirty="0">
                  <a:solidFill>
                    <a:srgbClr val="000000"/>
                  </a:solidFill>
                  <a:latin typeface="Verdana" panose="020B0604030504040204" pitchFamily="34" charset="0"/>
                </a:rPr>
                <a:t>Summary</a:t>
              </a:r>
              <a:endParaRPr lang="en-US" altLang="en-US" sz="2400" dirty="0">
                <a:solidFill>
                  <a:prstClr val="black"/>
                </a:solidFill>
                <a:latin typeface="Arial" panose="020B0604020202020204" pitchFamily="34" charset="0"/>
              </a:endParaRPr>
            </a:p>
          </p:txBody>
        </p:sp>
        <p:sp>
          <p:nvSpPr>
            <p:cNvPr id="8" name="Rectangle 4"/>
            <p:cNvSpPr>
              <a:spLocks noChangeArrowheads="1"/>
            </p:cNvSpPr>
            <p:nvPr/>
          </p:nvSpPr>
          <p:spPr bwMode="auto">
            <a:xfrm>
              <a:off x="103092947" y="106651103"/>
              <a:ext cx="6633626" cy="72001"/>
            </a:xfrm>
            <a:prstGeom prst="rect">
              <a:avLst/>
            </a:prstGeom>
            <a:gradFill rotWithShape="1">
              <a:gsLst>
                <a:gs pos="0">
                  <a:srgbClr val="FFFFFF"/>
                </a:gs>
                <a:gs pos="100000">
                  <a:srgbClr val="002060"/>
                </a:gs>
              </a:gsLst>
              <a:lin ang="10800000" scaled="1"/>
            </a:gradFill>
            <a:ln>
              <a:noFill/>
            </a:ln>
            <a:effectLst/>
            <a:extLs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10" name="Picture 5" descr="UoN_Primary_Logo_RGB"/>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16632"/>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
        <p:nvSpPr>
          <p:cNvPr id="17" name="Content Placeholder 2"/>
          <p:cNvSpPr>
            <a:spLocks noGrp="1"/>
          </p:cNvSpPr>
          <p:nvPr>
            <p:ph idx="1"/>
          </p:nvPr>
        </p:nvSpPr>
        <p:spPr>
          <a:xfrm>
            <a:off x="695400" y="1268760"/>
            <a:ext cx="10801200" cy="1008112"/>
          </a:xfrm>
          <a:solidFill>
            <a:srgbClr val="C7EBE2"/>
          </a:solidFill>
          <a:ln>
            <a:solidFill>
              <a:schemeClr val="tx1"/>
            </a:solidFill>
            <a:prstDash val="dash"/>
          </a:ln>
        </p:spPr>
        <p:txBody>
          <a:bodyPr anchor="ctr">
            <a:normAutofit/>
          </a:bodyPr>
          <a:lstStyle/>
          <a:p>
            <a:pPr marL="0" indent="0">
              <a:buNone/>
            </a:pPr>
            <a:r>
              <a:rPr lang="en-US" sz="2400" dirty="0"/>
              <a:t>Providing a </a:t>
            </a:r>
            <a:r>
              <a:rPr lang="en-US" sz="2400" b="1" dirty="0"/>
              <a:t>summary</a:t>
            </a:r>
            <a:r>
              <a:rPr lang="en-US" sz="2400" dirty="0"/>
              <a:t> at the end of your presentation helps the audience remember the main points that you discussed. Therefore, it is a </a:t>
            </a:r>
            <a:r>
              <a:rPr lang="en-US" sz="2400" b="1" dirty="0"/>
              <a:t>key</a:t>
            </a:r>
            <a:r>
              <a:rPr lang="en-US" sz="2400" dirty="0"/>
              <a:t> element of the conclusion.</a:t>
            </a:r>
          </a:p>
        </p:txBody>
      </p:sp>
      <p:pic>
        <p:nvPicPr>
          <p:cNvPr id="2" name="Picture 1"/>
          <p:cNvPicPr>
            <a:picLocks noChangeAspect="1"/>
          </p:cNvPicPr>
          <p:nvPr/>
        </p:nvPicPr>
        <p:blipFill>
          <a:blip r:embed="rId3"/>
          <a:stretch>
            <a:fillRect/>
          </a:stretch>
        </p:blipFill>
        <p:spPr>
          <a:xfrm>
            <a:off x="1160459" y="3140968"/>
            <a:ext cx="9898805" cy="2423145"/>
          </a:xfrm>
          <a:prstGeom prst="rect">
            <a:avLst/>
          </a:prstGeom>
        </p:spPr>
      </p:pic>
      <p:sp>
        <p:nvSpPr>
          <p:cNvPr id="11" name="Content Placeholder 2"/>
          <p:cNvSpPr txBox="1">
            <a:spLocks/>
          </p:cNvSpPr>
          <p:nvPr/>
        </p:nvSpPr>
        <p:spPr>
          <a:xfrm>
            <a:off x="677774" y="2492896"/>
            <a:ext cx="10818825" cy="936104"/>
          </a:xfrm>
          <a:prstGeom prst="rect">
            <a:avLst/>
          </a:prstGeom>
          <a:solidFill>
            <a:srgbClr val="FFFFD1"/>
          </a:solidFill>
          <a:ln>
            <a:solidFill>
              <a:schemeClr val="tx1"/>
            </a:solidFill>
            <a:prstDash val="dash"/>
          </a:ln>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2400" dirty="0">
                <a:solidFill>
                  <a:srgbClr val="FF0000"/>
                </a:solidFill>
              </a:rPr>
              <a:t>In the Final Presentation, you </a:t>
            </a:r>
            <a:r>
              <a:rPr lang="en-US" sz="2400" b="1" dirty="0">
                <a:solidFill>
                  <a:srgbClr val="FF0000"/>
                </a:solidFill>
              </a:rPr>
              <a:t>must</a:t>
            </a:r>
            <a:r>
              <a:rPr lang="en-US" sz="2400" dirty="0">
                <a:solidFill>
                  <a:srgbClr val="FF0000"/>
                </a:solidFill>
              </a:rPr>
              <a:t> include a summary in your conclusion, or you will </a:t>
            </a:r>
            <a:r>
              <a:rPr lang="en-US" sz="2400" b="1" dirty="0">
                <a:solidFill>
                  <a:srgbClr val="FF0000"/>
                </a:solidFill>
              </a:rPr>
              <a:t>fail</a:t>
            </a:r>
            <a:r>
              <a:rPr lang="en-US" sz="2400" dirty="0">
                <a:solidFill>
                  <a:srgbClr val="FF0000"/>
                </a:solidFill>
              </a:rPr>
              <a:t> in the </a:t>
            </a:r>
            <a:r>
              <a:rPr lang="en-US" sz="2400" u="sng" dirty="0">
                <a:solidFill>
                  <a:srgbClr val="FF0000"/>
                </a:solidFill>
              </a:rPr>
              <a:t>Task achievement</a:t>
            </a:r>
            <a:r>
              <a:rPr lang="en-US" sz="2400" dirty="0">
                <a:solidFill>
                  <a:srgbClr val="FF0000"/>
                </a:solidFill>
              </a:rPr>
              <a:t> criteria.</a:t>
            </a:r>
          </a:p>
        </p:txBody>
      </p:sp>
      <p:pic>
        <p:nvPicPr>
          <p:cNvPr id="3" name="Picture 2"/>
          <p:cNvPicPr>
            <a:picLocks noChangeAspect="1"/>
          </p:cNvPicPr>
          <p:nvPr/>
        </p:nvPicPr>
        <p:blipFill>
          <a:blip r:embed="rId4"/>
          <a:stretch>
            <a:fillRect/>
          </a:stretch>
        </p:blipFill>
        <p:spPr>
          <a:xfrm>
            <a:off x="1271464" y="4063690"/>
            <a:ext cx="9721080" cy="1525550"/>
          </a:xfrm>
          <a:prstGeom prst="rect">
            <a:avLst/>
          </a:prstGeom>
        </p:spPr>
      </p:pic>
      <p:cxnSp>
        <p:nvCxnSpPr>
          <p:cNvPr id="12" name="Straight Connector 11"/>
          <p:cNvCxnSpPr/>
          <p:nvPr/>
        </p:nvCxnSpPr>
        <p:spPr>
          <a:xfrm>
            <a:off x="6328038" y="5373216"/>
            <a:ext cx="1136114"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6312024" y="5085184"/>
            <a:ext cx="3565615" cy="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50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0" y="3376"/>
            <a:ext cx="12192000" cy="6854624"/>
            <a:chOff x="0" y="3376"/>
            <a:chExt cx="12192000" cy="6854624"/>
          </a:xfrm>
        </p:grpSpPr>
        <p:pic>
          <p:nvPicPr>
            <p:cNvPr id="6" name="Picture 5"/>
            <p:cNvPicPr>
              <a:picLocks noChangeAspect="1"/>
            </p:cNvPicPr>
            <p:nvPr/>
          </p:nvPicPr>
          <p:blipFill>
            <a:blip r:embed="rId2"/>
            <a:stretch>
              <a:fillRect/>
            </a:stretch>
          </p:blipFill>
          <p:spPr>
            <a:xfrm>
              <a:off x="0" y="3376"/>
              <a:ext cx="12192000" cy="6854624"/>
            </a:xfrm>
            <a:prstGeom prst="rect">
              <a:avLst/>
            </a:prstGeom>
          </p:spPr>
        </p:pic>
        <p:sp>
          <p:nvSpPr>
            <p:cNvPr id="4" name="Title 2"/>
            <p:cNvSpPr txBox="1">
              <a:spLocks/>
            </p:cNvSpPr>
            <p:nvPr/>
          </p:nvSpPr>
          <p:spPr>
            <a:xfrm>
              <a:off x="407368" y="548680"/>
              <a:ext cx="11377264" cy="5832648"/>
            </a:xfrm>
            <a:prstGeom prst="rect">
              <a:avLst/>
            </a:prstGeom>
            <a:solidFill>
              <a:srgbClr val="E5FBFF"/>
            </a:solidFill>
            <a:ln>
              <a:solidFill>
                <a:srgbClr val="E5FBFF"/>
              </a:solidFill>
            </a:ln>
          </p:spPr>
          <p:txBody>
            <a:bodyPr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lgn="ctr"/>
              <a:r>
                <a:rPr lang="en-US" sz="6000" b="1" dirty="0">
                  <a:solidFill>
                    <a:srgbClr val="002060"/>
                  </a:solidFill>
                  <a:latin typeface="Calibri "/>
                </a:rPr>
                <a:t>Conclusions</a:t>
              </a:r>
            </a:p>
            <a:p>
              <a:pPr algn="ctr"/>
              <a:r>
                <a:rPr lang="en-US" sz="6000">
                  <a:solidFill>
                    <a:srgbClr val="002060"/>
                  </a:solidFill>
                  <a:latin typeface="Calibri "/>
                </a:rPr>
                <a:t>(Clincher)</a:t>
              </a:r>
              <a:endParaRPr lang="en-US" sz="6000" dirty="0">
                <a:solidFill>
                  <a:srgbClr val="002060"/>
                </a:solidFill>
                <a:latin typeface="Calibri "/>
              </a:endParaRPr>
            </a:p>
          </p:txBody>
        </p:sp>
      </p:grpSp>
      <p:pic>
        <p:nvPicPr>
          <p:cNvPr id="5" name="Picture 5" descr="UoN_Primary_Logo_RGB"/>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392" y="764704"/>
            <a:ext cx="1938231" cy="720080"/>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pic>
    </p:spTree>
    <p:extLst>
      <p:ext uri="{BB962C8B-B14F-4D97-AF65-F5344CB8AC3E}">
        <p14:creationId xmlns:p14="http://schemas.microsoft.com/office/powerpoint/2010/main" val="215132604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LengthInSeconds xmlns="c98cd21c-babb-4b51-9f32-e929c9312283" xsi:nil="true"/>
    <TaxCatchAll xmlns="b4633975-2ae0-4980-b3dc-2c3583686570" xsi:nil="true"/>
    <lcf76f155ced4ddcb4097134ff3c332f xmlns="c98cd21c-babb-4b51-9f32-e929c9312283">
      <Terms xmlns="http://schemas.microsoft.com/office/infopath/2007/PartnerControls"/>
    </lcf76f155ced4ddcb4097134ff3c332f>
    <SharedWithUsers xmlns="b4633975-2ae0-4980-b3dc-2c3583686570">
      <UserInfo>
        <DisplayName/>
        <AccountId xsi:nil="true"/>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A63916196A86DA4586225168EFF577EA" ma:contentTypeVersion="18" ma:contentTypeDescription="新建文档。" ma:contentTypeScope="" ma:versionID="f7de1e5d9fed38d15ca74d0ef05bf593">
  <xsd:schema xmlns:xsd="http://www.w3.org/2001/XMLSchema" xmlns:xs="http://www.w3.org/2001/XMLSchema" xmlns:p="http://schemas.microsoft.com/office/2006/metadata/properties" xmlns:ns2="c98cd21c-babb-4b51-9f32-e929c9312283" xmlns:ns3="b4633975-2ae0-4980-b3dc-2c3583686570" targetNamespace="http://schemas.microsoft.com/office/2006/metadata/properties" ma:root="true" ma:fieldsID="9bd061b13844efab0b11b3823b3ae409" ns2:_="" ns3:_="">
    <xsd:import namespace="c98cd21c-babb-4b51-9f32-e929c9312283"/>
    <xsd:import namespace="b4633975-2ae0-4980-b3dc-2c3583686570"/>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AutoKeyPoints" minOccurs="0"/>
                <xsd:element ref="ns2:MediaServiceKeyPoints" minOccurs="0"/>
                <xsd:element ref="ns2:MediaServiceDateTaken"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8cd21c-babb-4b51-9f32-e929c931228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图像标记" ma:readOnly="false" ma:fieldId="{5cf76f15-5ced-4ddc-b409-7134ff3c332f}" ma:taxonomyMulti="true" ma:sspId="5b41eaff-6be1-43e3-aa28-e44eb035eb3c"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4633975-2ae0-4980-b3dc-2c3583686570" elementFormDefault="qualified">
    <xsd:import namespace="http://schemas.microsoft.com/office/2006/documentManagement/types"/>
    <xsd:import namespace="http://schemas.microsoft.com/office/infopath/2007/PartnerControls"/>
    <xsd:element name="SharedWithUsers" ma:index="17" nillable="true" ma:displayName="共享对象:"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共享对象详细信息" ma:internalName="SharedWithDetails" ma:readOnly="true">
      <xsd:simpleType>
        <xsd:restriction base="dms:Note">
          <xsd:maxLength value="255"/>
        </xsd:restriction>
      </xsd:simpleType>
    </xsd:element>
    <xsd:element name="TaxCatchAll" ma:index="22" nillable="true" ma:displayName="Taxonomy Catch All Column" ma:hidden="true" ma:list="{a36cf00f-8032-4619-8a45-edab41dd22b0}" ma:internalName="TaxCatchAll" ma:showField="CatchAllData" ma:web="b4633975-2ae0-4980-b3dc-2c358368657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AFD932A-F324-46EC-A471-CB011E9024D9}">
  <ds:schemaRefs>
    <ds:schemaRef ds:uri="http://schemas.microsoft.com/sharepoint/v3/contenttype/forms"/>
  </ds:schemaRefs>
</ds:datastoreItem>
</file>

<file path=customXml/itemProps2.xml><?xml version="1.0" encoding="utf-8"?>
<ds:datastoreItem xmlns:ds="http://schemas.openxmlformats.org/officeDocument/2006/customXml" ds:itemID="{F41187D4-867B-4BCC-9BAC-3FB608B710DB}">
  <ds:schemaRefs>
    <ds:schemaRef ds:uri="http://schemas.microsoft.com/office/2006/documentManagement/types"/>
    <ds:schemaRef ds:uri="http://schemas.openxmlformats.org/package/2006/metadata/core-properties"/>
    <ds:schemaRef ds:uri="545d15f7-6577-4bc9-aa88-89ac4a3e5607"/>
    <ds:schemaRef ds:uri="http://purl.org/dc/elements/1.1/"/>
    <ds:schemaRef ds:uri="http://schemas.microsoft.com/office/2006/metadata/properties"/>
    <ds:schemaRef ds:uri="http://www.w3.org/XML/1998/namespace"/>
    <ds:schemaRef ds:uri="http://schemas.microsoft.com/office/infopath/2007/PartnerControls"/>
    <ds:schemaRef ds:uri="71566fe0-4e9e-429a-8fc8-bbed13cddc77"/>
    <ds:schemaRef ds:uri="http://purl.org/dc/dcmitype/"/>
    <ds:schemaRef ds:uri="http://purl.org/dc/terms/"/>
    <ds:schemaRef ds:uri="c98cd21c-babb-4b51-9f32-e929c9312283"/>
    <ds:schemaRef ds:uri="b4633975-2ae0-4980-b3dc-2c3583686570"/>
  </ds:schemaRefs>
</ds:datastoreItem>
</file>

<file path=customXml/itemProps3.xml><?xml version="1.0" encoding="utf-8"?>
<ds:datastoreItem xmlns:ds="http://schemas.openxmlformats.org/officeDocument/2006/customXml" ds:itemID="{F3E24976-7A92-4230-9BA6-6B6D20ADD13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8cd21c-babb-4b51-9f32-e929c9312283"/>
    <ds:schemaRef ds:uri="b4633975-2ae0-4980-b3dc-2c358368657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19447</TotalTime>
  <Words>1433</Words>
  <Application>Microsoft Office PowerPoint</Application>
  <PresentationFormat>Widescreen</PresentationFormat>
  <Paragraphs>144</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Calibri </vt:lpstr>
      <vt:lpstr>SimSun</vt:lpstr>
      <vt:lpstr>Arial</vt:lpstr>
      <vt:lpstr>Calibri</vt:lpstr>
      <vt:lpstr>Calibri Light</vt:lpstr>
      <vt:lpstr>Segoe UI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The 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Shayna Kozuch</dc:creator>
  <cp:lastModifiedBy>Michaela Seserman</cp:lastModifiedBy>
  <cp:revision>1534</cp:revision>
  <cp:lastPrinted>2015-02-25T05:39:47Z</cp:lastPrinted>
  <dcterms:created xsi:type="dcterms:W3CDTF">2011-01-19T07:34:59Z</dcterms:created>
  <dcterms:modified xsi:type="dcterms:W3CDTF">2025-01-15T04:41:26Z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0x010100A63916196A86DA4586225168EFF577EA</vt:lpwstr>
  </property>
  <property fmtid="{D5CDD505-2E9C-101B-9397-08002B2CF9AE}" pid="3" name="Order">
    <vt:r8>11700</vt:r8>
  </property>
  <property fmtid="{D5CDD505-2E9C-101B-9397-08002B2CF9AE}" pid="4" name="xd_Signature">
    <vt:bool>false</vt:bool>
  </property>
  <property fmtid="{D5CDD505-2E9C-101B-9397-08002B2CF9AE}" pid="5" name="xd_ProgID">
    <vt:lpwstr/>
  </property>
  <property fmtid="{D5CDD505-2E9C-101B-9397-08002B2CF9AE}" pid="6" name="_ExtendedDescription">
    <vt:lpwstr/>
  </property>
  <property fmtid="{D5CDD505-2E9C-101B-9397-08002B2CF9AE}" pid="7" name="ComplianceAssetId">
    <vt:lpwstr/>
  </property>
  <property fmtid="{D5CDD505-2E9C-101B-9397-08002B2CF9AE}" pid="8" name="TemplateUrl">
    <vt:lpwstr/>
  </property>
  <property fmtid="{D5CDD505-2E9C-101B-9397-08002B2CF9AE}" pid="9" name="_SourceUrl">
    <vt:lpwstr/>
  </property>
  <property fmtid="{D5CDD505-2E9C-101B-9397-08002B2CF9AE}" pid="10" name="_SharedFileIndex">
    <vt:lpwstr/>
  </property>
  <property fmtid="{D5CDD505-2E9C-101B-9397-08002B2CF9AE}" pid="11" name="TriggerFlowInfo">
    <vt:lpwstr/>
  </property>
  <property fmtid="{D5CDD505-2E9C-101B-9397-08002B2CF9AE}" pid="12" name="MediaServiceImageTags">
    <vt:lpwstr/>
  </property>
</Properties>
</file>