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36"/>
  </p:notesMasterIdLst>
  <p:handoutMasterIdLst>
    <p:handoutMasterId r:id="rId37"/>
  </p:handoutMasterIdLst>
  <p:sldIdLst>
    <p:sldId id="763" r:id="rId5"/>
    <p:sldId id="760" r:id="rId6"/>
    <p:sldId id="823" r:id="rId7"/>
    <p:sldId id="787" r:id="rId8"/>
    <p:sldId id="813" r:id="rId9"/>
    <p:sldId id="814" r:id="rId10"/>
    <p:sldId id="834" r:id="rId11"/>
    <p:sldId id="835" r:id="rId12"/>
    <p:sldId id="836" r:id="rId13"/>
    <p:sldId id="788" r:id="rId14"/>
    <p:sldId id="789" r:id="rId15"/>
    <p:sldId id="830" r:id="rId16"/>
    <p:sldId id="824" r:id="rId17"/>
    <p:sldId id="793" r:id="rId18"/>
    <p:sldId id="826" r:id="rId19"/>
    <p:sldId id="825" r:id="rId20"/>
    <p:sldId id="839" r:id="rId21"/>
    <p:sldId id="796" r:id="rId22"/>
    <p:sldId id="797" r:id="rId23"/>
    <p:sldId id="827" r:id="rId24"/>
    <p:sldId id="828" r:id="rId25"/>
    <p:sldId id="831" r:id="rId26"/>
    <p:sldId id="801" r:id="rId27"/>
    <p:sldId id="802" r:id="rId28"/>
    <p:sldId id="803" r:id="rId29"/>
    <p:sldId id="804" r:id="rId30"/>
    <p:sldId id="805" r:id="rId31"/>
    <p:sldId id="829" r:id="rId32"/>
    <p:sldId id="840" r:id="rId33"/>
    <p:sldId id="809" r:id="rId34"/>
    <p:sldId id="883" r:id="rId35"/>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t" initials="PJT" lastIdx="2" clrIdx="0"/>
  <p:cmAuthor id="1" name="Shayna Kozuch" initials="SK" lastIdx="2" clrIdx="1">
    <p:extLst>
      <p:ext uri="{19B8F6BF-5375-455C-9EA6-DF929625EA0E}">
        <p15:presenceInfo xmlns:p15="http://schemas.microsoft.com/office/powerpoint/2012/main" userId="S-1-5-21-371399076-3047136788-812747186-33748" providerId="AD"/>
      </p:ext>
    </p:extLst>
  </p:cmAuthor>
  <p:cmAuthor id="2" name="Jamie Emerson" initials="JE" lastIdx="3" clrIdx="2">
    <p:extLst>
      <p:ext uri="{19B8F6BF-5375-455C-9EA6-DF929625EA0E}">
        <p15:presenceInfo xmlns:p15="http://schemas.microsoft.com/office/powerpoint/2012/main" userId="Jamie Emerson" providerId="None"/>
      </p:ext>
    </p:extLst>
  </p:cmAuthor>
  <p:cmAuthor id="3" name="Robert Hartigan" initials="RH" lastIdx="2" clrIdx="3">
    <p:extLst>
      <p:ext uri="{19B8F6BF-5375-455C-9EA6-DF929625EA0E}">
        <p15:presenceInfo xmlns:p15="http://schemas.microsoft.com/office/powerpoint/2012/main" userId="S-1-5-21-371399076-3047136788-812747186-64067" providerId="AD"/>
      </p:ext>
    </p:extLst>
  </p:cmAuthor>
  <p:cmAuthor id="4" name="Jin" initials="J" lastIdx="1" clrIdx="4">
    <p:extLst>
      <p:ext uri="{19B8F6BF-5375-455C-9EA6-DF929625EA0E}">
        <p15:presenceInfo xmlns:p15="http://schemas.microsoft.com/office/powerpoint/2012/main" userId="5e610716b1007c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E5"/>
    <a:srgbClr val="FFFFD1"/>
    <a:srgbClr val="C7EBE2"/>
    <a:srgbClr val="E5FBFF"/>
    <a:srgbClr val="EFD8EC"/>
    <a:srgbClr val="FF6D6A"/>
    <a:srgbClr val="C9F7FF"/>
    <a:srgbClr val="3A3AF6"/>
    <a:srgbClr val="7F6000"/>
    <a:srgbClr val="F7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p:cViewPr varScale="1">
        <p:scale>
          <a:sx n="72" d="100"/>
          <a:sy n="72" d="100"/>
        </p:scale>
        <p:origin x="388" y="52"/>
      </p:cViewPr>
      <p:guideLst>
        <p:guide orient="horz" pos="2160"/>
        <p:guide pos="3840"/>
      </p:guideLst>
    </p:cSldViewPr>
  </p:slideViewPr>
  <p:outlineViewPr>
    <p:cViewPr>
      <p:scale>
        <a:sx n="33" d="100"/>
        <a:sy n="33" d="100"/>
      </p:scale>
      <p:origin x="0" y="-670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Nicholas" userId="ee7f9edb-fbca-4f48-9b77-f61c077cef28" providerId="ADAL" clId="{B52759DB-3AA1-4751-9F33-C004AF865385}"/>
    <pc:docChg chg="custSel addSld delSld modSld">
      <pc:chgData name="Richard Nicholas" userId="ee7f9edb-fbca-4f48-9b77-f61c077cef28" providerId="ADAL" clId="{B52759DB-3AA1-4751-9F33-C004AF865385}" dt="2024-01-19T03:20:20.063" v="380" actId="20577"/>
      <pc:docMkLst>
        <pc:docMk/>
      </pc:docMkLst>
      <pc:sldChg chg="del">
        <pc:chgData name="Richard Nicholas" userId="ee7f9edb-fbca-4f48-9b77-f61c077cef28" providerId="ADAL" clId="{B52759DB-3AA1-4751-9F33-C004AF865385}" dt="2024-01-19T02:43:52.240" v="117" actId="2696"/>
        <pc:sldMkLst>
          <pc:docMk/>
          <pc:sldMk cId="3497539572" sldId="806"/>
        </pc:sldMkLst>
      </pc:sldChg>
      <pc:sldChg chg="del">
        <pc:chgData name="Richard Nicholas" userId="ee7f9edb-fbca-4f48-9b77-f61c077cef28" providerId="ADAL" clId="{B52759DB-3AA1-4751-9F33-C004AF865385}" dt="2024-01-19T02:43:51.011" v="116" actId="2696"/>
        <pc:sldMkLst>
          <pc:docMk/>
          <pc:sldMk cId="1770991287" sldId="807"/>
        </pc:sldMkLst>
      </pc:sldChg>
      <pc:sldChg chg="del">
        <pc:chgData name="Richard Nicholas" userId="ee7f9edb-fbca-4f48-9b77-f61c077cef28" providerId="ADAL" clId="{B52759DB-3AA1-4751-9F33-C004AF865385}" dt="2024-01-19T02:46:01.843" v="164" actId="2696"/>
        <pc:sldMkLst>
          <pc:docMk/>
          <pc:sldMk cId="1618351510" sldId="808"/>
        </pc:sldMkLst>
      </pc:sldChg>
      <pc:sldChg chg="addSp delSp modSp">
        <pc:chgData name="Richard Nicholas" userId="ee7f9edb-fbca-4f48-9b77-f61c077cef28" providerId="ADAL" clId="{B52759DB-3AA1-4751-9F33-C004AF865385}" dt="2024-01-19T02:46:54.632" v="194" actId="1076"/>
        <pc:sldMkLst>
          <pc:docMk/>
          <pc:sldMk cId="1260254858" sldId="809"/>
        </pc:sldMkLst>
        <pc:spChg chg="del">
          <ac:chgData name="Richard Nicholas" userId="ee7f9edb-fbca-4f48-9b77-f61c077cef28" providerId="ADAL" clId="{B52759DB-3AA1-4751-9F33-C004AF865385}" dt="2024-01-19T02:46:41.901" v="191" actId="478"/>
          <ac:spMkLst>
            <pc:docMk/>
            <pc:sldMk cId="1260254858" sldId="809"/>
            <ac:spMk id="3" creationId="{00000000-0000-0000-0000-000000000000}"/>
          </ac:spMkLst>
        </pc:spChg>
        <pc:spChg chg="add del mod">
          <ac:chgData name="Richard Nicholas" userId="ee7f9edb-fbca-4f48-9b77-f61c077cef28" providerId="ADAL" clId="{B52759DB-3AA1-4751-9F33-C004AF865385}" dt="2024-01-19T02:46:43.708" v="192" actId="478"/>
          <ac:spMkLst>
            <pc:docMk/>
            <pc:sldMk cId="1260254858" sldId="809"/>
            <ac:spMk id="4" creationId="{96C1ED04-A04E-4096-BC26-8DDCB4B013C0}"/>
          </ac:spMkLst>
        </pc:spChg>
        <pc:spChg chg="mod">
          <ac:chgData name="Richard Nicholas" userId="ee7f9edb-fbca-4f48-9b77-f61c077cef28" providerId="ADAL" clId="{B52759DB-3AA1-4751-9F33-C004AF865385}" dt="2024-01-19T02:46:54.632" v="194" actId="1076"/>
          <ac:spMkLst>
            <pc:docMk/>
            <pc:sldMk cId="1260254858" sldId="809"/>
            <ac:spMk id="9" creationId="{00000000-0000-0000-0000-000000000000}"/>
          </ac:spMkLst>
        </pc:spChg>
      </pc:sldChg>
      <pc:sldChg chg="modSp">
        <pc:chgData name="Richard Nicholas" userId="ee7f9edb-fbca-4f48-9b77-f61c077cef28" providerId="ADAL" clId="{B52759DB-3AA1-4751-9F33-C004AF865385}" dt="2024-01-19T02:46:35.154" v="190" actId="20577"/>
        <pc:sldMkLst>
          <pc:docMk/>
          <pc:sldMk cId="1277481950" sldId="832"/>
        </pc:sldMkLst>
        <pc:spChg chg="mod">
          <ac:chgData name="Richard Nicholas" userId="ee7f9edb-fbca-4f48-9b77-f61c077cef28" providerId="ADAL" clId="{B52759DB-3AA1-4751-9F33-C004AF865385}" dt="2024-01-19T02:46:35.154" v="190" actId="20577"/>
          <ac:spMkLst>
            <pc:docMk/>
            <pc:sldMk cId="1277481950" sldId="832"/>
            <ac:spMk id="4" creationId="{00000000-0000-0000-0000-000000000000}"/>
          </ac:spMkLst>
        </pc:spChg>
      </pc:sldChg>
      <pc:sldChg chg="addSp delSp modSp delAnim">
        <pc:chgData name="Richard Nicholas" userId="ee7f9edb-fbca-4f48-9b77-f61c077cef28" providerId="ADAL" clId="{B52759DB-3AA1-4751-9F33-C004AF865385}" dt="2024-01-19T03:20:20.063" v="380" actId="20577"/>
        <pc:sldMkLst>
          <pc:docMk/>
          <pc:sldMk cId="143902811" sldId="839"/>
        </pc:sldMkLst>
        <pc:spChg chg="add mod">
          <ac:chgData name="Richard Nicholas" userId="ee7f9edb-fbca-4f48-9b77-f61c077cef28" providerId="ADAL" clId="{B52759DB-3AA1-4751-9F33-C004AF865385}" dt="2024-01-19T03:20:20.063" v="380" actId="20577"/>
          <ac:spMkLst>
            <pc:docMk/>
            <pc:sldMk cId="143902811" sldId="839"/>
            <ac:spMk id="2" creationId="{6F537590-B006-46C4-B48D-E22675D9FB14}"/>
          </ac:spMkLst>
        </pc:spChg>
        <pc:spChg chg="mod">
          <ac:chgData name="Richard Nicholas" userId="ee7f9edb-fbca-4f48-9b77-f61c077cef28" providerId="ADAL" clId="{B52759DB-3AA1-4751-9F33-C004AF865385}" dt="2024-01-19T02:45:52.123" v="163" actId="113"/>
          <ac:spMkLst>
            <pc:docMk/>
            <pc:sldMk cId="143902811" sldId="839"/>
            <ac:spMk id="3" creationId="{00000000-0000-0000-0000-000000000000}"/>
          </ac:spMkLst>
        </pc:spChg>
        <pc:spChg chg="del">
          <ac:chgData name="Richard Nicholas" userId="ee7f9edb-fbca-4f48-9b77-f61c077cef28" providerId="ADAL" clId="{B52759DB-3AA1-4751-9F33-C004AF865385}" dt="2024-01-19T02:41:12.803" v="1" actId="478"/>
          <ac:spMkLst>
            <pc:docMk/>
            <pc:sldMk cId="143902811" sldId="839"/>
            <ac:spMk id="9" creationId="{00000000-0000-0000-0000-000000000000}"/>
          </ac:spMkLst>
        </pc:spChg>
        <pc:spChg chg="del">
          <ac:chgData name="Richard Nicholas" userId="ee7f9edb-fbca-4f48-9b77-f61c077cef28" providerId="ADAL" clId="{B52759DB-3AA1-4751-9F33-C004AF865385}" dt="2024-01-19T02:41:15.728" v="2" actId="478"/>
          <ac:spMkLst>
            <pc:docMk/>
            <pc:sldMk cId="143902811" sldId="839"/>
            <ac:spMk id="11" creationId="{00000000-0000-0000-0000-000000000000}"/>
          </ac:spMkLst>
        </pc:spChg>
        <pc:graphicFrameChg chg="add mod modGraphic">
          <ac:chgData name="Richard Nicholas" userId="ee7f9edb-fbca-4f48-9b77-f61c077cef28" providerId="ADAL" clId="{B52759DB-3AA1-4751-9F33-C004AF865385}" dt="2024-01-19T03:18:02.144" v="290" actId="1035"/>
          <ac:graphicFrameMkLst>
            <pc:docMk/>
            <pc:sldMk cId="143902811" sldId="839"/>
            <ac:graphicFrameMk id="12" creationId="{BC304C3E-BBD1-42E9-A7B8-E0DF48241F72}"/>
          </ac:graphicFrameMkLst>
        </pc:graphicFrameChg>
        <pc:picChg chg="del">
          <ac:chgData name="Richard Nicholas" userId="ee7f9edb-fbca-4f48-9b77-f61c077cef28" providerId="ADAL" clId="{B52759DB-3AA1-4751-9F33-C004AF865385}" dt="2024-01-19T02:41:04.248" v="0" actId="478"/>
          <ac:picMkLst>
            <pc:docMk/>
            <pc:sldMk cId="143902811" sldId="839"/>
            <ac:picMk id="5" creationId="{F9FAAAB3-64CF-4195-A60B-703B277E97B8}"/>
          </ac:picMkLst>
        </pc:picChg>
      </pc:sldChg>
      <pc:sldChg chg="addSp delSp modSp">
        <pc:chgData name="Richard Nicholas" userId="ee7f9edb-fbca-4f48-9b77-f61c077cef28" providerId="ADAL" clId="{B52759DB-3AA1-4751-9F33-C004AF865385}" dt="2024-01-19T03:20:07.152" v="378" actId="1036"/>
        <pc:sldMkLst>
          <pc:docMk/>
          <pc:sldMk cId="733361343" sldId="840"/>
        </pc:sldMkLst>
        <pc:spChg chg="mod">
          <ac:chgData name="Richard Nicholas" userId="ee7f9edb-fbca-4f48-9b77-f61c077cef28" providerId="ADAL" clId="{B52759DB-3AA1-4751-9F33-C004AF865385}" dt="2024-01-19T03:19:18.076" v="308" actId="255"/>
          <ac:spMkLst>
            <pc:docMk/>
            <pc:sldMk cId="733361343" sldId="840"/>
            <ac:spMk id="3" creationId="{00000000-0000-0000-0000-000000000000}"/>
          </ac:spMkLst>
        </pc:spChg>
        <pc:spChg chg="add mod">
          <ac:chgData name="Richard Nicholas" userId="ee7f9edb-fbca-4f48-9b77-f61c077cef28" providerId="ADAL" clId="{B52759DB-3AA1-4751-9F33-C004AF865385}" dt="2024-01-19T03:20:07.152" v="378" actId="1036"/>
          <ac:spMkLst>
            <pc:docMk/>
            <pc:sldMk cId="733361343" sldId="840"/>
            <ac:spMk id="11" creationId="{D828FF34-C991-4799-9C6E-9123693D7F64}"/>
          </ac:spMkLst>
        </pc:spChg>
        <pc:graphicFrameChg chg="add mod modGraphic">
          <ac:chgData name="Richard Nicholas" userId="ee7f9edb-fbca-4f48-9b77-f61c077cef28" providerId="ADAL" clId="{B52759DB-3AA1-4751-9F33-C004AF865385}" dt="2024-01-19T03:19:52.423" v="373" actId="1035"/>
          <ac:graphicFrameMkLst>
            <pc:docMk/>
            <pc:sldMk cId="733361343" sldId="840"/>
            <ac:graphicFrameMk id="9" creationId="{066EBC2B-BD38-4CC6-9466-C042ADA9A928}"/>
          </ac:graphicFrameMkLst>
        </pc:graphicFrameChg>
        <pc:graphicFrameChg chg="del">
          <ac:chgData name="Richard Nicholas" userId="ee7f9edb-fbca-4f48-9b77-f61c077cef28" providerId="ADAL" clId="{B52759DB-3AA1-4751-9F33-C004AF865385}" dt="2024-01-19T02:44:34.847" v="149" actId="478"/>
          <ac:graphicFrameMkLst>
            <pc:docMk/>
            <pc:sldMk cId="733361343" sldId="840"/>
            <ac:graphicFrameMk id="12" creationId="{BC304C3E-BBD1-42E9-A7B8-E0DF48241F72}"/>
          </ac:graphicFrameMkLst>
        </pc:graphicFrameChg>
      </pc:sldChg>
      <pc:sldChg chg="add del">
        <pc:chgData name="Richard Nicholas" userId="ee7f9edb-fbca-4f48-9b77-f61c077cef28" providerId="ADAL" clId="{B52759DB-3AA1-4751-9F33-C004AF865385}" dt="2024-01-19T02:42:38.275" v="109"/>
        <pc:sldMkLst>
          <pc:docMk/>
          <pc:sldMk cId="3965534038" sldId="84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458E1-5D45-45BA-824A-233F89B2DC5A}" type="datetimeFigureOut">
              <a:rPr lang="en-GB"/>
              <a:pPr>
                <a:defRPr/>
              </a:pPr>
              <a:t>15/01/2025</a:t>
            </a:fld>
            <a:endParaRPr lang="en-GB"/>
          </a:p>
        </p:txBody>
      </p:sp>
      <p:sp>
        <p:nvSpPr>
          <p:cNvPr id="4" name="Footer Placeholder 3"/>
          <p:cNvSpPr>
            <a:spLocks noGrp="1"/>
          </p:cNvSpPr>
          <p:nvPr>
            <p:ph type="ftr" sz="quarter" idx="2"/>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E329F-8B73-4538-AD0B-2F5D130DCD94}" type="slidenum">
              <a:rPr lang="en-GB"/>
              <a:pPr>
                <a:defRPr/>
              </a:pPr>
              <a:t>‹#›</a:t>
            </a:fld>
            <a:endParaRPr lang="en-GB"/>
          </a:p>
        </p:txBody>
      </p:sp>
    </p:spTree>
    <p:extLst>
      <p:ext uri="{BB962C8B-B14F-4D97-AF65-F5344CB8AC3E}">
        <p14:creationId xmlns:p14="http://schemas.microsoft.com/office/powerpoint/2010/main" val="223711156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90B6622-863A-4BE9-BC94-A31EBED98D3D}" type="datetimeFigureOut">
              <a:rPr lang="en-GB"/>
              <a:pPr>
                <a:defRPr/>
              </a:pPr>
              <a:t>15/01/2025</a:t>
            </a:fld>
            <a:endParaRPr lang="en-GB"/>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51C8F-D56F-4D7F-A4D3-C6F16E2DA686}" type="slidenum">
              <a:rPr lang="en-GB"/>
              <a:pPr>
                <a:defRPr/>
              </a:pPr>
              <a:t>‹#›</a:t>
            </a:fld>
            <a:endParaRPr lang="en-GB"/>
          </a:p>
        </p:txBody>
      </p:sp>
    </p:spTree>
    <p:extLst>
      <p:ext uri="{BB962C8B-B14F-4D97-AF65-F5344CB8AC3E}">
        <p14:creationId xmlns:p14="http://schemas.microsoft.com/office/powerpoint/2010/main" val="3851265521"/>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0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35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3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12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451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39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16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563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1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8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8399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upport.microsoft.com/en-us/office/powerpoint-for-windows-training-40e8c930-cb0b-40d8-82c4-bd53d3398787"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600056" cy="6858000"/>
          </a:xfrm>
          <a:prstGeom prst="rect">
            <a:avLst/>
          </a:prstGeom>
        </p:spPr>
      </p:pic>
      <p:pic>
        <p:nvPicPr>
          <p:cNvPr id="9221"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p:cNvSpPr/>
          <p:nvPr/>
        </p:nvSpPr>
        <p:spPr>
          <a:xfrm>
            <a:off x="7032104" y="1556793"/>
            <a:ext cx="4464496" cy="4714624"/>
          </a:xfrm>
          <a:prstGeom prst="rect">
            <a:avLst/>
          </a:prstGeom>
        </p:spPr>
        <p:txBody>
          <a:bodyPr wrap="square">
            <a:spAutoFit/>
          </a:bodyPr>
          <a:lstStyle/>
          <a:p>
            <a:pPr algn="ctr">
              <a:lnSpc>
                <a:spcPct val="119000"/>
              </a:lnSpc>
              <a:spcAft>
                <a:spcPts val="600"/>
              </a:spcAft>
            </a:pPr>
            <a:r>
              <a:rPr lang="en-US" sz="3600" b="1" kern="1400" dirty="0">
                <a:solidFill>
                  <a:srgbClr val="002060"/>
                </a:solidFill>
                <a:latin typeface="Verdana" panose="020B0604030504040204" pitchFamily="34" charset="0"/>
              </a:rPr>
              <a:t>Oral Communication Skills B </a:t>
            </a:r>
          </a:p>
          <a:p>
            <a:pPr algn="ctr">
              <a:lnSpc>
                <a:spcPct val="119000"/>
              </a:lnSpc>
              <a:spcAft>
                <a:spcPts val="600"/>
              </a:spcAft>
            </a:pPr>
            <a:r>
              <a:rPr lang="en-US" sz="2400" b="1" kern="1400" dirty="0">
                <a:solidFill>
                  <a:srgbClr val="1B2A6B"/>
                </a:solidFill>
                <a:latin typeface="Verdana" panose="020B0604030504040204" pitchFamily="34" charset="0"/>
              </a:rPr>
              <a:t>(CELEN082)</a:t>
            </a:r>
            <a:endParaRPr lang="en-US" sz="36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r>
              <a:rPr lang="en-US" sz="2800" b="1" kern="1400" dirty="0">
                <a:latin typeface="Verdana" panose="020B0604030504040204" pitchFamily="34" charset="0"/>
              </a:rPr>
              <a:t>Lesson 7.1</a:t>
            </a:r>
            <a:endParaRPr lang="en-US" sz="2800" kern="1400" dirty="0">
              <a:latin typeface="Verdana" panose="020B0604030504040204" pitchFamily="34" charset="0"/>
            </a:endParaRPr>
          </a:p>
          <a:p>
            <a:pPr>
              <a:lnSpc>
                <a:spcPct val="119000"/>
              </a:lnSpc>
              <a:spcAft>
                <a:spcPts val="600"/>
              </a:spcAft>
            </a:pPr>
            <a:r>
              <a:rPr lang="en-US" sz="2800" kern="1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52448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PowerPoint </a:t>
              </a:r>
            </a:p>
            <a:p>
              <a:pPr algn="ctr"/>
              <a:r>
                <a:rPr lang="en-US" sz="6000" dirty="0">
                  <a:solidFill>
                    <a:srgbClr val="002060"/>
                  </a:solidFill>
                  <a:latin typeface="Calibri "/>
                </a:rPr>
                <a:t>(Design)</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87602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2699" y="2753623"/>
            <a:ext cx="5968580" cy="3343275"/>
          </a:xfrm>
          <a:prstGeom prst="rect">
            <a:avLst/>
          </a:prstGeom>
          <a:ln w="3175">
            <a:solidFill>
              <a:schemeClr val="bg1">
                <a:lumMod val="50000"/>
              </a:schemeClr>
            </a:solidFill>
          </a:ln>
        </p:spPr>
      </p:pic>
      <p:sp>
        <p:nvSpPr>
          <p:cNvPr id="3" name="Content Placeholder 2"/>
          <p:cNvSpPr>
            <a:spLocks noGrp="1"/>
          </p:cNvSpPr>
          <p:nvPr>
            <p:ph idx="1"/>
          </p:nvPr>
        </p:nvSpPr>
        <p:spPr>
          <a:xfrm>
            <a:off x="623392" y="1124744"/>
            <a:ext cx="10945216" cy="1512168"/>
          </a:xfrm>
          <a:noFill/>
          <a:ln>
            <a:noFill/>
          </a:ln>
        </p:spPr>
        <p:txBody>
          <a:bodyPr>
            <a:normAutofit/>
          </a:bodyPr>
          <a:lstStyle/>
          <a:p>
            <a:pPr marL="0" indent="0" algn="just">
              <a:buNone/>
            </a:pPr>
            <a:r>
              <a:rPr lang="en-US" sz="2000" dirty="0"/>
              <a:t>Compare the </a:t>
            </a:r>
            <a:r>
              <a:rPr lang="en-US" sz="2000" b="1" u="sng" dirty="0"/>
              <a:t>design</a:t>
            </a:r>
            <a:r>
              <a:rPr lang="en-US" sz="2000" dirty="0"/>
              <a:t> of two PowerPoint slides and complete the tasks below:</a:t>
            </a:r>
          </a:p>
          <a:p>
            <a:pPr marL="0" indent="0" algn="just">
              <a:buNone/>
            </a:pPr>
            <a:endParaRPr lang="en-US" sz="2000" dirty="0"/>
          </a:p>
          <a:p>
            <a:pPr marL="971550" lvl="1" indent="-514350" algn="just">
              <a:buFont typeface="+mj-lt"/>
              <a:buAutoNum type="arabicPeriod"/>
            </a:pPr>
            <a:r>
              <a:rPr lang="en-US" sz="2000" dirty="0"/>
              <a:t>Decide which slide is more </a:t>
            </a:r>
            <a:r>
              <a:rPr lang="en-US" sz="2000" b="1" dirty="0"/>
              <a:t>effective</a:t>
            </a:r>
            <a:r>
              <a:rPr lang="en-US" sz="2000" dirty="0"/>
              <a:t>. </a:t>
            </a:r>
          </a:p>
          <a:p>
            <a:pPr marL="971550" lvl="1" indent="-514350" algn="just">
              <a:buFont typeface="+mj-lt"/>
              <a:buAutoNum type="arabicPeriod"/>
            </a:pPr>
            <a:r>
              <a:rPr lang="en-US" sz="2000" dirty="0"/>
              <a:t>Give at least seven reasons for your decision. Use your </a:t>
            </a:r>
            <a:r>
              <a:rPr lang="en-US" sz="2000" i="1" dirty="0"/>
              <a:t>OCSb Workbook </a:t>
            </a:r>
            <a:r>
              <a:rPr lang="en-US" sz="2000" dirty="0"/>
              <a:t>for making notes. </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PowerPoint: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Design</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10"/>
          <p:cNvPicPr/>
          <p:nvPr/>
        </p:nvPicPr>
        <p:blipFill>
          <a:blip r:embed="rId4"/>
          <a:stretch>
            <a:fillRect/>
          </a:stretch>
        </p:blipFill>
        <p:spPr>
          <a:xfrm>
            <a:off x="6384032" y="2753623"/>
            <a:ext cx="5328592" cy="3343275"/>
          </a:xfrm>
          <a:prstGeom prst="rect">
            <a:avLst/>
          </a:prstGeom>
          <a:ln w="3175">
            <a:solidFill>
              <a:schemeClr val="bg1">
                <a:lumMod val="50000"/>
              </a:schemeClr>
            </a:solidFill>
          </a:ln>
        </p:spPr>
      </p:pic>
      <p:sp>
        <p:nvSpPr>
          <p:cNvPr id="12" name="Rectangle 11">
            <a:extLst>
              <a:ext uri="{FF2B5EF4-FFF2-40B4-BE49-F238E27FC236}">
                <a16:creationId xmlns:a16="http://schemas.microsoft.com/office/drawing/2014/main" id="{01629CC7-75EC-4DA2-829A-A2ED61812EE8}"/>
              </a:ext>
            </a:extLst>
          </p:cNvPr>
          <p:cNvSpPr/>
          <p:nvPr/>
        </p:nvSpPr>
        <p:spPr>
          <a:xfrm>
            <a:off x="4960174" y="4840758"/>
            <a:ext cx="1152880" cy="1569660"/>
          </a:xfrm>
          <a:prstGeom prst="rect">
            <a:avLst/>
          </a:prstGeom>
        </p:spPr>
        <p:txBody>
          <a:bodyPr wrap="none">
            <a:spAutoFit/>
          </a:bodyPr>
          <a:lstStyle/>
          <a:p>
            <a:r>
              <a:rPr lang="en-US" sz="9600" b="1" dirty="0">
                <a:solidFill>
                  <a:srgbClr val="00B050"/>
                </a:solidFill>
                <a:sym typeface="Wingdings" panose="05000000000000000000" pitchFamily="2" charset="2"/>
              </a:rPr>
              <a:t></a:t>
            </a:r>
            <a:endParaRPr lang="en-GB" sz="9600" dirty="0">
              <a:solidFill>
                <a:srgbClr val="00B050"/>
              </a:solidFill>
            </a:endParaRPr>
          </a:p>
        </p:txBody>
      </p:sp>
      <p:sp>
        <p:nvSpPr>
          <p:cNvPr id="13" name="Rectangle 12">
            <a:extLst>
              <a:ext uri="{FF2B5EF4-FFF2-40B4-BE49-F238E27FC236}">
                <a16:creationId xmlns:a16="http://schemas.microsoft.com/office/drawing/2014/main" id="{7062C921-917E-486C-A1CB-2B0C1F7C38E6}"/>
              </a:ext>
            </a:extLst>
          </p:cNvPr>
          <p:cNvSpPr/>
          <p:nvPr/>
        </p:nvSpPr>
        <p:spPr>
          <a:xfrm>
            <a:off x="10304866" y="4425260"/>
            <a:ext cx="1407758" cy="2400657"/>
          </a:xfrm>
          <a:prstGeom prst="rect">
            <a:avLst/>
          </a:prstGeom>
        </p:spPr>
        <p:txBody>
          <a:bodyPr wrap="none">
            <a:spAutoFit/>
          </a:bodyPr>
          <a:lstStyle/>
          <a:p>
            <a:r>
              <a:rPr lang="en-US" sz="15000" b="1" dirty="0">
                <a:solidFill>
                  <a:srgbClr val="FF0000"/>
                </a:solidFill>
                <a:sym typeface="Wingdings" panose="05000000000000000000" pitchFamily="2" charset="2"/>
              </a:rPr>
              <a:t></a:t>
            </a:r>
            <a:endParaRPr lang="en-GB" sz="15000" dirty="0">
              <a:solidFill>
                <a:srgbClr val="FF0000"/>
              </a:solidFill>
            </a:endParaRPr>
          </a:p>
        </p:txBody>
      </p:sp>
      <p:sp>
        <p:nvSpPr>
          <p:cNvPr id="14" name="Oval 13">
            <a:extLst>
              <a:ext uri="{FF2B5EF4-FFF2-40B4-BE49-F238E27FC236}">
                <a16:creationId xmlns:a16="http://schemas.microsoft.com/office/drawing/2014/main" id="{D8006C22-725C-46A9-A502-8573D041275C}"/>
              </a:ext>
            </a:extLst>
          </p:cNvPr>
          <p:cNvSpPr/>
          <p:nvPr/>
        </p:nvSpPr>
        <p:spPr>
          <a:xfrm>
            <a:off x="125172" y="5921087"/>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5" name="Oval 14">
            <a:extLst>
              <a:ext uri="{FF2B5EF4-FFF2-40B4-BE49-F238E27FC236}">
                <a16:creationId xmlns:a16="http://schemas.microsoft.com/office/drawing/2014/main" id="{1A993C62-A201-4B97-AFBE-ADC92CC22CE7}"/>
              </a:ext>
            </a:extLst>
          </p:cNvPr>
          <p:cNvSpPr/>
          <p:nvPr/>
        </p:nvSpPr>
        <p:spPr>
          <a:xfrm>
            <a:off x="6274086" y="5904394"/>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pic>
        <p:nvPicPr>
          <p:cNvPr id="4" name="Picture 3"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48528" y="26669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38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DAEABB05-008B-4AD6-BCD1-AF54C7A92353}"/>
              </a:ext>
            </a:extLst>
          </p:cNvPr>
          <p:cNvPicPr>
            <a:picLocks noChangeAspect="1"/>
          </p:cNvPicPr>
          <p:nvPr/>
        </p:nvPicPr>
        <p:blipFill>
          <a:blip r:embed="rId2"/>
          <a:stretch>
            <a:fillRect/>
          </a:stretch>
        </p:blipFill>
        <p:spPr>
          <a:xfrm>
            <a:off x="542425" y="1194665"/>
            <a:ext cx="11161239" cy="5403347"/>
          </a:xfrm>
          <a:prstGeom prst="rect">
            <a:avLst/>
          </a:prstGeom>
          <a:ln w="3175">
            <a:solidFill>
              <a:schemeClr val="bg1">
                <a:lumMod val="50000"/>
              </a:schemeClr>
            </a:solidFill>
          </a:ln>
        </p:spPr>
      </p:pic>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PowerPoint: </a:t>
              </a:r>
              <a:r>
                <a:rPr kumimoji="0" lang="en-GB" altLang="en-US"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Design</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6" name="TextBox 15">
            <a:extLst>
              <a:ext uri="{FF2B5EF4-FFF2-40B4-BE49-F238E27FC236}">
                <a16:creationId xmlns:a16="http://schemas.microsoft.com/office/drawing/2014/main" id="{6DA3A9F5-0B5C-4FD7-B9C6-EFE808827806}"/>
              </a:ext>
            </a:extLst>
          </p:cNvPr>
          <p:cNvSpPr txBox="1"/>
          <p:nvPr/>
        </p:nvSpPr>
        <p:spPr>
          <a:xfrm>
            <a:off x="7195370" y="6159788"/>
            <a:ext cx="4734607" cy="461665"/>
          </a:xfrm>
          <a:prstGeom prst="rect">
            <a:avLst/>
          </a:prstGeom>
          <a:solidFill>
            <a:srgbClr val="002060"/>
          </a:solidFill>
          <a:ln>
            <a:solidFill>
              <a:srgbClr val="00206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(7) </a:t>
            </a:r>
            <a:r>
              <a:rPr lang="en-US" sz="2400" b="1" dirty="0">
                <a:solidFill>
                  <a:prstClr val="white"/>
                </a:solidFill>
                <a:latin typeface="Calibri" panose="020F0502020204030204" pitchFamily="34" charset="0"/>
                <a:cs typeface="Calibri" panose="020F0502020204030204" pitchFamily="34" charset="0"/>
              </a:rPr>
              <a:t>Use of </a:t>
            </a: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space is efficient</a:t>
            </a:r>
            <a:endParaRPr kumimoji="0" lang="en-GB" sz="24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B176FE52-85A5-4884-9229-B72F77ADB1C2}"/>
              </a:ext>
            </a:extLst>
          </p:cNvPr>
          <p:cNvSpPr txBox="1"/>
          <p:nvPr/>
        </p:nvSpPr>
        <p:spPr>
          <a:xfrm>
            <a:off x="316112" y="1095456"/>
            <a:ext cx="3384376" cy="461665"/>
          </a:xfrm>
          <a:prstGeom prst="rect">
            <a:avLst/>
          </a:prstGeom>
          <a:solidFill>
            <a:srgbClr val="002060"/>
          </a:solidFill>
          <a:ln>
            <a:solidFill>
              <a:srgbClr val="00206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(1)</a:t>
            </a: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Easy to read font</a:t>
            </a:r>
            <a:endParaRPr kumimoji="0" lang="en-GB"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 name="TextBox 17">
            <a:extLst>
              <a:ext uri="{FF2B5EF4-FFF2-40B4-BE49-F238E27FC236}">
                <a16:creationId xmlns:a16="http://schemas.microsoft.com/office/drawing/2014/main" id="{F1F32694-46CF-4EC1-B234-E8629709B4D1}"/>
              </a:ext>
            </a:extLst>
          </p:cNvPr>
          <p:cNvSpPr txBox="1"/>
          <p:nvPr/>
        </p:nvSpPr>
        <p:spPr>
          <a:xfrm>
            <a:off x="407370" y="5866224"/>
            <a:ext cx="5616623" cy="830997"/>
          </a:xfrm>
          <a:prstGeom prst="rect">
            <a:avLst/>
          </a:prstGeom>
          <a:solidFill>
            <a:srgbClr val="002060"/>
          </a:solidFill>
          <a:ln>
            <a:solidFill>
              <a:srgbClr val="00206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(2) </a:t>
            </a: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Background colour and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(3) </a:t>
            </a: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font colour contrast with each other</a:t>
            </a:r>
            <a:r>
              <a:rPr kumimoji="0" lang="en-US" sz="2400" b="1" i="0" u="none" strike="noStrike" kern="1200" cap="none" spc="0" normalizeH="0" noProof="0" dirty="0">
                <a:ln>
                  <a:noFill/>
                </a:ln>
                <a:solidFill>
                  <a:prstClr val="white"/>
                </a:solidFill>
                <a:effectLst/>
                <a:uLnTx/>
                <a:uFillTx/>
                <a:latin typeface="Calibri" panose="020F0502020204030204" pitchFamily="34" charset="0"/>
                <a:ea typeface="+mn-ea"/>
                <a:cs typeface="Calibri" panose="020F0502020204030204" pitchFamily="34" charset="0"/>
              </a:rPr>
              <a:t> </a:t>
            </a:r>
            <a:r>
              <a:rPr kumimoji="0" lang="en-US" sz="2400" b="1" i="0" u="none" strike="noStrike" kern="1200" cap="none" spc="0" normalizeH="0" noProof="0" dirty="0">
                <a:ln>
                  <a:noFill/>
                </a:ln>
                <a:solidFill>
                  <a:prstClr val="white"/>
                </a:solidFill>
                <a:effectLst/>
                <a:uLnTx/>
                <a:uFillTx/>
                <a:latin typeface="Calibri" panose="020F0502020204030204" pitchFamily="34" charset="0"/>
                <a:ea typeface="+mn-ea"/>
                <a:cs typeface="Calibri" panose="020F0502020204030204" pitchFamily="34" charset="0"/>
                <a:sym typeface="Wingdings" panose="05000000000000000000" pitchFamily="2" charset="2"/>
              </a:rPr>
              <a:t></a:t>
            </a: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a:t>
            </a:r>
            <a:r>
              <a:rPr lang="en-US" sz="2400" b="1" noProof="0" dirty="0">
                <a:solidFill>
                  <a:prstClr val="white"/>
                </a:solidFill>
                <a:latin typeface="Calibri" panose="020F0502020204030204" pitchFamily="34" charset="0"/>
                <a:cs typeface="Calibri" panose="020F0502020204030204" pitchFamily="34" charset="0"/>
              </a:rPr>
              <a:t>easy</a:t>
            </a: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to read</a:t>
            </a:r>
            <a:endParaRPr kumimoji="0" lang="en-GB"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cxnSp>
        <p:nvCxnSpPr>
          <p:cNvPr id="20" name="Straight Arrow Connector 19">
            <a:extLst>
              <a:ext uri="{FF2B5EF4-FFF2-40B4-BE49-F238E27FC236}">
                <a16:creationId xmlns:a16="http://schemas.microsoft.com/office/drawing/2014/main" id="{80358001-4A77-4EEA-99DD-1826A577C9E2}"/>
              </a:ext>
            </a:extLst>
          </p:cNvPr>
          <p:cNvCxnSpPr>
            <a:cxnSpLocks/>
          </p:cNvCxnSpPr>
          <p:nvPr/>
        </p:nvCxnSpPr>
        <p:spPr>
          <a:xfrm flipH="1">
            <a:off x="10523982" y="1866028"/>
            <a:ext cx="9551" cy="698876"/>
          </a:xfrm>
          <a:prstGeom prst="straightConnector1">
            <a:avLst/>
          </a:prstGeom>
          <a:ln w="889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458A117-C4A2-4FBD-8226-9D6117C44347}"/>
              </a:ext>
            </a:extLst>
          </p:cNvPr>
          <p:cNvCxnSpPr>
            <a:cxnSpLocks/>
          </p:cNvCxnSpPr>
          <p:nvPr/>
        </p:nvCxnSpPr>
        <p:spPr>
          <a:xfrm flipV="1">
            <a:off x="6562750" y="2040220"/>
            <a:ext cx="0" cy="884724"/>
          </a:xfrm>
          <a:prstGeom prst="straightConnector1">
            <a:avLst/>
          </a:prstGeom>
          <a:ln w="889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FD4773B-443D-49DC-AB9E-02DCEA997459}"/>
              </a:ext>
            </a:extLst>
          </p:cNvPr>
          <p:cNvSpPr txBox="1"/>
          <p:nvPr/>
        </p:nvSpPr>
        <p:spPr>
          <a:xfrm>
            <a:off x="7195370" y="4200763"/>
            <a:ext cx="4377065" cy="461665"/>
          </a:xfrm>
          <a:prstGeom prst="rect">
            <a:avLst/>
          </a:prstGeom>
          <a:solidFill>
            <a:srgbClr val="002060"/>
          </a:solidFill>
          <a:ln>
            <a:solidFill>
              <a:srgbClr val="00206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(6) </a:t>
            </a:r>
            <a:r>
              <a:rPr lang="en-US" sz="2400" b="1" dirty="0">
                <a:solidFill>
                  <a:prstClr val="white"/>
                </a:solidFill>
                <a:latin typeface="Calibri" panose="020F0502020204030204" pitchFamily="34" charset="0"/>
                <a:cs typeface="Calibri" panose="020F0502020204030204" pitchFamily="34" charset="0"/>
              </a:rPr>
              <a:t>C</a:t>
            </a:r>
            <a:r>
              <a:rPr kumimoji="0" lang="en-US" sz="2400" b="1" i="0" u="none" strike="noStrike" kern="1200" cap="none" spc="0" normalizeH="0" baseline="0" noProof="0" dirty="0" err="1">
                <a:ln>
                  <a:noFill/>
                </a:ln>
                <a:solidFill>
                  <a:prstClr val="white"/>
                </a:solidFill>
                <a:effectLst/>
                <a:uLnTx/>
                <a:uFillTx/>
                <a:latin typeface="Calibri" panose="020F0502020204030204" pitchFamily="34" charset="0"/>
                <a:ea typeface="+mn-ea"/>
                <a:cs typeface="Calibri" panose="020F0502020204030204" pitchFamily="34" charset="0"/>
              </a:rPr>
              <a:t>itations</a:t>
            </a: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included on slide</a:t>
            </a:r>
            <a:endParaRPr kumimoji="0" lang="en-GB"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cxnSp>
        <p:nvCxnSpPr>
          <p:cNvPr id="27" name="Straight Arrow Connector 26">
            <a:extLst>
              <a:ext uri="{FF2B5EF4-FFF2-40B4-BE49-F238E27FC236}">
                <a16:creationId xmlns:a16="http://schemas.microsoft.com/office/drawing/2014/main" id="{59D5AE21-DBB0-47F6-80A8-B4EC042271C8}"/>
              </a:ext>
            </a:extLst>
          </p:cNvPr>
          <p:cNvCxnSpPr>
            <a:cxnSpLocks/>
            <a:stCxn id="25" idx="2"/>
          </p:cNvCxnSpPr>
          <p:nvPr/>
        </p:nvCxnSpPr>
        <p:spPr>
          <a:xfrm>
            <a:off x="9383903" y="4662428"/>
            <a:ext cx="24465" cy="566772"/>
          </a:xfrm>
          <a:prstGeom prst="straightConnector1">
            <a:avLst/>
          </a:prstGeom>
          <a:ln w="889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3DE9689-F604-47CD-8CBA-B15CBB94F58E}"/>
              </a:ext>
            </a:extLst>
          </p:cNvPr>
          <p:cNvSpPr txBox="1"/>
          <p:nvPr/>
        </p:nvSpPr>
        <p:spPr>
          <a:xfrm>
            <a:off x="4421559" y="2793320"/>
            <a:ext cx="4248472" cy="461665"/>
          </a:xfrm>
          <a:prstGeom prst="rect">
            <a:avLst/>
          </a:prstGeom>
          <a:solidFill>
            <a:srgbClr val="002060"/>
          </a:solidFill>
          <a:ln>
            <a:solidFill>
              <a:srgbClr val="00206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(4) </a:t>
            </a:r>
            <a:r>
              <a:rPr lang="en-US" sz="2400" b="1" dirty="0">
                <a:solidFill>
                  <a:prstClr val="white"/>
                </a:solidFill>
                <a:latin typeface="Calibri" panose="020F0502020204030204" pitchFamily="34" charset="0"/>
                <a:cs typeface="Calibri" panose="020F0502020204030204" pitchFamily="34" charset="0"/>
              </a:rPr>
              <a:t>S</a:t>
            </a:r>
            <a:r>
              <a:rPr kumimoji="0" lang="en-US" sz="2400" b="1" i="0" u="none" strike="noStrike" kern="1200" cap="none" spc="0" normalizeH="0" baseline="0" noProof="0" dirty="0" err="1">
                <a:ln>
                  <a:noFill/>
                </a:ln>
                <a:solidFill>
                  <a:prstClr val="white"/>
                </a:solidFill>
                <a:effectLst/>
                <a:uLnTx/>
                <a:uFillTx/>
                <a:latin typeface="Calibri" panose="020F0502020204030204" pitchFamily="34" charset="0"/>
                <a:cs typeface="Calibri" panose="020F0502020204030204" pitchFamily="34" charset="0"/>
              </a:rPr>
              <a:t>lide</a:t>
            </a:r>
            <a:r>
              <a:rPr kumimoji="0" lang="en-US" sz="24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 heading included</a:t>
            </a:r>
            <a:endParaRPr kumimoji="0" lang="en-GB" sz="24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C3134923-3440-47B9-869C-E9E435899D02}"/>
              </a:ext>
            </a:extLst>
          </p:cNvPr>
          <p:cNvSpPr txBox="1"/>
          <p:nvPr/>
        </p:nvSpPr>
        <p:spPr>
          <a:xfrm>
            <a:off x="8454343" y="1299514"/>
            <a:ext cx="3384376" cy="830997"/>
          </a:xfrm>
          <a:prstGeom prst="rect">
            <a:avLst/>
          </a:prstGeom>
          <a:solidFill>
            <a:srgbClr val="002060"/>
          </a:solidFill>
          <a:ln>
            <a:solidFill>
              <a:srgbClr val="00206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(5)</a:t>
            </a:r>
            <a:r>
              <a:rPr kumimoji="0" lang="en-US" sz="2400" b="0" i="0" u="none" strike="noStrike" kern="1200" cap="none" spc="0" normalizeH="0" noProof="0" dirty="0">
                <a:ln>
                  <a:noFill/>
                </a:ln>
                <a:solidFill>
                  <a:prstClr val="white"/>
                </a:solidFill>
                <a:effectLst/>
                <a:uLnTx/>
                <a:uFillTx/>
                <a:latin typeface="Calibri" panose="020F0502020204030204" pitchFamily="34" charset="0"/>
                <a:ea typeface="+mn-ea"/>
                <a:cs typeface="Calibri" panose="020F0502020204030204" pitchFamily="34" charset="0"/>
              </a:rPr>
              <a:t> </a:t>
            </a:r>
            <a:r>
              <a:rPr kumimoji="0" lang="en-US" sz="2400" b="1" i="0" u="none" strike="noStrike" kern="1200" cap="none" spc="0" normalizeH="0" noProof="0" dirty="0">
                <a:ln>
                  <a:noFill/>
                </a:ln>
                <a:solidFill>
                  <a:prstClr val="white"/>
                </a:solidFill>
                <a:effectLst/>
                <a:uLnTx/>
                <a:uFillTx/>
                <a:latin typeface="Calibri" panose="020F0502020204030204" pitchFamily="34" charset="0"/>
                <a:ea typeface="+mn-ea"/>
                <a:cs typeface="Calibri" panose="020F0502020204030204" pitchFamily="34" charset="0"/>
              </a:rPr>
              <a:t>Picture relevant to slide information</a:t>
            </a:r>
            <a:endParaRPr kumimoji="0" lang="en-GB" sz="2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56371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5" grpId="0" animBg="1"/>
      <p:bldP spid="19"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Design</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10"/>
          <p:cNvPicPr/>
          <p:nvPr/>
        </p:nvPicPr>
        <p:blipFill>
          <a:blip r:embed="rId3"/>
          <a:stretch>
            <a:fillRect/>
          </a:stretch>
        </p:blipFill>
        <p:spPr>
          <a:xfrm>
            <a:off x="722444" y="1314394"/>
            <a:ext cx="10801200" cy="5472608"/>
          </a:xfrm>
          <a:prstGeom prst="rect">
            <a:avLst/>
          </a:prstGeom>
          <a:ln>
            <a:solidFill>
              <a:schemeClr val="tx1"/>
            </a:solidFill>
          </a:ln>
        </p:spPr>
      </p:pic>
      <p:sp>
        <p:nvSpPr>
          <p:cNvPr id="16" name="TextBox 15">
            <a:extLst>
              <a:ext uri="{FF2B5EF4-FFF2-40B4-BE49-F238E27FC236}">
                <a16:creationId xmlns:a16="http://schemas.microsoft.com/office/drawing/2014/main" id="{6DA3A9F5-0B5C-4FD7-B9C6-EFE808827806}"/>
              </a:ext>
            </a:extLst>
          </p:cNvPr>
          <p:cNvSpPr txBox="1"/>
          <p:nvPr/>
        </p:nvSpPr>
        <p:spPr>
          <a:xfrm>
            <a:off x="8400256" y="5928441"/>
            <a:ext cx="3563507" cy="830997"/>
          </a:xfrm>
          <a:prstGeom prst="rect">
            <a:avLst/>
          </a:prstGeom>
          <a:solidFill>
            <a:srgbClr val="002060"/>
          </a:solidFill>
          <a:ln>
            <a:solidFill>
              <a:srgbClr val="002060"/>
            </a:solidFill>
          </a:ln>
        </p:spPr>
        <p:txBody>
          <a:bodyPr wrap="square" rtlCol="0">
            <a:spAutoFit/>
          </a:bodyPr>
          <a:lstStyle/>
          <a:p>
            <a:pPr algn="ctr"/>
            <a:r>
              <a:rPr lang="en-US" sz="2400" dirty="0">
                <a:solidFill>
                  <a:schemeClr val="bg1"/>
                </a:solidFill>
                <a:latin typeface="Calibri" panose="020F0502020204030204" pitchFamily="34" charset="0"/>
                <a:cs typeface="Calibri" panose="020F0502020204030204" pitchFamily="34" charset="0"/>
              </a:rPr>
              <a:t>(7) </a:t>
            </a:r>
            <a:r>
              <a:rPr lang="en-US" sz="2400" b="1" dirty="0">
                <a:solidFill>
                  <a:schemeClr val="bg1"/>
                </a:solidFill>
                <a:latin typeface="Calibri" panose="020F0502020204030204" pitchFamily="34" charset="0"/>
                <a:cs typeface="Calibri" panose="020F0502020204030204" pitchFamily="34" charset="0"/>
              </a:rPr>
              <a:t>Unnecessary design element = waste of space</a:t>
            </a:r>
            <a:endParaRPr lang="en-GB" sz="2400" b="1" dirty="0">
              <a:solidFill>
                <a:schemeClr val="bg1"/>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B176FE52-85A5-4884-9229-B72F77ADB1C2}"/>
              </a:ext>
            </a:extLst>
          </p:cNvPr>
          <p:cNvSpPr txBox="1"/>
          <p:nvPr/>
        </p:nvSpPr>
        <p:spPr>
          <a:xfrm>
            <a:off x="407369" y="2996952"/>
            <a:ext cx="3777793" cy="1077218"/>
          </a:xfrm>
          <a:prstGeom prst="rect">
            <a:avLst/>
          </a:prstGeom>
          <a:solidFill>
            <a:srgbClr val="002060"/>
          </a:solidFill>
          <a:ln>
            <a:solidFill>
              <a:srgbClr val="002060"/>
            </a:solidFill>
          </a:ln>
        </p:spPr>
        <p:txBody>
          <a:bodyPr wrap="square" rtlCol="0">
            <a:spAutoFit/>
          </a:bodyPr>
          <a:lstStyle/>
          <a:p>
            <a:pPr algn="ctr"/>
            <a:r>
              <a:rPr lang="en-US" sz="2400" dirty="0">
                <a:solidFill>
                  <a:schemeClr val="bg1"/>
                </a:solidFill>
                <a:latin typeface="Calibri" panose="020F0502020204030204" pitchFamily="34" charset="0"/>
                <a:cs typeface="Calibri" panose="020F0502020204030204" pitchFamily="34" charset="0"/>
              </a:rPr>
              <a:t>(1)</a:t>
            </a:r>
            <a:r>
              <a:rPr lang="en-US" sz="2400" b="1" dirty="0">
                <a:solidFill>
                  <a:schemeClr val="bg1"/>
                </a:solidFill>
                <a:latin typeface="Calibri" panose="020F0502020204030204" pitchFamily="34" charset="0"/>
                <a:cs typeface="Calibri" panose="020F0502020204030204" pitchFamily="34" charset="0"/>
              </a:rPr>
              <a:t> Difficult to read font </a:t>
            </a:r>
          </a:p>
          <a:p>
            <a:pPr algn="ctr"/>
            <a:r>
              <a:rPr lang="en-US" sz="2000" dirty="0">
                <a:solidFill>
                  <a:schemeClr val="bg1"/>
                </a:solidFill>
                <a:latin typeface="Calibri" panose="020F0502020204030204" pitchFamily="34" charset="0"/>
                <a:cs typeface="Calibri" panose="020F0502020204030204" pitchFamily="34" charset="0"/>
                <a:sym typeface="Wingdings" panose="05000000000000000000" pitchFamily="2" charset="2"/>
              </a:rPr>
              <a:t> </a:t>
            </a:r>
            <a:r>
              <a:rPr lang="en-US" sz="2000" dirty="0">
                <a:solidFill>
                  <a:schemeClr val="bg1"/>
                </a:solidFill>
                <a:latin typeface="Calibri" panose="020F0502020204030204" pitchFamily="34" charset="0"/>
                <a:cs typeface="Calibri" panose="020F0502020204030204" pitchFamily="34" charset="0"/>
              </a:rPr>
              <a:t>‘straight’ line fonts (e.g. Calibri, Arial) are easier to read</a:t>
            </a:r>
            <a:endParaRPr lang="en-GB" sz="2000" dirty="0">
              <a:solidFill>
                <a:schemeClr val="bg1"/>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F1F32694-46CF-4EC1-B234-E8629709B4D1}"/>
              </a:ext>
            </a:extLst>
          </p:cNvPr>
          <p:cNvSpPr txBox="1"/>
          <p:nvPr/>
        </p:nvSpPr>
        <p:spPr>
          <a:xfrm>
            <a:off x="158857" y="5563432"/>
            <a:ext cx="3777793" cy="1200329"/>
          </a:xfrm>
          <a:prstGeom prst="rect">
            <a:avLst/>
          </a:prstGeom>
          <a:solidFill>
            <a:srgbClr val="002060"/>
          </a:solidFill>
          <a:ln>
            <a:solidFill>
              <a:srgbClr val="002060"/>
            </a:solidFill>
          </a:ln>
        </p:spPr>
        <p:txBody>
          <a:bodyPr wrap="square" rtlCol="0">
            <a:spAutoFit/>
          </a:bodyPr>
          <a:lstStyle/>
          <a:p>
            <a:pPr algn="ctr"/>
            <a:r>
              <a:rPr lang="en-US" sz="2400" dirty="0">
                <a:solidFill>
                  <a:schemeClr val="bg1"/>
                </a:solidFill>
                <a:latin typeface="Calibri" panose="020F0502020204030204" pitchFamily="34" charset="0"/>
                <a:cs typeface="Calibri" panose="020F0502020204030204" pitchFamily="34" charset="0"/>
              </a:rPr>
              <a:t>(2) </a:t>
            </a:r>
            <a:r>
              <a:rPr lang="en-US" sz="2400" b="1" dirty="0">
                <a:solidFill>
                  <a:schemeClr val="bg1"/>
                </a:solidFill>
                <a:latin typeface="Calibri" panose="020F0502020204030204" pitchFamily="34" charset="0"/>
                <a:cs typeface="Calibri" panose="020F0502020204030204" pitchFamily="34" charset="0"/>
              </a:rPr>
              <a:t>Background colour and </a:t>
            </a:r>
            <a:r>
              <a:rPr lang="en-US" sz="2400" dirty="0">
                <a:solidFill>
                  <a:schemeClr val="bg1"/>
                </a:solidFill>
                <a:latin typeface="Calibri" panose="020F0502020204030204" pitchFamily="34" charset="0"/>
                <a:cs typeface="Calibri" panose="020F0502020204030204" pitchFamily="34" charset="0"/>
              </a:rPr>
              <a:t>(3) </a:t>
            </a:r>
            <a:r>
              <a:rPr lang="en-US" sz="2400" b="1" dirty="0">
                <a:solidFill>
                  <a:schemeClr val="bg1"/>
                </a:solidFill>
                <a:latin typeface="Calibri" panose="020F0502020204030204" pitchFamily="34" charset="0"/>
                <a:cs typeface="Calibri" panose="020F0502020204030204" pitchFamily="34" charset="0"/>
              </a:rPr>
              <a:t>font colour are too similar = lack of contrast</a:t>
            </a:r>
            <a:endParaRPr lang="en-GB" sz="2400" b="1" dirty="0">
              <a:solidFill>
                <a:schemeClr val="bg1"/>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A3DE9689-F604-47CD-8CBA-B15CBB94F58E}"/>
              </a:ext>
            </a:extLst>
          </p:cNvPr>
          <p:cNvSpPr txBox="1"/>
          <p:nvPr/>
        </p:nvSpPr>
        <p:spPr>
          <a:xfrm>
            <a:off x="3503712" y="986018"/>
            <a:ext cx="3384376" cy="461665"/>
          </a:xfrm>
          <a:prstGeom prst="rect">
            <a:avLst/>
          </a:prstGeom>
          <a:solidFill>
            <a:srgbClr val="002060"/>
          </a:solidFill>
          <a:ln>
            <a:solidFill>
              <a:srgbClr val="002060"/>
            </a:solidFill>
          </a:ln>
        </p:spPr>
        <p:txBody>
          <a:bodyPr wrap="square" rtlCol="0">
            <a:spAutoFit/>
          </a:bodyPr>
          <a:lstStyle/>
          <a:p>
            <a:pPr algn="ctr"/>
            <a:r>
              <a:rPr lang="en-US" sz="2400" dirty="0">
                <a:solidFill>
                  <a:schemeClr val="bg1"/>
                </a:solidFill>
                <a:latin typeface="Calibri" panose="020F0502020204030204" pitchFamily="34" charset="0"/>
                <a:cs typeface="Calibri" panose="020F0502020204030204" pitchFamily="34" charset="0"/>
              </a:rPr>
              <a:t>(4) </a:t>
            </a:r>
            <a:r>
              <a:rPr lang="en-US" sz="2400" b="1" dirty="0">
                <a:solidFill>
                  <a:schemeClr val="bg1"/>
                </a:solidFill>
                <a:latin typeface="Calibri" panose="020F0502020204030204" pitchFamily="34" charset="0"/>
                <a:cs typeface="Calibri" panose="020F0502020204030204" pitchFamily="34" charset="0"/>
              </a:rPr>
              <a:t>Missing slide heading</a:t>
            </a:r>
            <a:endParaRPr lang="en-GB" sz="2400" b="1" dirty="0">
              <a:solidFill>
                <a:schemeClr val="bg1"/>
              </a:solidFill>
              <a:latin typeface="Calibri" panose="020F0502020204030204" pitchFamily="34" charset="0"/>
              <a:cs typeface="Calibri" panose="020F0502020204030204" pitchFamily="34" charset="0"/>
            </a:endParaRPr>
          </a:p>
        </p:txBody>
      </p:sp>
      <p:cxnSp>
        <p:nvCxnSpPr>
          <p:cNvPr id="20" name="Straight Arrow Connector 19">
            <a:extLst>
              <a:ext uri="{FF2B5EF4-FFF2-40B4-BE49-F238E27FC236}">
                <a16:creationId xmlns:a16="http://schemas.microsoft.com/office/drawing/2014/main" id="{80358001-4A77-4EEA-99DD-1826A577C9E2}"/>
              </a:ext>
            </a:extLst>
          </p:cNvPr>
          <p:cNvCxnSpPr>
            <a:cxnSpLocks/>
          </p:cNvCxnSpPr>
          <p:nvPr/>
        </p:nvCxnSpPr>
        <p:spPr>
          <a:xfrm flipH="1">
            <a:off x="8454343" y="1719972"/>
            <a:ext cx="1026033" cy="1060956"/>
          </a:xfrm>
          <a:prstGeom prst="straightConnector1">
            <a:avLst/>
          </a:prstGeom>
          <a:ln w="889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BB5FE20-CC15-4845-A67B-C7DCBF49B2E4}"/>
              </a:ext>
            </a:extLst>
          </p:cNvPr>
          <p:cNvCxnSpPr>
            <a:cxnSpLocks/>
            <a:stCxn id="16" idx="0"/>
          </p:cNvCxnSpPr>
          <p:nvPr/>
        </p:nvCxnSpPr>
        <p:spPr>
          <a:xfrm flipV="1">
            <a:off x="10182010" y="4331953"/>
            <a:ext cx="287886" cy="1596488"/>
          </a:xfrm>
          <a:prstGeom prst="straightConnector1">
            <a:avLst/>
          </a:prstGeom>
          <a:ln w="889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FD4773B-443D-49DC-AB9E-02DCEA997459}"/>
              </a:ext>
            </a:extLst>
          </p:cNvPr>
          <p:cNvSpPr txBox="1"/>
          <p:nvPr/>
        </p:nvSpPr>
        <p:spPr>
          <a:xfrm>
            <a:off x="4430856" y="6302096"/>
            <a:ext cx="3384376" cy="461665"/>
          </a:xfrm>
          <a:prstGeom prst="rect">
            <a:avLst/>
          </a:prstGeom>
          <a:solidFill>
            <a:srgbClr val="002060"/>
          </a:solidFill>
          <a:ln>
            <a:solidFill>
              <a:srgbClr val="002060"/>
            </a:solidFill>
          </a:ln>
        </p:spPr>
        <p:txBody>
          <a:bodyPr wrap="square" rtlCol="0">
            <a:spAutoFit/>
          </a:bodyPr>
          <a:lstStyle/>
          <a:p>
            <a:pPr algn="ctr"/>
            <a:r>
              <a:rPr lang="en-US" sz="2400" dirty="0">
                <a:solidFill>
                  <a:schemeClr val="bg1"/>
                </a:solidFill>
                <a:latin typeface="Calibri" panose="020F0502020204030204" pitchFamily="34" charset="0"/>
                <a:cs typeface="Calibri" panose="020F0502020204030204" pitchFamily="34" charset="0"/>
              </a:rPr>
              <a:t>(6) </a:t>
            </a:r>
            <a:r>
              <a:rPr lang="en-US" sz="2400" b="1" dirty="0">
                <a:solidFill>
                  <a:schemeClr val="bg1"/>
                </a:solidFill>
                <a:latin typeface="Calibri" panose="020F0502020204030204" pitchFamily="34" charset="0"/>
                <a:cs typeface="Calibri" panose="020F0502020204030204" pitchFamily="34" charset="0"/>
              </a:rPr>
              <a:t>Missing citation</a:t>
            </a:r>
            <a:endParaRPr lang="en-GB" sz="2400" b="1" dirty="0">
              <a:solidFill>
                <a:schemeClr val="bg1"/>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C3134923-3440-47B9-869C-E9E435899D02}"/>
              </a:ext>
            </a:extLst>
          </p:cNvPr>
          <p:cNvSpPr txBox="1"/>
          <p:nvPr/>
        </p:nvSpPr>
        <p:spPr>
          <a:xfrm>
            <a:off x="7536160" y="1299514"/>
            <a:ext cx="4302559" cy="830997"/>
          </a:xfrm>
          <a:prstGeom prst="rect">
            <a:avLst/>
          </a:prstGeom>
          <a:solidFill>
            <a:srgbClr val="002060"/>
          </a:solidFill>
          <a:ln>
            <a:solidFill>
              <a:srgbClr val="002060"/>
            </a:solidFill>
          </a:ln>
        </p:spPr>
        <p:txBody>
          <a:bodyPr wrap="square" rtlCol="0">
            <a:spAutoFit/>
          </a:bodyPr>
          <a:lstStyle/>
          <a:p>
            <a:pPr algn="ctr"/>
            <a:r>
              <a:rPr lang="en-US" sz="2400" dirty="0">
                <a:solidFill>
                  <a:schemeClr val="bg1"/>
                </a:solidFill>
                <a:latin typeface="Calibri" panose="020F0502020204030204" pitchFamily="34" charset="0"/>
                <a:cs typeface="Calibri" panose="020F0502020204030204" pitchFamily="34" charset="0"/>
              </a:rPr>
              <a:t>(5) </a:t>
            </a:r>
            <a:r>
              <a:rPr lang="en-US" sz="2400" b="1" dirty="0">
                <a:solidFill>
                  <a:schemeClr val="bg1"/>
                </a:solidFill>
                <a:latin typeface="Calibri" panose="020F0502020204030204" pitchFamily="34" charset="0"/>
                <a:cs typeface="Calibri" panose="020F0502020204030204" pitchFamily="34" charset="0"/>
              </a:rPr>
              <a:t>Picture not relevant to information on slide</a:t>
            </a:r>
            <a:endParaRPr lang="en-GB"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24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5"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15380" y="1844824"/>
            <a:ext cx="6156490" cy="2394472"/>
          </a:xfrm>
          <a:prstGeom prst="roundRect">
            <a:avLst/>
          </a:prstGeom>
          <a:solidFill>
            <a:srgbClr val="FFFFD1"/>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515380" y="1124744"/>
            <a:ext cx="10405156" cy="5544616"/>
          </a:xfrm>
          <a:noFill/>
          <a:ln>
            <a:noFill/>
          </a:ln>
        </p:spPr>
        <p:txBody>
          <a:bodyPr>
            <a:normAutofit/>
          </a:bodyPr>
          <a:lstStyle/>
          <a:p>
            <a:pPr marL="0" indent="0">
              <a:buNone/>
            </a:pPr>
            <a:r>
              <a:rPr lang="en-US" sz="2000" dirty="0"/>
              <a:t>Analyse two more pairs of PowerPoint slides. For each pair, decide which slide has the most </a:t>
            </a:r>
            <a:r>
              <a:rPr lang="en-US" sz="2000" b="1" dirty="0"/>
              <a:t>logically positioned citations</a:t>
            </a:r>
            <a:r>
              <a:rPr lang="en-US" sz="2000" dirty="0"/>
              <a:t>.</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Design</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3">
            <a:extLst>
              <a:ext uri="{FF2B5EF4-FFF2-40B4-BE49-F238E27FC236}">
                <a16:creationId xmlns:a16="http://schemas.microsoft.com/office/drawing/2014/main" id="{8436E56E-B3D1-48AD-A8E6-A0213CEAE9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440" y="2098952"/>
            <a:ext cx="2520281" cy="1898429"/>
          </a:xfrm>
          <a:prstGeom prst="rect">
            <a:avLst/>
          </a:prstGeom>
          <a:ln>
            <a:solidFill>
              <a:schemeClr val="tx1"/>
            </a:solidFill>
          </a:ln>
        </p:spPr>
      </p:pic>
      <p:sp>
        <p:nvSpPr>
          <p:cNvPr id="15" name="Rounded Rectangle 14"/>
          <p:cNvSpPr/>
          <p:nvPr/>
        </p:nvSpPr>
        <p:spPr>
          <a:xfrm>
            <a:off x="5735960" y="4232054"/>
            <a:ext cx="6156490" cy="2394472"/>
          </a:xfrm>
          <a:prstGeom prst="roundRect">
            <a:avLst/>
          </a:prstGeom>
          <a:solidFill>
            <a:srgbClr val="FFFFD1"/>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E2EB780A-A7E3-4D51-AD5D-A35C90F53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7747" y="2094841"/>
            <a:ext cx="2520281" cy="1889526"/>
          </a:xfrm>
          <a:prstGeom prst="rect">
            <a:avLst/>
          </a:prstGeom>
          <a:ln>
            <a:solidFill>
              <a:schemeClr val="tx1"/>
            </a:solidFill>
          </a:ln>
        </p:spPr>
      </p:pic>
      <p:pic>
        <p:nvPicPr>
          <p:cNvPr id="14" name="Picture 13">
            <a:extLst>
              <a:ext uri="{FF2B5EF4-FFF2-40B4-BE49-F238E27FC236}">
                <a16:creationId xmlns:a16="http://schemas.microsoft.com/office/drawing/2014/main" id="{6B2BF332-335E-4A2A-8E9D-0FD6FD6869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6320" y="4486234"/>
            <a:ext cx="2521183" cy="1889526"/>
          </a:xfrm>
          <a:prstGeom prst="rect">
            <a:avLst/>
          </a:prstGeom>
          <a:ln>
            <a:solidFill>
              <a:schemeClr val="tx1"/>
            </a:solidFill>
          </a:ln>
        </p:spPr>
      </p:pic>
      <p:pic>
        <p:nvPicPr>
          <p:cNvPr id="16" name="Picture 15">
            <a:extLst>
              <a:ext uri="{FF2B5EF4-FFF2-40B4-BE49-F238E27FC236}">
                <a16:creationId xmlns:a16="http://schemas.microsoft.com/office/drawing/2014/main" id="{6FBB6E7C-FC24-4524-AAB9-F4CDFBB753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5744" y="4482821"/>
            <a:ext cx="2520281" cy="1892939"/>
          </a:xfrm>
          <a:prstGeom prst="rect">
            <a:avLst/>
          </a:prstGeom>
          <a:ln>
            <a:solidFill>
              <a:schemeClr val="tx1"/>
            </a:solidFill>
          </a:ln>
        </p:spPr>
      </p:pic>
      <p:sp>
        <p:nvSpPr>
          <p:cNvPr id="13" name="Oval 12">
            <a:extLst>
              <a:ext uri="{FF2B5EF4-FFF2-40B4-BE49-F238E27FC236}">
                <a16:creationId xmlns:a16="http://schemas.microsoft.com/office/drawing/2014/main" id="{DBAF72F5-AE88-46E9-8F3D-DED9FEC84C66}"/>
              </a:ext>
            </a:extLst>
          </p:cNvPr>
          <p:cNvSpPr/>
          <p:nvPr/>
        </p:nvSpPr>
        <p:spPr>
          <a:xfrm>
            <a:off x="861909" y="3717032"/>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7" name="Oval 16">
            <a:extLst>
              <a:ext uri="{FF2B5EF4-FFF2-40B4-BE49-F238E27FC236}">
                <a16:creationId xmlns:a16="http://schemas.microsoft.com/office/drawing/2014/main" id="{50394F70-8421-4EF5-8F3D-4CA0EF461851}"/>
              </a:ext>
            </a:extLst>
          </p:cNvPr>
          <p:cNvSpPr/>
          <p:nvPr/>
        </p:nvSpPr>
        <p:spPr>
          <a:xfrm>
            <a:off x="3685166" y="3724808"/>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sp>
        <p:nvSpPr>
          <p:cNvPr id="18" name="Oval 17">
            <a:extLst>
              <a:ext uri="{FF2B5EF4-FFF2-40B4-BE49-F238E27FC236}">
                <a16:creationId xmlns:a16="http://schemas.microsoft.com/office/drawing/2014/main" id="{C59B51BC-3BCA-41FA-91E0-89C05D51B1BB}"/>
              </a:ext>
            </a:extLst>
          </p:cNvPr>
          <p:cNvSpPr/>
          <p:nvPr/>
        </p:nvSpPr>
        <p:spPr>
          <a:xfrm>
            <a:off x="5975961" y="6183059"/>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9" name="Oval 18">
            <a:extLst>
              <a:ext uri="{FF2B5EF4-FFF2-40B4-BE49-F238E27FC236}">
                <a16:creationId xmlns:a16="http://schemas.microsoft.com/office/drawing/2014/main" id="{F2316934-821E-40A9-B67B-95032A2462B6}"/>
              </a:ext>
            </a:extLst>
          </p:cNvPr>
          <p:cNvSpPr/>
          <p:nvPr/>
        </p:nvSpPr>
        <p:spPr>
          <a:xfrm>
            <a:off x="8799218" y="6190835"/>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pic>
        <p:nvPicPr>
          <p:cNvPr id="5" name="Picture 4"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52669" y="4444087"/>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6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63352" y="1052736"/>
            <a:ext cx="11161240" cy="3186560"/>
          </a:xfrm>
          <a:prstGeom prst="roundRect">
            <a:avLst/>
          </a:prstGeom>
          <a:solidFill>
            <a:srgbClr val="FFFFD1"/>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Design</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3">
            <a:extLst>
              <a:ext uri="{FF2B5EF4-FFF2-40B4-BE49-F238E27FC236}">
                <a16:creationId xmlns:a16="http://schemas.microsoft.com/office/drawing/2014/main" id="{8436E56E-B3D1-48AD-A8E6-A0213CEAE9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443" y="1215375"/>
            <a:ext cx="3798527" cy="2861282"/>
          </a:xfrm>
          <a:prstGeom prst="rect">
            <a:avLst/>
          </a:prstGeom>
          <a:ln>
            <a:solidFill>
              <a:schemeClr val="tx1"/>
            </a:solidFill>
          </a:ln>
        </p:spPr>
      </p:pic>
      <p:pic>
        <p:nvPicPr>
          <p:cNvPr id="12" name="Picture 11">
            <a:extLst>
              <a:ext uri="{FF2B5EF4-FFF2-40B4-BE49-F238E27FC236}">
                <a16:creationId xmlns:a16="http://schemas.microsoft.com/office/drawing/2014/main" id="{E2EB780A-A7E3-4D51-AD5D-A35C90F53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096" y="1215375"/>
            <a:ext cx="3816425" cy="2861282"/>
          </a:xfrm>
          <a:prstGeom prst="rect">
            <a:avLst/>
          </a:prstGeom>
          <a:ln>
            <a:solidFill>
              <a:schemeClr val="tx1"/>
            </a:solidFill>
          </a:ln>
        </p:spPr>
      </p:pic>
      <p:sp>
        <p:nvSpPr>
          <p:cNvPr id="17" name="Rectangle 16">
            <a:extLst>
              <a:ext uri="{FF2B5EF4-FFF2-40B4-BE49-F238E27FC236}">
                <a16:creationId xmlns:a16="http://schemas.microsoft.com/office/drawing/2014/main" id="{01629CC7-75EC-4DA2-829A-A2ED61812EE8}"/>
              </a:ext>
            </a:extLst>
          </p:cNvPr>
          <p:cNvSpPr/>
          <p:nvPr/>
        </p:nvSpPr>
        <p:spPr>
          <a:xfrm>
            <a:off x="4061126" y="2917369"/>
            <a:ext cx="1152880" cy="1569660"/>
          </a:xfrm>
          <a:prstGeom prst="rect">
            <a:avLst/>
          </a:prstGeom>
        </p:spPr>
        <p:txBody>
          <a:bodyPr wrap="none">
            <a:spAutoFit/>
          </a:bodyPr>
          <a:lstStyle/>
          <a:p>
            <a:r>
              <a:rPr lang="en-US" sz="9600" b="1" dirty="0">
                <a:solidFill>
                  <a:srgbClr val="00B050"/>
                </a:solidFill>
                <a:sym typeface="Wingdings" panose="05000000000000000000" pitchFamily="2" charset="2"/>
              </a:rPr>
              <a:t></a:t>
            </a:r>
            <a:endParaRPr lang="en-GB" sz="9600" dirty="0">
              <a:solidFill>
                <a:srgbClr val="00B050"/>
              </a:solidFill>
            </a:endParaRPr>
          </a:p>
        </p:txBody>
      </p:sp>
      <p:sp>
        <p:nvSpPr>
          <p:cNvPr id="9" name="Rectangle 8"/>
          <p:cNvSpPr/>
          <p:nvPr/>
        </p:nvSpPr>
        <p:spPr>
          <a:xfrm>
            <a:off x="1126258" y="4653136"/>
            <a:ext cx="10298334" cy="1569660"/>
          </a:xfrm>
          <a:prstGeom prst="rect">
            <a:avLst/>
          </a:prstGeom>
        </p:spPr>
        <p:txBody>
          <a:bodyPr wrap="square">
            <a:spAutoFit/>
          </a:bodyPr>
          <a:lstStyle/>
          <a:p>
            <a:r>
              <a:rPr lang="en-US" sz="2400" b="1" dirty="0">
                <a:solidFill>
                  <a:srgbClr val="002060"/>
                </a:solidFill>
              </a:rPr>
              <a:t>This slide has the most logically positioned citations.</a:t>
            </a:r>
          </a:p>
          <a:p>
            <a:endParaRPr lang="en-US" sz="2400" dirty="0">
              <a:solidFill>
                <a:srgbClr val="002060"/>
              </a:solidFill>
            </a:endParaRPr>
          </a:p>
          <a:p>
            <a:r>
              <a:rPr lang="en-US" sz="2400" dirty="0">
                <a:solidFill>
                  <a:srgbClr val="002060"/>
                </a:solidFill>
              </a:rPr>
              <a:t>The information comes from four different sources. </a:t>
            </a:r>
          </a:p>
          <a:p>
            <a:r>
              <a:rPr lang="en-US" sz="2400" dirty="0">
                <a:solidFill>
                  <a:srgbClr val="002060"/>
                </a:solidFill>
              </a:rPr>
              <a:t>It is clear which piece of information comes from which source.</a:t>
            </a:r>
            <a:endParaRPr lang="en-GB" sz="2400" dirty="0">
              <a:solidFill>
                <a:srgbClr val="002060"/>
              </a:solidFill>
            </a:endParaRPr>
          </a:p>
        </p:txBody>
      </p:sp>
      <p:sp>
        <p:nvSpPr>
          <p:cNvPr id="11" name="Up Arrow 10"/>
          <p:cNvSpPr/>
          <p:nvPr/>
        </p:nvSpPr>
        <p:spPr>
          <a:xfrm>
            <a:off x="2567608" y="4076657"/>
            <a:ext cx="432048" cy="450767"/>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78E6CA2A-C75F-4605-9423-D963832D6D2F}"/>
              </a:ext>
            </a:extLst>
          </p:cNvPr>
          <p:cNvSpPr/>
          <p:nvPr/>
        </p:nvSpPr>
        <p:spPr>
          <a:xfrm>
            <a:off x="950584" y="3803885"/>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5" name="Oval 14">
            <a:extLst>
              <a:ext uri="{FF2B5EF4-FFF2-40B4-BE49-F238E27FC236}">
                <a16:creationId xmlns:a16="http://schemas.microsoft.com/office/drawing/2014/main" id="{5346F3F1-2648-4A58-9142-AEE24C76E92D}"/>
              </a:ext>
            </a:extLst>
          </p:cNvPr>
          <p:cNvSpPr/>
          <p:nvPr/>
        </p:nvSpPr>
        <p:spPr>
          <a:xfrm>
            <a:off x="6840022" y="3846432"/>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spTree>
    <p:extLst>
      <p:ext uri="{BB962C8B-B14F-4D97-AF65-F5344CB8AC3E}">
        <p14:creationId xmlns:p14="http://schemas.microsoft.com/office/powerpoint/2010/main" val="372678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63352" y="1052736"/>
            <a:ext cx="11161240" cy="3186560"/>
          </a:xfrm>
          <a:prstGeom prst="roundRect">
            <a:avLst/>
          </a:prstGeom>
          <a:solidFill>
            <a:srgbClr val="FFFFD1"/>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Design</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Rectangle 8"/>
          <p:cNvSpPr/>
          <p:nvPr/>
        </p:nvSpPr>
        <p:spPr>
          <a:xfrm>
            <a:off x="3143672" y="4653136"/>
            <a:ext cx="8712968" cy="1569660"/>
          </a:xfrm>
          <a:prstGeom prst="rect">
            <a:avLst/>
          </a:prstGeom>
        </p:spPr>
        <p:txBody>
          <a:bodyPr wrap="square">
            <a:spAutoFit/>
          </a:bodyPr>
          <a:lstStyle/>
          <a:p>
            <a:pPr algn="r"/>
            <a:r>
              <a:rPr lang="en-US" sz="2400" b="1" dirty="0">
                <a:solidFill>
                  <a:srgbClr val="002060"/>
                </a:solidFill>
              </a:rPr>
              <a:t>This slide has the most logically positioned citations.</a:t>
            </a:r>
          </a:p>
          <a:p>
            <a:pPr algn="r"/>
            <a:endParaRPr lang="en-US" sz="2400" dirty="0">
              <a:solidFill>
                <a:srgbClr val="002060"/>
              </a:solidFill>
            </a:endParaRPr>
          </a:p>
          <a:p>
            <a:pPr algn="r"/>
            <a:r>
              <a:rPr lang="en-US" sz="2400" dirty="0">
                <a:solidFill>
                  <a:srgbClr val="002060"/>
                </a:solidFill>
              </a:rPr>
              <a:t>It is clear that ALL the information comes from the same source. </a:t>
            </a:r>
          </a:p>
          <a:p>
            <a:pPr algn="r"/>
            <a:r>
              <a:rPr lang="en-US" sz="2400" dirty="0">
                <a:solidFill>
                  <a:srgbClr val="002060"/>
                </a:solidFill>
              </a:rPr>
              <a:t>It is unnecessary to repeat the citation as it adds unneeded text.</a:t>
            </a:r>
          </a:p>
        </p:txBody>
      </p:sp>
      <p:sp>
        <p:nvSpPr>
          <p:cNvPr id="11" name="Up Arrow 10"/>
          <p:cNvSpPr/>
          <p:nvPr/>
        </p:nvSpPr>
        <p:spPr>
          <a:xfrm>
            <a:off x="8652967" y="4099338"/>
            <a:ext cx="432048" cy="450767"/>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6FBB6E7C-FC24-4524-AAB9-F4CDFBB75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0459" y="1215375"/>
            <a:ext cx="3809544" cy="2861282"/>
          </a:xfrm>
          <a:prstGeom prst="rect">
            <a:avLst/>
          </a:prstGeom>
          <a:ln>
            <a:solidFill>
              <a:schemeClr val="tx1"/>
            </a:solidFill>
          </a:ln>
        </p:spPr>
      </p:pic>
      <p:pic>
        <p:nvPicPr>
          <p:cNvPr id="18" name="Picture 17">
            <a:extLst>
              <a:ext uri="{FF2B5EF4-FFF2-40B4-BE49-F238E27FC236}">
                <a16:creationId xmlns:a16="http://schemas.microsoft.com/office/drawing/2014/main" id="{6B2BF332-335E-4A2A-8E9D-0FD6FD6869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096" y="1215375"/>
            <a:ext cx="3817791" cy="2861282"/>
          </a:xfrm>
          <a:prstGeom prst="rect">
            <a:avLst/>
          </a:prstGeom>
          <a:ln>
            <a:solidFill>
              <a:schemeClr val="tx1"/>
            </a:solidFill>
          </a:ln>
        </p:spPr>
      </p:pic>
      <p:sp>
        <p:nvSpPr>
          <p:cNvPr id="17" name="Rectangle 16">
            <a:extLst>
              <a:ext uri="{FF2B5EF4-FFF2-40B4-BE49-F238E27FC236}">
                <a16:creationId xmlns:a16="http://schemas.microsoft.com/office/drawing/2014/main" id="{01629CC7-75EC-4DA2-829A-A2ED61812EE8}"/>
              </a:ext>
            </a:extLst>
          </p:cNvPr>
          <p:cNvSpPr/>
          <p:nvPr/>
        </p:nvSpPr>
        <p:spPr>
          <a:xfrm>
            <a:off x="9840416" y="1700808"/>
            <a:ext cx="1152880" cy="1569660"/>
          </a:xfrm>
          <a:prstGeom prst="rect">
            <a:avLst/>
          </a:prstGeom>
        </p:spPr>
        <p:txBody>
          <a:bodyPr wrap="none">
            <a:spAutoFit/>
          </a:bodyPr>
          <a:lstStyle/>
          <a:p>
            <a:r>
              <a:rPr lang="en-US" sz="9600" b="1" dirty="0">
                <a:solidFill>
                  <a:srgbClr val="00B050"/>
                </a:solidFill>
                <a:sym typeface="Wingdings" panose="05000000000000000000" pitchFamily="2" charset="2"/>
              </a:rPr>
              <a:t></a:t>
            </a:r>
            <a:endParaRPr lang="en-GB" sz="9600" dirty="0">
              <a:solidFill>
                <a:srgbClr val="00B050"/>
              </a:solidFill>
            </a:endParaRPr>
          </a:p>
        </p:txBody>
      </p:sp>
      <p:sp>
        <p:nvSpPr>
          <p:cNvPr id="12" name="Oval 11">
            <a:extLst>
              <a:ext uri="{FF2B5EF4-FFF2-40B4-BE49-F238E27FC236}">
                <a16:creationId xmlns:a16="http://schemas.microsoft.com/office/drawing/2014/main" id="{333491EE-45B1-4000-A624-0539E23591DE}"/>
              </a:ext>
            </a:extLst>
          </p:cNvPr>
          <p:cNvSpPr/>
          <p:nvPr/>
        </p:nvSpPr>
        <p:spPr>
          <a:xfrm>
            <a:off x="950584" y="3803885"/>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3" name="Oval 12">
            <a:extLst>
              <a:ext uri="{FF2B5EF4-FFF2-40B4-BE49-F238E27FC236}">
                <a16:creationId xmlns:a16="http://schemas.microsoft.com/office/drawing/2014/main" id="{021EDCF1-BE25-4CE3-98D7-245F5EBAFEFE}"/>
              </a:ext>
            </a:extLst>
          </p:cNvPr>
          <p:cNvSpPr/>
          <p:nvPr/>
        </p:nvSpPr>
        <p:spPr>
          <a:xfrm>
            <a:off x="6840022" y="3846432"/>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spTree>
    <p:extLst>
      <p:ext uri="{BB962C8B-B14F-4D97-AF65-F5344CB8AC3E}">
        <p14:creationId xmlns:p14="http://schemas.microsoft.com/office/powerpoint/2010/main" val="147356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1196752"/>
            <a:ext cx="11044227" cy="5112568"/>
          </a:xfrm>
          <a:noFill/>
          <a:ln>
            <a:noFill/>
          </a:ln>
        </p:spPr>
        <p:txBody>
          <a:bodyPr>
            <a:normAutofit/>
          </a:bodyPr>
          <a:lstStyle/>
          <a:p>
            <a:pPr marL="0" indent="0" algn="just">
              <a:buNone/>
            </a:pPr>
            <a:r>
              <a:rPr lang="en-US" sz="2000" dirty="0"/>
              <a:t>Using what you have learnt about the </a:t>
            </a:r>
            <a:r>
              <a:rPr lang="en-US" sz="2000" b="1" dirty="0"/>
              <a:t>design</a:t>
            </a:r>
            <a:r>
              <a:rPr lang="en-US" sz="2000" dirty="0"/>
              <a:t> of PowerPoint slides, make improvements to the slides that you created for the problem section of your Final Presentation. Use the checklist below to help you:</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b="1" dirty="0">
              <a:solidFill>
                <a:srgbClr val="FF0000"/>
              </a:solidFill>
              <a:highlight>
                <a:srgbClr val="FFFF00"/>
              </a:highlight>
            </a:endParaRP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Your own slides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12" name="Table 11">
            <a:extLst>
              <a:ext uri="{FF2B5EF4-FFF2-40B4-BE49-F238E27FC236}">
                <a16:creationId xmlns:a16="http://schemas.microsoft.com/office/drawing/2014/main" id="{BC304C3E-BBD1-42E9-A7B8-E0DF48241F72}"/>
              </a:ext>
            </a:extLst>
          </p:cNvPr>
          <p:cNvGraphicFramePr>
            <a:graphicFrameLocks noGrp="1"/>
          </p:cNvGraphicFramePr>
          <p:nvPr>
            <p:extLst>
              <p:ext uri="{D42A27DB-BD31-4B8C-83A1-F6EECF244321}">
                <p14:modId xmlns:p14="http://schemas.microsoft.com/office/powerpoint/2010/main" val="3241068837"/>
              </p:ext>
            </p:extLst>
          </p:nvPr>
        </p:nvGraphicFramePr>
        <p:xfrm>
          <a:off x="422400" y="2331385"/>
          <a:ext cx="11029195" cy="3048000"/>
        </p:xfrm>
        <a:graphic>
          <a:graphicData uri="http://schemas.openxmlformats.org/drawingml/2006/table">
            <a:tbl>
              <a:tblPr firstRow="1" bandRow="1">
                <a:tableStyleId>{5C22544A-7EE6-4342-B048-85BDC9FD1C3A}</a:tableStyleId>
              </a:tblPr>
              <a:tblGrid>
                <a:gridCol w="1345025">
                  <a:extLst>
                    <a:ext uri="{9D8B030D-6E8A-4147-A177-3AD203B41FA5}">
                      <a16:colId xmlns:a16="http://schemas.microsoft.com/office/drawing/2014/main" val="846679129"/>
                    </a:ext>
                  </a:extLst>
                </a:gridCol>
                <a:gridCol w="9684170">
                  <a:extLst>
                    <a:ext uri="{9D8B030D-6E8A-4147-A177-3AD203B41FA5}">
                      <a16:colId xmlns:a16="http://schemas.microsoft.com/office/drawing/2014/main" val="1003195921"/>
                    </a:ext>
                  </a:extLst>
                </a:gridCol>
              </a:tblGrid>
              <a:tr h="370840">
                <a:tc>
                  <a:txBody>
                    <a:bodyPr/>
                    <a:lstStyle/>
                    <a:p>
                      <a:pPr algn="ctr"/>
                      <a:endParaRPr lang="en-GB" sz="22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Guidelines</a:t>
                      </a:r>
                      <a:endParaRPr lang="en-GB"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3309341106"/>
                  </a:ext>
                </a:extLst>
              </a:tr>
              <a:tr h="370840">
                <a:tc>
                  <a:txBody>
                    <a:bodyPr/>
                    <a:lstStyle/>
                    <a:p>
                      <a:pPr algn="ctr"/>
                      <a:r>
                        <a:rPr lang="en-US" sz="2200" b="1" dirty="0"/>
                        <a:t>Design</a:t>
                      </a:r>
                      <a:endParaRPr lang="en-GB" sz="2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L="457200" indent="-457200" algn="l">
                        <a:buFont typeface="Arial" panose="020B0604020202020204" pitchFamily="34" charset="0"/>
                        <a:buChar char="•"/>
                      </a:pPr>
                      <a:r>
                        <a:rPr lang="en-US" sz="2200" dirty="0">
                          <a:solidFill>
                            <a:schemeClr val="tx1"/>
                          </a:solidFill>
                        </a:rPr>
                        <a:t>Use a font colour that </a:t>
                      </a:r>
                      <a:r>
                        <a:rPr lang="en-US" sz="2200" b="1" dirty="0">
                          <a:solidFill>
                            <a:schemeClr val="tx1"/>
                          </a:solidFill>
                        </a:rPr>
                        <a:t>contrasts</a:t>
                      </a:r>
                      <a:r>
                        <a:rPr lang="en-US" sz="2200" dirty="0">
                          <a:solidFill>
                            <a:schemeClr val="tx1"/>
                          </a:solidFill>
                        </a:rPr>
                        <a:t> with your background.</a:t>
                      </a:r>
                    </a:p>
                    <a:p>
                      <a:pPr marL="457200" indent="-457200" algn="l">
                        <a:buFont typeface="Arial" panose="020B0604020202020204" pitchFamily="34" charset="0"/>
                        <a:buChar char="•"/>
                      </a:pPr>
                      <a:r>
                        <a:rPr lang="en-US" sz="2200" dirty="0">
                          <a:solidFill>
                            <a:schemeClr val="tx1"/>
                          </a:solidFill>
                        </a:rPr>
                        <a:t>Use </a:t>
                      </a:r>
                      <a:r>
                        <a:rPr lang="en-US" sz="2200" b="1" dirty="0">
                          <a:solidFill>
                            <a:schemeClr val="tx1"/>
                          </a:solidFill>
                        </a:rPr>
                        <a:t>easy</a:t>
                      </a:r>
                      <a:r>
                        <a:rPr lang="en-US" sz="2200" dirty="0">
                          <a:solidFill>
                            <a:schemeClr val="tx1"/>
                          </a:solidFill>
                        </a:rPr>
                        <a:t> to </a:t>
                      </a:r>
                      <a:r>
                        <a:rPr lang="en-US" sz="2200" b="1" dirty="0">
                          <a:solidFill>
                            <a:schemeClr val="tx1"/>
                          </a:solidFill>
                        </a:rPr>
                        <a:t>read</a:t>
                      </a:r>
                      <a:r>
                        <a:rPr lang="en-US" sz="2200" dirty="0">
                          <a:solidFill>
                            <a:schemeClr val="tx1"/>
                          </a:solidFill>
                        </a:rPr>
                        <a:t> fonts.</a:t>
                      </a:r>
                    </a:p>
                    <a:p>
                      <a:pPr marL="457200" indent="-457200" algn="l">
                        <a:buFont typeface="Arial" panose="020B0604020202020204" pitchFamily="34" charset="0"/>
                        <a:buChar char="•"/>
                      </a:pPr>
                      <a:r>
                        <a:rPr lang="en-US" sz="2200" dirty="0">
                          <a:solidFill>
                            <a:schemeClr val="tx1"/>
                          </a:solidFill>
                        </a:rPr>
                        <a:t>Include slide </a:t>
                      </a:r>
                      <a:r>
                        <a:rPr lang="en-US" sz="2200" b="1" dirty="0">
                          <a:solidFill>
                            <a:schemeClr val="tx1"/>
                          </a:solidFill>
                        </a:rPr>
                        <a:t>headings</a:t>
                      </a:r>
                      <a:r>
                        <a:rPr lang="en-US" sz="2200" dirty="0">
                          <a:solidFill>
                            <a:schemeClr val="tx1"/>
                          </a:solidFill>
                        </a:rPr>
                        <a:t>.</a:t>
                      </a:r>
                    </a:p>
                    <a:p>
                      <a:pPr marL="457200" indent="-457200" algn="l">
                        <a:buFont typeface="Arial" panose="020B0604020202020204" pitchFamily="34" charset="0"/>
                        <a:buChar char="•"/>
                      </a:pPr>
                      <a:r>
                        <a:rPr lang="en-US" sz="2200" dirty="0">
                          <a:solidFill>
                            <a:schemeClr val="tx1"/>
                          </a:solidFill>
                        </a:rPr>
                        <a:t>Use </a:t>
                      </a:r>
                      <a:r>
                        <a:rPr lang="en-US" sz="2200" b="1" dirty="0">
                          <a:solidFill>
                            <a:schemeClr val="tx1"/>
                          </a:solidFill>
                        </a:rPr>
                        <a:t>logical pictures</a:t>
                      </a:r>
                      <a:r>
                        <a:rPr lang="en-US" sz="2200" dirty="0">
                          <a:solidFill>
                            <a:schemeClr val="tx1"/>
                          </a:solidFill>
                        </a:rPr>
                        <a:t>.</a:t>
                      </a:r>
                    </a:p>
                    <a:p>
                      <a:pPr marL="457200" indent="-457200" algn="l">
                        <a:buFont typeface="Arial" panose="020B0604020202020204" pitchFamily="34" charset="0"/>
                        <a:buChar char="•"/>
                      </a:pPr>
                      <a:r>
                        <a:rPr lang="en-US" sz="2200" dirty="0">
                          <a:solidFill>
                            <a:schemeClr val="tx1"/>
                          </a:solidFill>
                        </a:rPr>
                        <a:t>Include </a:t>
                      </a:r>
                      <a:r>
                        <a:rPr lang="en-US" sz="2200" b="1" dirty="0">
                          <a:solidFill>
                            <a:schemeClr val="tx1"/>
                          </a:solidFill>
                        </a:rPr>
                        <a:t>citations</a:t>
                      </a:r>
                      <a:r>
                        <a:rPr lang="en-US" sz="2200" dirty="0">
                          <a:solidFill>
                            <a:schemeClr val="tx1"/>
                          </a:solidFill>
                        </a:rPr>
                        <a:t> on your slides and position them logically.</a:t>
                      </a:r>
                    </a:p>
                    <a:p>
                      <a:pPr marL="914400" lvl="2" indent="0" algn="l">
                        <a:buFont typeface="Arial" panose="020B0604020202020204" pitchFamily="34" charset="0"/>
                        <a:buNone/>
                      </a:pPr>
                      <a:r>
                        <a:rPr lang="en-US" sz="1700" b="0" dirty="0">
                          <a:solidFill>
                            <a:srgbClr val="C00000"/>
                          </a:solidFill>
                        </a:rPr>
                        <a:t>For pictures, you should only use citations if they’re PART of your presentation NOT if they are decorative.</a:t>
                      </a:r>
                    </a:p>
                    <a:p>
                      <a:pPr marL="457200" indent="-457200" algn="just">
                        <a:buFont typeface="Arial" panose="020B0604020202020204" pitchFamily="34" charset="0"/>
                        <a:buChar char="•"/>
                      </a:pPr>
                      <a:r>
                        <a:rPr lang="en-US" sz="2200" b="1" dirty="0">
                          <a:solidFill>
                            <a:schemeClr val="tx1"/>
                          </a:solidFill>
                        </a:rPr>
                        <a:t>Don’t</a:t>
                      </a:r>
                      <a:r>
                        <a:rPr lang="en-US" sz="2200" dirty="0">
                          <a:solidFill>
                            <a:schemeClr val="tx1"/>
                          </a:solidFill>
                        </a:rPr>
                        <a:t> include design elements that </a:t>
                      </a:r>
                      <a:r>
                        <a:rPr lang="en-US" sz="2200" b="1" dirty="0">
                          <a:solidFill>
                            <a:schemeClr val="tx1"/>
                          </a:solidFill>
                        </a:rPr>
                        <a:t>waste</a:t>
                      </a:r>
                      <a:r>
                        <a:rPr lang="en-US" sz="2200" dirty="0">
                          <a:solidFill>
                            <a:schemeClr val="tx1"/>
                          </a:solidFill>
                        </a:rPr>
                        <a:t> </a:t>
                      </a:r>
                      <a:r>
                        <a:rPr lang="en-US" sz="2200" b="1" dirty="0">
                          <a:solidFill>
                            <a:schemeClr val="tx1"/>
                          </a:solidFill>
                        </a:rPr>
                        <a:t>space</a:t>
                      </a:r>
                      <a:r>
                        <a:rPr lang="en-US" sz="2200" dirty="0">
                          <a:solidFill>
                            <a:schemeClr val="tx1"/>
                          </a:solidFill>
                        </a:rPr>
                        <a:t>.</a:t>
                      </a:r>
                      <a:endParaRPr lang="en-GB"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722624141"/>
                  </a:ext>
                </a:extLst>
              </a:tr>
            </a:tbl>
          </a:graphicData>
        </a:graphic>
      </p:graphicFrame>
      <p:sp>
        <p:nvSpPr>
          <p:cNvPr id="2" name="Rectangle 1">
            <a:extLst>
              <a:ext uri="{FF2B5EF4-FFF2-40B4-BE49-F238E27FC236}">
                <a16:creationId xmlns:a16="http://schemas.microsoft.com/office/drawing/2014/main" id="{6F537590-B006-46C4-B48D-E22675D9FB14}"/>
              </a:ext>
            </a:extLst>
          </p:cNvPr>
          <p:cNvSpPr/>
          <p:nvPr/>
        </p:nvSpPr>
        <p:spPr>
          <a:xfrm>
            <a:off x="407368" y="5909210"/>
            <a:ext cx="11377264" cy="400110"/>
          </a:xfrm>
          <a:prstGeom prst="rect">
            <a:avLst/>
          </a:prstGeom>
        </p:spPr>
        <p:txBody>
          <a:bodyPr wrap="square">
            <a:spAutoFit/>
          </a:bodyPr>
          <a:lstStyle/>
          <a:p>
            <a:pPr algn="just"/>
            <a:r>
              <a:rPr lang="en-US" sz="2000" dirty="0">
                <a:solidFill>
                  <a:prstClr val="black"/>
                </a:solidFill>
              </a:rPr>
              <a:t>Do you still agree that the student you chose at the start has the best-looking slides?</a:t>
            </a:r>
            <a:endParaRPr lang="en-GB" sz="1400" dirty="0"/>
          </a:p>
        </p:txBody>
      </p:sp>
    </p:spTree>
    <p:extLst>
      <p:ext uri="{BB962C8B-B14F-4D97-AF65-F5344CB8AC3E}">
        <p14:creationId xmlns:p14="http://schemas.microsoft.com/office/powerpoint/2010/main" val="143902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PowerPoint </a:t>
              </a:r>
            </a:p>
            <a:p>
              <a:pPr marL="0" marR="0" lvl="0" indent="0" algn="ctr" defTabSz="685800" rtl="0" eaLnBrk="1" fontAlgn="auto" latinLnBrk="0" hangingPunct="1">
                <a:lnSpc>
                  <a:spcPct val="90000"/>
                </a:lnSpc>
                <a:spcBef>
                  <a:spcPct val="0"/>
                </a:spcBef>
                <a:spcAft>
                  <a:spcPts val="0"/>
                </a:spcAft>
                <a:buClrTx/>
                <a:buSzTx/>
                <a:buFontTx/>
                <a:buNone/>
                <a:tabLst/>
                <a:defRPr/>
              </a:pPr>
              <a:r>
                <a:rPr lang="en-US" sz="6000" dirty="0">
                  <a:solidFill>
                    <a:srgbClr val="002060"/>
                  </a:solidFill>
                  <a:latin typeface="Calibri "/>
                </a:rPr>
                <a:t>(</a:t>
              </a:r>
              <a:r>
                <a:rPr kumimoji="0" lang="en-US" sz="6000" i="0" u="none" strike="noStrike" kern="1200" cap="none" spc="0" normalizeH="0" baseline="0" noProof="0" dirty="0">
                  <a:ln>
                    <a:noFill/>
                  </a:ln>
                  <a:solidFill>
                    <a:srgbClr val="002060"/>
                  </a:solidFill>
                  <a:effectLst/>
                  <a:uLnTx/>
                  <a:uFillTx/>
                  <a:latin typeface="Calibri "/>
                </a:rPr>
                <a:t>Text)</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610924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88" y="1124744"/>
            <a:ext cx="11017224" cy="1616602"/>
          </a:xfrm>
          <a:noFill/>
          <a:ln>
            <a:noFill/>
          </a:ln>
        </p:spPr>
        <p:txBody>
          <a:bodyPr>
            <a:normAutofit/>
          </a:bodyPr>
          <a:lstStyle/>
          <a:p>
            <a:pPr marL="0" indent="0">
              <a:buNone/>
            </a:pPr>
            <a:r>
              <a:rPr lang="en-US" sz="2000" dirty="0"/>
              <a:t>Compare the use of ‘text’ in two PowerPoint slides and complete the tasks below:</a:t>
            </a:r>
          </a:p>
          <a:p>
            <a:pPr marL="0" indent="0">
              <a:buNone/>
            </a:pPr>
            <a:endParaRPr lang="en-US" sz="2000" dirty="0"/>
          </a:p>
          <a:p>
            <a:pPr marL="971550" lvl="1" indent="-514350">
              <a:buFont typeface="+mj-lt"/>
              <a:buAutoNum type="arabicPeriod"/>
            </a:pPr>
            <a:r>
              <a:rPr lang="en-US" sz="2000" dirty="0"/>
              <a:t>Decide which slide is </a:t>
            </a:r>
            <a:r>
              <a:rPr lang="en-US" sz="2000" b="1" dirty="0"/>
              <a:t>more effective</a:t>
            </a:r>
            <a:r>
              <a:rPr lang="en-US" sz="2000" dirty="0"/>
              <a:t>. </a:t>
            </a:r>
          </a:p>
          <a:p>
            <a:pPr marL="971550" lvl="1" indent="-514350">
              <a:buFont typeface="+mj-lt"/>
              <a:buAutoNum type="arabicPeriod"/>
            </a:pPr>
            <a:r>
              <a:rPr lang="en-US" sz="2000" dirty="0"/>
              <a:t>Give at least eight reasons for your decision.</a:t>
            </a:r>
          </a:p>
          <a:p>
            <a:pPr marL="0" indent="0">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Text</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8"/>
          <p:cNvPicPr/>
          <p:nvPr/>
        </p:nvPicPr>
        <p:blipFill>
          <a:blip r:embed="rId3"/>
          <a:stretch>
            <a:fillRect/>
          </a:stretch>
        </p:blipFill>
        <p:spPr>
          <a:xfrm>
            <a:off x="383061" y="2780928"/>
            <a:ext cx="5496915" cy="3343275"/>
          </a:xfrm>
          <a:prstGeom prst="rect">
            <a:avLst/>
          </a:prstGeom>
          <a:ln>
            <a:solidFill>
              <a:schemeClr val="tx1"/>
            </a:solidFill>
          </a:ln>
        </p:spPr>
      </p:pic>
      <p:pic>
        <p:nvPicPr>
          <p:cNvPr id="11" name="Picture 10"/>
          <p:cNvPicPr/>
          <p:nvPr/>
        </p:nvPicPr>
        <p:blipFill>
          <a:blip r:embed="rId4"/>
          <a:stretch>
            <a:fillRect/>
          </a:stretch>
        </p:blipFill>
        <p:spPr>
          <a:xfrm>
            <a:off x="6093060" y="2813450"/>
            <a:ext cx="5511552" cy="3343275"/>
          </a:xfrm>
          <a:prstGeom prst="rect">
            <a:avLst/>
          </a:prstGeom>
          <a:ln>
            <a:solidFill>
              <a:schemeClr val="tx1"/>
            </a:solidFill>
          </a:ln>
        </p:spPr>
      </p:pic>
      <p:sp>
        <p:nvSpPr>
          <p:cNvPr id="12" name="Rectangle 11">
            <a:extLst>
              <a:ext uri="{FF2B5EF4-FFF2-40B4-BE49-F238E27FC236}">
                <a16:creationId xmlns:a16="http://schemas.microsoft.com/office/drawing/2014/main" id="{01629CC7-75EC-4DA2-829A-A2ED61812EE8}"/>
              </a:ext>
            </a:extLst>
          </p:cNvPr>
          <p:cNvSpPr/>
          <p:nvPr/>
        </p:nvSpPr>
        <p:spPr>
          <a:xfrm>
            <a:off x="10286543" y="3101482"/>
            <a:ext cx="1152880" cy="1569660"/>
          </a:xfrm>
          <a:prstGeom prst="rect">
            <a:avLst/>
          </a:prstGeom>
        </p:spPr>
        <p:txBody>
          <a:bodyPr wrap="none">
            <a:spAutoFit/>
          </a:bodyPr>
          <a:lstStyle/>
          <a:p>
            <a:r>
              <a:rPr lang="en-US" sz="9600" b="1" dirty="0">
                <a:solidFill>
                  <a:srgbClr val="00B050"/>
                </a:solidFill>
                <a:sym typeface="Wingdings" panose="05000000000000000000" pitchFamily="2" charset="2"/>
              </a:rPr>
              <a:t></a:t>
            </a:r>
            <a:endParaRPr lang="en-GB" sz="9600" dirty="0">
              <a:solidFill>
                <a:srgbClr val="00B050"/>
              </a:solidFill>
            </a:endParaRPr>
          </a:p>
        </p:txBody>
      </p:sp>
      <p:sp>
        <p:nvSpPr>
          <p:cNvPr id="13" name="Rectangle 12">
            <a:extLst>
              <a:ext uri="{FF2B5EF4-FFF2-40B4-BE49-F238E27FC236}">
                <a16:creationId xmlns:a16="http://schemas.microsoft.com/office/drawing/2014/main" id="{7062C921-917E-486C-A1CB-2B0C1F7C38E6}"/>
              </a:ext>
            </a:extLst>
          </p:cNvPr>
          <p:cNvSpPr/>
          <p:nvPr/>
        </p:nvSpPr>
        <p:spPr>
          <a:xfrm>
            <a:off x="3503712" y="4452565"/>
            <a:ext cx="1407758" cy="2400657"/>
          </a:xfrm>
          <a:prstGeom prst="rect">
            <a:avLst/>
          </a:prstGeom>
        </p:spPr>
        <p:txBody>
          <a:bodyPr wrap="none">
            <a:spAutoFit/>
          </a:bodyPr>
          <a:lstStyle/>
          <a:p>
            <a:r>
              <a:rPr lang="en-US" sz="15000" b="1" dirty="0">
                <a:solidFill>
                  <a:srgbClr val="FF0000"/>
                </a:solidFill>
                <a:sym typeface="Wingdings" panose="05000000000000000000" pitchFamily="2" charset="2"/>
              </a:rPr>
              <a:t></a:t>
            </a:r>
            <a:endParaRPr lang="en-GB" sz="15000" dirty="0">
              <a:solidFill>
                <a:srgbClr val="FF0000"/>
              </a:solidFill>
            </a:endParaRPr>
          </a:p>
        </p:txBody>
      </p:sp>
      <p:sp>
        <p:nvSpPr>
          <p:cNvPr id="14" name="Oval 13">
            <a:extLst>
              <a:ext uri="{FF2B5EF4-FFF2-40B4-BE49-F238E27FC236}">
                <a16:creationId xmlns:a16="http://schemas.microsoft.com/office/drawing/2014/main" id="{CC8DD864-B751-40C9-A137-3F66CF196CAA}"/>
              </a:ext>
            </a:extLst>
          </p:cNvPr>
          <p:cNvSpPr/>
          <p:nvPr/>
        </p:nvSpPr>
        <p:spPr>
          <a:xfrm>
            <a:off x="233184" y="5904394"/>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5" name="Oval 14">
            <a:extLst>
              <a:ext uri="{FF2B5EF4-FFF2-40B4-BE49-F238E27FC236}">
                <a16:creationId xmlns:a16="http://schemas.microsoft.com/office/drawing/2014/main" id="{B2C8742D-19A9-4B6D-B22A-227C66D27212}"/>
              </a:ext>
            </a:extLst>
          </p:cNvPr>
          <p:cNvSpPr/>
          <p:nvPr/>
        </p:nvSpPr>
        <p:spPr>
          <a:xfrm>
            <a:off x="5948993" y="5904875"/>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pic>
        <p:nvPicPr>
          <p:cNvPr id="2" name="Picture 1"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18083" y="121702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38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781845248"/>
              </p:ext>
            </p:extLst>
          </p:nvPr>
        </p:nvGraphicFramePr>
        <p:xfrm>
          <a:off x="839416" y="1196752"/>
          <a:ext cx="10801200" cy="4906888"/>
        </p:xfrm>
        <a:graphic>
          <a:graphicData uri="http://schemas.openxmlformats.org/drawingml/2006/table">
            <a:tbl>
              <a:tblPr firstRow="1" bandRow="1">
                <a:tableStyleId>{2D5ABB26-0587-4C30-8999-92F81FD0307C}</a:tableStyleId>
              </a:tblPr>
              <a:tblGrid>
                <a:gridCol w="10801200">
                  <a:extLst>
                    <a:ext uri="{9D8B030D-6E8A-4147-A177-3AD203B41FA5}">
                      <a16:colId xmlns:a16="http://schemas.microsoft.com/office/drawing/2014/main" val="2356654726"/>
                    </a:ext>
                  </a:extLst>
                </a:gridCol>
              </a:tblGrid>
              <a:tr h="792088">
                <a:tc>
                  <a:txBody>
                    <a:bodyPr/>
                    <a:lstStyle/>
                    <a:p>
                      <a:r>
                        <a:rPr lang="en-US" sz="2400" b="1" dirty="0">
                          <a:solidFill>
                            <a:schemeClr val="bg1"/>
                          </a:solidFill>
                          <a:latin typeface="Verdana" panose="020B0604030504040204" pitchFamily="34" charset="0"/>
                          <a:ea typeface="Verdana" panose="020B0604030504040204" pitchFamily="34" charset="0"/>
                        </a:rPr>
                        <a:t> Lesson aims and objectives</a:t>
                      </a:r>
                      <a:endParaRPr lang="en-GB" sz="2400" b="1" dirty="0">
                        <a:solidFill>
                          <a:schemeClr val="bg1"/>
                        </a:solidFill>
                        <a:latin typeface="Verdana" panose="020B0604030504040204" pitchFamily="34" charset="0"/>
                        <a:ea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631984"/>
                  </a:ext>
                </a:extLst>
              </a:tr>
              <a:tr h="3176328">
                <a:tc>
                  <a:txBody>
                    <a:bodyPr/>
                    <a:lstStyle/>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1" kern="1200" dirty="0">
                          <a:solidFill>
                            <a:schemeClr val="tx1"/>
                          </a:solidFill>
                          <a:effectLst/>
                          <a:latin typeface="+mn-lt"/>
                          <a:ea typeface="+mn-ea"/>
                          <a:cs typeface="+mn-cs"/>
                        </a:rPr>
                        <a:t>Introduce </a:t>
                      </a:r>
                      <a:r>
                        <a:rPr lang="en-US" sz="2400" b="1" i="1" kern="1200" dirty="0">
                          <a:solidFill>
                            <a:schemeClr val="tx1"/>
                          </a:solidFill>
                          <a:effectLst/>
                          <a:latin typeface="+mn-lt"/>
                          <a:ea typeface="+mn-ea"/>
                          <a:cs typeface="+mn-cs"/>
                        </a:rPr>
                        <a:t>PowerPoint Slides </a:t>
                      </a:r>
                      <a:r>
                        <a:rPr lang="en-US" sz="2400" b="1" kern="1200" dirty="0">
                          <a:solidFill>
                            <a:schemeClr val="tx1"/>
                          </a:solidFill>
                          <a:effectLst/>
                          <a:latin typeface="+mn-lt"/>
                          <a:ea typeface="+mn-ea"/>
                          <a:cs typeface="+mn-cs"/>
                        </a:rPr>
                        <a:t>assessed task. </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Increase awareness of three key elements of visual aid creation: design, text and animation.</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Apply taught knowledge to develop a set of guidelines for visual aid creation.</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applying taught knowledge about the three key elements of visual aid creation to own PowerPoint slides.</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07368710"/>
                  </a:ext>
                </a:extLst>
              </a:tr>
            </a:tbl>
          </a:graphicData>
        </a:graphic>
      </p:graphicFrame>
    </p:spTree>
    <p:extLst>
      <p:ext uri="{BB962C8B-B14F-4D97-AF65-F5344CB8AC3E}">
        <p14:creationId xmlns:p14="http://schemas.microsoft.com/office/powerpoint/2010/main" val="243473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Text</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8"/>
          <p:cNvPicPr/>
          <p:nvPr/>
        </p:nvPicPr>
        <p:blipFill>
          <a:blip r:embed="rId3"/>
          <a:stretch>
            <a:fillRect/>
          </a:stretch>
        </p:blipFill>
        <p:spPr>
          <a:xfrm>
            <a:off x="1839206" y="1428784"/>
            <a:ext cx="7814087" cy="4562237"/>
          </a:xfrm>
          <a:prstGeom prst="rect">
            <a:avLst/>
          </a:prstGeom>
          <a:ln>
            <a:solidFill>
              <a:schemeClr val="tx1"/>
            </a:solidFill>
          </a:ln>
        </p:spPr>
      </p:pic>
      <p:sp>
        <p:nvSpPr>
          <p:cNvPr id="16" name="TextBox 15">
            <a:extLst>
              <a:ext uri="{FF2B5EF4-FFF2-40B4-BE49-F238E27FC236}">
                <a16:creationId xmlns:a16="http://schemas.microsoft.com/office/drawing/2014/main" id="{E51F801E-9EBD-47C7-B994-D74FE2328C1F}"/>
              </a:ext>
            </a:extLst>
          </p:cNvPr>
          <p:cNvSpPr txBox="1"/>
          <p:nvPr/>
        </p:nvSpPr>
        <p:spPr>
          <a:xfrm>
            <a:off x="183134" y="1696307"/>
            <a:ext cx="1752643" cy="1569660"/>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(4) </a:t>
            </a:r>
            <a:r>
              <a:rPr kumimoji="0" lang="en-US"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Illogical</a:t>
            </a:r>
            <a:r>
              <a:rPr kumimoji="0" lang="en-US" sz="2400" b="1" i="0" u="none" strike="noStrike" kern="0" cap="none" spc="0" normalizeH="0" noProof="0" dirty="0">
                <a:ln>
                  <a:noFill/>
                </a:ln>
                <a:solidFill>
                  <a:schemeClr val="bg1"/>
                </a:solidFill>
                <a:effectLst/>
                <a:uLnTx/>
                <a:uFillTx/>
                <a:latin typeface="Calibri" panose="020F0502020204030204" pitchFamily="34" charset="0"/>
                <a:cs typeface="Calibri" panose="020F0502020204030204" pitchFamily="34" charset="0"/>
              </a:rPr>
              <a:t> font sizes =  </a:t>
            </a:r>
            <a:r>
              <a:rPr lang="en-US" sz="2400" b="1" kern="0" dirty="0">
                <a:solidFill>
                  <a:schemeClr val="bg1"/>
                </a:solidFill>
                <a:latin typeface="Calibri" panose="020F0502020204030204" pitchFamily="34" charset="0"/>
                <a:cs typeface="Calibri" panose="020F0502020204030204" pitchFamily="34" charset="0"/>
              </a:rPr>
              <a:t>t</a:t>
            </a:r>
            <a:r>
              <a:rPr kumimoji="0" lang="en-US" sz="2400" b="1" i="0" u="none" strike="noStrike" kern="0" cap="none" spc="0" normalizeH="0" noProof="0" dirty="0" err="1">
                <a:ln>
                  <a:noFill/>
                </a:ln>
                <a:solidFill>
                  <a:schemeClr val="bg1"/>
                </a:solidFill>
                <a:effectLst/>
                <a:uLnTx/>
                <a:uFillTx/>
                <a:latin typeface="Calibri" panose="020F0502020204030204" pitchFamily="34" charset="0"/>
                <a:cs typeface="Calibri" panose="020F0502020204030204" pitchFamily="34" charset="0"/>
              </a:rPr>
              <a:t>itle</a:t>
            </a:r>
            <a:r>
              <a:rPr kumimoji="0" lang="en-US" sz="2400" b="1" i="0" u="none" strike="noStrike" kern="0" cap="none" spc="0" normalizeH="0" noProof="0" dirty="0">
                <a:ln>
                  <a:noFill/>
                </a:ln>
                <a:solidFill>
                  <a:schemeClr val="bg1"/>
                </a:solidFill>
                <a:effectLst/>
                <a:uLnTx/>
                <a:uFillTx/>
                <a:latin typeface="Calibri" panose="020F0502020204030204" pitchFamily="34" charset="0"/>
                <a:cs typeface="Calibri" panose="020F0502020204030204" pitchFamily="34" charset="0"/>
              </a:rPr>
              <a:t> smaller than text</a:t>
            </a:r>
            <a:endParaRPr kumimoji="0" lang="en-GB"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72A6B0BC-2CCB-43CB-B76E-D00E8A9CDD01}"/>
              </a:ext>
            </a:extLst>
          </p:cNvPr>
          <p:cNvSpPr txBox="1"/>
          <p:nvPr/>
        </p:nvSpPr>
        <p:spPr>
          <a:xfrm>
            <a:off x="7896200" y="6189038"/>
            <a:ext cx="4064896" cy="461665"/>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(1) </a:t>
            </a:r>
            <a:r>
              <a:rPr kumimoji="0" lang="en-US"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Too much</a:t>
            </a:r>
            <a:r>
              <a:rPr kumimoji="0" lang="en-US" sz="2400" b="1" i="0" u="none" strike="noStrike" kern="0" cap="none" spc="0" normalizeH="0" noProof="0" dirty="0">
                <a:ln>
                  <a:noFill/>
                </a:ln>
                <a:solidFill>
                  <a:schemeClr val="bg1"/>
                </a:solidFill>
                <a:effectLst/>
                <a:uLnTx/>
                <a:uFillTx/>
                <a:latin typeface="Calibri" panose="020F0502020204030204" pitchFamily="34" charset="0"/>
                <a:cs typeface="Calibri" panose="020F0502020204030204" pitchFamily="34" charset="0"/>
              </a:rPr>
              <a:t> text on slide</a:t>
            </a:r>
            <a:endParaRPr kumimoji="0" lang="en-GB"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cxnSp>
        <p:nvCxnSpPr>
          <p:cNvPr id="20" name="Straight Arrow Connector 19">
            <a:extLst>
              <a:ext uri="{FF2B5EF4-FFF2-40B4-BE49-F238E27FC236}">
                <a16:creationId xmlns:a16="http://schemas.microsoft.com/office/drawing/2014/main" id="{74065955-2D89-40D7-9278-0B32CB8292A8}"/>
              </a:ext>
            </a:extLst>
          </p:cNvPr>
          <p:cNvCxnSpPr>
            <a:cxnSpLocks/>
          </p:cNvCxnSpPr>
          <p:nvPr/>
        </p:nvCxnSpPr>
        <p:spPr>
          <a:xfrm>
            <a:off x="1892796" y="2086101"/>
            <a:ext cx="343104" cy="1"/>
          </a:xfrm>
          <a:prstGeom prst="straightConnector1">
            <a:avLst/>
          </a:prstGeom>
          <a:noFill/>
          <a:ln w="38100" cap="rnd" cmpd="sng" algn="ctr">
            <a:solidFill>
              <a:srgbClr val="002060"/>
            </a:solidFill>
            <a:prstDash val="solid"/>
            <a:tailEnd type="triangle"/>
          </a:ln>
          <a:effectLst/>
        </p:spPr>
      </p:cxnSp>
      <p:cxnSp>
        <p:nvCxnSpPr>
          <p:cNvPr id="21" name="Straight Arrow Connector 20">
            <a:extLst>
              <a:ext uri="{FF2B5EF4-FFF2-40B4-BE49-F238E27FC236}">
                <a16:creationId xmlns:a16="http://schemas.microsoft.com/office/drawing/2014/main" id="{C3CA1A67-AF5E-4812-B93F-CEA9ED8C5E41}"/>
              </a:ext>
            </a:extLst>
          </p:cNvPr>
          <p:cNvCxnSpPr>
            <a:cxnSpLocks/>
          </p:cNvCxnSpPr>
          <p:nvPr/>
        </p:nvCxnSpPr>
        <p:spPr>
          <a:xfrm flipV="1">
            <a:off x="983432" y="4229417"/>
            <a:ext cx="1249101" cy="1935359"/>
          </a:xfrm>
          <a:prstGeom prst="straightConnector1">
            <a:avLst/>
          </a:prstGeom>
          <a:noFill/>
          <a:ln w="38100" cap="rnd" cmpd="sng" algn="ctr">
            <a:solidFill>
              <a:srgbClr val="002060"/>
            </a:solidFill>
            <a:prstDash val="solid"/>
            <a:tailEnd type="triangle"/>
          </a:ln>
          <a:effectLst/>
        </p:spPr>
      </p:cxnSp>
      <p:cxnSp>
        <p:nvCxnSpPr>
          <p:cNvPr id="22" name="Straight Arrow Connector 21">
            <a:extLst>
              <a:ext uri="{FF2B5EF4-FFF2-40B4-BE49-F238E27FC236}">
                <a16:creationId xmlns:a16="http://schemas.microsoft.com/office/drawing/2014/main" id="{B32FA9D5-D49E-41C4-A963-2C1CD9EA027C}"/>
              </a:ext>
            </a:extLst>
          </p:cNvPr>
          <p:cNvCxnSpPr>
            <a:cxnSpLocks/>
          </p:cNvCxnSpPr>
          <p:nvPr/>
        </p:nvCxnSpPr>
        <p:spPr>
          <a:xfrm>
            <a:off x="5918082" y="5589240"/>
            <a:ext cx="537958" cy="0"/>
          </a:xfrm>
          <a:prstGeom prst="straightConnector1">
            <a:avLst/>
          </a:prstGeom>
          <a:noFill/>
          <a:ln w="38100" cap="rnd" cmpd="sng" algn="ctr">
            <a:solidFill>
              <a:srgbClr val="002060"/>
            </a:solidFill>
            <a:prstDash val="solid"/>
            <a:tailEnd type="triangle"/>
          </a:ln>
          <a:effectLst/>
        </p:spPr>
      </p:cxnSp>
      <p:sp>
        <p:nvSpPr>
          <p:cNvPr id="23" name="TextBox 22">
            <a:extLst>
              <a:ext uri="{FF2B5EF4-FFF2-40B4-BE49-F238E27FC236}">
                <a16:creationId xmlns:a16="http://schemas.microsoft.com/office/drawing/2014/main" id="{0F45D602-F74B-4BBE-BACB-A623A4EB05E9}"/>
              </a:ext>
            </a:extLst>
          </p:cNvPr>
          <p:cNvSpPr txBox="1"/>
          <p:nvPr/>
        </p:nvSpPr>
        <p:spPr>
          <a:xfrm>
            <a:off x="3431628" y="5031144"/>
            <a:ext cx="2486454" cy="830997"/>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(8) </a:t>
            </a:r>
            <a:r>
              <a:rPr kumimoji="0" lang="en-US"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Font size is too small to read</a:t>
            </a:r>
            <a:endParaRPr kumimoji="0" lang="en-GB"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cxnSp>
        <p:nvCxnSpPr>
          <p:cNvPr id="24" name="Straight Arrow Connector 23">
            <a:extLst>
              <a:ext uri="{FF2B5EF4-FFF2-40B4-BE49-F238E27FC236}">
                <a16:creationId xmlns:a16="http://schemas.microsoft.com/office/drawing/2014/main" id="{3CBDE254-5CB5-4B5C-A31A-33AA84D18FD7}"/>
              </a:ext>
            </a:extLst>
          </p:cNvPr>
          <p:cNvCxnSpPr>
            <a:cxnSpLocks/>
          </p:cNvCxnSpPr>
          <p:nvPr/>
        </p:nvCxnSpPr>
        <p:spPr>
          <a:xfrm flipH="1">
            <a:off x="8904312" y="2229866"/>
            <a:ext cx="840401" cy="359868"/>
          </a:xfrm>
          <a:prstGeom prst="straightConnector1">
            <a:avLst/>
          </a:prstGeom>
          <a:noFill/>
          <a:ln w="38100" cap="rnd" cmpd="sng" algn="ctr">
            <a:solidFill>
              <a:srgbClr val="002060"/>
            </a:solidFill>
            <a:prstDash val="solid"/>
            <a:tailEnd type="triangle"/>
          </a:ln>
          <a:effectLst/>
        </p:spPr>
      </p:cxnSp>
      <p:cxnSp>
        <p:nvCxnSpPr>
          <p:cNvPr id="25" name="Straight Arrow Connector 24">
            <a:extLst>
              <a:ext uri="{FF2B5EF4-FFF2-40B4-BE49-F238E27FC236}">
                <a16:creationId xmlns:a16="http://schemas.microsoft.com/office/drawing/2014/main" id="{AF064F27-55B2-4037-ABD4-6C85EC6A27F4}"/>
              </a:ext>
            </a:extLst>
          </p:cNvPr>
          <p:cNvCxnSpPr>
            <a:cxnSpLocks/>
          </p:cNvCxnSpPr>
          <p:nvPr/>
        </p:nvCxnSpPr>
        <p:spPr>
          <a:xfrm flipH="1">
            <a:off x="6297712" y="1550546"/>
            <a:ext cx="3754769" cy="1050614"/>
          </a:xfrm>
          <a:prstGeom prst="straightConnector1">
            <a:avLst/>
          </a:prstGeom>
          <a:noFill/>
          <a:ln w="38100" cap="rnd" cmpd="sng" algn="ctr">
            <a:solidFill>
              <a:srgbClr val="002060"/>
            </a:solidFill>
            <a:prstDash val="solid"/>
            <a:tailEnd type="triangle"/>
          </a:ln>
          <a:effectLst/>
        </p:spPr>
      </p:cxnSp>
      <p:cxnSp>
        <p:nvCxnSpPr>
          <p:cNvPr id="27" name="Straight Arrow Connector 26">
            <a:extLst>
              <a:ext uri="{FF2B5EF4-FFF2-40B4-BE49-F238E27FC236}">
                <a16:creationId xmlns:a16="http://schemas.microsoft.com/office/drawing/2014/main" id="{0D9A61E0-FB1A-40E7-8935-9FDCD6984CBB}"/>
              </a:ext>
            </a:extLst>
          </p:cNvPr>
          <p:cNvCxnSpPr>
            <a:cxnSpLocks/>
          </p:cNvCxnSpPr>
          <p:nvPr/>
        </p:nvCxnSpPr>
        <p:spPr>
          <a:xfrm>
            <a:off x="3587464" y="1378272"/>
            <a:ext cx="170524" cy="668871"/>
          </a:xfrm>
          <a:prstGeom prst="straightConnector1">
            <a:avLst/>
          </a:prstGeom>
          <a:noFill/>
          <a:ln w="38100" cap="rnd" cmpd="sng" algn="ctr">
            <a:solidFill>
              <a:srgbClr val="002060"/>
            </a:solidFill>
            <a:prstDash val="solid"/>
            <a:tailEnd type="triangle"/>
          </a:ln>
          <a:effectLst/>
        </p:spPr>
      </p:cxnSp>
      <p:sp>
        <p:nvSpPr>
          <p:cNvPr id="28" name="TextBox 27">
            <a:extLst>
              <a:ext uri="{FF2B5EF4-FFF2-40B4-BE49-F238E27FC236}">
                <a16:creationId xmlns:a16="http://schemas.microsoft.com/office/drawing/2014/main" id="{75739845-4635-4046-A090-F8706DB8F3E9}"/>
              </a:ext>
            </a:extLst>
          </p:cNvPr>
          <p:cNvSpPr txBox="1"/>
          <p:nvPr/>
        </p:nvSpPr>
        <p:spPr>
          <a:xfrm>
            <a:off x="8815988" y="4229417"/>
            <a:ext cx="3214742" cy="1446550"/>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(5) </a:t>
            </a:r>
            <a:r>
              <a:rPr kumimoji="0" lang="en-US"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Main points are not easy to identify</a:t>
            </a:r>
            <a:r>
              <a:rPr kumimoji="0" lang="en-US" sz="2400" b="1" i="0" u="none" strike="noStrike" kern="0" cap="none" spc="0" normalizeH="0" noProof="0" dirty="0">
                <a:ln>
                  <a:noFill/>
                </a:ln>
                <a:solidFill>
                  <a:schemeClr val="bg1"/>
                </a:solidFill>
                <a:effectLst/>
                <a:uLnTx/>
                <a:uFillTx/>
                <a:latin typeface="Calibri" panose="020F0502020204030204" pitchFamily="34" charset="0"/>
                <a:cs typeface="Calibri" panose="020F050202020403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noProof="0" dirty="0">
                <a:ln>
                  <a:noFill/>
                </a:ln>
                <a:solidFill>
                  <a:schemeClr val="bg1"/>
                </a:solidFill>
                <a:effectLst/>
                <a:uLnTx/>
                <a:uFillTx/>
                <a:latin typeface="Calibri" panose="020F0502020204030204" pitchFamily="34" charset="0"/>
                <a:cs typeface="Calibri" panose="020F0502020204030204" pitchFamily="34" charset="0"/>
                <a:sym typeface="Wingdings" panose="05000000000000000000" pitchFamily="2" charset="2"/>
              </a:rPr>
              <a:t></a:t>
            </a:r>
            <a:r>
              <a:rPr kumimoji="0" lang="en-US" sz="2000" i="0" u="none" strike="noStrike" kern="0" cap="none" spc="0" normalizeH="0" noProof="0" dirty="0">
                <a:ln>
                  <a:noFill/>
                </a:ln>
                <a:solidFill>
                  <a:schemeClr val="bg1"/>
                </a:solidFill>
                <a:effectLst/>
                <a:uLnTx/>
                <a:uFillTx/>
                <a:latin typeface="Calibri" panose="020F0502020204030204" pitchFamily="34" charset="0"/>
                <a:cs typeface="Calibri" panose="020F0502020204030204" pitchFamily="34" charset="0"/>
              </a:rPr>
              <a:t> </a:t>
            </a:r>
            <a:r>
              <a:rPr lang="en-US" sz="2000" kern="0" dirty="0">
                <a:solidFill>
                  <a:schemeClr val="bg1"/>
                </a:solidFill>
                <a:latin typeface="Calibri" panose="020F0502020204030204" pitchFamily="34" charset="0"/>
                <a:cs typeface="Calibri" panose="020F0502020204030204" pitchFamily="34" charset="0"/>
              </a:rPr>
              <a:t>t</a:t>
            </a:r>
            <a:r>
              <a:rPr kumimoji="0" lang="en-US" sz="2000" i="0" u="none" strike="noStrike" kern="0" cap="none" spc="0" normalizeH="0" noProof="0" dirty="0">
                <a:ln>
                  <a:noFill/>
                </a:ln>
                <a:solidFill>
                  <a:schemeClr val="bg1"/>
                </a:solidFill>
                <a:effectLst/>
                <a:uLnTx/>
                <a:uFillTx/>
                <a:latin typeface="Calibri" panose="020F0502020204030204" pitchFamily="34" charset="0"/>
                <a:cs typeface="Calibri" panose="020F0502020204030204" pitchFamily="34" charset="0"/>
              </a:rPr>
              <a:t>hey should be in ‘bold’ or ‘underlined’ </a:t>
            </a:r>
            <a:endParaRPr kumimoji="0" lang="en-GB" sz="24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cxnSp>
        <p:nvCxnSpPr>
          <p:cNvPr id="29" name="Straight Arrow Connector 28">
            <a:extLst>
              <a:ext uri="{FF2B5EF4-FFF2-40B4-BE49-F238E27FC236}">
                <a16:creationId xmlns:a16="http://schemas.microsoft.com/office/drawing/2014/main" id="{5EC89D22-35DA-431C-81D8-1287CFAA271B}"/>
              </a:ext>
            </a:extLst>
          </p:cNvPr>
          <p:cNvCxnSpPr>
            <a:cxnSpLocks/>
          </p:cNvCxnSpPr>
          <p:nvPr/>
        </p:nvCxnSpPr>
        <p:spPr>
          <a:xfrm flipH="1">
            <a:off x="4712693" y="2651061"/>
            <a:ext cx="5032020" cy="1578356"/>
          </a:xfrm>
          <a:prstGeom prst="straightConnector1">
            <a:avLst/>
          </a:prstGeom>
          <a:noFill/>
          <a:ln w="38100" cap="rnd" cmpd="sng" algn="ctr">
            <a:solidFill>
              <a:srgbClr val="002060"/>
            </a:solidFill>
            <a:prstDash val="solid"/>
            <a:tailEnd type="triangle"/>
          </a:ln>
          <a:effectLst/>
        </p:spPr>
      </p:cxnSp>
      <p:sp>
        <p:nvSpPr>
          <p:cNvPr id="30" name="TextBox 29">
            <a:extLst>
              <a:ext uri="{FF2B5EF4-FFF2-40B4-BE49-F238E27FC236}">
                <a16:creationId xmlns:a16="http://schemas.microsoft.com/office/drawing/2014/main" id="{80FF5A8E-E168-4B22-A97F-225E51DB78DA}"/>
              </a:ext>
            </a:extLst>
          </p:cNvPr>
          <p:cNvSpPr txBox="1"/>
          <p:nvPr/>
        </p:nvSpPr>
        <p:spPr>
          <a:xfrm>
            <a:off x="6233714" y="920925"/>
            <a:ext cx="2880030" cy="461665"/>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(3) </a:t>
            </a:r>
            <a:r>
              <a:rPr kumimoji="0" lang="en-US"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Spelling errors</a:t>
            </a:r>
            <a:endParaRPr kumimoji="0" lang="en-GB"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cxnSp>
        <p:nvCxnSpPr>
          <p:cNvPr id="31" name="Straight Arrow Connector 30">
            <a:extLst>
              <a:ext uri="{FF2B5EF4-FFF2-40B4-BE49-F238E27FC236}">
                <a16:creationId xmlns:a16="http://schemas.microsoft.com/office/drawing/2014/main" id="{C7080CEC-0ACA-4B74-B6DC-B48C5B3CC7B2}"/>
              </a:ext>
            </a:extLst>
          </p:cNvPr>
          <p:cNvCxnSpPr>
            <a:cxnSpLocks/>
          </p:cNvCxnSpPr>
          <p:nvPr/>
        </p:nvCxnSpPr>
        <p:spPr>
          <a:xfrm flipH="1">
            <a:off x="4079207" y="1325493"/>
            <a:ext cx="2376833" cy="741629"/>
          </a:xfrm>
          <a:prstGeom prst="straightConnector1">
            <a:avLst/>
          </a:prstGeom>
          <a:noFill/>
          <a:ln w="38100" cap="rnd" cmpd="sng" algn="ctr">
            <a:solidFill>
              <a:srgbClr val="002060"/>
            </a:solidFill>
            <a:prstDash val="solid"/>
            <a:tailEnd type="triangle"/>
          </a:ln>
          <a:effectLst/>
        </p:spPr>
      </p:cxnSp>
      <p:cxnSp>
        <p:nvCxnSpPr>
          <p:cNvPr id="32" name="Straight Arrow Connector 31">
            <a:extLst>
              <a:ext uri="{FF2B5EF4-FFF2-40B4-BE49-F238E27FC236}">
                <a16:creationId xmlns:a16="http://schemas.microsoft.com/office/drawing/2014/main" id="{A12F75E1-505C-4BCE-A50E-A2051B28E330}"/>
              </a:ext>
            </a:extLst>
          </p:cNvPr>
          <p:cNvCxnSpPr>
            <a:cxnSpLocks/>
          </p:cNvCxnSpPr>
          <p:nvPr/>
        </p:nvCxnSpPr>
        <p:spPr>
          <a:xfrm flipH="1">
            <a:off x="5231904" y="1376791"/>
            <a:ext cx="1611745" cy="1076253"/>
          </a:xfrm>
          <a:prstGeom prst="straightConnector1">
            <a:avLst/>
          </a:prstGeom>
          <a:noFill/>
          <a:ln w="38100" cap="rnd" cmpd="sng" algn="ctr">
            <a:solidFill>
              <a:srgbClr val="002060"/>
            </a:solidFill>
            <a:prstDash val="solid"/>
            <a:tailEnd type="triangle"/>
          </a:ln>
          <a:effectLst/>
        </p:spPr>
      </p:cxnSp>
      <p:sp>
        <p:nvSpPr>
          <p:cNvPr id="26" name="TextBox 25">
            <a:extLst>
              <a:ext uri="{FF2B5EF4-FFF2-40B4-BE49-F238E27FC236}">
                <a16:creationId xmlns:a16="http://schemas.microsoft.com/office/drawing/2014/main" id="{FC402165-10C8-40D7-AD46-9F1AE24F5ED1}"/>
              </a:ext>
            </a:extLst>
          </p:cNvPr>
          <p:cNvSpPr txBox="1"/>
          <p:nvPr/>
        </p:nvSpPr>
        <p:spPr>
          <a:xfrm>
            <a:off x="183134" y="921506"/>
            <a:ext cx="5817989" cy="461665"/>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(2) </a:t>
            </a:r>
            <a:r>
              <a:rPr kumimoji="0" lang="en-US"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Non-</a:t>
            </a:r>
            <a:r>
              <a:rPr kumimoji="0" lang="en-US" sz="2400" b="1" i="0" u="none" strike="noStrike" kern="0" cap="none" spc="0" normalizeH="0" baseline="0" noProof="0" dirty="0" err="1">
                <a:ln>
                  <a:noFill/>
                </a:ln>
                <a:solidFill>
                  <a:schemeClr val="bg1"/>
                </a:solidFill>
                <a:effectLst/>
                <a:uLnTx/>
                <a:uFillTx/>
                <a:latin typeface="Calibri" panose="020F0502020204030204" pitchFamily="34" charset="0"/>
                <a:cs typeface="Calibri" panose="020F0502020204030204" pitchFamily="34" charset="0"/>
              </a:rPr>
              <a:t>capitalisation</a:t>
            </a:r>
            <a:r>
              <a:rPr kumimoji="0" lang="en-US" sz="2400" b="1" i="0" u="none" strike="noStrike" kern="0" cap="none" spc="0" normalizeH="0" noProof="0" dirty="0">
                <a:ln>
                  <a:noFill/>
                </a:ln>
                <a:solidFill>
                  <a:schemeClr val="bg1"/>
                </a:solidFill>
                <a:effectLst/>
                <a:uLnTx/>
                <a:uFillTx/>
                <a:latin typeface="Calibri" panose="020F0502020204030204" pitchFamily="34" charset="0"/>
                <a:cs typeface="Calibri" panose="020F0502020204030204" pitchFamily="34" charset="0"/>
              </a:rPr>
              <a:t> of key word in title</a:t>
            </a:r>
            <a:endParaRPr kumimoji="0" lang="en-GB"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cxnSp>
        <p:nvCxnSpPr>
          <p:cNvPr id="33" name="Straight Arrow Connector 32">
            <a:extLst>
              <a:ext uri="{FF2B5EF4-FFF2-40B4-BE49-F238E27FC236}">
                <a16:creationId xmlns:a16="http://schemas.microsoft.com/office/drawing/2014/main" id="{C3CA1A67-AF5E-4812-B93F-CEA9ED8C5E41}"/>
              </a:ext>
            </a:extLst>
          </p:cNvPr>
          <p:cNvCxnSpPr>
            <a:cxnSpLocks/>
          </p:cNvCxnSpPr>
          <p:nvPr/>
        </p:nvCxnSpPr>
        <p:spPr>
          <a:xfrm flipV="1">
            <a:off x="921993" y="2741813"/>
            <a:ext cx="1323843" cy="3422966"/>
          </a:xfrm>
          <a:prstGeom prst="straightConnector1">
            <a:avLst/>
          </a:prstGeom>
          <a:noFill/>
          <a:ln w="38100" cap="rnd" cmpd="sng" algn="ctr">
            <a:solidFill>
              <a:srgbClr val="002060"/>
            </a:solidFill>
            <a:prstDash val="solid"/>
            <a:tailEnd type="triangle"/>
          </a:ln>
          <a:effectLst/>
        </p:spPr>
      </p:cxnSp>
      <p:sp>
        <p:nvSpPr>
          <p:cNvPr id="17" name="TextBox 16">
            <a:extLst>
              <a:ext uri="{FF2B5EF4-FFF2-40B4-BE49-F238E27FC236}">
                <a16:creationId xmlns:a16="http://schemas.microsoft.com/office/drawing/2014/main" id="{E76443B2-61E6-4EDD-8886-EE4F19CBF82F}"/>
              </a:ext>
            </a:extLst>
          </p:cNvPr>
          <p:cNvSpPr txBox="1"/>
          <p:nvPr/>
        </p:nvSpPr>
        <p:spPr>
          <a:xfrm>
            <a:off x="213721" y="6164776"/>
            <a:ext cx="5047563" cy="461665"/>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(6) </a:t>
            </a:r>
            <a:r>
              <a:rPr kumimoji="0" lang="en-US"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Inconsistent use of capital letters</a:t>
            </a:r>
            <a:endParaRPr kumimoji="0" lang="en-GB"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cxnSp>
        <p:nvCxnSpPr>
          <p:cNvPr id="58" name="Straight Arrow Connector 57">
            <a:extLst>
              <a:ext uri="{FF2B5EF4-FFF2-40B4-BE49-F238E27FC236}">
                <a16:creationId xmlns:a16="http://schemas.microsoft.com/office/drawing/2014/main" id="{74065955-2D89-40D7-9278-0B32CB8292A8}"/>
              </a:ext>
            </a:extLst>
          </p:cNvPr>
          <p:cNvCxnSpPr>
            <a:cxnSpLocks/>
          </p:cNvCxnSpPr>
          <p:nvPr/>
        </p:nvCxnSpPr>
        <p:spPr>
          <a:xfrm>
            <a:off x="1892796" y="2067122"/>
            <a:ext cx="343104" cy="569790"/>
          </a:xfrm>
          <a:prstGeom prst="straightConnector1">
            <a:avLst/>
          </a:prstGeom>
          <a:noFill/>
          <a:ln w="38100" cap="rnd" cmpd="sng" algn="ctr">
            <a:solidFill>
              <a:srgbClr val="002060"/>
            </a:solidFill>
            <a:prstDash val="solid"/>
            <a:tailEnd type="triangle"/>
          </a:ln>
          <a:effectLst/>
        </p:spPr>
      </p:cxnSp>
      <p:sp>
        <p:nvSpPr>
          <p:cNvPr id="15" name="TextBox 14">
            <a:extLst>
              <a:ext uri="{FF2B5EF4-FFF2-40B4-BE49-F238E27FC236}">
                <a16:creationId xmlns:a16="http://schemas.microsoft.com/office/drawing/2014/main" id="{5105D576-89A6-48DC-A004-F148B3B51D2F}"/>
              </a:ext>
            </a:extLst>
          </p:cNvPr>
          <p:cNvSpPr txBox="1"/>
          <p:nvPr/>
        </p:nvSpPr>
        <p:spPr>
          <a:xfrm>
            <a:off x="9712761" y="1066240"/>
            <a:ext cx="2317969" cy="3046988"/>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(7) </a:t>
            </a:r>
            <a:r>
              <a:rPr kumimoji="0" lang="en-US"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Use of different grammar structures in main points (i.e. full sentence, noun phrase,</a:t>
            </a:r>
            <a:r>
              <a:rPr kumimoji="0" lang="en-US" sz="2400" b="1" i="0" u="none" strike="noStrike" kern="0" cap="none" spc="0" normalizeH="0" noProof="0" dirty="0">
                <a:ln>
                  <a:noFill/>
                </a:ln>
                <a:solidFill>
                  <a:schemeClr val="bg1"/>
                </a:solidFill>
                <a:effectLst/>
                <a:uLnTx/>
                <a:uFillTx/>
                <a:latin typeface="Calibri" panose="020F0502020204030204" pitchFamily="34" charset="0"/>
                <a:cs typeface="Calibri" panose="020F0502020204030204" pitchFamily="34" charset="0"/>
              </a:rPr>
              <a:t> question)</a:t>
            </a:r>
            <a:endParaRPr kumimoji="0" lang="en-GB" sz="24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72" name="Rectangle 71"/>
          <p:cNvSpPr/>
          <p:nvPr/>
        </p:nvSpPr>
        <p:spPr>
          <a:xfrm>
            <a:off x="2250409" y="2453044"/>
            <a:ext cx="4071933" cy="327884"/>
          </a:xfrm>
          <a:prstGeom prst="rect">
            <a:avLst/>
          </a:prstGeom>
          <a:solidFill>
            <a:srgbClr val="00B0F0">
              <a:alpha val="40000"/>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7388150" y="2413929"/>
            <a:ext cx="1511589" cy="327884"/>
          </a:xfrm>
          <a:prstGeom prst="rect">
            <a:avLst/>
          </a:prstGeom>
          <a:solidFill>
            <a:srgbClr val="00B0F0">
              <a:alpha val="40000"/>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2232533" y="4078016"/>
            <a:ext cx="2418721" cy="327884"/>
          </a:xfrm>
          <a:prstGeom prst="rect">
            <a:avLst/>
          </a:prstGeom>
          <a:solidFill>
            <a:srgbClr val="00B0F0">
              <a:alpha val="40000"/>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412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3" grpId="0" animBg="1"/>
      <p:bldP spid="28" grpId="0" animBg="1"/>
      <p:bldP spid="30" grpId="0" animBg="1"/>
      <p:bldP spid="26" grpId="0" animBg="1"/>
      <p:bldP spid="17" grpId="0" animBg="1"/>
      <p:bldP spid="15" grpId="0" animBg="1"/>
      <p:bldP spid="72" grpId="0" animBg="1"/>
      <p:bldP spid="73" grpId="0" animBg="1"/>
      <p:bldP spid="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PowerPoint </a:t>
              </a:r>
            </a:p>
            <a:p>
              <a:pPr marL="0" marR="0" lvl="0" indent="0" algn="ctr" defTabSz="685800" rtl="0" eaLnBrk="1" fontAlgn="auto" latinLnBrk="0" hangingPunct="1">
                <a:lnSpc>
                  <a:spcPct val="90000"/>
                </a:lnSpc>
                <a:spcBef>
                  <a:spcPct val="0"/>
                </a:spcBef>
                <a:spcAft>
                  <a:spcPts val="0"/>
                </a:spcAft>
                <a:buClrTx/>
                <a:buSzTx/>
                <a:buFontTx/>
                <a:buNone/>
                <a:tabLst/>
                <a:defRPr/>
              </a:pPr>
              <a:r>
                <a:rPr lang="en-US" sz="6000" dirty="0">
                  <a:solidFill>
                    <a:srgbClr val="002060"/>
                  </a:solidFill>
                  <a:latin typeface="Calibri "/>
                </a:rPr>
                <a:t>(</a:t>
              </a:r>
              <a:r>
                <a:rPr kumimoji="0" lang="en-US" sz="6000" i="0" u="none" strike="noStrike" kern="1200" cap="none" spc="0" normalizeH="0" baseline="0" noProof="0" dirty="0">
                  <a:ln>
                    <a:noFill/>
                  </a:ln>
                  <a:solidFill>
                    <a:srgbClr val="002060"/>
                  </a:solidFill>
                  <a:effectLst/>
                  <a:uLnTx/>
                  <a:uFillTx/>
                  <a:latin typeface="Calibri "/>
                </a:rPr>
                <a:t>Supporting</a:t>
              </a:r>
              <a:r>
                <a:rPr kumimoji="0" lang="en-US" sz="6000" i="0" u="none" strike="noStrike" kern="1200" cap="none" spc="0" normalizeH="0" noProof="0" dirty="0">
                  <a:ln>
                    <a:noFill/>
                  </a:ln>
                  <a:solidFill>
                    <a:srgbClr val="002060"/>
                  </a:solidFill>
                  <a:effectLst/>
                  <a:uLnTx/>
                  <a:uFillTx/>
                  <a:latin typeface="Calibri "/>
                </a:rPr>
                <a:t> ideas</a:t>
              </a:r>
              <a:r>
                <a:rPr kumimoji="0" lang="en-US" sz="6000" i="0" u="none" strike="noStrike" kern="1200" cap="none" spc="0" normalizeH="0" baseline="0" noProof="0" dirty="0">
                  <a:ln>
                    <a:noFill/>
                  </a:ln>
                  <a:solidFill>
                    <a:srgbClr val="002060"/>
                  </a:solidFill>
                  <a:effectLst/>
                  <a:uLnTx/>
                  <a:uFillTx/>
                  <a:latin typeface="Calibri "/>
                </a:rPr>
                <a:t>)</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11858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Supporting ideas</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8" name="Content Placeholder 2"/>
          <p:cNvSpPr>
            <a:spLocks noGrp="1"/>
          </p:cNvSpPr>
          <p:nvPr>
            <p:ph idx="1"/>
          </p:nvPr>
        </p:nvSpPr>
        <p:spPr>
          <a:xfrm>
            <a:off x="407368" y="1196752"/>
            <a:ext cx="11377264" cy="1800200"/>
          </a:xfrm>
          <a:solidFill>
            <a:srgbClr val="C7EBE2"/>
          </a:solidFill>
          <a:ln w="3175">
            <a:solidFill>
              <a:schemeClr val="tx1"/>
            </a:solidFill>
            <a:prstDash val="dash"/>
          </a:ln>
        </p:spPr>
        <p:txBody>
          <a:bodyPr anchor="ctr">
            <a:normAutofit/>
          </a:bodyPr>
          <a:lstStyle/>
          <a:p>
            <a:pPr marL="0" indent="0">
              <a:buNone/>
            </a:pPr>
            <a:r>
              <a:rPr lang="en-US" sz="2400" dirty="0"/>
              <a:t>Experienced presenters use </a:t>
            </a:r>
            <a:r>
              <a:rPr lang="en-US" sz="2400" b="1" dirty="0"/>
              <a:t>examples</a:t>
            </a:r>
            <a:r>
              <a:rPr lang="en-US" sz="2400" dirty="0"/>
              <a:t> and </a:t>
            </a:r>
            <a:r>
              <a:rPr lang="en-US" sz="2400" b="1" dirty="0"/>
              <a:t>research studies </a:t>
            </a:r>
            <a:r>
              <a:rPr lang="en-US" sz="2400" dirty="0"/>
              <a:t>to support their ideas. </a:t>
            </a:r>
          </a:p>
          <a:p>
            <a:pPr marL="0" indent="0">
              <a:buNone/>
            </a:pPr>
            <a:r>
              <a:rPr lang="en-US" sz="2400" dirty="0"/>
              <a:t>It is important that there is a </a:t>
            </a:r>
            <a:r>
              <a:rPr lang="en-US" sz="2400" u="sng" dirty="0"/>
              <a:t>balance</a:t>
            </a:r>
            <a:r>
              <a:rPr lang="en-US" sz="2400" dirty="0"/>
              <a:t> between the information included on the slide (as text) and the information provided orally when explaining these supporting ideas. </a:t>
            </a:r>
          </a:p>
        </p:txBody>
      </p:sp>
      <p:pic>
        <p:nvPicPr>
          <p:cNvPr id="2" name="Picture 1"/>
          <p:cNvPicPr>
            <a:picLocks noChangeAspect="1"/>
          </p:cNvPicPr>
          <p:nvPr/>
        </p:nvPicPr>
        <p:blipFill>
          <a:blip r:embed="rId3"/>
          <a:stretch>
            <a:fillRect/>
          </a:stretch>
        </p:blipFill>
        <p:spPr>
          <a:xfrm>
            <a:off x="8467302" y="3356992"/>
            <a:ext cx="3336038" cy="3428904"/>
          </a:xfrm>
          <a:prstGeom prst="rect">
            <a:avLst/>
          </a:prstGeom>
          <a:ln>
            <a:noFill/>
          </a:ln>
          <a:effectLst>
            <a:softEdge rad="112500"/>
          </a:effectLst>
        </p:spPr>
      </p:pic>
    </p:spTree>
    <p:extLst>
      <p:ext uri="{BB962C8B-B14F-4D97-AF65-F5344CB8AC3E}">
        <p14:creationId xmlns:p14="http://schemas.microsoft.com/office/powerpoint/2010/main" val="1076939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88" y="1124744"/>
            <a:ext cx="11017224" cy="1944216"/>
          </a:xfrm>
          <a:noFill/>
          <a:ln>
            <a:noFill/>
          </a:ln>
        </p:spPr>
        <p:txBody>
          <a:bodyPr>
            <a:normAutofit/>
          </a:bodyPr>
          <a:lstStyle/>
          <a:p>
            <a:pPr marL="0" indent="0" algn="just">
              <a:buNone/>
            </a:pPr>
            <a:r>
              <a:rPr lang="en-US" sz="2000" dirty="0"/>
              <a:t>Compare the way the </a:t>
            </a:r>
            <a:r>
              <a:rPr lang="en-US" sz="2000" b="1" dirty="0"/>
              <a:t>text</a:t>
            </a:r>
            <a:r>
              <a:rPr lang="en-US" sz="2000" dirty="0"/>
              <a:t> is used to introduce </a:t>
            </a:r>
            <a:r>
              <a:rPr lang="en-US" sz="2000" b="1" dirty="0"/>
              <a:t>support for ideas </a:t>
            </a:r>
            <a:r>
              <a:rPr lang="en-US" sz="2000" dirty="0"/>
              <a:t>(e.g. examples and evidence from research studies) in three PowerPoint slides and complete the tasks below. </a:t>
            </a:r>
          </a:p>
          <a:p>
            <a:pPr marL="0" indent="0" algn="just">
              <a:buNone/>
            </a:pPr>
            <a:endParaRPr lang="en-US" sz="2000" dirty="0"/>
          </a:p>
          <a:p>
            <a:pPr marL="971550" lvl="1" indent="-514350" algn="just">
              <a:buFont typeface="+mj-lt"/>
              <a:buAutoNum type="arabicPeriod"/>
            </a:pPr>
            <a:r>
              <a:rPr lang="en-US" sz="2000" dirty="0"/>
              <a:t>Decide which slide is the most </a:t>
            </a:r>
            <a:r>
              <a:rPr lang="en-US" sz="2000" b="1" dirty="0"/>
              <a:t>effective</a:t>
            </a:r>
            <a:r>
              <a:rPr lang="en-US" sz="2000" dirty="0"/>
              <a:t>. </a:t>
            </a:r>
          </a:p>
          <a:p>
            <a:pPr marL="971550" lvl="1" indent="-514350" algn="just">
              <a:buFont typeface="+mj-lt"/>
              <a:buAutoNum type="arabicPeriod"/>
            </a:pPr>
            <a:r>
              <a:rPr lang="en-US" sz="2000" dirty="0"/>
              <a:t>Give at least two reasons for your decision.</a:t>
            </a:r>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Supporting ideas</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8">
            <a:extLst>
              <a:ext uri="{FF2B5EF4-FFF2-40B4-BE49-F238E27FC236}">
                <a16:creationId xmlns:a16="http://schemas.microsoft.com/office/drawing/2014/main" id="{D3640CE3-1B63-4619-9A56-12A99ED95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2901" y="3352369"/>
            <a:ext cx="3377395" cy="2535732"/>
          </a:xfrm>
          <a:prstGeom prst="rect">
            <a:avLst/>
          </a:prstGeom>
          <a:ln>
            <a:solidFill>
              <a:schemeClr val="tx1"/>
            </a:solidFill>
          </a:ln>
        </p:spPr>
      </p:pic>
      <p:pic>
        <p:nvPicPr>
          <p:cNvPr id="11" name="Picture 10">
            <a:extLst>
              <a:ext uri="{FF2B5EF4-FFF2-40B4-BE49-F238E27FC236}">
                <a16:creationId xmlns:a16="http://schemas.microsoft.com/office/drawing/2014/main" id="{6F773D85-A01A-49F2-8D82-8906DDAEB6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6982" y="3350569"/>
            <a:ext cx="3377395" cy="2537533"/>
          </a:xfrm>
          <a:prstGeom prst="rect">
            <a:avLst/>
          </a:prstGeom>
          <a:ln>
            <a:solidFill>
              <a:schemeClr val="tx1"/>
            </a:solidFill>
          </a:ln>
        </p:spPr>
      </p:pic>
      <p:pic>
        <p:nvPicPr>
          <p:cNvPr id="12" name="Picture 11">
            <a:extLst>
              <a:ext uri="{FF2B5EF4-FFF2-40B4-BE49-F238E27FC236}">
                <a16:creationId xmlns:a16="http://schemas.microsoft.com/office/drawing/2014/main" id="{D19E994E-DEDC-4160-9E97-DC134D3F96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064" y="3350569"/>
            <a:ext cx="3380931" cy="2537532"/>
          </a:xfrm>
          <a:prstGeom prst="rect">
            <a:avLst/>
          </a:prstGeom>
          <a:ln>
            <a:solidFill>
              <a:schemeClr val="tx1"/>
            </a:solidFill>
          </a:ln>
        </p:spPr>
      </p:pic>
      <p:sp>
        <p:nvSpPr>
          <p:cNvPr id="13" name="Rectangle 12">
            <a:extLst>
              <a:ext uri="{FF2B5EF4-FFF2-40B4-BE49-F238E27FC236}">
                <a16:creationId xmlns:a16="http://schemas.microsoft.com/office/drawing/2014/main" id="{01629CC7-75EC-4DA2-829A-A2ED61812EE8}"/>
              </a:ext>
            </a:extLst>
          </p:cNvPr>
          <p:cNvSpPr/>
          <p:nvPr/>
        </p:nvSpPr>
        <p:spPr>
          <a:xfrm>
            <a:off x="11028172" y="2859780"/>
            <a:ext cx="1152880" cy="1569660"/>
          </a:xfrm>
          <a:prstGeom prst="rect">
            <a:avLst/>
          </a:prstGeom>
        </p:spPr>
        <p:txBody>
          <a:bodyPr wrap="none">
            <a:spAutoFit/>
          </a:bodyPr>
          <a:lstStyle/>
          <a:p>
            <a:r>
              <a:rPr lang="en-US" sz="9600" b="1" dirty="0">
                <a:solidFill>
                  <a:srgbClr val="00B050"/>
                </a:solidFill>
                <a:sym typeface="Wingdings" panose="05000000000000000000" pitchFamily="2" charset="2"/>
              </a:rPr>
              <a:t></a:t>
            </a:r>
            <a:endParaRPr lang="en-GB" sz="9600" dirty="0">
              <a:solidFill>
                <a:srgbClr val="00B050"/>
              </a:solidFill>
            </a:endParaRPr>
          </a:p>
        </p:txBody>
      </p:sp>
      <p:sp>
        <p:nvSpPr>
          <p:cNvPr id="14" name="Rectangle 13">
            <a:extLst>
              <a:ext uri="{FF2B5EF4-FFF2-40B4-BE49-F238E27FC236}">
                <a16:creationId xmlns:a16="http://schemas.microsoft.com/office/drawing/2014/main" id="{7062C921-917E-486C-A1CB-2B0C1F7C38E6}"/>
              </a:ext>
            </a:extLst>
          </p:cNvPr>
          <p:cNvSpPr/>
          <p:nvPr/>
        </p:nvSpPr>
        <p:spPr>
          <a:xfrm>
            <a:off x="3013173" y="2444282"/>
            <a:ext cx="1407758" cy="2400657"/>
          </a:xfrm>
          <a:prstGeom prst="rect">
            <a:avLst/>
          </a:prstGeom>
        </p:spPr>
        <p:txBody>
          <a:bodyPr wrap="none">
            <a:spAutoFit/>
          </a:bodyPr>
          <a:lstStyle/>
          <a:p>
            <a:r>
              <a:rPr lang="en-US" sz="15000" b="1" dirty="0">
                <a:solidFill>
                  <a:srgbClr val="FF0000"/>
                </a:solidFill>
                <a:sym typeface="Wingdings" panose="05000000000000000000" pitchFamily="2" charset="2"/>
              </a:rPr>
              <a:t></a:t>
            </a:r>
            <a:endParaRPr lang="en-GB" sz="15000" dirty="0">
              <a:solidFill>
                <a:srgbClr val="FF0000"/>
              </a:solidFill>
            </a:endParaRPr>
          </a:p>
        </p:txBody>
      </p:sp>
      <p:sp>
        <p:nvSpPr>
          <p:cNvPr id="15" name="Rectangle 14">
            <a:extLst>
              <a:ext uri="{FF2B5EF4-FFF2-40B4-BE49-F238E27FC236}">
                <a16:creationId xmlns:a16="http://schemas.microsoft.com/office/drawing/2014/main" id="{7062C921-917E-486C-A1CB-2B0C1F7C38E6}"/>
              </a:ext>
            </a:extLst>
          </p:cNvPr>
          <p:cNvSpPr/>
          <p:nvPr/>
        </p:nvSpPr>
        <p:spPr>
          <a:xfrm>
            <a:off x="6846715" y="2444282"/>
            <a:ext cx="1407758" cy="2400657"/>
          </a:xfrm>
          <a:prstGeom prst="rect">
            <a:avLst/>
          </a:prstGeom>
        </p:spPr>
        <p:txBody>
          <a:bodyPr wrap="none">
            <a:spAutoFit/>
          </a:bodyPr>
          <a:lstStyle/>
          <a:p>
            <a:r>
              <a:rPr lang="en-US" sz="15000" b="1" dirty="0">
                <a:solidFill>
                  <a:srgbClr val="FF0000"/>
                </a:solidFill>
                <a:sym typeface="Wingdings" panose="05000000000000000000" pitchFamily="2" charset="2"/>
              </a:rPr>
              <a:t></a:t>
            </a:r>
            <a:endParaRPr lang="en-GB" sz="15000" dirty="0">
              <a:solidFill>
                <a:srgbClr val="FF0000"/>
              </a:solidFill>
            </a:endParaRPr>
          </a:p>
        </p:txBody>
      </p:sp>
      <p:sp>
        <p:nvSpPr>
          <p:cNvPr id="16" name="TextBox 15">
            <a:extLst>
              <a:ext uri="{FF2B5EF4-FFF2-40B4-BE49-F238E27FC236}">
                <a16:creationId xmlns:a16="http://schemas.microsoft.com/office/drawing/2014/main" id="{1445B165-558D-43D5-98B9-2B0C4173B89B}"/>
              </a:ext>
            </a:extLst>
          </p:cNvPr>
          <p:cNvSpPr txBox="1"/>
          <p:nvPr/>
        </p:nvSpPr>
        <p:spPr>
          <a:xfrm>
            <a:off x="424382" y="6021143"/>
            <a:ext cx="3614294" cy="461665"/>
          </a:xfrm>
          <a:prstGeom prst="rect">
            <a:avLst/>
          </a:prstGeom>
          <a:noFill/>
          <a:ln>
            <a:noFill/>
          </a:ln>
        </p:spPr>
        <p:txBody>
          <a:bodyPr wrap="square" rtlCol="0">
            <a:spAutoFit/>
          </a:bodyPr>
          <a:lstStyle/>
          <a:p>
            <a:pPr algn="ctr"/>
            <a:r>
              <a:rPr lang="en-US" sz="2400" dirty="0">
                <a:solidFill>
                  <a:srgbClr val="002060"/>
                </a:solidFill>
              </a:rPr>
              <a:t>Not enough information</a:t>
            </a:r>
            <a:endParaRPr lang="en-GB" sz="2400" dirty="0">
              <a:solidFill>
                <a:srgbClr val="002060"/>
              </a:solidFill>
            </a:endParaRPr>
          </a:p>
        </p:txBody>
      </p:sp>
      <p:sp>
        <p:nvSpPr>
          <p:cNvPr id="20" name="TextBox 19">
            <a:extLst>
              <a:ext uri="{FF2B5EF4-FFF2-40B4-BE49-F238E27FC236}">
                <a16:creationId xmlns:a16="http://schemas.microsoft.com/office/drawing/2014/main" id="{1445B165-558D-43D5-98B9-2B0C4173B89B}"/>
              </a:ext>
            </a:extLst>
          </p:cNvPr>
          <p:cNvSpPr txBox="1"/>
          <p:nvPr/>
        </p:nvSpPr>
        <p:spPr>
          <a:xfrm>
            <a:off x="4374755" y="6040797"/>
            <a:ext cx="3614294" cy="461665"/>
          </a:xfrm>
          <a:prstGeom prst="rect">
            <a:avLst/>
          </a:prstGeom>
          <a:noFill/>
          <a:ln>
            <a:noFill/>
          </a:ln>
        </p:spPr>
        <p:txBody>
          <a:bodyPr wrap="square" rtlCol="0">
            <a:spAutoFit/>
          </a:bodyPr>
          <a:lstStyle/>
          <a:p>
            <a:pPr algn="ctr"/>
            <a:r>
              <a:rPr lang="en-US" sz="2400" dirty="0">
                <a:solidFill>
                  <a:srgbClr val="002060"/>
                </a:solidFill>
              </a:rPr>
              <a:t>Too much information</a:t>
            </a:r>
            <a:endParaRPr lang="en-GB" sz="2400" dirty="0">
              <a:solidFill>
                <a:srgbClr val="002060"/>
              </a:solidFill>
            </a:endParaRPr>
          </a:p>
        </p:txBody>
      </p:sp>
      <p:sp>
        <p:nvSpPr>
          <p:cNvPr id="17" name="Oval 16">
            <a:extLst>
              <a:ext uri="{FF2B5EF4-FFF2-40B4-BE49-F238E27FC236}">
                <a16:creationId xmlns:a16="http://schemas.microsoft.com/office/drawing/2014/main" id="{0DB828D4-ED3C-431F-8E9C-9861318995AD}"/>
              </a:ext>
            </a:extLst>
          </p:cNvPr>
          <p:cNvSpPr/>
          <p:nvPr/>
        </p:nvSpPr>
        <p:spPr>
          <a:xfrm>
            <a:off x="363962" y="5722672"/>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A</a:t>
            </a:r>
            <a:endParaRPr lang="en-GB" b="1" dirty="0">
              <a:solidFill>
                <a:srgbClr val="C00000"/>
              </a:solidFill>
            </a:endParaRPr>
          </a:p>
        </p:txBody>
      </p:sp>
      <p:sp>
        <p:nvSpPr>
          <p:cNvPr id="18" name="Oval 17">
            <a:extLst>
              <a:ext uri="{FF2B5EF4-FFF2-40B4-BE49-F238E27FC236}">
                <a16:creationId xmlns:a16="http://schemas.microsoft.com/office/drawing/2014/main" id="{FF41ADCA-1DF7-47CE-902C-F74F9D3C50D8}"/>
              </a:ext>
            </a:extLst>
          </p:cNvPr>
          <p:cNvSpPr/>
          <p:nvPr/>
        </p:nvSpPr>
        <p:spPr>
          <a:xfrm>
            <a:off x="4219880" y="5676656"/>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a:t>
            </a:r>
            <a:endParaRPr lang="en-GB" b="1" dirty="0">
              <a:solidFill>
                <a:srgbClr val="C00000"/>
              </a:solidFill>
            </a:endParaRPr>
          </a:p>
        </p:txBody>
      </p:sp>
      <p:sp>
        <p:nvSpPr>
          <p:cNvPr id="19" name="Oval 18">
            <a:extLst>
              <a:ext uri="{FF2B5EF4-FFF2-40B4-BE49-F238E27FC236}">
                <a16:creationId xmlns:a16="http://schemas.microsoft.com/office/drawing/2014/main" id="{E7F19500-9A04-4479-B45C-ABE735385ECF}"/>
              </a:ext>
            </a:extLst>
          </p:cNvPr>
          <p:cNvSpPr/>
          <p:nvPr/>
        </p:nvSpPr>
        <p:spPr>
          <a:xfrm>
            <a:off x="8109832" y="5682454"/>
            <a:ext cx="354204" cy="344487"/>
          </a:xfrm>
          <a:prstGeom prst="ellipse">
            <a:avLst/>
          </a:prstGeom>
          <a:solidFill>
            <a:schemeClr val="bg1"/>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a:t>
            </a:r>
            <a:endParaRPr lang="en-GB" b="1" dirty="0">
              <a:solidFill>
                <a:srgbClr val="C00000"/>
              </a:solidFill>
            </a:endParaRPr>
          </a:p>
        </p:txBody>
      </p:sp>
      <p:sp>
        <p:nvSpPr>
          <p:cNvPr id="21" name="Rectangle 20">
            <a:extLst>
              <a:ext uri="{FF2B5EF4-FFF2-40B4-BE49-F238E27FC236}">
                <a16:creationId xmlns:a16="http://schemas.microsoft.com/office/drawing/2014/main" id="{4E9A658B-C964-4A98-B45A-E7E4BA084E64}"/>
              </a:ext>
            </a:extLst>
          </p:cNvPr>
          <p:cNvSpPr/>
          <p:nvPr/>
        </p:nvSpPr>
        <p:spPr>
          <a:xfrm>
            <a:off x="556969" y="4044795"/>
            <a:ext cx="3359917" cy="384646"/>
          </a:xfrm>
          <a:prstGeom prst="rect">
            <a:avLst/>
          </a:prstGeom>
          <a:solidFill>
            <a:srgbClr val="00B0F0">
              <a:alpha val="40000"/>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8103BA5-96B4-4319-9666-187E030ED1EC}"/>
              </a:ext>
            </a:extLst>
          </p:cNvPr>
          <p:cNvSpPr/>
          <p:nvPr/>
        </p:nvSpPr>
        <p:spPr>
          <a:xfrm>
            <a:off x="4400519" y="3991772"/>
            <a:ext cx="3359917" cy="733372"/>
          </a:xfrm>
          <a:prstGeom prst="rect">
            <a:avLst/>
          </a:prstGeom>
          <a:solidFill>
            <a:srgbClr val="00B0F0">
              <a:alpha val="40000"/>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51F46C1F-A50D-4F93-8CBC-A7451621E56D}"/>
              </a:ext>
            </a:extLst>
          </p:cNvPr>
          <p:cNvSpPr/>
          <p:nvPr/>
        </p:nvSpPr>
        <p:spPr>
          <a:xfrm>
            <a:off x="4394295" y="5366347"/>
            <a:ext cx="3359917" cy="521754"/>
          </a:xfrm>
          <a:prstGeom prst="rect">
            <a:avLst/>
          </a:prstGeom>
          <a:solidFill>
            <a:srgbClr val="00B0F0">
              <a:alpha val="40000"/>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1598" y="173960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1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20" grpId="0"/>
      <p:bldP spid="21" grpId="0" animBg="1"/>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640CE3-1B63-4619-9A56-12A99ED95D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282" y="1196752"/>
            <a:ext cx="4603631" cy="3456384"/>
          </a:xfrm>
          <a:prstGeom prst="rect">
            <a:avLst/>
          </a:prstGeom>
          <a:ln>
            <a:solidFill>
              <a:schemeClr val="tx1"/>
            </a:solidFill>
          </a:ln>
        </p:spPr>
      </p:pic>
      <p:sp>
        <p:nvSpPr>
          <p:cNvPr id="16" name="TextBox 15">
            <a:extLst>
              <a:ext uri="{FF2B5EF4-FFF2-40B4-BE49-F238E27FC236}">
                <a16:creationId xmlns:a16="http://schemas.microsoft.com/office/drawing/2014/main" id="{1445B165-558D-43D5-98B9-2B0C4173B89B}"/>
              </a:ext>
            </a:extLst>
          </p:cNvPr>
          <p:cNvSpPr txBox="1"/>
          <p:nvPr/>
        </p:nvSpPr>
        <p:spPr>
          <a:xfrm>
            <a:off x="5519936" y="1144632"/>
            <a:ext cx="6480719" cy="4154984"/>
          </a:xfrm>
          <a:prstGeom prst="rect">
            <a:avLst/>
          </a:prstGeom>
          <a:noFill/>
          <a:ln>
            <a:noFill/>
          </a:ln>
        </p:spPr>
        <p:txBody>
          <a:bodyPr wrap="square" rtlCol="0">
            <a:spAutoFit/>
          </a:bodyPr>
          <a:lstStyle/>
          <a:p>
            <a:r>
              <a:rPr lang="en-US" sz="2400" b="1" dirty="0">
                <a:solidFill>
                  <a:srgbClr val="002060"/>
                </a:solidFill>
              </a:rPr>
              <a:t>This slide is the most effective.</a:t>
            </a:r>
          </a:p>
          <a:p>
            <a:endParaRPr lang="en-US" sz="2400" dirty="0">
              <a:solidFill>
                <a:srgbClr val="002060"/>
              </a:solidFill>
            </a:endParaRPr>
          </a:p>
          <a:p>
            <a:r>
              <a:rPr lang="en-US" sz="2400" dirty="0">
                <a:solidFill>
                  <a:srgbClr val="002060"/>
                </a:solidFill>
              </a:rPr>
              <a:t>It provides </a:t>
            </a:r>
            <a:r>
              <a:rPr lang="en-US" sz="2400" u="sng" dirty="0">
                <a:solidFill>
                  <a:srgbClr val="002060"/>
                </a:solidFill>
              </a:rPr>
              <a:t>basic</a:t>
            </a:r>
            <a:r>
              <a:rPr lang="en-US" sz="2400" dirty="0">
                <a:solidFill>
                  <a:srgbClr val="002060"/>
                </a:solidFill>
              </a:rPr>
              <a:t> details about the example taken from research: </a:t>
            </a:r>
          </a:p>
          <a:p>
            <a:pPr marL="742950" lvl="1" indent="-285750">
              <a:buFont typeface="Arial" panose="020B0604020202020204" pitchFamily="34" charset="0"/>
              <a:buChar char="•"/>
            </a:pPr>
            <a:r>
              <a:rPr lang="en-US" sz="2400" dirty="0">
                <a:solidFill>
                  <a:srgbClr val="002060"/>
                </a:solidFill>
              </a:rPr>
              <a:t>the name: </a:t>
            </a:r>
            <a:r>
              <a:rPr lang="en-US" sz="2400" i="1" dirty="0">
                <a:solidFill>
                  <a:srgbClr val="002060"/>
                </a:solidFill>
              </a:rPr>
              <a:t>‘Move Your Way’</a:t>
            </a:r>
            <a:endParaRPr lang="en-US" sz="2400" dirty="0">
              <a:solidFill>
                <a:srgbClr val="002060"/>
              </a:solidFill>
            </a:endParaRPr>
          </a:p>
          <a:p>
            <a:pPr marL="742950" lvl="1" indent="-285750">
              <a:buFont typeface="Arial" panose="020B0604020202020204" pitchFamily="34" charset="0"/>
              <a:buChar char="•"/>
            </a:pPr>
            <a:r>
              <a:rPr lang="en-US" sz="2400" dirty="0">
                <a:solidFill>
                  <a:srgbClr val="002060"/>
                </a:solidFill>
              </a:rPr>
              <a:t>the location: </a:t>
            </a:r>
            <a:r>
              <a:rPr lang="en-US" sz="2400" i="1" dirty="0">
                <a:solidFill>
                  <a:srgbClr val="002060"/>
                </a:solidFill>
              </a:rPr>
              <a:t>USA</a:t>
            </a:r>
            <a:endParaRPr lang="en-US" sz="2400" dirty="0">
              <a:solidFill>
                <a:srgbClr val="002060"/>
              </a:solidFill>
            </a:endParaRPr>
          </a:p>
          <a:p>
            <a:pPr marL="742950" lvl="1" indent="-285750">
              <a:buFont typeface="Arial" panose="020B0604020202020204" pitchFamily="34" charset="0"/>
              <a:buChar char="•"/>
            </a:pPr>
            <a:r>
              <a:rPr lang="en-US" sz="2400" dirty="0">
                <a:solidFill>
                  <a:srgbClr val="002060"/>
                </a:solidFill>
              </a:rPr>
              <a:t>the main points: </a:t>
            </a:r>
          </a:p>
          <a:p>
            <a:pPr marL="1200150" lvl="2" indent="-285750">
              <a:buFont typeface="Arial" panose="020B0604020202020204" pitchFamily="34" charset="0"/>
              <a:buChar char="•"/>
            </a:pPr>
            <a:r>
              <a:rPr lang="en-US" sz="2400" i="1" dirty="0">
                <a:solidFill>
                  <a:srgbClr val="002060"/>
                </a:solidFill>
              </a:rPr>
              <a:t>free promotional material …</a:t>
            </a:r>
          </a:p>
          <a:p>
            <a:pPr marL="1200150" lvl="2" indent="-285750">
              <a:buFont typeface="Arial" panose="020B0604020202020204" pitchFamily="34" charset="0"/>
              <a:buChar char="•"/>
            </a:pPr>
            <a:r>
              <a:rPr lang="en-US" sz="2400" i="1" dirty="0">
                <a:solidFill>
                  <a:srgbClr val="002060"/>
                </a:solidFill>
              </a:rPr>
              <a:t>over 2 years …</a:t>
            </a:r>
            <a:endParaRPr lang="en-US" sz="2400" dirty="0">
              <a:solidFill>
                <a:srgbClr val="002060"/>
              </a:solidFill>
            </a:endParaRPr>
          </a:p>
          <a:p>
            <a:endParaRPr lang="en-US" sz="2400" dirty="0">
              <a:solidFill>
                <a:srgbClr val="002060"/>
              </a:solidFill>
            </a:endParaRPr>
          </a:p>
          <a:p>
            <a:endParaRPr lang="en-US" sz="2400" dirty="0">
              <a:solidFill>
                <a:srgbClr val="002060"/>
              </a:solidFill>
            </a:endParaRPr>
          </a:p>
        </p:txBody>
      </p:sp>
      <p:grpSp>
        <p:nvGrpSpPr>
          <p:cNvPr id="10" name="Group 2"/>
          <p:cNvGrpSpPr>
            <a:grpSpLocks/>
          </p:cNvGrpSpPr>
          <p:nvPr/>
        </p:nvGrpSpPr>
        <p:grpSpPr bwMode="auto">
          <a:xfrm>
            <a:off x="2567608" y="279885"/>
            <a:ext cx="7956376" cy="556827"/>
            <a:chOff x="103092947" y="106166598"/>
            <a:chExt cx="6633628" cy="556506"/>
          </a:xfrm>
        </p:grpSpPr>
        <p:sp>
          <p:nvSpPr>
            <p:cNvPr id="11"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Supporting ideas</a:t>
              </a:r>
              <a:endParaRPr lang="en-US" altLang="en-US" sz="2400" dirty="0">
                <a:solidFill>
                  <a:prstClr val="black"/>
                </a:solidFill>
                <a:latin typeface="Arial" panose="020B0604020202020204" pitchFamily="34" charset="0"/>
              </a:endParaRPr>
            </a:p>
          </p:txBody>
        </p:sp>
        <p:sp>
          <p:nvSpPr>
            <p:cNvPr id="13"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8"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cxnSp>
        <p:nvCxnSpPr>
          <p:cNvPr id="3" name="Straight Arrow Connector 2">
            <a:extLst>
              <a:ext uri="{FF2B5EF4-FFF2-40B4-BE49-F238E27FC236}">
                <a16:creationId xmlns:a16="http://schemas.microsoft.com/office/drawing/2014/main" id="{4317A517-B614-487A-80F0-E30B3A8A682B}"/>
              </a:ext>
            </a:extLst>
          </p:cNvPr>
          <p:cNvCxnSpPr>
            <a:cxnSpLocks/>
          </p:cNvCxnSpPr>
          <p:nvPr/>
        </p:nvCxnSpPr>
        <p:spPr>
          <a:xfrm flipH="1" flipV="1">
            <a:off x="1703512" y="2348880"/>
            <a:ext cx="4176464" cy="50405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83F20E-D468-4C24-A8D0-9B1972640AC6}"/>
              </a:ext>
            </a:extLst>
          </p:cNvPr>
          <p:cNvCxnSpPr>
            <a:cxnSpLocks/>
          </p:cNvCxnSpPr>
          <p:nvPr/>
        </p:nvCxnSpPr>
        <p:spPr>
          <a:xfrm flipH="1" flipV="1">
            <a:off x="3143672" y="2362022"/>
            <a:ext cx="2736304" cy="79883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516074-B486-477D-BA9B-0218198C1741}"/>
              </a:ext>
            </a:extLst>
          </p:cNvPr>
          <p:cNvCxnSpPr>
            <a:cxnSpLocks/>
          </p:cNvCxnSpPr>
          <p:nvPr/>
        </p:nvCxnSpPr>
        <p:spPr>
          <a:xfrm flipH="1" flipV="1">
            <a:off x="2601517" y="2708920"/>
            <a:ext cx="3782515" cy="128844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5BF8110-78B5-4729-BF37-B390D3C68D5B}"/>
              </a:ext>
            </a:extLst>
          </p:cNvPr>
          <p:cNvCxnSpPr>
            <a:cxnSpLocks/>
          </p:cNvCxnSpPr>
          <p:nvPr/>
        </p:nvCxnSpPr>
        <p:spPr>
          <a:xfrm flipH="1">
            <a:off x="4511825" y="4005064"/>
            <a:ext cx="1872207" cy="33919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CB2E2C1-DBED-46CF-80DE-160F0F57C6A2}"/>
              </a:ext>
            </a:extLst>
          </p:cNvPr>
          <p:cNvSpPr/>
          <p:nvPr/>
        </p:nvSpPr>
        <p:spPr>
          <a:xfrm>
            <a:off x="550282" y="5299616"/>
            <a:ext cx="11234350" cy="461665"/>
          </a:xfrm>
          <a:prstGeom prst="rect">
            <a:avLst/>
          </a:prstGeom>
        </p:spPr>
        <p:txBody>
          <a:bodyPr wrap="square">
            <a:spAutoFit/>
          </a:bodyPr>
          <a:lstStyle/>
          <a:p>
            <a:r>
              <a:rPr lang="en-US" sz="2400" dirty="0">
                <a:solidFill>
                  <a:srgbClr val="002060"/>
                </a:solidFill>
              </a:rPr>
              <a:t>The audience has to </a:t>
            </a:r>
            <a:r>
              <a:rPr lang="en-US" sz="2400" u="sng" dirty="0">
                <a:solidFill>
                  <a:srgbClr val="002060"/>
                </a:solidFill>
              </a:rPr>
              <a:t>listen</a:t>
            </a:r>
            <a:r>
              <a:rPr lang="en-US" sz="2400" dirty="0">
                <a:solidFill>
                  <a:srgbClr val="002060"/>
                </a:solidFill>
              </a:rPr>
              <a:t> to get further details.</a:t>
            </a:r>
          </a:p>
        </p:txBody>
      </p:sp>
    </p:spTree>
    <p:extLst>
      <p:ext uri="{BB962C8B-B14F-4D97-AF65-F5344CB8AC3E}">
        <p14:creationId xmlns:p14="http://schemas.microsoft.com/office/powerpoint/2010/main" val="245814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382" y="1124744"/>
            <a:ext cx="11125236" cy="5328592"/>
          </a:xfrm>
          <a:noFill/>
          <a:ln>
            <a:noFill/>
          </a:ln>
        </p:spPr>
        <p:txBody>
          <a:bodyPr>
            <a:normAutofit/>
          </a:bodyPr>
          <a:lstStyle/>
          <a:p>
            <a:pPr marL="0" indent="0" algn="just">
              <a:buNone/>
            </a:pPr>
            <a:r>
              <a:rPr lang="en-US" sz="2000" dirty="0"/>
              <a:t>Analyse the way the text is used to present a </a:t>
            </a:r>
            <a:r>
              <a:rPr lang="en-US" sz="2000" b="1" dirty="0"/>
              <a:t>research study</a:t>
            </a:r>
            <a:r>
              <a:rPr lang="en-US" sz="2000" dirty="0"/>
              <a:t>. Decide which of the information below is presented on the slide.</a:t>
            </a:r>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9037004"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Presenting a research </a:t>
              </a:r>
              <a:r>
                <a:rPr lang="en-GB" altLang="en-US" sz="2400" dirty="0">
                  <a:solidFill>
                    <a:srgbClr val="000000"/>
                  </a:solidFill>
                  <a:latin typeface="Verdana" panose="020B0604030504040204" pitchFamily="34" charset="0"/>
                </a:rPr>
                <a:t>s</a:t>
              </a:r>
              <a:r>
                <a:rPr kumimoji="0" lang="en-GB" altLang="en-US" sz="2400" i="0" u="none" strike="noStrike" kern="1200" cap="none" spc="0" normalizeH="0" baseline="0" noProof="0" dirty="0" err="1">
                  <a:ln>
                    <a:noFill/>
                  </a:ln>
                  <a:solidFill>
                    <a:srgbClr val="000000"/>
                  </a:solidFill>
                  <a:effectLst/>
                  <a:uLnTx/>
                  <a:uFillTx/>
                  <a:latin typeface="Verdana" panose="020B0604030504040204" pitchFamily="34" charset="0"/>
                </a:rPr>
                <a:t>tudy</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3">
            <a:extLst>
              <a:ext uri="{FF2B5EF4-FFF2-40B4-BE49-F238E27FC236}">
                <a16:creationId xmlns:a16="http://schemas.microsoft.com/office/drawing/2014/main" id="{7DF701B1-9826-4CBE-B051-78EDDB3C5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41" y="2202732"/>
            <a:ext cx="5256584" cy="3956692"/>
          </a:xfrm>
          <a:prstGeom prst="rect">
            <a:avLst/>
          </a:prstGeom>
          <a:ln>
            <a:solidFill>
              <a:schemeClr val="tx1"/>
            </a:solidFill>
          </a:ln>
        </p:spPr>
      </p:pic>
      <p:sp>
        <p:nvSpPr>
          <p:cNvPr id="11" name="Rectangle 10">
            <a:extLst>
              <a:ext uri="{FF2B5EF4-FFF2-40B4-BE49-F238E27FC236}">
                <a16:creationId xmlns:a16="http://schemas.microsoft.com/office/drawing/2014/main" id="{6EAE4A12-84E9-4CF8-8E80-56A90BB653EE}"/>
              </a:ext>
            </a:extLst>
          </p:cNvPr>
          <p:cNvSpPr/>
          <p:nvPr/>
        </p:nvSpPr>
        <p:spPr>
          <a:xfrm>
            <a:off x="6192059" y="2202732"/>
            <a:ext cx="5094566" cy="395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lphaLcPeriod"/>
            </a:pPr>
            <a:r>
              <a:rPr lang="en-US" sz="2400" dirty="0">
                <a:solidFill>
                  <a:srgbClr val="002060"/>
                </a:solidFill>
              </a:rPr>
              <a:t>General subject of research</a:t>
            </a:r>
          </a:p>
          <a:p>
            <a:pPr marL="457200" indent="-457200">
              <a:buFontTx/>
              <a:buAutoNum type="alphaLcPeriod"/>
            </a:pPr>
            <a:r>
              <a:rPr lang="en-US" sz="2400" dirty="0">
                <a:solidFill>
                  <a:srgbClr val="002060"/>
                </a:solidFill>
              </a:rPr>
              <a:t>Time period of research</a:t>
            </a:r>
            <a:endParaRPr lang="en-GB" sz="2400" dirty="0">
              <a:solidFill>
                <a:srgbClr val="002060"/>
              </a:solidFill>
            </a:endParaRPr>
          </a:p>
          <a:p>
            <a:pPr marL="457200" indent="-457200">
              <a:buFontTx/>
              <a:buAutoNum type="alphaLcPeriod"/>
            </a:pPr>
            <a:r>
              <a:rPr lang="en-US" sz="2400" dirty="0">
                <a:solidFill>
                  <a:srgbClr val="002060"/>
                </a:solidFill>
              </a:rPr>
              <a:t>Basic details of the research method</a:t>
            </a:r>
          </a:p>
          <a:p>
            <a:pPr marL="457200" indent="-457200">
              <a:buFontTx/>
              <a:buAutoNum type="alphaLcPeriod"/>
            </a:pPr>
            <a:r>
              <a:rPr lang="en-US" sz="2400" dirty="0">
                <a:solidFill>
                  <a:srgbClr val="002060"/>
                </a:solidFill>
              </a:rPr>
              <a:t>Specific details about how the research was conducted</a:t>
            </a:r>
          </a:p>
          <a:p>
            <a:pPr marL="457200" indent="-457200">
              <a:buFontTx/>
              <a:buAutoNum type="alphaLcPeriod"/>
            </a:pPr>
            <a:r>
              <a:rPr lang="en-US" sz="2400" dirty="0">
                <a:solidFill>
                  <a:srgbClr val="002060"/>
                </a:solidFill>
              </a:rPr>
              <a:t>Main relevant finding(s) of research</a:t>
            </a:r>
            <a:endParaRPr lang="en-GB" sz="2400" dirty="0">
              <a:solidFill>
                <a:srgbClr val="002060"/>
              </a:solidFill>
            </a:endParaRPr>
          </a:p>
          <a:p>
            <a:pPr marL="457200" indent="-457200">
              <a:buFontTx/>
              <a:buAutoNum type="alphaLcPeriod"/>
            </a:pPr>
            <a:r>
              <a:rPr lang="en-US" sz="2400" dirty="0">
                <a:solidFill>
                  <a:srgbClr val="002060"/>
                </a:solidFill>
              </a:rPr>
              <a:t>Explanation of finding(s)</a:t>
            </a:r>
            <a:endParaRPr lang="en-GB" sz="2400" dirty="0">
              <a:solidFill>
                <a:srgbClr val="002060"/>
              </a:solidFill>
            </a:endParaRPr>
          </a:p>
        </p:txBody>
      </p:sp>
      <p:sp>
        <p:nvSpPr>
          <p:cNvPr id="16" name="Rectangle 15">
            <a:extLst>
              <a:ext uri="{FF2B5EF4-FFF2-40B4-BE49-F238E27FC236}">
                <a16:creationId xmlns:a16="http://schemas.microsoft.com/office/drawing/2014/main" id="{01629CC7-75EC-4DA2-829A-A2ED61812EE8}"/>
              </a:ext>
            </a:extLst>
          </p:cNvPr>
          <p:cNvSpPr/>
          <p:nvPr/>
        </p:nvSpPr>
        <p:spPr>
          <a:xfrm>
            <a:off x="10134497" y="2564192"/>
            <a:ext cx="569881" cy="646331"/>
          </a:xfrm>
          <a:prstGeom prst="rect">
            <a:avLst/>
          </a:prstGeom>
        </p:spPr>
        <p:txBody>
          <a:bodyPr wrap="square">
            <a:spAutoFit/>
          </a:bodyPr>
          <a:lstStyle/>
          <a:p>
            <a:r>
              <a:rPr lang="en-US" sz="3600" b="1" dirty="0">
                <a:solidFill>
                  <a:srgbClr val="00B050"/>
                </a:solidFill>
                <a:sym typeface="Wingdings" panose="05000000000000000000" pitchFamily="2" charset="2"/>
              </a:rPr>
              <a:t></a:t>
            </a:r>
            <a:endParaRPr lang="en-GB" sz="3600" dirty="0">
              <a:solidFill>
                <a:srgbClr val="00B050"/>
              </a:solidFill>
            </a:endParaRPr>
          </a:p>
        </p:txBody>
      </p:sp>
      <p:sp>
        <p:nvSpPr>
          <p:cNvPr id="17" name="Rectangle 16">
            <a:extLst>
              <a:ext uri="{FF2B5EF4-FFF2-40B4-BE49-F238E27FC236}">
                <a16:creationId xmlns:a16="http://schemas.microsoft.com/office/drawing/2014/main" id="{01629CC7-75EC-4DA2-829A-A2ED61812EE8}"/>
              </a:ext>
            </a:extLst>
          </p:cNvPr>
          <p:cNvSpPr/>
          <p:nvPr/>
        </p:nvSpPr>
        <p:spPr>
          <a:xfrm>
            <a:off x="9696540" y="2948185"/>
            <a:ext cx="569881" cy="646331"/>
          </a:xfrm>
          <a:prstGeom prst="rect">
            <a:avLst/>
          </a:prstGeom>
        </p:spPr>
        <p:txBody>
          <a:bodyPr wrap="square">
            <a:spAutoFit/>
          </a:bodyPr>
          <a:lstStyle/>
          <a:p>
            <a:r>
              <a:rPr lang="en-US" sz="3600" b="1" dirty="0">
                <a:solidFill>
                  <a:srgbClr val="00B050"/>
                </a:solidFill>
                <a:sym typeface="Wingdings" panose="05000000000000000000" pitchFamily="2" charset="2"/>
              </a:rPr>
              <a:t></a:t>
            </a:r>
            <a:endParaRPr lang="en-GB" sz="3600" dirty="0">
              <a:solidFill>
                <a:srgbClr val="00B050"/>
              </a:solidFill>
            </a:endParaRPr>
          </a:p>
        </p:txBody>
      </p:sp>
      <p:sp>
        <p:nvSpPr>
          <p:cNvPr id="18" name="Rectangle 17">
            <a:extLst>
              <a:ext uri="{FF2B5EF4-FFF2-40B4-BE49-F238E27FC236}">
                <a16:creationId xmlns:a16="http://schemas.microsoft.com/office/drawing/2014/main" id="{01629CC7-75EC-4DA2-829A-A2ED61812EE8}"/>
              </a:ext>
            </a:extLst>
          </p:cNvPr>
          <p:cNvSpPr/>
          <p:nvPr/>
        </p:nvSpPr>
        <p:spPr>
          <a:xfrm>
            <a:off x="7830241" y="3718061"/>
            <a:ext cx="569881" cy="646331"/>
          </a:xfrm>
          <a:prstGeom prst="rect">
            <a:avLst/>
          </a:prstGeom>
        </p:spPr>
        <p:txBody>
          <a:bodyPr wrap="square">
            <a:spAutoFit/>
          </a:bodyPr>
          <a:lstStyle/>
          <a:p>
            <a:r>
              <a:rPr lang="en-US" sz="3600" b="1" dirty="0">
                <a:solidFill>
                  <a:srgbClr val="00B050"/>
                </a:solidFill>
                <a:sym typeface="Wingdings" panose="05000000000000000000" pitchFamily="2" charset="2"/>
              </a:rPr>
              <a:t></a:t>
            </a:r>
            <a:endParaRPr lang="en-GB" sz="3600" dirty="0">
              <a:solidFill>
                <a:srgbClr val="00B050"/>
              </a:solidFill>
            </a:endParaRPr>
          </a:p>
        </p:txBody>
      </p:sp>
      <p:sp>
        <p:nvSpPr>
          <p:cNvPr id="19" name="Rectangle 18">
            <a:extLst>
              <a:ext uri="{FF2B5EF4-FFF2-40B4-BE49-F238E27FC236}">
                <a16:creationId xmlns:a16="http://schemas.microsoft.com/office/drawing/2014/main" id="{7062C921-917E-486C-A1CB-2B0C1F7C38E6}"/>
              </a:ext>
            </a:extLst>
          </p:cNvPr>
          <p:cNvSpPr/>
          <p:nvPr/>
        </p:nvSpPr>
        <p:spPr>
          <a:xfrm>
            <a:off x="9748596" y="4436400"/>
            <a:ext cx="478016" cy="646331"/>
          </a:xfrm>
          <a:prstGeom prst="rect">
            <a:avLst/>
          </a:prstGeom>
        </p:spPr>
        <p:txBody>
          <a:bodyPr wrap="none">
            <a:spAutoFit/>
          </a:bodyPr>
          <a:lstStyle/>
          <a:p>
            <a:r>
              <a:rPr lang="en-US" sz="3600" b="1" dirty="0">
                <a:solidFill>
                  <a:srgbClr val="FF0000"/>
                </a:solidFill>
                <a:sym typeface="Wingdings" panose="05000000000000000000" pitchFamily="2" charset="2"/>
              </a:rPr>
              <a:t></a:t>
            </a:r>
            <a:endParaRPr lang="en-GB" sz="3600" dirty="0">
              <a:solidFill>
                <a:srgbClr val="FF0000"/>
              </a:solidFill>
            </a:endParaRPr>
          </a:p>
        </p:txBody>
      </p:sp>
      <p:sp>
        <p:nvSpPr>
          <p:cNvPr id="20" name="Rectangle 19">
            <a:extLst>
              <a:ext uri="{FF2B5EF4-FFF2-40B4-BE49-F238E27FC236}">
                <a16:creationId xmlns:a16="http://schemas.microsoft.com/office/drawing/2014/main" id="{01629CC7-75EC-4DA2-829A-A2ED61812EE8}"/>
              </a:ext>
            </a:extLst>
          </p:cNvPr>
          <p:cNvSpPr/>
          <p:nvPr/>
        </p:nvSpPr>
        <p:spPr>
          <a:xfrm>
            <a:off x="11088737" y="4823687"/>
            <a:ext cx="569881" cy="646331"/>
          </a:xfrm>
          <a:prstGeom prst="rect">
            <a:avLst/>
          </a:prstGeom>
        </p:spPr>
        <p:txBody>
          <a:bodyPr wrap="square">
            <a:spAutoFit/>
          </a:bodyPr>
          <a:lstStyle/>
          <a:p>
            <a:r>
              <a:rPr lang="en-US" sz="3600" b="1" dirty="0">
                <a:solidFill>
                  <a:srgbClr val="00B050"/>
                </a:solidFill>
                <a:sym typeface="Wingdings" panose="05000000000000000000" pitchFamily="2" charset="2"/>
              </a:rPr>
              <a:t></a:t>
            </a:r>
            <a:endParaRPr lang="en-GB" sz="3600" dirty="0">
              <a:solidFill>
                <a:srgbClr val="00B050"/>
              </a:solidFill>
            </a:endParaRPr>
          </a:p>
        </p:txBody>
      </p:sp>
      <p:sp>
        <p:nvSpPr>
          <p:cNvPr id="21" name="Rectangle 20">
            <a:extLst>
              <a:ext uri="{FF2B5EF4-FFF2-40B4-BE49-F238E27FC236}">
                <a16:creationId xmlns:a16="http://schemas.microsoft.com/office/drawing/2014/main" id="{7062C921-917E-486C-A1CB-2B0C1F7C38E6}"/>
              </a:ext>
            </a:extLst>
          </p:cNvPr>
          <p:cNvSpPr/>
          <p:nvPr/>
        </p:nvSpPr>
        <p:spPr>
          <a:xfrm>
            <a:off x="9814360" y="5146853"/>
            <a:ext cx="478016" cy="646331"/>
          </a:xfrm>
          <a:prstGeom prst="rect">
            <a:avLst/>
          </a:prstGeom>
        </p:spPr>
        <p:txBody>
          <a:bodyPr wrap="none">
            <a:spAutoFit/>
          </a:bodyPr>
          <a:lstStyle/>
          <a:p>
            <a:r>
              <a:rPr lang="en-US" sz="3600" b="1" dirty="0">
                <a:solidFill>
                  <a:srgbClr val="FF0000"/>
                </a:solidFill>
                <a:sym typeface="Wingdings" panose="05000000000000000000" pitchFamily="2" charset="2"/>
              </a:rPr>
              <a:t></a:t>
            </a:r>
            <a:endParaRPr lang="en-GB" sz="3600" dirty="0">
              <a:solidFill>
                <a:srgbClr val="FF0000"/>
              </a:solidFill>
            </a:endParaRPr>
          </a:p>
        </p:txBody>
      </p:sp>
      <p:sp>
        <p:nvSpPr>
          <p:cNvPr id="2" name="Rounded Rectangle 1"/>
          <p:cNvSpPr/>
          <p:nvPr/>
        </p:nvSpPr>
        <p:spPr>
          <a:xfrm>
            <a:off x="629441" y="4436400"/>
            <a:ext cx="5256584" cy="966679"/>
          </a:xfrm>
          <a:prstGeom prst="round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9FEA33B8-5AF3-4C64-8D24-39A7DF02BDE0}"/>
              </a:ext>
            </a:extLst>
          </p:cNvPr>
          <p:cNvSpPr txBox="1"/>
          <p:nvPr/>
        </p:nvSpPr>
        <p:spPr>
          <a:xfrm>
            <a:off x="10481631" y="4149080"/>
            <a:ext cx="1715426" cy="707886"/>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Unnecessary information</a:t>
            </a:r>
            <a:endParaRPr kumimoji="0" lang="en-GB" sz="20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9B96B14E-BEC3-4644-9896-D723F5306A39}"/>
              </a:ext>
            </a:extLst>
          </p:cNvPr>
          <p:cNvSpPr txBox="1"/>
          <p:nvPr/>
        </p:nvSpPr>
        <p:spPr>
          <a:xfrm>
            <a:off x="10328088" y="5306890"/>
            <a:ext cx="1276521" cy="1015663"/>
          </a:xfrm>
          <a:prstGeom prst="rect">
            <a:avLst/>
          </a:prstGeom>
          <a:solidFill>
            <a:srgbClr val="002060"/>
          </a:solidFill>
          <a:ln>
            <a:solidFill>
              <a:srgbClr val="00206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chemeClr val="bg1"/>
                </a:solidFill>
                <a:latin typeface="Calibri" panose="020F0502020204030204" pitchFamily="34" charset="0"/>
                <a:cs typeface="Calibri" panose="020F0502020204030204" pitchFamily="34" charset="0"/>
              </a:rPr>
              <a:t>Should be provided orally</a:t>
            </a:r>
            <a:endParaRPr kumimoji="0" lang="en-GB" sz="200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pic>
        <p:nvPicPr>
          <p:cNvPr id="5" name="Picture 4"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9265" y="165725"/>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53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lang="en-US" sz="6000" b="1" dirty="0">
                  <a:solidFill>
                    <a:srgbClr val="002060"/>
                  </a:solidFill>
                  <a:latin typeface="Calibri "/>
                </a:rPr>
                <a:t>PowerPoint</a:t>
              </a:r>
            </a:p>
            <a:p>
              <a:pPr marL="0" marR="0" lvl="0" indent="0" algn="ctr" defTabSz="685800" rtl="0" eaLnBrk="1" fontAlgn="auto" latinLnBrk="0" hangingPunct="1">
                <a:lnSpc>
                  <a:spcPct val="90000"/>
                </a:lnSpc>
                <a:spcBef>
                  <a:spcPct val="0"/>
                </a:spcBef>
                <a:spcAft>
                  <a:spcPts val="0"/>
                </a:spcAft>
                <a:buClrTx/>
                <a:buSzTx/>
                <a:buFontTx/>
                <a:buNone/>
                <a:tabLst/>
                <a:defRPr/>
              </a:pPr>
              <a:r>
                <a:rPr lang="en-US" sz="6000" dirty="0">
                  <a:solidFill>
                    <a:srgbClr val="002060"/>
                  </a:solidFill>
                  <a:latin typeface="Calibri "/>
                </a:rPr>
                <a:t>(Animations)</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366511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124744"/>
            <a:ext cx="11233248" cy="5328592"/>
          </a:xfrm>
          <a:noFill/>
          <a:ln>
            <a:noFill/>
          </a:ln>
        </p:spPr>
        <p:txBody>
          <a:bodyPr>
            <a:normAutofit/>
          </a:bodyPr>
          <a:lstStyle/>
          <a:p>
            <a:pPr marL="0" indent="0" algn="just">
              <a:buNone/>
            </a:pPr>
            <a:r>
              <a:rPr lang="en-US" sz="2000" dirty="0"/>
              <a:t>Watch an experienced speaker present a short extract of a presentation and complete the tasks below:</a:t>
            </a:r>
          </a:p>
          <a:p>
            <a:pPr marL="0" indent="0" algn="just">
              <a:buNone/>
            </a:pPr>
            <a:endParaRPr lang="en-US" sz="2000" dirty="0"/>
          </a:p>
          <a:p>
            <a:pPr marL="971550" lvl="1" indent="-514350" algn="just">
              <a:buFont typeface="+mj-lt"/>
              <a:buAutoNum type="arabicPeriod"/>
            </a:pPr>
            <a:r>
              <a:rPr lang="en-US" sz="2000" dirty="0"/>
              <a:t>Identify at least one </a:t>
            </a:r>
            <a:r>
              <a:rPr lang="en-US" sz="2000" b="1" dirty="0"/>
              <a:t>animation technique </a:t>
            </a:r>
            <a:r>
              <a:rPr lang="en-US" sz="2000" dirty="0"/>
              <a:t>the speaker uses to present information on their slide.</a:t>
            </a:r>
          </a:p>
          <a:p>
            <a:pPr marL="971550" lvl="1" indent="-514350" algn="just">
              <a:buFont typeface="+mj-lt"/>
              <a:buAutoNum type="arabicPeriod"/>
            </a:pPr>
            <a:r>
              <a:rPr lang="en-US" sz="2000" dirty="0"/>
              <a:t>Think of at least one reason why the speaker does this.</a:t>
            </a:r>
          </a:p>
          <a:p>
            <a:pPr marL="0" indent="0" algn="just">
              <a:buNone/>
            </a:pPr>
            <a:endParaRPr lang="en-US" sz="2000" dirty="0"/>
          </a:p>
          <a:p>
            <a:pPr marL="0" indent="0" algn="just">
              <a:buNone/>
            </a:pPr>
            <a:endParaRPr lang="en-US" sz="2000" dirty="0"/>
          </a:p>
          <a:p>
            <a:pPr marL="0" indent="0" algn="just">
              <a:buNone/>
            </a:pPr>
            <a:r>
              <a:rPr lang="en-US" sz="2400" b="1" dirty="0"/>
              <a:t>Animation techniques</a:t>
            </a:r>
            <a:r>
              <a:rPr lang="en-US" sz="2400" dirty="0"/>
              <a:t>:</a:t>
            </a:r>
          </a:p>
          <a:p>
            <a:pPr algn="just"/>
            <a:r>
              <a:rPr lang="en-US" sz="2400" dirty="0"/>
              <a:t>The speaker reveals the information on the slide gradually.</a:t>
            </a:r>
          </a:p>
          <a:p>
            <a:pPr algn="just"/>
            <a:r>
              <a:rPr lang="en-US" sz="2400" dirty="0"/>
              <a:t>The speaker first introduces the next idea before moving to the next slide.</a:t>
            </a:r>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Animations</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42471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124744"/>
            <a:ext cx="11233248" cy="2232248"/>
          </a:xfrm>
          <a:solidFill>
            <a:srgbClr val="C7EBE2"/>
          </a:solidFill>
          <a:ln w="3175">
            <a:solidFill>
              <a:schemeClr val="tx1"/>
            </a:solidFill>
            <a:prstDash val="dash"/>
          </a:ln>
        </p:spPr>
        <p:txBody>
          <a:bodyPr anchor="ctr">
            <a:noAutofit/>
          </a:bodyPr>
          <a:lstStyle/>
          <a:p>
            <a:pPr marL="0" indent="0" algn="just">
              <a:buNone/>
            </a:pPr>
            <a:r>
              <a:rPr lang="en-US" sz="2400" dirty="0"/>
              <a:t>Animation can be useful when you want the audience to focus on different points as you explain your ideas.</a:t>
            </a:r>
          </a:p>
          <a:p>
            <a:pPr marL="0" indent="0" algn="just">
              <a:buNone/>
            </a:pPr>
            <a:r>
              <a:rPr lang="en-US" sz="2400" dirty="0"/>
              <a:t>Instead of having all of the elements appear on the slide at the start, you reveal each point as you speak about it. This will help the audience focus on what you are saying rather then reading the information on the slide ahead of you. </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PowerPoint: </a:t>
              </a:r>
              <a:r>
                <a:rPr lang="en-GB" altLang="en-US" sz="2400" dirty="0">
                  <a:solidFill>
                    <a:srgbClr val="000000"/>
                  </a:solidFill>
                  <a:latin typeface="Verdana" panose="020B0604030504040204" pitchFamily="34" charset="0"/>
                </a:rPr>
                <a:t>Animations</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514349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874" y="980728"/>
            <a:ext cx="11188244" cy="5112568"/>
          </a:xfrm>
          <a:noFill/>
          <a:ln>
            <a:noFill/>
          </a:ln>
        </p:spPr>
        <p:txBody>
          <a:bodyPr>
            <a:normAutofit/>
          </a:bodyPr>
          <a:lstStyle/>
          <a:p>
            <a:pPr marL="0" indent="0" algn="just">
              <a:buNone/>
            </a:pPr>
            <a:r>
              <a:rPr lang="en-US" sz="2000" dirty="0"/>
              <a:t>Using what you have learnt about the use of </a:t>
            </a:r>
            <a:r>
              <a:rPr lang="en-US" sz="2000" b="1" dirty="0"/>
              <a:t>text </a:t>
            </a:r>
            <a:r>
              <a:rPr lang="en-US" sz="2000" dirty="0"/>
              <a:t>and</a:t>
            </a:r>
            <a:r>
              <a:rPr lang="en-US" sz="2000" b="1" dirty="0"/>
              <a:t> animation</a:t>
            </a:r>
            <a:r>
              <a:rPr lang="en-US" sz="2000" dirty="0"/>
              <a:t> in PowerPoint slides, make improvements to the slides that you created for your Final Presentation. Use the checklist below to help you:</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b="1" dirty="0">
              <a:solidFill>
                <a:srgbClr val="FF0000"/>
              </a:solidFill>
              <a:highlight>
                <a:srgbClr val="FFFF00"/>
              </a:highlight>
            </a:endParaRP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Your own slides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9" name="Table 8">
            <a:extLst>
              <a:ext uri="{FF2B5EF4-FFF2-40B4-BE49-F238E27FC236}">
                <a16:creationId xmlns:a16="http://schemas.microsoft.com/office/drawing/2014/main" id="{066EBC2B-BD38-4CC6-9466-C042ADA9A928}"/>
              </a:ext>
            </a:extLst>
          </p:cNvPr>
          <p:cNvGraphicFramePr>
            <a:graphicFrameLocks noGrp="1"/>
          </p:cNvGraphicFramePr>
          <p:nvPr>
            <p:extLst>
              <p:ext uri="{D42A27DB-BD31-4B8C-83A1-F6EECF244321}">
                <p14:modId xmlns:p14="http://schemas.microsoft.com/office/powerpoint/2010/main" val="68152797"/>
              </p:ext>
            </p:extLst>
          </p:nvPr>
        </p:nvGraphicFramePr>
        <p:xfrm>
          <a:off x="465873" y="1916832"/>
          <a:ext cx="11260251" cy="362712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846679129"/>
                    </a:ext>
                  </a:extLst>
                </a:gridCol>
                <a:gridCol w="9676075">
                  <a:extLst>
                    <a:ext uri="{9D8B030D-6E8A-4147-A177-3AD203B41FA5}">
                      <a16:colId xmlns:a16="http://schemas.microsoft.com/office/drawing/2014/main" val="1003195921"/>
                    </a:ext>
                  </a:extLst>
                </a:gridCol>
              </a:tblGrid>
              <a:tr h="370840">
                <a:tc>
                  <a:txBody>
                    <a:bodyPr/>
                    <a:lstStyle/>
                    <a:p>
                      <a:pPr algn="ctr"/>
                      <a:endParaRPr lang="en-GB" sz="22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solidFill>
                        </a:rPr>
                        <a:t>Guidelines</a:t>
                      </a:r>
                      <a:endParaRPr lang="en-GB"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3309341106"/>
                  </a:ext>
                </a:extLst>
              </a:tr>
              <a:tr h="370840">
                <a:tc>
                  <a:txBody>
                    <a:bodyPr/>
                    <a:lstStyle/>
                    <a:p>
                      <a:pPr algn="ctr"/>
                      <a:r>
                        <a:rPr lang="en-US" sz="2200" b="1" dirty="0"/>
                        <a:t>Text</a:t>
                      </a:r>
                      <a:endParaRPr lang="en-GB" sz="2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L="457200" indent="-457200" algn="just">
                        <a:buFont typeface="Arial" panose="020B0604020202020204" pitchFamily="34" charset="0"/>
                        <a:buChar char="•"/>
                      </a:pPr>
                      <a:r>
                        <a:rPr lang="en-US" sz="2200" dirty="0">
                          <a:solidFill>
                            <a:schemeClr val="tx1"/>
                          </a:solidFill>
                        </a:rPr>
                        <a:t>Don‘t use too much text on the slide (use bullet points).</a:t>
                      </a:r>
                    </a:p>
                    <a:p>
                      <a:pPr marL="457200" indent="-457200" algn="just">
                        <a:buFont typeface="Arial" panose="020B0604020202020204" pitchFamily="34" charset="0"/>
                        <a:buChar char="•"/>
                      </a:pPr>
                      <a:r>
                        <a:rPr lang="en-US" sz="2200" dirty="0">
                          <a:solidFill>
                            <a:schemeClr val="tx1"/>
                          </a:solidFill>
                        </a:rPr>
                        <a:t>Be </a:t>
                      </a:r>
                      <a:r>
                        <a:rPr lang="en-US" sz="2200" b="1" dirty="0">
                          <a:solidFill>
                            <a:schemeClr val="tx1"/>
                          </a:solidFill>
                        </a:rPr>
                        <a:t>consistent</a:t>
                      </a:r>
                      <a:r>
                        <a:rPr lang="en-US" sz="2200" dirty="0">
                          <a:solidFill>
                            <a:schemeClr val="tx1"/>
                          </a:solidFill>
                        </a:rPr>
                        <a:t> (e.g. capital letters).</a:t>
                      </a:r>
                    </a:p>
                    <a:p>
                      <a:pPr marL="457200" indent="-457200" algn="just">
                        <a:buFont typeface="Arial" panose="020B0604020202020204" pitchFamily="34" charset="0"/>
                        <a:buChar char="•"/>
                      </a:pPr>
                      <a:r>
                        <a:rPr lang="en-US" sz="2200" b="1" dirty="0">
                          <a:solidFill>
                            <a:schemeClr val="tx1"/>
                          </a:solidFill>
                        </a:rPr>
                        <a:t>Distinguish</a:t>
                      </a:r>
                      <a:r>
                        <a:rPr lang="en-US" sz="2200" dirty="0">
                          <a:solidFill>
                            <a:schemeClr val="tx1"/>
                          </a:solidFill>
                        </a:rPr>
                        <a:t> between </a:t>
                      </a:r>
                      <a:r>
                        <a:rPr lang="en-US" sz="2200" b="1" dirty="0">
                          <a:solidFill>
                            <a:schemeClr val="tx1"/>
                          </a:solidFill>
                        </a:rPr>
                        <a:t>titles</a:t>
                      </a:r>
                      <a:r>
                        <a:rPr lang="en-US" sz="2200" dirty="0">
                          <a:solidFill>
                            <a:schemeClr val="tx1"/>
                          </a:solidFill>
                        </a:rPr>
                        <a:t>, </a:t>
                      </a:r>
                      <a:r>
                        <a:rPr lang="en-US" sz="2200" b="1" dirty="0">
                          <a:solidFill>
                            <a:schemeClr val="tx1"/>
                          </a:solidFill>
                        </a:rPr>
                        <a:t>main points</a:t>
                      </a:r>
                      <a:r>
                        <a:rPr lang="en-US" sz="2200" dirty="0">
                          <a:solidFill>
                            <a:schemeClr val="tx1"/>
                          </a:solidFill>
                        </a:rPr>
                        <a:t>, and </a:t>
                      </a:r>
                      <a:r>
                        <a:rPr lang="en-US" sz="2200" b="1" dirty="0">
                          <a:solidFill>
                            <a:schemeClr val="tx1"/>
                          </a:solidFill>
                        </a:rPr>
                        <a:t>supporting points</a:t>
                      </a:r>
                      <a:r>
                        <a:rPr lang="en-US" sz="2200" dirty="0">
                          <a:solidFill>
                            <a:schemeClr val="tx1"/>
                          </a:solidFill>
                        </a:rPr>
                        <a:t>.</a:t>
                      </a:r>
                    </a:p>
                    <a:p>
                      <a:pPr marL="914400" lvl="2" indent="0" algn="just">
                        <a:buFont typeface="Arial" panose="020B0604020202020204" pitchFamily="34" charset="0"/>
                        <a:buNone/>
                      </a:pPr>
                      <a:r>
                        <a:rPr lang="en-US" sz="2200" dirty="0">
                          <a:solidFill>
                            <a:schemeClr val="tx1"/>
                          </a:solidFill>
                        </a:rPr>
                        <a:t>e.g. font size, indentation, bold, colour etc.</a:t>
                      </a:r>
                    </a:p>
                    <a:p>
                      <a:pPr marL="457200" lvl="0" indent="-457200" algn="just">
                        <a:buFont typeface="Arial" panose="020B0604020202020204" pitchFamily="34" charset="0"/>
                        <a:buChar char="•"/>
                      </a:pPr>
                      <a:r>
                        <a:rPr lang="en-US" sz="2200" b="1" dirty="0">
                          <a:solidFill>
                            <a:schemeClr val="tx1"/>
                          </a:solidFill>
                        </a:rPr>
                        <a:t>Check</a:t>
                      </a:r>
                      <a:r>
                        <a:rPr lang="en-US" sz="2200" dirty="0">
                          <a:solidFill>
                            <a:schemeClr val="tx1"/>
                          </a:solidFill>
                        </a:rPr>
                        <a:t> your </a:t>
                      </a:r>
                      <a:r>
                        <a:rPr lang="en-US" sz="2200" b="1" dirty="0">
                          <a:solidFill>
                            <a:schemeClr val="tx1"/>
                          </a:solidFill>
                        </a:rPr>
                        <a:t>spelling</a:t>
                      </a:r>
                      <a:r>
                        <a:rPr lang="en-US" sz="2200" dirty="0">
                          <a:solidFill>
                            <a:schemeClr val="tx1"/>
                          </a:solidFill>
                        </a:rPr>
                        <a:t> and </a:t>
                      </a:r>
                      <a:r>
                        <a:rPr lang="en-US" sz="2200" b="1" dirty="0">
                          <a:solidFill>
                            <a:schemeClr val="tx1"/>
                          </a:solidFill>
                        </a:rPr>
                        <a:t>grammar</a:t>
                      </a:r>
                      <a:r>
                        <a:rPr lang="en-US" sz="2200" dirty="0">
                          <a:solidFill>
                            <a:schemeClr val="tx1"/>
                          </a:solidFill>
                        </a:rPr>
                        <a:t>.</a:t>
                      </a:r>
                    </a:p>
                    <a:p>
                      <a:pPr marL="457200" lvl="0" indent="-457200" algn="just">
                        <a:buFont typeface="Arial" panose="020B0604020202020204" pitchFamily="34" charset="0"/>
                        <a:buChar char="•"/>
                      </a:pPr>
                      <a:r>
                        <a:rPr lang="en-US" sz="2200" dirty="0">
                          <a:solidFill>
                            <a:schemeClr val="tx1"/>
                          </a:solidFill>
                        </a:rPr>
                        <a:t>Use the </a:t>
                      </a:r>
                      <a:r>
                        <a:rPr lang="en-US" sz="2200" b="1" dirty="0">
                          <a:solidFill>
                            <a:schemeClr val="tx1"/>
                          </a:solidFill>
                        </a:rPr>
                        <a:t>same </a:t>
                      </a:r>
                      <a:r>
                        <a:rPr lang="en-US" sz="2200" b="0" dirty="0">
                          <a:solidFill>
                            <a:schemeClr val="tx1"/>
                          </a:solidFill>
                        </a:rPr>
                        <a:t>grammar structures where possible </a:t>
                      </a:r>
                      <a:r>
                        <a:rPr lang="en-US" sz="2200" dirty="0">
                          <a:solidFill>
                            <a:schemeClr val="tx1"/>
                          </a:solidFill>
                        </a:rPr>
                        <a:t>on each slide.</a:t>
                      </a:r>
                    </a:p>
                    <a:p>
                      <a:pPr marL="457200" lvl="0" indent="-457200" algn="just">
                        <a:buFont typeface="Arial" panose="020B0604020202020204" pitchFamily="34" charset="0"/>
                        <a:buChar char="•"/>
                      </a:pPr>
                      <a:r>
                        <a:rPr lang="en-US" sz="2200" dirty="0">
                          <a:solidFill>
                            <a:schemeClr val="tx1"/>
                          </a:solidFill>
                        </a:rPr>
                        <a:t>Show the audience you can </a:t>
                      </a:r>
                      <a:r>
                        <a:rPr lang="en-US" sz="2200" b="1" dirty="0">
                          <a:solidFill>
                            <a:schemeClr val="tx1"/>
                          </a:solidFill>
                        </a:rPr>
                        <a:t>support</a:t>
                      </a:r>
                      <a:r>
                        <a:rPr lang="en-US" sz="2200" dirty="0">
                          <a:solidFill>
                            <a:schemeClr val="tx1"/>
                          </a:solidFill>
                        </a:rPr>
                        <a:t> your ideas with examples, but only include </a:t>
                      </a:r>
                      <a:r>
                        <a:rPr lang="en-US" sz="2200" b="1" dirty="0">
                          <a:solidFill>
                            <a:schemeClr val="tx1"/>
                          </a:solidFill>
                        </a:rPr>
                        <a:t>general</a:t>
                      </a:r>
                      <a:r>
                        <a:rPr lang="en-US" sz="2200" dirty="0">
                          <a:solidFill>
                            <a:schemeClr val="tx1"/>
                          </a:solidFill>
                        </a:rPr>
                        <a:t> </a:t>
                      </a:r>
                      <a:r>
                        <a:rPr lang="en-US" sz="2200" b="1" dirty="0">
                          <a:solidFill>
                            <a:schemeClr val="tx1"/>
                          </a:solidFill>
                        </a:rPr>
                        <a:t>information</a:t>
                      </a:r>
                      <a:r>
                        <a:rPr lang="en-US" sz="2200" b="0" dirty="0">
                          <a:solidFill>
                            <a:schemeClr val="tx1"/>
                          </a:solidFill>
                        </a:rPr>
                        <a:t> on the slide</a:t>
                      </a:r>
                      <a:r>
                        <a:rPr lang="en-US" sz="22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782143555"/>
                  </a:ext>
                </a:extLst>
              </a:tr>
              <a:tr h="370840">
                <a:tc>
                  <a:txBody>
                    <a:bodyPr/>
                    <a:lstStyle/>
                    <a:p>
                      <a:pPr algn="ctr"/>
                      <a:r>
                        <a:rPr lang="en-US" sz="2200" b="1" dirty="0"/>
                        <a:t>Animation</a:t>
                      </a:r>
                      <a:endParaRPr lang="en-GB" sz="2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marL="342900" indent="-342900" algn="just">
                        <a:buFont typeface="Arial" panose="020B0604020202020204" pitchFamily="34" charset="0"/>
                        <a:buChar char="•"/>
                      </a:pPr>
                      <a:r>
                        <a:rPr lang="en-US" sz="2200" dirty="0">
                          <a:solidFill>
                            <a:schemeClr val="tx1"/>
                          </a:solidFill>
                        </a:rPr>
                        <a:t>Try to </a:t>
                      </a:r>
                      <a:r>
                        <a:rPr lang="en-US" sz="2200" b="1" dirty="0">
                          <a:solidFill>
                            <a:schemeClr val="tx1"/>
                          </a:solidFill>
                        </a:rPr>
                        <a:t>reveal</a:t>
                      </a:r>
                      <a:r>
                        <a:rPr lang="en-US" sz="2200" dirty="0">
                          <a:solidFill>
                            <a:schemeClr val="tx1"/>
                          </a:solidFill>
                        </a:rPr>
                        <a:t> the </a:t>
                      </a:r>
                      <a:r>
                        <a:rPr lang="en-US" sz="2200" b="1" dirty="0">
                          <a:solidFill>
                            <a:schemeClr val="tx1"/>
                          </a:solidFill>
                        </a:rPr>
                        <a:t>text</a:t>
                      </a:r>
                      <a:r>
                        <a:rPr lang="en-US" sz="2200" dirty="0">
                          <a:solidFill>
                            <a:schemeClr val="tx1"/>
                          </a:solidFill>
                        </a:rPr>
                        <a:t> on your slide </a:t>
                      </a:r>
                      <a:r>
                        <a:rPr lang="en-US" sz="2200" b="1" dirty="0">
                          <a:solidFill>
                            <a:schemeClr val="tx1"/>
                          </a:solidFill>
                        </a:rPr>
                        <a:t>gradually</a:t>
                      </a:r>
                      <a:r>
                        <a:rPr lang="en-US" sz="2200" dirty="0">
                          <a:solidFill>
                            <a:schemeClr val="tx1"/>
                          </a:solidFill>
                        </a:rPr>
                        <a:t> rather than all at once.</a:t>
                      </a:r>
                      <a:endParaRPr lang="en-GB"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327167334"/>
                  </a:ext>
                </a:extLst>
              </a:tr>
            </a:tbl>
          </a:graphicData>
        </a:graphic>
      </p:graphicFrame>
      <p:sp>
        <p:nvSpPr>
          <p:cNvPr id="11" name="Rectangle 10">
            <a:extLst>
              <a:ext uri="{FF2B5EF4-FFF2-40B4-BE49-F238E27FC236}">
                <a16:creationId xmlns:a16="http://schemas.microsoft.com/office/drawing/2014/main" id="{D828FF34-C991-4799-9C6E-9123693D7F64}"/>
              </a:ext>
            </a:extLst>
          </p:cNvPr>
          <p:cNvSpPr/>
          <p:nvPr/>
        </p:nvSpPr>
        <p:spPr>
          <a:xfrm>
            <a:off x="407366" y="6037257"/>
            <a:ext cx="11377264" cy="400110"/>
          </a:xfrm>
          <a:prstGeom prst="rect">
            <a:avLst/>
          </a:prstGeom>
        </p:spPr>
        <p:txBody>
          <a:bodyPr wrap="square">
            <a:spAutoFit/>
          </a:bodyPr>
          <a:lstStyle/>
          <a:p>
            <a:pPr algn="just"/>
            <a:r>
              <a:rPr lang="en-US" sz="2000" dirty="0">
                <a:solidFill>
                  <a:prstClr val="black"/>
                </a:solidFill>
              </a:rPr>
              <a:t>Do you still agree that the student you chose at the start presents information the most effectively?</a:t>
            </a:r>
            <a:endParaRPr lang="en-GB" sz="2000" dirty="0"/>
          </a:p>
        </p:txBody>
      </p:sp>
    </p:spTree>
    <p:extLst>
      <p:ext uri="{BB962C8B-B14F-4D97-AF65-F5344CB8AC3E}">
        <p14:creationId xmlns:p14="http://schemas.microsoft.com/office/powerpoint/2010/main" val="73336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Getting started</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732592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altLang="en-US" sz="2400" b="1" dirty="0">
                  <a:solidFill>
                    <a:srgbClr val="000000"/>
                  </a:solidFill>
                  <a:latin typeface="Verdana" panose="020B0604030504040204" pitchFamily="34" charset="0"/>
                </a:rPr>
                <a:t>P</a:t>
              </a:r>
              <a:r>
                <a:rPr lang="en-GB" altLang="en-US" sz="2400" b="1" dirty="0" err="1">
                  <a:solidFill>
                    <a:srgbClr val="000000"/>
                  </a:solidFill>
                  <a:latin typeface="Verdana" panose="020B0604030504040204" pitchFamily="34" charset="0"/>
                </a:rPr>
                <a:t>owerPoint</a:t>
              </a:r>
              <a:r>
                <a:rPr lang="en-GB" altLang="en-US" sz="2400" b="1" dirty="0">
                  <a:solidFill>
                    <a:srgbClr val="000000"/>
                  </a:solidFill>
                  <a:latin typeface="Verdana" panose="020B0604030504040204" pitchFamily="34" charset="0"/>
                </a:rPr>
                <a:t> Slides Assessment</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p:cNvSpPr txBox="1">
            <a:spLocks/>
          </p:cNvSpPr>
          <p:nvPr/>
        </p:nvSpPr>
        <p:spPr>
          <a:xfrm>
            <a:off x="407368" y="1520788"/>
            <a:ext cx="7180969" cy="1908212"/>
          </a:xfrm>
          <a:prstGeom prst="rect">
            <a:avLst/>
          </a:prstGeom>
          <a:solidFill>
            <a:srgbClr val="FFFFD1"/>
          </a:solidFill>
          <a:ln>
            <a:solidFill>
              <a:srgbClr val="C0000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Submit your full PPT (as a </a:t>
            </a:r>
            <a:r>
              <a:rPr lang="en-US" sz="2400" b="1" dirty="0"/>
              <a:t>.ppt </a:t>
            </a:r>
            <a:r>
              <a:rPr lang="en-US" sz="2400" dirty="0"/>
              <a:t>document) via Moodle in Week 8 (</a:t>
            </a:r>
            <a:r>
              <a:rPr lang="en-US" sz="2400" b="1" dirty="0"/>
              <a:t>Monday 7</a:t>
            </a:r>
            <a:r>
              <a:rPr lang="en-US" sz="2400" b="1" baseline="30000" dirty="0"/>
              <a:t>th</a:t>
            </a:r>
            <a:r>
              <a:rPr lang="en-US" sz="2400" b="1" dirty="0"/>
              <a:t> April, 3pm</a:t>
            </a:r>
            <a:r>
              <a:rPr lang="en-US" sz="2400" dirty="0"/>
              <a:t>). </a:t>
            </a:r>
          </a:p>
          <a:p>
            <a:pPr marL="0" indent="0" algn="just">
              <a:buNone/>
            </a:pPr>
            <a:endParaRPr lang="en-US" sz="1200" dirty="0"/>
          </a:p>
          <a:p>
            <a:pPr marL="0" indent="0" algn="just">
              <a:buNone/>
            </a:pPr>
            <a:r>
              <a:rPr lang="en-US" sz="2400" dirty="0"/>
              <a:t>This is an </a:t>
            </a:r>
            <a:r>
              <a:rPr lang="en-US" sz="2400" b="1" dirty="0">
                <a:solidFill>
                  <a:srgbClr val="FF0000"/>
                </a:solidFill>
              </a:rPr>
              <a:t>ASSESSED</a:t>
            </a:r>
            <a:r>
              <a:rPr lang="en-US" sz="2400" dirty="0"/>
              <a:t> piece of work.</a:t>
            </a:r>
          </a:p>
        </p:txBody>
      </p:sp>
      <p:pic>
        <p:nvPicPr>
          <p:cNvPr id="5" name="Picture 4">
            <a:extLst>
              <a:ext uri="{FF2B5EF4-FFF2-40B4-BE49-F238E27FC236}">
                <a16:creationId xmlns:a16="http://schemas.microsoft.com/office/drawing/2014/main" id="{F9FAAAB3-64CF-4195-A60B-703B277E97B8}"/>
              </a:ext>
            </a:extLst>
          </p:cNvPr>
          <p:cNvPicPr>
            <a:picLocks noChangeAspect="1"/>
          </p:cNvPicPr>
          <p:nvPr/>
        </p:nvPicPr>
        <p:blipFill>
          <a:blip r:embed="rId3"/>
          <a:stretch>
            <a:fillRect/>
          </a:stretch>
        </p:blipFill>
        <p:spPr>
          <a:xfrm>
            <a:off x="7772015" y="971482"/>
            <a:ext cx="4153186" cy="5481854"/>
          </a:xfrm>
          <a:prstGeom prst="rect">
            <a:avLst/>
          </a:prstGeom>
          <a:ln>
            <a:solidFill>
              <a:srgbClr val="002060"/>
            </a:solidFill>
          </a:ln>
        </p:spPr>
      </p:pic>
      <p:sp>
        <p:nvSpPr>
          <p:cNvPr id="3" name="TextBox 2">
            <a:extLst>
              <a:ext uri="{FF2B5EF4-FFF2-40B4-BE49-F238E27FC236}">
                <a16:creationId xmlns:a16="http://schemas.microsoft.com/office/drawing/2014/main" id="{DC953933-9386-2AC5-3054-59EA555F8CC6}"/>
              </a:ext>
            </a:extLst>
          </p:cNvPr>
          <p:cNvSpPr txBox="1"/>
          <p:nvPr/>
        </p:nvSpPr>
        <p:spPr>
          <a:xfrm>
            <a:off x="337427" y="3789040"/>
            <a:ext cx="7416823" cy="2382960"/>
          </a:xfrm>
          <a:prstGeom prst="rect">
            <a:avLst/>
          </a:prstGeom>
          <a:noFill/>
        </p:spPr>
        <p:txBody>
          <a:bodyPr wrap="square">
            <a:spAutoFit/>
          </a:bodyPr>
          <a:lstStyle/>
          <a:p>
            <a:pPr marL="342900" indent="-342900">
              <a:lnSpc>
                <a:spcPct val="107000"/>
              </a:lnSpc>
              <a:buFont typeface="Arial" panose="020B0604020202020204" pitchFamily="34" charset="0"/>
              <a:buChar char="•"/>
            </a:pPr>
            <a:r>
              <a:rPr lang="en-US" sz="2000" dirty="0">
                <a:latin typeface="Calibri "/>
              </a:rPr>
              <a:t>Review the </a:t>
            </a:r>
            <a:r>
              <a:rPr lang="en-US" sz="2000" i="1" u="sng" dirty="0">
                <a:latin typeface="Calibri "/>
              </a:rPr>
              <a:t>OCSb 24-25 PowerPoint Slides (MARKING CRITERIA</a:t>
            </a:r>
            <a:r>
              <a:rPr lang="en-US" sz="2000" dirty="0">
                <a:latin typeface="Calibri "/>
              </a:rPr>
              <a:t>) document from the </a:t>
            </a:r>
            <a:r>
              <a:rPr lang="en-US" sz="2000" b="1" dirty="0">
                <a:latin typeface="Calibri "/>
              </a:rPr>
              <a:t>Assessment</a:t>
            </a:r>
            <a:r>
              <a:rPr lang="en-US" sz="2000" dirty="0">
                <a:latin typeface="Calibri "/>
              </a:rPr>
              <a:t> section on Moodle. </a:t>
            </a:r>
            <a:endParaRPr lang="en-GB" sz="2000" dirty="0">
              <a:latin typeface="Calibri "/>
            </a:endParaRPr>
          </a:p>
          <a:p>
            <a:pPr marL="342900" lvl="0" indent="-342900">
              <a:lnSpc>
                <a:spcPct val="107000"/>
              </a:lnSpc>
              <a:buFont typeface="Arial" panose="020B0604020202020204" pitchFamily="34" charset="0"/>
              <a:buChar char="•"/>
            </a:pPr>
            <a:endParaRPr lang="en-GB" sz="2000" dirty="0">
              <a:effectLst/>
              <a:latin typeface="Calibri "/>
              <a:ea typeface="Calibri" panose="020F0502020204030204" pitchFamily="34" charset="0"/>
              <a:cs typeface="Calibri" panose="020F0502020204030204" pitchFamily="34" charset="0"/>
            </a:endParaRPr>
          </a:p>
          <a:p>
            <a:pPr marL="342900" lvl="0" indent="-342900">
              <a:lnSpc>
                <a:spcPct val="107000"/>
              </a:lnSpc>
              <a:buFont typeface="Arial" panose="020B0604020202020204" pitchFamily="34" charset="0"/>
              <a:buChar char="•"/>
            </a:pPr>
            <a:r>
              <a:rPr lang="en-GB" sz="2000" dirty="0">
                <a:effectLst/>
                <a:latin typeface="Calibri "/>
                <a:ea typeface="Calibri" panose="020F0502020204030204" pitchFamily="34" charset="0"/>
                <a:cs typeface="Calibri" panose="020F0502020204030204" pitchFamily="34" charset="0"/>
              </a:rPr>
              <a:t>You can use the checklists from the </a:t>
            </a:r>
            <a:r>
              <a:rPr lang="en-GB" sz="2000" b="1" dirty="0">
                <a:effectLst/>
                <a:latin typeface="Calibri "/>
                <a:ea typeface="Calibri" panose="020F0502020204030204" pitchFamily="34" charset="0"/>
                <a:cs typeface="Calibri" panose="020F0502020204030204" pitchFamily="34" charset="0"/>
              </a:rPr>
              <a:t>Workbook</a:t>
            </a:r>
            <a:r>
              <a:rPr lang="en-GB" sz="2000" dirty="0">
                <a:effectLst/>
                <a:latin typeface="Calibri "/>
                <a:ea typeface="Calibri" panose="020F0502020204030204" pitchFamily="34" charset="0"/>
                <a:cs typeface="Calibri" panose="020F0502020204030204" pitchFamily="34" charset="0"/>
              </a:rPr>
              <a:t> (end of Lesson 7.1) to develop and improve your slides.</a:t>
            </a:r>
          </a:p>
          <a:p>
            <a:pPr marL="342900" lvl="0" indent="-342900">
              <a:lnSpc>
                <a:spcPct val="107000"/>
              </a:lnSpc>
              <a:buFont typeface="Arial" panose="020B0604020202020204" pitchFamily="34" charset="0"/>
              <a:buChar char="•"/>
            </a:pPr>
            <a:endParaRPr lang="en-GB" sz="2000" dirty="0">
              <a:effectLst/>
              <a:latin typeface="Calibri "/>
              <a:ea typeface="Calibri" panose="020F0502020204030204" pitchFamily="34" charset="0"/>
              <a:cs typeface="Calibri" panose="020F0502020204030204" pitchFamily="34" charset="0"/>
            </a:endParaRPr>
          </a:p>
          <a:p>
            <a:pPr lvl="0">
              <a:lnSpc>
                <a:spcPct val="107000"/>
              </a:lnSpc>
            </a:pPr>
            <a:endParaRPr lang="en-GB" sz="2000" dirty="0">
              <a:effectLst/>
              <a:latin typeface="Calibri "/>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068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406032512"/>
              </p:ext>
            </p:extLst>
          </p:nvPr>
        </p:nvGraphicFramePr>
        <p:xfrm>
          <a:off x="731404" y="1074698"/>
          <a:ext cx="10909212" cy="2642334"/>
        </p:xfrm>
        <a:graphic>
          <a:graphicData uri="http://schemas.openxmlformats.org/drawingml/2006/table">
            <a:tbl>
              <a:tblPr firstRow="1" bandRow="1">
                <a:tableStyleId>{5940675A-B579-460E-94D1-54222C63F5DA}</a:tableStyleId>
              </a:tblPr>
              <a:tblGrid>
                <a:gridCol w="1500932">
                  <a:extLst>
                    <a:ext uri="{9D8B030D-6E8A-4147-A177-3AD203B41FA5}">
                      <a16:colId xmlns:a16="http://schemas.microsoft.com/office/drawing/2014/main" val="2008940339"/>
                    </a:ext>
                  </a:extLst>
                </a:gridCol>
                <a:gridCol w="9408280">
                  <a:extLst>
                    <a:ext uri="{9D8B030D-6E8A-4147-A177-3AD203B41FA5}">
                      <a16:colId xmlns:a16="http://schemas.microsoft.com/office/drawing/2014/main" val="2859638879"/>
                    </a:ext>
                  </a:extLst>
                </a:gridCol>
              </a:tblGrid>
              <a:tr h="47216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Due</a:t>
                      </a:r>
                    </a:p>
                  </a:txBody>
                  <a:tcPr anchor="ctr">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400" b="1" dirty="0">
                          <a:solidFill>
                            <a:schemeClr val="tx1"/>
                          </a:solidFill>
                          <a:effectLst/>
                          <a:latin typeface="+mn-lt"/>
                          <a:ea typeface="SimSun" panose="02010600030101010101" pitchFamily="2" charset="-122"/>
                          <a:cs typeface="Arial" panose="020B0604020202020204" pitchFamily="34" charset="0"/>
                        </a:rPr>
                        <a:t>Task</a:t>
                      </a:r>
                    </a:p>
                  </a:txBody>
                  <a:tcPr anchor="ctr">
                    <a:solidFill>
                      <a:schemeClr val="bg1"/>
                    </a:solidFill>
                  </a:tcPr>
                </a:tc>
                <a:extLst>
                  <a:ext uri="{0D108BD9-81ED-4DB2-BD59-A6C34878D82A}">
                    <a16:rowId xmlns:a16="http://schemas.microsoft.com/office/drawing/2014/main" val="2323099356"/>
                  </a:ext>
                </a:extLst>
              </a:tr>
              <a:tr h="21549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9.1</a:t>
                      </a:r>
                    </a:p>
                  </a:txBody>
                  <a:tcPr anchor="ctr">
                    <a:solidFill>
                      <a:srgbClr val="264177"/>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0" dirty="0">
                          <a:solidFill>
                            <a:schemeClr val="tx1"/>
                          </a:solidFill>
                          <a:effectLst/>
                          <a:latin typeface="+mn-lt"/>
                          <a:ea typeface="SimSun" panose="02010600030101010101" pitchFamily="2" charset="-122"/>
                          <a:cs typeface="Arial" panose="020B0604020202020204" pitchFamily="34" charset="0"/>
                        </a:rPr>
                        <a:t>Watch the video called ‘</a:t>
                      </a:r>
                      <a:r>
                        <a:rPr lang="en-US" sz="2000" b="0" i="1" dirty="0">
                          <a:solidFill>
                            <a:schemeClr val="tx1"/>
                          </a:solidFill>
                          <a:effectLst/>
                          <a:latin typeface="+mn-lt"/>
                          <a:ea typeface="SimSun" panose="02010600030101010101" pitchFamily="2" charset="-122"/>
                          <a:cs typeface="Arial" panose="020B0604020202020204" pitchFamily="34" charset="0"/>
                        </a:rPr>
                        <a:t>Body Language for Presentations</a:t>
                      </a:r>
                      <a:r>
                        <a:rPr lang="en-US" sz="2000" b="0" dirty="0">
                          <a:solidFill>
                            <a:schemeClr val="tx1"/>
                          </a:solidFill>
                          <a:effectLst/>
                          <a:latin typeface="+mn-lt"/>
                          <a:ea typeface="SimSun" panose="02010600030101010101" pitchFamily="2" charset="-122"/>
                          <a:cs typeface="Arial" panose="020B0604020202020204" pitchFamily="34" charset="0"/>
                        </a:rPr>
                        <a:t>’ (link on Moodle in the Week 9 section) and take notes to answer the questions below. Bring your notes to class.</a:t>
                      </a:r>
                    </a:p>
                    <a:p>
                      <a:pPr marL="457200" marR="0" lvl="0" indent="-45720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b="0" dirty="0">
                        <a:solidFill>
                          <a:schemeClr val="tx1"/>
                        </a:solidFill>
                        <a:effectLst/>
                        <a:latin typeface="+mn-lt"/>
                        <a:ea typeface="SimSun" panose="02010600030101010101" pitchFamily="2" charset="-122"/>
                        <a:cs typeface="Arial" panose="020B0604020202020204" pitchFamily="34" charset="0"/>
                      </a:endParaRPr>
                    </a:p>
                    <a:p>
                      <a:pPr marL="914400" marR="0" lvl="1" indent="-45720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1" dirty="0">
                          <a:solidFill>
                            <a:schemeClr val="tx1"/>
                          </a:solidFill>
                          <a:effectLst/>
                          <a:latin typeface="+mn-lt"/>
                          <a:ea typeface="SimSun" panose="02010600030101010101" pitchFamily="2" charset="-122"/>
                          <a:cs typeface="Arial" panose="020B0604020202020204" pitchFamily="34" charset="0"/>
                        </a:rPr>
                        <a:t>How should presenters use eye contact and smiling?</a:t>
                      </a:r>
                    </a:p>
                    <a:p>
                      <a:pPr marL="914400" marR="0" lvl="1" indent="-45720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1" dirty="0">
                          <a:solidFill>
                            <a:schemeClr val="tx1"/>
                          </a:solidFill>
                          <a:effectLst/>
                          <a:latin typeface="+mn-lt"/>
                          <a:ea typeface="SimSun" panose="02010600030101010101" pitchFamily="2" charset="-122"/>
                          <a:cs typeface="Arial" panose="020B0604020202020204" pitchFamily="34" charset="0"/>
                        </a:rPr>
                        <a:t>How should presenters stand and use gestures?</a:t>
                      </a:r>
                    </a:p>
                    <a:p>
                      <a:pPr marL="914400" marR="0" lvl="1" indent="-45720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1" dirty="0">
                          <a:solidFill>
                            <a:schemeClr val="tx1"/>
                          </a:solidFill>
                          <a:effectLst/>
                          <a:latin typeface="+mn-lt"/>
                          <a:ea typeface="SimSun" panose="02010600030101010101" pitchFamily="2" charset="-122"/>
                          <a:cs typeface="Arial" panose="020B0604020202020204" pitchFamily="34" charset="0"/>
                        </a:rPr>
                        <a:t>How can presenters use their head?</a:t>
                      </a:r>
                    </a:p>
                  </a:txBody>
                  <a:tcPr anchor="ctr">
                    <a:solidFill>
                      <a:schemeClr val="bg1"/>
                    </a:solidFill>
                  </a:tcPr>
                </a:tc>
                <a:extLst>
                  <a:ext uri="{0D108BD9-81ED-4DB2-BD59-A6C34878D82A}">
                    <a16:rowId xmlns:a16="http://schemas.microsoft.com/office/drawing/2014/main" val="1554956966"/>
                  </a:ext>
                </a:extLst>
              </a:tr>
            </a:tbl>
          </a:graphicData>
        </a:graphic>
      </p:graphicFrame>
      <p:grpSp>
        <p:nvGrpSpPr>
          <p:cNvPr id="5" name="Group 2"/>
          <p:cNvGrpSpPr>
            <a:grpSpLocks/>
          </p:cNvGrpSpPr>
          <p:nvPr/>
        </p:nvGrpSpPr>
        <p:grpSpPr bwMode="auto">
          <a:xfrm>
            <a:off x="2639616"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Homework</a:t>
              </a:r>
              <a:endParaRPr lang="en-US" altLang="en-US" sz="2400" dirty="0">
                <a:latin typeface="Arial" panose="020B0604020202020204" pitchFamily="34" charset="0"/>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Rectangle 2">
            <a:extLst>
              <a:ext uri="{FF2B5EF4-FFF2-40B4-BE49-F238E27FC236}">
                <a16:creationId xmlns:a16="http://schemas.microsoft.com/office/drawing/2014/main" id="{9B1ABE7D-97EB-29FF-1B7E-5F4A10226CED}"/>
              </a:ext>
            </a:extLst>
          </p:cNvPr>
          <p:cNvSpPr/>
          <p:nvPr/>
        </p:nvSpPr>
        <p:spPr>
          <a:xfrm>
            <a:off x="731404" y="3842071"/>
            <a:ext cx="11000962" cy="1133387"/>
          </a:xfrm>
          <a:prstGeom prst="rect">
            <a:avLst/>
          </a:prstGeom>
        </p:spPr>
        <p:txBody>
          <a:bodyPr wrap="square">
            <a:spAutoFit/>
          </a:bodyPr>
          <a:lstStyle/>
          <a:p>
            <a:pPr algn="just" defTabSz="685800">
              <a:lnSpc>
                <a:spcPct val="115000"/>
              </a:lnSpc>
              <a:defRPr/>
            </a:pPr>
            <a:r>
              <a:rPr lang="en-US" sz="2000" b="1" dirty="0">
                <a:solidFill>
                  <a:srgbClr val="002060"/>
                </a:solidFill>
              </a:rPr>
              <a:t>Self-Study</a:t>
            </a:r>
            <a:endParaRPr lang="en-US" sz="2000" b="1" dirty="0">
              <a:solidFill>
                <a:srgbClr val="002060"/>
              </a:solidFill>
              <a:ea typeface="SimSun"/>
              <a:cs typeface="Arial"/>
            </a:endParaRPr>
          </a:p>
          <a:p>
            <a:pPr lvl="0" defTabSz="685800">
              <a:lnSpc>
                <a:spcPct val="115000"/>
              </a:lnSpc>
              <a:defRPr/>
            </a:pPr>
            <a:r>
              <a:rPr lang="en-US" sz="2000" dirty="0">
                <a:ea typeface="SimSun" panose="02010600030101010101" pitchFamily="2" charset="-122"/>
                <a:cs typeface="Arial" panose="020B0604020202020204" pitchFamily="34" charset="0"/>
              </a:rPr>
              <a:t>Visit the Microsoft PowerPoint training guide: </a:t>
            </a:r>
            <a:r>
              <a:rPr lang="en-US" sz="2000" dirty="0">
                <a:hlinkClick r:id="rId3"/>
              </a:rPr>
              <a:t>PowerPoint for Windows training (microsoft.com)</a:t>
            </a:r>
            <a:r>
              <a:rPr lang="en-US" sz="2000" dirty="0"/>
              <a:t> (link on Moodle in the Assessment section).</a:t>
            </a:r>
          </a:p>
        </p:txBody>
      </p:sp>
    </p:spTree>
    <p:extLst>
      <p:ext uri="{BB962C8B-B14F-4D97-AF65-F5344CB8AC3E}">
        <p14:creationId xmlns:p14="http://schemas.microsoft.com/office/powerpoint/2010/main" val="343467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88" y="1124744"/>
            <a:ext cx="11197244" cy="5328592"/>
          </a:xfrm>
          <a:noFill/>
          <a:ln>
            <a:noFill/>
          </a:ln>
        </p:spPr>
        <p:txBody>
          <a:bodyPr>
            <a:normAutofit/>
          </a:bodyPr>
          <a:lstStyle/>
          <a:p>
            <a:pPr marL="0" indent="0">
              <a:buNone/>
            </a:pPr>
            <a:endParaRPr lang="en-US" sz="2000" b="1" dirty="0"/>
          </a:p>
          <a:p>
            <a:pPr marL="0" indent="0">
              <a:buNone/>
            </a:pPr>
            <a:r>
              <a:rPr lang="en-US" sz="2000" b="1" dirty="0"/>
              <a:t>For homework, you were asked to create draft PPT slides for your Final Presentation. </a:t>
            </a:r>
          </a:p>
          <a:p>
            <a:pPr marL="0" indent="0">
              <a:buNone/>
            </a:pPr>
            <a:endParaRPr lang="en-US" sz="2000" b="1" dirty="0"/>
          </a:p>
          <a:p>
            <a:pPr marL="0" indent="0">
              <a:buNone/>
            </a:pPr>
            <a:r>
              <a:rPr lang="en-US" sz="2000" dirty="0"/>
              <a:t>In your group, show each other the slides you created and complete the tasks below.</a:t>
            </a:r>
          </a:p>
          <a:p>
            <a:pPr marL="0" indent="0">
              <a:buNone/>
            </a:pPr>
            <a:endParaRPr lang="en-US" sz="2000" dirty="0"/>
          </a:p>
          <a:p>
            <a:pPr marL="971550" lvl="1" indent="-514350">
              <a:buFont typeface="+mj-lt"/>
              <a:buAutoNum type="arabicPeriod"/>
            </a:pPr>
            <a:r>
              <a:rPr lang="en-US" sz="2000" dirty="0"/>
              <a:t>Decide which student’s slides </a:t>
            </a:r>
            <a:r>
              <a:rPr lang="en-US" sz="2000" u="sng" dirty="0"/>
              <a:t>look the best</a:t>
            </a:r>
            <a:r>
              <a:rPr lang="en-US" sz="2000" dirty="0"/>
              <a:t>. Give at least two reasons to justify your decision.</a:t>
            </a:r>
          </a:p>
          <a:p>
            <a:pPr marL="971550" lvl="1" indent="-514350">
              <a:buFont typeface="+mj-lt"/>
              <a:buAutoNum type="arabicPeriod"/>
            </a:pPr>
            <a:endParaRPr lang="en-US" sz="2000" dirty="0"/>
          </a:p>
          <a:p>
            <a:pPr marL="971550" lvl="1" indent="-514350">
              <a:buFont typeface="+mj-lt"/>
              <a:buAutoNum type="arabicPeriod"/>
            </a:pPr>
            <a:r>
              <a:rPr lang="en-US" sz="2000" dirty="0"/>
              <a:t>Decide which student’s slides </a:t>
            </a:r>
            <a:r>
              <a:rPr lang="en-US" sz="2000" u="sng" dirty="0"/>
              <a:t>present information the most effectively</a:t>
            </a:r>
            <a:r>
              <a:rPr lang="en-US" sz="2000" dirty="0"/>
              <a:t>. Give at least two reasons to justify your decision.</a:t>
            </a:r>
          </a:p>
          <a:p>
            <a:pPr marL="971550" lvl="1" indent="-514350">
              <a:buFont typeface="+mj-lt"/>
              <a:buAutoNum type="arabicPeriod"/>
            </a:pPr>
            <a:endParaRPr lang="en-US" sz="2000" dirty="0"/>
          </a:p>
          <a:p>
            <a:pPr marL="0" indent="0">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61636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i="1" dirty="0">
                  <a:solidFill>
                    <a:srgbClr val="002060"/>
                  </a:solidFill>
                  <a:latin typeface="Calibri "/>
                </a:rPr>
                <a:t>PowerPoint Slides</a:t>
              </a:r>
            </a:p>
            <a:p>
              <a:pPr algn="ctr"/>
              <a:r>
                <a:rPr lang="en-US" sz="6000" b="1" dirty="0">
                  <a:solidFill>
                    <a:srgbClr val="002060"/>
                  </a:solidFill>
                  <a:latin typeface="Calibri "/>
                </a:rPr>
                <a:t>Assessment</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28432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ChangeAspect="1"/>
          </p:cNvSpPr>
          <p:nvPr>
            <p:ph idx="1"/>
          </p:nvPr>
        </p:nvSpPr>
        <p:spPr>
          <a:xfrm>
            <a:off x="623392" y="1124744"/>
            <a:ext cx="11305256" cy="5328592"/>
          </a:xfrm>
          <a:noFill/>
          <a:ln>
            <a:noFill/>
          </a:ln>
        </p:spPr>
        <p:txBody>
          <a:bodyPr>
            <a:noAutofit/>
          </a:bodyPr>
          <a:lstStyle/>
          <a:p>
            <a:pPr marL="0" indent="0" algn="just">
              <a:lnSpc>
                <a:spcPct val="100000"/>
              </a:lnSpc>
              <a:buNone/>
            </a:pPr>
            <a:r>
              <a:rPr lang="en-US" sz="2000" dirty="0"/>
              <a:t>For </a:t>
            </a:r>
            <a:r>
              <a:rPr lang="en-US" sz="2000" b="1" dirty="0"/>
              <a:t>homework</a:t>
            </a:r>
            <a:r>
              <a:rPr lang="en-US" sz="2000" dirty="0"/>
              <a:t>, you were asked to read </a:t>
            </a:r>
            <a:r>
              <a:rPr lang="en-US" sz="2000" i="1" dirty="0"/>
              <a:t>Appendix 2: PowerPoint Slides information </a:t>
            </a:r>
            <a:r>
              <a:rPr lang="en-US" sz="2000" dirty="0"/>
              <a:t>section from the </a:t>
            </a:r>
            <a:r>
              <a:rPr lang="en-US" sz="2000" b="1" dirty="0"/>
              <a:t>OCSb Module Handbook</a:t>
            </a:r>
            <a:r>
              <a:rPr lang="en-US" sz="2000" dirty="0"/>
              <a:t>, and the </a:t>
            </a:r>
            <a:r>
              <a:rPr lang="en-US" sz="2000" i="1" dirty="0"/>
              <a:t>OCSb 24-25 PowerPoint Slides (MARKING CRITERIA) </a:t>
            </a:r>
            <a:r>
              <a:rPr lang="en-US" sz="2000" dirty="0"/>
              <a:t>document from the Assessment section on Moodle.</a:t>
            </a:r>
          </a:p>
          <a:p>
            <a:pPr marL="0" indent="0" algn="just">
              <a:lnSpc>
                <a:spcPct val="170000"/>
              </a:lnSpc>
              <a:buNone/>
            </a:pPr>
            <a:endParaRPr lang="en-US" sz="2000" i="1" dirty="0"/>
          </a:p>
          <a:p>
            <a:pPr marL="0" indent="0" algn="just">
              <a:buNone/>
            </a:pPr>
            <a:r>
              <a:rPr lang="en-US" sz="2000" dirty="0"/>
              <a:t>In groups, answer the questions below</a:t>
            </a:r>
            <a:r>
              <a:rPr lang="en-US" sz="2000" b="1" i="1" dirty="0"/>
              <a:t>.</a:t>
            </a:r>
          </a:p>
          <a:p>
            <a:pPr marL="0" indent="0" algn="just">
              <a:buNone/>
            </a:pPr>
            <a:endParaRPr lang="en-US" sz="2000" b="1" i="1" dirty="0"/>
          </a:p>
          <a:p>
            <a:pPr marL="0" indent="0" algn="just">
              <a:lnSpc>
                <a:spcPct val="120000"/>
              </a:lnSpc>
              <a:buNone/>
            </a:pPr>
            <a:r>
              <a:rPr lang="en-US" sz="2000" dirty="0"/>
              <a:t>1. When do you need to submit the PPT slides for the assessed </a:t>
            </a:r>
            <a:r>
              <a:rPr lang="en-US" sz="2000" i="1" u="sng" dirty="0"/>
              <a:t>PowerPoint Slides</a:t>
            </a:r>
            <a:r>
              <a:rPr lang="en-US" sz="2000" dirty="0"/>
              <a:t> task?</a:t>
            </a:r>
          </a:p>
          <a:p>
            <a:pPr marL="0" indent="0" algn="just">
              <a:lnSpc>
                <a:spcPct val="120000"/>
              </a:lnSpc>
              <a:buNone/>
            </a:pPr>
            <a:r>
              <a:rPr lang="en-US" sz="2000" dirty="0"/>
              <a:t>2. What file type should you submit for the assessed </a:t>
            </a:r>
            <a:r>
              <a:rPr lang="en-US" sz="2000" i="1" u="sng" dirty="0"/>
              <a:t>PowerPoint Slides</a:t>
            </a:r>
            <a:r>
              <a:rPr lang="en-US" sz="2000" dirty="0"/>
              <a:t> task?</a:t>
            </a:r>
          </a:p>
          <a:p>
            <a:pPr marL="0" indent="0" algn="just">
              <a:lnSpc>
                <a:spcPct val="120000"/>
              </a:lnSpc>
              <a:buNone/>
            </a:pPr>
            <a:r>
              <a:rPr lang="en-US" sz="2000" dirty="0"/>
              <a:t>3. What are the required slides that your PPT should include? </a:t>
            </a:r>
          </a:p>
          <a:p>
            <a:pPr marL="0" indent="0" algn="just">
              <a:lnSpc>
                <a:spcPct val="120000"/>
              </a:lnSpc>
              <a:buNone/>
            </a:pPr>
            <a:r>
              <a:rPr lang="en-US" sz="2000" dirty="0"/>
              <a:t>4. When explaining your chosen problem, what information should you include?</a:t>
            </a:r>
          </a:p>
          <a:p>
            <a:pPr marL="0" indent="0" algn="just">
              <a:lnSpc>
                <a:spcPct val="120000"/>
              </a:lnSpc>
              <a:buNone/>
            </a:pPr>
            <a:r>
              <a:rPr lang="en-US" sz="2000" dirty="0"/>
              <a:t>5. When explaining each solution, what information should you include?</a:t>
            </a:r>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14" y="279911"/>
            <a:ext cx="7956374" cy="556804"/>
            <a:chOff x="103092947" y="106166621"/>
            <a:chExt cx="6633626" cy="556483"/>
          </a:xfrm>
        </p:grpSpPr>
        <p:sp>
          <p:nvSpPr>
            <p:cNvPr id="7" name="Text Box 3"/>
            <p:cNvSpPr txBox="1">
              <a:spLocks noChangeArrowheads="1"/>
            </p:cNvSpPr>
            <p:nvPr/>
          </p:nvSpPr>
          <p:spPr bwMode="auto">
            <a:xfrm>
              <a:off x="103121214" y="106166621"/>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PowerPoint Slides Task</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02334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124744"/>
            <a:ext cx="10873208" cy="5616624"/>
          </a:xfrm>
          <a:noFill/>
          <a:ln>
            <a:noFill/>
          </a:ln>
        </p:spPr>
        <p:txBody>
          <a:bodyPr>
            <a:normAutofit/>
          </a:bodyPr>
          <a:lstStyle/>
          <a:p>
            <a:pPr marL="0" indent="0" algn="just">
              <a:lnSpc>
                <a:spcPct val="120000"/>
              </a:lnSpc>
              <a:buNone/>
            </a:pPr>
            <a:r>
              <a:rPr lang="en-US" sz="2400" dirty="0"/>
              <a:t>1. When do you need to submit the PPT slides for the assessed </a:t>
            </a:r>
            <a:r>
              <a:rPr lang="en-US" sz="2400" i="1" u="sng" dirty="0"/>
              <a:t>PowerPoint Slides</a:t>
            </a:r>
            <a:r>
              <a:rPr lang="en-US" sz="2400" dirty="0"/>
              <a:t> task?</a:t>
            </a:r>
          </a:p>
          <a:p>
            <a:pPr marL="0" indent="0" algn="just">
              <a:buNone/>
            </a:pPr>
            <a:endParaRPr lang="en-US" sz="2000" dirty="0"/>
          </a:p>
          <a:p>
            <a:pPr marL="457200" lvl="1" indent="0" algn="just">
              <a:buNone/>
            </a:pPr>
            <a:r>
              <a:rPr lang="en-US" dirty="0">
                <a:solidFill>
                  <a:srgbClr val="002060"/>
                </a:solidFill>
              </a:rPr>
              <a:t>before </a:t>
            </a:r>
            <a:r>
              <a:rPr lang="en-US" b="1" dirty="0">
                <a:solidFill>
                  <a:srgbClr val="002060"/>
                </a:solidFill>
              </a:rPr>
              <a:t>Monday, 7</a:t>
            </a:r>
            <a:r>
              <a:rPr lang="en-US" b="1" baseline="30000" dirty="0">
                <a:solidFill>
                  <a:srgbClr val="002060"/>
                </a:solidFill>
              </a:rPr>
              <a:t>th</a:t>
            </a:r>
            <a:r>
              <a:rPr lang="en-US" b="1" dirty="0">
                <a:solidFill>
                  <a:srgbClr val="002060"/>
                </a:solidFill>
              </a:rPr>
              <a:t> April, 3pm   </a:t>
            </a:r>
          </a:p>
          <a:p>
            <a:pPr marL="457200" lvl="1" indent="0" algn="r">
              <a:buNone/>
            </a:pPr>
            <a:endParaRPr lang="en-US" dirty="0">
              <a:solidFill>
                <a:srgbClr val="002060"/>
              </a:solidFill>
            </a:endParaRPr>
          </a:p>
          <a:p>
            <a:pPr marL="457200" lvl="1" indent="0" algn="just">
              <a:buNone/>
            </a:pPr>
            <a:endParaRPr lang="en-US" b="1" dirty="0">
              <a:solidFill>
                <a:srgbClr val="002060"/>
              </a:solidFill>
            </a:endParaRPr>
          </a:p>
          <a:p>
            <a:pPr marL="0" indent="0" algn="just">
              <a:buNone/>
            </a:pPr>
            <a:r>
              <a:rPr lang="en-US" sz="2400" dirty="0"/>
              <a:t>2. What file type should you submit for the assessed </a:t>
            </a:r>
            <a:r>
              <a:rPr lang="en-US" sz="2400" i="1" u="sng" dirty="0"/>
              <a:t>PowerPoint Slides</a:t>
            </a:r>
            <a:r>
              <a:rPr lang="en-US" sz="2400" i="1" dirty="0"/>
              <a:t> </a:t>
            </a:r>
            <a:r>
              <a:rPr lang="en-US" sz="2400" dirty="0"/>
              <a:t>task?</a:t>
            </a:r>
          </a:p>
          <a:p>
            <a:pPr marL="0" indent="0" algn="just">
              <a:buNone/>
            </a:pPr>
            <a:endParaRPr lang="en-US" sz="2400" dirty="0"/>
          </a:p>
          <a:p>
            <a:pPr marL="0" indent="0" algn="just">
              <a:buNone/>
            </a:pPr>
            <a:r>
              <a:rPr lang="en-US" sz="2400" b="1" dirty="0">
                <a:solidFill>
                  <a:srgbClr val="002060"/>
                </a:solidFill>
              </a:rPr>
              <a:t>	.ppt</a:t>
            </a:r>
            <a:endParaRPr lang="en-GB" b="1" dirty="0">
              <a:solidFill>
                <a:srgbClr val="002060"/>
              </a:solidFill>
            </a:endParaRPr>
          </a:p>
          <a:p>
            <a:pPr marL="0" indent="0">
              <a:buNone/>
            </a:pPr>
            <a:endParaRPr lang="en-US" sz="2000" dirty="0">
              <a:solidFill>
                <a:srgbClr val="C00000"/>
              </a:solidFill>
            </a:endParaRPr>
          </a:p>
          <a:p>
            <a:pPr marL="0" indent="0">
              <a:buNone/>
            </a:pPr>
            <a:endParaRPr lang="en-US" sz="2000" dirty="0">
              <a:solidFill>
                <a:srgbClr val="C00000"/>
              </a:solidFill>
            </a:endParaRPr>
          </a:p>
          <a:p>
            <a:pPr marL="0" indent="0">
              <a:buNone/>
            </a:pPr>
            <a:r>
              <a:rPr lang="en-US" sz="2000" dirty="0">
                <a:solidFill>
                  <a:srgbClr val="C00000"/>
                </a:solidFill>
              </a:rPr>
              <a:t>For more details read the </a:t>
            </a:r>
            <a:r>
              <a:rPr lang="en-US" sz="2000" i="1" u="sng" dirty="0">
                <a:solidFill>
                  <a:srgbClr val="C00000"/>
                </a:solidFill>
              </a:rPr>
              <a:t>Appendix 1: PowerPoint Slides information</a:t>
            </a:r>
            <a:r>
              <a:rPr lang="en-US" sz="2000" i="1" dirty="0">
                <a:solidFill>
                  <a:srgbClr val="C00000"/>
                </a:solidFill>
              </a:rPr>
              <a:t> </a:t>
            </a:r>
            <a:r>
              <a:rPr lang="en-US" sz="2000" dirty="0">
                <a:solidFill>
                  <a:srgbClr val="C00000"/>
                </a:solidFill>
              </a:rPr>
              <a:t>section from the OCSa Module Handbook.</a:t>
            </a: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14" y="279911"/>
            <a:ext cx="7956374" cy="556804"/>
            <a:chOff x="103092947" y="106166621"/>
            <a:chExt cx="6633626" cy="556483"/>
          </a:xfrm>
        </p:grpSpPr>
        <p:sp>
          <p:nvSpPr>
            <p:cNvPr id="7" name="Text Box 3"/>
            <p:cNvSpPr txBox="1">
              <a:spLocks noChangeArrowheads="1"/>
            </p:cNvSpPr>
            <p:nvPr/>
          </p:nvSpPr>
          <p:spPr bwMode="auto">
            <a:xfrm>
              <a:off x="103121214" y="106166621"/>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PowerPoint Slides Task</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64428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124744"/>
            <a:ext cx="11233248" cy="5328592"/>
          </a:xfrm>
          <a:noFill/>
          <a:ln>
            <a:noFill/>
          </a:ln>
        </p:spPr>
        <p:txBody>
          <a:bodyPr>
            <a:normAutofit/>
          </a:bodyPr>
          <a:lstStyle/>
          <a:p>
            <a:pPr marL="0" indent="0" algn="just">
              <a:lnSpc>
                <a:spcPct val="120000"/>
              </a:lnSpc>
              <a:buNone/>
            </a:pPr>
            <a:r>
              <a:rPr lang="en-US" sz="2400" dirty="0"/>
              <a:t>3. What are the required slides that your PPT should include? </a:t>
            </a:r>
          </a:p>
          <a:p>
            <a:pPr marL="457200" lvl="1" indent="0" algn="just">
              <a:buNone/>
            </a:pPr>
            <a:endParaRPr lang="en-US" sz="2000" dirty="0"/>
          </a:p>
          <a:p>
            <a:pPr lvl="1"/>
            <a:r>
              <a:rPr lang="en-GB" b="1" dirty="0">
                <a:solidFill>
                  <a:srgbClr val="002060"/>
                </a:solidFill>
              </a:rPr>
              <a:t>Title</a:t>
            </a:r>
            <a:r>
              <a:rPr lang="en-GB" dirty="0">
                <a:solidFill>
                  <a:srgbClr val="002060"/>
                </a:solidFill>
              </a:rPr>
              <a:t> </a:t>
            </a:r>
            <a:r>
              <a:rPr lang="en-GB" sz="2000" i="1" dirty="0">
                <a:solidFill>
                  <a:srgbClr val="002060"/>
                </a:solidFill>
                <a:sym typeface="Wingdings" panose="05000000000000000000" pitchFamily="2" charset="2"/>
              </a:rPr>
              <a:t>(This was covered in </a:t>
            </a:r>
            <a:r>
              <a:rPr lang="en-GB" sz="2000" i="1" dirty="0">
                <a:solidFill>
                  <a:srgbClr val="002060"/>
                </a:solidFill>
              </a:rPr>
              <a:t>Lesson 6.1.)</a:t>
            </a:r>
          </a:p>
          <a:p>
            <a:pPr lvl="1"/>
            <a:r>
              <a:rPr lang="en-GB" b="1" dirty="0">
                <a:solidFill>
                  <a:srgbClr val="002060"/>
                </a:solidFill>
              </a:rPr>
              <a:t>Overview</a:t>
            </a:r>
            <a:r>
              <a:rPr lang="en-GB" dirty="0">
                <a:solidFill>
                  <a:srgbClr val="002060"/>
                </a:solidFill>
              </a:rPr>
              <a:t> </a:t>
            </a:r>
            <a:r>
              <a:rPr lang="en-GB" sz="2000" i="1" dirty="0">
                <a:solidFill>
                  <a:srgbClr val="002060"/>
                </a:solidFill>
                <a:sym typeface="Wingdings" panose="05000000000000000000" pitchFamily="2" charset="2"/>
              </a:rPr>
              <a:t>(This was covered in </a:t>
            </a:r>
            <a:r>
              <a:rPr lang="en-GB" sz="2000" i="1" dirty="0">
                <a:solidFill>
                  <a:srgbClr val="002060"/>
                </a:solidFill>
              </a:rPr>
              <a:t>Lesson 6.1.)</a:t>
            </a:r>
          </a:p>
          <a:p>
            <a:pPr lvl="1"/>
            <a:r>
              <a:rPr lang="en-GB" b="1" dirty="0">
                <a:solidFill>
                  <a:srgbClr val="002060"/>
                </a:solidFill>
              </a:rPr>
              <a:t>Problem </a:t>
            </a:r>
          </a:p>
          <a:p>
            <a:pPr lvl="1"/>
            <a:r>
              <a:rPr lang="en-GB" b="1" dirty="0">
                <a:solidFill>
                  <a:srgbClr val="002060"/>
                </a:solidFill>
              </a:rPr>
              <a:t>Solution 1 (+ evaluation)</a:t>
            </a:r>
          </a:p>
          <a:p>
            <a:pPr lvl="1"/>
            <a:r>
              <a:rPr lang="en-GB" b="1" dirty="0">
                <a:solidFill>
                  <a:srgbClr val="002060"/>
                </a:solidFill>
              </a:rPr>
              <a:t>Solution 2 (+ evaluation)</a:t>
            </a:r>
          </a:p>
          <a:p>
            <a:pPr lvl="1"/>
            <a:r>
              <a:rPr lang="en-GB" b="1" dirty="0">
                <a:solidFill>
                  <a:srgbClr val="002060"/>
                </a:solidFill>
              </a:rPr>
              <a:t>Conclusion</a:t>
            </a:r>
            <a:r>
              <a:rPr lang="en-GB" dirty="0">
                <a:solidFill>
                  <a:srgbClr val="002060"/>
                </a:solidFill>
              </a:rPr>
              <a:t> </a:t>
            </a:r>
            <a:r>
              <a:rPr lang="en-GB" sz="2000" i="1" dirty="0">
                <a:solidFill>
                  <a:srgbClr val="002060"/>
                </a:solidFill>
                <a:sym typeface="Wingdings" panose="05000000000000000000" pitchFamily="2" charset="2"/>
              </a:rPr>
              <a:t>(This was covered in </a:t>
            </a:r>
            <a:r>
              <a:rPr lang="en-GB" sz="2000" i="1" dirty="0">
                <a:solidFill>
                  <a:srgbClr val="002060"/>
                </a:solidFill>
              </a:rPr>
              <a:t>Lesson 6.2.)</a:t>
            </a:r>
          </a:p>
          <a:p>
            <a:pPr lvl="1"/>
            <a:r>
              <a:rPr lang="en-GB" b="1" dirty="0">
                <a:solidFill>
                  <a:srgbClr val="002060"/>
                </a:solidFill>
              </a:rPr>
              <a:t>Reference list </a:t>
            </a:r>
            <a:r>
              <a:rPr lang="en-GB" sz="2000" i="1" dirty="0">
                <a:solidFill>
                  <a:srgbClr val="002060"/>
                </a:solidFill>
              </a:rPr>
              <a:t>(For the </a:t>
            </a:r>
            <a:r>
              <a:rPr lang="en-GB" sz="2000" i="1" u="sng" dirty="0">
                <a:solidFill>
                  <a:srgbClr val="002060"/>
                </a:solidFill>
              </a:rPr>
              <a:t>PowerPoint Slides</a:t>
            </a:r>
            <a:r>
              <a:rPr lang="en-GB" sz="2000" i="1" dirty="0">
                <a:solidFill>
                  <a:srgbClr val="002060"/>
                </a:solidFill>
              </a:rPr>
              <a:t> task, it should be clear from each reference where the source came from, but an accurate Harvard style is not required for the citations/ reference list.)</a:t>
            </a:r>
          </a:p>
          <a:p>
            <a:pPr marL="0" indent="0">
              <a:buNone/>
            </a:pPr>
            <a:endParaRPr lang="en-US" sz="2400" dirty="0">
              <a:solidFill>
                <a:srgbClr val="002060"/>
              </a:solidFill>
            </a:endParaRPr>
          </a:p>
          <a:p>
            <a:pPr marL="0" indent="0">
              <a:buNone/>
            </a:pPr>
            <a:r>
              <a:rPr lang="en-US" sz="2400" b="1" dirty="0">
                <a:solidFill>
                  <a:srgbClr val="002060"/>
                </a:solidFill>
              </a:rPr>
              <a:t>Please note that this is the </a:t>
            </a:r>
            <a:r>
              <a:rPr lang="en-US" sz="2400" b="1" u="sng" dirty="0">
                <a:solidFill>
                  <a:srgbClr val="002060"/>
                </a:solidFill>
              </a:rPr>
              <a:t>minimum</a:t>
            </a:r>
            <a:r>
              <a:rPr lang="en-US" sz="2400" b="1" dirty="0">
                <a:solidFill>
                  <a:srgbClr val="002060"/>
                </a:solidFill>
              </a:rPr>
              <a:t> required number of slides. You are likely to need more slides, depending on the content of each section. </a:t>
            </a:r>
            <a:endParaRPr lang="en-GB" sz="2400" b="1" dirty="0">
              <a:solidFill>
                <a:srgbClr val="002060"/>
              </a:solidFill>
            </a:endParaRPr>
          </a:p>
          <a:p>
            <a:pPr marL="457200" lvl="1"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14" y="279911"/>
            <a:ext cx="7956374" cy="556804"/>
            <a:chOff x="103092947" y="106166621"/>
            <a:chExt cx="6633626" cy="556483"/>
          </a:xfrm>
        </p:grpSpPr>
        <p:sp>
          <p:nvSpPr>
            <p:cNvPr id="7" name="Text Box 3"/>
            <p:cNvSpPr txBox="1">
              <a:spLocks noChangeArrowheads="1"/>
            </p:cNvSpPr>
            <p:nvPr/>
          </p:nvSpPr>
          <p:spPr bwMode="auto">
            <a:xfrm>
              <a:off x="103121214" y="106166621"/>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PowerPoint Slides Task</a:t>
              </a:r>
              <a:r>
                <a:rPr lang="en-GB" altLang="en-US" sz="2400" b="1" dirty="0">
                  <a:solidFill>
                    <a:srgbClr val="000000"/>
                  </a:solidFill>
                  <a:latin typeface="Verdana" panose="020B0604030504040204" pitchFamily="34" charset="0"/>
                </a:rPr>
                <a:t>: </a:t>
              </a:r>
              <a:r>
                <a:rPr lang="en-GB" altLang="en-US" sz="2400" dirty="0">
                  <a:solidFill>
                    <a:srgbClr val="000000"/>
                  </a:solidFill>
                  <a:latin typeface="Verdana" panose="020B0604030504040204" pitchFamily="34" charset="0"/>
                </a:rPr>
                <a:t>Review</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7112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124744"/>
            <a:ext cx="11233248" cy="5328592"/>
          </a:xfrm>
          <a:noFill/>
          <a:ln>
            <a:noFill/>
          </a:ln>
        </p:spPr>
        <p:txBody>
          <a:bodyPr>
            <a:normAutofit/>
          </a:bodyPr>
          <a:lstStyle/>
          <a:p>
            <a:pPr marL="0" indent="0" algn="just">
              <a:lnSpc>
                <a:spcPct val="120000"/>
              </a:lnSpc>
              <a:buNone/>
            </a:pPr>
            <a:r>
              <a:rPr lang="en-US" sz="2400" dirty="0"/>
              <a:t>4. When explaining your chosen problem, what information should you include?</a:t>
            </a:r>
          </a:p>
          <a:p>
            <a:pPr marL="0" indent="0" algn="just">
              <a:lnSpc>
                <a:spcPct val="120000"/>
              </a:lnSpc>
              <a:buNone/>
            </a:pPr>
            <a:endParaRPr lang="en-US" sz="2000" dirty="0"/>
          </a:p>
          <a:p>
            <a:pPr lvl="1"/>
            <a:r>
              <a:rPr lang="en-US" b="1" dirty="0">
                <a:solidFill>
                  <a:srgbClr val="002060"/>
                </a:solidFill>
              </a:rPr>
              <a:t>Explanation </a:t>
            </a:r>
            <a:endParaRPr lang="en-GB" b="1" dirty="0">
              <a:solidFill>
                <a:srgbClr val="002060"/>
              </a:solidFill>
            </a:endParaRPr>
          </a:p>
          <a:p>
            <a:pPr lvl="1"/>
            <a:r>
              <a:rPr lang="en-US" b="1" dirty="0">
                <a:solidFill>
                  <a:srgbClr val="002060"/>
                </a:solidFill>
              </a:rPr>
              <a:t>Causes </a:t>
            </a:r>
            <a:endParaRPr lang="en-GB" b="1" dirty="0">
              <a:solidFill>
                <a:srgbClr val="002060"/>
              </a:solidFill>
            </a:endParaRPr>
          </a:p>
          <a:p>
            <a:pPr lvl="1"/>
            <a:r>
              <a:rPr lang="en-US" b="1" dirty="0">
                <a:solidFill>
                  <a:srgbClr val="002060"/>
                </a:solidFill>
              </a:rPr>
              <a:t>Significance/ Impact</a:t>
            </a:r>
          </a:p>
          <a:p>
            <a:pPr marL="457200" lvl="1" indent="0">
              <a:buNone/>
            </a:pPr>
            <a:endParaRPr lang="en-US" b="1" dirty="0">
              <a:solidFill>
                <a:srgbClr val="002060"/>
              </a:solidFill>
            </a:endParaRPr>
          </a:p>
          <a:p>
            <a:pPr marL="0" indent="0">
              <a:buNone/>
            </a:pPr>
            <a:r>
              <a:rPr lang="en-US" sz="2400" dirty="0"/>
              <a:t>5. When explaining each solution, what information should you include?</a:t>
            </a:r>
          </a:p>
          <a:p>
            <a:pPr marL="0" indent="0">
              <a:buNone/>
            </a:pPr>
            <a:endParaRPr lang="en-US" sz="2000" dirty="0"/>
          </a:p>
          <a:p>
            <a:pPr lvl="1"/>
            <a:r>
              <a:rPr lang="en-US" b="1" dirty="0">
                <a:solidFill>
                  <a:srgbClr val="002060"/>
                </a:solidFill>
              </a:rPr>
              <a:t>Explanation </a:t>
            </a:r>
            <a:r>
              <a:rPr lang="en-US" sz="2000" dirty="0">
                <a:solidFill>
                  <a:srgbClr val="002060"/>
                </a:solidFill>
              </a:rPr>
              <a:t>(the solution should be linked to one of the causes of the problem)</a:t>
            </a:r>
          </a:p>
          <a:p>
            <a:pPr lvl="2"/>
            <a:r>
              <a:rPr lang="en-US" dirty="0">
                <a:solidFill>
                  <a:srgbClr val="002060"/>
                </a:solidFill>
              </a:rPr>
              <a:t>include sufficient detail to make sure it’s clear what the solution is BUT remember that you should provide most detail/explanation </a:t>
            </a:r>
            <a:r>
              <a:rPr lang="en-US" u="sng" dirty="0">
                <a:solidFill>
                  <a:srgbClr val="002060"/>
                </a:solidFill>
              </a:rPr>
              <a:t>orally</a:t>
            </a:r>
            <a:endParaRPr lang="en-GB" u="sng" dirty="0">
              <a:solidFill>
                <a:srgbClr val="002060"/>
              </a:solidFill>
            </a:endParaRPr>
          </a:p>
          <a:p>
            <a:pPr lvl="1"/>
            <a:r>
              <a:rPr lang="en-US" b="1" dirty="0">
                <a:solidFill>
                  <a:srgbClr val="002060"/>
                </a:solidFill>
              </a:rPr>
              <a:t>Evaluation </a:t>
            </a:r>
          </a:p>
          <a:p>
            <a:pPr lvl="2"/>
            <a:r>
              <a:rPr lang="en-US" dirty="0">
                <a:solidFill>
                  <a:srgbClr val="002060"/>
                </a:solidFill>
              </a:rPr>
              <a:t>this should be based on criteria, balanced, and supported with logic and / or evidence</a:t>
            </a:r>
            <a:endParaRPr lang="en-GB" u="sng" dirty="0">
              <a:solidFill>
                <a:srgbClr val="002060"/>
              </a:solidFill>
            </a:endParaRPr>
          </a:p>
          <a:p>
            <a:pPr marL="0" indent="0">
              <a:buNone/>
            </a:pPr>
            <a:endParaRPr lang="en-GB" b="1" dirty="0">
              <a:solidFill>
                <a:srgbClr val="002060"/>
              </a:solidFill>
            </a:endParaRPr>
          </a:p>
          <a:p>
            <a:pPr marL="0" indent="0" algn="just">
              <a:lnSpc>
                <a:spcPct val="120000"/>
              </a:lnSpc>
              <a:buNone/>
            </a:pPr>
            <a:endParaRPr lang="en-US" sz="2000" dirty="0"/>
          </a:p>
        </p:txBody>
      </p:sp>
      <p:grpSp>
        <p:nvGrpSpPr>
          <p:cNvPr id="6" name="Group 2"/>
          <p:cNvGrpSpPr>
            <a:grpSpLocks/>
          </p:cNvGrpSpPr>
          <p:nvPr/>
        </p:nvGrpSpPr>
        <p:grpSpPr bwMode="auto">
          <a:xfrm>
            <a:off x="2567614" y="279911"/>
            <a:ext cx="7956374" cy="556804"/>
            <a:chOff x="103092947" y="106166621"/>
            <a:chExt cx="6633626" cy="556483"/>
          </a:xfrm>
        </p:grpSpPr>
        <p:sp>
          <p:nvSpPr>
            <p:cNvPr id="7" name="Text Box 3"/>
            <p:cNvSpPr txBox="1">
              <a:spLocks noChangeArrowheads="1"/>
            </p:cNvSpPr>
            <p:nvPr/>
          </p:nvSpPr>
          <p:spPr bwMode="auto">
            <a:xfrm>
              <a:off x="103121214" y="106166621"/>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PowerPoint Slides Task</a:t>
              </a:r>
              <a:r>
                <a:rPr lang="en-GB" altLang="en-US" sz="2400" b="1" dirty="0">
                  <a:solidFill>
                    <a:srgbClr val="000000"/>
                  </a:solidFill>
                  <a:latin typeface="Verdana" panose="020B0604030504040204" pitchFamily="34" charset="0"/>
                </a:rPr>
                <a:t>: </a:t>
              </a:r>
              <a:r>
                <a:rPr lang="en-GB" altLang="en-US" sz="2400" dirty="0">
                  <a:solidFill>
                    <a:srgbClr val="000000"/>
                  </a:solidFill>
                  <a:latin typeface="Verdana" panose="020B0604030504040204" pitchFamily="34" charset="0"/>
                </a:rPr>
                <a:t>Review</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88943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D13BD3B2ACE4B479C7E961D71E27E68" ma:contentTypeVersion="16" ma:contentTypeDescription="新建文档。" ma:contentTypeScope="" ma:versionID="65269c79cef78e6491dd409c167040fa">
  <xsd:schema xmlns:xsd="http://www.w3.org/2001/XMLSchema" xmlns:xs="http://www.w3.org/2001/XMLSchema" xmlns:p="http://schemas.microsoft.com/office/2006/metadata/properties" xmlns:ns2="545d15f7-6577-4bc9-aa88-89ac4a3e5607" xmlns:ns3="71566fe0-4e9e-429a-8fc8-bbed13cddc77" targetNamespace="http://schemas.microsoft.com/office/2006/metadata/properties" ma:root="true" ma:fieldsID="058396fbee5d4087d1d030aa0ed51382" ns2:_="" ns3:_="">
    <xsd:import namespace="545d15f7-6577-4bc9-aa88-89ac4a3e5607"/>
    <xsd:import namespace="71566fe0-4e9e-429a-8fc8-bbed13cddc77"/>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5d15f7-6577-4bc9-aa88-89ac4a3e56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图像标记" ma:readOnly="false" ma:fieldId="{5cf76f15-5ced-4ddc-b409-7134ff3c332f}" ma:taxonomyMulti="true" ma:sspId="5b41eaff-6be1-43e3-aa28-e44eb035eb3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566fe0-4e9e-429a-8fc8-bbed13cddc77" elementFormDefault="qualified">
    <xsd:import namespace="http://schemas.microsoft.com/office/2006/documentManagement/types"/>
    <xsd:import namespace="http://schemas.microsoft.com/office/infopath/2007/PartnerControls"/>
    <xsd:element name="SharedWithUsers" ma:index="1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享对象详细信息" ma:internalName="SharedWithDetails" ma:readOnly="true">
      <xsd:simpleType>
        <xsd:restriction base="dms:Note">
          <xsd:maxLength value="255"/>
        </xsd:restriction>
      </xsd:simpleType>
    </xsd:element>
    <xsd:element name="TaxCatchAll" ma:index="22" nillable="true" ma:displayName="Taxonomy Catch All Column" ma:hidden="true" ma:list="{77187714-89cd-4f3c-bca0-aa506d32a13e}" ma:internalName="TaxCatchAll" ma:showField="CatchAllData" ma:web="71566fe0-4e9e-429a-8fc8-bbed13cddc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545d15f7-6577-4bc9-aa88-89ac4a3e5607" xsi:nil="true"/>
    <TaxCatchAll xmlns="71566fe0-4e9e-429a-8fc8-bbed13cddc77" xsi:nil="true"/>
    <lcf76f155ced4ddcb4097134ff3c332f xmlns="545d15f7-6577-4bc9-aa88-89ac4a3e5607">
      <Terms xmlns="http://schemas.microsoft.com/office/infopath/2007/PartnerControls"/>
    </lcf76f155ced4ddcb4097134ff3c332f>
    <SharedWithUsers xmlns="71566fe0-4e9e-429a-8fc8-bbed13cddc77">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919276-967E-4C9E-AD5A-2C81EF67F3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5d15f7-6577-4bc9-aa88-89ac4a3e5607"/>
    <ds:schemaRef ds:uri="71566fe0-4e9e-429a-8fc8-bbed13cdd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1187D4-867B-4BCC-9BAC-3FB608B710DB}">
  <ds:schemaRef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71566fe0-4e9e-429a-8fc8-bbed13cddc77"/>
    <ds:schemaRef ds:uri="545d15f7-6577-4bc9-aa88-89ac4a3e5607"/>
    <ds:schemaRef ds:uri="http://purl.org/dc/terms/"/>
  </ds:schemaRefs>
</ds:datastoreItem>
</file>

<file path=customXml/itemProps3.xml><?xml version="1.0" encoding="utf-8"?>
<ds:datastoreItem xmlns:ds="http://schemas.openxmlformats.org/officeDocument/2006/customXml" ds:itemID="{1AFD932A-F324-46EC-A471-CB011E9024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8777</TotalTime>
  <Words>1834</Words>
  <Application>Microsoft Office PowerPoint</Application>
  <PresentationFormat>Widescreen</PresentationFormat>
  <Paragraphs>260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 </vt:lpstr>
      <vt:lpstr>SimSun</vt: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Shayna Kozuch</dc:creator>
  <cp:lastModifiedBy>Michaela Seserman</cp:lastModifiedBy>
  <cp:revision>1357</cp:revision>
  <cp:lastPrinted>2015-02-25T05:39:47Z</cp:lastPrinted>
  <dcterms:created xsi:type="dcterms:W3CDTF">2011-01-19T07:34:59Z</dcterms:created>
  <dcterms:modified xsi:type="dcterms:W3CDTF">2025-01-15T03:24:50Z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0x010100CD13BD3B2ACE4B479C7E961D71E27E68</vt:lpwstr>
  </property>
  <property fmtid="{D5CDD505-2E9C-101B-9397-08002B2CF9AE}" pid="3" name="Order">
    <vt:r8>11700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MediaServiceImageTags">
    <vt:lpwstr/>
  </property>
  <property fmtid="{D5CDD505-2E9C-101B-9397-08002B2CF9AE}" pid="10" name="TriggerFlowInfo">
    <vt:lpwstr/>
  </property>
</Properties>
</file>