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19"/>
  </p:notesMasterIdLst>
  <p:handoutMasterIdLst>
    <p:handoutMasterId r:id="rId20"/>
  </p:handoutMasterIdLst>
  <p:sldIdLst>
    <p:sldId id="738" r:id="rId5"/>
    <p:sldId id="855" r:id="rId6"/>
    <p:sldId id="803" r:id="rId7"/>
    <p:sldId id="804" r:id="rId8"/>
    <p:sldId id="850" r:id="rId9"/>
    <p:sldId id="851" r:id="rId10"/>
    <p:sldId id="852" r:id="rId11"/>
    <p:sldId id="840" r:id="rId12"/>
    <p:sldId id="805" r:id="rId13"/>
    <p:sldId id="853" r:id="rId14"/>
    <p:sldId id="843" r:id="rId15"/>
    <p:sldId id="849" r:id="rId16"/>
    <p:sldId id="857" r:id="rId17"/>
    <p:sldId id="824" r:id="rId18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lt" initials="PJT" lastIdx="2" clrIdx="0"/>
  <p:cmAuthor id="1" name="Shayna Kozuch" initials="SK" lastIdx="2" clrIdx="1">
    <p:extLst>
      <p:ext uri="{19B8F6BF-5375-455C-9EA6-DF929625EA0E}">
        <p15:presenceInfo xmlns:p15="http://schemas.microsoft.com/office/powerpoint/2012/main" userId="S-1-5-21-371399076-3047136788-812747186-33748" providerId="AD"/>
      </p:ext>
    </p:extLst>
  </p:cmAuthor>
  <p:cmAuthor id="2" name="Jamie Emerson" initials="JE" lastIdx="3" clrIdx="2">
    <p:extLst>
      <p:ext uri="{19B8F6BF-5375-455C-9EA6-DF929625EA0E}">
        <p15:presenceInfo xmlns:p15="http://schemas.microsoft.com/office/powerpoint/2012/main" userId="Jamie Emerson" providerId="None"/>
      </p:ext>
    </p:extLst>
  </p:cmAuthor>
  <p:cmAuthor id="3" name="Robert Hartigan" initials="RH" lastIdx="2" clrIdx="3">
    <p:extLst>
      <p:ext uri="{19B8F6BF-5375-455C-9EA6-DF929625EA0E}">
        <p15:presenceInfo xmlns:p15="http://schemas.microsoft.com/office/powerpoint/2012/main" userId="S-1-5-21-371399076-3047136788-812747186-64067" providerId="AD"/>
      </p:ext>
    </p:extLst>
  </p:cmAuthor>
  <p:cmAuthor id="4" name="Jin" initials="J" lastIdx="1" clrIdx="4">
    <p:extLst>
      <p:ext uri="{19B8F6BF-5375-455C-9EA6-DF929625EA0E}">
        <p15:presenceInfo xmlns:p15="http://schemas.microsoft.com/office/powerpoint/2012/main" userId="5e610716b1007c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EBE2"/>
    <a:srgbClr val="5EC6AB"/>
    <a:srgbClr val="FFFFD1"/>
    <a:srgbClr val="E0BBE4"/>
    <a:srgbClr val="EFFFEB"/>
    <a:srgbClr val="E5FBFF"/>
    <a:srgbClr val="FFE9D3"/>
    <a:srgbClr val="FEC8D8"/>
    <a:srgbClr val="EFD8EC"/>
    <a:srgbClr val="264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1791A0-3E6A-428D-8013-A279332CCBB9}" v="255" dt="2022-12-02T00:56:29.7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343" autoAdjust="0"/>
  </p:normalViewPr>
  <p:slideViewPr>
    <p:cSldViewPr>
      <p:cViewPr varScale="1">
        <p:scale>
          <a:sx n="72" d="100"/>
          <a:sy n="72" d="100"/>
        </p:scale>
        <p:origin x="388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Burrows" userId="S::z2016127@nottingham.edu.cn::ec41dd07-36bc-4748-bf0a-00ebc4780d17" providerId="AD" clId="Web-{EB1791A0-3E6A-428D-8013-A279332CCBB9}"/>
    <pc:docChg chg="modSld">
      <pc:chgData name="John Burrows" userId="S::z2016127@nottingham.edu.cn::ec41dd07-36bc-4748-bf0a-00ebc4780d17" providerId="AD" clId="Web-{EB1791A0-3E6A-428D-8013-A279332CCBB9}" dt="2022-12-02T00:56:28.428" v="132" actId="20577"/>
      <pc:docMkLst>
        <pc:docMk/>
      </pc:docMkLst>
      <pc:sldChg chg="modSp">
        <pc:chgData name="John Burrows" userId="S::z2016127@nottingham.edu.cn::ec41dd07-36bc-4748-bf0a-00ebc4780d17" providerId="AD" clId="Web-{EB1791A0-3E6A-428D-8013-A279332CCBB9}" dt="2022-12-02T00:56:28.428" v="132" actId="20577"/>
        <pc:sldMkLst>
          <pc:docMk/>
          <pc:sldMk cId="1243029924" sldId="804"/>
        </pc:sldMkLst>
        <pc:spChg chg="mod">
          <ac:chgData name="John Burrows" userId="S::z2016127@nottingham.edu.cn::ec41dd07-36bc-4748-bf0a-00ebc4780d17" providerId="AD" clId="Web-{EB1791A0-3E6A-428D-8013-A279332CCBB9}" dt="2022-12-02T00:56:28.428" v="132" actId="20577"/>
          <ac:spMkLst>
            <pc:docMk/>
            <pc:sldMk cId="1243029924" sldId="804"/>
            <ac:spMk id="11" creationId="{00000000-0000-0000-0000-000000000000}"/>
          </ac:spMkLst>
        </pc:spChg>
        <pc:grpChg chg="mod">
          <ac:chgData name="John Burrows" userId="S::z2016127@nottingham.edu.cn::ec41dd07-36bc-4748-bf0a-00ebc4780d17" providerId="AD" clId="Web-{EB1791A0-3E6A-428D-8013-A279332CCBB9}" dt="2022-12-02T00:53:27.613" v="1" actId="1076"/>
          <ac:grpSpMkLst>
            <pc:docMk/>
            <pc:sldMk cId="1243029924" sldId="804"/>
            <ac:grpSpMk id="15" creationId="{00000000-0000-0000-0000-000000000000}"/>
          </ac:grpSpMkLst>
        </pc:grpChg>
        <pc:picChg chg="mod">
          <ac:chgData name="John Burrows" userId="S::z2016127@nottingham.edu.cn::ec41dd07-36bc-4748-bf0a-00ebc4780d17" providerId="AD" clId="Web-{EB1791A0-3E6A-428D-8013-A279332CCBB9}" dt="2022-12-02T00:53:17.941" v="0" actId="1076"/>
          <ac:picMkLst>
            <pc:docMk/>
            <pc:sldMk cId="1243029924" sldId="804"/>
            <ac:picMk id="2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A458E1-5D45-45BA-824A-233F89B2DC5A}" type="datetimeFigureOut">
              <a:rPr lang="en-GB"/>
              <a:pPr>
                <a:defRPr/>
              </a:pPr>
              <a:t>11/11/2024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ECE329F-8B73-4538-AD0B-2F5D130DCD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111560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90B6622-863A-4BE9-BC94-A31EBED98D3D}" type="datetimeFigureOut">
              <a:rPr lang="en-GB"/>
              <a:pPr>
                <a:defRPr/>
              </a:pPr>
              <a:t>11/11/2024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4051C8F-D56F-4D7F-A4D3-C6F16E2DA6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265521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Teacher example: (medical) robot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85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Teacher example: (medical) robot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909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Teacher example: (medical) robot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843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Teacher example: (medical) robot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32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09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4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1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5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20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51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8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7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3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8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5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11/11/2024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9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6"/>
            <a:ext cx="6298242" cy="6854624"/>
          </a:xfrm>
          <a:prstGeom prst="rect">
            <a:avLst/>
          </a:prstGeom>
        </p:spPr>
      </p:pic>
      <p:pic>
        <p:nvPicPr>
          <p:cNvPr id="9221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032104" y="1556793"/>
            <a:ext cx="4464496" cy="4714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9000"/>
              </a:lnSpc>
              <a:spcAft>
                <a:spcPts val="600"/>
              </a:spcAft>
            </a:pPr>
            <a:r>
              <a:rPr lang="en-US" sz="3600" b="1" kern="1400" dirty="0">
                <a:solidFill>
                  <a:srgbClr val="002060"/>
                </a:solidFill>
                <a:latin typeface="Verdana" panose="020B0604030504040204" pitchFamily="34" charset="0"/>
              </a:rPr>
              <a:t>Oral Communication Skills A </a:t>
            </a:r>
          </a:p>
          <a:p>
            <a:pPr algn="ctr">
              <a:lnSpc>
                <a:spcPct val="119000"/>
              </a:lnSpc>
              <a:spcAft>
                <a:spcPts val="600"/>
              </a:spcAft>
            </a:pPr>
            <a:r>
              <a:rPr lang="en-US" sz="2400" b="1" kern="1400" dirty="0">
                <a:solidFill>
                  <a:srgbClr val="1B2A6B"/>
                </a:solidFill>
                <a:latin typeface="Verdana" panose="020B0604030504040204" pitchFamily="34" charset="0"/>
              </a:rPr>
              <a:t>(CELEN069)</a:t>
            </a:r>
            <a:endParaRPr lang="en-US" sz="3600" b="1" kern="1400" dirty="0">
              <a:solidFill>
                <a:srgbClr val="1B2A6B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9000"/>
              </a:lnSpc>
            </a:pPr>
            <a:endParaRPr lang="en-US" sz="2800" b="1" kern="1400" dirty="0">
              <a:solidFill>
                <a:srgbClr val="1B2A6B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9000"/>
              </a:lnSpc>
            </a:pPr>
            <a:endParaRPr lang="en-US" sz="2800" b="1" kern="1400" dirty="0">
              <a:solidFill>
                <a:srgbClr val="1B2A6B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9000"/>
              </a:lnSpc>
            </a:pPr>
            <a:r>
              <a:rPr lang="en-US" sz="2800" b="1" kern="1400" dirty="0">
                <a:latin typeface="Verdana" panose="020B0604030504040204" pitchFamily="34" charset="0"/>
              </a:rPr>
              <a:t>Lesson 11.2</a:t>
            </a:r>
            <a:endParaRPr lang="en-US" sz="2800" kern="1400" dirty="0">
              <a:latin typeface="Verdana" panose="020B060403050404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sz="2800" kern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57644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576C2DA4-9F16-30EB-9547-560D3CA7AF27}"/>
              </a:ext>
            </a:extLst>
          </p:cNvPr>
          <p:cNvGrpSpPr>
            <a:grpSpLocks/>
          </p:cNvGrpSpPr>
          <p:nvPr/>
        </p:nvGrpSpPr>
        <p:grpSpPr bwMode="auto">
          <a:xfrm>
            <a:off x="2279576" y="279885"/>
            <a:ext cx="9912424" cy="556827"/>
            <a:chOff x="103092947" y="106166598"/>
            <a:chExt cx="6633628" cy="556506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9A9556FD-CDE1-8CDD-00D5-697AE1C0B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Week 12: 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Mock exam</a:t>
              </a:r>
              <a:endPara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95277D9-31A9-AE9F-9728-BF0115A52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23392" y="1269630"/>
            <a:ext cx="106571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You only need to attend at the time allocated below.  </a:t>
            </a:r>
          </a:p>
          <a:p>
            <a:endParaRPr lang="en-GB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243626"/>
              </p:ext>
            </p:extLst>
          </p:nvPr>
        </p:nvGraphicFramePr>
        <p:xfrm>
          <a:off x="623392" y="2090020"/>
          <a:ext cx="10801200" cy="329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3366037986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5036919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5514238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Lesson 12.1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BB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Lesson 12.2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B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67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Group 1</a:t>
                      </a:r>
                      <a:r>
                        <a:rPr lang="en-GB" b="1" baseline="0" dirty="0"/>
                        <a:t> </a:t>
                      </a:r>
                      <a:r>
                        <a:rPr lang="en-GB" baseline="0" dirty="0"/>
                        <a:t>(3-4 students) </a:t>
                      </a:r>
                      <a:endParaRPr lang="en-GB" b="1" u="sng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Group 3</a:t>
                      </a:r>
                      <a:r>
                        <a:rPr lang="en-US" dirty="0"/>
                        <a:t> </a:t>
                      </a:r>
                      <a:r>
                        <a:rPr lang="en-GB" baseline="0" dirty="0"/>
                        <a:t>(3-4 students)</a:t>
                      </a:r>
                      <a:endParaRPr lang="en-GB" b="1" u="sng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Group 5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baseline="0" dirty="0">
                          <a:solidFill>
                            <a:schemeClr val="tx1"/>
                          </a:solidFill>
                        </a:rPr>
                        <a:t>(3-4 students)</a:t>
                      </a:r>
                      <a:endParaRPr lang="en-GB" b="1" u="sng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1" u="sng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1" u="sng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1" u="sng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1" u="sng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59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Group 2</a:t>
                      </a:r>
                      <a:r>
                        <a:rPr lang="en-US" dirty="0"/>
                        <a:t> </a:t>
                      </a:r>
                      <a:r>
                        <a:rPr lang="en-GB" baseline="0" dirty="0"/>
                        <a:t>(3-4 students)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/>
                        <a:t>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Group 4</a:t>
                      </a:r>
                      <a:r>
                        <a:rPr lang="en-US" dirty="0"/>
                        <a:t> </a:t>
                      </a:r>
                      <a:r>
                        <a:rPr lang="en-GB" baseline="0" dirty="0"/>
                        <a:t>(3-4 students)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1" u="sng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1" u="sng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1" u="sng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1" u="sng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b="1" u="sng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Group 6</a:t>
                      </a:r>
                      <a:r>
                        <a:rPr lang="en-US" dirty="0"/>
                        <a:t> </a:t>
                      </a:r>
                      <a:r>
                        <a:rPr lang="en-GB" baseline="0" dirty="0"/>
                        <a:t>(3-4 students)</a:t>
                      </a:r>
                      <a:endParaRPr lang="en-GB" b="1" u="sng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797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51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576C2DA4-9F16-30EB-9547-560D3CA7AF27}"/>
              </a:ext>
            </a:extLst>
          </p:cNvPr>
          <p:cNvGrpSpPr>
            <a:grpSpLocks/>
          </p:cNvGrpSpPr>
          <p:nvPr/>
        </p:nvGrpSpPr>
        <p:grpSpPr bwMode="auto">
          <a:xfrm>
            <a:off x="2279576" y="279885"/>
            <a:ext cx="9912424" cy="556827"/>
            <a:chOff x="103092947" y="106166598"/>
            <a:chExt cx="6633628" cy="556506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9A9556FD-CDE1-8CDD-00D5-697AE1C0B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Exam period: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 Assessed Group Discussion Exam</a:t>
              </a: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95277D9-31A9-AE9F-9728-BF0115A52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35360" y="1124744"/>
            <a:ext cx="115932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You will receive information from the CPSO about exam location, date and time. </a:t>
            </a:r>
          </a:p>
          <a:p>
            <a:endParaRPr lang="en-US" sz="2400" dirty="0"/>
          </a:p>
          <a:p>
            <a:r>
              <a:rPr lang="en-US" sz="2400" dirty="0"/>
              <a:t>You will be told to arrive at a </a:t>
            </a:r>
            <a:r>
              <a:rPr lang="en-US" sz="2400" b="1" u="sng" dirty="0"/>
              <a:t>Waiting Room</a:t>
            </a:r>
            <a:r>
              <a:rPr lang="en-US" sz="2400" b="1" dirty="0"/>
              <a:t> </a:t>
            </a:r>
            <a:r>
              <a:rPr lang="en-US" sz="2400" dirty="0"/>
              <a:t>at least 10 minutes before your exam time. All phones and electronic devices must be switched off before leaving the Waiting Room. </a:t>
            </a:r>
          </a:p>
          <a:p>
            <a:endParaRPr lang="en-US" sz="2400" dirty="0"/>
          </a:p>
          <a:p>
            <a:r>
              <a:rPr lang="en-US" sz="2400" dirty="0"/>
              <a:t>The examiner will come and collect you in a group (of 3-4 students) and take you to the </a:t>
            </a:r>
            <a:r>
              <a:rPr lang="en-US" sz="2400" b="1" u="sng" dirty="0"/>
              <a:t>Exam Room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You should take all your things to the Exam Room as you will not be allowed back into the Waiting Room afterwards.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If you are late OR if you don’t have your student ID card with you, </a:t>
            </a:r>
            <a:r>
              <a:rPr lang="en-US" sz="2400" b="1" u="sng" dirty="0">
                <a:solidFill>
                  <a:srgbClr val="FF0000"/>
                </a:solidFill>
              </a:rPr>
              <a:t>you will not be allowed to take the exam</a:t>
            </a:r>
            <a:r>
              <a:rPr lang="en-US" sz="2400" b="1" dirty="0">
                <a:solidFill>
                  <a:srgbClr val="FF0000"/>
                </a:solidFill>
              </a:rPr>
              <a:t>. 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1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End of semester feedback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Content Placeholder 4"/>
          <p:cNvSpPr txBox="1">
            <a:spLocks/>
          </p:cNvSpPr>
          <p:nvPr/>
        </p:nvSpPr>
        <p:spPr>
          <a:xfrm>
            <a:off x="335360" y="1268760"/>
            <a:ext cx="11593288" cy="532859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					</a:t>
            </a:r>
            <a:r>
              <a:rPr lang="en-US" b="1" dirty="0">
                <a:solidFill>
                  <a:srgbClr val="002060"/>
                </a:solidFill>
              </a:rPr>
              <a:t>Student Evaluation of the Teacher (SET)</a:t>
            </a:r>
          </a:p>
          <a:p>
            <a:pPr marL="3425825" indent="0">
              <a:buFont typeface="Arial" panose="020B0604020202020204" pitchFamily="34" charset="0"/>
              <a:buNone/>
            </a:pPr>
            <a:endParaRPr lang="en-US" b="1" dirty="0"/>
          </a:p>
          <a:p>
            <a:pPr marL="3425825" indent="0">
              <a:buFont typeface="Arial" panose="020B0604020202020204" pitchFamily="34" charset="0"/>
              <a:buNone/>
            </a:pPr>
            <a:r>
              <a:rPr lang="en-US" b="1" dirty="0"/>
              <a:t>		Teacher name: </a:t>
            </a:r>
            <a:r>
              <a:rPr lang="en-US" dirty="0"/>
              <a:t>_____________</a:t>
            </a:r>
          </a:p>
          <a:p>
            <a:pPr marL="3425825" indent="0">
              <a:buFont typeface="Arial" panose="020B0604020202020204" pitchFamily="34" charset="0"/>
              <a:buNone/>
            </a:pPr>
            <a:r>
              <a:rPr lang="en-US" b="1" dirty="0"/>
              <a:t>		PIN number: </a:t>
            </a:r>
            <a:r>
              <a:rPr lang="en-US" sz="1600" b="1" dirty="0"/>
              <a:t>_____________</a:t>
            </a:r>
            <a:endParaRPr lang="en-GB" sz="1600" b="1" u="sng" dirty="0">
              <a:hlinkClick r:id="" action="ppaction://noaction"/>
            </a:endParaRPr>
          </a:p>
          <a:p>
            <a:pPr marL="3603625" indent="0">
              <a:buFont typeface="Arial" panose="020B0604020202020204" pitchFamily="34" charset="0"/>
              <a:buNone/>
            </a:pPr>
            <a:endParaRPr lang="en-GB" sz="1600" u="sng" dirty="0">
              <a:hlinkClick r:id="" action="ppaction://noaction"/>
            </a:endParaRPr>
          </a:p>
          <a:p>
            <a:pPr marL="3603625" indent="0">
              <a:buFont typeface="Arial" panose="020B0604020202020204" pitchFamily="34" charset="0"/>
              <a:buNone/>
            </a:pPr>
            <a:endParaRPr lang="en-GB" sz="1600" u="sng" dirty="0">
              <a:hlinkClick r:id="" action="ppaction://noaction"/>
            </a:endParaRPr>
          </a:p>
          <a:p>
            <a:pPr marL="3603625" indent="0">
              <a:buFont typeface="Arial" panose="020B0604020202020204" pitchFamily="34" charset="0"/>
              <a:buNone/>
            </a:pPr>
            <a:endParaRPr lang="en-GB" sz="1600" u="sng" dirty="0">
              <a:hlinkClick r:id="" action="ppaction://noaction"/>
            </a:endParaRPr>
          </a:p>
          <a:p>
            <a:pPr marL="3603625" indent="0">
              <a:buFont typeface="Arial" panose="020B0604020202020204" pitchFamily="34" charset="0"/>
              <a:buNone/>
            </a:pPr>
            <a:r>
              <a:rPr lang="en-GB" sz="1600" u="sng" dirty="0">
                <a:hlinkClick r:id="" action="ppaction://noaction"/>
              </a:rPr>
              <a:t>https://bluecastle-cn-surveys.nottingham.ac.uk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1556792"/>
            <a:ext cx="3223270" cy="320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5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B7F5FA-28E6-2184-4C41-A9F109054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398" y="1382801"/>
            <a:ext cx="6828604" cy="4926519"/>
          </a:xfrm>
          <a:prstGeom prst="rect">
            <a:avLst/>
          </a:prstGeom>
        </p:spPr>
      </p:pic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23392" y="1362630"/>
            <a:ext cx="3960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/>
              <a:t>Next week you have to submit your </a:t>
            </a:r>
            <a:r>
              <a:rPr lang="en-US" sz="2400" b="1" dirty="0">
                <a:solidFill>
                  <a:srgbClr val="C00000"/>
                </a:solidFill>
              </a:rPr>
              <a:t>Listening Portfolio Task 3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</a:p>
          <a:p>
            <a:pPr fontAlgn="base"/>
            <a:r>
              <a:rPr lang="en-US" sz="2400" dirty="0"/>
              <a:t>by </a:t>
            </a:r>
            <a:r>
              <a:rPr lang="en-US" sz="2400" u="sng" dirty="0">
                <a:solidFill>
                  <a:srgbClr val="C00000"/>
                </a:solidFill>
              </a:rPr>
              <a:t>Monday 16</a:t>
            </a:r>
            <a:r>
              <a:rPr lang="en-US" sz="2400" u="sng" baseline="30000" dirty="0">
                <a:solidFill>
                  <a:srgbClr val="C00000"/>
                </a:solidFill>
              </a:rPr>
              <a:t>th</a:t>
            </a:r>
            <a:r>
              <a:rPr lang="en-US" sz="2400" u="sng" dirty="0">
                <a:solidFill>
                  <a:srgbClr val="C00000"/>
                </a:solidFill>
              </a:rPr>
              <a:t> December 3pm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to Moodle (Assessment section).  </a:t>
            </a: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2567608" y="279885"/>
            <a:ext cx="9429578" cy="556827"/>
            <a:chOff x="103092947" y="106166598"/>
            <a:chExt cx="6633628" cy="556506"/>
          </a:xfrm>
        </p:grpSpPr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2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Reminder</a:t>
              </a:r>
              <a:endParaRPr lang="en-US" altLang="en-US" sz="2200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C9F7C7-56BC-4D6E-B309-5570B727938A}"/>
              </a:ext>
            </a:extLst>
          </p:cNvPr>
          <p:cNvSpPr/>
          <p:nvPr/>
        </p:nvSpPr>
        <p:spPr>
          <a:xfrm>
            <a:off x="4884397" y="3700200"/>
            <a:ext cx="6828605" cy="2626753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803862"/>
              </p:ext>
            </p:extLst>
          </p:nvPr>
        </p:nvGraphicFramePr>
        <p:xfrm>
          <a:off x="695400" y="1196752"/>
          <a:ext cx="5976664" cy="1610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593">
                  <a:extLst>
                    <a:ext uri="{9D8B030D-6E8A-4147-A177-3AD203B41FA5}">
                      <a16:colId xmlns:a16="http://schemas.microsoft.com/office/drawing/2014/main" val="2008940339"/>
                    </a:ext>
                  </a:extLst>
                </a:gridCol>
                <a:gridCol w="4761071">
                  <a:extLst>
                    <a:ext uri="{9D8B030D-6E8A-4147-A177-3AD203B41FA5}">
                      <a16:colId xmlns:a16="http://schemas.microsoft.com/office/drawing/2014/main" val="2859638879"/>
                    </a:ext>
                  </a:extLst>
                </a:gridCol>
              </a:tblGrid>
              <a:tr h="38883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Due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Task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099356"/>
                  </a:ext>
                </a:extLst>
              </a:tr>
              <a:tr h="112329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bg1"/>
                          </a:solidFill>
                        </a:rPr>
                        <a:t>Week 12</a:t>
                      </a:r>
                    </a:p>
                  </a:txBody>
                  <a:tcPr anchor="ctr">
                    <a:solidFill>
                      <a:srgbClr val="26417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Review and come prepared for the Mock Exam.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58485"/>
                  </a:ext>
                </a:extLst>
              </a:tr>
            </a:tbl>
          </a:graphicData>
        </a:graphic>
      </p:graphicFrame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639616" y="279885"/>
            <a:ext cx="7956376" cy="556827"/>
            <a:chOff x="103092947" y="106166598"/>
            <a:chExt cx="6633628" cy="556506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Homework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8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26" name="Picture 2" descr="Exam Good Luck Card Colourful Dots and Stars - Highworth Emporium">
            <a:extLst>
              <a:ext uri="{FF2B5EF4-FFF2-40B4-BE49-F238E27FC236}">
                <a16:creationId xmlns:a16="http://schemas.microsoft.com/office/drawing/2014/main" id="{728BE956-E258-48CA-9E3F-A41641D36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921406"/>
            <a:ext cx="4741845" cy="5529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1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7270CB-D9D2-4B14-96C3-D9BF2D83F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385328"/>
              </p:ext>
            </p:extLst>
          </p:nvPr>
        </p:nvGraphicFramePr>
        <p:xfrm>
          <a:off x="689308" y="2298134"/>
          <a:ext cx="10801200" cy="3541586"/>
        </p:xfrm>
        <a:graphic>
          <a:graphicData uri="http://schemas.openxmlformats.org/drawingml/2006/table">
            <a:tbl>
              <a:tblPr/>
              <a:tblGrid>
                <a:gridCol w="8928992">
                  <a:extLst>
                    <a:ext uri="{9D8B030D-6E8A-4147-A177-3AD203B41FA5}">
                      <a16:colId xmlns:a16="http://schemas.microsoft.com/office/drawing/2014/main" val="241492023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313564078"/>
                    </a:ext>
                  </a:extLst>
                </a:gridCol>
              </a:tblGrid>
              <a:tr h="1054887">
                <a:tc>
                  <a:txBody>
                    <a:bodyPr/>
                    <a:lstStyle/>
                    <a:p>
                      <a:pPr marL="170117"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1" i="0" kern="14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"/>
                        </a:rPr>
                        <a:t>In addition, you should be better able to …</a:t>
                      </a:r>
                      <a:endParaRPr lang="en-US" sz="2400" b="1" i="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kern="14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"/>
                        </a:rPr>
                        <a:t>Intended Learning Outcomes</a:t>
                      </a:r>
                      <a:endParaRPr lang="en-US" sz="2000" b="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929048"/>
                  </a:ext>
                </a:extLst>
              </a:tr>
              <a:tr h="1073320">
                <a:tc>
                  <a:txBody>
                    <a:bodyPr/>
                    <a:lstStyle/>
                    <a:p>
                      <a:pPr marL="70333" marR="0" lvl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engage effectively in a discussion</a:t>
                      </a: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1.1</a:t>
                      </a:r>
                    </a:p>
                    <a:p>
                      <a:pPr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1.3</a:t>
                      </a:r>
                    </a:p>
                    <a:p>
                      <a:pPr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1.6</a:t>
                      </a:r>
                    </a:p>
                    <a:p>
                      <a:pPr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2.1</a:t>
                      </a:r>
                    </a:p>
                    <a:p>
                      <a:pPr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2.2</a:t>
                      </a:r>
                    </a:p>
                    <a:p>
                      <a:pPr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2.4-2.7</a:t>
                      </a:r>
                      <a:endParaRPr lang="en-US" sz="2400" kern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"/>
                      </a:endParaRP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130901"/>
                  </a:ext>
                </a:extLst>
              </a:tr>
              <a:tr h="871118">
                <a:tc>
                  <a:txBody>
                    <a:bodyPr/>
                    <a:lstStyle/>
                    <a:p>
                      <a:pPr marL="70333" marR="0" lvl="0" indent="0" algn="l" defTabSz="914400" rtl="0" eaLnBrk="1" fontAlgn="auto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reflect on own learning experiences</a:t>
                      </a: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kern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"/>
                      </a:endParaRP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47055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8CF5E586-D145-AFB3-6F77-C88F0CCDB8E5}"/>
              </a:ext>
            </a:extLst>
          </p:cNvPr>
          <p:cNvGrpSpPr>
            <a:grpSpLocks/>
          </p:cNvGrpSpPr>
          <p:nvPr/>
        </p:nvGrpSpPr>
        <p:grpSpPr bwMode="auto">
          <a:xfrm>
            <a:off x="2567614" y="279943"/>
            <a:ext cx="7956374" cy="556775"/>
            <a:chOff x="103092947" y="106166650"/>
            <a:chExt cx="6633626" cy="556454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5ADC5981-4915-8BFE-6381-220204D2A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21214" y="106166650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Lesson aims and objectives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9128B4-1129-2B84-3553-28B7F5684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6" name="Picture 5" descr="UoN_Primary_Logo_RGB">
            <a:extLst>
              <a:ext uri="{FF2B5EF4-FFF2-40B4-BE49-F238E27FC236}">
                <a16:creationId xmlns:a16="http://schemas.microsoft.com/office/drawing/2014/main" id="{DAF55D3F-6E96-9237-B8E9-4916F36F4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5CD034-AB82-9548-C425-E30EDB1F42D7}"/>
              </a:ext>
            </a:extLst>
          </p:cNvPr>
          <p:cNvSpPr txBox="1"/>
          <p:nvPr/>
        </p:nvSpPr>
        <p:spPr>
          <a:xfrm>
            <a:off x="689308" y="1251777"/>
            <a:ext cx="10801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alibri "/>
                <a:ea typeface="Aptos" panose="020B0004020202020204" pitchFamily="34" charset="0"/>
                <a:cs typeface="Times New Roman" panose="02020603050405020304" pitchFamily="18" charset="0"/>
              </a:rPr>
              <a:t>By the end of this lesson, </a:t>
            </a:r>
            <a:r>
              <a:rPr lang="en-US" sz="2400" b="1" dirty="0">
                <a:effectLst/>
                <a:latin typeface="Calibri "/>
                <a:ea typeface="Aptos" panose="020B0004020202020204" pitchFamily="34" charset="0"/>
                <a:cs typeface="Times New Roman" panose="02020603050405020304" pitchFamily="18" charset="0"/>
              </a:rPr>
              <a:t>you should have enhanced your speaking and listening ability through practice.</a:t>
            </a:r>
            <a:r>
              <a:rPr lang="en-US" sz="2400" dirty="0">
                <a:effectLst/>
                <a:latin typeface="Calibri 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GB" sz="24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426245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Getting started</a:t>
              </a: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7" name="Picture 2" descr="Listening Skills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074" y="5394920"/>
            <a:ext cx="91054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91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Getting started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9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1350" y="1078512"/>
            <a:ext cx="106571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Go to the class Team and look at the group discussion exam prompts posted by your classmates.</a:t>
            </a:r>
          </a:p>
          <a:p>
            <a:endParaRPr lang="en-US" sz="2400" dirty="0"/>
          </a:p>
          <a:p>
            <a:r>
              <a:rPr lang="en-US" sz="2400" dirty="0"/>
              <a:t>As a group (3-4 students) choose </a:t>
            </a:r>
            <a:r>
              <a:rPr lang="en-US" sz="2400" b="1" dirty="0"/>
              <a:t>one</a:t>
            </a:r>
            <a:r>
              <a:rPr lang="en-US" sz="2400" dirty="0"/>
              <a:t> to discuss in class today.</a:t>
            </a:r>
          </a:p>
        </p:txBody>
      </p:sp>
    </p:spTree>
    <p:extLst>
      <p:ext uri="{BB962C8B-B14F-4D97-AF65-F5344CB8AC3E}">
        <p14:creationId xmlns:p14="http://schemas.microsoft.com/office/powerpoint/2010/main" val="124302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Discussion practice</a:t>
              </a: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7" name="Picture 2" descr="Listening Skills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074" y="5394920"/>
            <a:ext cx="91054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37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Discussion practice 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9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47229" y="1365919"/>
            <a:ext cx="10727759" cy="110799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400" dirty="0"/>
              <a:t>You now have 2 minutes to prepare and then 9 minutes / 12 minutes to discuss the prompt you chose.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65A3CE-27D7-4406-8D0E-5D2E1B7E2CF7}"/>
              </a:ext>
            </a:extLst>
          </p:cNvPr>
          <p:cNvSpPr/>
          <p:nvPr/>
        </p:nvSpPr>
        <p:spPr>
          <a:xfrm>
            <a:off x="4007768" y="5158933"/>
            <a:ext cx="7812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cs typeface="Calibri"/>
              </a:rPr>
              <a:t>Note: </a:t>
            </a:r>
            <a:r>
              <a:rPr lang="en-GB" dirty="0">
                <a:solidFill>
                  <a:srgbClr val="C00000"/>
                </a:solidFill>
                <a:cs typeface="Calibri"/>
              </a:rPr>
              <a:t>In your Group Discussion Exam, if you speak to other group members during the 2 minutes preparation time, you must speak in English.</a:t>
            </a: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AABEF8-341D-8033-517D-464C53528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68" y="2160732"/>
            <a:ext cx="7559407" cy="282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8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Reflection</a:t>
              </a: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7" name="Picture 2" descr="Listening Skills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074" y="5394920"/>
            <a:ext cx="91054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11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Reflection</a:t>
              </a:r>
              <a:endParaRPr lang="en-US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7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23392" y="1269630"/>
            <a:ext cx="1065718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 the </a:t>
            </a:r>
            <a:r>
              <a:rPr lang="en-GB" sz="2400" i="1" dirty="0"/>
              <a:t>Group discussion reflection checklist</a:t>
            </a:r>
            <a:r>
              <a:rPr lang="en-GB" sz="2400" dirty="0"/>
              <a:t> (from the Class Workbook, Lesson 11.2) to analyse your performance during the group discussion you’ve just finished. </a:t>
            </a:r>
          </a:p>
          <a:p>
            <a:endParaRPr lang="en-GB" sz="2400" dirty="0"/>
          </a:p>
          <a:p>
            <a:r>
              <a:rPr lang="en-GB" sz="2400" dirty="0"/>
              <a:t>Based on the checklist, what are the main areas that you could improve in your next group discussion practice? Be practical and realistic!</a:t>
            </a:r>
          </a:p>
          <a:p>
            <a:endParaRPr lang="en-US" sz="3200" dirty="0"/>
          </a:p>
        </p:txBody>
      </p:sp>
      <p:pic>
        <p:nvPicPr>
          <p:cNvPr id="2" name="Picture 6" descr="Book Generic Mixed icon">
            <a:extLst>
              <a:ext uri="{FF2B5EF4-FFF2-40B4-BE49-F238E27FC236}">
                <a16:creationId xmlns:a16="http://schemas.microsoft.com/office/drawing/2014/main" id="{1646934E-566F-13D8-5DD1-7272EEB45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398" y="5517232"/>
            <a:ext cx="854356" cy="85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19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Week 12 - Mock exam</a:t>
              </a:r>
              <a:endParaRPr lang="en-US" sz="6000" dirty="0">
                <a:solidFill>
                  <a:srgbClr val="002060"/>
                </a:solidFill>
                <a:latin typeface="Calibri "/>
              </a:endParaRP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26" name="Picture 2" descr="Thinking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232" y="546692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877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86D72029B69345A8FE80A447B847CB" ma:contentTypeVersion="14" ma:contentTypeDescription="Create a new document." ma:contentTypeScope="" ma:versionID="7a88257b4f8c86324483d4a5ddaf1fd9">
  <xsd:schema xmlns:xsd="http://www.w3.org/2001/XMLSchema" xmlns:xs="http://www.w3.org/2001/XMLSchema" xmlns:p="http://schemas.microsoft.com/office/2006/metadata/properties" xmlns:ns2="37a3e99b-f212-44f3-8786-62eedb8cf969" xmlns:ns3="d2b93e81-b67b-419f-b05f-b75f2f8902d8" targetNamespace="http://schemas.microsoft.com/office/2006/metadata/properties" ma:root="true" ma:fieldsID="8975c76db38e0782500272d20cc3b039" ns2:_="" ns3:_="">
    <xsd:import namespace="37a3e99b-f212-44f3-8786-62eedb8cf969"/>
    <xsd:import namespace="d2b93e81-b67b-419f-b05f-b75f2f8902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a3e99b-f212-44f3-8786-62eedb8cf9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5b41eaff-6be1-43e3-aa28-e44eb035eb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b93e81-b67b-419f-b05f-b75f2f8902d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7b9586bc-bf4e-4ee6-b9ad-96b62c161ebc}" ma:internalName="TaxCatchAll" ma:showField="CatchAllData" ma:web="d2b93e81-b67b-419f-b05f-b75f2f8902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37a3e99b-f212-44f3-8786-62eedb8cf969" xsi:nil="true"/>
    <TaxCatchAll xmlns="d2b93e81-b67b-419f-b05f-b75f2f8902d8" xsi:nil="true"/>
    <lcf76f155ced4ddcb4097134ff3c332f xmlns="37a3e99b-f212-44f3-8786-62eedb8cf96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B70E89-68E1-4CCF-A347-0B48A33526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a3e99b-f212-44f3-8786-62eedb8cf969"/>
    <ds:schemaRef ds:uri="d2b93e81-b67b-419f-b05f-b75f2f8902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1187D4-867B-4BCC-9BAC-3FB608B710DB}">
  <ds:schemaRefs>
    <ds:schemaRef ds:uri="http://schemas.microsoft.com/office/2006/documentManagement/types"/>
    <ds:schemaRef ds:uri="http://schemas.microsoft.com/office/2006/metadata/properties"/>
    <ds:schemaRef ds:uri="37a3e99b-f212-44f3-8786-62eedb8cf969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d2b93e81-b67b-419f-b05f-b75f2f8902d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AFD932A-F324-46EC-A471-CB011E9024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9272</TotalTime>
  <Words>523</Words>
  <Application>Microsoft Office PowerPoint</Application>
  <PresentationFormat>Widescreen</PresentationFormat>
  <Paragraphs>101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 </vt:lpstr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Shayna Kozuch</dc:creator>
  <cp:lastModifiedBy>Michaela Seserman</cp:lastModifiedBy>
  <cp:revision>1627</cp:revision>
  <cp:lastPrinted>2015-02-25T05:39:47Z</cp:lastPrinted>
  <dcterms:created xsi:type="dcterms:W3CDTF">2011-01-19T07:34:59Z</dcterms:created>
  <dcterms:modified xsi:type="dcterms:W3CDTF">2024-11-11T07:14:22Z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0x010100C986D72029B69345A8FE80A447B847CB</vt:lpwstr>
  </property>
  <property fmtid="{D5CDD505-2E9C-101B-9397-08002B2CF9AE}" pid="3" name="Order">
    <vt:r8>11700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MediaServiceImageTags">
    <vt:lpwstr/>
  </property>
  <property fmtid="{D5CDD505-2E9C-101B-9397-08002B2CF9AE}" pid="12" name="TriggerFlowInfo">
    <vt:lpwstr/>
  </property>
</Properties>
</file>