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36"/>
  </p:notesMasterIdLst>
  <p:handoutMasterIdLst>
    <p:handoutMasterId r:id="rId37"/>
  </p:handoutMasterIdLst>
  <p:sldIdLst>
    <p:sldId id="313" r:id="rId5"/>
    <p:sldId id="852" r:id="rId6"/>
    <p:sldId id="831" r:id="rId7"/>
    <p:sldId id="859" r:id="rId8"/>
    <p:sldId id="836" r:id="rId9"/>
    <p:sldId id="860" r:id="rId10"/>
    <p:sldId id="861" r:id="rId11"/>
    <p:sldId id="819" r:id="rId12"/>
    <p:sldId id="821" r:id="rId13"/>
    <p:sldId id="865" r:id="rId14"/>
    <p:sldId id="862" r:id="rId15"/>
    <p:sldId id="863" r:id="rId16"/>
    <p:sldId id="874" r:id="rId17"/>
    <p:sldId id="875" r:id="rId18"/>
    <p:sldId id="867" r:id="rId19"/>
    <p:sldId id="868" r:id="rId20"/>
    <p:sldId id="869" r:id="rId21"/>
    <p:sldId id="820" r:id="rId22"/>
    <p:sldId id="837" r:id="rId23"/>
    <p:sldId id="823" r:id="rId24"/>
    <p:sldId id="870" r:id="rId25"/>
    <p:sldId id="876" r:id="rId26"/>
    <p:sldId id="834" r:id="rId27"/>
    <p:sldId id="806" r:id="rId28"/>
    <p:sldId id="872" r:id="rId29"/>
    <p:sldId id="877" r:id="rId30"/>
    <p:sldId id="878" r:id="rId31"/>
    <p:sldId id="873" r:id="rId32"/>
    <p:sldId id="858" r:id="rId33"/>
    <p:sldId id="795" r:id="rId34"/>
    <p:sldId id="280" r:id="rId35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t" initials="PJT" lastIdx="2" clrIdx="0"/>
  <p:cmAuthor id="1" name="Shayna Kozuch" initials="SK" lastIdx="2" clrIdx="1">
    <p:extLst>
      <p:ext uri="{19B8F6BF-5375-455C-9EA6-DF929625EA0E}">
        <p15:presenceInfo xmlns:p15="http://schemas.microsoft.com/office/powerpoint/2012/main" userId="S-1-5-21-371399076-3047136788-812747186-33748" providerId="AD"/>
      </p:ext>
    </p:extLst>
  </p:cmAuthor>
  <p:cmAuthor id="2" name="Jamie Emerson" initials="JE" lastIdx="3" clrIdx="2">
    <p:extLst>
      <p:ext uri="{19B8F6BF-5375-455C-9EA6-DF929625EA0E}">
        <p15:presenceInfo xmlns:p15="http://schemas.microsoft.com/office/powerpoint/2012/main" userId="Jamie Emerson" providerId="None"/>
      </p:ext>
    </p:extLst>
  </p:cmAuthor>
  <p:cmAuthor id="3" name="Robert Hartigan" initials="RH" lastIdx="2" clrIdx="3">
    <p:extLst>
      <p:ext uri="{19B8F6BF-5375-455C-9EA6-DF929625EA0E}">
        <p15:presenceInfo xmlns:p15="http://schemas.microsoft.com/office/powerpoint/2012/main" userId="S-1-5-21-371399076-3047136788-812747186-64067" providerId="AD"/>
      </p:ext>
    </p:extLst>
  </p:cmAuthor>
  <p:cmAuthor id="4" name="Jin" initials="J" lastIdx="1" clrIdx="4">
    <p:extLst>
      <p:ext uri="{19B8F6BF-5375-455C-9EA6-DF929625EA0E}">
        <p15:presenceInfo xmlns:p15="http://schemas.microsoft.com/office/powerpoint/2012/main" userId="5e610716b1007c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BFF"/>
    <a:srgbClr val="FFFFD1"/>
    <a:srgbClr val="B2B4B1"/>
    <a:srgbClr val="FFF8E5"/>
    <a:srgbClr val="00FF00"/>
    <a:srgbClr val="013E3F"/>
    <a:srgbClr val="264177"/>
    <a:srgbClr val="C9F7FF"/>
    <a:srgbClr val="646452"/>
    <a:srgbClr val="7F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43" autoAdjust="0"/>
  </p:normalViewPr>
  <p:slideViewPr>
    <p:cSldViewPr>
      <p:cViewPr varScale="1">
        <p:scale>
          <a:sx n="65" d="100"/>
          <a:sy n="65" d="100"/>
        </p:scale>
        <p:origin x="652" y="8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Frank" userId="14d86247-50cf-4271-a0ac-5d4741ee0a26" providerId="ADAL" clId="{4ECBB310-3A5F-4A01-AFB6-E9352D258F62}"/>
    <pc:docChg chg="modSld">
      <pc:chgData name="Russell Frank" userId="14d86247-50cf-4271-a0ac-5d4741ee0a26" providerId="ADAL" clId="{4ECBB310-3A5F-4A01-AFB6-E9352D258F62}" dt="2022-08-31T04:15:29.318" v="6" actId="114"/>
      <pc:docMkLst>
        <pc:docMk/>
      </pc:docMkLst>
      <pc:sldChg chg="modSp mod">
        <pc:chgData name="Russell Frank" userId="14d86247-50cf-4271-a0ac-5d4741ee0a26" providerId="ADAL" clId="{4ECBB310-3A5F-4A01-AFB6-E9352D258F62}" dt="2022-08-31T04:15:09.307" v="4"/>
        <pc:sldMkLst>
          <pc:docMk/>
          <pc:sldMk cId="3968531848" sldId="725"/>
        </pc:sldMkLst>
        <pc:spChg chg="mod">
          <ac:chgData name="Russell Frank" userId="14d86247-50cf-4271-a0ac-5d4741ee0a26" providerId="ADAL" clId="{4ECBB310-3A5F-4A01-AFB6-E9352D258F62}" dt="2022-08-31T04:15:09.307" v="4"/>
          <ac:spMkLst>
            <pc:docMk/>
            <pc:sldMk cId="3968531848" sldId="725"/>
            <ac:spMk id="6" creationId="{00000000-0000-0000-0000-000000000000}"/>
          </ac:spMkLst>
        </pc:spChg>
      </pc:sldChg>
      <pc:sldChg chg="modSp mod">
        <pc:chgData name="Russell Frank" userId="14d86247-50cf-4271-a0ac-5d4741ee0a26" providerId="ADAL" clId="{4ECBB310-3A5F-4A01-AFB6-E9352D258F62}" dt="2022-08-31T04:15:29.318" v="6" actId="114"/>
        <pc:sldMkLst>
          <pc:docMk/>
          <pc:sldMk cId="866698910" sldId="807"/>
        </pc:sldMkLst>
        <pc:spChg chg="mod">
          <ac:chgData name="Russell Frank" userId="14d86247-50cf-4271-a0ac-5d4741ee0a26" providerId="ADAL" clId="{4ECBB310-3A5F-4A01-AFB6-E9352D258F62}" dt="2022-08-31T04:15:29.318" v="6" actId="114"/>
          <ac:spMkLst>
            <pc:docMk/>
            <pc:sldMk cId="866698910" sldId="80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A458E1-5D45-45BA-824A-233F89B2DC5A}" type="datetimeFigureOut">
              <a:rPr lang="en-GB"/>
              <a:pPr>
                <a:defRPr/>
              </a:pPr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ECE329F-8B73-4538-AD0B-2F5D130DCD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1156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0B6622-863A-4BE9-BC94-A31EBED98D3D}" type="datetimeFigureOut">
              <a:rPr lang="en-GB"/>
              <a:pPr>
                <a:defRPr/>
              </a:pPr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051C8F-D56F-4D7F-A4D3-C6F16E2DA6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6552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9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6"/>
            <a:ext cx="6298242" cy="6854624"/>
          </a:xfrm>
          <a:prstGeom prst="rect">
            <a:avLst/>
          </a:prstGeom>
        </p:spPr>
      </p:pic>
      <p:pic>
        <p:nvPicPr>
          <p:cNvPr id="9221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32104" y="1556793"/>
            <a:ext cx="4464496" cy="471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3600" b="1" kern="1400" dirty="0">
                <a:solidFill>
                  <a:srgbClr val="002060"/>
                </a:solidFill>
                <a:latin typeface="Verdana" panose="020B0604030504040204" pitchFamily="34" charset="0"/>
              </a:rPr>
              <a:t>Oral Communication Skills A </a:t>
            </a:r>
          </a:p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2400" b="1" kern="1400" dirty="0">
                <a:solidFill>
                  <a:srgbClr val="1B2A6B"/>
                </a:solidFill>
                <a:latin typeface="Verdana" panose="020B0604030504040204" pitchFamily="34" charset="0"/>
              </a:rPr>
              <a:t>(CELEN069)</a:t>
            </a:r>
            <a:endParaRPr lang="en-US" sz="36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r>
              <a:rPr lang="en-US" sz="2800" b="1" kern="1400" dirty="0">
                <a:latin typeface="Verdana" panose="020B0604030504040204" pitchFamily="34" charset="0"/>
              </a:rPr>
              <a:t>Lesson 8.1</a:t>
            </a:r>
            <a:endParaRPr lang="en-US" sz="2800" kern="1400" dirty="0">
              <a:latin typeface="Verdana" panose="020B060403050404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2800" kern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125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376" y="1196657"/>
            <a:ext cx="113052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Decide which word you need to stress in each of the sentences to express the different meanings below each one. </a:t>
            </a:r>
          </a:p>
          <a:p>
            <a:endParaRPr lang="en-US" sz="2000" dirty="0"/>
          </a:p>
          <a:p>
            <a:r>
              <a:rPr lang="en-US" sz="2000" dirty="0"/>
              <a:t>Work in pairs. Read each sentence out to your partner. Your partner should guess the meaning that you’re trying to convey. </a:t>
            </a:r>
          </a:p>
          <a:p>
            <a:endParaRPr lang="en-US" sz="20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Stress: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Sentence stress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7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C8673B-A146-4CCF-957A-F3B9407B68E8}"/>
              </a:ext>
            </a:extLst>
          </p:cNvPr>
          <p:cNvSpPr>
            <a:spLocks/>
          </p:cNvSpPr>
          <p:nvPr/>
        </p:nvSpPr>
        <p:spPr>
          <a:xfrm>
            <a:off x="497963" y="2996219"/>
            <a:ext cx="2504381" cy="3509155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>
            <a:noAutofit/>
          </a:bodyPr>
          <a:lstStyle/>
          <a:p>
            <a:r>
              <a:rPr lang="en-US" sz="2000" dirty="0"/>
              <a:t>1. We’ve been asked to discuss the topic of soft skills in the workplace.</a:t>
            </a:r>
          </a:p>
          <a:p>
            <a:endParaRPr lang="en-US" sz="2400" dirty="0"/>
          </a:p>
          <a:p>
            <a:pPr marL="457200" indent="-457200">
              <a:buAutoNum type="alphaLcParenBoth"/>
            </a:pPr>
            <a:r>
              <a:rPr lang="en-US" dirty="0">
                <a:solidFill>
                  <a:srgbClr val="002060"/>
                </a:solidFill>
              </a:rPr>
              <a:t>not hard skills</a:t>
            </a:r>
          </a:p>
          <a:p>
            <a:pPr marL="457200" indent="-457200">
              <a:buAutoNum type="alphaLcParenBoth"/>
            </a:pPr>
            <a:r>
              <a:rPr lang="en-US" dirty="0">
                <a:solidFill>
                  <a:srgbClr val="002060"/>
                </a:solidFill>
              </a:rPr>
              <a:t>not at university</a:t>
            </a:r>
          </a:p>
          <a:p>
            <a:pPr marL="457200" indent="-457200">
              <a:buAutoNum type="alphaLcParenBoth"/>
            </a:pPr>
            <a:r>
              <a:rPr lang="en-US" dirty="0">
                <a:solidFill>
                  <a:srgbClr val="002060"/>
                </a:solidFill>
              </a:rPr>
              <a:t>not write about it 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76E82-C1D1-4853-8F3B-A3341A552C68}"/>
              </a:ext>
            </a:extLst>
          </p:cNvPr>
          <p:cNvSpPr>
            <a:spLocks/>
          </p:cNvSpPr>
          <p:nvPr/>
        </p:nvSpPr>
        <p:spPr>
          <a:xfrm>
            <a:off x="3060288" y="2996427"/>
            <a:ext cx="2881766" cy="3509155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>
            <a:noAutofit/>
          </a:bodyPr>
          <a:lstStyle/>
          <a:p>
            <a:r>
              <a:rPr lang="en-US" sz="2000" dirty="0"/>
              <a:t>2. According to the lecture, some students struggle with time management. </a:t>
            </a:r>
          </a:p>
          <a:p>
            <a:endParaRPr lang="en-US" sz="2400" dirty="0"/>
          </a:p>
          <a:p>
            <a:pPr marL="457200" indent="-457200">
              <a:buAutoNum type="alphaLcParenBoth"/>
            </a:pPr>
            <a:r>
              <a:rPr lang="en-US" dirty="0">
                <a:solidFill>
                  <a:srgbClr val="002060"/>
                </a:solidFill>
              </a:rPr>
              <a:t>no issues with managing other aspects of their life</a:t>
            </a:r>
          </a:p>
          <a:p>
            <a:pPr marL="457200" indent="-457200">
              <a:buAutoNum type="alphaLcParenBoth"/>
            </a:pPr>
            <a:r>
              <a:rPr lang="en-US" dirty="0">
                <a:solidFill>
                  <a:srgbClr val="002060"/>
                </a:solidFill>
              </a:rPr>
              <a:t>not all students</a:t>
            </a:r>
          </a:p>
          <a:p>
            <a:pPr marL="457200" indent="-457200">
              <a:buAutoNum type="alphaLcParenBoth"/>
            </a:pPr>
            <a:r>
              <a:rPr lang="en-US" dirty="0">
                <a:solidFill>
                  <a:srgbClr val="002060"/>
                </a:solidFill>
              </a:rPr>
              <a:t>this is not my personal opinion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BCB884-9C0E-439C-93C2-7C13C26313F0}"/>
              </a:ext>
            </a:extLst>
          </p:cNvPr>
          <p:cNvSpPr>
            <a:spLocks/>
          </p:cNvSpPr>
          <p:nvPr/>
        </p:nvSpPr>
        <p:spPr>
          <a:xfrm>
            <a:off x="5999998" y="2996952"/>
            <a:ext cx="3240360" cy="3509155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>
            <a:noAutofit/>
          </a:bodyPr>
          <a:lstStyle/>
          <a:p>
            <a:r>
              <a:rPr lang="en-US" sz="2000" dirty="0"/>
              <a:t>3. One example of this is using Outlook calendar to help you remember deadlines.</a:t>
            </a:r>
          </a:p>
          <a:p>
            <a:endParaRPr lang="en-US" sz="2400" dirty="0"/>
          </a:p>
          <a:p>
            <a:pPr marL="457200" indent="-457200">
              <a:buAutoNum type="alphaLcParenBoth"/>
            </a:pPr>
            <a:r>
              <a:rPr lang="en-US" dirty="0">
                <a:solidFill>
                  <a:srgbClr val="002060"/>
                </a:solidFill>
              </a:rPr>
              <a:t>not other calendars </a:t>
            </a:r>
          </a:p>
          <a:p>
            <a:pPr marL="457200" indent="-457200">
              <a:buAutoNum type="alphaLcParenBoth"/>
            </a:pPr>
            <a:r>
              <a:rPr lang="en-US" dirty="0">
                <a:solidFill>
                  <a:srgbClr val="002060"/>
                </a:solidFill>
              </a:rPr>
              <a:t>not forget</a:t>
            </a:r>
          </a:p>
          <a:p>
            <a:pPr marL="457200" indent="-457200">
              <a:buAutoNum type="alphaLcParenBoth"/>
            </a:pPr>
            <a:r>
              <a:rPr lang="en-US" dirty="0">
                <a:solidFill>
                  <a:srgbClr val="002060"/>
                </a:solidFill>
              </a:rPr>
              <a:t>there are many examples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38319-B14C-4DF5-826C-71BD5B4EBA5E}"/>
              </a:ext>
            </a:extLst>
          </p:cNvPr>
          <p:cNvSpPr>
            <a:spLocks/>
          </p:cNvSpPr>
          <p:nvPr/>
        </p:nvSpPr>
        <p:spPr>
          <a:xfrm>
            <a:off x="9298302" y="2996219"/>
            <a:ext cx="2304256" cy="3509155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>
            <a:noAutofit/>
          </a:bodyPr>
          <a:lstStyle/>
          <a:p>
            <a:r>
              <a:rPr lang="en-US" sz="2000" dirty="0"/>
              <a:t>4. So we all agree that time management is the most challenging skill to improve?</a:t>
            </a:r>
          </a:p>
          <a:p>
            <a:endParaRPr lang="en-US" sz="2400" dirty="0"/>
          </a:p>
          <a:p>
            <a:pPr marL="457200" indent="-457200">
              <a:buAutoNum type="alphaLcParenBoth"/>
            </a:pPr>
            <a:r>
              <a:rPr lang="en-US" dirty="0">
                <a:solidFill>
                  <a:srgbClr val="002060"/>
                </a:solidFill>
              </a:rPr>
              <a:t>not disagree</a:t>
            </a:r>
          </a:p>
          <a:p>
            <a:pPr marL="457200" indent="-457200">
              <a:buAutoNum type="alphaLcParenBoth"/>
            </a:pPr>
            <a:r>
              <a:rPr lang="en-US" dirty="0">
                <a:solidFill>
                  <a:srgbClr val="002060"/>
                </a:solidFill>
              </a:rPr>
              <a:t>ranked first </a:t>
            </a:r>
          </a:p>
          <a:p>
            <a:pPr marL="457200" indent="-457200">
              <a:buAutoNum type="alphaLcParenBoth"/>
            </a:pPr>
            <a:r>
              <a:rPr lang="en-US" dirty="0">
                <a:solidFill>
                  <a:srgbClr val="002060"/>
                </a:solidFill>
              </a:rPr>
              <a:t>not easy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68FB09-63E1-4333-A412-D39F5D362321}"/>
              </a:ext>
            </a:extLst>
          </p:cNvPr>
          <p:cNvSpPr/>
          <p:nvPr/>
        </p:nvSpPr>
        <p:spPr>
          <a:xfrm>
            <a:off x="457382" y="3666510"/>
            <a:ext cx="595535" cy="3385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2FF1A6-9C35-415B-B7F3-DCEC41EE8957}"/>
              </a:ext>
            </a:extLst>
          </p:cNvPr>
          <p:cNvSpPr txBox="1"/>
          <p:nvPr/>
        </p:nvSpPr>
        <p:spPr>
          <a:xfrm>
            <a:off x="99151" y="3565466"/>
            <a:ext cx="44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AB11B5-D15A-459B-A5DC-4AB0BF682FEA}"/>
              </a:ext>
            </a:extLst>
          </p:cNvPr>
          <p:cNvSpPr/>
          <p:nvPr/>
        </p:nvSpPr>
        <p:spPr>
          <a:xfrm>
            <a:off x="527680" y="3959861"/>
            <a:ext cx="1247840" cy="2827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B9C494-776B-4F60-8834-3E4C8559A966}"/>
              </a:ext>
            </a:extLst>
          </p:cNvPr>
          <p:cNvSpPr txBox="1"/>
          <p:nvPr/>
        </p:nvSpPr>
        <p:spPr>
          <a:xfrm>
            <a:off x="191344" y="3837811"/>
            <a:ext cx="44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F4CC45-5B93-44B6-87D8-3D460DF87103}"/>
              </a:ext>
            </a:extLst>
          </p:cNvPr>
          <p:cNvSpPr/>
          <p:nvPr/>
        </p:nvSpPr>
        <p:spPr>
          <a:xfrm>
            <a:off x="479376" y="3379041"/>
            <a:ext cx="1247840" cy="28271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8187E-311F-4E45-AA3C-5526E122915E}"/>
              </a:ext>
            </a:extLst>
          </p:cNvPr>
          <p:cNvSpPr txBox="1"/>
          <p:nvPr/>
        </p:nvSpPr>
        <p:spPr>
          <a:xfrm>
            <a:off x="143040" y="3256991"/>
            <a:ext cx="44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(c)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513D03-8523-4722-81CD-265C721F313B}"/>
              </a:ext>
            </a:extLst>
          </p:cNvPr>
          <p:cNvSpPr/>
          <p:nvPr/>
        </p:nvSpPr>
        <p:spPr>
          <a:xfrm>
            <a:off x="4536233" y="3660895"/>
            <a:ext cx="595535" cy="3385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ACF83-9E97-4F80-A623-A1D285B64191}"/>
              </a:ext>
            </a:extLst>
          </p:cNvPr>
          <p:cNvSpPr txBox="1"/>
          <p:nvPr/>
        </p:nvSpPr>
        <p:spPr>
          <a:xfrm>
            <a:off x="5083464" y="3595545"/>
            <a:ext cx="44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3F4531-B6C3-4362-878E-25DEEC104A1F}"/>
              </a:ext>
            </a:extLst>
          </p:cNvPr>
          <p:cNvSpPr/>
          <p:nvPr/>
        </p:nvSpPr>
        <p:spPr>
          <a:xfrm>
            <a:off x="3109719" y="3959861"/>
            <a:ext cx="1546121" cy="3385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3CD995-7A9A-4DA3-97AB-BC96A1AD39BB}"/>
              </a:ext>
            </a:extLst>
          </p:cNvPr>
          <p:cNvSpPr/>
          <p:nvPr/>
        </p:nvSpPr>
        <p:spPr>
          <a:xfrm>
            <a:off x="3956288" y="3381164"/>
            <a:ext cx="595535" cy="3385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E7EF4-BAA0-40A5-8ADF-776825123F99}"/>
              </a:ext>
            </a:extLst>
          </p:cNvPr>
          <p:cNvSpPr txBox="1"/>
          <p:nvPr/>
        </p:nvSpPr>
        <p:spPr>
          <a:xfrm>
            <a:off x="5486271" y="3214837"/>
            <a:ext cx="44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DBD40C-449C-4FF7-87D3-0BE39F68375C}"/>
              </a:ext>
            </a:extLst>
          </p:cNvPr>
          <p:cNvSpPr/>
          <p:nvPr/>
        </p:nvSpPr>
        <p:spPr>
          <a:xfrm>
            <a:off x="3077739" y="3319218"/>
            <a:ext cx="820361" cy="40049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5FCA54-D8B6-4D13-8ACE-F6F5F386A579}"/>
              </a:ext>
            </a:extLst>
          </p:cNvPr>
          <p:cNvSpPr txBox="1"/>
          <p:nvPr/>
        </p:nvSpPr>
        <p:spPr>
          <a:xfrm>
            <a:off x="2730291" y="3550440"/>
            <a:ext cx="44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(c)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EC079A-F7CF-4AF4-8AA6-7A16AFBE2BF8}"/>
              </a:ext>
            </a:extLst>
          </p:cNvPr>
          <p:cNvSpPr/>
          <p:nvPr/>
        </p:nvSpPr>
        <p:spPr>
          <a:xfrm>
            <a:off x="6658813" y="3345803"/>
            <a:ext cx="898938" cy="37391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A61348-2E1E-40C2-989C-CD862E7C8923}"/>
              </a:ext>
            </a:extLst>
          </p:cNvPr>
          <p:cNvSpPr txBox="1"/>
          <p:nvPr/>
        </p:nvSpPr>
        <p:spPr>
          <a:xfrm>
            <a:off x="8732060" y="3302341"/>
            <a:ext cx="44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D29C726-BC68-4F59-B521-2303F7708007}"/>
              </a:ext>
            </a:extLst>
          </p:cNvPr>
          <p:cNvSpPr/>
          <p:nvPr/>
        </p:nvSpPr>
        <p:spPr>
          <a:xfrm>
            <a:off x="6962216" y="3660895"/>
            <a:ext cx="1366420" cy="3385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237D85-8E59-4E2F-8400-8B172A749112}"/>
              </a:ext>
            </a:extLst>
          </p:cNvPr>
          <p:cNvSpPr txBox="1"/>
          <p:nvPr/>
        </p:nvSpPr>
        <p:spPr>
          <a:xfrm>
            <a:off x="8510710" y="3660895"/>
            <a:ext cx="44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0B4644-6E7F-4B5B-9186-9F453DBB7048}"/>
              </a:ext>
            </a:extLst>
          </p:cNvPr>
          <p:cNvSpPr/>
          <p:nvPr/>
        </p:nvSpPr>
        <p:spPr>
          <a:xfrm>
            <a:off x="6235931" y="3033563"/>
            <a:ext cx="595535" cy="3385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F1EA43-A93B-4BA0-9F09-DBBBFD27BE2E}"/>
              </a:ext>
            </a:extLst>
          </p:cNvPr>
          <p:cNvSpPr txBox="1"/>
          <p:nvPr/>
        </p:nvSpPr>
        <p:spPr>
          <a:xfrm>
            <a:off x="6533698" y="2660983"/>
            <a:ext cx="44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(c)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4CCE3C-1E00-45E4-B48C-B0885EFEA73B}"/>
              </a:ext>
            </a:extLst>
          </p:cNvPr>
          <p:cNvSpPr/>
          <p:nvPr/>
        </p:nvSpPr>
        <p:spPr>
          <a:xfrm>
            <a:off x="10545417" y="3045560"/>
            <a:ext cx="826337" cy="3808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9CA126-A567-448C-98F8-BE5482F13AD0}"/>
              </a:ext>
            </a:extLst>
          </p:cNvPr>
          <p:cNvSpPr txBox="1"/>
          <p:nvPr/>
        </p:nvSpPr>
        <p:spPr>
          <a:xfrm>
            <a:off x="10929053" y="2705508"/>
            <a:ext cx="44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972CA7C-78DE-46CE-A634-F787A0AF86E8}"/>
              </a:ext>
            </a:extLst>
          </p:cNvPr>
          <p:cNvSpPr/>
          <p:nvPr/>
        </p:nvSpPr>
        <p:spPr>
          <a:xfrm>
            <a:off x="9290855" y="3941521"/>
            <a:ext cx="659028" cy="35689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069CD9-449C-4733-BF3C-A904F0CA7EC6}"/>
              </a:ext>
            </a:extLst>
          </p:cNvPr>
          <p:cNvSpPr txBox="1"/>
          <p:nvPr/>
        </p:nvSpPr>
        <p:spPr>
          <a:xfrm>
            <a:off x="8968545" y="4193564"/>
            <a:ext cx="540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03C37B-C2F4-4516-8BE2-E53D71E3A0F6}"/>
              </a:ext>
            </a:extLst>
          </p:cNvPr>
          <p:cNvSpPr/>
          <p:nvPr/>
        </p:nvSpPr>
        <p:spPr>
          <a:xfrm>
            <a:off x="9949882" y="3977996"/>
            <a:ext cx="1282079" cy="33855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018734-0521-43D5-ABC9-FB22732CDB73}"/>
              </a:ext>
            </a:extLst>
          </p:cNvPr>
          <p:cNvSpPr txBox="1"/>
          <p:nvPr/>
        </p:nvSpPr>
        <p:spPr>
          <a:xfrm>
            <a:off x="11576852" y="3872117"/>
            <a:ext cx="442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95418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24" grpId="0" animBg="1"/>
      <p:bldP spid="25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Pausing and chunking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6146" name="Picture 2" descr="Copywriting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544733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858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799"/>
            <a:ext cx="7956376" cy="556731"/>
            <a:chOff x="103092947" y="106166693"/>
            <a:chExt cx="6633628" cy="556411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693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Pausing and chunking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9415" y="1249211"/>
            <a:ext cx="102971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Listen to the sentence below spoken in two different ways. Which one sounds more ‘</a:t>
            </a:r>
            <a:r>
              <a:rPr lang="en-US" sz="2000" b="1" dirty="0"/>
              <a:t>natural</a:t>
            </a:r>
            <a:r>
              <a:rPr lang="en-US" sz="2000" dirty="0"/>
              <a:t>’? </a:t>
            </a:r>
          </a:p>
          <a:p>
            <a:r>
              <a:rPr lang="en-US" sz="2000" dirty="0"/>
              <a:t>Justify your choice.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416" y="2708716"/>
            <a:ext cx="10297145" cy="1463040"/>
          </a:xfrm>
          <a:prstGeom prst="rect">
            <a:avLst/>
          </a:prstGeom>
          <a:solidFill>
            <a:srgbClr val="FFFFD1"/>
          </a:solidFill>
          <a:ln>
            <a:solidFill>
              <a:srgbClr val="002060"/>
            </a:solidFill>
            <a:prstDash val="dash"/>
          </a:ln>
        </p:spPr>
        <p:txBody>
          <a:bodyPr wrap="square" anchor="ctr">
            <a:spAutoFit/>
          </a:bodyPr>
          <a:lstStyle/>
          <a:p>
            <a:r>
              <a:rPr lang="en-US" sz="2800" dirty="0"/>
              <a:t>Do your best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on the project,</a:t>
            </a:r>
            <a:r>
              <a:rPr lang="en-US" sz="2800" b="1" dirty="0">
                <a:solidFill>
                  <a:srgbClr val="0070C0"/>
                </a:solidFill>
              </a:rPr>
              <a:t>  </a:t>
            </a:r>
            <a:r>
              <a:rPr lang="en-US" sz="2800" dirty="0"/>
              <a:t>and don’t worry  if it’s not perfect. Just finish it on time.</a:t>
            </a:r>
          </a:p>
        </p:txBody>
      </p:sp>
      <p:pic>
        <p:nvPicPr>
          <p:cNvPr id="2" name="Lesson 8.1 - 1. Pausing and chunking (1)">
            <a:hlinkClick r:id="" action="ppaction://media"/>
            <a:extLst>
              <a:ext uri="{FF2B5EF4-FFF2-40B4-BE49-F238E27FC236}">
                <a16:creationId xmlns:a16="http://schemas.microsoft.com/office/drawing/2014/main" id="{18ADA806-3D8B-480D-B516-795EEC162F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75920" y="4717945"/>
            <a:ext cx="859656" cy="859656"/>
          </a:xfrm>
          <a:prstGeom prst="rect">
            <a:avLst/>
          </a:prstGeom>
        </p:spPr>
      </p:pic>
      <p:pic>
        <p:nvPicPr>
          <p:cNvPr id="3" name="Picture 6" descr="Book Generic Mixed icon">
            <a:extLst>
              <a:ext uri="{FF2B5EF4-FFF2-40B4-BE49-F238E27FC236}">
                <a16:creationId xmlns:a16="http://schemas.microsoft.com/office/drawing/2014/main" id="{91C0D1EA-1B7A-7DDF-631E-CA43CC41B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80" y="5517232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5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6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799"/>
            <a:ext cx="7956376" cy="556731"/>
            <a:chOff x="103092947" y="106166693"/>
            <a:chExt cx="6633628" cy="556411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693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Pausing and chunking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9357" y="1249211"/>
            <a:ext cx="10837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Which one sounds more ‘</a:t>
            </a:r>
            <a:r>
              <a:rPr lang="en-US" sz="2000" b="1" dirty="0"/>
              <a:t>natural</a:t>
            </a:r>
            <a:r>
              <a:rPr lang="en-US" sz="2000" dirty="0"/>
              <a:t>’? Justify your choice.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BE62A4-124F-4E0A-821A-AD80C84EDC62}"/>
              </a:ext>
            </a:extLst>
          </p:cNvPr>
          <p:cNvSpPr/>
          <p:nvPr/>
        </p:nvSpPr>
        <p:spPr>
          <a:xfrm>
            <a:off x="900027" y="3784257"/>
            <a:ext cx="10297145" cy="954107"/>
          </a:xfrm>
          <a:prstGeom prst="rect">
            <a:avLst/>
          </a:prstGeom>
          <a:solidFill>
            <a:srgbClr val="FFFFD1"/>
          </a:solidFill>
          <a:ln>
            <a:solidFill>
              <a:srgbClr val="00206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Do your best on the project,</a:t>
            </a:r>
            <a:r>
              <a:rPr lang="en-US" sz="2800" b="1" dirty="0">
                <a:solidFill>
                  <a:srgbClr val="0070C0"/>
                </a:solidFill>
              </a:rPr>
              <a:t> / </a:t>
            </a:r>
            <a:r>
              <a:rPr lang="en-US" sz="2800" dirty="0"/>
              <a:t>and don’t worry 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dirty="0"/>
              <a:t> if it’s not perfect. 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dirty="0"/>
              <a:t> Just finish it </a:t>
            </a:r>
            <a:r>
              <a:rPr lang="en-US" sz="2800" b="1" dirty="0">
                <a:solidFill>
                  <a:srgbClr val="0070C0"/>
                </a:solidFill>
              </a:rPr>
              <a:t>/ </a:t>
            </a:r>
            <a:r>
              <a:rPr lang="en-US" sz="2800" b="1" u="sng" dirty="0">
                <a:solidFill>
                  <a:srgbClr val="0070C0"/>
                </a:solidFill>
              </a:rPr>
              <a:t>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/ </a:t>
            </a:r>
            <a:r>
              <a:rPr lang="en-US" sz="2800" b="1" u="sng" dirty="0">
                <a:solidFill>
                  <a:srgbClr val="0070C0"/>
                </a:solidFill>
              </a:rPr>
              <a:t>time</a:t>
            </a:r>
            <a:r>
              <a:rPr lang="en-US" sz="2800" dirty="0"/>
              <a:t>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3D711A-43B4-47ED-A589-50084A37CCC9}"/>
              </a:ext>
            </a:extLst>
          </p:cNvPr>
          <p:cNvSpPr/>
          <p:nvPr/>
        </p:nvSpPr>
        <p:spPr>
          <a:xfrm>
            <a:off x="407368" y="4052147"/>
            <a:ext cx="576064" cy="42070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D3C200-30EA-472B-9FAD-D671B7E25F44}"/>
              </a:ext>
            </a:extLst>
          </p:cNvPr>
          <p:cNvSpPr txBox="1">
            <a:spLocks/>
          </p:cNvSpPr>
          <p:nvPr/>
        </p:nvSpPr>
        <p:spPr>
          <a:xfrm>
            <a:off x="396857" y="5320131"/>
            <a:ext cx="11233239" cy="1215075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Pausing</a:t>
            </a:r>
            <a:r>
              <a:rPr lang="en-US" sz="2400" dirty="0"/>
              <a:t> helps the listener to understand where a phrase, a sentence or a paragraph ends and the next begins. Pausing can also be used along with stress for emphasis.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A65C8-3740-47E1-8372-C220C5D0D92A}"/>
              </a:ext>
            </a:extLst>
          </p:cNvPr>
          <p:cNvSpPr/>
          <p:nvPr/>
        </p:nvSpPr>
        <p:spPr>
          <a:xfrm>
            <a:off x="839416" y="2248383"/>
            <a:ext cx="10297145" cy="954107"/>
          </a:xfrm>
          <a:prstGeom prst="rect">
            <a:avLst/>
          </a:prstGeom>
          <a:solidFill>
            <a:srgbClr val="FFFFD1"/>
          </a:solidFill>
          <a:ln>
            <a:solidFill>
              <a:srgbClr val="00206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Do your best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on the project,</a:t>
            </a:r>
            <a:r>
              <a:rPr lang="en-US" sz="2800" b="1" dirty="0">
                <a:solidFill>
                  <a:srgbClr val="0070C0"/>
                </a:solidFill>
              </a:rPr>
              <a:t>  </a:t>
            </a:r>
            <a:r>
              <a:rPr lang="en-US" sz="2800" dirty="0"/>
              <a:t>and don’t worry  if it’s not perfect. Just finish it on time.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412483-B533-41BE-84B0-E1BBF70CFB19}"/>
              </a:ext>
            </a:extLst>
          </p:cNvPr>
          <p:cNvSpPr/>
          <p:nvPr/>
        </p:nvSpPr>
        <p:spPr>
          <a:xfrm>
            <a:off x="341763" y="2515082"/>
            <a:ext cx="576064" cy="42070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5D2ED8-BEFF-46EA-938B-75EE9AFBB54A}"/>
              </a:ext>
            </a:extLst>
          </p:cNvPr>
          <p:cNvSpPr/>
          <p:nvPr/>
        </p:nvSpPr>
        <p:spPr>
          <a:xfrm>
            <a:off x="8179936" y="2679270"/>
            <a:ext cx="2965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Very little pausing.</a:t>
            </a:r>
            <a:endParaRPr lang="en-US" sz="2800" dirty="0"/>
          </a:p>
        </p:txBody>
      </p:sp>
      <p:pic>
        <p:nvPicPr>
          <p:cNvPr id="2" name="Picture 6" descr="Book Generic Mixed icon">
            <a:extLst>
              <a:ext uri="{FF2B5EF4-FFF2-40B4-BE49-F238E27FC236}">
                <a16:creationId xmlns:a16="http://schemas.microsoft.com/office/drawing/2014/main" id="{0B39FDF8-D722-154D-09CA-B1C672C0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760" y="500074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9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799"/>
            <a:ext cx="7956376" cy="556731"/>
            <a:chOff x="103092947" y="106166693"/>
            <a:chExt cx="6633628" cy="556411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693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Pausing and chunking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9414" y="1472374"/>
            <a:ext cx="10297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Listen to the two recordings. Which version sounds more ‘</a:t>
            </a:r>
            <a:r>
              <a:rPr lang="en-US" sz="2000" b="1" dirty="0"/>
              <a:t>natural</a:t>
            </a:r>
            <a:r>
              <a:rPr lang="en-US" sz="2000" dirty="0"/>
              <a:t>’? Justify your choice.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416" y="2662996"/>
            <a:ext cx="10297145" cy="1463040"/>
          </a:xfrm>
          <a:prstGeom prst="rect">
            <a:avLst/>
          </a:prstGeom>
          <a:solidFill>
            <a:srgbClr val="FFFFD1"/>
          </a:solidFill>
          <a:ln>
            <a:solidFill>
              <a:srgbClr val="002060"/>
            </a:solidFill>
            <a:prstDash val="dash"/>
          </a:ln>
        </p:spPr>
        <p:txBody>
          <a:bodyPr wrap="square" anchor="ctr">
            <a:spAutoFit/>
          </a:bodyPr>
          <a:lstStyle/>
          <a:p>
            <a:r>
              <a:rPr lang="en-US" sz="2800" dirty="0"/>
              <a:t>Well, as far as I’m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concerned, I think that university time is a period when you can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learn more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about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yourself and develop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as an individual.</a:t>
            </a:r>
          </a:p>
        </p:txBody>
      </p:sp>
      <p:pic>
        <p:nvPicPr>
          <p:cNvPr id="2" name="Lesson 8.1 - 2. Pausing and chunking (2)">
            <a:hlinkClick r:id="" action="ppaction://media"/>
            <a:extLst>
              <a:ext uri="{FF2B5EF4-FFF2-40B4-BE49-F238E27FC236}">
                <a16:creationId xmlns:a16="http://schemas.microsoft.com/office/drawing/2014/main" id="{28A22827-B034-421F-AE77-2733DCCFA5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59896" y="4941168"/>
            <a:ext cx="847229" cy="8472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1A801E-B79B-4203-A7B9-1035821284A7}"/>
              </a:ext>
            </a:extLst>
          </p:cNvPr>
          <p:cNvSpPr/>
          <p:nvPr/>
        </p:nvSpPr>
        <p:spPr>
          <a:xfrm>
            <a:off x="839414" y="6093512"/>
            <a:ext cx="102971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Listen again to the more ‘natural’ one and mark the pausing on the script. </a:t>
            </a:r>
          </a:p>
        </p:txBody>
      </p:sp>
      <p:pic>
        <p:nvPicPr>
          <p:cNvPr id="3" name="Picture 6" descr="Book Generic Mixed icon">
            <a:extLst>
              <a:ext uri="{FF2B5EF4-FFF2-40B4-BE49-F238E27FC236}">
                <a16:creationId xmlns:a16="http://schemas.microsoft.com/office/drawing/2014/main" id="{66266E5F-06FD-8E86-E8A8-CFBEC5C2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80" y="5517232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5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799"/>
            <a:ext cx="7956376" cy="556731"/>
            <a:chOff x="103092947" y="106166693"/>
            <a:chExt cx="6633628" cy="556411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693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Pausing and chunking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9" name="AutoShape 6" descr="https://powerpoint.officeapps.live.com/pods/GetClipboardImage.ashx?Id=bdedfe3a-41bc-4950-9661-c83310235b70&amp;DC=PSG3&amp;pkey=bf978207-3fba-4a01-b4ed-f2f97f5763d5&amp;wdwaccluster=PSG3">
            <a:extLst>
              <a:ext uri="{FF2B5EF4-FFF2-40B4-BE49-F238E27FC236}">
                <a16:creationId xmlns:a16="http://schemas.microsoft.com/office/drawing/2014/main" id="{8550E469-AA02-4342-AD46-F3D45796C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8152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powerpoint.officeapps.live.com/pods/GetClipboardImage.ashx?Id=bdedfe3a-41bc-4950-9661-c83310235b70&amp;DC=PSG3&amp;pkey=bf978207-3fba-4a01-b4ed-f2f97f5763d5&amp;wdwaccluster=PSG3">
            <a:extLst>
              <a:ext uri="{FF2B5EF4-FFF2-40B4-BE49-F238E27FC236}">
                <a16:creationId xmlns:a16="http://schemas.microsoft.com/office/drawing/2014/main" id="{E82E6102-5A86-49F2-B786-CD66F8740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29676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9357" y="1249211"/>
            <a:ext cx="108372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Which version sounds more ‘</a:t>
            </a:r>
            <a:r>
              <a:rPr lang="en-US" sz="2000" b="1" dirty="0"/>
              <a:t>natural</a:t>
            </a:r>
            <a:r>
              <a:rPr lang="en-US" sz="2000" dirty="0"/>
              <a:t>’? Justify your choice.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9416" y="1947149"/>
            <a:ext cx="10297145" cy="1384995"/>
          </a:xfrm>
          <a:prstGeom prst="rect">
            <a:avLst/>
          </a:prstGeom>
          <a:solidFill>
            <a:srgbClr val="FFFFD1"/>
          </a:solidFill>
          <a:ln>
            <a:solidFill>
              <a:srgbClr val="00206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Well, as </a:t>
            </a:r>
            <a:r>
              <a:rPr lang="en-US" sz="2800" b="1" dirty="0">
                <a:solidFill>
                  <a:srgbClr val="0070C0"/>
                </a:solidFill>
              </a:rPr>
              <a:t>/ </a:t>
            </a:r>
            <a:r>
              <a:rPr lang="en-US" sz="2800" dirty="0"/>
              <a:t>far as I’m </a:t>
            </a:r>
            <a:r>
              <a:rPr lang="en-US" sz="2800" b="1" dirty="0">
                <a:solidFill>
                  <a:srgbClr val="0070C0"/>
                </a:solidFill>
              </a:rPr>
              <a:t>/ </a:t>
            </a:r>
            <a:r>
              <a:rPr lang="en-US" sz="2800" dirty="0"/>
              <a:t>concerned, I think</a:t>
            </a:r>
            <a:r>
              <a:rPr lang="en-US" sz="2800" b="1" dirty="0">
                <a:solidFill>
                  <a:srgbClr val="0070C0"/>
                </a:solidFill>
              </a:rPr>
              <a:t> /</a:t>
            </a:r>
            <a:r>
              <a:rPr lang="en-US" sz="2800" dirty="0"/>
              <a:t> that university 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dirty="0"/>
              <a:t> time is a 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dirty="0"/>
              <a:t> period when you 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dirty="0"/>
              <a:t> can </a:t>
            </a:r>
            <a:r>
              <a:rPr lang="en-US" sz="2800" b="1" dirty="0">
                <a:solidFill>
                  <a:srgbClr val="0070C0"/>
                </a:solidFill>
              </a:rPr>
              <a:t>/ </a:t>
            </a:r>
            <a:r>
              <a:rPr lang="en-US" sz="2800" dirty="0"/>
              <a:t>learn more </a:t>
            </a:r>
            <a:r>
              <a:rPr lang="en-US" sz="2800" b="1" dirty="0">
                <a:solidFill>
                  <a:srgbClr val="0070C0"/>
                </a:solidFill>
              </a:rPr>
              <a:t>/ </a:t>
            </a:r>
            <a:r>
              <a:rPr lang="en-US" sz="2800" dirty="0"/>
              <a:t>about </a:t>
            </a:r>
            <a:r>
              <a:rPr lang="en-US" sz="2800" b="1" dirty="0">
                <a:solidFill>
                  <a:srgbClr val="0070C0"/>
                </a:solidFill>
              </a:rPr>
              <a:t>/ </a:t>
            </a:r>
            <a:r>
              <a:rPr lang="en-US" sz="2800" dirty="0"/>
              <a:t>yourself and develop </a:t>
            </a:r>
            <a:r>
              <a:rPr lang="en-US" sz="2800" b="1" dirty="0">
                <a:solidFill>
                  <a:srgbClr val="0070C0"/>
                </a:solidFill>
              </a:rPr>
              <a:t>/ </a:t>
            </a:r>
            <a:r>
              <a:rPr lang="en-US" sz="2800" dirty="0"/>
              <a:t>as an individual.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BE62A4-124F-4E0A-821A-AD80C84EDC62}"/>
              </a:ext>
            </a:extLst>
          </p:cNvPr>
          <p:cNvSpPr/>
          <p:nvPr/>
        </p:nvSpPr>
        <p:spPr>
          <a:xfrm>
            <a:off x="839416" y="3485414"/>
            <a:ext cx="10297145" cy="1384995"/>
          </a:xfrm>
          <a:prstGeom prst="rect">
            <a:avLst/>
          </a:prstGeom>
          <a:solidFill>
            <a:srgbClr val="FFFFD1"/>
          </a:solidFill>
          <a:ln>
            <a:solidFill>
              <a:srgbClr val="00206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Well,</a:t>
            </a:r>
            <a:r>
              <a:rPr lang="en-US" sz="2800" b="1" dirty="0">
                <a:solidFill>
                  <a:srgbClr val="0070C0"/>
                </a:solidFill>
              </a:rPr>
              <a:t> /</a:t>
            </a:r>
            <a:r>
              <a:rPr lang="en-US" sz="2800" dirty="0"/>
              <a:t> as far as I’m concerned,</a:t>
            </a:r>
            <a:r>
              <a:rPr lang="en-US" sz="2800" b="1" dirty="0">
                <a:solidFill>
                  <a:srgbClr val="0070C0"/>
                </a:solidFill>
              </a:rPr>
              <a:t> /</a:t>
            </a:r>
            <a:r>
              <a:rPr lang="en-US" sz="2800" dirty="0"/>
              <a:t> I think that</a:t>
            </a:r>
            <a:r>
              <a:rPr lang="en-US" sz="2800" b="1" dirty="0">
                <a:solidFill>
                  <a:srgbClr val="0070C0"/>
                </a:solidFill>
              </a:rPr>
              <a:t> /</a:t>
            </a:r>
            <a:r>
              <a:rPr lang="en-US" sz="2800" dirty="0"/>
              <a:t> university time</a:t>
            </a:r>
            <a:r>
              <a:rPr lang="en-US" sz="2800" b="1" dirty="0">
                <a:solidFill>
                  <a:srgbClr val="0070C0"/>
                </a:solidFill>
              </a:rPr>
              <a:t> /</a:t>
            </a:r>
            <a:r>
              <a:rPr lang="en-US" sz="2800" dirty="0"/>
              <a:t> is a period </a:t>
            </a:r>
            <a:r>
              <a:rPr lang="en-US" sz="2800" b="1" dirty="0">
                <a:solidFill>
                  <a:srgbClr val="0070C0"/>
                </a:solidFill>
              </a:rPr>
              <a:t>/ </a:t>
            </a:r>
            <a:r>
              <a:rPr lang="en-US" sz="2800" dirty="0"/>
              <a:t>when you can learn more about yourself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dirty="0"/>
              <a:t> and develop as an individual.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08DFD1-59AA-4AD3-8926-03149892F35D}"/>
              </a:ext>
            </a:extLst>
          </p:cNvPr>
          <p:cNvSpPr/>
          <p:nvPr/>
        </p:nvSpPr>
        <p:spPr>
          <a:xfrm>
            <a:off x="551384" y="1628800"/>
            <a:ext cx="576064" cy="42070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3D711A-43B4-47ED-A589-50084A37CCC9}"/>
              </a:ext>
            </a:extLst>
          </p:cNvPr>
          <p:cNvSpPr/>
          <p:nvPr/>
        </p:nvSpPr>
        <p:spPr>
          <a:xfrm>
            <a:off x="551384" y="3208216"/>
            <a:ext cx="576064" cy="42070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D3C200-30EA-472B-9FAD-D671B7E25F44}"/>
              </a:ext>
            </a:extLst>
          </p:cNvPr>
          <p:cNvSpPr txBox="1">
            <a:spLocks/>
          </p:cNvSpPr>
          <p:nvPr/>
        </p:nvSpPr>
        <p:spPr>
          <a:xfrm>
            <a:off x="371368" y="4999932"/>
            <a:ext cx="11233239" cy="1215075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It is more natural to use pausing at the end of a </a:t>
            </a:r>
            <a:r>
              <a:rPr lang="en-US" sz="2400" b="1" dirty="0"/>
              <a:t>chunk</a:t>
            </a:r>
            <a:r>
              <a:rPr lang="en-US" sz="2400" dirty="0"/>
              <a:t> of language. A </a:t>
            </a:r>
            <a:r>
              <a:rPr lang="en-US" sz="2400" b="1" dirty="0"/>
              <a:t>chunk </a:t>
            </a:r>
            <a:r>
              <a:rPr lang="en-US" sz="2400" dirty="0"/>
              <a:t>refers to a word or group of words that generally work together. </a:t>
            </a:r>
          </a:p>
        </p:txBody>
      </p:sp>
      <p:pic>
        <p:nvPicPr>
          <p:cNvPr id="3" name="Picture 6" descr="Book Generic Mixed icon">
            <a:extLst>
              <a:ext uri="{FF2B5EF4-FFF2-40B4-BE49-F238E27FC236}">
                <a16:creationId xmlns:a16="http://schemas.microsoft.com/office/drawing/2014/main" id="{0603E254-2161-E791-1BB9-BD14FE7B2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820" y="387280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64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799"/>
            <a:ext cx="7956376" cy="556731"/>
            <a:chOff x="103092947" y="106166693"/>
            <a:chExt cx="6633628" cy="556411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693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Pausing and chunking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9" name="AutoShape 6" descr="https://powerpoint.officeapps.live.com/pods/GetClipboardImage.ashx?Id=bdedfe3a-41bc-4950-9661-c83310235b70&amp;DC=PSG3&amp;pkey=bf978207-3fba-4a01-b4ed-f2f97f5763d5&amp;wdwaccluster=PSG3">
            <a:extLst>
              <a:ext uri="{FF2B5EF4-FFF2-40B4-BE49-F238E27FC236}">
                <a16:creationId xmlns:a16="http://schemas.microsoft.com/office/drawing/2014/main" id="{8550E469-AA02-4342-AD46-F3D45796C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powerpoint.officeapps.live.com/pods/GetClipboardImage.ashx?Id=bdedfe3a-41bc-4950-9661-c83310235b70&amp;DC=PSG3&amp;pkey=bf978207-3fba-4a01-b4ed-f2f97f5763d5&amp;wdwaccluster=PSG3">
            <a:extLst>
              <a:ext uri="{FF2B5EF4-FFF2-40B4-BE49-F238E27FC236}">
                <a16:creationId xmlns:a16="http://schemas.microsoft.com/office/drawing/2014/main" id="{E82E6102-5A86-49F2-B786-CD66F8740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9366" y="1096811"/>
            <a:ext cx="114132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Work in groups of three.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the discussion below and decide where it would be logical to pause. Role-play the discussion with your group.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Practise role-playing the discussion to another group of students. Did both groups use pausing in the same places? Compare your choices.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366" y="2882095"/>
            <a:ext cx="11179242" cy="3693319"/>
          </a:xfrm>
          <a:prstGeom prst="rect">
            <a:avLst/>
          </a:prstGeom>
          <a:solidFill>
            <a:srgbClr val="FFFFD1"/>
          </a:solidFill>
          <a:ln>
            <a:solidFill>
              <a:srgbClr val="00206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/>
              <a:t>A:</a:t>
            </a:r>
            <a:r>
              <a:rPr lang="en-US" dirty="0"/>
              <a:t> What do you think are some suitable ways to improve your language skills?</a:t>
            </a:r>
          </a:p>
          <a:p>
            <a:r>
              <a:rPr lang="en-US" b="1" dirty="0"/>
              <a:t>B: </a:t>
            </a:r>
            <a:r>
              <a:rPr lang="en-US" dirty="0"/>
              <a:t>Well, from my own personal experience, I can say that finding a language exchange partner can help greatly.</a:t>
            </a:r>
          </a:p>
          <a:p>
            <a:r>
              <a:rPr lang="en-US" b="1" dirty="0"/>
              <a:t>C:</a:t>
            </a:r>
            <a:r>
              <a:rPr lang="en-US" dirty="0"/>
              <a:t> Could you tell us a bit more about that?</a:t>
            </a:r>
          </a:p>
          <a:p>
            <a:r>
              <a:rPr lang="en-US" b="1" dirty="0"/>
              <a:t>B: </a:t>
            </a:r>
            <a:r>
              <a:rPr lang="en-US" dirty="0"/>
              <a:t>Sure. For example, I meet my language exchange partner every week. Before we meet, we decide what topic we want to focus on and we research it.</a:t>
            </a:r>
          </a:p>
          <a:p>
            <a:r>
              <a:rPr lang="en-US" b="1" dirty="0"/>
              <a:t>A:</a:t>
            </a:r>
            <a:r>
              <a:rPr lang="en-US" dirty="0"/>
              <a:t> You mean you find vocabulary related to that?</a:t>
            </a:r>
          </a:p>
          <a:p>
            <a:r>
              <a:rPr lang="en-US" b="1" dirty="0"/>
              <a:t>B:</a:t>
            </a:r>
            <a:r>
              <a:rPr lang="en-US" dirty="0"/>
              <a:t> No, we usually read the news or find journal articles and then we discuss them.</a:t>
            </a:r>
          </a:p>
          <a:p>
            <a:r>
              <a:rPr lang="en-US" b="1" dirty="0"/>
              <a:t>C:</a:t>
            </a:r>
            <a:r>
              <a:rPr lang="en-US" dirty="0"/>
              <a:t> I guess by reading those you’d be learning new vocabulary too.</a:t>
            </a:r>
          </a:p>
          <a:p>
            <a:r>
              <a:rPr lang="en-US" b="1" dirty="0"/>
              <a:t>B:</a:t>
            </a:r>
            <a:r>
              <a:rPr lang="en-US" dirty="0"/>
              <a:t> Yes.</a:t>
            </a:r>
          </a:p>
          <a:p>
            <a:r>
              <a:rPr lang="en-US" b="1" dirty="0"/>
              <a:t>A:</a:t>
            </a:r>
            <a:r>
              <a:rPr lang="en-US" dirty="0"/>
              <a:t> That sounds better than just </a:t>
            </a:r>
            <a:r>
              <a:rPr lang="en-US" dirty="0" err="1"/>
              <a:t>memorising</a:t>
            </a:r>
            <a:r>
              <a:rPr lang="en-US" dirty="0"/>
              <a:t> a vocabulary list on a topic.</a:t>
            </a:r>
          </a:p>
          <a:p>
            <a:r>
              <a:rPr lang="en-US" b="1" dirty="0"/>
              <a:t>B:</a:t>
            </a:r>
            <a:r>
              <a:rPr lang="en-US" dirty="0"/>
              <a:t> Yes. I’ve actually found an article that suggested that if you read about a topic you’re interested in, it’s easier to remember relevant vocabulary.</a:t>
            </a:r>
          </a:p>
          <a:p>
            <a:r>
              <a:rPr lang="en-US" b="1" dirty="0"/>
              <a:t>C:</a:t>
            </a:r>
            <a:r>
              <a:rPr lang="en-US" dirty="0"/>
              <a:t> Wow. That sounds like a great way.</a:t>
            </a:r>
            <a:endParaRPr lang="en-US" b="1" dirty="0"/>
          </a:p>
        </p:txBody>
      </p:sp>
      <p:pic>
        <p:nvPicPr>
          <p:cNvPr id="2" name="Picture 6" descr="Book Generic Mixed icon">
            <a:extLst>
              <a:ext uri="{FF2B5EF4-FFF2-40B4-BE49-F238E27FC236}">
                <a16:creationId xmlns:a16="http://schemas.microsoft.com/office/drawing/2014/main" id="{789656B4-E1FC-17CD-382F-A59AB2060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46" y="279799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12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Intonation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6146" name="Picture 2" descr="Copywriting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544733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15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376" y="2365589"/>
            <a:ext cx="2952328" cy="1371600"/>
          </a:xfrm>
          <a:prstGeom prst="wedgeEllipseCallout">
            <a:avLst>
              <a:gd name="adj1" fmla="val -31595"/>
              <a:gd name="adj2" fmla="val 193101"/>
            </a:avLst>
          </a:prstGeom>
          <a:solidFill>
            <a:srgbClr val="FFFFD1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It’s 9 o’clock!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360" y="1239144"/>
            <a:ext cx="1159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Read out the statement in the speech bubble. Change the </a:t>
            </a:r>
            <a:r>
              <a:rPr lang="en-US" sz="2000" b="1" dirty="0"/>
              <a:t>stress</a:t>
            </a:r>
            <a:r>
              <a:rPr lang="en-US" sz="2000" dirty="0"/>
              <a:t>, </a:t>
            </a:r>
            <a:r>
              <a:rPr lang="en-US" sz="2000" b="1" dirty="0"/>
              <a:t>pausing</a:t>
            </a:r>
            <a:r>
              <a:rPr lang="en-US" sz="2000" dirty="0"/>
              <a:t> and </a:t>
            </a:r>
            <a:r>
              <a:rPr lang="en-US" sz="2000" b="1" dirty="0"/>
              <a:t>intonation</a:t>
            </a:r>
            <a:r>
              <a:rPr lang="en-US" sz="2000" dirty="0"/>
              <a:t> to reflect each of the situations on the right.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1040" y="2595683"/>
            <a:ext cx="8640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i="1" dirty="0">
                <a:solidFill>
                  <a:srgbClr val="0070C0"/>
                </a:solidFill>
              </a:rPr>
              <a:t>Hurry up! You’re late for class!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i="1" dirty="0">
                <a:solidFill>
                  <a:srgbClr val="0070C0"/>
                </a:solidFill>
              </a:rPr>
              <a:t>We’ve got plenty of time. Class doesn’t start till 11:00.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i="1" dirty="0">
                <a:solidFill>
                  <a:srgbClr val="0070C0"/>
                </a:solidFill>
              </a:rPr>
              <a:t>It’s not 10 o’clock.  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i="1" dirty="0">
                <a:solidFill>
                  <a:srgbClr val="0070C0"/>
                </a:solidFill>
              </a:rPr>
              <a:t>Be quiet.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i="1" dirty="0" err="1">
                <a:solidFill>
                  <a:srgbClr val="0070C0"/>
                </a:solidFill>
              </a:rPr>
              <a:t>Yippeee</a:t>
            </a:r>
            <a:r>
              <a:rPr lang="en-US" sz="2800" i="1" dirty="0">
                <a:solidFill>
                  <a:srgbClr val="0070C0"/>
                </a:solidFill>
              </a:rPr>
              <a:t>!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i="1" dirty="0">
                <a:solidFill>
                  <a:srgbClr val="0070C0"/>
                </a:solidFill>
              </a:rPr>
              <a:t>I’ve overslept!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i="1" dirty="0">
                <a:solidFill>
                  <a:srgbClr val="0070C0"/>
                </a:solidFill>
              </a:rPr>
              <a:t>It’s too early to eat again. I’ve only just had breakfast. 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i="1" dirty="0">
                <a:solidFill>
                  <a:srgbClr val="0070C0"/>
                </a:solidFill>
              </a:rPr>
              <a:t>Time to start the class.</a:t>
            </a: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Intonation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1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171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411" y="3098675"/>
            <a:ext cx="2952328" cy="1371600"/>
          </a:xfrm>
          <a:prstGeom prst="wedgeEllipseCallout">
            <a:avLst>
              <a:gd name="adj1" fmla="val -31595"/>
              <a:gd name="adj2" fmla="val 193101"/>
            </a:avLst>
          </a:prstGeom>
          <a:solidFill>
            <a:srgbClr val="FFFFD1"/>
          </a:solidFill>
          <a:ln>
            <a:solidFill>
              <a:schemeClr val="tx1"/>
            </a:solidFill>
            <a:prstDash val="dashDot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It’s 9 o’clock!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360" y="1239144"/>
            <a:ext cx="11737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Listen to the recording and match each version of the statement to its situation. Is the recorded version similar to how you pronounced it in the previous task?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7768" y="2236746"/>
            <a:ext cx="81842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400" i="1" dirty="0">
                <a:solidFill>
                  <a:srgbClr val="0070C0"/>
                </a:solidFill>
              </a:rPr>
              <a:t>Hurry up! You’re late for class!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400" i="1" dirty="0">
                <a:solidFill>
                  <a:srgbClr val="0070C0"/>
                </a:solidFill>
              </a:rPr>
              <a:t>We’ve got plenty of time. Class doesn’t start till 11:00.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400" i="1" dirty="0">
                <a:solidFill>
                  <a:srgbClr val="0070C0"/>
                </a:solidFill>
              </a:rPr>
              <a:t>It’s not 10 o’clock.  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400" i="1" dirty="0">
                <a:solidFill>
                  <a:srgbClr val="0070C0"/>
                </a:solidFill>
              </a:rPr>
              <a:t>Be quiet.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400" i="1" dirty="0" err="1">
                <a:solidFill>
                  <a:srgbClr val="0070C0"/>
                </a:solidFill>
              </a:rPr>
              <a:t>Yippeee</a:t>
            </a:r>
            <a:r>
              <a:rPr lang="en-US" sz="2400" i="1" dirty="0">
                <a:solidFill>
                  <a:srgbClr val="0070C0"/>
                </a:solidFill>
              </a:rPr>
              <a:t>!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400" i="1" dirty="0">
                <a:solidFill>
                  <a:srgbClr val="0070C0"/>
                </a:solidFill>
              </a:rPr>
              <a:t>I’ve overslept!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400" i="1" dirty="0">
                <a:solidFill>
                  <a:srgbClr val="0070C0"/>
                </a:solidFill>
              </a:rPr>
              <a:t>It’s too early to eat again. I’ve only just had breakfast.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en-US" sz="2400" i="1" dirty="0">
                <a:solidFill>
                  <a:srgbClr val="0070C0"/>
                </a:solidFill>
              </a:rPr>
              <a:t>Time to start the class.  </a:t>
            </a: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Intonation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1" name="Picture 5" descr="UoN_Primary_Logo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3287688" y="5661248"/>
            <a:ext cx="699241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07859" y="2945153"/>
            <a:ext cx="699241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8526" y="4032102"/>
            <a:ext cx="699241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87687" y="2401021"/>
            <a:ext cx="699241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287687" y="6191375"/>
            <a:ext cx="699241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5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07859" y="4569140"/>
            <a:ext cx="699241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6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307859" y="3486004"/>
            <a:ext cx="699241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7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18658" y="5134707"/>
            <a:ext cx="699241" cy="43204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8</a:t>
            </a:r>
            <a:endParaRPr lang="en-GB" sz="2400" b="1" dirty="0">
              <a:solidFill>
                <a:srgbClr val="C00000"/>
              </a:solidFill>
            </a:endParaRPr>
          </a:p>
        </p:txBody>
      </p:sp>
      <p:pic>
        <p:nvPicPr>
          <p:cNvPr id="5" name="Lesson 8.1 - 1.Thought groups - review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176120" y="4194103"/>
            <a:ext cx="609600" cy="609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467688" y="3759845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Intonation </a:t>
            </a:r>
            <a:r>
              <a:rPr lang="en-US" sz="2400" u="sng" dirty="0">
                <a:solidFill>
                  <a:srgbClr val="FF0000"/>
                </a:solidFill>
              </a:rPr>
              <a:t>can change</a:t>
            </a:r>
            <a:r>
              <a:rPr lang="en-US" sz="2400" dirty="0">
                <a:solidFill>
                  <a:srgbClr val="FF0000"/>
                </a:solidFill>
              </a:rPr>
              <a:t> depending on the speaker so some of your answers may vary. </a:t>
            </a:r>
          </a:p>
        </p:txBody>
      </p:sp>
    </p:spTree>
    <p:extLst>
      <p:ext uri="{BB962C8B-B14F-4D97-AF65-F5344CB8AC3E}">
        <p14:creationId xmlns:p14="http://schemas.microsoft.com/office/powerpoint/2010/main" val="28651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54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7270CB-D9D2-4B14-96C3-D9BF2D83F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44084"/>
              </p:ext>
            </p:extLst>
          </p:nvPr>
        </p:nvGraphicFramePr>
        <p:xfrm>
          <a:off x="689308" y="2298134"/>
          <a:ext cx="10801200" cy="3126275"/>
        </p:xfrm>
        <a:graphic>
          <a:graphicData uri="http://schemas.openxmlformats.org/drawingml/2006/table">
            <a:tbl>
              <a:tblPr/>
              <a:tblGrid>
                <a:gridCol w="8928992">
                  <a:extLst>
                    <a:ext uri="{9D8B030D-6E8A-4147-A177-3AD203B41FA5}">
                      <a16:colId xmlns:a16="http://schemas.microsoft.com/office/drawing/2014/main" val="241492023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313564078"/>
                    </a:ext>
                  </a:extLst>
                </a:gridCol>
              </a:tblGrid>
              <a:tr h="1054887">
                <a:tc>
                  <a:txBody>
                    <a:bodyPr/>
                    <a:lstStyle/>
                    <a:p>
                      <a:pPr marL="170117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kern="1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"/>
                        </a:rPr>
                        <a:t>In addition, you should be better able to …</a:t>
                      </a:r>
                      <a:endParaRPr lang="en-US" sz="2400" b="1" i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"/>
                        </a:rPr>
                        <a:t>Intended Learning Outcomes</a:t>
                      </a:r>
                      <a:endParaRPr lang="en-US" sz="2000" b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29048"/>
                  </a:ext>
                </a:extLst>
              </a:tr>
              <a:tr h="1073320">
                <a:tc>
                  <a:txBody>
                    <a:bodyPr/>
                    <a:lstStyle/>
                    <a:p>
                      <a:pPr marL="70333" marR="0" lvl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identify stress, pausing and chunking, and intonation when listening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1.1-1.3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1.6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2.2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2.3</a:t>
                      </a:r>
                      <a:endParaRPr lang="en-US" sz="24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130901"/>
                  </a:ext>
                </a:extLst>
              </a:tr>
              <a:tr h="871118">
                <a:tc>
                  <a:txBody>
                    <a:bodyPr/>
                    <a:lstStyle/>
                    <a:p>
                      <a:pPr marL="70333" marR="0" lvl="0" indent="0" algn="l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use stress, pausing and chunking, and intonation appropriately when speaking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47055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CF5E586-D145-AFB3-6F77-C88F0CCDB8E5}"/>
              </a:ext>
            </a:extLst>
          </p:cNvPr>
          <p:cNvGrpSpPr>
            <a:grpSpLocks/>
          </p:cNvGrpSpPr>
          <p:nvPr/>
        </p:nvGrpSpPr>
        <p:grpSpPr bwMode="auto">
          <a:xfrm>
            <a:off x="2567614" y="279943"/>
            <a:ext cx="7956374" cy="556775"/>
            <a:chOff x="103092947" y="106166650"/>
            <a:chExt cx="6633626" cy="556454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5ADC5981-4915-8BFE-6381-220204D2A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4" y="106166650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Lesson aims and objectives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9128B4-1129-2B84-3553-28B7F568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6" name="Picture 5" descr="UoN_Primary_Logo_RGB">
            <a:extLst>
              <a:ext uri="{FF2B5EF4-FFF2-40B4-BE49-F238E27FC236}">
                <a16:creationId xmlns:a16="http://schemas.microsoft.com/office/drawing/2014/main" id="{DAF55D3F-6E96-9237-B8E9-4916F36F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CD034-AB82-9548-C425-E30EDB1F42D7}"/>
              </a:ext>
            </a:extLst>
          </p:cNvPr>
          <p:cNvSpPr txBox="1"/>
          <p:nvPr/>
        </p:nvSpPr>
        <p:spPr>
          <a:xfrm>
            <a:off x="689308" y="1251777"/>
            <a:ext cx="108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By the end of this lesson, </a:t>
            </a:r>
            <a:r>
              <a:rPr lang="en-US" sz="2400" b="1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you should have enhanced your speaking and listening ability through practice.</a:t>
            </a:r>
            <a:r>
              <a:rPr lang="en-US" sz="2400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1906158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567611" y="248141"/>
            <a:ext cx="7990402" cy="588522"/>
            <a:chOff x="103092947" y="106134921"/>
            <a:chExt cx="6661997" cy="588183"/>
          </a:xfrm>
        </p:grpSpPr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103149588" y="106134921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Intonation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79376" y="1168922"/>
            <a:ext cx="11233239" cy="5428430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When a person speaks, they use </a:t>
            </a:r>
            <a:r>
              <a:rPr lang="en-US" sz="2400" b="1"/>
              <a:t>intonation</a:t>
            </a:r>
            <a:r>
              <a:rPr lang="en-US" sz="2400"/>
              <a:t>. There are different types of intonation, but today we will focus on </a:t>
            </a:r>
            <a:r>
              <a:rPr lang="en-US" sz="2400" u="sng"/>
              <a:t>rising</a:t>
            </a:r>
            <a:r>
              <a:rPr lang="en-US" sz="2400"/>
              <a:t> and </a:t>
            </a:r>
            <a:r>
              <a:rPr lang="en-US" sz="2400" u="sng"/>
              <a:t>falling</a:t>
            </a:r>
            <a:r>
              <a:rPr lang="en-US" sz="2400"/>
              <a:t>. 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23392" y="2359643"/>
            <a:ext cx="4464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Rising intonation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↗↘</a:t>
            </a:r>
            <a:r>
              <a:rPr lang="en-US" sz="2400" dirty="0"/>
              <a:t>can be at the end of a chunk: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you’re in the middle of a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you’re asking a question or to show uncertainty.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43055" y="2359643"/>
            <a:ext cx="4464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Falling intonation</a:t>
            </a:r>
            <a:r>
              <a:rPr lang="en-US" sz="2400" dirty="0"/>
              <a:t> can be at the end of a chunk: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you are at the end of a sentence.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519936" y="4245126"/>
            <a:ext cx="6120680" cy="2246769"/>
          </a:xfrm>
          <a:prstGeom prst="rect">
            <a:avLst/>
          </a:prstGeom>
          <a:solidFill>
            <a:srgbClr val="FFFFD1"/>
          </a:solidFill>
        </p:spPr>
        <p:txBody>
          <a:bodyPr wrap="square" anchor="ctr">
            <a:spAutoFit/>
          </a:bodyPr>
          <a:lstStyle/>
          <a:p>
            <a:endParaRPr lang="en-US" sz="2800" dirty="0"/>
          </a:p>
          <a:p>
            <a:r>
              <a:rPr lang="en-US" sz="2800" dirty="0"/>
              <a:t>I like chocolate, and I eat it every day.</a:t>
            </a:r>
            <a:endParaRPr lang="en-US" sz="2800" b="1" dirty="0">
              <a:solidFill>
                <a:srgbClr val="0070C0"/>
              </a:solidFill>
            </a:endParaRPr>
          </a:p>
          <a:p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800" dirty="0"/>
              <a:t>I like chocolate. Do you?</a:t>
            </a:r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F72F1F-1AD7-4559-9A61-1C5FFA952D01}"/>
              </a:ext>
            </a:extLst>
          </p:cNvPr>
          <p:cNvSpPr/>
          <p:nvPr/>
        </p:nvSpPr>
        <p:spPr>
          <a:xfrm>
            <a:off x="7338446" y="4335162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FD7F00-E0E6-4518-A100-B370C2ACC689}"/>
              </a:ext>
            </a:extLst>
          </p:cNvPr>
          <p:cNvSpPr/>
          <p:nvPr/>
        </p:nvSpPr>
        <p:spPr>
          <a:xfrm>
            <a:off x="8580276" y="5180275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5974C-4135-4B33-A878-92C9A1E80CF3}"/>
              </a:ext>
            </a:extLst>
          </p:cNvPr>
          <p:cNvSpPr/>
          <p:nvPr/>
        </p:nvSpPr>
        <p:spPr>
          <a:xfrm>
            <a:off x="10495057" y="4338781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↘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5041E2-A216-48BC-BDA6-EC217A8B6A9B}"/>
              </a:ext>
            </a:extLst>
          </p:cNvPr>
          <p:cNvSpPr/>
          <p:nvPr/>
        </p:nvSpPr>
        <p:spPr>
          <a:xfrm>
            <a:off x="7338446" y="5180276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↘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906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886" y="1423382"/>
            <a:ext cx="11170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Listen to the recording. For each utterance tick the column that reflects the speaker’s meaning. </a:t>
            </a: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Intonation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1" name="Picture 5" descr="UoN_Primary_Logo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FD8EFF-247B-4252-9AFC-839199302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81766"/>
              </p:ext>
            </p:extLst>
          </p:nvPr>
        </p:nvGraphicFramePr>
        <p:xfrm>
          <a:off x="1415480" y="2060848"/>
          <a:ext cx="81280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120959881"/>
                    </a:ext>
                  </a:extLst>
                </a:gridCol>
                <a:gridCol w="2551832">
                  <a:extLst>
                    <a:ext uri="{9D8B030D-6E8A-4147-A177-3AD203B41FA5}">
                      <a16:colId xmlns:a16="http://schemas.microsoft.com/office/drawing/2014/main" val="819332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55838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3822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Utterance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showing uncertainty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making a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unfinished utterance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58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034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2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5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3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95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403688"/>
                  </a:ext>
                </a:extLst>
              </a:tr>
            </a:tbl>
          </a:graphicData>
        </a:graphic>
      </p:graphicFrame>
      <p:pic>
        <p:nvPicPr>
          <p:cNvPr id="3" name="Lesson 8.1 - 4. Intonation (2)">
            <a:hlinkClick r:id="" action="ppaction://media"/>
            <a:extLst>
              <a:ext uri="{FF2B5EF4-FFF2-40B4-BE49-F238E27FC236}">
                <a16:creationId xmlns:a16="http://schemas.microsoft.com/office/drawing/2014/main" id="{C49DBC2E-742A-46C9-8411-5CD0CE140B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272464" y="5157192"/>
            <a:ext cx="1126480" cy="1126480"/>
          </a:xfrm>
          <a:prstGeom prst="rect">
            <a:avLst/>
          </a:prstGeom>
        </p:spPr>
      </p:pic>
      <p:pic>
        <p:nvPicPr>
          <p:cNvPr id="5" name="Picture 6" descr="Book Generic Mixed icon">
            <a:extLst>
              <a:ext uri="{FF2B5EF4-FFF2-40B4-BE49-F238E27FC236}">
                <a16:creationId xmlns:a16="http://schemas.microsoft.com/office/drawing/2014/main" id="{7F922D71-DA26-F22E-1DD7-0853A3F2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121" y="2780928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67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9416" y="4810243"/>
            <a:ext cx="10162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Work in pairs. </a:t>
            </a:r>
          </a:p>
          <a:p>
            <a:endParaRPr lang="en-US" sz="2000" dirty="0"/>
          </a:p>
          <a:p>
            <a:r>
              <a:rPr lang="en-US" sz="2000" dirty="0"/>
              <a:t>Read the utterances using different types of intonation to express different meanings. Your partner should guess the meaning that you’re trying to convey. </a:t>
            </a: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Intonation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1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90B32B1-2F8E-4F30-9616-D2A8EC362A0C}"/>
              </a:ext>
            </a:extLst>
          </p:cNvPr>
          <p:cNvSpPr/>
          <p:nvPr/>
        </p:nvSpPr>
        <p:spPr>
          <a:xfrm>
            <a:off x="1012421" y="1418260"/>
            <a:ext cx="4398648" cy="1384995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Some students may not be confident enough to speak with each other in English.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8449CA-8ADB-48B8-B233-7253086E100F}"/>
              </a:ext>
            </a:extLst>
          </p:cNvPr>
          <p:cNvSpPr/>
          <p:nvPr/>
        </p:nvSpPr>
        <p:spPr>
          <a:xfrm>
            <a:off x="5735960" y="1523754"/>
            <a:ext cx="4398648" cy="2677656"/>
          </a:xfrm>
          <a:prstGeom prst="rect">
            <a:avLst/>
          </a:prstGeom>
          <a:solidFill>
            <a:srgbClr val="E5FBFF"/>
          </a:solidFill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showing uncertainty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unfinished utterance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making a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unfinished utterance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making a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showing uncertainty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B0EA3D-69DF-46E2-8E78-0CC384995447}"/>
              </a:ext>
            </a:extLst>
          </p:cNvPr>
          <p:cNvSpPr/>
          <p:nvPr/>
        </p:nvSpPr>
        <p:spPr>
          <a:xfrm>
            <a:off x="1012421" y="2993796"/>
            <a:ext cx="4398648" cy="1384995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Having good communication skills can help you get a better job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7670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Practice (1)</a:t>
              </a:r>
              <a:endParaRPr lang="en-US" sz="5400" dirty="0">
                <a:solidFill>
                  <a:srgbClr val="002060"/>
                </a:solidFill>
                <a:latin typeface="Calibri "/>
              </a:endParaRP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6146" name="Picture 2" descr="Copywriting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544733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21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44" y="1189135"/>
            <a:ext cx="11425060" cy="720080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Listen to an extract from the group discussion sample from Lesson 6.2. As you listen, mark the </a:t>
            </a:r>
            <a:r>
              <a:rPr lang="en-US" altLang="zh-CN" sz="2000" b="1" dirty="0"/>
              <a:t>sentence </a:t>
            </a:r>
            <a:r>
              <a:rPr lang="en-US" altLang="zh-CN" sz="2000" b="1" u="sng" dirty="0">
                <a:solidFill>
                  <a:srgbClr val="0070C0"/>
                </a:solidFill>
              </a:rPr>
              <a:t>stress</a:t>
            </a:r>
            <a:r>
              <a:rPr lang="en-US" altLang="zh-CN" sz="2000" b="1" dirty="0"/>
              <a:t>, pausing and chunking (</a:t>
            </a:r>
            <a:r>
              <a:rPr lang="en-US" altLang="zh-CN" sz="2000" b="1" dirty="0">
                <a:solidFill>
                  <a:srgbClr val="0070C0"/>
                </a:solidFill>
              </a:rPr>
              <a:t>/</a:t>
            </a:r>
            <a:r>
              <a:rPr lang="en-US" altLang="zh-CN" sz="2000" b="1" dirty="0"/>
              <a:t>), and intonation (</a:t>
            </a:r>
            <a:r>
              <a:rPr lang="en-US" sz="2000" b="1" dirty="0">
                <a:solidFill>
                  <a:srgbClr val="0070C0"/>
                </a:solidFill>
              </a:rPr>
              <a:t>↗</a:t>
            </a:r>
            <a:r>
              <a:rPr lang="en-US" sz="2000" b="1" dirty="0"/>
              <a:t>)(</a:t>
            </a:r>
            <a:r>
              <a:rPr lang="en-US" sz="2000" b="1" dirty="0">
                <a:solidFill>
                  <a:srgbClr val="0070C0"/>
                </a:solidFill>
              </a:rPr>
              <a:t>↘</a:t>
            </a:r>
            <a:r>
              <a:rPr lang="en-US" sz="2000" b="1" dirty="0"/>
              <a:t>)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.</a:t>
            </a:r>
            <a:br>
              <a:rPr lang="en-US" altLang="zh-CN" sz="2000" dirty="0"/>
            </a:br>
            <a:endParaRPr lang="en-US" altLang="zh-CN" sz="2000" dirty="0"/>
          </a:p>
        </p:txBody>
      </p: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2567611" y="248141"/>
            <a:ext cx="7990402" cy="588522"/>
            <a:chOff x="103092947" y="106134921"/>
            <a:chExt cx="6661997" cy="588183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103149588" y="106134921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Practice (1)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80692DE-6E5F-4C3B-96CA-404DB36222EC}"/>
              </a:ext>
            </a:extLst>
          </p:cNvPr>
          <p:cNvSpPr txBox="1">
            <a:spLocks/>
          </p:cNvSpPr>
          <p:nvPr/>
        </p:nvSpPr>
        <p:spPr>
          <a:xfrm>
            <a:off x="191344" y="2211976"/>
            <a:ext cx="11852664" cy="3840238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Robert: </a:t>
            </a:r>
            <a:r>
              <a:rPr lang="en-US" sz="1800" dirty="0"/>
              <a:t>And then, yeah, the third one then would be, what was it then? … the promotion of local cultures, isn’t that right?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John:</a:t>
            </a:r>
            <a:r>
              <a:rPr lang="en-US" sz="1800" dirty="0"/>
              <a:t> Yes, through English.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Robert:</a:t>
            </a:r>
            <a:r>
              <a:rPr lang="en-US" sz="1800" dirty="0"/>
              <a:t> … through English.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John:</a:t>
            </a:r>
            <a:r>
              <a:rPr lang="en-US" sz="1800" dirty="0"/>
              <a:t> And I do think that … that is big as social media expands and you can read about most cultures on the internet.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Michaela:</a:t>
            </a:r>
            <a:r>
              <a:rPr lang="en-US" sz="1800" dirty="0"/>
              <a:t> And it’s quite positive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John:</a:t>
            </a:r>
            <a:r>
              <a:rPr lang="en-US" sz="1800" dirty="0"/>
              <a:t> Yes, it’s quite positive.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Robert:</a:t>
            </a:r>
            <a:r>
              <a:rPr lang="en-US" sz="1800" dirty="0"/>
              <a:t> Yeah.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Michaela: </a:t>
            </a:r>
            <a:r>
              <a:rPr lang="en-US" sz="1800" dirty="0"/>
              <a:t>But I do agree that that should come last because social media and the Internet are kind of a newer thing, so I think that the impact of … promoting the local culture through the medium of English is kind of a recent thing as well. So in that case the impact hasn’t been that great yet.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5A61B27-E9AB-4B34-BA84-349337C40F78}"/>
              </a:ext>
            </a:extLst>
          </p:cNvPr>
          <p:cNvSpPr txBox="1">
            <a:spLocks/>
          </p:cNvSpPr>
          <p:nvPr/>
        </p:nvSpPr>
        <p:spPr>
          <a:xfrm>
            <a:off x="753597" y="6093379"/>
            <a:ext cx="11425060" cy="3428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2000" i="1" dirty="0"/>
              <a:t>Note:</a:t>
            </a:r>
            <a:r>
              <a:rPr lang="en-US" altLang="zh-CN" sz="2000" dirty="0"/>
              <a:t> ‘…’ shows hesitation rather than pausing. </a:t>
            </a:r>
            <a:endParaRPr lang="en-US" altLang="zh-CN" sz="2000" i="1" dirty="0"/>
          </a:p>
        </p:txBody>
      </p:sp>
      <p:pic>
        <p:nvPicPr>
          <p:cNvPr id="2" name="Picture 6" descr="Book Generic Mixed icon">
            <a:extLst>
              <a:ext uri="{FF2B5EF4-FFF2-40B4-BE49-F238E27FC236}">
                <a16:creationId xmlns:a16="http://schemas.microsoft.com/office/drawing/2014/main" id="{A605B412-650A-8E34-ED4B-60DE79C4D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566" y="238452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248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2567611" y="248141"/>
            <a:ext cx="7990402" cy="588522"/>
            <a:chOff x="103092947" y="106134921"/>
            <a:chExt cx="6661997" cy="588183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103149588" y="106134921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Practice (1)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80692DE-6E5F-4C3B-96CA-404DB36222EC}"/>
              </a:ext>
            </a:extLst>
          </p:cNvPr>
          <p:cNvSpPr txBox="1">
            <a:spLocks/>
          </p:cNvSpPr>
          <p:nvPr/>
        </p:nvSpPr>
        <p:spPr>
          <a:xfrm>
            <a:off x="215556" y="1443834"/>
            <a:ext cx="11852664" cy="5240594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Robert: </a:t>
            </a:r>
            <a:r>
              <a:rPr lang="en-US" sz="2000" dirty="0"/>
              <a:t>And then, </a:t>
            </a:r>
            <a:r>
              <a:rPr lang="en-US" sz="2000" b="1" u="sng" dirty="0">
                <a:solidFill>
                  <a:srgbClr val="0070C0"/>
                </a:solidFill>
              </a:rPr>
              <a:t>yeah</a:t>
            </a:r>
            <a:r>
              <a:rPr lang="en-US" sz="2000" dirty="0"/>
              <a:t>, the </a:t>
            </a:r>
            <a:r>
              <a:rPr lang="en-US" sz="2000" b="1" u="sng" dirty="0">
                <a:solidFill>
                  <a:srgbClr val="0070C0"/>
                </a:solidFill>
              </a:rPr>
              <a:t>third</a:t>
            </a:r>
            <a:r>
              <a:rPr lang="en-US" sz="2000" dirty="0"/>
              <a:t> one then would be, what was it then? … the </a:t>
            </a:r>
            <a:r>
              <a:rPr lang="en-US" sz="2000" b="1" u="sng" dirty="0">
                <a:solidFill>
                  <a:srgbClr val="0070C0"/>
                </a:solidFill>
              </a:rPr>
              <a:t>promotion</a:t>
            </a:r>
            <a:r>
              <a:rPr lang="en-US" sz="2000" dirty="0"/>
              <a:t> of </a:t>
            </a:r>
            <a:r>
              <a:rPr lang="en-US" sz="2000" b="1" u="sng" dirty="0">
                <a:solidFill>
                  <a:srgbClr val="0070C0"/>
                </a:solidFill>
              </a:rPr>
              <a:t>local</a:t>
            </a:r>
            <a:r>
              <a:rPr lang="en-US" sz="2000" dirty="0"/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cultures</a:t>
            </a:r>
            <a:r>
              <a:rPr lang="en-US" sz="2000" dirty="0"/>
              <a:t>, isn’t that right?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John:</a:t>
            </a:r>
            <a:r>
              <a:rPr lang="en-US" sz="2000" dirty="0"/>
              <a:t> Yes, </a:t>
            </a:r>
            <a:r>
              <a:rPr lang="en-US" sz="2000" b="1" u="sng" dirty="0">
                <a:solidFill>
                  <a:srgbClr val="0070C0"/>
                </a:solidFill>
              </a:rPr>
              <a:t>through</a:t>
            </a:r>
            <a:r>
              <a:rPr lang="en-US" sz="2000" dirty="0"/>
              <a:t> English.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Robert:</a:t>
            </a:r>
            <a:r>
              <a:rPr lang="en-US" sz="2000" dirty="0"/>
              <a:t> … through </a:t>
            </a:r>
            <a:r>
              <a:rPr lang="en-US" sz="2000" b="1" u="sng" dirty="0">
                <a:solidFill>
                  <a:srgbClr val="0070C0"/>
                </a:solidFill>
              </a:rPr>
              <a:t>English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John:</a:t>
            </a:r>
            <a:r>
              <a:rPr lang="en-US" sz="2000" dirty="0"/>
              <a:t> And I </a:t>
            </a:r>
            <a:r>
              <a:rPr lang="en-US" sz="2000" b="1" u="sng" dirty="0">
                <a:solidFill>
                  <a:srgbClr val="0070C0"/>
                </a:solidFill>
              </a:rPr>
              <a:t>do</a:t>
            </a:r>
            <a:r>
              <a:rPr lang="en-US" sz="2000" dirty="0"/>
              <a:t> think that … that </a:t>
            </a:r>
            <a:r>
              <a:rPr lang="en-US" sz="2000" b="1" u="sng" dirty="0">
                <a:solidFill>
                  <a:srgbClr val="0070C0"/>
                </a:solidFill>
              </a:rPr>
              <a:t>is</a:t>
            </a:r>
            <a:r>
              <a:rPr lang="en-US" sz="2000" dirty="0"/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big</a:t>
            </a:r>
            <a:r>
              <a:rPr lang="en-US" sz="2000" dirty="0"/>
              <a:t> as social media expands and you </a:t>
            </a:r>
            <a:r>
              <a:rPr lang="en-US" sz="2000" b="1" u="sng" dirty="0">
                <a:solidFill>
                  <a:srgbClr val="0070C0"/>
                </a:solidFill>
              </a:rPr>
              <a:t>can</a:t>
            </a:r>
            <a:r>
              <a:rPr lang="en-US" sz="2000" dirty="0"/>
              <a:t> read about most </a:t>
            </a:r>
            <a:r>
              <a:rPr lang="en-US" sz="2000" b="1" u="sng" dirty="0">
                <a:solidFill>
                  <a:srgbClr val="0070C0"/>
                </a:solidFill>
              </a:rPr>
              <a:t>cultures</a:t>
            </a:r>
            <a:r>
              <a:rPr lang="en-US" sz="2000" dirty="0"/>
              <a:t> on the </a:t>
            </a:r>
            <a:r>
              <a:rPr lang="en-US" sz="2000" b="1" u="sng" dirty="0">
                <a:solidFill>
                  <a:srgbClr val="0070C0"/>
                </a:solidFill>
              </a:rPr>
              <a:t>internet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Michaela:</a:t>
            </a:r>
            <a:r>
              <a:rPr lang="en-US" sz="2000" dirty="0"/>
              <a:t> And it’s quite </a:t>
            </a:r>
            <a:r>
              <a:rPr lang="en-US" sz="2000" b="1" u="sng" dirty="0">
                <a:solidFill>
                  <a:srgbClr val="0070C0"/>
                </a:solidFill>
              </a:rPr>
              <a:t>positive</a:t>
            </a:r>
            <a:r>
              <a:rPr lang="en-US" sz="2000" dirty="0"/>
              <a:t>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John:</a:t>
            </a:r>
            <a:r>
              <a:rPr lang="en-US" sz="2000" dirty="0"/>
              <a:t> Yes, it’s quite positive.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Robert:</a:t>
            </a:r>
            <a:r>
              <a:rPr lang="en-US" sz="2000" dirty="0"/>
              <a:t> Yeah.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Michaela: </a:t>
            </a:r>
            <a:r>
              <a:rPr lang="en-US" sz="2000" dirty="0"/>
              <a:t>But I </a:t>
            </a:r>
            <a:r>
              <a:rPr lang="en-US" sz="2000" b="1" u="sng" dirty="0">
                <a:solidFill>
                  <a:srgbClr val="0070C0"/>
                </a:solidFill>
              </a:rPr>
              <a:t>do</a:t>
            </a:r>
            <a:r>
              <a:rPr lang="en-US" sz="2000" dirty="0"/>
              <a:t> agree that that should come </a:t>
            </a:r>
            <a:r>
              <a:rPr lang="en-US" sz="2000" b="1" u="sng" dirty="0">
                <a:solidFill>
                  <a:srgbClr val="0070C0"/>
                </a:solidFill>
              </a:rPr>
              <a:t>last</a:t>
            </a:r>
            <a:r>
              <a:rPr lang="en-US" sz="2000" dirty="0"/>
              <a:t> because social media and the Internet are kind of a </a:t>
            </a:r>
            <a:r>
              <a:rPr lang="en-US" sz="2000" b="1" u="sng" dirty="0">
                <a:solidFill>
                  <a:srgbClr val="0070C0"/>
                </a:solidFill>
              </a:rPr>
              <a:t>newer</a:t>
            </a:r>
            <a:r>
              <a:rPr lang="en-US" sz="2000" dirty="0"/>
              <a:t> thing, so I think that the </a:t>
            </a:r>
            <a:r>
              <a:rPr lang="en-US" sz="2000" b="1" u="sng" dirty="0">
                <a:solidFill>
                  <a:srgbClr val="0070C0"/>
                </a:solidFill>
              </a:rPr>
              <a:t>impact</a:t>
            </a:r>
            <a:r>
              <a:rPr lang="en-US" sz="2000" dirty="0"/>
              <a:t> of … </a:t>
            </a:r>
            <a:r>
              <a:rPr lang="en-US" sz="2000" b="1" u="sng" dirty="0">
                <a:solidFill>
                  <a:srgbClr val="0070C0"/>
                </a:solidFill>
              </a:rPr>
              <a:t>promoting</a:t>
            </a:r>
            <a:r>
              <a:rPr lang="en-US" sz="2000" dirty="0"/>
              <a:t> the local culture through the medium of </a:t>
            </a:r>
            <a:r>
              <a:rPr lang="en-US" sz="2000" b="1" u="sng" dirty="0">
                <a:solidFill>
                  <a:srgbClr val="0070C0"/>
                </a:solidFill>
              </a:rPr>
              <a:t>English</a:t>
            </a:r>
            <a:r>
              <a:rPr lang="en-US" sz="2000" dirty="0"/>
              <a:t> is kind of a </a:t>
            </a:r>
            <a:r>
              <a:rPr lang="en-US" sz="2000" b="1" u="sng" dirty="0">
                <a:solidFill>
                  <a:srgbClr val="0070C0"/>
                </a:solidFill>
              </a:rPr>
              <a:t>recent</a:t>
            </a:r>
            <a:r>
              <a:rPr lang="en-US" sz="2000" dirty="0"/>
              <a:t> thing as well. So in that case the </a:t>
            </a:r>
            <a:r>
              <a:rPr lang="en-US" sz="2000" b="1" u="sng" dirty="0">
                <a:solidFill>
                  <a:srgbClr val="0070C0"/>
                </a:solidFill>
              </a:rPr>
              <a:t>impact</a:t>
            </a:r>
            <a:r>
              <a:rPr lang="en-US" sz="2000" dirty="0"/>
              <a:t> hasn’t been that </a:t>
            </a:r>
            <a:r>
              <a:rPr lang="en-US" sz="2000" b="1" u="sng" dirty="0">
                <a:solidFill>
                  <a:srgbClr val="0070C0"/>
                </a:solidFill>
              </a:rPr>
              <a:t>great</a:t>
            </a:r>
            <a:r>
              <a:rPr lang="en-US" sz="2000" dirty="0"/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yet</a:t>
            </a:r>
            <a:r>
              <a:rPr lang="en-US" sz="2000" dirty="0"/>
              <a:t>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126D75-EBFA-43F0-A43A-FC68AF2C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56" y="1100931"/>
            <a:ext cx="11425060" cy="34285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dirty="0">
                <a:solidFill>
                  <a:srgbClr val="C00000"/>
                </a:solidFill>
              </a:rPr>
              <a:t>Suggested answers:</a:t>
            </a:r>
          </a:p>
        </p:txBody>
      </p:sp>
    </p:spTree>
    <p:extLst>
      <p:ext uri="{BB962C8B-B14F-4D97-AF65-F5344CB8AC3E}">
        <p14:creationId xmlns:p14="http://schemas.microsoft.com/office/powerpoint/2010/main" val="3863339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2567611" y="248141"/>
            <a:ext cx="7990402" cy="588522"/>
            <a:chOff x="103092947" y="106134921"/>
            <a:chExt cx="6661997" cy="588183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103149588" y="106134921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Practice (1)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80692DE-6E5F-4C3B-96CA-404DB36222EC}"/>
              </a:ext>
            </a:extLst>
          </p:cNvPr>
          <p:cNvSpPr txBox="1">
            <a:spLocks/>
          </p:cNvSpPr>
          <p:nvPr/>
        </p:nvSpPr>
        <p:spPr>
          <a:xfrm>
            <a:off x="215556" y="1443834"/>
            <a:ext cx="11852664" cy="5240594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Robert: </a:t>
            </a:r>
            <a:r>
              <a:rPr lang="en-US" sz="2000" dirty="0"/>
              <a:t>And then, </a:t>
            </a:r>
            <a:r>
              <a:rPr lang="en-US" altLang="zh-CN" sz="2000" b="1" dirty="0">
                <a:solidFill>
                  <a:srgbClr val="0070C0"/>
                </a:solidFill>
              </a:rPr>
              <a:t>/ </a:t>
            </a:r>
            <a:r>
              <a:rPr lang="en-US" sz="2000" b="1" u="sng" dirty="0">
                <a:solidFill>
                  <a:srgbClr val="0070C0"/>
                </a:solidFill>
              </a:rPr>
              <a:t>yeah</a:t>
            </a:r>
            <a:r>
              <a:rPr lang="en-US" sz="2000" dirty="0"/>
              <a:t>, the </a:t>
            </a:r>
            <a:r>
              <a:rPr lang="en-US" sz="2000" b="1" u="sng" dirty="0">
                <a:solidFill>
                  <a:srgbClr val="0070C0"/>
                </a:solidFill>
              </a:rPr>
              <a:t>third</a:t>
            </a:r>
            <a:r>
              <a:rPr lang="en-US" sz="2000" dirty="0"/>
              <a:t> one then would be, </a:t>
            </a:r>
            <a:r>
              <a:rPr lang="en-US" altLang="zh-CN" sz="2000" b="1" dirty="0">
                <a:solidFill>
                  <a:srgbClr val="0070C0"/>
                </a:solidFill>
              </a:rPr>
              <a:t>/ </a:t>
            </a:r>
            <a:r>
              <a:rPr lang="en-US" sz="2000" dirty="0"/>
              <a:t>what was it then? </a:t>
            </a:r>
            <a:r>
              <a:rPr lang="en-US" altLang="zh-CN" sz="2000" b="1" dirty="0">
                <a:solidFill>
                  <a:srgbClr val="0070C0"/>
                </a:solidFill>
              </a:rPr>
              <a:t>/ </a:t>
            </a:r>
            <a:r>
              <a:rPr lang="en-US" sz="2000" dirty="0"/>
              <a:t>… the </a:t>
            </a:r>
            <a:r>
              <a:rPr lang="en-US" sz="2000" b="1" u="sng" dirty="0">
                <a:solidFill>
                  <a:srgbClr val="0070C0"/>
                </a:solidFill>
              </a:rPr>
              <a:t>promotion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of </a:t>
            </a:r>
            <a:r>
              <a:rPr lang="en-US" sz="2000" b="1" u="sng" dirty="0">
                <a:solidFill>
                  <a:srgbClr val="0070C0"/>
                </a:solidFill>
              </a:rPr>
              <a:t>local</a:t>
            </a:r>
            <a:r>
              <a:rPr lang="en-US" sz="2000" dirty="0"/>
              <a:t> … </a:t>
            </a:r>
            <a:r>
              <a:rPr lang="en-US" sz="2000" b="1" u="sng" dirty="0">
                <a:solidFill>
                  <a:srgbClr val="0070C0"/>
                </a:solidFill>
              </a:rPr>
              <a:t>cultures</a:t>
            </a:r>
            <a:r>
              <a:rPr lang="en-US" sz="2000" dirty="0"/>
              <a:t>,  isn’t that right?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John:</a:t>
            </a:r>
            <a:r>
              <a:rPr lang="en-US" sz="2000" dirty="0"/>
              <a:t> Yes, </a:t>
            </a:r>
            <a:r>
              <a:rPr lang="en-US" sz="2000" b="1" u="sng" dirty="0">
                <a:solidFill>
                  <a:srgbClr val="0070C0"/>
                </a:solidFill>
              </a:rPr>
              <a:t>through</a:t>
            </a:r>
            <a:r>
              <a:rPr 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/ </a:t>
            </a:r>
            <a:r>
              <a:rPr lang="en-US" sz="2000" dirty="0"/>
              <a:t>English.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Robert:</a:t>
            </a:r>
            <a:r>
              <a:rPr lang="en-US" sz="2000" dirty="0"/>
              <a:t> … through </a:t>
            </a:r>
            <a:r>
              <a:rPr lang="en-US" sz="2000" b="1" u="sng" dirty="0">
                <a:solidFill>
                  <a:srgbClr val="0070C0"/>
                </a:solidFill>
              </a:rPr>
              <a:t>English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John:</a:t>
            </a:r>
            <a:r>
              <a:rPr lang="en-US" sz="2000" dirty="0"/>
              <a:t> And I </a:t>
            </a:r>
            <a:r>
              <a:rPr lang="en-US" sz="2000" b="1" u="sng" dirty="0">
                <a:solidFill>
                  <a:srgbClr val="0070C0"/>
                </a:solidFill>
              </a:rPr>
              <a:t>do</a:t>
            </a:r>
            <a:r>
              <a:rPr lang="en-US" sz="2000" dirty="0"/>
              <a:t> think that … that </a:t>
            </a:r>
            <a:r>
              <a:rPr lang="en-US" sz="2000" b="1" u="sng" dirty="0">
                <a:solidFill>
                  <a:srgbClr val="0070C0"/>
                </a:solidFill>
              </a:rPr>
              <a:t>is </a:t>
            </a:r>
            <a:r>
              <a:rPr lang="en-US" altLang="zh-CN" sz="2000" b="1" dirty="0">
                <a:solidFill>
                  <a:srgbClr val="0070C0"/>
                </a:solidFill>
              </a:rPr>
              <a:t>/</a:t>
            </a:r>
            <a:r>
              <a:rPr lang="en-US" sz="2000" dirty="0"/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big </a:t>
            </a:r>
            <a:r>
              <a:rPr lang="en-US" altLang="zh-CN" sz="2000" b="1" dirty="0">
                <a:solidFill>
                  <a:srgbClr val="0070C0"/>
                </a:solidFill>
              </a:rPr>
              <a:t>/</a:t>
            </a:r>
            <a:r>
              <a:rPr lang="en-US" sz="2000" dirty="0"/>
              <a:t> as </a:t>
            </a:r>
            <a:r>
              <a:rPr lang="en-US" altLang="zh-CN" sz="2000" b="1" dirty="0">
                <a:solidFill>
                  <a:srgbClr val="0070C0"/>
                </a:solidFill>
              </a:rPr>
              <a:t>/ </a:t>
            </a:r>
            <a:r>
              <a:rPr lang="en-US" sz="2000" dirty="0"/>
              <a:t>social media expands and you </a:t>
            </a:r>
            <a:r>
              <a:rPr lang="en-US" sz="2000" b="1" u="sng" dirty="0">
                <a:solidFill>
                  <a:srgbClr val="0070C0"/>
                </a:solidFill>
              </a:rPr>
              <a:t>can</a:t>
            </a:r>
            <a:r>
              <a:rPr lang="en-US" altLang="zh-CN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read about </a:t>
            </a:r>
            <a:r>
              <a:rPr lang="en-US" altLang="zh-CN" sz="2000" b="1" dirty="0">
                <a:solidFill>
                  <a:srgbClr val="0070C0"/>
                </a:solidFill>
              </a:rPr>
              <a:t>/</a:t>
            </a:r>
            <a:r>
              <a:rPr lang="en-US" sz="2000" dirty="0"/>
              <a:t> most </a:t>
            </a:r>
            <a:r>
              <a:rPr lang="en-US" sz="2000" b="1" u="sng" dirty="0">
                <a:solidFill>
                  <a:srgbClr val="0070C0"/>
                </a:solidFill>
              </a:rPr>
              <a:t>cultures</a:t>
            </a:r>
            <a:r>
              <a:rPr lang="en-US" sz="2000" dirty="0"/>
              <a:t> on the </a:t>
            </a:r>
            <a:r>
              <a:rPr lang="en-US" sz="2000" b="1" u="sng" dirty="0">
                <a:solidFill>
                  <a:srgbClr val="0070C0"/>
                </a:solidFill>
              </a:rPr>
              <a:t>internet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Michaela:</a:t>
            </a:r>
            <a:r>
              <a:rPr lang="en-US" sz="2000" dirty="0"/>
              <a:t> And it’s quite </a:t>
            </a:r>
            <a:r>
              <a:rPr lang="en-US" sz="2000" b="1" u="sng" dirty="0">
                <a:solidFill>
                  <a:srgbClr val="0070C0"/>
                </a:solidFill>
              </a:rPr>
              <a:t>positive</a:t>
            </a:r>
            <a:r>
              <a:rPr lang="en-US" sz="2000" dirty="0"/>
              <a:t>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John:</a:t>
            </a:r>
            <a:r>
              <a:rPr lang="en-US" sz="2000" dirty="0"/>
              <a:t> Yes, it’s quite positive.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Robert:</a:t>
            </a:r>
            <a:r>
              <a:rPr lang="en-US" sz="2000" dirty="0"/>
              <a:t> Yeah.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Michaela: </a:t>
            </a:r>
            <a:r>
              <a:rPr lang="en-US" sz="2000" dirty="0"/>
              <a:t>But </a:t>
            </a:r>
            <a:r>
              <a:rPr lang="en-US" altLang="zh-CN" sz="2000" b="1" dirty="0">
                <a:solidFill>
                  <a:srgbClr val="0070C0"/>
                </a:solidFill>
              </a:rPr>
              <a:t>/</a:t>
            </a:r>
            <a:r>
              <a:rPr lang="en-US" sz="2000" dirty="0"/>
              <a:t> I </a:t>
            </a:r>
            <a:r>
              <a:rPr lang="en-US" sz="2000" b="1" u="sng" dirty="0">
                <a:solidFill>
                  <a:srgbClr val="0070C0"/>
                </a:solidFill>
              </a:rPr>
              <a:t>do</a:t>
            </a:r>
            <a:r>
              <a:rPr lang="en-US" sz="2000" dirty="0"/>
              <a:t> agree that … that should come </a:t>
            </a:r>
            <a:r>
              <a:rPr lang="en-US" altLang="zh-CN" sz="2000" b="1" dirty="0">
                <a:solidFill>
                  <a:srgbClr val="0070C0"/>
                </a:solidFill>
              </a:rPr>
              <a:t>/</a:t>
            </a:r>
            <a:r>
              <a:rPr lang="en-US" sz="2000" dirty="0"/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last</a:t>
            </a:r>
            <a:r>
              <a:rPr 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/ </a:t>
            </a:r>
            <a:r>
              <a:rPr lang="en-US" sz="2000" dirty="0"/>
              <a:t>because </a:t>
            </a:r>
            <a:r>
              <a:rPr lang="en-US" altLang="zh-CN" sz="2000" b="1" dirty="0">
                <a:solidFill>
                  <a:srgbClr val="0070C0"/>
                </a:solidFill>
              </a:rPr>
              <a:t>/</a:t>
            </a:r>
            <a:r>
              <a:rPr lang="en-US" sz="2000" dirty="0"/>
              <a:t> social media and the Internet </a:t>
            </a:r>
            <a:r>
              <a:rPr lang="en-US" altLang="zh-CN" sz="2000" b="1" dirty="0">
                <a:solidFill>
                  <a:srgbClr val="0070C0"/>
                </a:solidFill>
              </a:rPr>
              <a:t>/</a:t>
            </a:r>
            <a:r>
              <a:rPr lang="en-US" sz="2000" dirty="0"/>
              <a:t> are kind of a </a:t>
            </a:r>
            <a:r>
              <a:rPr lang="en-US" sz="2000" b="1" u="sng" dirty="0">
                <a:solidFill>
                  <a:srgbClr val="0070C0"/>
                </a:solidFill>
              </a:rPr>
              <a:t>newer</a:t>
            </a:r>
            <a:r>
              <a:rPr lang="en-US" sz="2000" dirty="0"/>
              <a:t> thing, </a:t>
            </a:r>
            <a:r>
              <a:rPr lang="en-US" altLang="zh-CN" sz="2000" b="1" dirty="0">
                <a:solidFill>
                  <a:srgbClr val="0070C0"/>
                </a:solidFill>
              </a:rPr>
              <a:t>/</a:t>
            </a:r>
            <a:r>
              <a:rPr lang="en-US" sz="2000" dirty="0"/>
              <a:t> so I think the </a:t>
            </a:r>
            <a:r>
              <a:rPr lang="en-US" sz="2000" b="1" u="sng" dirty="0">
                <a:solidFill>
                  <a:srgbClr val="0070C0"/>
                </a:solidFill>
              </a:rPr>
              <a:t>impact</a:t>
            </a:r>
            <a:r>
              <a:rPr lang="en-US" sz="2000" dirty="0"/>
              <a:t> of … </a:t>
            </a:r>
            <a:r>
              <a:rPr lang="en-US" sz="2000" b="1" u="sng" dirty="0">
                <a:solidFill>
                  <a:srgbClr val="0070C0"/>
                </a:solidFill>
              </a:rPr>
              <a:t>promoting</a:t>
            </a:r>
            <a:r>
              <a:rPr lang="en-US" sz="2000" dirty="0"/>
              <a:t> the local culture through the medium of </a:t>
            </a:r>
            <a:r>
              <a:rPr lang="en-US" sz="2000" b="1" u="sng" dirty="0">
                <a:solidFill>
                  <a:srgbClr val="0070C0"/>
                </a:solidFill>
              </a:rPr>
              <a:t>English</a:t>
            </a:r>
            <a:r>
              <a:rPr 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/ </a:t>
            </a:r>
            <a:r>
              <a:rPr lang="en-US" sz="2000" dirty="0"/>
              <a:t>is kind of a </a:t>
            </a:r>
            <a:r>
              <a:rPr lang="en-US" sz="2000" b="1" u="sng" dirty="0">
                <a:solidFill>
                  <a:srgbClr val="0070C0"/>
                </a:solidFill>
              </a:rPr>
              <a:t>recent</a:t>
            </a:r>
            <a:r>
              <a:rPr lang="en-US" sz="2000" dirty="0"/>
              <a:t> thing as well. So in that case </a:t>
            </a:r>
            <a:r>
              <a:rPr lang="en-US" altLang="zh-CN" sz="2000" b="1" dirty="0">
                <a:solidFill>
                  <a:srgbClr val="0070C0"/>
                </a:solidFill>
              </a:rPr>
              <a:t>/ </a:t>
            </a:r>
            <a:r>
              <a:rPr lang="en-US" sz="2000" dirty="0"/>
              <a:t>the </a:t>
            </a:r>
            <a:r>
              <a:rPr lang="en-US" sz="2000" b="1" u="sng" dirty="0">
                <a:solidFill>
                  <a:srgbClr val="0070C0"/>
                </a:solidFill>
              </a:rPr>
              <a:t>impact</a:t>
            </a:r>
            <a:r>
              <a:rPr 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/ </a:t>
            </a:r>
            <a:r>
              <a:rPr lang="en-US" sz="2000" dirty="0"/>
              <a:t>hasn’t been that </a:t>
            </a:r>
            <a:r>
              <a:rPr lang="en-US" sz="2000" b="1" u="sng" dirty="0">
                <a:solidFill>
                  <a:srgbClr val="0070C0"/>
                </a:solidFill>
              </a:rPr>
              <a:t>great </a:t>
            </a:r>
            <a:r>
              <a:rPr lang="en-US" altLang="zh-CN" sz="2000" b="1" dirty="0">
                <a:solidFill>
                  <a:srgbClr val="0070C0"/>
                </a:solidFill>
              </a:rPr>
              <a:t>/</a:t>
            </a:r>
            <a:r>
              <a:rPr lang="en-US" sz="2000" dirty="0"/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yet</a:t>
            </a:r>
            <a:r>
              <a:rPr lang="en-US" sz="2000" dirty="0"/>
              <a:t>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126D75-EBFA-43F0-A43A-FC68AF2C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56" y="1100931"/>
            <a:ext cx="11425060" cy="34285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dirty="0">
                <a:solidFill>
                  <a:srgbClr val="C00000"/>
                </a:solidFill>
              </a:rPr>
              <a:t>Suggested answers:</a:t>
            </a:r>
          </a:p>
        </p:txBody>
      </p:sp>
    </p:spTree>
    <p:extLst>
      <p:ext uri="{BB962C8B-B14F-4D97-AF65-F5344CB8AC3E}">
        <p14:creationId xmlns:p14="http://schemas.microsoft.com/office/powerpoint/2010/main" val="3749452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2567611" y="248141"/>
            <a:ext cx="7990402" cy="588522"/>
            <a:chOff x="103092947" y="106134921"/>
            <a:chExt cx="6661997" cy="588183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103149588" y="106134921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Practice (1)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6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80692DE-6E5F-4C3B-96CA-404DB36222EC}"/>
              </a:ext>
            </a:extLst>
          </p:cNvPr>
          <p:cNvSpPr txBox="1">
            <a:spLocks/>
          </p:cNvSpPr>
          <p:nvPr/>
        </p:nvSpPr>
        <p:spPr>
          <a:xfrm>
            <a:off x="215556" y="1443834"/>
            <a:ext cx="11852664" cy="5240594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Robert: </a:t>
            </a:r>
            <a:r>
              <a:rPr lang="en-US" sz="2000" dirty="0"/>
              <a:t>And then, </a:t>
            </a:r>
            <a:r>
              <a:rPr lang="en-US" sz="2000" b="1" u="sng" dirty="0">
                <a:solidFill>
                  <a:srgbClr val="0070C0"/>
                </a:solidFill>
              </a:rPr>
              <a:t>yeah</a:t>
            </a:r>
            <a:r>
              <a:rPr lang="en-US" sz="2000" dirty="0"/>
              <a:t>, the </a:t>
            </a:r>
            <a:r>
              <a:rPr lang="en-US" sz="2000" b="1" u="sng" dirty="0">
                <a:solidFill>
                  <a:srgbClr val="0070C0"/>
                </a:solidFill>
              </a:rPr>
              <a:t>third</a:t>
            </a:r>
            <a:r>
              <a:rPr lang="en-US" sz="2000" dirty="0"/>
              <a:t> one then would be, what was it then? … the </a:t>
            </a:r>
            <a:r>
              <a:rPr lang="en-US" sz="2000" b="1" u="sng" dirty="0">
                <a:solidFill>
                  <a:srgbClr val="0070C0"/>
                </a:solidFill>
              </a:rPr>
              <a:t>promotion</a:t>
            </a:r>
            <a:r>
              <a:rPr lang="en-US" sz="2000" dirty="0"/>
              <a:t> of </a:t>
            </a:r>
            <a:r>
              <a:rPr lang="en-US" sz="2000" b="1" u="sng" dirty="0">
                <a:solidFill>
                  <a:srgbClr val="0070C0"/>
                </a:solidFill>
              </a:rPr>
              <a:t>local</a:t>
            </a:r>
            <a:r>
              <a:rPr lang="en-US" sz="2000" dirty="0"/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cultures</a:t>
            </a:r>
            <a:r>
              <a:rPr lang="en-US" sz="2000" dirty="0"/>
              <a:t>, isn’t that right?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John:</a:t>
            </a:r>
            <a:r>
              <a:rPr lang="en-US" sz="2000" dirty="0"/>
              <a:t> Yes, </a:t>
            </a:r>
            <a:r>
              <a:rPr lang="en-US" sz="2000" b="1" u="sng" dirty="0">
                <a:solidFill>
                  <a:srgbClr val="0070C0"/>
                </a:solidFill>
              </a:rPr>
              <a:t>through</a:t>
            </a:r>
            <a:r>
              <a:rPr lang="en-US" sz="2000" dirty="0"/>
              <a:t> English.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Robert:</a:t>
            </a:r>
            <a:r>
              <a:rPr lang="en-US" sz="2000" dirty="0"/>
              <a:t> … through </a:t>
            </a:r>
            <a:r>
              <a:rPr lang="en-US" sz="2000" b="1" u="sng" dirty="0">
                <a:solidFill>
                  <a:srgbClr val="0070C0"/>
                </a:solidFill>
              </a:rPr>
              <a:t>English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John:</a:t>
            </a:r>
            <a:r>
              <a:rPr lang="en-US" sz="2000" dirty="0"/>
              <a:t> And I </a:t>
            </a:r>
            <a:r>
              <a:rPr lang="en-US" sz="2000" b="1" u="sng" dirty="0">
                <a:solidFill>
                  <a:srgbClr val="0070C0"/>
                </a:solidFill>
              </a:rPr>
              <a:t>do</a:t>
            </a:r>
            <a:r>
              <a:rPr lang="en-US" sz="2000" dirty="0"/>
              <a:t> think that … that </a:t>
            </a:r>
            <a:r>
              <a:rPr lang="en-US" sz="2000" b="1" u="sng" dirty="0">
                <a:solidFill>
                  <a:srgbClr val="0070C0"/>
                </a:solidFill>
              </a:rPr>
              <a:t>is</a:t>
            </a:r>
            <a:r>
              <a:rPr lang="en-US" sz="2000" dirty="0"/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big</a:t>
            </a:r>
            <a:r>
              <a:rPr lang="en-US" sz="2000" dirty="0"/>
              <a:t> as social media expands and you </a:t>
            </a:r>
            <a:r>
              <a:rPr lang="en-US" sz="2000" b="1" u="sng" dirty="0">
                <a:solidFill>
                  <a:srgbClr val="0070C0"/>
                </a:solidFill>
              </a:rPr>
              <a:t>can</a:t>
            </a:r>
            <a:r>
              <a:rPr lang="en-US" sz="2000" dirty="0"/>
              <a:t> read about most </a:t>
            </a:r>
            <a:r>
              <a:rPr lang="en-US" sz="2000" b="1" u="sng" dirty="0">
                <a:solidFill>
                  <a:srgbClr val="0070C0"/>
                </a:solidFill>
              </a:rPr>
              <a:t>cultures</a:t>
            </a:r>
            <a:r>
              <a:rPr lang="en-US" sz="2000" dirty="0"/>
              <a:t> on the </a:t>
            </a:r>
            <a:r>
              <a:rPr lang="en-US" sz="2000" b="1" u="sng" dirty="0">
                <a:solidFill>
                  <a:srgbClr val="0070C0"/>
                </a:solidFill>
              </a:rPr>
              <a:t>internet</a:t>
            </a:r>
            <a:r>
              <a:rPr lang="en-US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Michaela:</a:t>
            </a:r>
            <a:r>
              <a:rPr lang="en-US" sz="2000" dirty="0"/>
              <a:t> And it’s quite </a:t>
            </a:r>
            <a:r>
              <a:rPr lang="en-US" sz="2000" b="1" u="sng" dirty="0">
                <a:solidFill>
                  <a:srgbClr val="0070C0"/>
                </a:solidFill>
              </a:rPr>
              <a:t>positive</a:t>
            </a:r>
            <a:r>
              <a:rPr lang="en-US" sz="2000" dirty="0"/>
              <a:t> as well.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John:</a:t>
            </a:r>
            <a:r>
              <a:rPr lang="en-US" sz="2000" dirty="0"/>
              <a:t> Yes, it’s quite positive.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Robert:</a:t>
            </a:r>
            <a:r>
              <a:rPr lang="en-US" sz="2000" dirty="0"/>
              <a:t> Yeah.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Michaela: </a:t>
            </a:r>
            <a:r>
              <a:rPr lang="en-US" sz="2000" dirty="0"/>
              <a:t>But I </a:t>
            </a:r>
            <a:r>
              <a:rPr lang="en-US" sz="2000" b="1" u="sng" dirty="0">
                <a:solidFill>
                  <a:srgbClr val="0070C0"/>
                </a:solidFill>
              </a:rPr>
              <a:t>do</a:t>
            </a:r>
            <a:r>
              <a:rPr lang="en-US" sz="2000" dirty="0"/>
              <a:t> agree that that should come </a:t>
            </a:r>
            <a:r>
              <a:rPr lang="en-US" sz="2000" b="1" u="sng" dirty="0">
                <a:solidFill>
                  <a:srgbClr val="0070C0"/>
                </a:solidFill>
              </a:rPr>
              <a:t>last</a:t>
            </a:r>
            <a:r>
              <a:rPr lang="en-US" sz="2000" dirty="0"/>
              <a:t> because social media and the Internet are kind of a </a:t>
            </a:r>
            <a:r>
              <a:rPr lang="en-US" sz="2000" b="1" u="sng" dirty="0">
                <a:solidFill>
                  <a:srgbClr val="0070C0"/>
                </a:solidFill>
              </a:rPr>
              <a:t>newer</a:t>
            </a:r>
            <a:r>
              <a:rPr lang="en-US" sz="2000" dirty="0"/>
              <a:t> thing, so I think that the </a:t>
            </a:r>
            <a:r>
              <a:rPr lang="en-US" sz="2000" b="1" u="sng" dirty="0">
                <a:solidFill>
                  <a:srgbClr val="0070C0"/>
                </a:solidFill>
              </a:rPr>
              <a:t>impact</a:t>
            </a:r>
            <a:r>
              <a:rPr lang="en-US" sz="2000" dirty="0"/>
              <a:t> of … </a:t>
            </a:r>
            <a:r>
              <a:rPr lang="en-US" sz="2000" b="1" u="sng" dirty="0">
                <a:solidFill>
                  <a:srgbClr val="0070C0"/>
                </a:solidFill>
              </a:rPr>
              <a:t>promoting</a:t>
            </a:r>
            <a:r>
              <a:rPr lang="en-US" sz="2000" dirty="0"/>
              <a:t> the local culture through the medium of </a:t>
            </a:r>
            <a:r>
              <a:rPr lang="en-US" sz="2000" b="1" u="sng" dirty="0">
                <a:solidFill>
                  <a:srgbClr val="0070C0"/>
                </a:solidFill>
              </a:rPr>
              <a:t>English</a:t>
            </a:r>
            <a:r>
              <a:rPr lang="en-US" sz="2000" dirty="0"/>
              <a:t> is kind of a </a:t>
            </a:r>
            <a:r>
              <a:rPr lang="en-US" sz="2000" b="1" u="sng" dirty="0">
                <a:solidFill>
                  <a:srgbClr val="0070C0"/>
                </a:solidFill>
              </a:rPr>
              <a:t>recent</a:t>
            </a:r>
            <a:r>
              <a:rPr lang="en-US" sz="2000" dirty="0"/>
              <a:t> thing as well. So in that case the </a:t>
            </a:r>
            <a:r>
              <a:rPr lang="en-US" sz="2000" b="1" u="sng" dirty="0">
                <a:solidFill>
                  <a:srgbClr val="0070C0"/>
                </a:solidFill>
              </a:rPr>
              <a:t>impact</a:t>
            </a:r>
            <a:r>
              <a:rPr lang="en-US" sz="2000" dirty="0"/>
              <a:t> hasn’t been that </a:t>
            </a:r>
            <a:r>
              <a:rPr lang="en-US" sz="2000" b="1" u="sng" dirty="0">
                <a:solidFill>
                  <a:srgbClr val="0070C0"/>
                </a:solidFill>
              </a:rPr>
              <a:t>great</a:t>
            </a:r>
            <a:r>
              <a:rPr lang="en-US" sz="2000" dirty="0"/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yet</a:t>
            </a:r>
            <a:r>
              <a:rPr lang="en-US" sz="2000" dirty="0"/>
              <a:t>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126D75-EBFA-43F0-A43A-FC68AF2C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56" y="1100931"/>
            <a:ext cx="11425060" cy="34285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i="1" dirty="0">
                <a:solidFill>
                  <a:srgbClr val="C00000"/>
                </a:solidFill>
              </a:rPr>
              <a:t>Suggested answers: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F277CF-93E5-4694-B49D-9A99A6DA8C09}"/>
              </a:ext>
            </a:extLst>
          </p:cNvPr>
          <p:cNvSpPr/>
          <p:nvPr/>
        </p:nvSpPr>
        <p:spPr>
          <a:xfrm>
            <a:off x="4317377" y="1348939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26C8A8-630A-4E1E-9DCF-F4824243DFC7}"/>
              </a:ext>
            </a:extLst>
          </p:cNvPr>
          <p:cNvSpPr/>
          <p:nvPr/>
        </p:nvSpPr>
        <p:spPr>
          <a:xfrm>
            <a:off x="5403968" y="1360327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497D7-FC64-411D-AC66-656FC39E75E0}"/>
              </a:ext>
            </a:extLst>
          </p:cNvPr>
          <p:cNvSpPr/>
          <p:nvPr/>
        </p:nvSpPr>
        <p:spPr>
          <a:xfrm>
            <a:off x="7164013" y="1360326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CD1A4D-4AA4-44DA-ACCA-3C51A267B045}"/>
              </a:ext>
            </a:extLst>
          </p:cNvPr>
          <p:cNvSpPr/>
          <p:nvPr/>
        </p:nvSpPr>
        <p:spPr>
          <a:xfrm>
            <a:off x="1664273" y="1379313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22CAFA-E7E7-4C7F-9338-C2B0E216C9D1}"/>
              </a:ext>
            </a:extLst>
          </p:cNvPr>
          <p:cNvSpPr/>
          <p:nvPr/>
        </p:nvSpPr>
        <p:spPr>
          <a:xfrm>
            <a:off x="1747780" y="2055479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864B7B-0107-465B-AE43-B1F582589B34}"/>
              </a:ext>
            </a:extLst>
          </p:cNvPr>
          <p:cNvSpPr/>
          <p:nvPr/>
        </p:nvSpPr>
        <p:spPr>
          <a:xfrm>
            <a:off x="1393166" y="2967335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1FCA6A-086E-4466-9333-0A2A34C84B33}"/>
              </a:ext>
            </a:extLst>
          </p:cNvPr>
          <p:cNvSpPr/>
          <p:nvPr/>
        </p:nvSpPr>
        <p:spPr>
          <a:xfrm>
            <a:off x="3323368" y="2958089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36256A-828D-456C-9941-E978B1D15B9F}"/>
              </a:ext>
            </a:extLst>
          </p:cNvPr>
          <p:cNvSpPr/>
          <p:nvPr/>
        </p:nvSpPr>
        <p:spPr>
          <a:xfrm>
            <a:off x="7556890" y="2983021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78EBFC-7CA2-49E1-93C3-05AA77C3EB44}"/>
              </a:ext>
            </a:extLst>
          </p:cNvPr>
          <p:cNvSpPr/>
          <p:nvPr/>
        </p:nvSpPr>
        <p:spPr>
          <a:xfrm>
            <a:off x="8757461" y="2996561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A43AB99-C76C-48CC-95DB-89309A41BF5B}"/>
              </a:ext>
            </a:extLst>
          </p:cNvPr>
          <p:cNvSpPr/>
          <p:nvPr/>
        </p:nvSpPr>
        <p:spPr>
          <a:xfrm>
            <a:off x="10243318" y="2983021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3B4988-5687-4639-999F-EB64ABBFAABC}"/>
              </a:ext>
            </a:extLst>
          </p:cNvPr>
          <p:cNvSpPr/>
          <p:nvPr/>
        </p:nvSpPr>
        <p:spPr>
          <a:xfrm>
            <a:off x="3210653" y="3685295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22EEA3-2850-4AA6-B0B6-AD909A9DB964}"/>
              </a:ext>
            </a:extLst>
          </p:cNvPr>
          <p:cNvSpPr/>
          <p:nvPr/>
        </p:nvSpPr>
        <p:spPr>
          <a:xfrm>
            <a:off x="2346236" y="5006821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939B80-6584-4D1F-B23B-85744E53D2F5}"/>
              </a:ext>
            </a:extLst>
          </p:cNvPr>
          <p:cNvSpPr/>
          <p:nvPr/>
        </p:nvSpPr>
        <p:spPr>
          <a:xfrm>
            <a:off x="5182593" y="5014274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6D26A8-26F9-44C4-802E-5E27B150CFD4}"/>
              </a:ext>
            </a:extLst>
          </p:cNvPr>
          <p:cNvSpPr/>
          <p:nvPr/>
        </p:nvSpPr>
        <p:spPr>
          <a:xfrm>
            <a:off x="7385388" y="5000684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E335A1-A5EB-4D81-9614-3EC475C65A87}"/>
              </a:ext>
            </a:extLst>
          </p:cNvPr>
          <p:cNvSpPr/>
          <p:nvPr/>
        </p:nvSpPr>
        <p:spPr>
          <a:xfrm>
            <a:off x="9136832" y="5000683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9F59154-E8D3-4595-939C-4964DBAFBE4A}"/>
              </a:ext>
            </a:extLst>
          </p:cNvPr>
          <p:cNvSpPr/>
          <p:nvPr/>
        </p:nvSpPr>
        <p:spPr>
          <a:xfrm>
            <a:off x="11197866" y="5019360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7A5577-5411-48F5-96AB-03EB47EF1BD1}"/>
              </a:ext>
            </a:extLst>
          </p:cNvPr>
          <p:cNvSpPr/>
          <p:nvPr/>
        </p:nvSpPr>
        <p:spPr>
          <a:xfrm>
            <a:off x="3111646" y="5342058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EC44B1-90D0-4006-B2B6-2420358F093C}"/>
              </a:ext>
            </a:extLst>
          </p:cNvPr>
          <p:cNvSpPr/>
          <p:nvPr/>
        </p:nvSpPr>
        <p:spPr>
          <a:xfrm>
            <a:off x="1939178" y="5612942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B17959-C6C0-49B7-BF0D-F86FE585F0E7}"/>
              </a:ext>
            </a:extLst>
          </p:cNvPr>
          <p:cNvSpPr/>
          <p:nvPr/>
        </p:nvSpPr>
        <p:spPr>
          <a:xfrm>
            <a:off x="10848528" y="1360326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↘</a:t>
            </a:r>
            <a:endParaRPr lang="en-US" sz="2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5F70B4D-F668-4E42-9C88-7141E75D9EA8}"/>
              </a:ext>
            </a:extLst>
          </p:cNvPr>
          <p:cNvSpPr/>
          <p:nvPr/>
        </p:nvSpPr>
        <p:spPr>
          <a:xfrm>
            <a:off x="2346236" y="1379312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↘</a:t>
            </a:r>
            <a:endParaRPr lang="en-US" sz="2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A67252B-21DA-4B1E-9D0E-1ECB79E13DC4}"/>
              </a:ext>
            </a:extLst>
          </p:cNvPr>
          <p:cNvSpPr/>
          <p:nvPr/>
        </p:nvSpPr>
        <p:spPr>
          <a:xfrm>
            <a:off x="2567611" y="2055479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↘</a:t>
            </a:r>
            <a:endParaRPr lang="en-US" sz="2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D37A2D1-FC21-4E32-A19F-84315844F865}"/>
              </a:ext>
            </a:extLst>
          </p:cNvPr>
          <p:cNvSpPr/>
          <p:nvPr/>
        </p:nvSpPr>
        <p:spPr>
          <a:xfrm>
            <a:off x="2580440" y="2547896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↘</a:t>
            </a:r>
            <a:endParaRPr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8BA48C-A819-40AE-9DA9-12987AD6632F}"/>
              </a:ext>
            </a:extLst>
          </p:cNvPr>
          <p:cNvSpPr/>
          <p:nvPr/>
        </p:nvSpPr>
        <p:spPr>
          <a:xfrm>
            <a:off x="3793069" y="2958089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↘</a:t>
            </a:r>
            <a:endParaRPr 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462581-A35A-403F-8436-05E710BB1CAB}"/>
              </a:ext>
            </a:extLst>
          </p:cNvPr>
          <p:cNvSpPr/>
          <p:nvPr/>
        </p:nvSpPr>
        <p:spPr>
          <a:xfrm>
            <a:off x="736138" y="3303616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↘</a:t>
            </a:r>
            <a:endParaRPr lang="en-US" sz="2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8D01EA-FAA2-48AE-A980-83019C00EB93}"/>
              </a:ext>
            </a:extLst>
          </p:cNvPr>
          <p:cNvSpPr/>
          <p:nvPr/>
        </p:nvSpPr>
        <p:spPr>
          <a:xfrm>
            <a:off x="4014444" y="3685294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↘</a:t>
            </a:r>
            <a:endParaRPr lang="en-US" sz="2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64FEFB9-B72C-4727-A94F-BA078C949703}"/>
              </a:ext>
            </a:extLst>
          </p:cNvPr>
          <p:cNvSpPr/>
          <p:nvPr/>
        </p:nvSpPr>
        <p:spPr>
          <a:xfrm>
            <a:off x="439997" y="5332470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↘</a:t>
            </a:r>
            <a:endParaRPr lang="en-US" sz="2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48DAFE-878C-4948-A90E-E82189D2B975}"/>
              </a:ext>
            </a:extLst>
          </p:cNvPr>
          <p:cNvSpPr/>
          <p:nvPr/>
        </p:nvSpPr>
        <p:spPr>
          <a:xfrm>
            <a:off x="6992305" y="5598131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D9BF3E-9E7D-447D-8DD8-B7C181A8212A}"/>
              </a:ext>
            </a:extLst>
          </p:cNvPr>
          <p:cNvSpPr/>
          <p:nvPr/>
        </p:nvSpPr>
        <p:spPr>
          <a:xfrm>
            <a:off x="7444952" y="5598131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↘</a:t>
            </a:r>
            <a:endParaRPr lang="en-US" sz="2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F289E0-1161-4AAE-A967-F72600E47E46}"/>
              </a:ext>
            </a:extLst>
          </p:cNvPr>
          <p:cNvSpPr/>
          <p:nvPr/>
        </p:nvSpPr>
        <p:spPr>
          <a:xfrm>
            <a:off x="9804023" y="5227233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A5AF8A7-212B-4A0A-B30A-65938B59371A}"/>
              </a:ext>
            </a:extLst>
          </p:cNvPr>
          <p:cNvSpPr/>
          <p:nvPr/>
        </p:nvSpPr>
        <p:spPr>
          <a:xfrm>
            <a:off x="4747049" y="5314131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F09EF9-4B60-451A-9C58-C05DE370A77F}"/>
              </a:ext>
            </a:extLst>
          </p:cNvPr>
          <p:cNvSpPr/>
          <p:nvPr/>
        </p:nvSpPr>
        <p:spPr>
          <a:xfrm>
            <a:off x="3551127" y="5612304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8977EA0-3C7D-4A43-B67E-BF98B195D60C}"/>
              </a:ext>
            </a:extLst>
          </p:cNvPr>
          <p:cNvSpPr/>
          <p:nvPr/>
        </p:nvSpPr>
        <p:spPr>
          <a:xfrm>
            <a:off x="1133204" y="5603822"/>
            <a:ext cx="4427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↗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67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Practice (2)</a:t>
              </a:r>
              <a:endParaRPr lang="en-US" sz="5400" dirty="0">
                <a:solidFill>
                  <a:srgbClr val="002060"/>
                </a:solidFill>
                <a:latin typeface="Calibri "/>
              </a:endParaRP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6146" name="Picture 2" descr="Copywriting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544733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864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11" y="248141"/>
            <a:ext cx="7990402" cy="588522"/>
            <a:chOff x="103092947" y="106134921"/>
            <a:chExt cx="6661997" cy="58818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03149588" y="106134921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Practice (2)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7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3392" y="1340768"/>
            <a:ext cx="4104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Work in groups of 3-4. Write down a script for a discussion based on the prompt.</a:t>
            </a:r>
          </a:p>
          <a:p>
            <a:endParaRPr lang="en-US" sz="2000" b="1" i="1" dirty="0"/>
          </a:p>
          <a:p>
            <a:r>
              <a:rPr lang="en-US" sz="2000" dirty="0"/>
              <a:t>Practise reading out the discussion focusing on using appropriate </a:t>
            </a:r>
            <a:r>
              <a:rPr lang="en-US" sz="2000" b="1" dirty="0"/>
              <a:t>sentence stress, pausing and chunking, </a:t>
            </a:r>
            <a:r>
              <a:rPr lang="en-US" sz="2000" dirty="0"/>
              <a:t>and</a:t>
            </a:r>
            <a:r>
              <a:rPr lang="en-US" sz="2000" b="1" dirty="0"/>
              <a:t> intonation.</a:t>
            </a:r>
          </a:p>
          <a:p>
            <a:endParaRPr lang="en-US" sz="2000" dirty="0"/>
          </a:p>
          <a:p>
            <a:r>
              <a:rPr lang="en-US" sz="2000" dirty="0"/>
              <a:t>When you’re ready, act out the discussion to another group of students. </a:t>
            </a:r>
            <a:endParaRPr lang="en-GB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522DAE-6686-41E0-B1D8-705239B9E6DB}"/>
              </a:ext>
            </a:extLst>
          </p:cNvPr>
          <p:cNvSpPr/>
          <p:nvPr/>
        </p:nvSpPr>
        <p:spPr>
          <a:xfrm>
            <a:off x="4999729" y="5556827"/>
            <a:ext cx="7009214" cy="1188720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/>
            <a:r>
              <a:rPr lang="en-GB" sz="2400" dirty="0"/>
              <a:t>What is the most important soft skill for the workplace?</a:t>
            </a:r>
            <a:endParaRPr lang="en-US" sz="2400" dirty="0"/>
          </a:p>
        </p:txBody>
      </p:sp>
      <p:pic>
        <p:nvPicPr>
          <p:cNvPr id="3" name="Picture 4" descr="What is the Difference Between Soft Skills and Technical Skills | Compare  the Difference Between Similar Terms">
            <a:extLst>
              <a:ext uri="{FF2B5EF4-FFF2-40B4-BE49-F238E27FC236}">
                <a16:creationId xmlns:a16="http://schemas.microsoft.com/office/drawing/2014/main" id="{237F7BE1-F22A-4D7B-B328-AAC37441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928633"/>
            <a:ext cx="6187208" cy="452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6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Stress</a:t>
              </a:r>
            </a:p>
            <a:p>
              <a:pPr algn="ctr"/>
              <a:r>
                <a:rPr lang="en-US" sz="6000" dirty="0">
                  <a:solidFill>
                    <a:srgbClr val="002060"/>
                  </a:solidFill>
                  <a:latin typeface="Calibri "/>
                </a:rPr>
                <a:t>(Review)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6146" name="Picture 2" descr="Copywriting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544733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648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39616" y="279885"/>
            <a:ext cx="7956376" cy="556827"/>
            <a:chOff x="103092947" y="106166598"/>
            <a:chExt cx="6633628" cy="55650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Reminder: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Live Lecture 2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140268"/>
              </p:ext>
            </p:extLst>
          </p:nvPr>
        </p:nvGraphicFramePr>
        <p:xfrm>
          <a:off x="479376" y="971979"/>
          <a:ext cx="11241572" cy="2279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1572">
                  <a:extLst>
                    <a:ext uri="{9D8B030D-6E8A-4147-A177-3AD203B41FA5}">
                      <a16:colId xmlns:a16="http://schemas.microsoft.com/office/drawing/2014/main" val="2859638879"/>
                    </a:ext>
                  </a:extLst>
                </a:gridCol>
              </a:tblGrid>
              <a:tr h="156668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Your next OCSa lesson will take place on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Friday 22</a:t>
                      </a:r>
                      <a:r>
                        <a:rPr lang="en-US" sz="2200" b="1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nd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 November.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It will be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a live lecture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, so</a:t>
                      </a:r>
                      <a:r>
                        <a:rPr lang="en-US" sz="22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 do not come to this classroom. Instead, go to </a:t>
                      </a:r>
                      <a:r>
                        <a:rPr lang="en-US" sz="2200" b="1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DH Lawrence Auditorium</a:t>
                      </a:r>
                      <a:r>
                        <a:rPr lang="en-US" sz="22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. </a:t>
                      </a:r>
                    </a:p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2200" b="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/>
                        <a:cs typeface="Arial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Please note that the Live Lecture 2 notes are assessed (Listening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Portfolio - Task 2). 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Submit a copy of your notes via the submission box on the </a:t>
                      </a:r>
                      <a:r>
                        <a:rPr lang="en-US" sz="2000" b="1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OCSa Moodle </a:t>
                      </a:r>
                      <a:r>
                        <a:rPr lang="en-US" sz="2000" b="0" i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page by </a:t>
                      </a:r>
                      <a:r>
                        <a:rPr lang="en-US" sz="2000" b="1" i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Monday 25</a:t>
                      </a:r>
                      <a:r>
                        <a:rPr lang="en-US" sz="2000" b="1" i="0" baseline="300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2000" b="1" i="0" baseline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November, 3pm.</a:t>
                      </a:r>
                      <a:endParaRPr lang="en-US" sz="2000" b="1" i="1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5848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632523"/>
              </p:ext>
            </p:extLst>
          </p:nvPr>
        </p:nvGraphicFramePr>
        <p:xfrm>
          <a:off x="479376" y="3974151"/>
          <a:ext cx="11241572" cy="22432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993">
                  <a:extLst>
                    <a:ext uri="{9D8B030D-6E8A-4147-A177-3AD203B41FA5}">
                      <a16:colId xmlns:a16="http://schemas.microsoft.com/office/drawing/2014/main" val="2008940339"/>
                    </a:ext>
                  </a:extLst>
                </a:gridCol>
                <a:gridCol w="9780579">
                  <a:extLst>
                    <a:ext uri="{9D8B030D-6E8A-4147-A177-3AD203B41FA5}">
                      <a16:colId xmlns:a16="http://schemas.microsoft.com/office/drawing/2014/main" val="2859638879"/>
                    </a:ext>
                  </a:extLst>
                </a:gridCol>
              </a:tblGrid>
              <a:tr h="37623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99356"/>
                  </a:ext>
                </a:extLst>
              </a:tr>
              <a:tr h="84790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Lesson 8.2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the </a:t>
                      </a:r>
                      <a:r>
                        <a:rPr lang="en-US" sz="2400" i="1" u="sng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 skills in the workplace</a:t>
                      </a:r>
                      <a:r>
                        <a:rPr lang="en-US" sz="2400" i="0" u="sng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sz="24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OCSa</a:t>
                      </a:r>
                      <a:r>
                        <a:rPr lang="en-US" sz="24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Moodle, Week 8 section) before attending Live Lecture 2.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220590"/>
                  </a:ext>
                </a:extLst>
              </a:tr>
              <a:tr h="84790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Lesson 9.1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‘</a:t>
                      </a:r>
                      <a:r>
                        <a:rPr lang="en-GB" sz="240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media use survey</a:t>
                      </a:r>
                      <a:r>
                        <a:rPr lang="en-US" sz="24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(Class Workbook - Lesson 9.1).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‘</a:t>
                      </a:r>
                      <a:r>
                        <a:rPr lang="en-US" sz="240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Vocabulary building</a:t>
                      </a:r>
                      <a:r>
                        <a:rPr lang="en-US" sz="240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 tasks A &amp; B (Class Workbook - Lesson 9.1 ).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98646"/>
                  </a:ext>
                </a:extLst>
              </a:tr>
            </a:tbl>
          </a:graphicData>
        </a:graphic>
      </p:graphicFrame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479376" y="3368864"/>
            <a:ext cx="7956376" cy="556834"/>
            <a:chOff x="103092947" y="106166591"/>
            <a:chExt cx="6633628" cy="556513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103121219" y="106166591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Homework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2" name="Picture 6" descr="Book Generic Mixed icon">
            <a:extLst>
              <a:ext uri="{FF2B5EF4-FFF2-40B4-BE49-F238E27FC236}">
                <a16:creationId xmlns:a16="http://schemas.microsoft.com/office/drawing/2014/main" id="{C02A2F2C-DA09-6F93-0859-F72FEF8BA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049" y="5119770"/>
            <a:ext cx="811797" cy="81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29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2275" y="96928"/>
            <a:ext cx="2423763" cy="721619"/>
          </a:xfrm>
          <a:solidFill>
            <a:schemeClr val="accent5">
              <a:lumMod val="50000"/>
            </a:schemeClr>
          </a:solidFill>
          <a:ln w="381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Week 8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2205458" y="-1489166"/>
            <a:ext cx="19394267" cy="120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5962" y="818547"/>
            <a:ext cx="11980076" cy="5670121"/>
          </a:xfr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resources for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OCSa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Lab Moodle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Speaking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Pronunciation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Speaking  University speaking tasks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group discussions)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	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Next week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(Week 9 – beginning the 25</a:t>
            </a:r>
            <a:r>
              <a:rPr lang="en-US" baseline="30000" dirty="0">
                <a:solidFill>
                  <a:schemeClr val="bg1"/>
                </a:solidFill>
                <a:latin typeface="Arial"/>
                <a:cs typeface="Arial"/>
              </a:rPr>
              <a:t>th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of November):</a:t>
            </a:r>
          </a:p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Utalk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continues!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Lunch time 1:00 – 1:50.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Monday, Tuesday, Wednesday, Thursday, Friday: PB 115</a:t>
            </a:r>
          </a:p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Evening sessions available – check the SPDPO credit system.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Sign-up using the SPDPO credit system.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604" y="6488668"/>
            <a:ext cx="4476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Centre for English Language Education CELE N048 AY 24-25</a:t>
            </a:r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488BF-5DF9-43A7-B4F8-5B36356165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2" y="96928"/>
            <a:ext cx="4411716" cy="63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ADBCB-507D-4077-83D7-F23BB0880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604" y="1311917"/>
            <a:ext cx="2326741" cy="232674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F863E17B-17D6-49E5-83B3-80209F90CA66}"/>
              </a:ext>
            </a:extLst>
          </p:cNvPr>
          <p:cNvSpPr/>
          <p:nvPr/>
        </p:nvSpPr>
        <p:spPr>
          <a:xfrm flipV="1">
            <a:off x="7762874" y="1205110"/>
            <a:ext cx="1524001" cy="757040"/>
          </a:xfrm>
          <a:prstGeom prst="bentArrow">
            <a:avLst>
              <a:gd name="adj1" fmla="val 25000"/>
              <a:gd name="adj2" fmla="val 50000"/>
              <a:gd name="adj3" fmla="val 39229"/>
              <a:gd name="adj4" fmla="val 4375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4014F5-CD71-41D6-9BC4-BEF512C5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604" y="3827344"/>
            <a:ext cx="2326741" cy="238735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4B621C-EBC3-4F2B-A9EE-6C2A85480F9E}"/>
              </a:ext>
            </a:extLst>
          </p:cNvPr>
          <p:cNvSpPr/>
          <p:nvPr/>
        </p:nvSpPr>
        <p:spPr>
          <a:xfrm>
            <a:off x="5958127" y="5605102"/>
            <a:ext cx="3210538" cy="609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81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Stress: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Review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400" y="1187826"/>
            <a:ext cx="107291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homework, you were asked to review the </a:t>
            </a:r>
            <a:r>
              <a:rPr lang="en-US" sz="2000" i="1" dirty="0"/>
              <a:t>Pronunciation Quiz. </a:t>
            </a:r>
            <a:r>
              <a:rPr lang="en-US" sz="2000" dirty="0"/>
              <a:t>Let’s start by reviewing the basics.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many syllables does each of the words below have?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Which syllable is stressed?</a:t>
            </a:r>
          </a:p>
        </p:txBody>
      </p:sp>
      <p:sp>
        <p:nvSpPr>
          <p:cNvPr id="8" name="Rectangle 7"/>
          <p:cNvSpPr/>
          <p:nvPr/>
        </p:nvSpPr>
        <p:spPr>
          <a:xfrm>
            <a:off x="538470" y="3910834"/>
            <a:ext cx="2592638" cy="2246769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contrast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decrease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perfect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present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produce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5CCB84-DD1B-4745-91A6-665CDD8FD896}"/>
              </a:ext>
            </a:extLst>
          </p:cNvPr>
          <p:cNvSpPr/>
          <p:nvPr/>
        </p:nvSpPr>
        <p:spPr>
          <a:xfrm>
            <a:off x="3359696" y="3910834"/>
            <a:ext cx="2592638" cy="2246769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con - </a:t>
            </a:r>
            <a:r>
              <a:rPr lang="en-US" sz="2800" dirty="0" err="1"/>
              <a:t>trast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 - crease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 - </a:t>
            </a:r>
            <a:r>
              <a:rPr lang="en-US" sz="2800" dirty="0" err="1"/>
              <a:t>fect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pre - sent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 - duce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D1347-FA97-48BE-A48F-14FE07FE1A12}"/>
              </a:ext>
            </a:extLst>
          </p:cNvPr>
          <p:cNvSpPr/>
          <p:nvPr/>
        </p:nvSpPr>
        <p:spPr>
          <a:xfrm>
            <a:off x="6083086" y="3910833"/>
            <a:ext cx="5845562" cy="2246769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u="sng" dirty="0"/>
              <a:t>con</a:t>
            </a:r>
            <a:r>
              <a:rPr lang="en-US" sz="2800" dirty="0"/>
              <a:t> – </a:t>
            </a:r>
            <a:r>
              <a:rPr lang="en-US" sz="2800" dirty="0" err="1"/>
              <a:t>trast</a:t>
            </a:r>
            <a:r>
              <a:rPr lang="en-US" sz="2800" dirty="0"/>
              <a:t> (n.) / con – </a:t>
            </a:r>
            <a:r>
              <a:rPr lang="en-US" sz="2800" b="1" u="sng" dirty="0" err="1"/>
              <a:t>trast</a:t>
            </a:r>
            <a:r>
              <a:rPr lang="en-US" sz="2800" dirty="0"/>
              <a:t> (v.)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/>
              <a:t>de</a:t>
            </a:r>
            <a:r>
              <a:rPr lang="en-US" sz="2800" dirty="0"/>
              <a:t> – crease (n.) / de – </a:t>
            </a:r>
            <a:r>
              <a:rPr lang="en-US" sz="2800" b="1" u="sng" dirty="0"/>
              <a:t>crease </a:t>
            </a:r>
            <a:r>
              <a:rPr lang="en-US" sz="2800" dirty="0"/>
              <a:t>(v.) </a:t>
            </a:r>
            <a:endParaRPr lang="en-US" sz="2800" b="1" u="sng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/>
              <a:t>per</a:t>
            </a:r>
            <a:r>
              <a:rPr lang="en-US" sz="2800" dirty="0"/>
              <a:t> – </a:t>
            </a:r>
            <a:r>
              <a:rPr lang="en-US" sz="2800" dirty="0" err="1"/>
              <a:t>fect</a:t>
            </a:r>
            <a:r>
              <a:rPr lang="en-US" sz="2800" dirty="0"/>
              <a:t> (adj.) / per – </a:t>
            </a:r>
            <a:r>
              <a:rPr lang="en-US" sz="2800" b="1" u="sng" dirty="0" err="1"/>
              <a:t>fect</a:t>
            </a:r>
            <a:r>
              <a:rPr lang="en-US" sz="2800" b="1" u="sng" dirty="0"/>
              <a:t> </a:t>
            </a:r>
            <a:r>
              <a:rPr lang="en-US" sz="2800" dirty="0"/>
              <a:t>(v.) </a:t>
            </a:r>
            <a:endParaRPr lang="en-US" sz="2800" b="1" u="sng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/>
              <a:t>pre</a:t>
            </a:r>
            <a:r>
              <a:rPr lang="en-US" sz="2800" dirty="0"/>
              <a:t> – sent (n.) / pre – </a:t>
            </a:r>
            <a:r>
              <a:rPr lang="en-US" sz="2800" b="1" u="sng" dirty="0"/>
              <a:t>sent </a:t>
            </a:r>
            <a:r>
              <a:rPr lang="en-US" sz="2800" dirty="0"/>
              <a:t>(v.) </a:t>
            </a:r>
            <a:endParaRPr lang="en-US" sz="2800" b="1" u="sng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/>
              <a:t>pro</a:t>
            </a:r>
            <a:r>
              <a:rPr lang="en-US" sz="2800" dirty="0"/>
              <a:t> – duce (n.) / pro – </a:t>
            </a:r>
            <a:r>
              <a:rPr lang="en-US" sz="2800" b="1" u="sng" dirty="0"/>
              <a:t>duce </a:t>
            </a:r>
            <a:r>
              <a:rPr lang="en-US" sz="2800" dirty="0"/>
              <a:t>(v.) </a:t>
            </a:r>
            <a:endParaRPr lang="en-US" sz="28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570AD-AA91-4F2D-9E7A-6FBEABA576BC}"/>
              </a:ext>
            </a:extLst>
          </p:cNvPr>
          <p:cNvSpPr txBox="1"/>
          <p:nvPr/>
        </p:nvSpPr>
        <p:spPr>
          <a:xfrm>
            <a:off x="1321012" y="3501008"/>
            <a:ext cx="875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2117C-159C-483A-B6E0-FB6BB0E01170}"/>
              </a:ext>
            </a:extLst>
          </p:cNvPr>
          <p:cNvSpPr txBox="1"/>
          <p:nvPr/>
        </p:nvSpPr>
        <p:spPr>
          <a:xfrm>
            <a:off x="3359696" y="3501606"/>
            <a:ext cx="2592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Number of syllables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D207F-2060-4A33-83E5-9D0E716B4CF8}"/>
              </a:ext>
            </a:extLst>
          </p:cNvPr>
          <p:cNvSpPr txBox="1"/>
          <p:nvPr/>
        </p:nvSpPr>
        <p:spPr>
          <a:xfrm>
            <a:off x="6299110" y="3501008"/>
            <a:ext cx="2592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Stressed syllable</a:t>
            </a:r>
          </a:p>
        </p:txBody>
      </p:sp>
      <p:pic>
        <p:nvPicPr>
          <p:cNvPr id="9" name="Picture 6" descr="Book Generic Mixed icon">
            <a:extLst>
              <a:ext uri="{FF2B5EF4-FFF2-40B4-BE49-F238E27FC236}">
                <a16:creationId xmlns:a16="http://schemas.microsoft.com/office/drawing/2014/main" id="{5D5AAE1D-ED03-0B5B-1838-E753A7182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970" y="2324630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Stress: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Review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278BF7-E257-434D-A2DA-2BBA9D9BAACD}"/>
              </a:ext>
            </a:extLst>
          </p:cNvPr>
          <p:cNvSpPr txBox="1">
            <a:spLocks/>
          </p:cNvSpPr>
          <p:nvPr/>
        </p:nvSpPr>
        <p:spPr>
          <a:xfrm>
            <a:off x="725213" y="1124744"/>
            <a:ext cx="4722715" cy="1512168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Some words can have a different meaning if the </a:t>
            </a:r>
            <a:r>
              <a:rPr lang="en-US" sz="2400" b="1" dirty="0"/>
              <a:t>word stress</a:t>
            </a:r>
            <a:r>
              <a:rPr lang="en-US" sz="2400" dirty="0"/>
              <a:t> changes.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ACB39E-12F1-4226-97B0-CA37ACBC525C}"/>
              </a:ext>
            </a:extLst>
          </p:cNvPr>
          <p:cNvSpPr txBox="1"/>
          <p:nvPr/>
        </p:nvSpPr>
        <p:spPr>
          <a:xfrm>
            <a:off x="692851" y="3033118"/>
            <a:ext cx="10773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Look at the sentences below. Where should the word stress be for the </a:t>
            </a:r>
            <a:r>
              <a:rPr lang="en-US" sz="2000" b="1" u="sng" dirty="0"/>
              <a:t>underlined words in bold</a:t>
            </a:r>
            <a:r>
              <a:rPr lang="en-US" sz="20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31B120-AA9A-427E-BB58-94D009FF44FB}"/>
              </a:ext>
            </a:extLst>
          </p:cNvPr>
          <p:cNvSpPr/>
          <p:nvPr/>
        </p:nvSpPr>
        <p:spPr>
          <a:xfrm>
            <a:off x="726664" y="3717032"/>
            <a:ext cx="10799749" cy="2805063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There’s a big </a:t>
            </a:r>
            <a:r>
              <a:rPr lang="en-US" sz="2400" b="1" u="sng" dirty="0"/>
              <a:t>contrast</a:t>
            </a:r>
            <a:r>
              <a:rPr lang="en-US" sz="2400" dirty="0"/>
              <a:t> between life in high-school and life at university.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It can be a healthy habit to </a:t>
            </a:r>
            <a:r>
              <a:rPr lang="en-US" sz="2400" b="1" u="sng" dirty="0"/>
              <a:t>decrease</a:t>
            </a:r>
            <a:r>
              <a:rPr lang="en-US" sz="2400" dirty="0"/>
              <a:t> the number of hours spent on your phone.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Trying to </a:t>
            </a:r>
            <a:r>
              <a:rPr lang="en-US" sz="2400" b="1" u="sng" dirty="0"/>
              <a:t>perfect</a:t>
            </a:r>
            <a:r>
              <a:rPr lang="en-US" sz="2400" dirty="0"/>
              <a:t> every piece of work may be a cause of stress.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At </a:t>
            </a:r>
            <a:r>
              <a:rPr lang="en-US" sz="2400" b="1" u="sng" dirty="0"/>
              <a:t>present</a:t>
            </a:r>
            <a:r>
              <a:rPr lang="en-US" sz="2400" dirty="0"/>
              <a:t>, 60 to 90 % of world languages are endangered.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Autonomous learners generally </a:t>
            </a:r>
            <a:r>
              <a:rPr lang="en-US" sz="2400" b="1" u="sng" dirty="0"/>
              <a:t>produce</a:t>
            </a:r>
            <a:r>
              <a:rPr lang="en-US" sz="2400" dirty="0"/>
              <a:t> higher quality assignments.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0B80A7-5A05-4137-9635-704C6BB7089E}"/>
              </a:ext>
            </a:extLst>
          </p:cNvPr>
          <p:cNvSpPr/>
          <p:nvPr/>
        </p:nvSpPr>
        <p:spPr>
          <a:xfrm>
            <a:off x="2855640" y="3869305"/>
            <a:ext cx="720080" cy="5040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59D8B5-B469-4389-98AD-1368CBC5E5EB}"/>
              </a:ext>
            </a:extLst>
          </p:cNvPr>
          <p:cNvSpPr/>
          <p:nvPr/>
        </p:nvSpPr>
        <p:spPr>
          <a:xfrm>
            <a:off x="4943872" y="4373361"/>
            <a:ext cx="936104" cy="5040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01542A-4088-4C70-8E6A-684D78B29A40}"/>
              </a:ext>
            </a:extLst>
          </p:cNvPr>
          <p:cNvSpPr/>
          <p:nvPr/>
        </p:nvSpPr>
        <p:spPr>
          <a:xfrm>
            <a:off x="2855640" y="4895260"/>
            <a:ext cx="576064" cy="5040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147C85-08DF-438C-9CFA-723C95E6342C}"/>
              </a:ext>
            </a:extLst>
          </p:cNvPr>
          <p:cNvSpPr/>
          <p:nvPr/>
        </p:nvSpPr>
        <p:spPr>
          <a:xfrm>
            <a:off x="1626857" y="5517232"/>
            <a:ext cx="508703" cy="5040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512C8B-8254-434A-AE3E-963827E2B7B9}"/>
              </a:ext>
            </a:extLst>
          </p:cNvPr>
          <p:cNvSpPr/>
          <p:nvPr/>
        </p:nvSpPr>
        <p:spPr>
          <a:xfrm>
            <a:off x="5663952" y="6021288"/>
            <a:ext cx="720080" cy="5040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3CB34C-5B62-4DAC-8150-B58B3F468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1144680"/>
            <a:ext cx="1553638" cy="625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28284-747F-4A06-AB0A-322B593AA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952" y="1785221"/>
            <a:ext cx="5616708" cy="8702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A512BF-1AC5-440E-97AF-ABD4E93AE0C5}"/>
              </a:ext>
            </a:extLst>
          </p:cNvPr>
          <p:cNvSpPr txBox="1"/>
          <p:nvPr/>
        </p:nvSpPr>
        <p:spPr>
          <a:xfrm>
            <a:off x="7433614" y="1158367"/>
            <a:ext cx="4423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rgbClr val="002060"/>
                </a:solidFill>
              </a:rPr>
              <a:t>Hint:</a:t>
            </a:r>
            <a:r>
              <a:rPr lang="en-US" sz="1600" i="1" dirty="0">
                <a:solidFill>
                  <a:srgbClr val="002060"/>
                </a:solidFill>
              </a:rPr>
              <a:t> </a:t>
            </a:r>
          </a:p>
          <a:p>
            <a:r>
              <a:rPr lang="en-US" sz="1600" i="1" dirty="0">
                <a:solidFill>
                  <a:srgbClr val="002060"/>
                </a:solidFill>
              </a:rPr>
              <a:t>You can check the pronunciation in a dictionary.</a:t>
            </a:r>
          </a:p>
        </p:txBody>
      </p:sp>
      <p:pic>
        <p:nvPicPr>
          <p:cNvPr id="9" name="Picture 6" descr="Book Generic Mixed icon">
            <a:extLst>
              <a:ext uri="{FF2B5EF4-FFF2-40B4-BE49-F238E27FC236}">
                <a16:creationId xmlns:a16="http://schemas.microsoft.com/office/drawing/2014/main" id="{91AEBD64-3AA5-42C2-B93D-CF196C780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817" y="261532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35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6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Stress</a:t>
              </a:r>
            </a:p>
            <a:p>
              <a:pPr algn="ctr"/>
              <a:r>
                <a:rPr lang="en-US" sz="6000" dirty="0">
                  <a:solidFill>
                    <a:srgbClr val="002060"/>
                  </a:solidFill>
                  <a:latin typeface="Calibri "/>
                </a:rPr>
                <a:t>(Sentence stress)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6146" name="Picture 2" descr="Copywriting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5447332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10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7408" y="2636912"/>
            <a:ext cx="109452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2800" dirty="0"/>
              <a:t> </a:t>
            </a:r>
            <a:r>
              <a:rPr lang="en-US" sz="2800" u="sng" dirty="0">
                <a:solidFill>
                  <a:srgbClr val="0070C0"/>
                </a:solidFill>
              </a:rPr>
              <a:t> </a:t>
            </a:r>
            <a:r>
              <a:rPr lang="en-US" sz="2800" b="1" u="sng" dirty="0">
                <a:solidFill>
                  <a:srgbClr val="0070C0"/>
                </a:solidFill>
              </a:rPr>
              <a:t>I</a:t>
            </a:r>
            <a:r>
              <a:rPr lang="en-US" sz="2800" u="sng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saw John yesterday. </a:t>
            </a:r>
          </a:p>
          <a:p>
            <a:pPr marL="742950" indent="-742950">
              <a:buAutoNum type="arabicPeriod"/>
            </a:pPr>
            <a:endParaRPr lang="en-US" sz="2800" dirty="0"/>
          </a:p>
          <a:p>
            <a:pPr marL="742950" indent="-742950">
              <a:buAutoNum type="arabicPeriod"/>
            </a:pPr>
            <a:r>
              <a:rPr lang="en-US" sz="2800" dirty="0"/>
              <a:t> I </a:t>
            </a:r>
            <a:r>
              <a:rPr lang="en-US" sz="2800" b="1" u="sng" dirty="0">
                <a:solidFill>
                  <a:srgbClr val="0070C0"/>
                </a:solidFill>
              </a:rPr>
              <a:t>saw</a:t>
            </a:r>
            <a:r>
              <a:rPr lang="en-US" sz="2800" dirty="0"/>
              <a:t> John yesterday.</a:t>
            </a:r>
          </a:p>
          <a:p>
            <a:pPr marL="742950" indent="-742950">
              <a:buAutoNum type="arabicPeriod"/>
            </a:pPr>
            <a:endParaRPr lang="en-US" sz="2800" dirty="0"/>
          </a:p>
          <a:p>
            <a:pPr marL="742950" indent="-742950">
              <a:buAutoNum type="arabicPeriod"/>
            </a:pPr>
            <a:r>
              <a:rPr lang="en-US" sz="2800" dirty="0"/>
              <a:t> I saw </a:t>
            </a:r>
            <a:r>
              <a:rPr lang="en-US" sz="2800" b="1" u="sng" dirty="0">
                <a:solidFill>
                  <a:srgbClr val="0070C0"/>
                </a:solidFill>
              </a:rPr>
              <a:t>John</a:t>
            </a:r>
            <a:r>
              <a:rPr lang="en-US" sz="2800" dirty="0"/>
              <a:t> yesterday.</a:t>
            </a:r>
          </a:p>
          <a:p>
            <a:pPr marL="742950" indent="-742950">
              <a:buAutoNum type="arabicPeriod"/>
            </a:pPr>
            <a:endParaRPr lang="en-US" sz="2800" dirty="0"/>
          </a:p>
          <a:p>
            <a:pPr marL="742950" indent="-742950">
              <a:buAutoNum type="arabicPeriod"/>
            </a:pPr>
            <a:r>
              <a:rPr lang="en-US" sz="2800" dirty="0"/>
              <a:t> I saw John </a:t>
            </a:r>
            <a:r>
              <a:rPr lang="en-US" sz="2800" b="1" u="sng" dirty="0">
                <a:solidFill>
                  <a:srgbClr val="0070C0"/>
                </a:solidFill>
              </a:rPr>
              <a:t>yesterday</a:t>
            </a:r>
            <a:r>
              <a:rPr lang="en-US" sz="2800" dirty="0"/>
              <a:t>.</a:t>
            </a:r>
          </a:p>
          <a:p>
            <a:r>
              <a:rPr lang="en-US" sz="2800" dirty="0"/>
              <a:t> </a:t>
            </a:r>
          </a:p>
          <a:p>
            <a:pPr marL="742950" indent="-742950">
              <a:buAutoNum type="arabicPeriod"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35360" y="1239144"/>
            <a:ext cx="11593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Read each sentence aloud. The </a:t>
            </a:r>
            <a:r>
              <a:rPr lang="en-US" sz="2000" b="1" u="sng" dirty="0">
                <a:solidFill>
                  <a:srgbClr val="0070C0"/>
                </a:solidFill>
              </a:rPr>
              <a:t>underlined word </a:t>
            </a:r>
            <a:r>
              <a:rPr lang="en-US" sz="2000" dirty="0"/>
              <a:t>is stressed.</a:t>
            </a:r>
          </a:p>
          <a:p>
            <a:endParaRPr lang="en-US" sz="2000" dirty="0"/>
          </a:p>
          <a:p>
            <a:r>
              <a:rPr lang="en-US" sz="2000" dirty="0"/>
              <a:t>What is the difference in meaning between each sentence?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67608" y="3039344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</a:rPr>
              <a:t>It was </a:t>
            </a:r>
            <a:r>
              <a:rPr lang="en-US" sz="2400" i="1" u="sng" dirty="0">
                <a:solidFill>
                  <a:srgbClr val="002060"/>
                </a:solidFill>
              </a:rPr>
              <a:t>me</a:t>
            </a:r>
            <a:r>
              <a:rPr lang="en-US" sz="2400" i="1" dirty="0">
                <a:solidFill>
                  <a:srgbClr val="002060"/>
                </a:solidFill>
              </a:rPr>
              <a:t> who saw him, not someone else.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8" y="3915639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</a:rPr>
              <a:t>I </a:t>
            </a:r>
            <a:r>
              <a:rPr lang="en-US" sz="2400" i="1" u="sng" dirty="0">
                <a:solidFill>
                  <a:srgbClr val="002060"/>
                </a:solidFill>
              </a:rPr>
              <a:t>saw</a:t>
            </a:r>
            <a:r>
              <a:rPr lang="en-US" sz="2400" i="1" dirty="0">
                <a:solidFill>
                  <a:srgbClr val="002060"/>
                </a:solidFill>
              </a:rPr>
              <a:t> him (not phoned or wrote to him </a:t>
            </a:r>
            <a:r>
              <a:rPr lang="en-US" sz="2400" i="1" dirty="0" err="1">
                <a:solidFill>
                  <a:srgbClr val="002060"/>
                </a:solidFill>
              </a:rPr>
              <a:t>etc</a:t>
            </a:r>
            <a:r>
              <a:rPr lang="en-US" sz="2400" i="1" dirty="0">
                <a:solidFill>
                  <a:srgbClr val="002060"/>
                </a:solidFill>
              </a:rPr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8" y="4781305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</a:rPr>
              <a:t>I saw </a:t>
            </a:r>
            <a:r>
              <a:rPr lang="en-US" sz="2400" i="1" u="sng" dirty="0">
                <a:solidFill>
                  <a:srgbClr val="002060"/>
                </a:solidFill>
              </a:rPr>
              <a:t>John</a:t>
            </a:r>
            <a:r>
              <a:rPr lang="en-US" sz="2400" i="1" dirty="0">
                <a:solidFill>
                  <a:srgbClr val="002060"/>
                </a:solidFill>
              </a:rPr>
              <a:t> (not Patrick, or Jerry, or Tim </a:t>
            </a:r>
            <a:r>
              <a:rPr lang="en-US" sz="2400" i="1" dirty="0" err="1">
                <a:solidFill>
                  <a:srgbClr val="002060"/>
                </a:solidFill>
              </a:rPr>
              <a:t>etc</a:t>
            </a:r>
            <a:r>
              <a:rPr lang="en-US" sz="2400" i="1" dirty="0">
                <a:solidFill>
                  <a:srgbClr val="002060"/>
                </a:solidFill>
              </a:rPr>
              <a:t>).</a:t>
            </a:r>
            <a:endParaRPr lang="en-US" sz="2400" i="1" u="sng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7608" y="5589241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</a:rPr>
              <a:t>It was </a:t>
            </a:r>
            <a:r>
              <a:rPr lang="en-US" sz="2400" i="1" u="sng" dirty="0">
                <a:solidFill>
                  <a:srgbClr val="002060"/>
                </a:solidFill>
              </a:rPr>
              <a:t>yesterday</a:t>
            </a:r>
            <a:r>
              <a:rPr lang="en-US" sz="2400" i="1" dirty="0">
                <a:solidFill>
                  <a:srgbClr val="002060"/>
                </a:solidFill>
              </a:rPr>
              <a:t> that I saw him (not at the weekend, or last week).</a:t>
            </a:r>
            <a:endParaRPr lang="en-US" sz="2400" i="1" u="sng" dirty="0">
              <a:solidFill>
                <a:srgbClr val="002060"/>
              </a:solidFill>
            </a:endParaRPr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Stress: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Sentence stress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1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85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Stress: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Sentence stress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9" name="AutoShape 6" descr="https://powerpoint.officeapps.live.com/pods/GetClipboardImage.ashx?Id=bdedfe3a-41bc-4950-9661-c83310235b70&amp;DC=PSG3&amp;pkey=bf978207-3fba-4a01-b4ed-f2f97f5763d5&amp;wdwaccluster=PSG3">
            <a:extLst>
              <a:ext uri="{FF2B5EF4-FFF2-40B4-BE49-F238E27FC236}">
                <a16:creationId xmlns:a16="http://schemas.microsoft.com/office/drawing/2014/main" id="{8550E469-AA02-4342-AD46-F3D45796C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https://powerpoint.officeapps.live.com/pods/GetClipboardImage.ashx?Id=bdedfe3a-41bc-4950-9661-c83310235b70&amp;DC=PSG3&amp;pkey=bf978207-3fba-4a01-b4ed-f2f97f5763d5&amp;wdwaccluster=PSG3">
            <a:extLst>
              <a:ext uri="{FF2B5EF4-FFF2-40B4-BE49-F238E27FC236}">
                <a16:creationId xmlns:a16="http://schemas.microsoft.com/office/drawing/2014/main" id="{E82E6102-5A86-49F2-B786-CD66F8740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5364" y="1205813"/>
            <a:ext cx="11233239" cy="3735355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Unlike </a:t>
            </a:r>
            <a:r>
              <a:rPr lang="en-US" sz="2400" b="1" dirty="0"/>
              <a:t>word stress</a:t>
            </a:r>
            <a:r>
              <a:rPr lang="en-US" sz="2400" dirty="0"/>
              <a:t>, where a dictionary can help you identify which syllable you should stress, </a:t>
            </a:r>
            <a:r>
              <a:rPr lang="en-US" sz="2400" b="1" dirty="0"/>
              <a:t>sentence stress </a:t>
            </a:r>
            <a:r>
              <a:rPr lang="en-US" sz="2400" dirty="0"/>
              <a:t>is chosen by the speaker depending on the meaning they intend to convey. </a:t>
            </a:r>
          </a:p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000" i="1" dirty="0"/>
              <a:t>e.g. </a:t>
            </a:r>
            <a:r>
              <a:rPr lang="en-US" sz="2000" i="1" dirty="0">
                <a:solidFill>
                  <a:srgbClr val="0070C0"/>
                </a:solidFill>
              </a:rPr>
              <a:t>	</a:t>
            </a:r>
            <a:r>
              <a:rPr lang="en-US" sz="2000" b="1" i="1" dirty="0">
                <a:solidFill>
                  <a:srgbClr val="0070C0"/>
                </a:solidFill>
              </a:rPr>
              <a:t>I</a:t>
            </a:r>
            <a:r>
              <a:rPr lang="en-US" sz="2000" i="1" dirty="0">
                <a:solidFill>
                  <a:srgbClr val="0070C0"/>
                </a:solidFill>
              </a:rPr>
              <a:t> </a:t>
            </a:r>
            <a:r>
              <a:rPr lang="en-US" sz="2000" i="1" dirty="0"/>
              <a:t>love you. (Bob doesn’t love you.)</a:t>
            </a:r>
          </a:p>
          <a:p>
            <a:pPr marL="457200" lvl="1" indent="0">
              <a:buNone/>
            </a:pPr>
            <a:r>
              <a:rPr lang="en-US" sz="2000" i="1" dirty="0"/>
              <a:t>	I </a:t>
            </a:r>
            <a:r>
              <a:rPr lang="en-US" sz="2000" b="1" i="1" dirty="0">
                <a:solidFill>
                  <a:srgbClr val="0070C0"/>
                </a:solidFill>
              </a:rPr>
              <a:t>love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you. (I don’t hate you.)</a:t>
            </a:r>
          </a:p>
          <a:p>
            <a:pPr marL="457200" lvl="1" indent="0">
              <a:buNone/>
            </a:pPr>
            <a:r>
              <a:rPr lang="en-US" sz="2000" i="1" dirty="0"/>
              <a:t>	I love </a:t>
            </a:r>
            <a:r>
              <a:rPr lang="en-US" sz="2000" b="1" i="1" dirty="0">
                <a:solidFill>
                  <a:srgbClr val="0070C0"/>
                </a:solidFill>
              </a:rPr>
              <a:t>you</a:t>
            </a:r>
            <a:r>
              <a:rPr lang="en-US" sz="2000" i="1" dirty="0"/>
              <a:t>. (I don’t love Bob.)</a:t>
            </a:r>
          </a:p>
        </p:txBody>
      </p:sp>
    </p:spTree>
    <p:extLst>
      <p:ext uri="{BB962C8B-B14F-4D97-AF65-F5344CB8AC3E}">
        <p14:creationId xmlns:p14="http://schemas.microsoft.com/office/powerpoint/2010/main" val="63381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368" y="2492896"/>
            <a:ext cx="115932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From my point of view, university life is exciting.  (I disagree with you.)</a:t>
            </a:r>
          </a:p>
          <a:p>
            <a:pPr lvl="1"/>
            <a:r>
              <a:rPr lang="en-US" sz="2400" dirty="0"/>
              <a:t>	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From </a:t>
            </a:r>
            <a:r>
              <a:rPr lang="en-US" sz="2000" b="1" u="sng" dirty="0">
                <a:solidFill>
                  <a:srgbClr val="0070C0"/>
                </a:solidFill>
              </a:rPr>
              <a:t>my</a:t>
            </a:r>
            <a:r>
              <a:rPr lang="en-US" sz="2000" dirty="0">
                <a:solidFill>
                  <a:srgbClr val="0070C0"/>
                </a:solidFill>
              </a:rPr>
              <a:t> point of view, university life is exciting.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do you think about this topic? (I am asking you, not the other person.)</a:t>
            </a:r>
          </a:p>
          <a:p>
            <a:pPr lvl="1"/>
            <a:r>
              <a:rPr lang="en-US" sz="24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What do </a:t>
            </a:r>
            <a:r>
              <a:rPr lang="en-US" sz="2000" b="1" u="sng" dirty="0">
                <a:solidFill>
                  <a:srgbClr val="0070C0"/>
                </a:solidFill>
              </a:rPr>
              <a:t>you</a:t>
            </a:r>
            <a:r>
              <a:rPr lang="en-US" sz="2000" dirty="0">
                <a:solidFill>
                  <a:srgbClr val="0070C0"/>
                </a:solidFill>
              </a:rPr>
              <a:t> think about this topic?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 don’t think this is the most important skill. (Another aspect is more important.)</a:t>
            </a:r>
          </a:p>
          <a:p>
            <a:pPr lvl="1"/>
            <a:r>
              <a:rPr lang="en-US" sz="24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I don’t think this is the </a:t>
            </a:r>
            <a:r>
              <a:rPr lang="en-US" sz="2000" b="1" u="sng" dirty="0">
                <a:solidFill>
                  <a:srgbClr val="0070C0"/>
                </a:solidFill>
              </a:rPr>
              <a:t>most</a:t>
            </a:r>
            <a:r>
              <a:rPr lang="en-US" sz="2000" dirty="0">
                <a:solidFill>
                  <a:srgbClr val="0070C0"/>
                </a:solidFill>
              </a:rPr>
              <a:t> important skill. </a:t>
            </a:r>
            <a:r>
              <a:rPr lang="en-US" sz="2000" dirty="0"/>
              <a:t> 	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 agree to some extent. (not entirely)</a:t>
            </a:r>
          </a:p>
          <a:p>
            <a:pPr lvl="1"/>
            <a:r>
              <a:rPr lang="en-US" sz="24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I agree to </a:t>
            </a:r>
            <a:r>
              <a:rPr lang="en-US" sz="2000" b="1" u="sng" dirty="0">
                <a:solidFill>
                  <a:srgbClr val="0070C0"/>
                </a:solidFill>
              </a:rPr>
              <a:t>some</a:t>
            </a:r>
            <a:r>
              <a:rPr lang="en-US" sz="2000" dirty="0">
                <a:solidFill>
                  <a:srgbClr val="0070C0"/>
                </a:solidFill>
              </a:rPr>
              <a:t> extent.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OK, so what’s the third most important skill? (not the first or second)</a:t>
            </a:r>
          </a:p>
          <a:p>
            <a:pPr lvl="1"/>
            <a:r>
              <a:rPr lang="en-US" sz="2400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OK, so what’s the </a:t>
            </a:r>
            <a:r>
              <a:rPr lang="en-US" sz="2000" b="1" u="sng" dirty="0">
                <a:solidFill>
                  <a:srgbClr val="0070C0"/>
                </a:solidFill>
              </a:rPr>
              <a:t>third</a:t>
            </a:r>
            <a:r>
              <a:rPr lang="en-US" sz="2000" dirty="0">
                <a:solidFill>
                  <a:srgbClr val="0070C0"/>
                </a:solidFill>
              </a:rPr>
              <a:t> most important skill?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376" y="1196657"/>
            <a:ext cx="11161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Now, read these sentences, so that they convey the meaning shown in brackets. Make sure you stress the correct word.  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Stress: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Sentence stress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7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8" name="Picture 6" descr="Book Generic Mixed icon">
            <a:extLst>
              <a:ext uri="{FF2B5EF4-FFF2-40B4-BE49-F238E27FC236}">
                <a16:creationId xmlns:a16="http://schemas.microsoft.com/office/drawing/2014/main" id="{F3E4C792-6318-A0CF-1696-B43DC46B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80" y="5517232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3916196A86DA4586225168EFF577EA" ma:contentTypeVersion="18" ma:contentTypeDescription="Create a new document." ma:contentTypeScope="" ma:versionID="c1020f6d2e801eec76eaced245793a6b">
  <xsd:schema xmlns:xsd="http://www.w3.org/2001/XMLSchema" xmlns:xs="http://www.w3.org/2001/XMLSchema" xmlns:p="http://schemas.microsoft.com/office/2006/metadata/properties" xmlns:ns2="c98cd21c-babb-4b51-9f32-e929c9312283" xmlns:ns3="b4633975-2ae0-4980-b3dc-2c3583686570" targetNamespace="http://schemas.microsoft.com/office/2006/metadata/properties" ma:root="true" ma:fieldsID="1c75a3be3f2cb0814a6f7362848e21a8" ns2:_="" ns3:_="">
    <xsd:import namespace="c98cd21c-babb-4b51-9f32-e929c9312283"/>
    <xsd:import namespace="b4633975-2ae0-4980-b3dc-2c35836865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cd21c-babb-4b51-9f32-e929c9312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b41eaff-6be1-43e3-aa28-e44eb035eb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33975-2ae0-4980-b3dc-2c358368657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5de1296-912f-48fa-a4a2-a869c6cc25b5}" ma:internalName="TaxCatchAll" ma:showField="CatchAllData" ma:web="b4633975-2ae0-4980-b3dc-2c35836865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c98cd21c-babb-4b51-9f32-e929c9312283" xsi:nil="true"/>
    <lcf76f155ced4ddcb4097134ff3c332f xmlns="c98cd21c-babb-4b51-9f32-e929c9312283">
      <Terms xmlns="http://schemas.microsoft.com/office/infopath/2007/PartnerControls"/>
    </lcf76f155ced4ddcb4097134ff3c332f>
    <TaxCatchAll xmlns="b4633975-2ae0-4980-b3dc-2c3583686570" xsi:nil="true"/>
    <SharedWithUsers xmlns="b4633975-2ae0-4980-b3dc-2c3583686570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A10E5F6-83CD-427B-9E0A-4845EAB7A7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8cd21c-babb-4b51-9f32-e929c9312283"/>
    <ds:schemaRef ds:uri="b4633975-2ae0-4980-b3dc-2c35836865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FD932A-F324-46EC-A471-CB011E9024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1187D4-867B-4BCC-9BAC-3FB608B710DB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b4633975-2ae0-4980-b3dc-2c3583686570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98cd21c-babb-4b51-9f32-e929c93122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8205</TotalTime>
  <Words>2858</Words>
  <Application>Microsoft Office PowerPoint</Application>
  <PresentationFormat>Widescreen</PresentationFormat>
  <Paragraphs>354</Paragraphs>
  <Slides>31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 </vt:lpstr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8</vt:lpstr>
    </vt:vector>
  </TitlesOfParts>
  <Company>The 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Michaela Seserman;John Burrows</dc:creator>
  <cp:lastModifiedBy>Michaela Seserman</cp:lastModifiedBy>
  <cp:revision>1536</cp:revision>
  <cp:lastPrinted>2015-02-25T05:39:47Z</cp:lastPrinted>
  <dcterms:created xsi:type="dcterms:W3CDTF">2011-01-19T07:34:59Z</dcterms:created>
  <dcterms:modified xsi:type="dcterms:W3CDTF">2024-11-18T00:39:45Z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0x010100A63916196A86DA4586225168EFF577EA</vt:lpwstr>
  </property>
  <property fmtid="{D5CDD505-2E9C-101B-9397-08002B2CF9AE}" pid="3" name="Order">
    <vt:r8>11700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MediaServiceImageTags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TriggerFlowInfo">
    <vt:lpwstr/>
  </property>
</Properties>
</file>