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21"/>
  </p:notesMasterIdLst>
  <p:handoutMasterIdLst>
    <p:handoutMasterId r:id="rId22"/>
  </p:handoutMasterIdLst>
  <p:sldIdLst>
    <p:sldId id="738" r:id="rId5"/>
    <p:sldId id="853" r:id="rId6"/>
    <p:sldId id="804" r:id="rId7"/>
    <p:sldId id="805" r:id="rId8"/>
    <p:sldId id="806" r:id="rId9"/>
    <p:sldId id="807" r:id="rId10"/>
    <p:sldId id="808" r:id="rId11"/>
    <p:sldId id="809" r:id="rId12"/>
    <p:sldId id="817" r:id="rId13"/>
    <p:sldId id="811" r:id="rId14"/>
    <p:sldId id="812" r:id="rId15"/>
    <p:sldId id="813" r:id="rId16"/>
    <p:sldId id="814" r:id="rId17"/>
    <p:sldId id="815" r:id="rId18"/>
    <p:sldId id="828" r:id="rId19"/>
    <p:sldId id="280" r:id="rId20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lt" initials="PJT" lastIdx="2" clrIdx="0"/>
  <p:cmAuthor id="1" name="Shayna Kozuch" initials="SK" lastIdx="2" clrIdx="1">
    <p:extLst>
      <p:ext uri="{19B8F6BF-5375-455C-9EA6-DF929625EA0E}">
        <p15:presenceInfo xmlns:p15="http://schemas.microsoft.com/office/powerpoint/2012/main" userId="S-1-5-21-371399076-3047136788-812747186-33748" providerId="AD"/>
      </p:ext>
    </p:extLst>
  </p:cmAuthor>
  <p:cmAuthor id="2" name="Jamie Emerson" initials="JE" lastIdx="3" clrIdx="2">
    <p:extLst>
      <p:ext uri="{19B8F6BF-5375-455C-9EA6-DF929625EA0E}">
        <p15:presenceInfo xmlns:p15="http://schemas.microsoft.com/office/powerpoint/2012/main" userId="Jamie Emerson" providerId="None"/>
      </p:ext>
    </p:extLst>
  </p:cmAuthor>
  <p:cmAuthor id="3" name="Robert Hartigan" initials="RH" lastIdx="2" clrIdx="3">
    <p:extLst>
      <p:ext uri="{19B8F6BF-5375-455C-9EA6-DF929625EA0E}">
        <p15:presenceInfo xmlns:p15="http://schemas.microsoft.com/office/powerpoint/2012/main" userId="S-1-5-21-371399076-3047136788-812747186-64067" providerId="AD"/>
      </p:ext>
    </p:extLst>
  </p:cmAuthor>
  <p:cmAuthor id="4" name="Jin" initials="J" lastIdx="1" clrIdx="4">
    <p:extLst>
      <p:ext uri="{19B8F6BF-5375-455C-9EA6-DF929625EA0E}">
        <p15:presenceInfo xmlns:p15="http://schemas.microsoft.com/office/powerpoint/2012/main" userId="5e610716b1007c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EBE2"/>
    <a:srgbClr val="FFE9D3"/>
    <a:srgbClr val="EFD8EC"/>
    <a:srgbClr val="EFFFEB"/>
    <a:srgbClr val="FFFFD1"/>
    <a:srgbClr val="E5FBFF"/>
    <a:srgbClr val="E0BBE4"/>
    <a:srgbClr val="FEC8D8"/>
    <a:srgbClr val="5EC6AB"/>
    <a:srgbClr val="264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43E703-67CD-4A52-AC99-CD914F67C9CF}" v="3" dt="2022-11-02T00:36:04.689"/>
    <p1510:client id="{CEAB25A4-ADF0-47E2-95A3-77AD0C8E90F7}" v="533" dt="2022-11-02T00:11:21.7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2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Burrows" userId="S::z2016127@nottingham.edu.cn::ec41dd07-36bc-4748-bf0a-00ebc4780d17" providerId="AD" clId="Web-{B443E703-67CD-4A52-AC99-CD914F67C9CF}"/>
    <pc:docChg chg="addSld delSld">
      <pc:chgData name="John Burrows" userId="S::z2016127@nottingham.edu.cn::ec41dd07-36bc-4748-bf0a-00ebc4780d17" providerId="AD" clId="Web-{B443E703-67CD-4A52-AC99-CD914F67C9CF}" dt="2022-11-02T00:36:04.689" v="2"/>
      <pc:docMkLst>
        <pc:docMk/>
      </pc:docMkLst>
      <pc:sldChg chg="del">
        <pc:chgData name="John Burrows" userId="S::z2016127@nottingham.edu.cn::ec41dd07-36bc-4748-bf0a-00ebc4780d17" providerId="AD" clId="Web-{B443E703-67CD-4A52-AC99-CD914F67C9CF}" dt="2022-11-02T00:36:01.220" v="1"/>
        <pc:sldMkLst>
          <pc:docMk/>
          <pc:sldMk cId="892475997" sldId="684"/>
        </pc:sldMkLst>
      </pc:sldChg>
      <pc:sldChg chg="del">
        <pc:chgData name="John Burrows" userId="S::z2016127@nottingham.edu.cn::ec41dd07-36bc-4748-bf0a-00ebc4780d17" providerId="AD" clId="Web-{B443E703-67CD-4A52-AC99-CD914F67C9CF}" dt="2022-11-02T00:36:04.689" v="2"/>
        <pc:sldMkLst>
          <pc:docMk/>
          <pc:sldMk cId="2574641644" sldId="787"/>
        </pc:sldMkLst>
      </pc:sldChg>
      <pc:sldChg chg="add">
        <pc:chgData name="John Burrows" userId="S::z2016127@nottingham.edu.cn::ec41dd07-36bc-4748-bf0a-00ebc4780d17" providerId="AD" clId="Web-{B443E703-67CD-4A52-AC99-CD914F67C9CF}" dt="2022-11-02T00:35:55.689" v="0"/>
        <pc:sldMkLst>
          <pc:docMk/>
          <pc:sldMk cId="4264633568" sldId="795"/>
        </pc:sldMkLst>
      </pc:sldChg>
    </pc:docChg>
  </pc:docChgLst>
  <pc:docChgLst>
    <pc:chgData name="John Burrows" userId="S::z2016127@nottingham.edu.cn::ec41dd07-36bc-4748-bf0a-00ebc4780d17" providerId="AD" clId="Web-{CEAB25A4-ADF0-47E2-95A3-77AD0C8E90F7}"/>
    <pc:docChg chg="modSld">
      <pc:chgData name="John Burrows" userId="S::z2016127@nottingham.edu.cn::ec41dd07-36bc-4748-bf0a-00ebc4780d17" providerId="AD" clId="Web-{CEAB25A4-ADF0-47E2-95A3-77AD0C8E90F7}" dt="2022-11-02T00:11:21.776" v="290"/>
      <pc:docMkLst>
        <pc:docMk/>
      </pc:docMkLst>
      <pc:sldChg chg="addSp delSp modSp">
        <pc:chgData name="John Burrows" userId="S::z2016127@nottingham.edu.cn::ec41dd07-36bc-4748-bf0a-00ebc4780d17" providerId="AD" clId="Web-{CEAB25A4-ADF0-47E2-95A3-77AD0C8E90F7}" dt="2022-11-02T00:11:21.776" v="290"/>
        <pc:sldMkLst>
          <pc:docMk/>
          <pc:sldMk cId="892475997" sldId="684"/>
        </pc:sldMkLst>
        <pc:spChg chg="add mod">
          <ac:chgData name="John Burrows" userId="S::z2016127@nottingham.edu.cn::ec41dd07-36bc-4748-bf0a-00ebc4780d17" providerId="AD" clId="Web-{CEAB25A4-ADF0-47E2-95A3-77AD0C8E90F7}" dt="2022-11-02T00:04:29.560" v="284" actId="14100"/>
          <ac:spMkLst>
            <pc:docMk/>
            <pc:sldMk cId="892475997" sldId="684"/>
            <ac:spMk id="3" creationId="{D58E362E-9DF9-40DA-B654-F6DFDE65C9AC}"/>
          </ac:spMkLst>
        </pc:spChg>
        <pc:spChg chg="mod">
          <ac:chgData name="John Burrows" userId="S::z2016127@nottingham.edu.cn::ec41dd07-36bc-4748-bf0a-00ebc4780d17" providerId="AD" clId="Web-{CEAB25A4-ADF0-47E2-95A3-77AD0C8E90F7}" dt="2022-11-02T00:02:25.259" v="251" actId="20577"/>
          <ac:spMkLst>
            <pc:docMk/>
            <pc:sldMk cId="892475997" sldId="684"/>
            <ac:spMk id="5" creationId="{00000000-0000-0000-0000-000000000000}"/>
          </ac:spMkLst>
        </pc:spChg>
        <pc:spChg chg="add mod">
          <ac:chgData name="John Burrows" userId="S::z2016127@nottingham.edu.cn::ec41dd07-36bc-4748-bf0a-00ebc4780d17" providerId="AD" clId="Web-{CEAB25A4-ADF0-47E2-95A3-77AD0C8E90F7}" dt="2022-11-02T00:11:16.354" v="289" actId="1076"/>
          <ac:spMkLst>
            <pc:docMk/>
            <pc:sldMk cId="892475997" sldId="684"/>
            <ac:spMk id="12" creationId="{28919D8F-5FD9-1E3F-5908-F4D7FF29D05A}"/>
          </ac:spMkLst>
        </pc:spChg>
        <pc:graphicFrameChg chg="del">
          <ac:chgData name="John Burrows" userId="S::z2016127@nottingham.edu.cn::ec41dd07-36bc-4748-bf0a-00ebc4780d17" providerId="AD" clId="Web-{CEAB25A4-ADF0-47E2-95A3-77AD0C8E90F7}" dt="2022-11-01T23:57:49.438" v="167"/>
          <ac:graphicFrameMkLst>
            <pc:docMk/>
            <pc:sldMk cId="892475997" sldId="684"/>
            <ac:graphicFrameMk id="4" creationId="{00000000-0000-0000-0000-000000000000}"/>
          </ac:graphicFrameMkLst>
        </pc:graphicFrameChg>
        <pc:graphicFrameChg chg="add del mod">
          <ac:chgData name="John Burrows" userId="S::z2016127@nottingham.edu.cn::ec41dd07-36bc-4748-bf0a-00ebc4780d17" providerId="AD" clId="Web-{CEAB25A4-ADF0-47E2-95A3-77AD0C8E90F7}" dt="2022-11-02T00:11:21.776" v="290"/>
          <ac:graphicFrameMkLst>
            <pc:docMk/>
            <pc:sldMk cId="892475997" sldId="684"/>
            <ac:graphicFrameMk id="11" creationId="{7F043C20-3619-64EF-8A5C-645830173F53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A458E1-5D45-45BA-824A-233F89B2DC5A}" type="datetimeFigureOut">
              <a:rPr lang="en-GB"/>
              <a:pPr>
                <a:defRPr/>
              </a:pPr>
              <a:t>26/11/2024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ECE329F-8B73-4538-AD0B-2F5D130DCD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111560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90B6622-863A-4BE9-BC94-A31EBED98D3D}" type="datetimeFigureOut">
              <a:rPr lang="en-GB"/>
              <a:pPr>
                <a:defRPr/>
              </a:pPr>
              <a:t>26/11/2024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4051C8F-D56F-4D7F-A4D3-C6F16E2DA6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265521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https://www.timeanddate.com/timer/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71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09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54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1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5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20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51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38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7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3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8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5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26/11/2024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9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6"/>
            <a:ext cx="6298242" cy="6854624"/>
          </a:xfrm>
          <a:prstGeom prst="rect">
            <a:avLst/>
          </a:prstGeom>
        </p:spPr>
      </p:pic>
      <p:pic>
        <p:nvPicPr>
          <p:cNvPr id="9221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032104" y="1556793"/>
            <a:ext cx="4464496" cy="4714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9000"/>
              </a:lnSpc>
              <a:spcAft>
                <a:spcPts val="600"/>
              </a:spcAft>
            </a:pPr>
            <a:r>
              <a:rPr lang="en-US" sz="3600" b="1" kern="1400">
                <a:solidFill>
                  <a:srgbClr val="002060"/>
                </a:solidFill>
                <a:latin typeface="Verdana" panose="020B0604030504040204" pitchFamily="34" charset="0"/>
              </a:rPr>
              <a:t>Oral Communication Skills A </a:t>
            </a:r>
          </a:p>
          <a:p>
            <a:pPr algn="ctr">
              <a:lnSpc>
                <a:spcPct val="119000"/>
              </a:lnSpc>
              <a:spcAft>
                <a:spcPts val="600"/>
              </a:spcAft>
            </a:pPr>
            <a:r>
              <a:rPr lang="en-US" sz="2400" b="1" kern="1400">
                <a:solidFill>
                  <a:srgbClr val="1B2A6B"/>
                </a:solidFill>
                <a:latin typeface="Verdana" panose="020B0604030504040204" pitchFamily="34" charset="0"/>
              </a:rPr>
              <a:t>(CELEN069)</a:t>
            </a:r>
            <a:endParaRPr lang="en-US" sz="3600" b="1" kern="1400">
              <a:solidFill>
                <a:srgbClr val="1B2A6B"/>
              </a:solidFill>
              <a:latin typeface="Verdana" panose="020B0604030504040204" pitchFamily="34" charset="0"/>
            </a:endParaRPr>
          </a:p>
          <a:p>
            <a:pPr algn="ctr">
              <a:lnSpc>
                <a:spcPct val="119000"/>
              </a:lnSpc>
            </a:pPr>
            <a:endParaRPr lang="en-US" sz="2800" b="1" kern="1400">
              <a:solidFill>
                <a:srgbClr val="1B2A6B"/>
              </a:solidFill>
              <a:latin typeface="Verdana" panose="020B0604030504040204" pitchFamily="34" charset="0"/>
            </a:endParaRPr>
          </a:p>
          <a:p>
            <a:pPr algn="ctr">
              <a:lnSpc>
                <a:spcPct val="119000"/>
              </a:lnSpc>
            </a:pPr>
            <a:endParaRPr lang="en-US" sz="2800" b="1" kern="1400">
              <a:solidFill>
                <a:srgbClr val="1B2A6B"/>
              </a:solidFill>
              <a:latin typeface="Verdana" panose="020B0604030504040204" pitchFamily="34" charset="0"/>
            </a:endParaRPr>
          </a:p>
          <a:p>
            <a:pPr algn="ctr">
              <a:lnSpc>
                <a:spcPct val="119000"/>
              </a:lnSpc>
            </a:pPr>
            <a:r>
              <a:rPr lang="en-US" sz="2800" b="1" kern="1400">
                <a:latin typeface="Verdana" panose="020B0604030504040204" pitchFamily="34" charset="0"/>
              </a:rPr>
              <a:t>Lesson 9.2</a:t>
            </a:r>
            <a:endParaRPr lang="en-US" sz="2800" kern="1400">
              <a:latin typeface="Verdana" panose="020B060403050404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sz="2800" kern="140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57644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67614" y="765364"/>
            <a:ext cx="7956374" cy="7204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2060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03F5E1-27FB-A553-7444-D613EE5D1EB2}"/>
              </a:ext>
            </a:extLst>
          </p:cNvPr>
          <p:cNvSpPr txBox="1"/>
          <p:nvPr/>
        </p:nvSpPr>
        <p:spPr>
          <a:xfrm>
            <a:off x="501445" y="1162167"/>
            <a:ext cx="11067276" cy="229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 the Group Discussion Exam, you will have 2 mins preparation time. </a:t>
            </a:r>
          </a:p>
          <a:p>
            <a:pPr>
              <a:lnSpc>
                <a:spcPct val="107000"/>
              </a:lnSpc>
            </a:pP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000" dirty="0"/>
              <a:t>It is up to you how you spend your preparation time, but one </a:t>
            </a:r>
            <a:r>
              <a:rPr lang="en-US" sz="2000" u="sng" dirty="0"/>
              <a:t>possible</a:t>
            </a:r>
            <a:r>
              <a:rPr lang="en-US" sz="2000" dirty="0"/>
              <a:t> idea is to work individually at the start, then spend the final 20-30 seconds communicating with each other as a group.</a:t>
            </a:r>
          </a:p>
          <a:p>
            <a:endParaRPr lang="en-US" sz="2000" dirty="0"/>
          </a:p>
          <a:p>
            <a:r>
              <a:rPr lang="en-US" sz="2000" dirty="0"/>
              <a:t>Ways to usefully use the 2 minutes of preparation time:</a:t>
            </a:r>
          </a:p>
          <a:p>
            <a:pPr>
              <a:lnSpc>
                <a:spcPct val="107000"/>
              </a:lnSpc>
            </a:pP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6B283D65-D063-D253-98CC-A0C0C5159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258184"/>
              </p:ext>
            </p:extLst>
          </p:nvPr>
        </p:nvGraphicFramePr>
        <p:xfrm>
          <a:off x="191344" y="3587033"/>
          <a:ext cx="11880416" cy="27515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37508">
                  <a:extLst>
                    <a:ext uri="{9D8B030D-6E8A-4147-A177-3AD203B41FA5}">
                      <a16:colId xmlns:a16="http://schemas.microsoft.com/office/drawing/2014/main" val="207800136"/>
                    </a:ext>
                  </a:extLst>
                </a:gridCol>
                <a:gridCol w="6142908">
                  <a:extLst>
                    <a:ext uri="{9D8B030D-6E8A-4147-A177-3AD203B41FA5}">
                      <a16:colId xmlns:a16="http://schemas.microsoft.com/office/drawing/2014/main" val="2632465403"/>
                    </a:ext>
                  </a:extLst>
                </a:gridCol>
              </a:tblGrid>
              <a:tr h="3820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Individually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As a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147378"/>
                  </a:ext>
                </a:extLst>
              </a:tr>
              <a:tr h="235535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Identify any words/ terms in the prompt that need definition/ explanation or may need to be narrowed down.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Brainstorm ideas for the topic.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Note any examples, evidence or further ideas.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Try to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organise</a:t>
                      </a:r>
                      <a:r>
                        <a:rPr lang="en-US" sz="2000" baseline="0" dirty="0"/>
                        <a:t> your notes on the paper so that you can refer to them easily during the discussion.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Note each other’s names.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Decide who will start the discussion.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You can talk to the other group members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 ENGLISH. </a:t>
                      </a:r>
                      <a:r>
                        <a:rPr lang="en-US" sz="2000" b="1" u="sng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You could receive a penalty for speaking in another language in the 2 </a:t>
                      </a:r>
                      <a:r>
                        <a:rPr lang="en-US" sz="2000" b="1" u="sng" dirty="0" err="1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mins</a:t>
                      </a:r>
                      <a:r>
                        <a:rPr lang="en-US" sz="2000" b="1" u="sng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preparation time.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114303"/>
                  </a:ext>
                </a:extLst>
              </a:tr>
            </a:tbl>
          </a:graphicData>
        </a:graphic>
      </p:graphicFrame>
      <p:sp>
        <p:nvSpPr>
          <p:cNvPr id="12" name="Text Box 3">
            <a:extLst>
              <a:ext uri="{FF2B5EF4-FFF2-40B4-BE49-F238E27FC236}">
                <a16:creationId xmlns:a16="http://schemas.microsoft.com/office/drawing/2014/main" id="{38EC1464-568E-EA45-38EF-0CE84C989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614" y="279885"/>
            <a:ext cx="7922467" cy="48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9BB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Language and skills focus: </a:t>
            </a:r>
            <a:r>
              <a:rPr lang="en-GB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Preparation time 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2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67614" y="765364"/>
            <a:ext cx="7956374" cy="7204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2060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E98AFFF3-6E1F-2FF7-EAEC-FCB274E4B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932" y="4787541"/>
            <a:ext cx="5363851" cy="1548603"/>
          </a:xfrm>
          <a:prstGeom prst="rect">
            <a:avLst/>
          </a:prstGeom>
          <a:solidFill>
            <a:srgbClr val="FFF3CC"/>
          </a:solidFill>
          <a:ln w="12700" algn="ctr">
            <a:solidFill>
              <a:srgbClr val="5B9BD5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988"/>
            <a:r>
              <a:rPr lang="en-US" dirty="0"/>
              <a:t>Agree on 2-3 </a:t>
            </a:r>
            <a:r>
              <a:rPr lang="en-US" b="1" dirty="0"/>
              <a:t>ways </a:t>
            </a:r>
            <a:r>
              <a:rPr lang="en-US" dirty="0"/>
              <a:t>in which technology negatively affects human health.</a:t>
            </a:r>
          </a:p>
          <a:p>
            <a:pPr marL="280988"/>
            <a:endParaRPr lang="en-GB" dirty="0"/>
          </a:p>
          <a:p>
            <a:pPr marL="280988"/>
            <a:r>
              <a:rPr lang="en-US" dirty="0"/>
              <a:t>Rank them starting with the greatest </a:t>
            </a:r>
            <a:r>
              <a:rPr lang="en-US" u="sng" dirty="0"/>
              <a:t>impact</a:t>
            </a:r>
            <a:r>
              <a:rPr lang="en-US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951DF9-D2A4-F430-D478-EC06C1FC8BA6}"/>
              </a:ext>
            </a:extLst>
          </p:cNvPr>
          <p:cNvSpPr txBox="1"/>
          <p:nvPr/>
        </p:nvSpPr>
        <p:spPr>
          <a:xfrm>
            <a:off x="313730" y="1043535"/>
            <a:ext cx="4899480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b="1" dirty="0">
              <a:latin typeface="Bradley Hand ITC" panose="03070402050302030203" pitchFamily="66" charset="0"/>
            </a:endParaRPr>
          </a:p>
          <a:p>
            <a:r>
              <a:rPr lang="en-US" b="1" dirty="0">
                <a:latin typeface="Bradley Hand ITC" panose="03070402050302030203" pitchFamily="66" charset="0"/>
              </a:rPr>
              <a:t>What tech? All?</a:t>
            </a:r>
          </a:p>
          <a:p>
            <a:r>
              <a:rPr lang="en-US" b="1" dirty="0">
                <a:latin typeface="Bradley Hand ITC" panose="03070402050302030203" pitchFamily="66" charset="0"/>
              </a:rPr>
              <a:t>Health: Mental? Physical?</a:t>
            </a:r>
          </a:p>
          <a:p>
            <a:endParaRPr lang="en-US" b="1" dirty="0">
              <a:latin typeface="Bradley Hand ITC" panose="03070402050302030203" pitchFamily="66" charset="0"/>
            </a:endParaRPr>
          </a:p>
          <a:p>
            <a:r>
              <a:rPr lang="en-US" b="1" u="sng" dirty="0">
                <a:latin typeface="Bradley Hand ITC" panose="03070402050302030203" pitchFamily="66" charset="0"/>
              </a:rPr>
              <a:t>Social media</a:t>
            </a:r>
            <a:endParaRPr lang="en-US" b="1" dirty="0">
              <a:latin typeface="Bradley Hand ITC" panose="03070402050302030203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radley Hand ITC" panose="03070402050302030203" pitchFamily="66" charset="0"/>
              </a:rPr>
              <a:t>Lack of human contact (mobile phone/ mental health lecture)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radley Hand ITC" panose="03070402050302030203" pitchFamily="66" charset="0"/>
              </a:rPr>
              <a:t>Wasting time </a:t>
            </a:r>
            <a:r>
              <a:rPr lang="en-US" b="1" dirty="0">
                <a:latin typeface="Bradley Hand ITC" panose="03070402050302030203" pitchFamily="66" charset="0"/>
                <a:sym typeface="Wingdings" panose="05000000000000000000" pitchFamily="2" charset="2"/>
              </a:rPr>
              <a:t></a:t>
            </a:r>
            <a:r>
              <a:rPr lang="en-US" b="1" dirty="0">
                <a:latin typeface="Bradley Hand ITC" panose="03070402050302030203" pitchFamily="66" charset="0"/>
              </a:rPr>
              <a:t> stress (e.g. studying- Impact of SM lecture) </a:t>
            </a:r>
          </a:p>
          <a:p>
            <a:endParaRPr lang="en-US" b="1" dirty="0">
              <a:latin typeface="Bradley Hand ITC" panose="03070402050302030203" pitchFamily="66" charset="0"/>
            </a:endParaRPr>
          </a:p>
          <a:p>
            <a:r>
              <a:rPr lang="en-US" b="1" u="sng" dirty="0">
                <a:latin typeface="Bradley Hand ITC" panose="03070402050302030203" pitchFamily="66" charset="0"/>
              </a:rPr>
              <a:t>Gaming and TV</a:t>
            </a:r>
            <a:endParaRPr lang="en-US" b="1" dirty="0">
              <a:latin typeface="Bradley Hand ITC" panose="03070402050302030203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radley Hand ITC" panose="03070402050302030203" pitchFamily="66" charset="0"/>
              </a:rPr>
              <a:t>Less physical 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radley Hand ITC" panose="03070402050302030203" pitchFamily="66" charset="0"/>
              </a:rPr>
              <a:t>Screen time= eye damage (self-study reading article)</a:t>
            </a:r>
          </a:p>
          <a:p>
            <a:endParaRPr lang="en-US" b="1" dirty="0">
              <a:latin typeface="Bradley Hand ITC" panose="03070402050302030203" pitchFamily="66" charset="0"/>
            </a:endParaRPr>
          </a:p>
          <a:p>
            <a:r>
              <a:rPr lang="en-US" b="1" u="sng" dirty="0">
                <a:latin typeface="Bradley Hand ITC" panose="03070402050302030203" pitchFamily="66" charset="0"/>
              </a:rPr>
              <a:t>Food delivery</a:t>
            </a:r>
            <a:endParaRPr lang="en-US" b="1" dirty="0">
              <a:latin typeface="Bradley Hand ITC" panose="03070402050302030203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radley Hand ITC" panose="03070402050302030203" pitchFamily="66" charset="0"/>
              </a:rPr>
              <a:t>Convenient- no effort (e.g. </a:t>
            </a:r>
            <a:r>
              <a:rPr lang="en-US" b="1" dirty="0" err="1">
                <a:latin typeface="Bradley Hand ITC" panose="03070402050302030203" pitchFamily="66" charset="0"/>
              </a:rPr>
              <a:t>Dianping</a:t>
            </a:r>
            <a:r>
              <a:rPr lang="en-US" b="1" dirty="0">
                <a:latin typeface="Bradley Hand ITC" panose="03070402050302030203" pitchFamily="66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radley Hand ITC" panose="03070402050302030203" pitchFamily="66" charset="0"/>
              </a:rPr>
              <a:t>unhealthy 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Bradley Hand ITC" panose="03070402050302030203" pitchFamily="66" charset="0"/>
            </a:endParaRPr>
          </a:p>
          <a:p>
            <a:r>
              <a:rPr lang="en-US" b="1" dirty="0">
                <a:latin typeface="Bradley Hand ITC" panose="03070402050302030203" pitchFamily="66" charset="0"/>
              </a:rPr>
              <a:t>John, Michaela, Robert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6A2454-299D-8B23-E837-CE01076AC743}"/>
              </a:ext>
            </a:extLst>
          </p:cNvPr>
          <p:cNvSpPr/>
          <p:nvPr/>
        </p:nvSpPr>
        <p:spPr>
          <a:xfrm>
            <a:off x="4703975" y="1373643"/>
            <a:ext cx="3451883" cy="6318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Points that may need clarifying about the prompt (if any)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28292-77B9-4219-ABD5-AAFCDBE4D243}"/>
              </a:ext>
            </a:extLst>
          </p:cNvPr>
          <p:cNvSpPr/>
          <p:nvPr/>
        </p:nvSpPr>
        <p:spPr>
          <a:xfrm>
            <a:off x="4703975" y="2185747"/>
            <a:ext cx="3451883" cy="110932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Ideas </a:t>
            </a:r>
            <a:r>
              <a:rPr lang="en-US" dirty="0" err="1"/>
              <a:t>organised</a:t>
            </a:r>
            <a:r>
              <a:rPr lang="en-US" dirty="0"/>
              <a:t> with underlined headings and bullet points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15B830-F08E-4629-9835-A86345C56140}"/>
              </a:ext>
            </a:extLst>
          </p:cNvPr>
          <p:cNvSpPr/>
          <p:nvPr/>
        </p:nvSpPr>
        <p:spPr>
          <a:xfrm>
            <a:off x="4703975" y="3485709"/>
            <a:ext cx="3451883" cy="5040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Notes of evidence/ examples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D1FD52-FC4D-5FBC-AF7B-2CB479799F92}"/>
              </a:ext>
            </a:extLst>
          </p:cNvPr>
          <p:cNvSpPr/>
          <p:nvPr/>
        </p:nvSpPr>
        <p:spPr>
          <a:xfrm>
            <a:off x="4703975" y="4164268"/>
            <a:ext cx="3451883" cy="50405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group members’ names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A5D639-152C-21C1-9004-4C727CE5C026}"/>
              </a:ext>
            </a:extLst>
          </p:cNvPr>
          <p:cNvCxnSpPr>
            <a:cxnSpLocks/>
          </p:cNvCxnSpPr>
          <p:nvPr/>
        </p:nvCxnSpPr>
        <p:spPr>
          <a:xfrm flipH="1">
            <a:off x="1743959" y="2419097"/>
            <a:ext cx="2960016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B43E3D-6F22-3425-060D-91E78AECA35A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997724" y="1689553"/>
            <a:ext cx="1706251" cy="6641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0FFC96-B097-D5D1-E574-380C94FB608F}"/>
              </a:ext>
            </a:extLst>
          </p:cNvPr>
          <p:cNvCxnSpPr>
            <a:cxnSpLocks/>
          </p:cNvCxnSpPr>
          <p:nvPr/>
        </p:nvCxnSpPr>
        <p:spPr>
          <a:xfrm flipH="1" flipV="1">
            <a:off x="3214540" y="3360695"/>
            <a:ext cx="1998670" cy="50405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3C2F82-CB7A-871F-79B2-E3DF202F80B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601517" y="4416296"/>
            <a:ext cx="2102458" cy="206934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E8ACC3C-DF00-349E-E731-35F3D2A877A8}"/>
              </a:ext>
            </a:extLst>
          </p:cNvPr>
          <p:cNvSpPr/>
          <p:nvPr/>
        </p:nvSpPr>
        <p:spPr>
          <a:xfrm>
            <a:off x="8325854" y="1043535"/>
            <a:ext cx="3628724" cy="2769007"/>
          </a:xfrm>
          <a:prstGeom prst="rect">
            <a:avLst/>
          </a:prstGeom>
          <a:solidFill>
            <a:srgbClr val="C7EBE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It is important to make clear notes during the preparation time. You should not waste time during the discussion trying to understand your notes.</a:t>
            </a:r>
          </a:p>
        </p:txBody>
      </p:sp>
      <p:sp>
        <p:nvSpPr>
          <p:cNvPr id="39" name="Text Box 3">
            <a:extLst>
              <a:ext uri="{FF2B5EF4-FFF2-40B4-BE49-F238E27FC236}">
                <a16:creationId xmlns:a16="http://schemas.microsoft.com/office/drawing/2014/main" id="{52BDFE5B-5808-5C1D-D846-76D275354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1517" y="279885"/>
            <a:ext cx="7922467" cy="48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9BB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Language and skills focus: </a:t>
            </a:r>
            <a:r>
              <a:rPr lang="en-GB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Preparation time 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5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Discussion focus</a:t>
              </a: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7" name="Picture 2" descr="Listening Skills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465" y="5454994"/>
            <a:ext cx="91827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032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03F5E1-27FB-A553-7444-D613EE5D1EB2}"/>
              </a:ext>
            </a:extLst>
          </p:cNvPr>
          <p:cNvSpPr txBox="1"/>
          <p:nvPr/>
        </p:nvSpPr>
        <p:spPr>
          <a:xfrm>
            <a:off x="335361" y="1274935"/>
            <a:ext cx="6093720" cy="2445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dirty="0"/>
              <a:t>You will now be given 2 minutes preparation time. Use a </a:t>
            </a:r>
            <a:r>
              <a:rPr lang="en-US" sz="2400" b="1" dirty="0"/>
              <a:t>blank</a:t>
            </a:r>
            <a:r>
              <a:rPr lang="en-US" sz="2400" dirty="0"/>
              <a:t> piece of paper to make notes.</a:t>
            </a:r>
          </a:p>
          <a:p>
            <a:pPr>
              <a:lnSpc>
                <a:spcPct val="107000"/>
              </a:lnSpc>
            </a:pPr>
            <a:endParaRPr lang="en-US" sz="2400" dirty="0"/>
          </a:p>
          <a:p>
            <a:pPr>
              <a:lnSpc>
                <a:spcPct val="107000"/>
              </a:lnSpc>
            </a:pPr>
            <a:r>
              <a:rPr lang="en-US" sz="2400" dirty="0"/>
              <a:t>Then, you will complete the group discussion </a:t>
            </a:r>
          </a:p>
          <a:p>
            <a:pPr>
              <a:lnSpc>
                <a:spcPct val="107000"/>
              </a:lnSpc>
            </a:pPr>
            <a:r>
              <a:rPr lang="en-US" sz="2400" dirty="0"/>
              <a:t>(9 min for 3 students / 12 min for 4 students).</a:t>
            </a:r>
          </a:p>
          <a:p>
            <a:pPr>
              <a:lnSpc>
                <a:spcPct val="107000"/>
              </a:lnSpc>
            </a:pPr>
            <a:endParaRPr lang="en-US" sz="2400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E98AFFF3-6E1F-2FF7-EAEC-FCB274E4B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007" y="4360706"/>
            <a:ext cx="8977986" cy="2071990"/>
          </a:xfrm>
          <a:prstGeom prst="rect">
            <a:avLst/>
          </a:prstGeom>
          <a:solidFill>
            <a:srgbClr val="FFF3CC"/>
          </a:solidFill>
          <a:ln w="12700" algn="ctr">
            <a:solidFill>
              <a:srgbClr val="5B9BD5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/>
            <a:r>
              <a:rPr lang="en-US" sz="2400" dirty="0"/>
              <a:t>Agree on 2-3 </a:t>
            </a:r>
            <a:r>
              <a:rPr lang="en-US" sz="2400" b="1" dirty="0"/>
              <a:t>ways</a:t>
            </a:r>
            <a:r>
              <a:rPr lang="en-US" sz="2400" dirty="0"/>
              <a:t> that technology will affect shopping in the future. </a:t>
            </a:r>
          </a:p>
          <a:p>
            <a:pPr marL="227013"/>
            <a:endParaRPr lang="en-GB" sz="2400" dirty="0"/>
          </a:p>
          <a:p>
            <a:pPr marL="227013"/>
            <a:r>
              <a:rPr lang="en-US" sz="2400" dirty="0"/>
              <a:t>Rank them starting with the greatest </a:t>
            </a:r>
            <a:r>
              <a:rPr lang="en-US" sz="2400" u="sng" dirty="0"/>
              <a:t>impact</a:t>
            </a:r>
            <a:r>
              <a:rPr lang="en-US" sz="2400" dirty="0"/>
              <a:t>.</a:t>
            </a:r>
            <a:endParaRPr lang="en-GB" sz="2400" dirty="0"/>
          </a:p>
        </p:txBody>
      </p:sp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Discussion focus: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 Timed practice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1E7B458-A612-93BD-E81F-B2A41E1F8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519" y="1274935"/>
            <a:ext cx="5031157" cy="18827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B8BBF6-7402-BE61-3ED2-04EA97A84455}"/>
              </a:ext>
            </a:extLst>
          </p:cNvPr>
          <p:cNvSpPr txBox="1"/>
          <p:nvPr/>
        </p:nvSpPr>
        <p:spPr>
          <a:xfrm>
            <a:off x="335359" y="3562606"/>
            <a:ext cx="11323317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400" dirty="0"/>
              <a:t>Make sure you pay attention to the timers on the projector screen.</a:t>
            </a:r>
          </a:p>
        </p:txBody>
      </p:sp>
    </p:spTree>
    <p:extLst>
      <p:ext uri="{BB962C8B-B14F-4D97-AF65-F5344CB8AC3E}">
        <p14:creationId xmlns:p14="http://schemas.microsoft.com/office/powerpoint/2010/main" val="826196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87" y="1079140"/>
            <a:ext cx="10515600" cy="667271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Reflect on your group discussion and answer the questions below. </a:t>
            </a:r>
            <a:endParaRPr lang="en-US" sz="2000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Discussion focus: 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Reflect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9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074340"/>
              </p:ext>
            </p:extLst>
          </p:nvPr>
        </p:nvGraphicFramePr>
        <p:xfrm>
          <a:off x="437787" y="1412776"/>
          <a:ext cx="11552653" cy="5212082"/>
        </p:xfrm>
        <a:graphic>
          <a:graphicData uri="http://schemas.openxmlformats.org/drawingml/2006/table">
            <a:tbl>
              <a:tblPr/>
              <a:tblGrid>
                <a:gridCol w="1199284">
                  <a:extLst>
                    <a:ext uri="{9D8B030D-6E8A-4147-A177-3AD203B41FA5}">
                      <a16:colId xmlns:a16="http://schemas.microsoft.com/office/drawing/2014/main" val="5820712"/>
                    </a:ext>
                  </a:extLst>
                </a:gridCol>
                <a:gridCol w="8288594">
                  <a:extLst>
                    <a:ext uri="{9D8B030D-6E8A-4147-A177-3AD203B41FA5}">
                      <a16:colId xmlns:a16="http://schemas.microsoft.com/office/drawing/2014/main" val="1838178000"/>
                    </a:ext>
                  </a:extLst>
                </a:gridCol>
                <a:gridCol w="619432">
                  <a:extLst>
                    <a:ext uri="{9D8B030D-6E8A-4147-A177-3AD203B41FA5}">
                      <a16:colId xmlns:a16="http://schemas.microsoft.com/office/drawing/2014/main" val="3792501763"/>
                    </a:ext>
                  </a:extLst>
                </a:gridCol>
                <a:gridCol w="855406">
                  <a:extLst>
                    <a:ext uri="{9D8B030D-6E8A-4147-A177-3AD203B41FA5}">
                      <a16:colId xmlns:a16="http://schemas.microsoft.com/office/drawing/2014/main" val="237020912"/>
                    </a:ext>
                  </a:extLst>
                </a:gridCol>
                <a:gridCol w="589937">
                  <a:extLst>
                    <a:ext uri="{9D8B030D-6E8A-4147-A177-3AD203B41FA5}">
                      <a16:colId xmlns:a16="http://schemas.microsoft.com/office/drawing/2014/main" val="3794456216"/>
                    </a:ext>
                  </a:extLst>
                </a:gridCol>
              </a:tblGrid>
              <a:tr h="483669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i="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 </a:t>
                      </a:r>
                    </a:p>
                  </a:txBody>
                  <a:tcPr marL="30722" marR="30722" marT="30722" marB="3072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i="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 </a:t>
                      </a:r>
                    </a:p>
                  </a:txBody>
                  <a:tcPr marL="30722" marR="30722" marT="30722" marB="30722">
                    <a:lnL>
                      <a:noFill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b="1" kern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b="1" kern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Partly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b="1" kern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552042"/>
                  </a:ext>
                </a:extLst>
              </a:tr>
              <a:tr h="460659">
                <a:tc rowSpan="4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kern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"/>
                        </a:rPr>
                        <a:t>My </a:t>
                      </a:r>
                    </a:p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kern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"/>
                        </a:rPr>
                        <a:t>group </a:t>
                      </a:r>
                    </a:p>
                  </a:txBody>
                  <a:tcPr marL="30722" marR="30722" marT="30722" marB="30722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i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Opening the discussion: </a:t>
                      </a:r>
                      <a:r>
                        <a:rPr lang="en-US" sz="2000" i="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We made sure that everyone understood the topic.</a:t>
                      </a:r>
                    </a:p>
                  </a:txBody>
                  <a:tcPr marL="30722" marR="30722" marT="30722" marB="30722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50655"/>
                  </a:ext>
                </a:extLst>
              </a:tr>
              <a:tr h="46065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i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Gathering ideas: </a:t>
                      </a:r>
                      <a:r>
                        <a:rPr lang="en-US" sz="2000" i="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We</a:t>
                      </a:r>
                      <a:r>
                        <a:rPr lang="en-US" sz="2000" i="0" kern="14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 introduced </a:t>
                      </a:r>
                      <a:r>
                        <a:rPr lang="en-US" sz="2000" i="0" u="sng" kern="14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and</a:t>
                      </a:r>
                      <a:r>
                        <a:rPr lang="en-US" sz="2000" i="0" u="none" kern="14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 developed our ideas.</a:t>
                      </a:r>
                      <a:endParaRPr lang="en-US" sz="2000" i="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30722" marR="30722" marT="30722" marB="30722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052430"/>
                  </a:ext>
                </a:extLst>
              </a:tr>
              <a:tr h="46065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i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Ranking: </a:t>
                      </a:r>
                      <a:r>
                        <a:rPr lang="en-US" sz="2000" i="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We justified</a:t>
                      </a:r>
                      <a:r>
                        <a:rPr lang="en-US" sz="2000" i="0" kern="14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 our choices for the ranking.</a:t>
                      </a:r>
                      <a:endParaRPr lang="en-US" sz="2000" i="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30722" marR="30722" marT="30722" marB="30722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195279"/>
                  </a:ext>
                </a:extLst>
              </a:tr>
              <a:tr h="46065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i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Conclusion:</a:t>
                      </a:r>
                      <a:r>
                        <a:rPr lang="en-US" sz="2000" i="0" kern="14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 We </a:t>
                      </a:r>
                      <a:r>
                        <a:rPr lang="en-US" sz="2000" i="0" kern="140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summarised</a:t>
                      </a:r>
                      <a:r>
                        <a:rPr lang="en-US" sz="2000" i="0" kern="14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 our discussion.</a:t>
                      </a:r>
                      <a:endParaRPr lang="en-US" sz="2000" i="1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30722" marR="30722" marT="30722" marB="30722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25782"/>
                  </a:ext>
                </a:extLst>
              </a:tr>
              <a:tr h="460659">
                <a:tc rowSpan="3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b="1" i="0" kern="14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 "/>
                        </a:rPr>
                        <a:t>Me</a:t>
                      </a:r>
                    </a:p>
                  </a:txBody>
                  <a:tcPr marL="30722" marR="30722" marT="30722" marB="30722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i="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I made</a:t>
                      </a:r>
                      <a:r>
                        <a:rPr lang="en-US" sz="2000" i="0" kern="14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 effective notes during the 2 </a:t>
                      </a:r>
                      <a:r>
                        <a:rPr lang="en-US" sz="2000" i="0" kern="140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mins</a:t>
                      </a:r>
                      <a:r>
                        <a:rPr lang="en-US" sz="2000" i="0" kern="14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 preparation time.</a:t>
                      </a:r>
                      <a:endParaRPr lang="en-US" sz="2000" i="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30722" marR="30722" marT="30722" marB="30722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65795"/>
                  </a:ext>
                </a:extLst>
              </a:tr>
              <a:tr h="46065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i="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I used my</a:t>
                      </a:r>
                      <a:r>
                        <a:rPr lang="en-US" sz="2000" i="0" kern="14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 notes to help me express my ideas.</a:t>
                      </a:r>
                      <a:endParaRPr lang="en-US" sz="2000" i="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30722" marR="30722" marT="30722" marB="30722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272043"/>
                  </a:ext>
                </a:extLst>
              </a:tr>
              <a:tr h="46065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i="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I</a:t>
                      </a:r>
                      <a:r>
                        <a:rPr lang="en-US" sz="2000" i="0" kern="140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 contributed to each stage of the task.</a:t>
                      </a:r>
                      <a:endParaRPr lang="en-US" sz="2000" i="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30722" marR="30722" marT="30722" marB="30722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2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200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483275"/>
                  </a:ext>
                </a:extLst>
              </a:tr>
              <a:tr h="702015">
                <a:tc gridSpan="5"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i="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1 or 2 things I did well… </a:t>
                      </a: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33785"/>
                  </a:ext>
                </a:extLst>
              </a:tr>
              <a:tr h="801785">
                <a:tc gridSpan="5"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i="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1 or 2 things I could do better in the next discussion… </a:t>
                      </a:r>
                    </a:p>
                  </a:txBody>
                  <a:tcPr marL="30722" marR="30722" marT="30722" marB="30722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78855"/>
                  </a:ext>
                </a:extLst>
              </a:tr>
            </a:tbl>
          </a:graphicData>
        </a:graphic>
      </p:graphicFrame>
      <p:pic>
        <p:nvPicPr>
          <p:cNvPr id="2" name="Picture 6" descr="Book Generic Mixed icon">
            <a:extLst>
              <a:ext uri="{FF2B5EF4-FFF2-40B4-BE49-F238E27FC236}">
                <a16:creationId xmlns:a16="http://schemas.microsoft.com/office/drawing/2014/main" id="{73AB561C-E261-2674-7E5C-C7FE6DDA9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390" y="5636035"/>
            <a:ext cx="9888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423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9932127"/>
              </p:ext>
            </p:extLst>
          </p:nvPr>
        </p:nvGraphicFramePr>
        <p:xfrm>
          <a:off x="695400" y="1340769"/>
          <a:ext cx="10729192" cy="46584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8753">
                  <a:extLst>
                    <a:ext uri="{9D8B030D-6E8A-4147-A177-3AD203B41FA5}">
                      <a16:colId xmlns:a16="http://schemas.microsoft.com/office/drawing/2014/main" val="2008940339"/>
                    </a:ext>
                  </a:extLst>
                </a:gridCol>
                <a:gridCol w="9190439">
                  <a:extLst>
                    <a:ext uri="{9D8B030D-6E8A-4147-A177-3AD203B41FA5}">
                      <a16:colId xmlns:a16="http://schemas.microsoft.com/office/drawing/2014/main" val="2859638879"/>
                    </a:ext>
                  </a:extLst>
                </a:gridCol>
              </a:tblGrid>
              <a:tr h="46686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Due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Task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099356"/>
                  </a:ext>
                </a:extLst>
              </a:tr>
              <a:tr h="1245006"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Lesson 10.1</a:t>
                      </a:r>
                    </a:p>
                  </a:txBody>
                  <a:tcPr anchor="ctr">
                    <a:solidFill>
                      <a:srgbClr val="26417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ct val="100000"/>
                        </a:lnSpc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Watch </a:t>
                      </a:r>
                      <a:r>
                        <a:rPr lang="en-US" sz="24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Lecture 5B: </a:t>
                      </a:r>
                      <a:r>
                        <a:rPr lang="en-US" sz="2400" b="0" i="1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Technology and sedentary lifestyles</a:t>
                      </a: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take notes.</a:t>
                      </a:r>
                      <a:endParaRPr lang="en-US" sz="2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base">
                        <a:lnSpc>
                          <a:spcPct val="100000"/>
                        </a:lnSpc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  <a:r>
                        <a:rPr lang="en-US" sz="2400" b="1" i="0" u="none" baseline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You will use these notes later when you revise for the Group Discussion Exam.</a:t>
                      </a:r>
                      <a:endParaRPr lang="en-US" sz="2400" b="1" i="0" u="sng" baseline="0" dirty="0">
                        <a:solidFill>
                          <a:srgbClr val="FF0000"/>
                        </a:solidFill>
                        <a:effectLst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403121"/>
                  </a:ext>
                </a:extLst>
              </a:tr>
              <a:tr h="1522943"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26417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Watch the YouTube video </a:t>
                      </a:r>
                      <a:r>
                        <a:rPr lang="en-US" sz="24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‘Meet the AI robot capable of human emotions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 </a:t>
                      </a:r>
                      <a:r>
                        <a:rPr lang="en-US" sz="24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and complete the </a:t>
                      </a:r>
                      <a:r>
                        <a:rPr lang="en-US" sz="2400" b="0" i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Getting started </a:t>
                      </a:r>
                      <a:r>
                        <a:rPr lang="en-US" sz="24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activity in the </a:t>
                      </a:r>
                      <a:r>
                        <a:rPr lang="en-US" sz="2400" b="1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Class Workbook</a:t>
                      </a:r>
                      <a:r>
                        <a:rPr lang="en-US" sz="24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(Lesson 10.1).​ 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can find the link to the video on the 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OCSa Moodle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page, in the Week 10 section. 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N.B. 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should be connected to </a:t>
                      </a:r>
                      <a:r>
                        <a:rPr lang="en-US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eduroam</a:t>
                      </a:r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watch the video.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Complete ‘Vocabulary building’ tasks A &amp; B (Class Workbook - Lesson 10.1 ).​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857983"/>
                  </a:ext>
                </a:extLst>
              </a:tr>
            </a:tbl>
          </a:graphicData>
        </a:graphic>
      </p:graphicFrame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639616" y="279885"/>
            <a:ext cx="7956376" cy="556827"/>
            <a:chOff x="103092947" y="106166598"/>
            <a:chExt cx="6633628" cy="556506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>
                  <a:solidFill>
                    <a:srgbClr val="000000"/>
                  </a:solidFill>
                  <a:latin typeface="Verdana" panose="020B0604030504040204" pitchFamily="34" charset="0"/>
                </a:rPr>
                <a:t>Homework</a:t>
              </a:r>
              <a:endParaRPr lang="en-US" altLang="en-US" sz="2800">
                <a:latin typeface="Arial" panose="020B0604020202020204" pitchFamily="34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8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3" name="Picture 6" descr="Book Generic Mixed icon">
            <a:extLst>
              <a:ext uri="{FF2B5EF4-FFF2-40B4-BE49-F238E27FC236}">
                <a16:creationId xmlns:a16="http://schemas.microsoft.com/office/drawing/2014/main" id="{DA7F816E-F55E-0263-5943-12713578F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0180" y="3585152"/>
            <a:ext cx="9888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689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2275" y="96928"/>
            <a:ext cx="2423763" cy="721619"/>
          </a:xfrm>
          <a:solidFill>
            <a:schemeClr val="accent5">
              <a:lumMod val="50000"/>
            </a:schemeClr>
          </a:solidFill>
          <a:ln w="3810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Week 9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2205458" y="-1489166"/>
            <a:ext cx="19394267" cy="1205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5962" y="818547"/>
            <a:ext cx="11980076" cy="5670121"/>
          </a:xfr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resources for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OCSa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the 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Lab Moodle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page: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Speaking  University speaking tasks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(group discussions)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		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Arial"/>
                <a:cs typeface="Arial"/>
              </a:rPr>
              <a:t>Next week 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(Week 9 – beginning the 2</a:t>
            </a:r>
            <a:r>
              <a:rPr lang="en-US" baseline="30000" dirty="0">
                <a:solidFill>
                  <a:schemeClr val="bg1"/>
                </a:solidFill>
                <a:latin typeface="Arial"/>
                <a:cs typeface="Arial"/>
              </a:rPr>
              <a:t>nd</a:t>
            </a:r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of December):</a:t>
            </a:r>
          </a:p>
          <a:p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Utalk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continues! Monday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Friday PB 115. 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Evening sessions available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(check SPDPO system for times)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NEW! 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group discussion practice (with feedback)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up via the Writing Lab Friday email.  </a:t>
            </a:r>
          </a:p>
          <a:p>
            <a:pPr marL="0" indent="0">
              <a:buNone/>
            </a:pP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604" y="6488668"/>
            <a:ext cx="44765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Centre for English Language Education CELE N048 AY 24-25</a:t>
            </a:r>
            <a:endParaRPr lang="en-GB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488BF-5DF9-43A7-B4F8-5B363561652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2" y="96928"/>
            <a:ext cx="4411716" cy="637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5ADBCB-507D-4077-83D7-F23BB0880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275" y="1311918"/>
            <a:ext cx="2080070" cy="208007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F863E17B-17D6-49E5-83B3-80209F90CA66}"/>
              </a:ext>
            </a:extLst>
          </p:cNvPr>
          <p:cNvSpPr/>
          <p:nvPr/>
        </p:nvSpPr>
        <p:spPr>
          <a:xfrm flipV="1">
            <a:off x="8010702" y="1311918"/>
            <a:ext cx="1524001" cy="757040"/>
          </a:xfrm>
          <a:prstGeom prst="bentArrow">
            <a:avLst>
              <a:gd name="adj1" fmla="val 25000"/>
              <a:gd name="adj2" fmla="val 50000"/>
              <a:gd name="adj3" fmla="val 39229"/>
              <a:gd name="adj4" fmla="val 4375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4014F5-CD71-41D6-9BC4-BEF512C51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2275" y="3827344"/>
            <a:ext cx="2080070" cy="213426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</p:pic>
      <p:sp>
        <p:nvSpPr>
          <p:cNvPr id="11" name="Arrow: Bent 10">
            <a:extLst>
              <a:ext uri="{FF2B5EF4-FFF2-40B4-BE49-F238E27FC236}">
                <a16:creationId xmlns:a16="http://schemas.microsoft.com/office/drawing/2014/main" id="{A4E7C3BD-8DFC-4F52-99C1-C232E21FAA2D}"/>
              </a:ext>
            </a:extLst>
          </p:cNvPr>
          <p:cNvSpPr/>
          <p:nvPr/>
        </p:nvSpPr>
        <p:spPr>
          <a:xfrm flipV="1">
            <a:off x="6650497" y="4263983"/>
            <a:ext cx="2519140" cy="757040"/>
          </a:xfrm>
          <a:prstGeom prst="bentArrow">
            <a:avLst>
              <a:gd name="adj1" fmla="val 25000"/>
              <a:gd name="adj2" fmla="val 50000"/>
              <a:gd name="adj3" fmla="val 39229"/>
              <a:gd name="adj4" fmla="val 4375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81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7270CB-D9D2-4B14-96C3-D9BF2D83F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596842"/>
              </p:ext>
            </p:extLst>
          </p:nvPr>
        </p:nvGraphicFramePr>
        <p:xfrm>
          <a:off x="689308" y="2298134"/>
          <a:ext cx="10801200" cy="3082104"/>
        </p:xfrm>
        <a:graphic>
          <a:graphicData uri="http://schemas.openxmlformats.org/drawingml/2006/table">
            <a:tbl>
              <a:tblPr/>
              <a:tblGrid>
                <a:gridCol w="8928992">
                  <a:extLst>
                    <a:ext uri="{9D8B030D-6E8A-4147-A177-3AD203B41FA5}">
                      <a16:colId xmlns:a16="http://schemas.microsoft.com/office/drawing/2014/main" val="2414920235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313564078"/>
                    </a:ext>
                  </a:extLst>
                </a:gridCol>
              </a:tblGrid>
              <a:tr h="1054887">
                <a:tc>
                  <a:txBody>
                    <a:bodyPr/>
                    <a:lstStyle/>
                    <a:p>
                      <a:pPr marL="170117"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400" b="1" i="0" kern="14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"/>
                        </a:rPr>
                        <a:t>In addition, you should be better able to …</a:t>
                      </a:r>
                      <a:endParaRPr lang="en-US" sz="2400" b="1" i="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36576" marR="36576" marT="36576" marB="36576" anchor="ctr">
                    <a:lnL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0" kern="14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"/>
                        </a:rPr>
                        <a:t>Intended Learning Outcomes</a:t>
                      </a:r>
                      <a:endParaRPr lang="en-US" sz="2000" b="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36576" marR="36576" marT="36576" marB="36576" anchor="ctr">
                    <a:lnL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929048"/>
                  </a:ext>
                </a:extLst>
              </a:tr>
              <a:tr h="1073320">
                <a:tc>
                  <a:txBody>
                    <a:bodyPr/>
                    <a:lstStyle/>
                    <a:p>
                      <a:pPr marL="70333" marR="0" lvl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24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divide a discussion task into appropriate stages</a:t>
                      </a:r>
                    </a:p>
                  </a:txBody>
                  <a:tcPr marL="36576" marR="36576" marT="36576" marB="36576" anchor="ctr">
                    <a:lnL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R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1.1-1.3</a:t>
                      </a:r>
                    </a:p>
                    <a:p>
                      <a:pPr marR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1.6</a:t>
                      </a:r>
                    </a:p>
                    <a:p>
                      <a:pPr marR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2.3</a:t>
                      </a:r>
                    </a:p>
                    <a:p>
                      <a:pPr marR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4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"/>
                        </a:rPr>
                        <a:t>2.5</a:t>
                      </a:r>
                      <a:endParaRPr lang="en-US" sz="2400" kern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"/>
                      </a:endParaRPr>
                    </a:p>
                  </a:txBody>
                  <a:tcPr marL="36576" marR="36576" marT="36576" marB="36576" anchor="ctr">
                    <a:lnL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130901"/>
                  </a:ext>
                </a:extLst>
              </a:tr>
              <a:tr h="871118">
                <a:tc>
                  <a:txBody>
                    <a:bodyPr/>
                    <a:lstStyle/>
                    <a:p>
                      <a:pPr marL="70333" marR="0" lvl="0" indent="0" algn="l" defTabSz="914400" rtl="0" eaLnBrk="1" fontAlgn="auto" latinLnBrk="0" hangingPunct="1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 "/>
                        </a:rPr>
                        <a:t>produce effective notes for a discussion task</a:t>
                      </a:r>
                    </a:p>
                  </a:txBody>
                  <a:tcPr marL="36576" marR="36576" marT="36576" marB="36576" anchor="ctr">
                    <a:lnL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R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kern="14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"/>
                      </a:endParaRPr>
                    </a:p>
                  </a:txBody>
                  <a:tcPr marL="36576" marR="36576" marT="36576" marB="36576" anchor="ctr">
                    <a:lnL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91A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47055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8CF5E586-D145-AFB3-6F77-C88F0CCDB8E5}"/>
              </a:ext>
            </a:extLst>
          </p:cNvPr>
          <p:cNvGrpSpPr>
            <a:grpSpLocks/>
          </p:cNvGrpSpPr>
          <p:nvPr/>
        </p:nvGrpSpPr>
        <p:grpSpPr bwMode="auto">
          <a:xfrm>
            <a:off x="2567614" y="279943"/>
            <a:ext cx="7956374" cy="556775"/>
            <a:chOff x="103092947" y="106166650"/>
            <a:chExt cx="6633626" cy="556454"/>
          </a:xfrm>
        </p:grpSpPr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5ADC5981-4915-8BFE-6381-220204D2A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21214" y="106166650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Lesson aims and objectives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9128B4-1129-2B84-3553-28B7F5684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6" name="Picture 5" descr="UoN_Primary_Logo_RGB">
            <a:extLst>
              <a:ext uri="{FF2B5EF4-FFF2-40B4-BE49-F238E27FC236}">
                <a16:creationId xmlns:a16="http://schemas.microsoft.com/office/drawing/2014/main" id="{DAF55D3F-6E96-9237-B8E9-4916F36F4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5CD034-AB82-9548-C425-E30EDB1F42D7}"/>
              </a:ext>
            </a:extLst>
          </p:cNvPr>
          <p:cNvSpPr txBox="1"/>
          <p:nvPr/>
        </p:nvSpPr>
        <p:spPr>
          <a:xfrm>
            <a:off x="689308" y="1251777"/>
            <a:ext cx="10801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alibri "/>
                <a:ea typeface="Aptos" panose="020B0004020202020204" pitchFamily="34" charset="0"/>
                <a:cs typeface="Times New Roman" panose="02020603050405020304" pitchFamily="18" charset="0"/>
              </a:rPr>
              <a:t>By the end of this lesson, </a:t>
            </a:r>
            <a:r>
              <a:rPr lang="en-US" sz="2400" b="1" dirty="0">
                <a:effectLst/>
                <a:latin typeface="Calibri "/>
                <a:ea typeface="Aptos" panose="020B0004020202020204" pitchFamily="34" charset="0"/>
                <a:cs typeface="Times New Roman" panose="02020603050405020304" pitchFamily="18" charset="0"/>
              </a:rPr>
              <a:t>you should have enhanced your speaking and listening ability through practice.</a:t>
            </a:r>
            <a:r>
              <a:rPr lang="en-US" sz="2400" dirty="0">
                <a:effectLst/>
                <a:latin typeface="Calibri 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GB" sz="24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2277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Getting started</a:t>
              </a: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7" name="Picture 2" descr="Listening Skills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074" y="5394920"/>
            <a:ext cx="91054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73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2392661"/>
            <a:ext cx="11089232" cy="4365103"/>
          </a:xfrm>
          <a:noFill/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GB" sz="2200" dirty="0"/>
              <a:t>Different areas of the room will be given a number 1-4. Go to the area with the same number as the video you watched. Discuss the focus question with others in the same area.</a:t>
            </a:r>
          </a:p>
          <a:p>
            <a:pPr marL="0" lvl="0" indent="0" algn="just">
              <a:buNone/>
            </a:pPr>
            <a:endParaRPr lang="en-GB" sz="2200" dirty="0"/>
          </a:p>
          <a:p>
            <a:pPr marL="0" lvl="0" indent="0" algn="just">
              <a:buNone/>
            </a:pPr>
            <a:r>
              <a:rPr lang="en-GB" sz="2200" b="1" dirty="0">
                <a:solidFill>
                  <a:srgbClr val="0070C0"/>
                </a:solidFill>
              </a:rPr>
              <a:t>Focus questions:</a:t>
            </a:r>
          </a:p>
          <a:p>
            <a:pPr marL="0" indent="0" algn="just">
              <a:buNone/>
            </a:pPr>
            <a:r>
              <a:rPr lang="en-GB" sz="2200" dirty="0">
                <a:solidFill>
                  <a:srgbClr val="0070C0"/>
                </a:solidFill>
              </a:rPr>
              <a:t>Area 1: </a:t>
            </a:r>
            <a:r>
              <a:rPr lang="en-US" sz="22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How can data be used to make shopping in stores more convenient in the future?</a:t>
            </a:r>
          </a:p>
          <a:p>
            <a:pPr marL="0" lvl="0" indent="0" algn="just">
              <a:buNone/>
            </a:pPr>
            <a:r>
              <a:rPr lang="en-GB" sz="2200" dirty="0">
                <a:solidFill>
                  <a:srgbClr val="0070C0"/>
                </a:solidFill>
              </a:rPr>
              <a:t>Area 2: </a:t>
            </a:r>
            <a:r>
              <a:rPr lang="en-US" sz="22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 what ways is Alibaba leading innovation in supermarkets and fashion retail?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Area 3: </a:t>
            </a:r>
            <a:r>
              <a:rPr lang="en-US" sz="22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How will shopping in the fashion industry change in the future?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Area 4: </a:t>
            </a:r>
            <a:r>
              <a:rPr lang="en-US" sz="22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Why has live streaming been so successful, and what is the future of livestreaming?</a:t>
            </a:r>
          </a:p>
          <a:p>
            <a:pPr marL="0" indent="0" algn="just">
              <a:buNone/>
            </a:pPr>
            <a:endParaRPr lang="en-US" sz="2200" i="1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/>
              <a:t>At the end of the activity, sit in a group with students who watched the other videos. </a:t>
            </a: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Getting started</a:t>
              </a:r>
              <a:endParaRPr lang="en-US" altLang="en-US" sz="2800" dirty="0">
                <a:latin typeface="Arial" panose="020B0604020202020204" pitchFamily="34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9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3392" y="1269630"/>
            <a:ext cx="110892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For homework you watched a video (1-4) related to the future of shopping. You made notes to answer a focus question for your video.</a:t>
            </a:r>
          </a:p>
        </p:txBody>
      </p:sp>
      <p:pic>
        <p:nvPicPr>
          <p:cNvPr id="2" name="Picture 6" descr="Book Generic Mixed icon">
            <a:extLst>
              <a:ext uri="{FF2B5EF4-FFF2-40B4-BE49-F238E27FC236}">
                <a16:creationId xmlns:a16="http://schemas.microsoft.com/office/drawing/2014/main" id="{258EBECE-F02C-A261-BF6B-73ACD4346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9903" y="4152774"/>
            <a:ext cx="9888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03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Language and skills focus</a:t>
              </a:r>
            </a:p>
            <a:p>
              <a:pPr algn="ctr"/>
              <a:r>
                <a:rPr lang="en-US" sz="6000" dirty="0">
                  <a:solidFill>
                    <a:srgbClr val="002060"/>
                  </a:solidFill>
                  <a:latin typeface="Calibri "/>
                </a:rPr>
                <a:t>(</a:t>
              </a:r>
              <a:r>
                <a:rPr lang="en-US" sz="6000" dirty="0" err="1">
                  <a:solidFill>
                    <a:srgbClr val="002060"/>
                  </a:solidFill>
                  <a:latin typeface="Calibri "/>
                </a:rPr>
                <a:t>Organising</a:t>
              </a:r>
              <a:r>
                <a:rPr lang="en-US" sz="6000" dirty="0">
                  <a:solidFill>
                    <a:srgbClr val="002060"/>
                  </a:solidFill>
                  <a:latin typeface="Calibri "/>
                </a:rPr>
                <a:t> the task)</a:t>
              </a: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26" name="Picture 2" descr="Thinking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232" y="546692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93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9" y="279885"/>
            <a:ext cx="8568953" cy="556827"/>
            <a:chOff x="103092947" y="106166598"/>
            <a:chExt cx="7144364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7116092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Language and skills focus: 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Organising the task </a:t>
              </a: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9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03F5E1-27FB-A553-7444-D613EE5D1EB2}"/>
              </a:ext>
            </a:extLst>
          </p:cNvPr>
          <p:cNvSpPr txBox="1"/>
          <p:nvPr/>
        </p:nvSpPr>
        <p:spPr>
          <a:xfrm>
            <a:off x="472931" y="3446971"/>
            <a:ext cx="11239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your group, answer the following questions related to the Group Discussion Exam:</a:t>
            </a:r>
          </a:p>
          <a:p>
            <a:endParaRPr lang="en-US" sz="20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What is the task goal?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What are the stages?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What do you think you should be doing at each stage?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How long do you think you should spend on each stage?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0A5B015-1D9B-B87C-4F75-809E255D04AC}"/>
              </a:ext>
            </a:extLst>
          </p:cNvPr>
          <p:cNvSpPr txBox="1">
            <a:spLocks/>
          </p:cNvSpPr>
          <p:nvPr/>
        </p:nvSpPr>
        <p:spPr>
          <a:xfrm>
            <a:off x="472931" y="1239026"/>
            <a:ext cx="11233239" cy="1921502"/>
          </a:xfrm>
          <a:prstGeom prst="rect">
            <a:avLst/>
          </a:prstGeom>
          <a:solidFill>
            <a:srgbClr val="C7EBE2"/>
          </a:solidFill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200" dirty="0"/>
              <a:t>During your Group Discussion Exam, it is important that you complete the task, giving sufficient time for each stage. This is </a:t>
            </a:r>
            <a:r>
              <a:rPr lang="en-US" sz="2200" u="sng" dirty="0"/>
              <a:t>everyone</a:t>
            </a:r>
            <a:r>
              <a:rPr lang="en-US" sz="2200" dirty="0"/>
              <a:t>’s responsibility. </a:t>
            </a:r>
          </a:p>
          <a:p>
            <a:pPr marL="0" lvl="0" indent="0" algn="just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200" dirty="0"/>
              <a:t>The ability to break down a task into stages in order to achieve a specific goal is an important soft skill in academia, the workplace and life in general. </a:t>
            </a:r>
          </a:p>
        </p:txBody>
      </p:sp>
    </p:spTree>
    <p:extLst>
      <p:ext uri="{BB962C8B-B14F-4D97-AF65-F5344CB8AC3E}">
        <p14:creationId xmlns:p14="http://schemas.microsoft.com/office/powerpoint/2010/main" val="31846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Language and skills focus: </a:t>
              </a: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9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408471" y="4365104"/>
            <a:ext cx="1593616" cy="936104"/>
          </a:xfrm>
          <a:prstGeom prst="rect">
            <a:avLst/>
          </a:prstGeom>
          <a:solidFill>
            <a:srgbClr val="E5F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8184232" y="4375323"/>
            <a:ext cx="1512168" cy="936104"/>
          </a:xfrm>
          <a:prstGeom prst="rect">
            <a:avLst/>
          </a:prstGeom>
          <a:solidFill>
            <a:srgbClr val="E5F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9874295" y="4375323"/>
            <a:ext cx="1154366" cy="936104"/>
          </a:xfrm>
          <a:prstGeom prst="rect">
            <a:avLst/>
          </a:prstGeom>
          <a:solidFill>
            <a:srgbClr val="E5F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3F5E1-27FB-A553-7444-D613EE5D1EB2}"/>
              </a:ext>
            </a:extLst>
          </p:cNvPr>
          <p:cNvSpPr txBox="1"/>
          <p:nvPr/>
        </p:nvSpPr>
        <p:spPr>
          <a:xfrm>
            <a:off x="350108" y="1068457"/>
            <a:ext cx="11640331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Answers:</a:t>
            </a:r>
          </a:p>
          <a:p>
            <a:endParaRPr lang="en-US" sz="2200" dirty="0"/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What is the task goal?</a:t>
            </a:r>
          </a:p>
          <a:p>
            <a:pPr marL="742950" lvl="1" indent="-28575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Brainstorm 2-3 items and then rank them according to the criteria provided. </a:t>
            </a:r>
            <a:endParaRPr lang="en-US" sz="2200" dirty="0">
              <a:solidFill>
                <a:srgbClr val="0070C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What are the stages?</a:t>
            </a:r>
          </a:p>
          <a:p>
            <a:pPr marL="742950" lvl="1" indent="-28575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Opening the discussion </a:t>
            </a: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Gathering ideas </a:t>
            </a: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Ranking </a:t>
            </a: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Conclusion</a:t>
            </a:r>
            <a:endParaRPr lang="en-US" sz="2200" dirty="0">
              <a:solidFill>
                <a:srgbClr val="0070C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What do you think you should be doing at each stage?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Opening the discussion: </a:t>
            </a: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Making sure everybody understands the task - paraphrasing the </a:t>
            </a:r>
          </a:p>
          <a:p>
            <a:pPr lvl="1">
              <a:lnSpc>
                <a:spcPct val="107000"/>
              </a:lnSpc>
            </a:pP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			question, narrowing the focus / defining any key terms (if necessary).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Gathering ideas: </a:t>
            </a: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ntroducing ideas and developing/ discussing others’ ideas. Providing 					explanations, evidence and examples. Reaching a consensus of the 2-3 agreed items.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Ranking:</a:t>
            </a: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Comparing &amp; contrasting, discussing opinions about the ranking order, reaching a 				consensus of the ranking order</a:t>
            </a:r>
            <a:r>
              <a:rPr lang="en-US" sz="22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Conclusion:</a:t>
            </a: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Summarising the discussion.</a:t>
            </a:r>
            <a:endParaRPr lang="en-US" sz="2200" dirty="0">
              <a:solidFill>
                <a:srgbClr val="0070C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CD4DE65-26CE-984B-EE62-323EFD9A190E}"/>
              </a:ext>
            </a:extLst>
          </p:cNvPr>
          <p:cNvGrpSpPr>
            <a:grpSpLocks/>
          </p:cNvGrpSpPr>
          <p:nvPr/>
        </p:nvGrpSpPr>
        <p:grpSpPr bwMode="auto">
          <a:xfrm>
            <a:off x="2567609" y="279885"/>
            <a:ext cx="8568953" cy="556827"/>
            <a:chOff x="103092947" y="106166598"/>
            <a:chExt cx="7144364" cy="556506"/>
          </a:xfrm>
        </p:grpSpPr>
        <p:sp>
          <p:nvSpPr>
            <p:cNvPr id="4" name="Text Box 3">
              <a:extLst>
                <a:ext uri="{FF2B5EF4-FFF2-40B4-BE49-F238E27FC236}">
                  <a16:creationId xmlns:a16="http://schemas.microsoft.com/office/drawing/2014/main" id="{EEF21612-1DE2-6B0F-D9E3-AEA282CCE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7116092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Language and skills focus: 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Organising the task </a:t>
              </a: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7F0673-9B45-4707-C8BF-7C5F38E07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1041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Language and skills focus: </a:t>
              </a:r>
              <a:r>
                <a:rPr lang="en-GB" altLang="en-US" sz="2400" dirty="0">
                  <a:solidFill>
                    <a:srgbClr val="000000"/>
                  </a:solidFill>
                  <a:latin typeface="Verdana" panose="020B0604030504040204" pitchFamily="34" charset="0"/>
                </a:rPr>
                <a:t>Organising the task</a:t>
              </a: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 </a:t>
              </a: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9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408471" y="4365104"/>
            <a:ext cx="1593616" cy="936104"/>
          </a:xfrm>
          <a:prstGeom prst="rect">
            <a:avLst/>
          </a:prstGeom>
          <a:solidFill>
            <a:srgbClr val="E5F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8184232" y="4375323"/>
            <a:ext cx="1512168" cy="936104"/>
          </a:xfrm>
          <a:prstGeom prst="rect">
            <a:avLst/>
          </a:prstGeom>
          <a:solidFill>
            <a:srgbClr val="E5F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9874295" y="4375323"/>
            <a:ext cx="1154366" cy="936104"/>
          </a:xfrm>
          <a:prstGeom prst="rect">
            <a:avLst/>
          </a:prstGeom>
          <a:solidFill>
            <a:srgbClr val="E5F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3F5E1-27FB-A553-7444-D613EE5D1EB2}"/>
              </a:ext>
            </a:extLst>
          </p:cNvPr>
          <p:cNvSpPr txBox="1"/>
          <p:nvPr/>
        </p:nvSpPr>
        <p:spPr>
          <a:xfrm>
            <a:off x="335360" y="1274935"/>
            <a:ext cx="11684575" cy="3286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i="1" dirty="0"/>
              <a:t>Answers:</a:t>
            </a:r>
            <a:endParaRPr lang="en-US" sz="2000" i="1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endParaRPr lang="en-US" sz="2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r>
              <a:rPr lang="en-US" sz="2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How long do you think you should spend on each stage?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4"/>
            </a:pPr>
            <a:endParaRPr lang="en-US" sz="22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2200" u="sng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Suggested</a:t>
            </a: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rough timings (9/12 minute discussion):</a:t>
            </a:r>
          </a:p>
          <a:p>
            <a:pPr marL="1257300" lvl="2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Opening the discussion: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 minute</a:t>
            </a:r>
          </a:p>
          <a:p>
            <a:pPr marL="1257300" lvl="2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Gathering ideas: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5/7 minutes</a:t>
            </a:r>
          </a:p>
          <a:p>
            <a:pPr marL="1257300" lvl="2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Ranking: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2/3 minutes</a:t>
            </a:r>
          </a:p>
          <a:p>
            <a:pPr marL="1257300" lvl="2" indent="-342900">
              <a:lnSpc>
                <a:spcPct val="107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Conclusion: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 minute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360" y="5199977"/>
            <a:ext cx="11345363" cy="454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Aft>
                <a:spcPts val="1200"/>
              </a:spcAft>
            </a:pPr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countdown timer will be visible for the preparation time and discussion during the exam.</a:t>
            </a:r>
          </a:p>
        </p:txBody>
      </p:sp>
    </p:spTree>
    <p:extLst>
      <p:ext uri="{BB962C8B-B14F-4D97-AF65-F5344CB8AC3E}">
        <p14:creationId xmlns:p14="http://schemas.microsoft.com/office/powerpoint/2010/main" val="318332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Language and skills focus</a:t>
              </a:r>
            </a:p>
            <a:p>
              <a:pPr algn="ctr"/>
              <a:r>
                <a:rPr lang="en-US" sz="6000" dirty="0">
                  <a:solidFill>
                    <a:srgbClr val="002060"/>
                  </a:solidFill>
                  <a:latin typeface="Calibri "/>
                </a:rPr>
                <a:t>(the 2min preparation time)</a:t>
              </a: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26" name="Picture 2" descr="Thinking Icons - Download Free Vector Icons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232" y="546692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26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545d15f7-6577-4bc9-aa88-89ac4a3e5607" xsi:nil="true"/>
    <TaxCatchAll xmlns="71566fe0-4e9e-429a-8fc8-bbed13cddc77" xsi:nil="true"/>
    <lcf76f155ced4ddcb4097134ff3c332f xmlns="545d15f7-6577-4bc9-aa88-89ac4a3e5607">
      <Terms xmlns="http://schemas.microsoft.com/office/infopath/2007/PartnerControls"/>
    </lcf76f155ced4ddcb4097134ff3c332f>
    <SharedWithUsers xmlns="71566fe0-4e9e-429a-8fc8-bbed13cddc77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13BD3B2ACE4B479C7E961D71E27E68" ma:contentTypeVersion="16" ma:contentTypeDescription="Create a new document." ma:contentTypeScope="" ma:versionID="6f10707223d56a569af0dbc84792e62e">
  <xsd:schema xmlns:xsd="http://www.w3.org/2001/XMLSchema" xmlns:xs="http://www.w3.org/2001/XMLSchema" xmlns:p="http://schemas.microsoft.com/office/2006/metadata/properties" xmlns:ns2="545d15f7-6577-4bc9-aa88-89ac4a3e5607" xmlns:ns3="71566fe0-4e9e-429a-8fc8-bbed13cddc77" targetNamespace="http://schemas.microsoft.com/office/2006/metadata/properties" ma:root="true" ma:fieldsID="b4b4c805ac27d2773d919904c350903d" ns2:_="" ns3:_="">
    <xsd:import namespace="545d15f7-6577-4bc9-aa88-89ac4a3e5607"/>
    <xsd:import namespace="71566fe0-4e9e-429a-8fc8-bbed13cddc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5d15f7-6577-4bc9-aa88-89ac4a3e56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5b41eaff-6be1-43e3-aa28-e44eb035eb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66fe0-4e9e-429a-8fc8-bbed13cddc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7187714-89cd-4f3c-bca0-aa506d32a13e}" ma:internalName="TaxCatchAll" ma:showField="CatchAllData" ma:web="71566fe0-4e9e-429a-8fc8-bbed13cddc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FD932A-F324-46EC-A471-CB011E9024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1187D4-867B-4BCC-9BAC-3FB608B710DB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545d15f7-6577-4bc9-aa88-89ac4a3e5607"/>
    <ds:schemaRef ds:uri="http://schemas.microsoft.com/office/infopath/2007/PartnerControls"/>
    <ds:schemaRef ds:uri="71566fe0-4e9e-429a-8fc8-bbed13cddc77"/>
    <ds:schemaRef ds:uri="http://purl.org/dc/terms/"/>
    <ds:schemaRef ds:uri="c98cd21c-babb-4b51-9f32-e929c9312283"/>
    <ds:schemaRef ds:uri="b4633975-2ae0-4980-b3dc-2c3583686570"/>
  </ds:schemaRefs>
</ds:datastoreItem>
</file>

<file path=customXml/itemProps3.xml><?xml version="1.0" encoding="utf-8"?>
<ds:datastoreItem xmlns:ds="http://schemas.openxmlformats.org/officeDocument/2006/customXml" ds:itemID="{233EA279-40BE-4B52-A1CB-0BAB240A43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5d15f7-6577-4bc9-aa88-89ac4a3e5607"/>
    <ds:schemaRef ds:uri="71566fe0-4e9e-429a-8fc8-bbed13cdd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1579</TotalTime>
  <Words>1338</Words>
  <Application>Microsoft Office PowerPoint</Application>
  <PresentationFormat>Widescreen</PresentationFormat>
  <Paragraphs>188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 </vt:lpstr>
      <vt:lpstr>Arial</vt:lpstr>
      <vt:lpstr>Bradley Hand ITC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 9</vt:lpstr>
    </vt:vector>
  </TitlesOfParts>
  <Company>The 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Shayna Kozuch</dc:creator>
  <cp:lastModifiedBy>Michaela Seserman</cp:lastModifiedBy>
  <cp:revision>176</cp:revision>
  <cp:lastPrinted>2015-02-25T05:39:47Z</cp:lastPrinted>
  <dcterms:created xsi:type="dcterms:W3CDTF">2011-01-19T07:34:59Z</dcterms:created>
  <dcterms:modified xsi:type="dcterms:W3CDTF">2024-11-26T03:55:47Z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0x010100CD13BD3B2ACE4B479C7E961D71E27E68</vt:lpwstr>
  </property>
  <property fmtid="{D5CDD505-2E9C-101B-9397-08002B2CF9AE}" pid="3" name="Order">
    <vt:r8>11700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MediaServiceImageTags">
    <vt:lpwstr/>
  </property>
  <property fmtid="{D5CDD505-2E9C-101B-9397-08002B2CF9AE}" pid="12" name="TriggerFlowInfo">
    <vt:lpwstr/>
  </property>
</Properties>
</file>