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4"/>
  </p:sldMasterIdLst>
  <p:notesMasterIdLst>
    <p:notesMasterId r:id="rId18"/>
  </p:notesMasterIdLst>
  <p:handoutMasterIdLst>
    <p:handoutMasterId r:id="rId19"/>
  </p:handoutMasterIdLst>
  <p:sldIdLst>
    <p:sldId id="784" r:id="rId5"/>
    <p:sldId id="904" r:id="rId6"/>
    <p:sldId id="880" r:id="rId7"/>
    <p:sldId id="881" r:id="rId8"/>
    <p:sldId id="915" r:id="rId9"/>
    <p:sldId id="905" r:id="rId10"/>
    <p:sldId id="882" r:id="rId11"/>
    <p:sldId id="910" r:id="rId12"/>
    <p:sldId id="914" r:id="rId13"/>
    <p:sldId id="912" r:id="rId14"/>
    <p:sldId id="916" r:id="rId15"/>
    <p:sldId id="917" r:id="rId16"/>
    <p:sldId id="902" r:id="rId17"/>
  </p:sldIdLst>
  <p:sldSz cx="12192000" cy="6858000"/>
  <p:notesSz cx="9926638" cy="679767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lt" initials="PJT" lastIdx="2" clrIdx="0"/>
  <p:cmAuthor id="1" name="Shayna Kozuch" initials="SK" lastIdx="2" clrIdx="1">
    <p:extLst>
      <p:ext uri="{19B8F6BF-5375-455C-9EA6-DF929625EA0E}">
        <p15:presenceInfo xmlns:p15="http://schemas.microsoft.com/office/powerpoint/2012/main" userId="S-1-5-21-371399076-3047136788-812747186-33748" providerId="AD"/>
      </p:ext>
    </p:extLst>
  </p:cmAuthor>
  <p:cmAuthor id="2" name="Jamie Emerson" initials="JE" lastIdx="3" clrIdx="2">
    <p:extLst>
      <p:ext uri="{19B8F6BF-5375-455C-9EA6-DF929625EA0E}">
        <p15:presenceInfo xmlns:p15="http://schemas.microsoft.com/office/powerpoint/2012/main" userId="Jamie Emerson" providerId="None"/>
      </p:ext>
    </p:extLst>
  </p:cmAuthor>
  <p:cmAuthor id="3" name="Robert Hartigan" initials="RH" lastIdx="2" clrIdx="3">
    <p:extLst>
      <p:ext uri="{19B8F6BF-5375-455C-9EA6-DF929625EA0E}">
        <p15:presenceInfo xmlns:p15="http://schemas.microsoft.com/office/powerpoint/2012/main" userId="S-1-5-21-371399076-3047136788-812747186-64067" providerId="AD"/>
      </p:ext>
    </p:extLst>
  </p:cmAuthor>
  <p:cmAuthor id="4" name="Jin" initials="J" lastIdx="1" clrIdx="4">
    <p:extLst>
      <p:ext uri="{19B8F6BF-5375-455C-9EA6-DF929625EA0E}">
        <p15:presenceInfo xmlns:p15="http://schemas.microsoft.com/office/powerpoint/2012/main" userId="5e610716b1007cb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D1"/>
    <a:srgbClr val="C7EBE2"/>
    <a:srgbClr val="EFD8EC"/>
    <a:srgbClr val="E5FBFF"/>
    <a:srgbClr val="FFF8E5"/>
    <a:srgbClr val="C9F7FF"/>
    <a:srgbClr val="FF6D6A"/>
    <a:srgbClr val="3A3AF6"/>
    <a:srgbClr val="7F6000"/>
    <a:srgbClr val="F7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1495EE-CD26-4E51-8618-ED1AD6487462}" v="71" dt="2024-01-30T05:26:55.324"/>
    <p1510:client id="{51F789F1-5978-4A05-B7B1-63139ACE66A6}" v="26" dt="2024-01-30T05:54:57.8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2838BEF-8BB2-4498-84A7-C5851F593DF1}" styleName="Medium Style 4 –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6197" autoAdjust="0"/>
  </p:normalViewPr>
  <p:slideViewPr>
    <p:cSldViewPr>
      <p:cViewPr varScale="1">
        <p:scale>
          <a:sx n="68" d="100"/>
          <a:sy n="68" d="100"/>
        </p:scale>
        <p:origin x="548" y="5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hn Burrows" userId="S::z2016127@nottingham.edu.cn::ec41dd07-36bc-4748-bf0a-00ebc4780d17" providerId="AD" clId="Web-{221495EE-CD26-4E51-8618-ED1AD6487462}"/>
    <pc:docChg chg="modSld">
      <pc:chgData name="John Burrows" userId="S::z2016127@nottingham.edu.cn::ec41dd07-36bc-4748-bf0a-00ebc4780d17" providerId="AD" clId="Web-{221495EE-CD26-4E51-8618-ED1AD6487462}" dt="2024-01-30T05:24:24.178" v="66"/>
      <pc:docMkLst>
        <pc:docMk/>
      </pc:docMkLst>
      <pc:sldChg chg="modSp">
        <pc:chgData name="John Burrows" userId="S::z2016127@nottingham.edu.cn::ec41dd07-36bc-4748-bf0a-00ebc4780d17" providerId="AD" clId="Web-{221495EE-CD26-4E51-8618-ED1AD6487462}" dt="2024-01-30T05:24:24.178" v="66"/>
        <pc:sldMkLst>
          <pc:docMk/>
          <pc:sldMk cId="3022275761" sldId="902"/>
        </pc:sldMkLst>
        <pc:graphicFrameChg chg="mod modGraphic">
          <ac:chgData name="John Burrows" userId="S::z2016127@nottingham.edu.cn::ec41dd07-36bc-4748-bf0a-00ebc4780d17" providerId="AD" clId="Web-{221495EE-CD26-4E51-8618-ED1AD6487462}" dt="2024-01-30T05:24:24.178" v="66"/>
          <ac:graphicFrameMkLst>
            <pc:docMk/>
            <pc:sldMk cId="3022275761" sldId="902"/>
            <ac:graphicFrameMk id="2" creationId="{00000000-0000-0000-0000-000000000000}"/>
          </ac:graphicFrameMkLst>
        </pc:graphicFrameChg>
      </pc:sldChg>
    </pc:docChg>
  </pc:docChgLst>
  <pc:docChgLst>
    <pc:chgData name="John Burrows" userId="S::z2016127@nottingham.edu.cn::ec41dd07-36bc-4748-bf0a-00ebc4780d17" providerId="AD" clId="Web-{51F789F1-5978-4A05-B7B1-63139ACE66A6}"/>
    <pc:docChg chg="modSld">
      <pc:chgData name="John Burrows" userId="S::z2016127@nottingham.edu.cn::ec41dd07-36bc-4748-bf0a-00ebc4780d17" providerId="AD" clId="Web-{51F789F1-5978-4A05-B7B1-63139ACE66A6}" dt="2024-01-30T05:54:41.055" v="15"/>
      <pc:docMkLst>
        <pc:docMk/>
      </pc:docMkLst>
      <pc:sldChg chg="addSp delSp modSp">
        <pc:chgData name="John Burrows" userId="S::z2016127@nottingham.edu.cn::ec41dd07-36bc-4748-bf0a-00ebc4780d17" providerId="AD" clId="Web-{51F789F1-5978-4A05-B7B1-63139ACE66A6}" dt="2024-01-30T05:54:41.055" v="15"/>
        <pc:sldMkLst>
          <pc:docMk/>
          <pc:sldMk cId="3022275761" sldId="902"/>
        </pc:sldMkLst>
        <pc:graphicFrameChg chg="mod modGraphic">
          <ac:chgData name="John Burrows" userId="S::z2016127@nottingham.edu.cn::ec41dd07-36bc-4748-bf0a-00ebc4780d17" providerId="AD" clId="Web-{51F789F1-5978-4A05-B7B1-63139ACE66A6}" dt="2024-01-30T05:54:41.055" v="15"/>
          <ac:graphicFrameMkLst>
            <pc:docMk/>
            <pc:sldMk cId="3022275761" sldId="902"/>
            <ac:graphicFrameMk id="2" creationId="{00000000-0000-0000-0000-000000000000}"/>
          </ac:graphicFrameMkLst>
        </pc:graphicFrameChg>
        <pc:graphicFrameChg chg="add del mod modGraphic">
          <ac:chgData name="John Burrows" userId="S::z2016127@nottingham.edu.cn::ec41dd07-36bc-4748-bf0a-00ebc4780d17" providerId="AD" clId="Web-{51F789F1-5978-4A05-B7B1-63139ACE66A6}" dt="2024-01-30T05:53:57.132" v="10"/>
          <ac:graphicFrameMkLst>
            <pc:docMk/>
            <pc:sldMk cId="3022275761" sldId="902"/>
            <ac:graphicFrameMk id="4" creationId="{6CBF9CAF-5167-74B7-A801-24199F927528}"/>
          </ac:graphicFrameMkLst>
        </pc:graphicFrameChg>
      </pc:sldChg>
    </pc:docChg>
  </pc:docChgLst>
  <pc:docChgLst>
    <pc:chgData name="Richard Nicholas" userId="ee7f9edb-fbca-4f48-9b77-f61c077cef28" providerId="ADAL" clId="{70A8BA83-48B3-4919-AD54-872DF3A75BE5}"/>
    <pc:docChg chg="modSld sldOrd">
      <pc:chgData name="Richard Nicholas" userId="ee7f9edb-fbca-4f48-9b77-f61c077cef28" providerId="ADAL" clId="{70A8BA83-48B3-4919-AD54-872DF3A75BE5}" dt="2023-02-01T04:29:17.359" v="23" actId="20577"/>
      <pc:docMkLst>
        <pc:docMk/>
      </pc:docMkLst>
      <pc:sldChg chg="modSp">
        <pc:chgData name="Richard Nicholas" userId="ee7f9edb-fbca-4f48-9b77-f61c077cef28" providerId="ADAL" clId="{70A8BA83-48B3-4919-AD54-872DF3A75BE5}" dt="2023-02-01T04:21:26.663" v="5" actId="20577"/>
        <pc:sldMkLst>
          <pc:docMk/>
          <pc:sldMk cId="3711911078" sldId="810"/>
        </pc:sldMkLst>
        <pc:spChg chg="mod">
          <ac:chgData name="Richard Nicholas" userId="ee7f9edb-fbca-4f48-9b77-f61c077cef28" providerId="ADAL" clId="{70A8BA83-48B3-4919-AD54-872DF3A75BE5}" dt="2023-02-01T04:21:26.663" v="5" actId="20577"/>
          <ac:spMkLst>
            <pc:docMk/>
            <pc:sldMk cId="3711911078" sldId="810"/>
            <ac:spMk id="3" creationId="{00000000-0000-0000-0000-000000000000}"/>
          </ac:spMkLst>
        </pc:spChg>
      </pc:sldChg>
      <pc:sldChg chg="modSp ord">
        <pc:chgData name="Richard Nicholas" userId="ee7f9edb-fbca-4f48-9b77-f61c077cef28" providerId="ADAL" clId="{70A8BA83-48B3-4919-AD54-872DF3A75BE5}" dt="2023-02-01T04:26:55.135" v="19"/>
        <pc:sldMkLst>
          <pc:docMk/>
          <pc:sldMk cId="2537719374" sldId="833"/>
        </pc:sldMkLst>
        <pc:spChg chg="mod">
          <ac:chgData name="Richard Nicholas" userId="ee7f9edb-fbca-4f48-9b77-f61c077cef28" providerId="ADAL" clId="{70A8BA83-48B3-4919-AD54-872DF3A75BE5}" dt="2023-02-01T04:24:27.702" v="18" actId="20577"/>
          <ac:spMkLst>
            <pc:docMk/>
            <pc:sldMk cId="2537719374" sldId="833"/>
            <ac:spMk id="8" creationId="{13A59168-5A0D-4F0F-A34A-D6BFAE1A34BE}"/>
          </ac:spMkLst>
        </pc:spChg>
      </pc:sldChg>
      <pc:sldChg chg="modSp">
        <pc:chgData name="Richard Nicholas" userId="ee7f9edb-fbca-4f48-9b77-f61c077cef28" providerId="ADAL" clId="{70A8BA83-48B3-4919-AD54-872DF3A75BE5}" dt="2023-02-01T04:29:17.359" v="23" actId="20577"/>
        <pc:sldMkLst>
          <pc:docMk/>
          <pc:sldMk cId="965853432" sldId="834"/>
        </pc:sldMkLst>
        <pc:spChg chg="mod">
          <ac:chgData name="Richard Nicholas" userId="ee7f9edb-fbca-4f48-9b77-f61c077cef28" providerId="ADAL" clId="{70A8BA83-48B3-4919-AD54-872DF3A75BE5}" dt="2023-02-01T04:29:17.359" v="23" actId="20577"/>
          <ac:spMkLst>
            <pc:docMk/>
            <pc:sldMk cId="965853432" sldId="834"/>
            <ac:spMk id="8" creationId="{13A59168-5A0D-4F0F-A34A-D6BFAE1A34BE}"/>
          </ac:spMkLst>
        </pc:spChg>
        <pc:spChg chg="mod">
          <ac:chgData name="Richard Nicholas" userId="ee7f9edb-fbca-4f48-9b77-f61c077cef28" providerId="ADAL" clId="{70A8BA83-48B3-4919-AD54-872DF3A75BE5}" dt="2023-02-01T04:21:45.398" v="12" actId="14100"/>
          <ac:spMkLst>
            <pc:docMk/>
            <pc:sldMk cId="965853432" sldId="834"/>
            <ac:spMk id="17" creationId="{00000000-0000-0000-0000-000000000000}"/>
          </ac:spMkLst>
        </pc:spChg>
      </pc:sldChg>
      <pc:sldChg chg="modSp">
        <pc:chgData name="Richard Nicholas" userId="ee7f9edb-fbca-4f48-9b77-f61c077cef28" providerId="ADAL" clId="{70A8BA83-48B3-4919-AD54-872DF3A75BE5}" dt="2023-02-01T04:27:12.287" v="21" actId="20577"/>
        <pc:sldMkLst>
          <pc:docMk/>
          <pc:sldMk cId="3859410263" sldId="835"/>
        </pc:sldMkLst>
        <pc:spChg chg="mod">
          <ac:chgData name="Richard Nicholas" userId="ee7f9edb-fbca-4f48-9b77-f61c077cef28" providerId="ADAL" clId="{70A8BA83-48B3-4919-AD54-872DF3A75BE5}" dt="2023-02-01T04:27:12.287" v="21" actId="20577"/>
          <ac:spMkLst>
            <pc:docMk/>
            <pc:sldMk cId="3859410263" sldId="835"/>
            <ac:spMk id="20" creationId="{13A59168-5A0D-4F0F-A34A-D6BFAE1A34BE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3FA458E1-5D45-45BA-824A-233F89B2DC5A}" type="datetimeFigureOut">
              <a:rPr lang="en-GB"/>
              <a:pPr>
                <a:defRPr/>
              </a:pPr>
              <a:t>15/01/2025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5ECE329F-8B73-4538-AD0B-2F5D130DCD94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7111560"/>
      </p:ext>
    </p:extLst>
  </p:cSld>
  <p:clrMap bg1="lt1" tx1="dk1" bg2="lt2" tx2="dk2" accent1="accent1" accent2="accent2" accent3="accent3" accent4="accent4" accent5="accent5" accent6="accent6" hlink="hlink" folHlink="folHlink"/>
  <p:hf sldNum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290B6622-863A-4BE9-BC94-A31EBED98D3D}" type="datetimeFigureOut">
              <a:rPr lang="en-GB"/>
              <a:pPr>
                <a:defRPr/>
              </a:pPr>
              <a:t>15/01/2025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4051C8F-D56F-4D7F-A4D3-C6F16E2DA686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265521"/>
      </p:ext>
    </p:extLst>
  </p:cSld>
  <p:clrMap bg1="lt1" tx1="dk1" bg2="lt2" tx2="dk2" accent1="accent1" accent2="accent2" accent3="accent3" accent4="accent4" accent5="accent5" accent6="accent6" hlink="hlink" folHlink="folHlink"/>
  <p:hf sldNum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23642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098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354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717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6354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12029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45122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38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1/15/2025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1672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638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1087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155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5F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AF30FD-2433-4B0F-A51E-44510448479C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15/01/2025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13050-8465-487B-80C3-37D88081AEB2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399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600056" cy="6858000"/>
          </a:xfrm>
          <a:prstGeom prst="rect">
            <a:avLst/>
          </a:prstGeom>
        </p:spPr>
      </p:pic>
      <p:pic>
        <p:nvPicPr>
          <p:cNvPr id="9221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7032104" y="1556793"/>
            <a:ext cx="4464496" cy="4714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3600" b="1" kern="1400" dirty="0">
                <a:solidFill>
                  <a:srgbClr val="002060"/>
                </a:solidFill>
                <a:latin typeface="Verdana" panose="020B0604030504040204" pitchFamily="34" charset="0"/>
              </a:rPr>
              <a:t>Oral Communication Skills B </a:t>
            </a:r>
          </a:p>
          <a:p>
            <a:pPr algn="ctr">
              <a:lnSpc>
                <a:spcPct val="119000"/>
              </a:lnSpc>
              <a:spcAft>
                <a:spcPts val="600"/>
              </a:spcAft>
            </a:pPr>
            <a:r>
              <a:rPr lang="en-US" sz="2400" b="1" kern="1400" dirty="0">
                <a:solidFill>
                  <a:srgbClr val="1B2A6B"/>
                </a:solidFill>
                <a:latin typeface="Verdana" panose="020B0604030504040204" pitchFamily="34" charset="0"/>
              </a:rPr>
              <a:t>(CELEN082)</a:t>
            </a:r>
            <a:endParaRPr lang="en-US" sz="36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endParaRPr lang="en-US" sz="2800" b="1" kern="1400" dirty="0">
              <a:solidFill>
                <a:srgbClr val="1B2A6B"/>
              </a:solidFill>
              <a:latin typeface="Verdana" panose="020B0604030504040204" pitchFamily="34" charset="0"/>
            </a:endParaRPr>
          </a:p>
          <a:p>
            <a:pPr algn="ctr">
              <a:lnSpc>
                <a:spcPct val="119000"/>
              </a:lnSpc>
            </a:pPr>
            <a:r>
              <a:rPr lang="en-US" sz="2800" b="1" kern="1400" dirty="0">
                <a:latin typeface="Verdana" panose="020B0604030504040204" pitchFamily="34" charset="0"/>
              </a:rPr>
              <a:t>Lesson 4.2</a:t>
            </a:r>
            <a:endParaRPr lang="en-US" sz="2800" kern="1400" dirty="0">
              <a:latin typeface="Verdana" panose="020B0604030504040204" pitchFamily="34" charset="0"/>
            </a:endParaRPr>
          </a:p>
          <a:p>
            <a:pPr>
              <a:lnSpc>
                <a:spcPct val="119000"/>
              </a:lnSpc>
              <a:spcAft>
                <a:spcPts val="600"/>
              </a:spcAft>
            </a:pPr>
            <a:r>
              <a:rPr lang="en-US" sz="2800" kern="14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888121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B7E6D-C238-CDC6-7D3C-04F4D53D0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6C7C1-E8D9-FC2B-CC95-DDC6A9EF2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96" y="1484784"/>
            <a:ext cx="10873208" cy="4896544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000" dirty="0"/>
              <a:t>You will now watch another solution to the problem of </a:t>
            </a:r>
            <a:r>
              <a:rPr lang="en-US" sz="2000" i="1" dirty="0"/>
              <a:t>Public Speaking Anxiety</a:t>
            </a:r>
            <a:r>
              <a:rPr lang="en-US" sz="2000" dirty="0"/>
              <a:t>, without the evaluation.</a:t>
            </a: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r>
              <a:rPr lang="en-US" sz="2400" dirty="0"/>
              <a:t>What is the solution?</a:t>
            </a:r>
          </a:p>
          <a:p>
            <a:pPr marL="0" indent="0" algn="just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002060"/>
                </a:solidFill>
              </a:rPr>
              <a:t>Presentation Training Courses</a:t>
            </a:r>
          </a:p>
          <a:p>
            <a:pPr marL="0" indent="0" algn="just">
              <a:buNone/>
            </a:pPr>
            <a:endParaRPr lang="en-US" sz="24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400" dirty="0"/>
              <a:t>Work with a partner. Decide which of the </a:t>
            </a:r>
          </a:p>
          <a:p>
            <a:pPr marL="0" indent="0">
              <a:buNone/>
            </a:pPr>
            <a:r>
              <a:rPr lang="en-US" sz="2400" dirty="0"/>
              <a:t>criteria from the table could be used to </a:t>
            </a:r>
          </a:p>
          <a:p>
            <a:pPr marL="0" indent="0">
              <a:buNone/>
            </a:pPr>
            <a:r>
              <a:rPr lang="en-US" sz="2400" dirty="0"/>
              <a:t>evaluate the solution.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Choose </a:t>
            </a:r>
            <a:r>
              <a:rPr lang="en-US" sz="2400" b="1" dirty="0"/>
              <a:t>2-3 criteria </a:t>
            </a:r>
            <a:r>
              <a:rPr lang="en-US" sz="2400" dirty="0"/>
              <a:t>that could be used for </a:t>
            </a:r>
          </a:p>
          <a:p>
            <a:pPr marL="0" indent="0">
              <a:buNone/>
            </a:pPr>
            <a:r>
              <a:rPr lang="en-US" sz="2400" dirty="0"/>
              <a:t>a balanced evaluation. Justify your choice.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6A6EF21E-20EB-0DDA-EE43-56A6BDF26158}"/>
              </a:ext>
            </a:extLst>
          </p:cNvPr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23121597-D558-72D8-444F-00CD3CFCBB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Evaluation criteria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B8174BE6-4383-9FD7-110E-E5361F6B0F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5" descr="UoN_Primary_Logo_RGB">
            <a:extLst>
              <a:ext uri="{FF2B5EF4-FFF2-40B4-BE49-F238E27FC236}">
                <a16:creationId xmlns:a16="http://schemas.microsoft.com/office/drawing/2014/main" id="{077583EB-D30D-3CDC-649F-CE423FE5F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1355A29-772F-E20B-17B6-E0D15DBD66A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-253"/>
          <a:stretch/>
        </p:blipFill>
        <p:spPr>
          <a:xfrm>
            <a:off x="6672064" y="2185283"/>
            <a:ext cx="5240891" cy="4388429"/>
          </a:xfrm>
          <a:prstGeom prst="rect">
            <a:avLst/>
          </a:prstGeom>
        </p:spPr>
      </p:pic>
      <p:pic>
        <p:nvPicPr>
          <p:cNvPr id="9" name="Picture 6" descr="Book Generic Mixed icon">
            <a:extLst>
              <a:ext uri="{FF2B5EF4-FFF2-40B4-BE49-F238E27FC236}">
                <a16:creationId xmlns:a16="http://schemas.microsoft.com/office/drawing/2014/main" id="{99A3544B-58C4-A1E3-3B2A-AC135355C9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7442" y="5661248"/>
            <a:ext cx="988823" cy="988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8611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FC11C-4D5F-EDA0-8CB8-294D4D394B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9D5FC95-CA7B-BB01-FFA5-49600694ADC8}"/>
              </a:ext>
            </a:extLst>
          </p:cNvPr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848F766-531A-D1EF-286E-59CED6E302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>
              <a:extLst>
                <a:ext uri="{FF2B5EF4-FFF2-40B4-BE49-F238E27FC236}">
                  <a16:creationId xmlns:a16="http://schemas.microsoft.com/office/drawing/2014/main" id="{7409D07E-4B55-107D-4B25-F3EF8C278038}"/>
                </a:ext>
              </a:extLst>
            </p:cNvPr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lIns="91440" tIns="45720" rIns="91440" bIns="4572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Practice</a:t>
              </a:r>
            </a:p>
          </p:txBody>
        </p:sp>
      </p:grpSp>
      <p:pic>
        <p:nvPicPr>
          <p:cNvPr id="5" name="Picture 5" descr="UoN_Primary_Logo_RGB">
            <a:extLst>
              <a:ext uri="{FF2B5EF4-FFF2-40B4-BE49-F238E27FC236}">
                <a16:creationId xmlns:a16="http://schemas.microsoft.com/office/drawing/2014/main" id="{D0D3CB18-817F-F5B8-47FF-E2186550F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844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28C83-EE9A-3C93-A310-1AC2FDF9E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4D42E-09DC-8195-97F0-744A7705E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484784"/>
            <a:ext cx="11377264" cy="4896544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Prepare a mini-presentation of the second sample solution, including your own evaluation. 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r>
              <a:rPr lang="en-US" dirty="0"/>
              <a:t>The evaluation should be based on the 2-3 criteria you selected in the previous activity. </a:t>
            </a:r>
          </a:p>
          <a:p>
            <a:pPr lvl="1"/>
            <a:r>
              <a:rPr lang="en-US" dirty="0"/>
              <a:t>The evaluation should be balanced</a:t>
            </a:r>
          </a:p>
          <a:p>
            <a:pPr lvl="1"/>
            <a:r>
              <a:rPr lang="en-US" dirty="0"/>
              <a:t>The evaluation should be supported with your own logic (since you have not researched this solution).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When you’re ready, stand up and present your solution and evaluation to a partner. </a:t>
            </a:r>
            <a:endParaRPr lang="en-US" sz="2400" b="1" dirty="0">
              <a:solidFill>
                <a:srgbClr val="002060"/>
              </a:solidFill>
            </a:endParaRP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64B8E33C-6072-2310-ABF2-A32CFF7D3498}"/>
              </a:ext>
            </a:extLst>
          </p:cNvPr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D0203630-2D85-579B-507F-7409762C66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Practice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653526D-9568-4045-2C48-41E14F1E90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5" descr="UoN_Primary_Logo_RGB">
            <a:extLst>
              <a:ext uri="{FF2B5EF4-FFF2-40B4-BE49-F238E27FC236}">
                <a16:creationId xmlns:a16="http://schemas.microsoft.com/office/drawing/2014/main" id="{AA18AE35-741E-153D-896D-AE3311A4F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281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51902352"/>
              </p:ext>
            </p:extLst>
          </p:nvPr>
        </p:nvGraphicFramePr>
        <p:xfrm>
          <a:off x="335360" y="1052736"/>
          <a:ext cx="11593288" cy="556510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96144">
                  <a:extLst>
                    <a:ext uri="{9D8B030D-6E8A-4147-A177-3AD203B41FA5}">
                      <a16:colId xmlns:a16="http://schemas.microsoft.com/office/drawing/2014/main" val="2008940339"/>
                    </a:ext>
                  </a:extLst>
                </a:gridCol>
                <a:gridCol w="10297144">
                  <a:extLst>
                    <a:ext uri="{9D8B030D-6E8A-4147-A177-3AD203B41FA5}">
                      <a16:colId xmlns:a16="http://schemas.microsoft.com/office/drawing/2014/main" val="2859638879"/>
                    </a:ext>
                  </a:extLst>
                </a:gridCol>
              </a:tblGrid>
              <a:tr h="586960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Due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sz="2800" b="1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Task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099356"/>
                  </a:ext>
                </a:extLst>
              </a:tr>
              <a:tr h="3085448"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b="1" dirty="0">
                          <a:solidFill>
                            <a:schemeClr val="bg1"/>
                          </a:solidFill>
                        </a:rPr>
                        <a:t>Lesson 5.1</a:t>
                      </a:r>
                    </a:p>
                  </a:txBody>
                  <a:tcPr anchor="ctr">
                    <a:solidFill>
                      <a:srgbClr val="26417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kumimoji="0" lang="en-US" sz="2000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The </a:t>
                      </a:r>
                      <a:r>
                        <a:rPr kumimoji="0" 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effectLst/>
                          <a:uLnTx/>
                          <a:uFillTx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Research Poster Event </a:t>
                      </a:r>
                      <a:r>
                        <a:rPr lang="en-US" sz="2000" dirty="0"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is </a:t>
                      </a:r>
                      <a:r>
                        <a:rPr lang="en-US" sz="2000" b="1" dirty="0">
                          <a:solidFill>
                            <a:srgbClr val="FF0000"/>
                          </a:solidFill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assessed.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200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Submit a copy of the poster to </a:t>
                      </a:r>
                      <a:r>
                        <a:rPr lang="en-US" sz="20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Moodle</a:t>
                      </a:r>
                      <a:r>
                        <a:rPr lang="en-US" sz="20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(as a .pdf document) 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before Lesson 5.1</a:t>
                      </a:r>
                      <a:r>
                        <a:rPr lang="en-US" sz="20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(or there will be a 10% penalty on your score)</a:t>
                      </a:r>
                      <a:r>
                        <a:rPr lang="en-US" sz="2000" b="1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marL="342900" marR="0" lvl="0" indent="-34290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GB" sz="2000" b="1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lvl="0" indent="-34290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1" i="0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Print your poster (size A3) and bring it to Lesson 5.1. Arrive on time. </a:t>
                      </a:r>
                    </a:p>
                    <a:p>
                      <a:pPr marL="800100" lvl="1" indent="-342900" algn="just" defTabSz="685800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You will NOT be allowed to participate in the event (= fail the assessment), if …</a:t>
                      </a:r>
                    </a:p>
                    <a:p>
                      <a:pPr marL="1257300" lvl="2" indent="-342900" algn="just" defTabSz="685800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lang="en-US" sz="2000" dirty="0">
                          <a:solidFill>
                            <a:srgbClr val="C00000"/>
                          </a:solidFill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you don’t have a printed copy of the poster.</a:t>
                      </a:r>
                      <a:endParaRPr kumimoji="0" lang="en-US" sz="200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1257300" lvl="2" indent="-342900" algn="just" defTabSz="685800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you are late. </a:t>
                      </a:r>
                    </a:p>
                    <a:p>
                      <a:pPr marL="800100" lvl="1" indent="-342900" algn="just" defTabSz="685800">
                        <a:lnSpc>
                          <a:spcPct val="115000"/>
                        </a:lnSpc>
                        <a:buFont typeface="Arial" panose="020B0604020202020204" pitchFamily="34" charset="0"/>
                        <a:buChar char="•"/>
                        <a:defRPr/>
                      </a:pPr>
                      <a:r>
                        <a:rPr kumimoji="0" lang="en-US" sz="200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If you are absent</a:t>
                      </a:r>
                      <a:r>
                        <a:rPr lang="en-US" sz="2000" dirty="0">
                          <a:solidFill>
                            <a:srgbClr val="C00000"/>
                          </a:solidFill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 (without officially approved Extenuating Circumstances), you will fail the assessment.</a:t>
                      </a:r>
                      <a:endParaRPr kumimoji="0" lang="en-US" sz="200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uLnTx/>
                        <a:uFillTx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US" sz="2000" b="1" i="1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  <a:p>
                      <a:pPr marL="342900" marR="0" lvl="0" indent="-34290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kumimoji="0" lang="en-US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SimSun" panose="02010600030101010101" pitchFamily="2" charset="-122"/>
                          <a:cs typeface="Arial" panose="020B0604020202020204" pitchFamily="34" charset="0"/>
                        </a:rPr>
                        <a:t>Try to predict the questions you might be asked and think about how you will answer them.</a:t>
                      </a:r>
                    </a:p>
                    <a:p>
                      <a:pPr marL="800100" marR="0" lvl="1" indent="-342900" algn="just" defTabSz="6858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SimSun" panose="02010600030101010101" pitchFamily="2" charset="-122"/>
                        <a:cs typeface="Arial" panose="020B0604020202020204" pitchFamily="34" charset="0"/>
                      </a:endParaRPr>
                    </a:p>
                  </a:txBody>
                  <a:tcPr anchor="ctr">
                    <a:solidFill>
                      <a:srgbClr val="FFFF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558485"/>
                  </a:ext>
                </a:extLst>
              </a:tr>
            </a:tbl>
          </a:graphicData>
        </a:graphic>
      </p:graphicFrame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2639616" y="279885"/>
            <a:ext cx="7956376" cy="556827"/>
            <a:chOff x="103092947" y="106166598"/>
            <a:chExt cx="6633628" cy="556506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GB" altLang="en-US" sz="2400" b="1" dirty="0">
                  <a:solidFill>
                    <a:srgbClr val="000000"/>
                  </a:solidFill>
                  <a:latin typeface="Verdana" panose="020B0604030504040204" pitchFamily="34" charset="0"/>
                </a:rPr>
                <a:t>Reminder</a:t>
              </a:r>
              <a:endParaRPr lang="en-US" altLang="en-US" sz="2400" dirty="0">
                <a:latin typeface="Arial" panose="020B0604020202020204" pitchFamily="34" charset="0"/>
              </a:endParaRP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pic>
        <p:nvPicPr>
          <p:cNvPr id="8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22275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83D5D-8E9A-A225-E119-63EB00A5D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5" descr="UoN_Primary_Logo_RGB">
            <a:extLst>
              <a:ext uri="{FF2B5EF4-FFF2-40B4-BE49-F238E27FC236}">
                <a16:creationId xmlns:a16="http://schemas.microsoft.com/office/drawing/2014/main" id="{332620E3-C9FB-C39D-1EFD-17BB7251C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0AFA16-CDEF-FF62-6C15-8C6AA0DD12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261208"/>
              </p:ext>
            </p:extLst>
          </p:nvPr>
        </p:nvGraphicFramePr>
        <p:xfrm>
          <a:off x="839416" y="1196752"/>
          <a:ext cx="10801200" cy="39684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1200">
                  <a:extLst>
                    <a:ext uri="{9D8B030D-6E8A-4147-A177-3AD203B41FA5}">
                      <a16:colId xmlns:a16="http://schemas.microsoft.com/office/drawing/2014/main" val="2356654726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r>
                        <a:rPr lang="en-US" sz="2400" b="1" dirty="0">
                          <a:solidFill>
                            <a:schemeClr val="bg1"/>
                          </a:solidFill>
                          <a:latin typeface="Verdana" panose="020B0604030504040204" pitchFamily="34" charset="0"/>
                          <a:ea typeface="Verdana" panose="020B0604030504040204" pitchFamily="34" charset="0"/>
                        </a:rPr>
                        <a:t> Lesson aims and objectives</a:t>
                      </a:r>
                      <a:endParaRPr lang="en-GB" sz="2400" b="1" dirty="0">
                        <a:solidFill>
                          <a:schemeClr val="bg1"/>
                        </a:solidFill>
                        <a:latin typeface="Verdana" panose="020B0604030504040204" pitchFamily="34" charset="0"/>
                        <a:ea typeface="Verdana" panose="020B060403050404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5631984"/>
                  </a:ext>
                </a:extLst>
              </a:tr>
              <a:tr h="317632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Practise choosing relevant criteria to evaluate solutions.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Practise evaluating solutions using specific criteria. 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b="1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7368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9847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/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lIns="91440" tIns="45720" rIns="91440" bIns="4572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Getting started</a:t>
              </a:r>
            </a:p>
          </p:txBody>
        </p:sp>
      </p:grpSp>
      <p:pic>
        <p:nvPicPr>
          <p:cNvPr id="5" name="Picture 5" descr="UoN_Primary_Logo_RGB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3661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32" y="1340768"/>
            <a:ext cx="9937104" cy="4968552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dirty="0"/>
              <a:t>For homework, you watched the ‘problem’ section from the sample presentation entitled </a:t>
            </a:r>
            <a:r>
              <a:rPr lang="en-US" sz="2000" dirty="0">
                <a:solidFill>
                  <a:srgbClr val="002060"/>
                </a:solidFill>
              </a:rPr>
              <a:t>‘</a:t>
            </a:r>
            <a:r>
              <a:rPr lang="en-US" sz="2000" b="1" dirty="0">
                <a:solidFill>
                  <a:srgbClr val="002060"/>
                </a:solidFill>
                <a:ea typeface="SimSun" panose="02010600030101010101" pitchFamily="2" charset="-122"/>
                <a:cs typeface="Arial" panose="020B0604020202020204" pitchFamily="34" charset="0"/>
              </a:rPr>
              <a:t>Public Speaking Anxiety</a:t>
            </a:r>
            <a:r>
              <a:rPr lang="en-US" sz="2000" dirty="0">
                <a:ea typeface="SimSun" panose="02010600030101010101" pitchFamily="2" charset="-122"/>
                <a:cs typeface="Arial" panose="020B0604020202020204" pitchFamily="34" charset="0"/>
              </a:rPr>
              <a:t>’. </a:t>
            </a:r>
          </a:p>
          <a:p>
            <a:pPr marL="0" indent="0" algn="just">
              <a:buNone/>
            </a:pPr>
            <a:endParaRPr lang="en-US" dirty="0"/>
          </a:p>
          <a:p>
            <a:pPr algn="just"/>
            <a:r>
              <a:rPr lang="en-US" sz="2400" dirty="0"/>
              <a:t>What was the problem?</a:t>
            </a:r>
          </a:p>
          <a:p>
            <a:pPr marL="457200" lvl="1" indent="0" algn="just">
              <a:buNone/>
            </a:pPr>
            <a:r>
              <a:rPr lang="en-US" dirty="0"/>
              <a:t>- Explanation</a:t>
            </a:r>
          </a:p>
          <a:p>
            <a:pPr marL="457200" lvl="1" indent="0" algn="just">
              <a:buNone/>
            </a:pPr>
            <a:r>
              <a:rPr lang="en-US" dirty="0"/>
              <a:t>- Causes</a:t>
            </a:r>
          </a:p>
          <a:p>
            <a:pPr marL="457200" lvl="1" indent="0" algn="just">
              <a:buNone/>
            </a:pPr>
            <a:r>
              <a:rPr lang="en-US" dirty="0"/>
              <a:t>- Impact </a:t>
            </a:r>
          </a:p>
          <a:p>
            <a:pPr marL="0" indent="0" algn="just">
              <a:buNone/>
            </a:pPr>
            <a:r>
              <a:rPr lang="en-US" sz="2400" dirty="0"/>
              <a:t>	</a:t>
            </a:r>
          </a:p>
          <a:p>
            <a:pPr algn="just"/>
            <a:r>
              <a:rPr lang="en-US" sz="2400" dirty="0"/>
              <a:t>What solutions do you think could be used to solve / minimise the problem? Choose which one you think is the best.</a:t>
            </a:r>
          </a:p>
        </p:txBody>
      </p:sp>
      <p:grpSp>
        <p:nvGrpSpPr>
          <p:cNvPr id="6" name="Group 2"/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Getting started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5741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BDB8E4-7ADA-2B5A-6DF8-D0EF9DF5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5F13F-0915-A2AC-C299-DBAA3C0CF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124743"/>
            <a:ext cx="9577064" cy="647977"/>
          </a:xfrm>
          <a:noFill/>
          <a:ln>
            <a:noFill/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What was the problem?</a:t>
            </a:r>
          </a:p>
        </p:txBody>
      </p:sp>
      <p:grpSp>
        <p:nvGrpSpPr>
          <p:cNvPr id="6" name="Group 2">
            <a:extLst>
              <a:ext uri="{FF2B5EF4-FFF2-40B4-BE49-F238E27FC236}">
                <a16:creationId xmlns:a16="http://schemas.microsoft.com/office/drawing/2014/main" id="{C96FA57B-7DB4-3447-874B-EB9404B33883}"/>
              </a:ext>
            </a:extLst>
          </p:cNvPr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7" name="Text Box 3">
              <a:extLst>
                <a:ext uri="{FF2B5EF4-FFF2-40B4-BE49-F238E27FC236}">
                  <a16:creationId xmlns:a16="http://schemas.microsoft.com/office/drawing/2014/main" id="{40BF4346-FD4C-E921-730E-0E4602D0C5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Getting started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" name="Rectangle 4">
              <a:extLst>
                <a:ext uri="{FF2B5EF4-FFF2-40B4-BE49-F238E27FC236}">
                  <a16:creationId xmlns:a16="http://schemas.microsoft.com/office/drawing/2014/main" id="{E45404F2-110E-C61C-26CB-27F33BD1EE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10" name="Picture 5" descr="UoN_Primary_Logo_RGB">
            <a:extLst>
              <a:ext uri="{FF2B5EF4-FFF2-40B4-BE49-F238E27FC236}">
                <a16:creationId xmlns:a16="http://schemas.microsoft.com/office/drawing/2014/main" id="{6D3A7CD0-778F-7542-29C1-63B07A443C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D63D7B4-3C15-9D30-9949-109D8F3DCD89}"/>
              </a:ext>
            </a:extLst>
          </p:cNvPr>
          <p:cNvSpPr txBox="1">
            <a:spLocks/>
          </p:cNvSpPr>
          <p:nvPr/>
        </p:nvSpPr>
        <p:spPr>
          <a:xfrm>
            <a:off x="4295800" y="1844825"/>
            <a:ext cx="3978187" cy="25202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Causes</a:t>
            </a:r>
          </a:p>
          <a:p>
            <a:r>
              <a:rPr lang="en-US" sz="2400" dirty="0"/>
              <a:t>biological causes </a:t>
            </a:r>
          </a:p>
          <a:p>
            <a:r>
              <a:rPr lang="en-US" sz="2400" dirty="0">
                <a:sym typeface="Wingdings" panose="05000000000000000000" pitchFamily="2" charset="2"/>
              </a:rPr>
              <a:t>brain response to perceived threat</a:t>
            </a:r>
          </a:p>
          <a:p>
            <a:r>
              <a:rPr lang="en-US" sz="2400" dirty="0"/>
              <a:t>PSA sufferers cannot control response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95B8884-0D97-C061-8C7F-268EBC6E613F}"/>
              </a:ext>
            </a:extLst>
          </p:cNvPr>
          <p:cNvSpPr txBox="1">
            <a:spLocks/>
          </p:cNvSpPr>
          <p:nvPr/>
        </p:nvSpPr>
        <p:spPr>
          <a:xfrm>
            <a:off x="8400256" y="1844825"/>
            <a:ext cx="3672408" cy="252027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Impact </a:t>
            </a:r>
          </a:p>
          <a:p>
            <a:r>
              <a:rPr lang="en-US" sz="2400" dirty="0"/>
              <a:t>impact on students’ lives:</a:t>
            </a:r>
          </a:p>
          <a:p>
            <a:pPr marL="457200" lvl="1" indent="0">
              <a:buNone/>
            </a:pPr>
            <a:r>
              <a:rPr lang="en-US" dirty="0"/>
              <a:t>- module choices </a:t>
            </a:r>
          </a:p>
          <a:p>
            <a:pPr marL="457200" lvl="1" indent="0">
              <a:buNone/>
            </a:pPr>
            <a:r>
              <a:rPr lang="en-US" dirty="0"/>
              <a:t>- university participation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E83BD3-4D60-264C-228E-E0DE867AE5B4}"/>
              </a:ext>
            </a:extLst>
          </p:cNvPr>
          <p:cNvSpPr txBox="1"/>
          <p:nvPr/>
        </p:nvSpPr>
        <p:spPr>
          <a:xfrm>
            <a:off x="512661" y="4900615"/>
            <a:ext cx="1116667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What solutions do you think could be used to solve / minimise the problem?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383C247-F4C7-C877-9180-9DE413BD8225}"/>
              </a:ext>
            </a:extLst>
          </p:cNvPr>
          <p:cNvSpPr txBox="1">
            <a:spLocks/>
          </p:cNvSpPr>
          <p:nvPr/>
        </p:nvSpPr>
        <p:spPr>
          <a:xfrm>
            <a:off x="494404" y="1844824"/>
            <a:ext cx="3657380" cy="252028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Public speaking anxiety </a:t>
            </a:r>
          </a:p>
          <a:p>
            <a:r>
              <a:rPr lang="en-US" sz="2400" dirty="0"/>
              <a:t>before, during or after a presentation</a:t>
            </a:r>
          </a:p>
          <a:p>
            <a:r>
              <a:rPr lang="en-US" sz="2400" dirty="0"/>
              <a:t>impact can be physical, mental or </a:t>
            </a:r>
            <a:r>
              <a:rPr lang="en-US" sz="2400" dirty="0" err="1"/>
              <a:t>behavioural</a:t>
            </a:r>
            <a:endParaRPr lang="en-US" sz="2400" dirty="0"/>
          </a:p>
          <a:p>
            <a:pPr lvl="1"/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68742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731C8-3AEA-95ED-D0F1-38DACF215A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77E67F77-765B-9C38-EB79-8819FF7F84F2}"/>
              </a:ext>
            </a:extLst>
          </p:cNvPr>
          <p:cNvGrpSpPr/>
          <p:nvPr/>
        </p:nvGrpSpPr>
        <p:grpSpPr>
          <a:xfrm>
            <a:off x="0" y="3376"/>
            <a:ext cx="12192000" cy="6854624"/>
            <a:chOff x="0" y="3376"/>
            <a:chExt cx="12192000" cy="68546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BA30281-F983-37F3-F6EB-9CBFABA48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3376"/>
              <a:ext cx="12192000" cy="6854624"/>
            </a:xfrm>
            <a:prstGeom prst="rect">
              <a:avLst/>
            </a:prstGeom>
          </p:spPr>
        </p:pic>
        <p:sp>
          <p:nvSpPr>
            <p:cNvPr id="4" name="Title 2">
              <a:extLst>
                <a:ext uri="{FF2B5EF4-FFF2-40B4-BE49-F238E27FC236}">
                  <a16:creationId xmlns:a16="http://schemas.microsoft.com/office/drawing/2014/main" id="{E24BA379-50C5-EB4A-3C60-6198CCDD8FA0}"/>
                </a:ext>
              </a:extLst>
            </p:cNvPr>
            <p:cNvSpPr txBox="1">
              <a:spLocks/>
            </p:cNvSpPr>
            <p:nvPr/>
          </p:nvSpPr>
          <p:spPr>
            <a:xfrm>
              <a:off x="407368" y="548680"/>
              <a:ext cx="11377264" cy="5832648"/>
            </a:xfrm>
            <a:prstGeom prst="rect">
              <a:avLst/>
            </a:prstGeom>
            <a:solidFill>
              <a:srgbClr val="E5FBFF"/>
            </a:solidFill>
            <a:ln>
              <a:solidFill>
                <a:srgbClr val="E5FBFF"/>
              </a:solidFill>
            </a:ln>
          </p:spPr>
          <p:txBody>
            <a:bodyPr lIns="91440" tIns="45720" rIns="91440" bIns="45720" anchor="ctr">
              <a:normAutofit/>
            </a:bodyPr>
            <a:lstStyle>
              <a:lvl1pPr algn="l" defTabSz="6858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33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6000" b="1" dirty="0">
                  <a:solidFill>
                    <a:srgbClr val="002060"/>
                  </a:solidFill>
                  <a:latin typeface="Calibri "/>
                </a:rPr>
                <a:t>Evaluation criteria</a:t>
              </a:r>
            </a:p>
          </p:txBody>
        </p:sp>
      </p:grpSp>
      <p:pic>
        <p:nvPicPr>
          <p:cNvPr id="5" name="Picture 5" descr="UoN_Primary_Logo_RGB">
            <a:extLst>
              <a:ext uri="{FF2B5EF4-FFF2-40B4-BE49-F238E27FC236}">
                <a16:creationId xmlns:a16="http://schemas.microsoft.com/office/drawing/2014/main" id="{258C3512-DA3E-A79E-7857-6DD0395CC9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392" y="764704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6679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9396" y="1484784"/>
            <a:ext cx="11053228" cy="4896544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Lesson 4.1 you looked at how to develop an effective solution, including an evaluation. Today we will focus more specifically on selecting and applying criteria for evaluating the solution.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What are three important aspects of an effective evaluation?</a:t>
            </a:r>
          </a:p>
          <a:p>
            <a:pPr marL="0" indent="0">
              <a:buNone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567608" y="279939"/>
            <a:ext cx="7956376" cy="556779"/>
            <a:chOff x="103092947" y="106166646"/>
            <a:chExt cx="6633628" cy="556458"/>
          </a:xfrm>
        </p:grpSpPr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103121219" y="106166646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Evaluation criteria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5" descr="UoN_Primary_Logo_RGB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107CCFA-3977-5F81-7BCF-26E38C2E66F5}"/>
              </a:ext>
            </a:extLst>
          </p:cNvPr>
          <p:cNvSpPr txBox="1">
            <a:spLocks/>
          </p:cNvSpPr>
          <p:nvPr/>
        </p:nvSpPr>
        <p:spPr>
          <a:xfrm>
            <a:off x="672504" y="3429000"/>
            <a:ext cx="9743975" cy="1944216"/>
          </a:xfrm>
          <a:prstGeom prst="rect">
            <a:avLst/>
          </a:prstGeom>
          <a:solidFill>
            <a:srgbClr val="FFFFD1"/>
          </a:solidFill>
          <a:ln w="3175">
            <a:solidFill>
              <a:schemeClr val="tx1"/>
            </a:solidFill>
            <a:prstDash val="dash"/>
          </a:ln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The evaluation should be based on </a:t>
            </a:r>
            <a:r>
              <a:rPr lang="en-US" sz="2400" b="1" dirty="0"/>
              <a:t>criteria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The evaluation should be </a:t>
            </a:r>
            <a:r>
              <a:rPr lang="en-US" sz="2400" b="1" dirty="0"/>
              <a:t>balanced</a:t>
            </a:r>
            <a:r>
              <a:rPr lang="en-US" sz="2400" dirty="0"/>
              <a:t>.</a:t>
            </a:r>
          </a:p>
          <a:p>
            <a:pPr marL="457200" indent="-457200">
              <a:lnSpc>
                <a:spcPct val="100000"/>
              </a:lnSpc>
              <a:buAutoNum type="arabicPeriod"/>
            </a:pPr>
            <a:r>
              <a:rPr lang="en-US" sz="2400" dirty="0"/>
              <a:t>The evaluation should be </a:t>
            </a:r>
            <a:r>
              <a:rPr lang="en-US" sz="2400" b="1" dirty="0"/>
              <a:t>supported</a:t>
            </a:r>
            <a:r>
              <a:rPr lang="en-US" sz="2400" dirty="0"/>
              <a:t> with logic and / or evidence.</a:t>
            </a:r>
          </a:p>
        </p:txBody>
      </p:sp>
    </p:spTree>
    <p:extLst>
      <p:ext uri="{BB962C8B-B14F-4D97-AF65-F5344CB8AC3E}">
        <p14:creationId xmlns:p14="http://schemas.microsoft.com/office/powerpoint/2010/main" val="3305136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009C2-8FD2-327F-3662-C4700B1FE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69251C-2B89-6A8D-3409-88F99912B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96" y="1484784"/>
            <a:ext cx="10873208" cy="4896544"/>
          </a:xfrm>
          <a:noFill/>
          <a:ln>
            <a:noFill/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Watch one solution provided by the experienced speaker on the problem of </a:t>
            </a:r>
            <a:r>
              <a:rPr lang="en-US" sz="2400" i="1" dirty="0"/>
              <a:t>Public Speaking Anxiety</a:t>
            </a:r>
            <a:r>
              <a:rPr lang="en-US" sz="2400" dirty="0"/>
              <a:t>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What is the solution?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002060"/>
                </a:solidFill>
              </a:rPr>
              <a:t>Virtual Reality exposure</a:t>
            </a:r>
          </a:p>
          <a:p>
            <a:r>
              <a:rPr lang="en-US" sz="2400" dirty="0"/>
              <a:t>How many criteria are used to evaluate the solution?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002060"/>
                </a:solidFill>
              </a:rPr>
              <a:t>Two criteria</a:t>
            </a:r>
          </a:p>
          <a:p>
            <a:r>
              <a:rPr lang="en-US" sz="2400" dirty="0"/>
              <a:t>Which criteria are used to evaluate it?</a:t>
            </a:r>
          </a:p>
          <a:p>
            <a:pPr marL="0" indent="0">
              <a:buNone/>
            </a:pPr>
            <a:r>
              <a:rPr lang="en-US" sz="2400" b="1" dirty="0"/>
              <a:t>	</a:t>
            </a:r>
            <a:r>
              <a:rPr lang="en-US" sz="2400" b="1" dirty="0">
                <a:solidFill>
                  <a:srgbClr val="002060"/>
                </a:solidFill>
              </a:rPr>
              <a:t>Effectiveness and cost</a:t>
            </a:r>
          </a:p>
          <a:p>
            <a:r>
              <a:rPr lang="en-US" sz="2400" dirty="0"/>
              <a:t>How is the evaluation supported?</a:t>
            </a:r>
          </a:p>
          <a:p>
            <a:pPr marL="0" indent="0">
              <a:buNone/>
            </a:pPr>
            <a:r>
              <a:rPr lang="en-US" sz="2400" dirty="0"/>
              <a:t>	</a:t>
            </a:r>
            <a:r>
              <a:rPr lang="en-US" sz="2400" b="1" dirty="0">
                <a:solidFill>
                  <a:srgbClr val="002060"/>
                </a:solidFill>
              </a:rPr>
              <a:t>Effectiveness – supported with evidence from research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2060"/>
                </a:solidFill>
              </a:rPr>
              <a:t>	Cost – supported with logic and an example</a:t>
            </a:r>
            <a:endParaRPr lang="en-US" sz="2000" dirty="0">
              <a:solidFill>
                <a:srgbClr val="002060"/>
              </a:solidFill>
            </a:endParaRPr>
          </a:p>
          <a:p>
            <a:pPr marL="0" indent="0" algn="just">
              <a:buNone/>
            </a:pPr>
            <a:endParaRPr lang="en-US" sz="2400" dirty="0"/>
          </a:p>
          <a:p>
            <a:pPr marL="0" indent="0" algn="just">
              <a:buNone/>
            </a:pPr>
            <a:endParaRPr lang="en-US" sz="2400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02F2AF4A-8C4A-DE6B-40F1-26B58D5D4A12}"/>
              </a:ext>
            </a:extLst>
          </p:cNvPr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B569CACD-DACF-E12B-876C-A97924B04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Evaluation criteria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EA6CA82A-F529-EE36-90AF-BD6575CAE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5" descr="UoN_Primary_Logo_RGB">
            <a:extLst>
              <a:ext uri="{FF2B5EF4-FFF2-40B4-BE49-F238E27FC236}">
                <a16:creationId xmlns:a16="http://schemas.microsoft.com/office/drawing/2014/main" id="{DE2FDC8F-44DB-DBBF-A5F6-90FA69D04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71323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1B181-C5C3-1E3A-A2F5-DC64096A4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99D5F-F3D6-7B4D-2CDC-8F1B1985D1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396" y="1484784"/>
            <a:ext cx="5868652" cy="4896544"/>
          </a:xfrm>
          <a:noFill/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Discuss.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Why do you think the presenter chose </a:t>
            </a:r>
            <a:r>
              <a:rPr lang="en-US" sz="2400" b="1" dirty="0"/>
              <a:t>only two</a:t>
            </a:r>
            <a:r>
              <a:rPr lang="en-US" sz="2400" dirty="0"/>
              <a:t> criteria to evaluate the solution?</a:t>
            </a:r>
          </a:p>
          <a:p>
            <a:pPr marL="0" indent="0">
              <a:buNone/>
            </a:pPr>
            <a:r>
              <a:rPr lang="en-US" sz="2400" dirty="0"/>
              <a:t>	</a:t>
            </a:r>
          </a:p>
          <a:p>
            <a:r>
              <a:rPr lang="en-US" sz="2400" dirty="0"/>
              <a:t>Why do you think she chose </a:t>
            </a:r>
            <a:r>
              <a:rPr lang="en-US" sz="2400" b="1" dirty="0"/>
              <a:t>effectiveness</a:t>
            </a:r>
            <a:r>
              <a:rPr lang="en-US" sz="2400" dirty="0"/>
              <a:t> and </a:t>
            </a:r>
            <a:r>
              <a:rPr lang="en-US" sz="2400" b="1" dirty="0"/>
              <a:t>cost</a:t>
            </a:r>
            <a:r>
              <a:rPr lang="en-US" sz="2400" dirty="0"/>
              <a:t> as the two criteria?</a:t>
            </a:r>
          </a:p>
          <a:p>
            <a:endParaRPr lang="en-US" sz="2400" dirty="0"/>
          </a:p>
          <a:p>
            <a:r>
              <a:rPr lang="en-US" sz="2400" dirty="0"/>
              <a:t>Why do you think she </a:t>
            </a:r>
            <a:r>
              <a:rPr lang="en-US" sz="2400" b="1" dirty="0"/>
              <a:t>supported</a:t>
            </a:r>
            <a:r>
              <a:rPr lang="en-US" sz="2400" dirty="0"/>
              <a:t> one evaluation with evidence from research and the other evaluation with her own logic?</a:t>
            </a:r>
          </a:p>
          <a:p>
            <a:pPr marL="0" indent="0">
              <a:buNone/>
            </a:pPr>
            <a:endParaRPr lang="en-US" sz="2400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2A9DAAA6-4D57-6946-A177-F05AABF908A9}"/>
              </a:ext>
            </a:extLst>
          </p:cNvPr>
          <p:cNvGrpSpPr>
            <a:grpSpLocks/>
          </p:cNvGrpSpPr>
          <p:nvPr/>
        </p:nvGrpSpPr>
        <p:grpSpPr bwMode="auto">
          <a:xfrm>
            <a:off x="2567608" y="279885"/>
            <a:ext cx="7956376" cy="556827"/>
            <a:chOff x="103092947" y="106166598"/>
            <a:chExt cx="6633628" cy="556506"/>
          </a:xfrm>
        </p:grpSpPr>
        <p:sp>
          <p:nvSpPr>
            <p:cNvPr id="5" name="Text Box 3">
              <a:extLst>
                <a:ext uri="{FF2B5EF4-FFF2-40B4-BE49-F238E27FC236}">
                  <a16:creationId xmlns:a16="http://schemas.microsoft.com/office/drawing/2014/main" id="{B2A98916-35AD-384F-2D46-EFBC0A12A0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121219" y="106166598"/>
              <a:ext cx="6605356" cy="484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5B9BD5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9BBD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anose="020B0604030504040204" pitchFamily="34" charset="0"/>
                  <a:ea typeface="+mn-ea"/>
                  <a:cs typeface="+mn-cs"/>
                </a:rPr>
                <a:t>Evaluation criteria</a:t>
              </a:r>
              <a:endPara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BD08C2CA-536F-C4FD-AAAA-8921C39354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092947" y="106651103"/>
              <a:ext cx="6633626" cy="72001"/>
            </a:xfrm>
            <a:prstGeom prst="rect">
              <a:avLst/>
            </a:prstGeom>
            <a:gradFill rotWithShape="1">
              <a:gsLst>
                <a:gs pos="0">
                  <a:srgbClr val="FFFFFF"/>
                </a:gs>
                <a:gs pos="100000">
                  <a:srgbClr val="002060"/>
                </a:gs>
              </a:gsLst>
              <a:lin ang="108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 vert="horz" wrap="square" lIns="36576" tIns="36576" rIns="36576" bIns="36576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pic>
        <p:nvPicPr>
          <p:cNvPr id="7" name="Picture 5" descr="UoN_Primary_Logo_RGB">
            <a:extLst>
              <a:ext uri="{FF2B5EF4-FFF2-40B4-BE49-F238E27FC236}">
                <a16:creationId xmlns:a16="http://schemas.microsoft.com/office/drawing/2014/main" id="{10BFA025-7088-D05B-E59C-B0D5B0ED3D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344" y="116632"/>
            <a:ext cx="1938231" cy="720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276D97A-28B6-2FA5-5B3A-A6C5F0B58AC9}"/>
              </a:ext>
            </a:extLst>
          </p:cNvPr>
          <p:cNvSpPr txBox="1"/>
          <p:nvPr/>
        </p:nvSpPr>
        <p:spPr>
          <a:xfrm>
            <a:off x="6672064" y="1257957"/>
            <a:ext cx="5184576" cy="5262979"/>
          </a:xfrm>
          <a:prstGeom prst="rect">
            <a:avLst/>
          </a:prstGeom>
          <a:solidFill>
            <a:srgbClr val="C7EBE2"/>
          </a:solidFill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Evaluation criteria</a:t>
            </a:r>
          </a:p>
          <a:p>
            <a:pPr algn="ctr"/>
            <a:endParaRPr lang="en-US" sz="2400" b="1" dirty="0"/>
          </a:p>
          <a:p>
            <a:r>
              <a:rPr lang="en-US" sz="2400" dirty="0"/>
              <a:t>For a short presentation, you should not choose too many criteria because you need to develop each one.</a:t>
            </a:r>
          </a:p>
          <a:p>
            <a:endParaRPr lang="en-US" sz="2400" dirty="0"/>
          </a:p>
          <a:p>
            <a:r>
              <a:rPr lang="en-US" sz="2400" dirty="0"/>
              <a:t>You should only select the most relevant and significant criteria.</a:t>
            </a:r>
          </a:p>
          <a:p>
            <a:endParaRPr lang="en-US" sz="2400" dirty="0"/>
          </a:p>
          <a:p>
            <a:r>
              <a:rPr lang="en-US" sz="2400" dirty="0"/>
              <a:t>You can support the evaluation with evidence from sources and / or using your own logic depending on the information you find when researching the topic.</a:t>
            </a:r>
          </a:p>
        </p:txBody>
      </p:sp>
    </p:spTree>
    <p:extLst>
      <p:ext uri="{BB962C8B-B14F-4D97-AF65-F5344CB8AC3E}">
        <p14:creationId xmlns:p14="http://schemas.microsoft.com/office/powerpoint/2010/main" val="76444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545d15f7-6577-4bc9-aa88-89ac4a3e5607" xsi:nil="true"/>
    <TaxCatchAll xmlns="71566fe0-4e9e-429a-8fc8-bbed13cddc77" xsi:nil="true"/>
    <lcf76f155ced4ddcb4097134ff3c332f xmlns="545d15f7-6577-4bc9-aa88-89ac4a3e5607">
      <Terms xmlns="http://schemas.microsoft.com/office/infopath/2007/PartnerControls"/>
    </lcf76f155ced4ddcb4097134ff3c332f>
    <SharedWithUsers xmlns="71566fe0-4e9e-429a-8fc8-bbed13cddc77">
      <UserInfo>
        <DisplayName/>
        <AccountId xsi:nil="true"/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D13BD3B2ACE4B479C7E961D71E27E68" ma:contentTypeVersion="17" ma:contentTypeDescription="Create a new document." ma:contentTypeScope="" ma:versionID="568b8adbecda335264cfe31496b90c93">
  <xsd:schema xmlns:xsd="http://www.w3.org/2001/XMLSchema" xmlns:xs="http://www.w3.org/2001/XMLSchema" xmlns:p="http://schemas.microsoft.com/office/2006/metadata/properties" xmlns:ns2="545d15f7-6577-4bc9-aa88-89ac4a3e5607" xmlns:ns3="71566fe0-4e9e-429a-8fc8-bbed13cddc77" targetNamespace="http://schemas.microsoft.com/office/2006/metadata/properties" ma:root="true" ma:fieldsID="7721472c44fd29fe429fa1e6eef86e5e" ns2:_="" ns3:_="">
    <xsd:import namespace="545d15f7-6577-4bc9-aa88-89ac4a3e5607"/>
    <xsd:import namespace="71566fe0-4e9e-429a-8fc8-bbed13cddc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45d15f7-6577-4bc9-aa88-89ac4a3e560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5b41eaff-6be1-43e3-aa28-e44eb035eb3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566fe0-4e9e-429a-8fc8-bbed13cddc77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77187714-89cd-4f3c-bca0-aa506d32a13e}" ma:internalName="TaxCatchAll" ma:showField="CatchAllData" ma:web="71566fe0-4e9e-429a-8fc8-bbed13cddc7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1187D4-867B-4BCC-9BAC-3FB608B710DB}">
  <ds:schemaRefs>
    <ds:schemaRef ds:uri="http://purl.org/dc/elements/1.1/"/>
    <ds:schemaRef ds:uri="http://www.w3.org/XML/1998/namespace"/>
    <ds:schemaRef ds:uri="c98cd21c-babb-4b51-9f32-e929c9312283"/>
    <ds:schemaRef ds:uri="http://schemas.microsoft.com/office/2006/documentManagement/types"/>
    <ds:schemaRef ds:uri="b4633975-2ae0-4980-b3dc-2c3583686570"/>
    <ds:schemaRef ds:uri="http://schemas.microsoft.com/office/infopath/2007/PartnerControls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545d15f7-6577-4bc9-aa88-89ac4a3e5607"/>
    <ds:schemaRef ds:uri="71566fe0-4e9e-429a-8fc8-bbed13cddc77"/>
  </ds:schemaRefs>
</ds:datastoreItem>
</file>

<file path=customXml/itemProps2.xml><?xml version="1.0" encoding="utf-8"?>
<ds:datastoreItem xmlns:ds="http://schemas.openxmlformats.org/officeDocument/2006/customXml" ds:itemID="{1AFD932A-F324-46EC-A471-CB011E9024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B04AD43-E1A0-41CB-91DB-1E831C00236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45d15f7-6577-4bc9-aa88-89ac4a3e5607"/>
    <ds:schemaRef ds:uri="71566fe0-4e9e-429a-8fc8-bbed13cddc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9731</TotalTime>
  <Words>683</Words>
  <Application>Microsoft Office PowerPoint</Application>
  <PresentationFormat>Widescreen</PresentationFormat>
  <Paragraphs>105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 </vt:lpstr>
      <vt:lpstr>SimSun</vt:lpstr>
      <vt:lpstr>Arial</vt:lpstr>
      <vt:lpstr>Calibri</vt:lpstr>
      <vt:lpstr>Calibri Light</vt:lpstr>
      <vt:lpstr>Verdana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University of Nottingham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Shayna Kozuch</dc:creator>
  <cp:lastModifiedBy>Michaela Seserman</cp:lastModifiedBy>
  <cp:revision>1340</cp:revision>
  <cp:lastPrinted>2015-02-25T05:39:47Z</cp:lastPrinted>
  <dcterms:created xsi:type="dcterms:W3CDTF">2011-01-19T07:34:59Z</dcterms:created>
  <dcterms:modified xsi:type="dcterms:W3CDTF">2025-01-15T03:58:35Z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0x010100CD13BD3B2ACE4B479C7E961D71E27E68</vt:lpwstr>
  </property>
  <property fmtid="{D5CDD505-2E9C-101B-9397-08002B2CF9AE}" pid="3" name="Order">
    <vt:r8>11700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ExtendedDescription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MediaServiceImageTags">
    <vt:lpwstr/>
  </property>
  <property fmtid="{D5CDD505-2E9C-101B-9397-08002B2CF9AE}" pid="10" name="TriggerFlowInfo">
    <vt:lpwstr/>
  </property>
</Properties>
</file>