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4"/>
  </p:sldMasterIdLst>
  <p:notesMasterIdLst>
    <p:notesMasterId r:id="rId22"/>
  </p:notesMasterIdLst>
  <p:handoutMasterIdLst>
    <p:handoutMasterId r:id="rId23"/>
  </p:handoutMasterIdLst>
  <p:sldIdLst>
    <p:sldId id="784" r:id="rId5"/>
    <p:sldId id="785" r:id="rId6"/>
    <p:sldId id="838" r:id="rId7"/>
    <p:sldId id="821" r:id="rId8"/>
    <p:sldId id="820" r:id="rId9"/>
    <p:sldId id="823" r:id="rId10"/>
    <p:sldId id="824" r:id="rId11"/>
    <p:sldId id="826" r:id="rId12"/>
    <p:sldId id="828" r:id="rId13"/>
    <p:sldId id="839" r:id="rId14"/>
    <p:sldId id="840" r:id="rId15"/>
    <p:sldId id="841" r:id="rId16"/>
    <p:sldId id="832" r:id="rId17"/>
    <p:sldId id="834" r:id="rId18"/>
    <p:sldId id="842" r:id="rId19"/>
    <p:sldId id="835" r:id="rId20"/>
    <p:sldId id="895" r:id="rId21"/>
  </p:sldIdLst>
  <p:sldSz cx="12192000" cy="6858000"/>
  <p:notesSz cx="9926638"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t" initials="PJT" lastIdx="2" clrIdx="0"/>
  <p:cmAuthor id="1" name="Shayna Kozuch" initials="SK" lastIdx="2" clrIdx="1">
    <p:extLst>
      <p:ext uri="{19B8F6BF-5375-455C-9EA6-DF929625EA0E}">
        <p15:presenceInfo xmlns:p15="http://schemas.microsoft.com/office/powerpoint/2012/main" userId="S-1-5-21-371399076-3047136788-812747186-33748" providerId="AD"/>
      </p:ext>
    </p:extLst>
  </p:cmAuthor>
  <p:cmAuthor id="2" name="Jamie Emerson" initials="JE" lastIdx="3" clrIdx="2">
    <p:extLst>
      <p:ext uri="{19B8F6BF-5375-455C-9EA6-DF929625EA0E}">
        <p15:presenceInfo xmlns:p15="http://schemas.microsoft.com/office/powerpoint/2012/main" userId="Jamie Emerson" providerId="None"/>
      </p:ext>
    </p:extLst>
  </p:cmAuthor>
  <p:cmAuthor id="3" name="Robert Hartigan" initials="RH" lastIdx="2" clrIdx="3">
    <p:extLst>
      <p:ext uri="{19B8F6BF-5375-455C-9EA6-DF929625EA0E}">
        <p15:presenceInfo xmlns:p15="http://schemas.microsoft.com/office/powerpoint/2012/main" userId="S-1-5-21-371399076-3047136788-812747186-64067" providerId="AD"/>
      </p:ext>
    </p:extLst>
  </p:cmAuthor>
  <p:cmAuthor id="4" name="Jin" initials="J" lastIdx="1" clrIdx="4">
    <p:extLst>
      <p:ext uri="{19B8F6BF-5375-455C-9EA6-DF929625EA0E}">
        <p15:presenceInfo xmlns:p15="http://schemas.microsoft.com/office/powerpoint/2012/main" userId="5e610716b1007cb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EBE2"/>
    <a:srgbClr val="FFFFD1"/>
    <a:srgbClr val="E5FBFF"/>
    <a:srgbClr val="EFD8EC"/>
    <a:srgbClr val="FF6D6A"/>
    <a:srgbClr val="FFF8E5"/>
    <a:srgbClr val="C9F7FF"/>
    <a:srgbClr val="3A3AF6"/>
    <a:srgbClr val="7F6000"/>
    <a:srgbClr val="F7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791C04-E22D-4970-A02E-FB10FE03D29D}" v="10" dt="2024-01-30T05:52:14.681"/>
    <p1510:client id="{F85BB31E-F9F3-4FC1-8975-D638B91274E0}" v="6" dt="2024-01-30T06:06:25.8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96197" autoAdjust="0"/>
  </p:normalViewPr>
  <p:slideViewPr>
    <p:cSldViewPr>
      <p:cViewPr varScale="1">
        <p:scale>
          <a:sx n="68" d="100"/>
          <a:sy n="68" d="100"/>
        </p:scale>
        <p:origin x="548" y="5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Burrows" userId="S::z2016127@nottingham.edu.cn::ec41dd07-36bc-4748-bf0a-00ebc4780d17" providerId="AD" clId="Web-{F85BB31E-F9F3-4FC1-8975-D638B91274E0}"/>
    <pc:docChg chg="modSld">
      <pc:chgData name="John Burrows" userId="S::z2016127@nottingham.edu.cn::ec41dd07-36bc-4748-bf0a-00ebc4780d17" providerId="AD" clId="Web-{F85BB31E-F9F3-4FC1-8975-D638B91274E0}" dt="2024-01-30T06:06:24.745" v="3"/>
      <pc:docMkLst>
        <pc:docMk/>
      </pc:docMkLst>
      <pc:sldChg chg="modSp">
        <pc:chgData name="John Burrows" userId="S::z2016127@nottingham.edu.cn::ec41dd07-36bc-4748-bf0a-00ebc4780d17" providerId="AD" clId="Web-{F85BB31E-F9F3-4FC1-8975-D638B91274E0}" dt="2024-01-30T06:06:24.745" v="3"/>
        <pc:sldMkLst>
          <pc:docMk/>
          <pc:sldMk cId="2866600966" sldId="894"/>
        </pc:sldMkLst>
        <pc:graphicFrameChg chg="mod modGraphic">
          <ac:chgData name="John Burrows" userId="S::z2016127@nottingham.edu.cn::ec41dd07-36bc-4748-bf0a-00ebc4780d17" providerId="AD" clId="Web-{F85BB31E-F9F3-4FC1-8975-D638B91274E0}" dt="2024-01-30T06:06:24.745" v="3"/>
          <ac:graphicFrameMkLst>
            <pc:docMk/>
            <pc:sldMk cId="2866600966" sldId="894"/>
            <ac:graphicFrameMk id="2" creationId="{00000000-0000-0000-0000-000000000000}"/>
          </ac:graphicFrameMkLst>
        </pc:graphicFrameChg>
      </pc:sldChg>
    </pc:docChg>
  </pc:docChgLst>
  <pc:docChgLst>
    <pc:chgData name="John Burrows" userId="S::z2016127@nottingham.edu.cn::ec41dd07-36bc-4748-bf0a-00ebc4780d17" providerId="AD" clId="Web-{68791C04-E22D-4970-A02E-FB10FE03D29D}"/>
    <pc:docChg chg="modSld">
      <pc:chgData name="John Burrows" userId="S::z2016127@nottingham.edu.cn::ec41dd07-36bc-4748-bf0a-00ebc4780d17" providerId="AD" clId="Web-{68791C04-E22D-4970-A02E-FB10FE03D29D}" dt="2024-01-30T05:52:14.681" v="9"/>
      <pc:docMkLst>
        <pc:docMk/>
      </pc:docMkLst>
      <pc:sldChg chg="modSp">
        <pc:chgData name="John Burrows" userId="S::z2016127@nottingham.edu.cn::ec41dd07-36bc-4748-bf0a-00ebc4780d17" providerId="AD" clId="Web-{68791C04-E22D-4970-A02E-FB10FE03D29D}" dt="2024-01-30T05:52:14.681" v="9"/>
        <pc:sldMkLst>
          <pc:docMk/>
          <pc:sldMk cId="1352264930" sldId="818"/>
        </pc:sldMkLst>
        <pc:graphicFrameChg chg="mod modGraphic">
          <ac:chgData name="John Burrows" userId="S::z2016127@nottingham.edu.cn::ec41dd07-36bc-4748-bf0a-00ebc4780d17" providerId="AD" clId="Web-{68791C04-E22D-4970-A02E-FB10FE03D29D}" dt="2024-01-30T05:52:14.681" v="9"/>
          <ac:graphicFrameMkLst>
            <pc:docMk/>
            <pc:sldMk cId="1352264930" sldId="818"/>
            <ac:graphicFrameMk id="10" creationId="{15B4E51C-93DC-452D-88FC-84DB506B748D}"/>
          </ac:graphicFrameMkLst>
        </pc:graphicFrameChg>
      </pc:sldChg>
    </pc:docChg>
  </pc:docChgLst>
  <pc:docChgLst>
    <pc:chgData name="Richard Nicholas" userId="ee7f9edb-fbca-4f48-9b77-f61c077cef28" providerId="ADAL" clId="{EC6ED739-1F92-44B5-B5A4-686222A59191}"/>
    <pc:docChg chg="undo custSel modSld">
      <pc:chgData name="Richard Nicholas" userId="ee7f9edb-fbca-4f48-9b77-f61c077cef28" providerId="ADAL" clId="{EC6ED739-1F92-44B5-B5A4-686222A59191}" dt="2024-01-18T07:27:07.442" v="839" actId="123"/>
      <pc:docMkLst>
        <pc:docMk/>
      </pc:docMkLst>
      <pc:sldChg chg="addSp delSp modSp">
        <pc:chgData name="Richard Nicholas" userId="ee7f9edb-fbca-4f48-9b77-f61c077cef28" providerId="ADAL" clId="{EC6ED739-1F92-44B5-B5A4-686222A59191}" dt="2024-01-18T07:17:30.917" v="465" actId="20577"/>
        <pc:sldMkLst>
          <pc:docMk/>
          <pc:sldMk cId="1352264930" sldId="818"/>
        </pc:sldMkLst>
        <pc:spChg chg="del mod">
          <ac:chgData name="Richard Nicholas" userId="ee7f9edb-fbca-4f48-9b77-f61c077cef28" providerId="ADAL" clId="{EC6ED739-1F92-44B5-B5A4-686222A59191}" dt="2024-01-18T07:06:33.787" v="14"/>
          <ac:spMkLst>
            <pc:docMk/>
            <pc:sldMk cId="1352264930" sldId="818"/>
            <ac:spMk id="9" creationId="{5DFE76F1-74FD-4FE9-88C4-C72742609132}"/>
          </ac:spMkLst>
        </pc:spChg>
        <pc:graphicFrameChg chg="add mod modGraphic">
          <ac:chgData name="Richard Nicholas" userId="ee7f9edb-fbca-4f48-9b77-f61c077cef28" providerId="ADAL" clId="{EC6ED739-1F92-44B5-B5A4-686222A59191}" dt="2024-01-18T07:17:30.917" v="465" actId="20577"/>
          <ac:graphicFrameMkLst>
            <pc:docMk/>
            <pc:sldMk cId="1352264930" sldId="818"/>
            <ac:graphicFrameMk id="10" creationId="{15B4E51C-93DC-452D-88FC-84DB506B748D}"/>
          </ac:graphicFrameMkLst>
        </pc:graphicFrameChg>
      </pc:sldChg>
      <pc:sldChg chg="modSp">
        <pc:chgData name="Richard Nicholas" userId="ee7f9edb-fbca-4f48-9b77-f61c077cef28" providerId="ADAL" clId="{EC6ED739-1F92-44B5-B5A4-686222A59191}" dt="2024-01-18T07:24:50.792" v="675" actId="113"/>
        <pc:sldMkLst>
          <pc:docMk/>
          <pc:sldMk cId="2846245507" sldId="835"/>
        </pc:sldMkLst>
        <pc:spChg chg="mod">
          <ac:chgData name="Richard Nicholas" userId="ee7f9edb-fbca-4f48-9b77-f61c077cef28" providerId="ADAL" clId="{EC6ED739-1F92-44B5-B5A4-686222A59191}" dt="2024-01-18T07:24:50.792" v="675" actId="113"/>
          <ac:spMkLst>
            <pc:docMk/>
            <pc:sldMk cId="2846245507" sldId="835"/>
            <ac:spMk id="3" creationId="{00000000-0000-0000-0000-000000000000}"/>
          </ac:spMkLst>
        </pc:spChg>
      </pc:sldChg>
      <pc:sldChg chg="modSp">
        <pc:chgData name="Richard Nicholas" userId="ee7f9edb-fbca-4f48-9b77-f61c077cef28" providerId="ADAL" clId="{EC6ED739-1F92-44B5-B5A4-686222A59191}" dt="2024-01-18T07:27:07.442" v="839" actId="123"/>
        <pc:sldMkLst>
          <pc:docMk/>
          <pc:sldMk cId="2866600966" sldId="894"/>
        </pc:sldMkLst>
        <pc:graphicFrameChg chg="modGraphic">
          <ac:chgData name="Richard Nicholas" userId="ee7f9edb-fbca-4f48-9b77-f61c077cef28" providerId="ADAL" clId="{EC6ED739-1F92-44B5-B5A4-686222A59191}" dt="2024-01-18T07:27:07.442" v="839" actId="123"/>
          <ac:graphicFrameMkLst>
            <pc:docMk/>
            <pc:sldMk cId="2866600966" sldId="894"/>
            <ac:graphicFrameMk id="2"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1543" cy="339884"/>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a:p>
        </p:txBody>
      </p:sp>
      <p:sp>
        <p:nvSpPr>
          <p:cNvPr id="3" name="Date Placeholder 2"/>
          <p:cNvSpPr>
            <a:spLocks noGrp="1"/>
          </p:cNvSpPr>
          <p:nvPr>
            <p:ph type="dt" sz="quarter" idx="1"/>
          </p:nvPr>
        </p:nvSpPr>
        <p:spPr>
          <a:xfrm>
            <a:off x="5622799" y="0"/>
            <a:ext cx="4301543" cy="339884"/>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3FA458E1-5D45-45BA-824A-233F89B2DC5A}" type="datetimeFigureOut">
              <a:rPr lang="en-GB"/>
              <a:pPr>
                <a:defRPr/>
              </a:pPr>
              <a:t>15/01/2025</a:t>
            </a:fld>
            <a:endParaRPr lang="en-GB"/>
          </a:p>
        </p:txBody>
      </p:sp>
      <p:sp>
        <p:nvSpPr>
          <p:cNvPr id="4" name="Footer Placeholder 3"/>
          <p:cNvSpPr>
            <a:spLocks noGrp="1"/>
          </p:cNvSpPr>
          <p:nvPr>
            <p:ph type="ftr" sz="quarter" idx="2"/>
          </p:nvPr>
        </p:nvSpPr>
        <p:spPr>
          <a:xfrm>
            <a:off x="1" y="6456611"/>
            <a:ext cx="4301543" cy="339884"/>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a:p>
        </p:txBody>
      </p:sp>
      <p:sp>
        <p:nvSpPr>
          <p:cNvPr id="5" name="Slide Number Placeholder 4"/>
          <p:cNvSpPr>
            <a:spLocks noGrp="1"/>
          </p:cNvSpPr>
          <p:nvPr>
            <p:ph type="sldNum" sz="quarter" idx="3"/>
          </p:nvPr>
        </p:nvSpPr>
        <p:spPr>
          <a:xfrm>
            <a:off x="5622799" y="6456611"/>
            <a:ext cx="4301543" cy="339884"/>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5ECE329F-8B73-4538-AD0B-2F5D130DCD94}" type="slidenum">
              <a:rPr lang="en-GB"/>
              <a:pPr>
                <a:defRPr/>
              </a:pPr>
              <a:t>‹#›</a:t>
            </a:fld>
            <a:endParaRPr lang="en-GB"/>
          </a:p>
        </p:txBody>
      </p:sp>
    </p:spTree>
    <p:extLst>
      <p:ext uri="{BB962C8B-B14F-4D97-AF65-F5344CB8AC3E}">
        <p14:creationId xmlns:p14="http://schemas.microsoft.com/office/powerpoint/2010/main" val="2237111560"/>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1543" cy="339884"/>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5622799" y="0"/>
            <a:ext cx="4301543" cy="339884"/>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290B6622-863A-4BE9-BC94-A31EBED98D3D}" type="datetimeFigureOut">
              <a:rPr lang="en-GB"/>
              <a:pPr>
                <a:defRPr/>
              </a:pPr>
              <a:t>15/01/2025</a:t>
            </a:fld>
            <a:endParaRPr lang="en-GB"/>
          </a:p>
        </p:txBody>
      </p:sp>
      <p:sp>
        <p:nvSpPr>
          <p:cNvPr id="4" name="Slide Image Placeholder 3"/>
          <p:cNvSpPr>
            <a:spLocks noGrp="1" noRot="1" noChangeAspect="1"/>
          </p:cNvSpPr>
          <p:nvPr>
            <p:ph type="sldImg" idx="2"/>
          </p:nvPr>
        </p:nvSpPr>
        <p:spPr>
          <a:xfrm>
            <a:off x="2697163" y="509588"/>
            <a:ext cx="4532312" cy="2549525"/>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992665" y="3228896"/>
            <a:ext cx="7941310" cy="3058954"/>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1" y="6456611"/>
            <a:ext cx="4301543" cy="339884"/>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5622799" y="6456611"/>
            <a:ext cx="4301543" cy="339884"/>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C4051C8F-D56F-4D7F-A4D3-C6F16E2DA686}" type="slidenum">
              <a:rPr lang="en-GB"/>
              <a:pPr>
                <a:defRPr/>
              </a:pPr>
              <a:t>‹#›</a:t>
            </a:fld>
            <a:endParaRPr lang="en-GB"/>
          </a:p>
        </p:txBody>
      </p:sp>
    </p:spTree>
    <p:extLst>
      <p:ext uri="{BB962C8B-B14F-4D97-AF65-F5344CB8AC3E}">
        <p14:creationId xmlns:p14="http://schemas.microsoft.com/office/powerpoint/2010/main" val="3851265521"/>
      </p:ext>
    </p:extLst>
  </p:cSld>
  <p:clrMap bg1="lt1" tx1="dk1" bg2="lt2" tx2="dk2" accent1="accent1" accent2="accent2" accent3="accent3" accent4="accent4" accent5="accent5" accent6="accent6" hlink="hlink" folHlink="folHlink"/>
  <p:hf sldNum="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pPr>
              <a:defRPr/>
            </a:pPr>
            <a:endParaRPr lang="en-GB"/>
          </a:p>
        </p:txBody>
      </p:sp>
      <p:sp>
        <p:nvSpPr>
          <p:cNvPr id="5" name="Footer Placeholder 4"/>
          <p:cNvSpPr>
            <a:spLocks noGrp="1"/>
          </p:cNvSpPr>
          <p:nvPr>
            <p:ph type="ftr" sz="quarter" idx="4"/>
          </p:nvPr>
        </p:nvSpPr>
        <p:spPr/>
        <p:txBody>
          <a:bodyPr/>
          <a:lstStyle/>
          <a:p>
            <a:pPr>
              <a:defRPr/>
            </a:pPr>
            <a:endParaRPr lang="en-GB"/>
          </a:p>
        </p:txBody>
      </p:sp>
    </p:spTree>
    <p:extLst>
      <p:ext uri="{BB962C8B-B14F-4D97-AF65-F5344CB8AC3E}">
        <p14:creationId xmlns:p14="http://schemas.microsoft.com/office/powerpoint/2010/main" val="4100992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AF30FD-2433-4B0F-A51E-44510448479C}" type="datetimeFigureOut">
              <a:rPr lang="en-GB" smtClean="0">
                <a:solidFill>
                  <a:prstClr val="black">
                    <a:tint val="75000"/>
                  </a:prstClr>
                </a:solidFill>
              </a:rPr>
              <a:pPr/>
              <a:t>15/01/2025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959098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AF30FD-2433-4B0F-A51E-44510448479C}" type="datetimeFigureOut">
              <a:rPr lang="en-GB" smtClean="0">
                <a:solidFill>
                  <a:prstClr val="black">
                    <a:tint val="75000"/>
                  </a:prstClr>
                </a:solidFill>
              </a:rPr>
              <a:pPr/>
              <a:t>15/01/2025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723543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AF30FD-2433-4B0F-A51E-44510448479C}" type="datetimeFigureOut">
              <a:rPr lang="en-GB" smtClean="0">
                <a:solidFill>
                  <a:prstClr val="black">
                    <a:tint val="75000"/>
                  </a:prstClr>
                </a:solidFill>
              </a:rPr>
              <a:pPr/>
              <a:t>15/01/2025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4971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AF30FD-2433-4B0F-A51E-44510448479C}" type="datetimeFigureOut">
              <a:rPr lang="en-GB" smtClean="0">
                <a:solidFill>
                  <a:prstClr val="black">
                    <a:tint val="75000"/>
                  </a:prstClr>
                </a:solidFill>
              </a:rPr>
              <a:pPr/>
              <a:t>15/01/2025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46354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AF30FD-2433-4B0F-A51E-44510448479C}" type="datetimeFigureOut">
              <a:rPr lang="en-GB" smtClean="0">
                <a:solidFill>
                  <a:prstClr val="black">
                    <a:tint val="75000"/>
                  </a:prstClr>
                </a:solidFill>
              </a:rPr>
              <a:pPr/>
              <a:t>15/01/2025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281202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AF30FD-2433-4B0F-A51E-44510448479C}" type="datetimeFigureOut">
              <a:rPr lang="en-GB" smtClean="0">
                <a:solidFill>
                  <a:prstClr val="black">
                    <a:tint val="75000"/>
                  </a:prstClr>
                </a:solidFill>
              </a:rPr>
              <a:pPr/>
              <a:t>15/01/2025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934512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AF30FD-2433-4B0F-A51E-44510448479C}" type="datetimeFigureOut">
              <a:rPr lang="en-GB" smtClean="0">
                <a:solidFill>
                  <a:prstClr val="black">
                    <a:tint val="75000"/>
                  </a:prstClr>
                </a:solidFill>
              </a:rPr>
              <a:pPr/>
              <a:t>15/01/2025</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539380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11672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AF30FD-2433-4B0F-A51E-44510448479C}" type="datetimeFigureOut">
              <a:rPr lang="en-GB" smtClean="0">
                <a:solidFill>
                  <a:prstClr val="black">
                    <a:tint val="75000"/>
                  </a:prstClr>
                </a:solidFill>
              </a:rPr>
              <a:pPr/>
              <a:t>15/01/2025</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235638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AF30FD-2433-4B0F-A51E-44510448479C}" type="datetimeFigureOut">
              <a:rPr lang="en-GB" smtClean="0">
                <a:solidFill>
                  <a:prstClr val="black">
                    <a:tint val="75000"/>
                  </a:prstClr>
                </a:solidFill>
              </a:rPr>
              <a:pPr/>
              <a:t>15/01/2025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701087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AF30FD-2433-4B0F-A51E-44510448479C}" type="datetimeFigureOut">
              <a:rPr lang="en-GB" smtClean="0">
                <a:solidFill>
                  <a:prstClr val="black">
                    <a:tint val="75000"/>
                  </a:prstClr>
                </a:solidFill>
              </a:rPr>
              <a:pPr/>
              <a:t>15/01/2025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498155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5FB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AF30FD-2433-4B0F-A51E-44510448479C}" type="datetimeFigureOut">
              <a:rPr lang="en-GB" smtClean="0">
                <a:solidFill>
                  <a:prstClr val="black">
                    <a:tint val="75000"/>
                  </a:prstClr>
                </a:solidFill>
              </a:rPr>
              <a:pPr/>
              <a:t>15/01/2025</a:t>
            </a:fld>
            <a:endParaRPr lang="en-GB">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5839991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6600056" cy="6858000"/>
          </a:xfrm>
          <a:prstGeom prst="rect">
            <a:avLst/>
          </a:prstGeom>
        </p:spPr>
      </p:pic>
      <p:pic>
        <p:nvPicPr>
          <p:cNvPr id="9221"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8" name="Rectangle 7"/>
          <p:cNvSpPr/>
          <p:nvPr/>
        </p:nvSpPr>
        <p:spPr>
          <a:xfrm>
            <a:off x="7032104" y="1556793"/>
            <a:ext cx="4464496" cy="4714624"/>
          </a:xfrm>
          <a:prstGeom prst="rect">
            <a:avLst/>
          </a:prstGeom>
        </p:spPr>
        <p:txBody>
          <a:bodyPr wrap="square">
            <a:spAutoFit/>
          </a:bodyPr>
          <a:lstStyle/>
          <a:p>
            <a:pPr algn="ctr">
              <a:lnSpc>
                <a:spcPct val="119000"/>
              </a:lnSpc>
              <a:spcAft>
                <a:spcPts val="600"/>
              </a:spcAft>
            </a:pPr>
            <a:r>
              <a:rPr lang="en-US" sz="3600" b="1" kern="1400" dirty="0">
                <a:solidFill>
                  <a:srgbClr val="002060"/>
                </a:solidFill>
                <a:latin typeface="Verdana" panose="020B0604030504040204" pitchFamily="34" charset="0"/>
              </a:rPr>
              <a:t>Oral Communication Skills B </a:t>
            </a:r>
          </a:p>
          <a:p>
            <a:pPr algn="ctr">
              <a:lnSpc>
                <a:spcPct val="119000"/>
              </a:lnSpc>
              <a:spcAft>
                <a:spcPts val="600"/>
              </a:spcAft>
            </a:pPr>
            <a:r>
              <a:rPr lang="en-US" sz="2400" b="1" kern="1400" dirty="0">
                <a:solidFill>
                  <a:srgbClr val="1B2A6B"/>
                </a:solidFill>
                <a:latin typeface="Verdana" panose="020B0604030504040204" pitchFamily="34" charset="0"/>
              </a:rPr>
              <a:t>(CELEN082)</a:t>
            </a:r>
            <a:endParaRPr lang="en-US" sz="3600" b="1" kern="1400" dirty="0">
              <a:solidFill>
                <a:srgbClr val="1B2A6B"/>
              </a:solidFill>
              <a:latin typeface="Verdana" panose="020B0604030504040204" pitchFamily="34" charset="0"/>
            </a:endParaRPr>
          </a:p>
          <a:p>
            <a:pPr algn="ctr">
              <a:lnSpc>
                <a:spcPct val="119000"/>
              </a:lnSpc>
            </a:pPr>
            <a:endParaRPr lang="en-US" sz="2800" b="1" kern="1400" dirty="0">
              <a:solidFill>
                <a:srgbClr val="1B2A6B"/>
              </a:solidFill>
              <a:latin typeface="Verdana" panose="020B0604030504040204" pitchFamily="34" charset="0"/>
            </a:endParaRPr>
          </a:p>
          <a:p>
            <a:pPr algn="ctr">
              <a:lnSpc>
                <a:spcPct val="119000"/>
              </a:lnSpc>
            </a:pPr>
            <a:endParaRPr lang="en-US" sz="2800" b="1" kern="1400" dirty="0">
              <a:solidFill>
                <a:srgbClr val="1B2A6B"/>
              </a:solidFill>
              <a:latin typeface="Verdana" panose="020B0604030504040204" pitchFamily="34" charset="0"/>
            </a:endParaRPr>
          </a:p>
          <a:p>
            <a:pPr algn="ctr">
              <a:lnSpc>
                <a:spcPct val="119000"/>
              </a:lnSpc>
            </a:pPr>
            <a:r>
              <a:rPr lang="en-US" sz="2800" b="1" kern="1400" dirty="0">
                <a:latin typeface="Verdana" panose="020B0604030504040204" pitchFamily="34" charset="0"/>
              </a:rPr>
              <a:t>Lesson 5.2</a:t>
            </a:r>
            <a:endParaRPr lang="en-US" sz="2800" kern="1400" dirty="0">
              <a:latin typeface="Verdana" panose="020B0604030504040204" pitchFamily="34" charset="0"/>
            </a:endParaRPr>
          </a:p>
          <a:p>
            <a:pPr>
              <a:lnSpc>
                <a:spcPct val="119000"/>
              </a:lnSpc>
              <a:spcAft>
                <a:spcPts val="600"/>
              </a:spcAft>
            </a:pPr>
            <a:r>
              <a:rPr lang="en-US" sz="2800" kern="1400" dirty="0">
                <a:solidFill>
                  <a:srgbClr val="000000"/>
                </a:solidFill>
                <a:latin typeface="Verdana" panose="020B0604030504040204" pitchFamily="34" charset="0"/>
              </a:rPr>
              <a:t> </a:t>
            </a:r>
          </a:p>
        </p:txBody>
      </p:sp>
    </p:spTree>
    <p:extLst>
      <p:ext uri="{BB962C8B-B14F-4D97-AF65-F5344CB8AC3E}">
        <p14:creationId xmlns:p14="http://schemas.microsoft.com/office/powerpoint/2010/main" val="3888121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1302944"/>
            <a:ext cx="7488832" cy="1694008"/>
          </a:xfrm>
          <a:solidFill>
            <a:srgbClr val="FFFFD1"/>
          </a:solidFill>
          <a:ln w="3175">
            <a:solidFill>
              <a:srgbClr val="C00000"/>
            </a:solidFill>
            <a:prstDash val="dash"/>
          </a:ln>
        </p:spPr>
        <p:txBody>
          <a:bodyPr>
            <a:noAutofit/>
          </a:bodyPr>
          <a:lstStyle/>
          <a:p>
            <a:pPr marL="0" indent="0" algn="just">
              <a:buNone/>
            </a:pPr>
            <a:r>
              <a:rPr lang="en-US" sz="2000" b="1" dirty="0"/>
              <a:t>EXTRACT 2</a:t>
            </a:r>
          </a:p>
          <a:p>
            <a:pPr marL="0" indent="0" algn="just">
              <a:buNone/>
            </a:pPr>
            <a:r>
              <a:rPr lang="en-US" sz="2000" dirty="0"/>
              <a:t>In addition to calories consumed, sedentary lifestyles exacerbate the situation. This is backed up by</a:t>
            </a:r>
            <a:r>
              <a:rPr lang="en-US" sz="2000" b="1" dirty="0"/>
              <a:t> </a:t>
            </a:r>
            <a:r>
              <a:rPr lang="en-US" sz="2000" dirty="0"/>
              <a:t>a </a:t>
            </a:r>
            <a:r>
              <a:rPr lang="en-US" sz="2000" b="1" dirty="0">
                <a:solidFill>
                  <a:srgbClr val="FF0000"/>
                </a:solidFill>
              </a:rPr>
              <a:t>2021 study </a:t>
            </a:r>
            <a:r>
              <a:rPr lang="en-US" sz="2000" dirty="0"/>
              <a:t>from the </a:t>
            </a:r>
            <a:r>
              <a:rPr lang="en-US" sz="2000" b="1" dirty="0">
                <a:solidFill>
                  <a:srgbClr val="FF0000"/>
                </a:solidFill>
              </a:rPr>
              <a:t>World Obesity Federation showing</a:t>
            </a:r>
            <a:r>
              <a:rPr lang="en-US" sz="2000" dirty="0"/>
              <a:t> that 25% of UK adults do not meet the recommended levels of physical activity, and this swells obesity rates.</a:t>
            </a:r>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defRPr/>
              </a:pPr>
              <a:r>
                <a:rPr lang="en-GB" altLang="en-US" sz="2400" b="1" dirty="0">
                  <a:solidFill>
                    <a:srgbClr val="000000"/>
                  </a:solidFill>
                  <a:latin typeface="Verdana" panose="020B0604030504040204" pitchFamily="34" charset="0"/>
                </a:rPr>
                <a:t>Referring to sources</a:t>
              </a: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rPr>
                <a:t>: </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rPr>
                <a:t>Critical thinking</a:t>
              </a:r>
              <a:endParaRPr kumimoji="0" lang="en-US" altLang="en-US" sz="2400" i="0" u="none" strike="noStrike" kern="1200" cap="none" spc="0" normalizeH="0" baseline="0" noProof="0" dirty="0">
                <a:ln>
                  <a:noFill/>
                </a:ln>
                <a:solidFill>
                  <a:prstClr val="black"/>
                </a:solidFill>
                <a:effectLst/>
                <a:uLnTx/>
                <a:uFillTx/>
                <a:latin typeface="Arial" panose="020B0604020202020204" pitchFamily="34" charset="0"/>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9"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nvGrpSpPr>
          <p:cNvPr id="2" name="Group 1"/>
          <p:cNvGrpSpPr/>
          <p:nvPr/>
        </p:nvGrpSpPr>
        <p:grpSpPr>
          <a:xfrm>
            <a:off x="7878405" y="3565421"/>
            <a:ext cx="3816264" cy="2321084"/>
            <a:chOff x="311800" y="4352103"/>
            <a:chExt cx="3816264" cy="2321084"/>
          </a:xfrm>
        </p:grpSpPr>
        <p:sp>
          <p:nvSpPr>
            <p:cNvPr id="11" name="Thought Bubble: Cloud 13">
              <a:extLst>
                <a:ext uri="{FF2B5EF4-FFF2-40B4-BE49-F238E27FC236}">
                  <a16:creationId xmlns:a16="http://schemas.microsoft.com/office/drawing/2014/main" id="{D3F92FC3-DA6F-46F2-AFA6-BB02C6985B19}"/>
                </a:ext>
              </a:extLst>
            </p:cNvPr>
            <p:cNvSpPr/>
            <p:nvPr/>
          </p:nvSpPr>
          <p:spPr>
            <a:xfrm>
              <a:off x="379024" y="4352103"/>
              <a:ext cx="3749040" cy="2194560"/>
            </a:xfrm>
            <a:prstGeom prst="roundRect">
              <a:avLst/>
            </a:prstGeom>
            <a:solidFill>
              <a:srgbClr val="C7EBE2"/>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2000" dirty="0">
                  <a:solidFill>
                    <a:schemeClr val="tx1"/>
                  </a:solidFill>
                </a:rPr>
                <a:t>I have provided a </a:t>
              </a:r>
              <a:r>
                <a:rPr lang="en-US" sz="2000" b="1" dirty="0">
                  <a:solidFill>
                    <a:schemeClr val="tx1"/>
                  </a:solidFill>
                </a:rPr>
                <a:t>citation</a:t>
              </a:r>
              <a:r>
                <a:rPr lang="en-US" sz="2000" dirty="0">
                  <a:solidFill>
                    <a:schemeClr val="tx1"/>
                  </a:solidFill>
                </a:rPr>
                <a:t> on the slide and the audience can find the source using the citation and the </a:t>
              </a:r>
              <a:r>
                <a:rPr lang="en-US" sz="2000" b="1" dirty="0">
                  <a:solidFill>
                    <a:schemeClr val="tx1"/>
                  </a:solidFill>
                </a:rPr>
                <a:t>reference list </a:t>
              </a:r>
              <a:r>
                <a:rPr lang="en-US" sz="2000" dirty="0">
                  <a:solidFill>
                    <a:schemeClr val="tx1"/>
                  </a:solidFill>
                </a:rPr>
                <a:t>if they want to check the information.</a:t>
              </a:r>
            </a:p>
          </p:txBody>
        </p:sp>
        <p:sp>
          <p:nvSpPr>
            <p:cNvPr id="12" name="Oval 11"/>
            <p:cNvSpPr/>
            <p:nvPr/>
          </p:nvSpPr>
          <p:spPr>
            <a:xfrm>
              <a:off x="311800" y="6236871"/>
              <a:ext cx="460392" cy="436316"/>
            </a:xfrm>
            <a:prstGeom prst="ellipse">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C00000"/>
                  </a:solidFill>
                </a:rPr>
                <a:t>E</a:t>
              </a:r>
              <a:endParaRPr lang="en-GB" sz="2000" b="1" dirty="0">
                <a:solidFill>
                  <a:srgbClr val="C00000"/>
                </a:solidFill>
              </a:endParaRPr>
            </a:p>
          </p:txBody>
        </p:sp>
      </p:grpSp>
      <p:grpSp>
        <p:nvGrpSpPr>
          <p:cNvPr id="14" name="Group 13"/>
          <p:cNvGrpSpPr/>
          <p:nvPr/>
        </p:nvGrpSpPr>
        <p:grpSpPr>
          <a:xfrm>
            <a:off x="158040" y="3565421"/>
            <a:ext cx="3816368" cy="2321084"/>
            <a:chOff x="4223792" y="4352103"/>
            <a:chExt cx="3816368" cy="2321084"/>
          </a:xfrm>
        </p:grpSpPr>
        <p:sp>
          <p:nvSpPr>
            <p:cNvPr id="10" name="Thought Bubble: Cloud 1">
              <a:extLst>
                <a:ext uri="{FF2B5EF4-FFF2-40B4-BE49-F238E27FC236}">
                  <a16:creationId xmlns:a16="http://schemas.microsoft.com/office/drawing/2014/main" id="{17B8E8F1-C65E-4FCD-A3A1-082AEB38EB3E}"/>
                </a:ext>
              </a:extLst>
            </p:cNvPr>
            <p:cNvSpPr/>
            <p:nvPr/>
          </p:nvSpPr>
          <p:spPr>
            <a:xfrm>
              <a:off x="4291120" y="4352103"/>
              <a:ext cx="3749040" cy="2194560"/>
            </a:xfrm>
            <a:prstGeom prst="roundRect">
              <a:avLst/>
            </a:prstGeom>
            <a:solidFill>
              <a:srgbClr val="C7EBE2"/>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2000" dirty="0">
                  <a:solidFill>
                    <a:schemeClr val="tx1"/>
                  </a:solidFill>
                </a:rPr>
                <a:t>The author created this information, so </a:t>
              </a:r>
              <a:r>
                <a:rPr lang="en-US" sz="2000" u="sng" dirty="0">
                  <a:solidFill>
                    <a:schemeClr val="tx1"/>
                  </a:solidFill>
                </a:rPr>
                <a:t>it’s important </a:t>
              </a:r>
              <a:r>
                <a:rPr lang="en-US" sz="2000" dirty="0">
                  <a:solidFill>
                    <a:schemeClr val="tx1"/>
                  </a:solidFill>
                </a:rPr>
                <a:t>to </a:t>
              </a:r>
              <a:r>
                <a:rPr lang="en-US" sz="2000" b="1" dirty="0">
                  <a:solidFill>
                    <a:schemeClr val="tx1"/>
                  </a:solidFill>
                </a:rPr>
                <a:t>say</a:t>
              </a:r>
              <a:r>
                <a:rPr lang="en-US" sz="2000" dirty="0">
                  <a:solidFill>
                    <a:schemeClr val="tx1"/>
                  </a:solidFill>
                </a:rPr>
                <a:t> the name of the author.</a:t>
              </a:r>
              <a:endParaRPr lang="en-GB" sz="2000" dirty="0">
                <a:solidFill>
                  <a:schemeClr val="tx1"/>
                </a:solidFill>
              </a:endParaRPr>
            </a:p>
          </p:txBody>
        </p:sp>
        <p:sp>
          <p:nvSpPr>
            <p:cNvPr id="13" name="Oval 12"/>
            <p:cNvSpPr/>
            <p:nvPr/>
          </p:nvSpPr>
          <p:spPr>
            <a:xfrm>
              <a:off x="4223792" y="6236871"/>
              <a:ext cx="460392" cy="436316"/>
            </a:xfrm>
            <a:prstGeom prst="ellipse">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C00000"/>
                  </a:solidFill>
                </a:rPr>
                <a:t>A</a:t>
              </a:r>
              <a:endParaRPr lang="en-GB" sz="2000" b="1" dirty="0">
                <a:solidFill>
                  <a:srgbClr val="C00000"/>
                </a:solidFill>
              </a:endParaRPr>
            </a:p>
          </p:txBody>
        </p:sp>
      </p:grpSp>
      <p:grpSp>
        <p:nvGrpSpPr>
          <p:cNvPr id="15" name="Group 14"/>
          <p:cNvGrpSpPr/>
          <p:nvPr/>
        </p:nvGrpSpPr>
        <p:grpSpPr>
          <a:xfrm>
            <a:off x="4008307" y="3565421"/>
            <a:ext cx="3837320" cy="2241643"/>
            <a:chOff x="290745" y="2030797"/>
            <a:chExt cx="3837320" cy="2241643"/>
          </a:xfrm>
        </p:grpSpPr>
        <p:sp>
          <p:nvSpPr>
            <p:cNvPr id="16" name="Thought Bubble: Cloud 10">
              <a:extLst>
                <a:ext uri="{FF2B5EF4-FFF2-40B4-BE49-F238E27FC236}">
                  <a16:creationId xmlns:a16="http://schemas.microsoft.com/office/drawing/2014/main" id="{07EAED2A-387B-416E-B6C8-7C9FA187600D}"/>
                </a:ext>
              </a:extLst>
            </p:cNvPr>
            <p:cNvSpPr/>
            <p:nvPr/>
          </p:nvSpPr>
          <p:spPr>
            <a:xfrm>
              <a:off x="379025" y="2030797"/>
              <a:ext cx="3749040" cy="2194560"/>
            </a:xfrm>
            <a:prstGeom prst="roundRect">
              <a:avLst/>
            </a:prstGeom>
            <a:solidFill>
              <a:srgbClr val="C7EBE2"/>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2000" dirty="0">
                  <a:solidFill>
                    <a:schemeClr val="tx1"/>
                  </a:solidFill>
                </a:rPr>
                <a:t>The audience need to know the year of publication to fully understand the information, so </a:t>
              </a:r>
              <a:r>
                <a:rPr lang="en-US" sz="2000" u="sng" dirty="0">
                  <a:solidFill>
                    <a:schemeClr val="tx1"/>
                  </a:solidFill>
                </a:rPr>
                <a:t>it’s important </a:t>
              </a:r>
              <a:r>
                <a:rPr lang="en-US" sz="2000" dirty="0">
                  <a:solidFill>
                    <a:schemeClr val="tx1"/>
                  </a:solidFill>
                </a:rPr>
                <a:t>to </a:t>
              </a:r>
              <a:r>
                <a:rPr lang="en-US" sz="2000" b="1" dirty="0">
                  <a:solidFill>
                    <a:schemeClr val="tx1"/>
                  </a:solidFill>
                </a:rPr>
                <a:t>say</a:t>
              </a:r>
              <a:r>
                <a:rPr lang="en-US" sz="2000" dirty="0">
                  <a:solidFill>
                    <a:schemeClr val="tx1"/>
                  </a:solidFill>
                </a:rPr>
                <a:t> the year. </a:t>
              </a:r>
            </a:p>
          </p:txBody>
        </p:sp>
        <p:sp>
          <p:nvSpPr>
            <p:cNvPr id="17" name="Oval 16"/>
            <p:cNvSpPr/>
            <p:nvPr/>
          </p:nvSpPr>
          <p:spPr>
            <a:xfrm>
              <a:off x="290745" y="3836124"/>
              <a:ext cx="460392" cy="436316"/>
            </a:xfrm>
            <a:prstGeom prst="ellipse">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C00000"/>
                  </a:solidFill>
                </a:rPr>
                <a:t>C</a:t>
              </a:r>
              <a:endParaRPr lang="en-GB" sz="2000" b="1" dirty="0">
                <a:solidFill>
                  <a:srgbClr val="C00000"/>
                </a:solidFill>
              </a:endParaRPr>
            </a:p>
          </p:txBody>
        </p:sp>
      </p:grpSp>
      <p:pic>
        <p:nvPicPr>
          <p:cNvPr id="18" name="Picture 17"/>
          <p:cNvPicPr/>
          <p:nvPr/>
        </p:nvPicPr>
        <p:blipFill>
          <a:blip r:embed="rId3">
            <a:extLst>
              <a:ext uri="{28A0092B-C50C-407E-A947-70E740481C1C}">
                <a14:useLocalDpi xmlns:a14="http://schemas.microsoft.com/office/drawing/2010/main" val="0"/>
              </a:ext>
            </a:extLst>
          </a:blip>
          <a:srcRect/>
          <a:stretch>
            <a:fillRect/>
          </a:stretch>
        </p:blipFill>
        <p:spPr bwMode="auto">
          <a:xfrm>
            <a:off x="8256240" y="898172"/>
            <a:ext cx="3383280" cy="2560320"/>
          </a:xfrm>
          <a:prstGeom prst="rect">
            <a:avLst/>
          </a:prstGeom>
          <a:noFill/>
          <a:ln>
            <a:noFill/>
          </a:ln>
        </p:spPr>
      </p:pic>
    </p:spTree>
    <p:extLst>
      <p:ext uri="{BB962C8B-B14F-4D97-AF65-F5344CB8AC3E}">
        <p14:creationId xmlns:p14="http://schemas.microsoft.com/office/powerpoint/2010/main" val="3632848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1302944"/>
            <a:ext cx="7056784" cy="2558104"/>
          </a:xfrm>
          <a:solidFill>
            <a:srgbClr val="FFFFD1"/>
          </a:solidFill>
          <a:ln w="3175">
            <a:solidFill>
              <a:srgbClr val="C00000"/>
            </a:solidFill>
            <a:prstDash val="dash"/>
          </a:ln>
        </p:spPr>
        <p:txBody>
          <a:bodyPr>
            <a:noAutofit/>
          </a:bodyPr>
          <a:lstStyle/>
          <a:p>
            <a:pPr marL="0" indent="0" algn="just">
              <a:buNone/>
            </a:pPr>
            <a:r>
              <a:rPr lang="en-US" sz="2000" b="1" dirty="0"/>
              <a:t>EXTRACT 3</a:t>
            </a:r>
          </a:p>
          <a:p>
            <a:pPr marL="0" indent="0" algn="just">
              <a:buNone/>
            </a:pPr>
            <a:r>
              <a:rPr lang="en-US" sz="2000" dirty="0"/>
              <a:t>OK, so let’s think about how these campaigns would operate in practice. Well, an initiative called the ‘Move Your Way’ campaign launched in </a:t>
            </a:r>
            <a:r>
              <a:rPr lang="en-US" sz="2000" b="1" dirty="0">
                <a:solidFill>
                  <a:srgbClr val="FF0000"/>
                </a:solidFill>
              </a:rPr>
              <a:t>2018</a:t>
            </a:r>
            <a:r>
              <a:rPr lang="en-US" sz="2000" dirty="0"/>
              <a:t> in the United States provides a good model. Through this campaign, the federal government provided free promotional material - posters, pamphlets and </a:t>
            </a:r>
            <a:r>
              <a:rPr lang="en-US" sz="2000"/>
              <a:t>videos - to </a:t>
            </a:r>
            <a:r>
              <a:rPr lang="en-US" sz="2000" dirty="0"/>
              <a:t>service providers such as schools to run health campaigns in their local area.</a:t>
            </a:r>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defRPr/>
              </a:pPr>
              <a:r>
                <a:rPr lang="en-GB" altLang="en-US" sz="2400" b="1" dirty="0">
                  <a:solidFill>
                    <a:srgbClr val="000000"/>
                  </a:solidFill>
                  <a:latin typeface="Verdana" panose="020B0604030504040204" pitchFamily="34" charset="0"/>
                </a:rPr>
                <a:t>Referring to sources</a:t>
              </a: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rPr>
                <a:t>: </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rPr>
                <a:t>Critical thinking</a:t>
              </a:r>
              <a:endParaRPr kumimoji="0" lang="en-US" altLang="en-US" sz="2400" i="0" u="none" strike="noStrike" kern="1200" cap="none" spc="0" normalizeH="0" baseline="0" noProof="0" dirty="0">
                <a:ln>
                  <a:noFill/>
                </a:ln>
                <a:solidFill>
                  <a:prstClr val="black"/>
                </a:solidFill>
                <a:effectLst/>
                <a:uLnTx/>
                <a:uFillTx/>
                <a:latin typeface="Arial" panose="020B0604020202020204" pitchFamily="34" charset="0"/>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9"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nvGrpSpPr>
          <p:cNvPr id="2" name="Group 1"/>
          <p:cNvGrpSpPr/>
          <p:nvPr/>
        </p:nvGrpSpPr>
        <p:grpSpPr>
          <a:xfrm>
            <a:off x="7968208" y="4132252"/>
            <a:ext cx="3816264" cy="2321084"/>
            <a:chOff x="311800" y="4352103"/>
            <a:chExt cx="3816264" cy="2321084"/>
          </a:xfrm>
        </p:grpSpPr>
        <p:sp>
          <p:nvSpPr>
            <p:cNvPr id="11" name="Thought Bubble: Cloud 13">
              <a:extLst>
                <a:ext uri="{FF2B5EF4-FFF2-40B4-BE49-F238E27FC236}">
                  <a16:creationId xmlns:a16="http://schemas.microsoft.com/office/drawing/2014/main" id="{D3F92FC3-DA6F-46F2-AFA6-BB02C6985B19}"/>
                </a:ext>
              </a:extLst>
            </p:cNvPr>
            <p:cNvSpPr/>
            <p:nvPr/>
          </p:nvSpPr>
          <p:spPr>
            <a:xfrm>
              <a:off x="379024" y="4352103"/>
              <a:ext cx="3749040" cy="2194560"/>
            </a:xfrm>
            <a:prstGeom prst="roundRect">
              <a:avLst/>
            </a:prstGeom>
            <a:solidFill>
              <a:srgbClr val="C7EBE2"/>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2000" dirty="0">
                  <a:solidFill>
                    <a:schemeClr val="tx1"/>
                  </a:solidFill>
                </a:rPr>
                <a:t>I have provided a </a:t>
              </a:r>
              <a:r>
                <a:rPr lang="en-US" sz="2000" b="1" dirty="0">
                  <a:solidFill>
                    <a:schemeClr val="tx1"/>
                  </a:solidFill>
                </a:rPr>
                <a:t>citation</a:t>
              </a:r>
              <a:r>
                <a:rPr lang="en-US" sz="2000" dirty="0">
                  <a:solidFill>
                    <a:schemeClr val="tx1"/>
                  </a:solidFill>
                </a:rPr>
                <a:t> on the slide and the audience can find the source using the citation and the </a:t>
              </a:r>
              <a:r>
                <a:rPr lang="en-US" sz="2000" b="1" dirty="0">
                  <a:solidFill>
                    <a:schemeClr val="tx1"/>
                  </a:solidFill>
                </a:rPr>
                <a:t>reference list </a:t>
              </a:r>
              <a:r>
                <a:rPr lang="en-US" sz="2000" dirty="0">
                  <a:solidFill>
                    <a:schemeClr val="tx1"/>
                  </a:solidFill>
                </a:rPr>
                <a:t>if they want to check the information.</a:t>
              </a:r>
            </a:p>
          </p:txBody>
        </p:sp>
        <p:sp>
          <p:nvSpPr>
            <p:cNvPr id="12" name="Oval 11"/>
            <p:cNvSpPr/>
            <p:nvPr/>
          </p:nvSpPr>
          <p:spPr>
            <a:xfrm>
              <a:off x="311800" y="6236871"/>
              <a:ext cx="460392" cy="436316"/>
            </a:xfrm>
            <a:prstGeom prst="ellipse">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C00000"/>
                  </a:solidFill>
                </a:rPr>
                <a:t>E</a:t>
              </a:r>
              <a:endParaRPr lang="en-GB" sz="2000" b="1" dirty="0">
                <a:solidFill>
                  <a:srgbClr val="C00000"/>
                </a:solidFill>
              </a:endParaRPr>
            </a:p>
          </p:txBody>
        </p:sp>
      </p:grpSp>
      <p:grpSp>
        <p:nvGrpSpPr>
          <p:cNvPr id="18" name="Group 17"/>
          <p:cNvGrpSpPr/>
          <p:nvPr/>
        </p:nvGrpSpPr>
        <p:grpSpPr>
          <a:xfrm>
            <a:off x="181337" y="4132252"/>
            <a:ext cx="3823815" cy="2257822"/>
            <a:chOff x="4216345" y="2030796"/>
            <a:chExt cx="3823815" cy="2257822"/>
          </a:xfrm>
        </p:grpSpPr>
        <p:sp>
          <p:nvSpPr>
            <p:cNvPr id="19" name="Thought Bubble: Cloud 8">
              <a:extLst>
                <a:ext uri="{FF2B5EF4-FFF2-40B4-BE49-F238E27FC236}">
                  <a16:creationId xmlns:a16="http://schemas.microsoft.com/office/drawing/2014/main" id="{590B1A93-0385-4C03-B77C-7A78CA50BC5C}"/>
                </a:ext>
              </a:extLst>
            </p:cNvPr>
            <p:cNvSpPr/>
            <p:nvPr/>
          </p:nvSpPr>
          <p:spPr>
            <a:xfrm>
              <a:off x="4291120" y="2030796"/>
              <a:ext cx="3749040" cy="2194560"/>
            </a:xfrm>
            <a:prstGeom prst="roundRect">
              <a:avLst/>
            </a:prstGeom>
            <a:solidFill>
              <a:srgbClr val="C7EBE2"/>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2000" dirty="0">
                  <a:solidFill>
                    <a:schemeClr val="tx1"/>
                  </a:solidFill>
                </a:rPr>
                <a:t>This information is a fact. The author did not create it, so </a:t>
              </a:r>
              <a:r>
                <a:rPr lang="en-US" sz="2000" u="sng" dirty="0">
                  <a:solidFill>
                    <a:schemeClr val="tx1"/>
                  </a:solidFill>
                </a:rPr>
                <a:t>it’s not important </a:t>
              </a:r>
              <a:r>
                <a:rPr lang="en-US" sz="2000" dirty="0">
                  <a:solidFill>
                    <a:schemeClr val="tx1"/>
                  </a:solidFill>
                </a:rPr>
                <a:t>to </a:t>
              </a:r>
              <a:r>
                <a:rPr lang="en-US" sz="2000" b="1" dirty="0">
                  <a:solidFill>
                    <a:schemeClr val="tx1"/>
                  </a:solidFill>
                </a:rPr>
                <a:t>say</a:t>
              </a:r>
              <a:r>
                <a:rPr lang="en-US" sz="2000" dirty="0">
                  <a:solidFill>
                    <a:schemeClr val="tx1"/>
                  </a:solidFill>
                </a:rPr>
                <a:t> the name of the author.</a:t>
              </a:r>
            </a:p>
          </p:txBody>
        </p:sp>
        <p:sp>
          <p:nvSpPr>
            <p:cNvPr id="20" name="Oval 19"/>
            <p:cNvSpPr/>
            <p:nvPr/>
          </p:nvSpPr>
          <p:spPr>
            <a:xfrm>
              <a:off x="4216345" y="3852302"/>
              <a:ext cx="460392" cy="436316"/>
            </a:xfrm>
            <a:prstGeom prst="ellipse">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C00000"/>
                  </a:solidFill>
                </a:rPr>
                <a:t>B</a:t>
              </a:r>
              <a:endParaRPr lang="en-GB" sz="2000" b="1" dirty="0">
                <a:solidFill>
                  <a:srgbClr val="C00000"/>
                </a:solidFill>
              </a:endParaRPr>
            </a:p>
          </p:txBody>
        </p:sp>
      </p:grpSp>
      <p:grpSp>
        <p:nvGrpSpPr>
          <p:cNvPr id="21" name="Group 20"/>
          <p:cNvGrpSpPr/>
          <p:nvPr/>
        </p:nvGrpSpPr>
        <p:grpSpPr>
          <a:xfrm>
            <a:off x="4018658" y="4132252"/>
            <a:ext cx="3898590" cy="2264213"/>
            <a:chOff x="8053666" y="2030796"/>
            <a:chExt cx="3898590" cy="2264213"/>
          </a:xfrm>
        </p:grpSpPr>
        <p:sp>
          <p:nvSpPr>
            <p:cNvPr id="22" name="Thought Bubble: Cloud 11">
              <a:extLst>
                <a:ext uri="{FF2B5EF4-FFF2-40B4-BE49-F238E27FC236}">
                  <a16:creationId xmlns:a16="http://schemas.microsoft.com/office/drawing/2014/main" id="{BC776A31-436B-45DE-859E-376E888812F1}"/>
                </a:ext>
              </a:extLst>
            </p:cNvPr>
            <p:cNvSpPr/>
            <p:nvPr/>
          </p:nvSpPr>
          <p:spPr>
            <a:xfrm>
              <a:off x="8203216" y="2030796"/>
              <a:ext cx="3749040" cy="2194560"/>
            </a:xfrm>
            <a:prstGeom prst="roundRect">
              <a:avLst/>
            </a:prstGeom>
            <a:solidFill>
              <a:srgbClr val="C7EBE2"/>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2000" dirty="0">
                  <a:solidFill>
                    <a:schemeClr val="tx1"/>
                  </a:solidFill>
                </a:rPr>
                <a:t>Details about timing are included in the description of the information itself so </a:t>
              </a:r>
              <a:r>
                <a:rPr lang="en-US" sz="2000" u="sng" dirty="0">
                  <a:solidFill>
                    <a:schemeClr val="tx1"/>
                  </a:solidFill>
                </a:rPr>
                <a:t>it’s not important</a:t>
              </a:r>
              <a:r>
                <a:rPr lang="en-US" sz="2000" dirty="0">
                  <a:solidFill>
                    <a:schemeClr val="tx1"/>
                  </a:solidFill>
                </a:rPr>
                <a:t> to </a:t>
              </a:r>
              <a:r>
                <a:rPr lang="en-US" sz="2000" b="1" dirty="0">
                  <a:solidFill>
                    <a:schemeClr val="tx1"/>
                  </a:solidFill>
                </a:rPr>
                <a:t>say</a:t>
              </a:r>
              <a:r>
                <a:rPr lang="en-US" sz="2000" dirty="0">
                  <a:solidFill>
                    <a:schemeClr val="tx1"/>
                  </a:solidFill>
                </a:rPr>
                <a:t> the year of publication.</a:t>
              </a:r>
            </a:p>
          </p:txBody>
        </p:sp>
        <p:sp>
          <p:nvSpPr>
            <p:cNvPr id="23" name="Oval 22"/>
            <p:cNvSpPr/>
            <p:nvPr/>
          </p:nvSpPr>
          <p:spPr>
            <a:xfrm>
              <a:off x="8053666" y="3858693"/>
              <a:ext cx="460392" cy="436316"/>
            </a:xfrm>
            <a:prstGeom prst="ellipse">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C00000"/>
                  </a:solidFill>
                </a:rPr>
                <a:t>D</a:t>
              </a:r>
              <a:endParaRPr lang="en-GB" sz="2000" b="1" dirty="0">
                <a:solidFill>
                  <a:srgbClr val="C00000"/>
                </a:solidFill>
              </a:endParaRPr>
            </a:p>
          </p:txBody>
        </p:sp>
      </p:grpSp>
      <p:pic>
        <p:nvPicPr>
          <p:cNvPr id="16" name="Picture 15"/>
          <p:cNvPicPr/>
          <p:nvPr/>
        </p:nvPicPr>
        <p:blipFill>
          <a:blip r:embed="rId3"/>
          <a:stretch>
            <a:fillRect/>
          </a:stretch>
        </p:blipFill>
        <p:spPr>
          <a:xfrm>
            <a:off x="8321084" y="1132218"/>
            <a:ext cx="3383280" cy="2560320"/>
          </a:xfrm>
          <a:prstGeom prst="rect">
            <a:avLst/>
          </a:prstGeom>
          <a:ln>
            <a:noFill/>
          </a:ln>
        </p:spPr>
      </p:pic>
    </p:spTree>
    <p:extLst>
      <p:ext uri="{BB962C8B-B14F-4D97-AF65-F5344CB8AC3E}">
        <p14:creationId xmlns:p14="http://schemas.microsoft.com/office/powerpoint/2010/main" val="2542104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1302944"/>
            <a:ext cx="6480720" cy="1910032"/>
          </a:xfrm>
          <a:solidFill>
            <a:srgbClr val="FFFFD1"/>
          </a:solidFill>
          <a:ln w="3175">
            <a:solidFill>
              <a:srgbClr val="C00000"/>
            </a:solidFill>
            <a:prstDash val="dash"/>
          </a:ln>
        </p:spPr>
        <p:txBody>
          <a:bodyPr>
            <a:noAutofit/>
          </a:bodyPr>
          <a:lstStyle/>
          <a:p>
            <a:pPr marL="0" indent="0" algn="just">
              <a:buNone/>
            </a:pPr>
            <a:r>
              <a:rPr lang="en-US" sz="2000" b="1" dirty="0"/>
              <a:t>EXTRACT 4</a:t>
            </a:r>
          </a:p>
          <a:p>
            <a:pPr marL="0" indent="0" algn="just">
              <a:buNone/>
            </a:pPr>
            <a:r>
              <a:rPr lang="en-US" sz="2000" dirty="0"/>
              <a:t>However, as with my first solution, there’re potential issues here, too. In particular, it’s likely that it would take some time to achieve meaningful results. We’d need to create the educational resources, build the website and then publicize the campaign.</a:t>
            </a:r>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defRPr/>
              </a:pPr>
              <a:r>
                <a:rPr lang="en-GB" altLang="en-US" sz="2400" b="1" dirty="0">
                  <a:solidFill>
                    <a:srgbClr val="000000"/>
                  </a:solidFill>
                  <a:latin typeface="Verdana" panose="020B0604030504040204" pitchFamily="34" charset="0"/>
                </a:rPr>
                <a:t>Referring to sources</a:t>
              </a: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rPr>
                <a:t>: </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rPr>
                <a:t>Critical thinking</a:t>
              </a:r>
              <a:endParaRPr kumimoji="0" lang="en-US" altLang="en-US" sz="2400" i="0" u="none" strike="noStrike" kern="1200" cap="none" spc="0" normalizeH="0" baseline="0" noProof="0" dirty="0">
                <a:ln>
                  <a:noFill/>
                </a:ln>
                <a:solidFill>
                  <a:prstClr val="black"/>
                </a:solidFill>
                <a:effectLst/>
                <a:uLnTx/>
                <a:uFillTx/>
                <a:latin typeface="Arial" panose="020B0604020202020204" pitchFamily="34" charset="0"/>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9"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nvGrpSpPr>
          <p:cNvPr id="16" name="Group 15"/>
          <p:cNvGrpSpPr/>
          <p:nvPr/>
        </p:nvGrpSpPr>
        <p:grpSpPr>
          <a:xfrm>
            <a:off x="618313" y="3679208"/>
            <a:ext cx="3898590" cy="2321084"/>
            <a:chOff x="8053666" y="4352103"/>
            <a:chExt cx="3898590" cy="2321084"/>
          </a:xfrm>
        </p:grpSpPr>
        <p:sp>
          <p:nvSpPr>
            <p:cNvPr id="17" name="Thought Bubble: Cloud 12">
              <a:extLst>
                <a:ext uri="{FF2B5EF4-FFF2-40B4-BE49-F238E27FC236}">
                  <a16:creationId xmlns:a16="http://schemas.microsoft.com/office/drawing/2014/main" id="{576CC49C-A02D-435D-933E-FE613EE47D17}"/>
                </a:ext>
              </a:extLst>
            </p:cNvPr>
            <p:cNvSpPr/>
            <p:nvPr/>
          </p:nvSpPr>
          <p:spPr>
            <a:xfrm>
              <a:off x="8203216" y="4352103"/>
              <a:ext cx="3749040" cy="2194560"/>
            </a:xfrm>
            <a:prstGeom prst="roundRect">
              <a:avLst/>
            </a:prstGeom>
            <a:solidFill>
              <a:srgbClr val="C7EBE2"/>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2000" dirty="0">
                  <a:solidFill>
                    <a:schemeClr val="tx1"/>
                  </a:solidFill>
                </a:rPr>
                <a:t>I’m giving my own opinion. It’s also a pretty general idea that most educated people could form using common sense, so I </a:t>
              </a:r>
              <a:r>
                <a:rPr lang="en-US" sz="2000" u="sng" dirty="0">
                  <a:solidFill>
                    <a:schemeClr val="tx1"/>
                  </a:solidFill>
                </a:rPr>
                <a:t>don’t need</a:t>
              </a:r>
              <a:r>
                <a:rPr lang="en-US" sz="2000" dirty="0">
                  <a:solidFill>
                    <a:schemeClr val="tx1"/>
                  </a:solidFill>
                </a:rPr>
                <a:t> a </a:t>
              </a:r>
              <a:r>
                <a:rPr lang="en-US" sz="2000" b="1" dirty="0">
                  <a:solidFill>
                    <a:schemeClr val="tx1"/>
                  </a:solidFill>
                </a:rPr>
                <a:t>citation</a:t>
              </a:r>
              <a:r>
                <a:rPr lang="en-US" sz="2000" dirty="0">
                  <a:solidFill>
                    <a:schemeClr val="tx1"/>
                  </a:solidFill>
                </a:rPr>
                <a:t>.</a:t>
              </a:r>
              <a:endParaRPr lang="en-GB" sz="2000" dirty="0">
                <a:solidFill>
                  <a:schemeClr val="tx1"/>
                </a:solidFill>
              </a:endParaRPr>
            </a:p>
          </p:txBody>
        </p:sp>
        <p:sp>
          <p:nvSpPr>
            <p:cNvPr id="24" name="Oval 23"/>
            <p:cNvSpPr/>
            <p:nvPr/>
          </p:nvSpPr>
          <p:spPr>
            <a:xfrm>
              <a:off x="8053666" y="6236871"/>
              <a:ext cx="460392" cy="436316"/>
            </a:xfrm>
            <a:prstGeom prst="ellipse">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C00000"/>
                  </a:solidFill>
                </a:rPr>
                <a:t>F</a:t>
              </a:r>
              <a:endParaRPr lang="en-GB" sz="2000" b="1" dirty="0">
                <a:solidFill>
                  <a:srgbClr val="C00000"/>
                </a:solidFill>
              </a:endParaRPr>
            </a:p>
          </p:txBody>
        </p:sp>
      </p:grpSp>
      <p:pic>
        <p:nvPicPr>
          <p:cNvPr id="10" name="Picture 9"/>
          <p:cNvPicPr/>
          <p:nvPr/>
        </p:nvPicPr>
        <p:blipFill>
          <a:blip r:embed="rId3"/>
          <a:stretch>
            <a:fillRect/>
          </a:stretch>
        </p:blipFill>
        <p:spPr>
          <a:xfrm>
            <a:off x="8321084" y="1132218"/>
            <a:ext cx="3383280" cy="2560320"/>
          </a:xfrm>
          <a:prstGeom prst="rect">
            <a:avLst/>
          </a:prstGeom>
          <a:ln>
            <a:noFill/>
          </a:ln>
        </p:spPr>
      </p:pic>
    </p:spTree>
    <p:extLst>
      <p:ext uri="{BB962C8B-B14F-4D97-AF65-F5344CB8AC3E}">
        <p14:creationId xmlns:p14="http://schemas.microsoft.com/office/powerpoint/2010/main" val="1957613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375" y="1124745"/>
            <a:ext cx="11233248" cy="1872208"/>
          </a:xfrm>
          <a:noFill/>
          <a:ln>
            <a:noFill/>
          </a:ln>
        </p:spPr>
        <p:txBody>
          <a:bodyPr>
            <a:normAutofit/>
          </a:bodyPr>
          <a:lstStyle/>
          <a:p>
            <a:pPr marL="0" indent="0" algn="just">
              <a:buNone/>
            </a:pPr>
            <a:r>
              <a:rPr lang="en-US" sz="2000" dirty="0"/>
              <a:t>Using what you have learnt today, consider whether you need to change your answers from the beginning of the lesson.</a:t>
            </a:r>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defRPr/>
              </a:pPr>
              <a:r>
                <a:rPr lang="en-GB" altLang="en-US" sz="2400" b="1" dirty="0">
                  <a:solidFill>
                    <a:srgbClr val="000000"/>
                  </a:solidFill>
                  <a:latin typeface="Verdana" panose="020B0604030504040204" pitchFamily="34" charset="0"/>
                </a:rPr>
                <a:t>Referring to sources: </a:t>
              </a:r>
              <a:r>
                <a:rPr lang="en-GB" altLang="en-US" sz="2400" dirty="0">
                  <a:solidFill>
                    <a:srgbClr val="000000"/>
                  </a:solidFill>
                  <a:latin typeface="Verdana" panose="020B0604030504040204" pitchFamily="34" charset="0"/>
                </a:rPr>
                <a:t>Discussion</a:t>
              </a:r>
              <a:endParaRPr lang="en-US" altLang="en-US" sz="2400" dirty="0">
                <a:solidFill>
                  <a:prstClr val="black"/>
                </a:solidFill>
                <a:latin typeface="Arial" panose="020B0604020202020204" pitchFamily="34" charset="0"/>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aphicFrame>
        <p:nvGraphicFramePr>
          <p:cNvPr id="9" name="Table 8">
            <a:extLst>
              <a:ext uri="{FF2B5EF4-FFF2-40B4-BE49-F238E27FC236}">
                <a16:creationId xmlns:a16="http://schemas.microsoft.com/office/drawing/2014/main" id="{08445984-E5A8-4BEA-A073-1ED871E84AB3}"/>
              </a:ext>
            </a:extLst>
          </p:cNvPr>
          <p:cNvGraphicFramePr>
            <a:graphicFrameLocks noGrp="1"/>
          </p:cNvGraphicFramePr>
          <p:nvPr>
            <p:extLst>
              <p:ext uri="{D42A27DB-BD31-4B8C-83A1-F6EECF244321}">
                <p14:modId xmlns:p14="http://schemas.microsoft.com/office/powerpoint/2010/main" val="413170014"/>
              </p:ext>
            </p:extLst>
          </p:nvPr>
        </p:nvGraphicFramePr>
        <p:xfrm>
          <a:off x="479375" y="1844824"/>
          <a:ext cx="11377263" cy="3657599"/>
        </p:xfrm>
        <a:graphic>
          <a:graphicData uri="http://schemas.openxmlformats.org/drawingml/2006/table">
            <a:tbl>
              <a:tblPr firstRow="1" bandRow="1">
                <a:tableStyleId>{5C22544A-7EE6-4342-B048-85BDC9FD1C3A}</a:tableStyleId>
              </a:tblPr>
              <a:tblGrid>
                <a:gridCol w="7707178">
                  <a:extLst>
                    <a:ext uri="{9D8B030D-6E8A-4147-A177-3AD203B41FA5}">
                      <a16:colId xmlns:a16="http://schemas.microsoft.com/office/drawing/2014/main" val="3297591957"/>
                    </a:ext>
                  </a:extLst>
                </a:gridCol>
                <a:gridCol w="1247829">
                  <a:extLst>
                    <a:ext uri="{9D8B030D-6E8A-4147-A177-3AD203B41FA5}">
                      <a16:colId xmlns:a16="http://schemas.microsoft.com/office/drawing/2014/main" val="1882248128"/>
                    </a:ext>
                  </a:extLst>
                </a:gridCol>
                <a:gridCol w="1468034">
                  <a:extLst>
                    <a:ext uri="{9D8B030D-6E8A-4147-A177-3AD203B41FA5}">
                      <a16:colId xmlns:a16="http://schemas.microsoft.com/office/drawing/2014/main" val="1823044753"/>
                    </a:ext>
                  </a:extLst>
                </a:gridCol>
                <a:gridCol w="954222">
                  <a:extLst>
                    <a:ext uri="{9D8B030D-6E8A-4147-A177-3AD203B41FA5}">
                      <a16:colId xmlns:a16="http://schemas.microsoft.com/office/drawing/2014/main" val="1520484840"/>
                    </a:ext>
                  </a:extLst>
                </a:gridCol>
              </a:tblGrid>
              <a:tr h="559398">
                <a:tc>
                  <a:txBody>
                    <a:bodyPr/>
                    <a:lstStyle/>
                    <a:p>
                      <a:pPr algn="ctr"/>
                      <a:r>
                        <a:rPr lang="en-US" sz="2000" dirty="0">
                          <a:solidFill>
                            <a:schemeClr val="tx1"/>
                          </a:solidFill>
                        </a:rPr>
                        <a:t>When I use information from a source in an academic presentation, I…</a:t>
                      </a:r>
                      <a:endParaRPr lang="en-GB"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D8EC"/>
                    </a:solidFill>
                  </a:tcPr>
                </a:tc>
                <a:tc>
                  <a:txBody>
                    <a:bodyPr/>
                    <a:lstStyle/>
                    <a:p>
                      <a:pPr algn="ctr"/>
                      <a:r>
                        <a:rPr lang="en-US" sz="2000" dirty="0">
                          <a:solidFill>
                            <a:schemeClr val="tx1"/>
                          </a:solidFill>
                        </a:rPr>
                        <a:t>always</a:t>
                      </a:r>
                      <a:endParaRPr lang="en-GB"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D8EC"/>
                    </a:solidFill>
                  </a:tcPr>
                </a:tc>
                <a:tc>
                  <a:txBody>
                    <a:bodyPr/>
                    <a:lstStyle/>
                    <a:p>
                      <a:pPr algn="ctr"/>
                      <a:r>
                        <a:rPr lang="en-US" sz="2000" dirty="0">
                          <a:solidFill>
                            <a:schemeClr val="tx1"/>
                          </a:solidFill>
                        </a:rPr>
                        <a:t>sometimes</a:t>
                      </a:r>
                      <a:endParaRPr lang="en-GB"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D8EC"/>
                    </a:solidFill>
                  </a:tcPr>
                </a:tc>
                <a:tc>
                  <a:txBody>
                    <a:bodyPr/>
                    <a:lstStyle/>
                    <a:p>
                      <a:pPr algn="ctr"/>
                      <a:r>
                        <a:rPr lang="en-US" sz="2000" dirty="0">
                          <a:solidFill>
                            <a:schemeClr val="tx1"/>
                          </a:solidFill>
                        </a:rPr>
                        <a:t>never</a:t>
                      </a:r>
                      <a:endParaRPr lang="en-GB"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D8EC"/>
                    </a:solidFill>
                  </a:tcPr>
                </a:tc>
                <a:extLst>
                  <a:ext uri="{0D108BD9-81ED-4DB2-BD59-A6C34878D82A}">
                    <a16:rowId xmlns:a16="http://schemas.microsoft.com/office/drawing/2014/main" val="1875841729"/>
                  </a:ext>
                </a:extLst>
              </a:tr>
              <a:tr h="645459">
                <a:tc>
                  <a:txBody>
                    <a:bodyPr/>
                    <a:lstStyle/>
                    <a:p>
                      <a:pPr marL="285750" indent="-285750" algn="just">
                        <a:buFont typeface="Arial" panose="020B0604020202020204" pitchFamily="34" charset="0"/>
                        <a:buChar char="•"/>
                      </a:pPr>
                      <a:r>
                        <a:rPr lang="en-US" sz="2400" b="1" dirty="0">
                          <a:solidFill>
                            <a:schemeClr val="tx1"/>
                          </a:solidFill>
                        </a:rPr>
                        <a:t>______</a:t>
                      </a:r>
                      <a:r>
                        <a:rPr lang="en-US" sz="2400" dirty="0">
                          <a:solidFill>
                            <a:schemeClr val="tx1"/>
                          </a:solidFill>
                        </a:rPr>
                        <a:t> need to say the name of the author.</a:t>
                      </a:r>
                      <a:endParaRPr lang="en-GB"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algn="ct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algn="ct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algn="ct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2017914169"/>
                  </a:ext>
                </a:extLst>
              </a:tr>
              <a:tr h="645459">
                <a:tc>
                  <a:txBody>
                    <a:bodyPr/>
                    <a:lstStyle/>
                    <a:p>
                      <a:pPr marL="285750" indent="-285750" algn="just">
                        <a:buFont typeface="Arial" panose="020B0604020202020204" pitchFamily="34" charset="0"/>
                        <a:buChar char="•"/>
                      </a:pPr>
                      <a:r>
                        <a:rPr lang="en-US" sz="2400" b="1" dirty="0">
                          <a:solidFill>
                            <a:schemeClr val="tx1"/>
                          </a:solidFill>
                        </a:rPr>
                        <a:t>______</a:t>
                      </a:r>
                      <a:r>
                        <a:rPr lang="en-US" sz="2400" dirty="0">
                          <a:solidFill>
                            <a:schemeClr val="tx1"/>
                          </a:solidFill>
                        </a:rPr>
                        <a:t> need to say the year the source was published.</a:t>
                      </a:r>
                      <a:endParaRPr lang="en-GB"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algn="ct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algn="ct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algn="ct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2867745711"/>
                  </a:ext>
                </a:extLst>
              </a:tr>
              <a:tr h="1161824">
                <a:tc>
                  <a:txBody>
                    <a:bodyPr/>
                    <a:lstStyle/>
                    <a:p>
                      <a:pPr marL="285750" indent="-285750" algn="just">
                        <a:buFont typeface="Arial" panose="020B0604020202020204" pitchFamily="34" charset="0"/>
                        <a:buChar char="•"/>
                      </a:pPr>
                      <a:r>
                        <a:rPr lang="en-US" sz="2400" b="1" dirty="0">
                          <a:solidFill>
                            <a:schemeClr val="tx1"/>
                          </a:solidFill>
                        </a:rPr>
                        <a:t>______</a:t>
                      </a:r>
                      <a:r>
                        <a:rPr lang="en-US" sz="2400" b="0" dirty="0">
                          <a:solidFill>
                            <a:schemeClr val="tx1"/>
                          </a:solidFill>
                        </a:rPr>
                        <a:t> need to provide a citation on my slides for the sources where I got information from.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algn="ct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algn="ct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algn="ct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1694715261"/>
                  </a:ext>
                </a:extLst>
              </a:tr>
              <a:tr h="645459">
                <a:tc>
                  <a:txBody>
                    <a:bodyPr/>
                    <a:lstStyle/>
                    <a:p>
                      <a:pPr marL="285750" indent="-285750" algn="just">
                        <a:buFont typeface="Arial" panose="020B0604020202020204" pitchFamily="34" charset="0"/>
                        <a:buChar char="•"/>
                      </a:pPr>
                      <a:r>
                        <a:rPr lang="en-US" sz="2400" b="1" dirty="0">
                          <a:solidFill>
                            <a:schemeClr val="tx1"/>
                          </a:solidFill>
                        </a:rPr>
                        <a:t>______</a:t>
                      </a:r>
                      <a:r>
                        <a:rPr lang="en-US" sz="2400" dirty="0">
                          <a:solidFill>
                            <a:schemeClr val="tx1"/>
                          </a:solidFill>
                        </a:rPr>
                        <a:t> need to include the source in my reference list.</a:t>
                      </a:r>
                      <a:endParaRPr lang="en-GB"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algn="ct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algn="ct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algn="ct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3685395935"/>
                  </a:ext>
                </a:extLst>
              </a:tr>
            </a:tbl>
          </a:graphicData>
        </a:graphic>
      </p:graphicFrame>
      <p:sp>
        <p:nvSpPr>
          <p:cNvPr id="4" name="Rectangle 3"/>
          <p:cNvSpPr/>
          <p:nvPr/>
        </p:nvSpPr>
        <p:spPr>
          <a:xfrm>
            <a:off x="479374" y="5733256"/>
            <a:ext cx="8208913" cy="400110"/>
          </a:xfrm>
          <a:prstGeom prst="rect">
            <a:avLst/>
          </a:prstGeom>
        </p:spPr>
        <p:txBody>
          <a:bodyPr wrap="square">
            <a:spAutoFit/>
          </a:bodyPr>
          <a:lstStyle/>
          <a:p>
            <a:pPr algn="just"/>
            <a:r>
              <a:rPr lang="en-US" sz="2000" dirty="0">
                <a:solidFill>
                  <a:srgbClr val="C00000"/>
                </a:solidFill>
              </a:rPr>
              <a:t>If your answer is ‘sometimes’, list the times when you need to do it.</a:t>
            </a:r>
          </a:p>
        </p:txBody>
      </p:sp>
      <p:sp>
        <p:nvSpPr>
          <p:cNvPr id="11" name="Rectangle 10">
            <a:extLst>
              <a:ext uri="{FF2B5EF4-FFF2-40B4-BE49-F238E27FC236}">
                <a16:creationId xmlns:a16="http://schemas.microsoft.com/office/drawing/2014/main" id="{AD892BE3-1BB3-463A-955B-29A20CE5ADAE}"/>
              </a:ext>
            </a:extLst>
          </p:cNvPr>
          <p:cNvSpPr/>
          <p:nvPr/>
        </p:nvSpPr>
        <p:spPr>
          <a:xfrm>
            <a:off x="10062569" y="2491775"/>
            <a:ext cx="506870" cy="584775"/>
          </a:xfrm>
          <a:prstGeom prst="rect">
            <a:avLst/>
          </a:prstGeom>
        </p:spPr>
        <p:txBody>
          <a:bodyPr wrap="none">
            <a:spAutoFit/>
          </a:bodyPr>
          <a:lstStyle/>
          <a:p>
            <a:r>
              <a:rPr lang="en-US" sz="3200" b="1" dirty="0">
                <a:solidFill>
                  <a:srgbClr val="00B050"/>
                </a:solidFill>
                <a:sym typeface="Wingdings" panose="05000000000000000000" pitchFamily="2" charset="2"/>
              </a:rPr>
              <a:t></a:t>
            </a:r>
            <a:endParaRPr lang="en-GB" sz="3200" dirty="0">
              <a:solidFill>
                <a:srgbClr val="00B050"/>
              </a:solidFill>
            </a:endParaRPr>
          </a:p>
        </p:txBody>
      </p:sp>
      <p:sp>
        <p:nvSpPr>
          <p:cNvPr id="12" name="Rectangle 11">
            <a:extLst>
              <a:ext uri="{FF2B5EF4-FFF2-40B4-BE49-F238E27FC236}">
                <a16:creationId xmlns:a16="http://schemas.microsoft.com/office/drawing/2014/main" id="{BA9A1383-59DF-4118-B980-3211AC49AF8E}"/>
              </a:ext>
            </a:extLst>
          </p:cNvPr>
          <p:cNvSpPr/>
          <p:nvPr/>
        </p:nvSpPr>
        <p:spPr>
          <a:xfrm>
            <a:off x="10062569" y="3144202"/>
            <a:ext cx="506870" cy="584775"/>
          </a:xfrm>
          <a:prstGeom prst="rect">
            <a:avLst/>
          </a:prstGeom>
        </p:spPr>
        <p:txBody>
          <a:bodyPr wrap="none">
            <a:spAutoFit/>
          </a:bodyPr>
          <a:lstStyle/>
          <a:p>
            <a:r>
              <a:rPr lang="en-US" sz="3200" b="1" dirty="0">
                <a:solidFill>
                  <a:srgbClr val="00B050"/>
                </a:solidFill>
                <a:sym typeface="Wingdings" panose="05000000000000000000" pitchFamily="2" charset="2"/>
              </a:rPr>
              <a:t></a:t>
            </a:r>
            <a:endParaRPr lang="en-GB" sz="3200" dirty="0">
              <a:solidFill>
                <a:srgbClr val="00B050"/>
              </a:solidFill>
            </a:endParaRPr>
          </a:p>
        </p:txBody>
      </p:sp>
      <p:sp>
        <p:nvSpPr>
          <p:cNvPr id="13" name="Rectangle 12">
            <a:extLst>
              <a:ext uri="{FF2B5EF4-FFF2-40B4-BE49-F238E27FC236}">
                <a16:creationId xmlns:a16="http://schemas.microsoft.com/office/drawing/2014/main" id="{557043D0-028F-424E-9772-2C21E9C05F44}"/>
              </a:ext>
            </a:extLst>
          </p:cNvPr>
          <p:cNvSpPr/>
          <p:nvPr/>
        </p:nvSpPr>
        <p:spPr>
          <a:xfrm>
            <a:off x="8616280" y="3996353"/>
            <a:ext cx="506870" cy="584775"/>
          </a:xfrm>
          <a:prstGeom prst="rect">
            <a:avLst/>
          </a:prstGeom>
        </p:spPr>
        <p:txBody>
          <a:bodyPr wrap="none">
            <a:spAutoFit/>
          </a:bodyPr>
          <a:lstStyle/>
          <a:p>
            <a:r>
              <a:rPr lang="en-US" sz="3200" b="1" dirty="0">
                <a:solidFill>
                  <a:srgbClr val="00B050"/>
                </a:solidFill>
                <a:sym typeface="Wingdings" panose="05000000000000000000" pitchFamily="2" charset="2"/>
              </a:rPr>
              <a:t></a:t>
            </a:r>
            <a:endParaRPr lang="en-GB" sz="3200" dirty="0">
              <a:solidFill>
                <a:srgbClr val="00B050"/>
              </a:solidFill>
            </a:endParaRPr>
          </a:p>
        </p:txBody>
      </p:sp>
      <p:sp>
        <p:nvSpPr>
          <p:cNvPr id="14" name="Rectangle 13">
            <a:extLst>
              <a:ext uri="{FF2B5EF4-FFF2-40B4-BE49-F238E27FC236}">
                <a16:creationId xmlns:a16="http://schemas.microsoft.com/office/drawing/2014/main" id="{D2C77932-DE72-4EEE-A3A4-9D856D6A1135}"/>
              </a:ext>
            </a:extLst>
          </p:cNvPr>
          <p:cNvSpPr/>
          <p:nvPr/>
        </p:nvSpPr>
        <p:spPr>
          <a:xfrm>
            <a:off x="8616280" y="4924387"/>
            <a:ext cx="506870" cy="584775"/>
          </a:xfrm>
          <a:prstGeom prst="rect">
            <a:avLst/>
          </a:prstGeom>
        </p:spPr>
        <p:txBody>
          <a:bodyPr wrap="none">
            <a:spAutoFit/>
          </a:bodyPr>
          <a:lstStyle/>
          <a:p>
            <a:r>
              <a:rPr lang="en-US" sz="3200" b="1" dirty="0">
                <a:solidFill>
                  <a:srgbClr val="00B050"/>
                </a:solidFill>
                <a:sym typeface="Wingdings" panose="05000000000000000000" pitchFamily="2" charset="2"/>
              </a:rPr>
              <a:t></a:t>
            </a:r>
            <a:endParaRPr lang="en-GB" sz="3200" dirty="0">
              <a:solidFill>
                <a:srgbClr val="00B050"/>
              </a:solidFill>
            </a:endParaRPr>
          </a:p>
        </p:txBody>
      </p:sp>
    </p:spTree>
    <p:extLst>
      <p:ext uri="{BB962C8B-B14F-4D97-AF65-F5344CB8AC3E}">
        <p14:creationId xmlns:p14="http://schemas.microsoft.com/office/powerpoint/2010/main" val="58092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251A935-C138-4CDD-A61B-B06B301B65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9936" y="1412776"/>
            <a:ext cx="6209683" cy="507859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5C3A655-D44C-4E5A-9831-E12D6E520940}"/>
              </a:ext>
            </a:extLst>
          </p:cNvPr>
          <p:cNvSpPr txBox="1"/>
          <p:nvPr/>
        </p:nvSpPr>
        <p:spPr>
          <a:xfrm>
            <a:off x="837320" y="1412776"/>
            <a:ext cx="4250567" cy="3231654"/>
          </a:xfrm>
          <a:prstGeom prst="rect">
            <a:avLst/>
          </a:prstGeom>
          <a:noFill/>
          <a:ln>
            <a:noFill/>
          </a:ln>
        </p:spPr>
        <p:txBody>
          <a:bodyPr wrap="square" rtlCol="0">
            <a:spAutoFit/>
          </a:bodyPr>
          <a:lstStyle/>
          <a:p>
            <a:pPr algn="just"/>
            <a:r>
              <a:rPr lang="en-US" sz="2000" dirty="0"/>
              <a:t>Identify two types of information that need to be included in a </a:t>
            </a:r>
            <a:r>
              <a:rPr lang="en-US" sz="2000" b="1" dirty="0"/>
              <a:t>citation</a:t>
            </a:r>
            <a:r>
              <a:rPr lang="en-US" sz="2000" dirty="0"/>
              <a:t>.</a:t>
            </a:r>
          </a:p>
          <a:p>
            <a:pPr algn="just"/>
            <a:endParaRPr lang="en-US" sz="2000" dirty="0"/>
          </a:p>
          <a:p>
            <a:pPr marL="457200" indent="-457200">
              <a:buFont typeface="Arial" panose="020B0604020202020204" pitchFamily="34" charset="0"/>
              <a:buChar char="•"/>
            </a:pPr>
            <a:r>
              <a:rPr lang="en-US" sz="2400" dirty="0">
                <a:solidFill>
                  <a:srgbClr val="002060"/>
                </a:solidFill>
              </a:rPr>
              <a:t>The author’s family name (or the name of the organization).</a:t>
            </a:r>
          </a:p>
          <a:p>
            <a:pPr marL="457200" indent="-457200">
              <a:buFont typeface="Arial" panose="020B0604020202020204" pitchFamily="34" charset="0"/>
              <a:buChar char="•"/>
            </a:pPr>
            <a:r>
              <a:rPr lang="en-US" sz="2400" dirty="0">
                <a:solidFill>
                  <a:srgbClr val="002060"/>
                </a:solidFill>
              </a:rPr>
              <a:t>The year of publication.</a:t>
            </a:r>
          </a:p>
          <a:p>
            <a:pPr marL="457200" indent="-457200" algn="just">
              <a:buFont typeface="Arial" panose="020B0604020202020204" pitchFamily="34" charset="0"/>
              <a:buChar char="•"/>
            </a:pPr>
            <a:endParaRPr lang="en-US" sz="2400" dirty="0">
              <a:solidFill>
                <a:srgbClr val="002060"/>
              </a:solidFill>
            </a:endParaRPr>
          </a:p>
          <a:p>
            <a:pPr algn="just"/>
            <a:r>
              <a:rPr lang="en-US" sz="2400" dirty="0">
                <a:solidFill>
                  <a:srgbClr val="002060"/>
                </a:solidFill>
              </a:rPr>
              <a:t>Is this the same as RWAC/ ESAC?</a:t>
            </a:r>
          </a:p>
        </p:txBody>
      </p:sp>
      <p:grpSp>
        <p:nvGrpSpPr>
          <p:cNvPr id="4" name="Group 2"/>
          <p:cNvGrpSpPr>
            <a:grpSpLocks/>
          </p:cNvGrpSpPr>
          <p:nvPr/>
        </p:nvGrpSpPr>
        <p:grpSpPr bwMode="auto">
          <a:xfrm>
            <a:off x="2567612" y="279800"/>
            <a:ext cx="7956375" cy="556731"/>
            <a:chOff x="103092947" y="106166693"/>
            <a:chExt cx="6633627" cy="556411"/>
          </a:xfrm>
        </p:grpSpPr>
        <p:sp>
          <p:nvSpPr>
            <p:cNvPr id="5" name="Text Box 3"/>
            <p:cNvSpPr txBox="1">
              <a:spLocks noChangeArrowheads="1"/>
            </p:cNvSpPr>
            <p:nvPr/>
          </p:nvSpPr>
          <p:spPr bwMode="auto">
            <a:xfrm>
              <a:off x="103121218" y="106166693"/>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defRPr/>
              </a:pPr>
              <a:r>
                <a:rPr lang="en-GB" altLang="en-US" sz="2400" b="1" dirty="0">
                  <a:solidFill>
                    <a:srgbClr val="000000"/>
                  </a:solidFill>
                  <a:latin typeface="Verdana" panose="020B0604030504040204" pitchFamily="34" charset="0"/>
                </a:rPr>
                <a:t>Referring to sources: </a:t>
              </a:r>
              <a:r>
                <a:rPr lang="en-GB" altLang="en-US" sz="2400" dirty="0">
                  <a:solidFill>
                    <a:srgbClr val="000000"/>
                  </a:solidFill>
                  <a:latin typeface="Verdana" panose="020B0604030504040204" pitchFamily="34" charset="0"/>
                </a:rPr>
                <a:t>Citations on slides</a:t>
              </a:r>
              <a:endParaRPr lang="en-US" altLang="en-US" sz="2400" dirty="0">
                <a:solidFill>
                  <a:prstClr val="black"/>
                </a:solidFill>
                <a:latin typeface="Arial" panose="020B0604020202020204" pitchFamily="34" charset="0"/>
              </a:endParaRPr>
            </a:p>
          </p:txBody>
        </p:sp>
        <p:sp>
          <p:nvSpPr>
            <p:cNvPr id="6"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8"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1783559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3376"/>
            <a:ext cx="12192000" cy="6854624"/>
            <a:chOff x="0" y="3376"/>
            <a:chExt cx="12192000" cy="6854624"/>
          </a:xfrm>
        </p:grpSpPr>
        <p:pic>
          <p:nvPicPr>
            <p:cNvPr id="6" name="Picture 5"/>
            <p:cNvPicPr>
              <a:picLocks noChangeAspect="1"/>
            </p:cNvPicPr>
            <p:nvPr/>
          </p:nvPicPr>
          <p:blipFill>
            <a:blip r:embed="rId2"/>
            <a:stretch>
              <a:fillRect/>
            </a:stretch>
          </p:blipFill>
          <p:spPr>
            <a:xfrm>
              <a:off x="0" y="3376"/>
              <a:ext cx="12192000" cy="6854624"/>
            </a:xfrm>
            <a:prstGeom prst="rect">
              <a:avLst/>
            </a:prstGeom>
          </p:spPr>
        </p:pic>
        <p:sp>
          <p:nvSpPr>
            <p:cNvPr id="4" name="Title 2"/>
            <p:cNvSpPr txBox="1">
              <a:spLocks/>
            </p:cNvSpPr>
            <p:nvPr/>
          </p:nvSpPr>
          <p:spPr>
            <a:xfrm>
              <a:off x="407368" y="548680"/>
              <a:ext cx="11377264" cy="5832648"/>
            </a:xfrm>
            <a:prstGeom prst="rect">
              <a:avLst/>
            </a:prstGeom>
            <a:solidFill>
              <a:srgbClr val="E5FBFF"/>
            </a:solidFill>
            <a:ln>
              <a:solidFill>
                <a:srgbClr val="E5FBFF"/>
              </a:solidFill>
            </a:ln>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6000" b="1" dirty="0">
                  <a:solidFill>
                    <a:srgbClr val="002060"/>
                  </a:solidFill>
                  <a:latin typeface="Calibri "/>
                </a:rPr>
                <a:t>Independent practice</a:t>
              </a:r>
            </a:p>
          </p:txBody>
        </p:sp>
      </p:grpSp>
      <p:pic>
        <p:nvPicPr>
          <p:cNvPr id="5"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392" y="764704"/>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3981643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392" y="1124744"/>
            <a:ext cx="10945216" cy="5328592"/>
          </a:xfrm>
          <a:noFill/>
          <a:ln>
            <a:noFill/>
          </a:ln>
        </p:spPr>
        <p:txBody>
          <a:bodyPr>
            <a:normAutofit/>
          </a:bodyPr>
          <a:lstStyle/>
          <a:p>
            <a:pPr marL="0" indent="0" algn="just">
              <a:buNone/>
            </a:pPr>
            <a:r>
              <a:rPr lang="en-US" sz="2000" dirty="0"/>
              <a:t>Using the slide from your problem section that you created for homework, complete the tasks below:</a:t>
            </a:r>
          </a:p>
          <a:p>
            <a:pPr marL="0" indent="0" algn="just">
              <a:buNone/>
            </a:pPr>
            <a:endParaRPr lang="en-US" dirty="0"/>
          </a:p>
          <a:p>
            <a:pPr marL="971550" lvl="1" indent="-514350" algn="just">
              <a:buFont typeface="+mj-lt"/>
              <a:buAutoNum type="arabicPeriod"/>
            </a:pPr>
            <a:r>
              <a:rPr lang="en-US" sz="2000" dirty="0" err="1"/>
              <a:t>Analyse</a:t>
            </a:r>
            <a:r>
              <a:rPr lang="en-US" sz="2000" b="1" dirty="0"/>
              <a:t> </a:t>
            </a:r>
            <a:r>
              <a:rPr lang="en-US" sz="2000" dirty="0"/>
              <a:t>your slide and check whether: </a:t>
            </a:r>
          </a:p>
          <a:p>
            <a:pPr lvl="2" algn="just"/>
            <a:r>
              <a:rPr lang="en-US" dirty="0"/>
              <a:t>you have used </a:t>
            </a:r>
            <a:r>
              <a:rPr lang="en-US" b="1" dirty="0"/>
              <a:t>information from sources</a:t>
            </a:r>
            <a:r>
              <a:rPr lang="en-US" dirty="0"/>
              <a:t>. If not, do you need to?</a:t>
            </a:r>
          </a:p>
          <a:p>
            <a:pPr lvl="2" algn="just"/>
            <a:r>
              <a:rPr lang="en-US" dirty="0"/>
              <a:t>you have </a:t>
            </a:r>
            <a:r>
              <a:rPr lang="en-US" b="1" dirty="0"/>
              <a:t>included citations</a:t>
            </a:r>
            <a:r>
              <a:rPr lang="en-US" dirty="0"/>
              <a:t>.</a:t>
            </a:r>
          </a:p>
          <a:p>
            <a:pPr lvl="2" algn="just"/>
            <a:r>
              <a:rPr lang="en-US" dirty="0"/>
              <a:t>you have written the citations in the </a:t>
            </a:r>
            <a:r>
              <a:rPr lang="en-US" b="1" dirty="0"/>
              <a:t>correct format</a:t>
            </a:r>
            <a:r>
              <a:rPr lang="en-US" dirty="0"/>
              <a:t>.</a:t>
            </a:r>
          </a:p>
          <a:p>
            <a:pPr lvl="2" algn="just"/>
            <a:endParaRPr lang="en-US" dirty="0"/>
          </a:p>
          <a:p>
            <a:pPr marL="971550" lvl="1" indent="-514350" algn="just">
              <a:buFont typeface="+mj-lt"/>
              <a:buAutoNum type="arabicPeriod"/>
            </a:pPr>
            <a:r>
              <a:rPr lang="en-US" sz="2000" dirty="0"/>
              <a:t>Practise presenting the information on your slide(s). Consider whether:</a:t>
            </a:r>
          </a:p>
          <a:p>
            <a:pPr lvl="2" algn="just"/>
            <a:r>
              <a:rPr lang="en-US" dirty="0"/>
              <a:t>you should </a:t>
            </a:r>
            <a:r>
              <a:rPr lang="en-US" u="sng" dirty="0"/>
              <a:t>say</a:t>
            </a:r>
            <a:r>
              <a:rPr lang="en-US" dirty="0"/>
              <a:t> the </a:t>
            </a:r>
            <a:r>
              <a:rPr lang="en-US" b="1" dirty="0"/>
              <a:t>author’s name</a:t>
            </a:r>
            <a:r>
              <a:rPr lang="en-US" dirty="0"/>
              <a:t>. Why/ Why not?</a:t>
            </a:r>
          </a:p>
          <a:p>
            <a:pPr lvl="2" algn="just"/>
            <a:r>
              <a:rPr lang="en-US" dirty="0"/>
              <a:t>you should </a:t>
            </a:r>
            <a:r>
              <a:rPr lang="en-US" u="sng" dirty="0"/>
              <a:t>say</a:t>
            </a:r>
            <a:r>
              <a:rPr lang="en-US" dirty="0"/>
              <a:t> the </a:t>
            </a:r>
            <a:r>
              <a:rPr lang="en-US" b="1" dirty="0"/>
              <a:t>year of publishing</a:t>
            </a:r>
            <a:r>
              <a:rPr lang="en-US" dirty="0"/>
              <a:t>. Why/ Why not?</a:t>
            </a:r>
          </a:p>
          <a:p>
            <a:pPr marL="0" indent="0" algn="just">
              <a:buNone/>
            </a:pPr>
            <a:endParaRPr lang="en-US" dirty="0"/>
          </a:p>
          <a:p>
            <a:pPr marL="0" indent="0" algn="just">
              <a:buNone/>
            </a:pPr>
            <a:endParaRPr lang="en-US" dirty="0"/>
          </a:p>
          <a:p>
            <a:pPr marL="0" indent="0" algn="just">
              <a:buNone/>
            </a:pPr>
            <a:endParaRPr lang="en-US" sz="2000" dirty="0"/>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Independent practice</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2846245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4"/>
          <p:cNvGraphicFramePr>
            <a:graphicFrameLocks/>
          </p:cNvGraphicFramePr>
          <p:nvPr>
            <p:extLst>
              <p:ext uri="{D42A27DB-BD31-4B8C-83A1-F6EECF244321}">
                <p14:modId xmlns:p14="http://schemas.microsoft.com/office/powerpoint/2010/main" val="56301238"/>
              </p:ext>
            </p:extLst>
          </p:nvPr>
        </p:nvGraphicFramePr>
        <p:xfrm>
          <a:off x="407368" y="1028718"/>
          <a:ext cx="11377264" cy="4056466"/>
        </p:xfrm>
        <a:graphic>
          <a:graphicData uri="http://schemas.openxmlformats.org/drawingml/2006/table">
            <a:tbl>
              <a:tblPr firstRow="1" bandRow="1">
                <a:tableStyleId>{5940675A-B579-460E-94D1-54222C63F5DA}</a:tableStyleId>
              </a:tblPr>
              <a:tblGrid>
                <a:gridCol w="1718043">
                  <a:extLst>
                    <a:ext uri="{9D8B030D-6E8A-4147-A177-3AD203B41FA5}">
                      <a16:colId xmlns:a16="http://schemas.microsoft.com/office/drawing/2014/main" val="2008940339"/>
                    </a:ext>
                  </a:extLst>
                </a:gridCol>
                <a:gridCol w="9659221">
                  <a:extLst>
                    <a:ext uri="{9D8B030D-6E8A-4147-A177-3AD203B41FA5}">
                      <a16:colId xmlns:a16="http://schemas.microsoft.com/office/drawing/2014/main" val="2859638879"/>
                    </a:ext>
                  </a:extLst>
                </a:gridCol>
              </a:tblGrid>
              <a:tr h="647041">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800" b="1" dirty="0">
                          <a:solidFill>
                            <a:schemeClr val="tx1"/>
                          </a:solidFill>
                        </a:rPr>
                        <a:t>Due</a:t>
                      </a:r>
                    </a:p>
                  </a:txBody>
                  <a:tcPr anchor="ctr">
                    <a:solidFill>
                      <a:schemeClr val="bg1"/>
                    </a:solidFill>
                  </a:tcPr>
                </a:tc>
                <a:tc>
                  <a:txBody>
                    <a:bodyPr/>
                    <a:lstStyle/>
                    <a:p>
                      <a:pPr marL="0" marR="0" lvl="0" indent="0" algn="ctr" defTabSz="685800" rtl="0" eaLnBrk="1" fontAlgn="auto" latinLnBrk="0" hangingPunct="1">
                        <a:lnSpc>
                          <a:spcPct val="115000"/>
                        </a:lnSpc>
                        <a:spcBef>
                          <a:spcPts val="0"/>
                        </a:spcBef>
                        <a:spcAft>
                          <a:spcPts val="0"/>
                        </a:spcAft>
                        <a:buClrTx/>
                        <a:buSzTx/>
                        <a:buFont typeface="Arial" panose="020B0604020202020204" pitchFamily="34" charset="0"/>
                        <a:buNone/>
                        <a:tabLst/>
                        <a:defRPr/>
                      </a:pPr>
                      <a:r>
                        <a:rPr lang="en-US" sz="2800" b="1" dirty="0">
                          <a:solidFill>
                            <a:schemeClr val="tx1"/>
                          </a:solidFill>
                          <a:effectLst/>
                          <a:latin typeface="+mn-lt"/>
                          <a:ea typeface="SimSun" panose="02010600030101010101" pitchFamily="2" charset="-122"/>
                          <a:cs typeface="Arial" panose="020B0604020202020204" pitchFamily="34" charset="0"/>
                        </a:rPr>
                        <a:t>Task</a:t>
                      </a:r>
                    </a:p>
                  </a:txBody>
                  <a:tcPr anchor="ctr">
                    <a:solidFill>
                      <a:schemeClr val="bg1"/>
                    </a:solidFill>
                  </a:tcPr>
                </a:tc>
                <a:extLst>
                  <a:ext uri="{0D108BD9-81ED-4DB2-BD59-A6C34878D82A}">
                    <a16:rowId xmlns:a16="http://schemas.microsoft.com/office/drawing/2014/main" val="2323099356"/>
                  </a:ext>
                </a:extLst>
              </a:tr>
              <a:tr h="1681233">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200" b="1" dirty="0">
                          <a:solidFill>
                            <a:schemeClr val="bg1"/>
                          </a:solidFill>
                        </a:rPr>
                        <a:t>Lesson 6.1</a:t>
                      </a:r>
                    </a:p>
                  </a:txBody>
                  <a:tcPr anchor="ctr">
                    <a:solidFill>
                      <a:srgbClr val="264177"/>
                    </a:solidFill>
                  </a:tcPr>
                </a:tc>
                <a:tc>
                  <a:txBody>
                    <a:bodyPr/>
                    <a:lstStyle/>
                    <a:p>
                      <a:pPr marL="0" indent="0" algn="just" rtl="0" fontAlgn="base">
                        <a:buFont typeface="Arial" panose="020B0604020202020204" pitchFamily="34" charset="0"/>
                        <a:buNone/>
                      </a:pPr>
                      <a:r>
                        <a:rPr lang="en-US" sz="2200" b="0" i="0" u="none" strike="noStrike" dirty="0">
                          <a:solidFill>
                            <a:srgbClr val="000000"/>
                          </a:solidFill>
                          <a:effectLst/>
                          <a:latin typeface="Calibri" panose="020F0502020204030204" pitchFamily="34" charset="0"/>
                        </a:rPr>
                        <a:t>Prepare the introduction of your Final Presentation.</a:t>
                      </a:r>
                      <a:r>
                        <a:rPr lang="en-US" sz="2200" b="0" i="0" dirty="0">
                          <a:solidFill>
                            <a:srgbClr val="000000"/>
                          </a:solidFill>
                          <a:effectLst/>
                          <a:latin typeface="Calibri" panose="020F0502020204030204" pitchFamily="34" charset="0"/>
                        </a:rPr>
                        <a:t>​</a:t>
                      </a:r>
                      <a:endParaRPr lang="en-US" sz="2200" b="0" i="0" dirty="0">
                        <a:solidFill>
                          <a:srgbClr val="000000"/>
                        </a:solidFill>
                        <a:effectLst/>
                        <a:latin typeface="Arial" panose="020B0604020202020204" pitchFamily="34" charset="0"/>
                      </a:endParaRPr>
                    </a:p>
                    <a:p>
                      <a:pPr marL="914400" lvl="1" indent="-457200" algn="just" rtl="0" fontAlgn="base">
                        <a:buFont typeface="Arial" panose="020B0604020202020204" pitchFamily="34" charset="0"/>
                        <a:buChar char="•"/>
                      </a:pPr>
                      <a:r>
                        <a:rPr lang="en-US" sz="2200" b="0" i="0" u="none" strike="noStrike" dirty="0">
                          <a:solidFill>
                            <a:srgbClr val="000000"/>
                          </a:solidFill>
                          <a:effectLst/>
                          <a:latin typeface="Calibri" panose="020F0502020204030204" pitchFamily="34" charset="0"/>
                        </a:rPr>
                        <a:t>Decide what you will say and practise saying it.</a:t>
                      </a:r>
                      <a:r>
                        <a:rPr lang="en-US" sz="2200" b="0" i="0" dirty="0">
                          <a:solidFill>
                            <a:srgbClr val="000000"/>
                          </a:solidFill>
                          <a:effectLst/>
                          <a:latin typeface="Calibri" panose="020F0502020204030204" pitchFamily="34" charset="0"/>
                        </a:rPr>
                        <a:t>​</a:t>
                      </a:r>
                      <a:endParaRPr lang="en-US" sz="2200" b="0" i="0" dirty="0">
                        <a:solidFill>
                          <a:srgbClr val="000000"/>
                        </a:solidFill>
                        <a:effectLst/>
                        <a:latin typeface="Arial" panose="020B0604020202020204" pitchFamily="34" charset="0"/>
                      </a:endParaRPr>
                    </a:p>
                    <a:p>
                      <a:pPr marL="914400" lvl="1" indent="-457200" algn="just" rtl="0" fontAlgn="base">
                        <a:buFont typeface="Arial" panose="020B0604020202020204" pitchFamily="34" charset="0"/>
                        <a:buChar char="•"/>
                      </a:pPr>
                      <a:r>
                        <a:rPr lang="en-US" sz="2200" b="0" i="0" u="none" strike="noStrike" dirty="0">
                          <a:solidFill>
                            <a:srgbClr val="000000"/>
                          </a:solidFill>
                          <a:effectLst/>
                          <a:latin typeface="Calibri" panose="020F0502020204030204" pitchFamily="34" charset="0"/>
                        </a:rPr>
                        <a:t>Create at least two PowerPoint slides for your introduction.</a:t>
                      </a:r>
                      <a:r>
                        <a:rPr lang="en-US" sz="2200" b="0" i="0" dirty="0">
                          <a:solidFill>
                            <a:srgbClr val="000000"/>
                          </a:solidFill>
                          <a:effectLst/>
                          <a:latin typeface="Calibri" panose="020F0502020204030204" pitchFamily="34" charset="0"/>
                        </a:rPr>
                        <a:t>​</a:t>
                      </a:r>
                      <a:endParaRPr lang="en-US" sz="2200" b="0" i="0" dirty="0">
                        <a:solidFill>
                          <a:srgbClr val="000000"/>
                        </a:solidFill>
                        <a:effectLst/>
                        <a:latin typeface="Arial" panose="020B0604020202020204" pitchFamily="34" charset="0"/>
                      </a:endParaRPr>
                    </a:p>
                    <a:p>
                      <a:pPr marL="914400" lvl="1" indent="-457200" algn="just" rtl="0" fontAlgn="base">
                        <a:buFont typeface="Arial" panose="020B0604020202020204" pitchFamily="34" charset="0"/>
                        <a:buChar char="•"/>
                      </a:pPr>
                      <a:r>
                        <a:rPr lang="en-US" sz="2200" b="0" i="0" u="none" strike="noStrike" dirty="0">
                          <a:solidFill>
                            <a:srgbClr val="000000"/>
                          </a:solidFill>
                          <a:effectLst/>
                          <a:latin typeface="Calibri" panose="020F0502020204030204" pitchFamily="34" charset="0"/>
                        </a:rPr>
                        <a:t>Bring your slides and script (if you write one) to class.</a:t>
                      </a:r>
                      <a:endParaRPr lang="en-US" sz="2200" b="0" i="0" dirty="0">
                        <a:solidFill>
                          <a:srgbClr val="000000"/>
                        </a:solidFill>
                        <a:effectLst/>
                        <a:latin typeface="Arial" panose="020B0604020202020204" pitchFamily="34" charset="0"/>
                      </a:endParaRPr>
                    </a:p>
                  </a:txBody>
                  <a:tcPr anchor="ctr">
                    <a:solidFill>
                      <a:schemeClr val="bg1"/>
                    </a:solidFill>
                  </a:tcPr>
                </a:tc>
                <a:extLst>
                  <a:ext uri="{0D108BD9-81ED-4DB2-BD59-A6C34878D82A}">
                    <a16:rowId xmlns:a16="http://schemas.microsoft.com/office/drawing/2014/main" val="927558485"/>
                  </a:ext>
                </a:extLst>
              </a:tr>
              <a:tr h="1728192">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200" b="1" dirty="0">
                          <a:solidFill>
                            <a:schemeClr val="bg1"/>
                          </a:solidFill>
                        </a:rPr>
                        <a:t>Lesson 6.2</a:t>
                      </a:r>
                    </a:p>
                  </a:txBody>
                  <a:tcPr anchor="ctr">
                    <a:solidFill>
                      <a:srgbClr val="264177"/>
                    </a:solidFill>
                  </a:tcPr>
                </a:tc>
                <a:tc>
                  <a:txBody>
                    <a:bodyPr/>
                    <a:lstStyle/>
                    <a:p>
                      <a:pPr marL="0" marR="0" lvl="0" indent="0" algn="just" defTabSz="685800" rtl="0" eaLnBrk="1" fontAlgn="auto" latinLnBrk="0" hangingPunct="1">
                        <a:lnSpc>
                          <a:spcPct val="115000"/>
                        </a:lnSpc>
                        <a:spcBef>
                          <a:spcPts val="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prstClr val="black"/>
                          </a:solidFill>
                          <a:effectLst/>
                          <a:uLnTx/>
                          <a:uFillTx/>
                          <a:latin typeface="+mn-lt"/>
                          <a:ea typeface="SimSun" panose="02010600030101010101" pitchFamily="2" charset="-122"/>
                          <a:cs typeface="Arial" panose="020B0604020202020204" pitchFamily="34" charset="0"/>
                        </a:rPr>
                        <a:t>Prepare the conclusion of your Final Presentation.</a:t>
                      </a:r>
                    </a:p>
                    <a:p>
                      <a:pPr marL="914400" marR="0" lvl="1" indent="-457200" algn="just"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Decide what you will say and practise saying it.​</a:t>
                      </a:r>
                      <a:endParaRPr kumimoji="0" lang="en-US" sz="2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914400" marR="0" lvl="1" indent="-457200" algn="just"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Create at least one PowerPoint slide for your conclusion.​</a:t>
                      </a:r>
                      <a:endParaRPr kumimoji="0" lang="en-US" sz="2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914400" marR="0" lvl="1" indent="-457200" algn="just"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Bring your slide and script (if you write one) to class.</a:t>
                      </a:r>
                      <a:endParaRPr kumimoji="0" lang="en-US" sz="2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anchor="ctr">
                    <a:solidFill>
                      <a:schemeClr val="bg1"/>
                    </a:solidFill>
                  </a:tcPr>
                </a:tc>
                <a:extLst>
                  <a:ext uri="{0D108BD9-81ED-4DB2-BD59-A6C34878D82A}">
                    <a16:rowId xmlns:a16="http://schemas.microsoft.com/office/drawing/2014/main" val="149140466"/>
                  </a:ext>
                </a:extLst>
              </a:tr>
            </a:tbl>
          </a:graphicData>
        </a:graphic>
      </p:graphicFrame>
      <p:grpSp>
        <p:nvGrpSpPr>
          <p:cNvPr id="5" name="Group 2"/>
          <p:cNvGrpSpPr>
            <a:grpSpLocks/>
          </p:cNvGrpSpPr>
          <p:nvPr/>
        </p:nvGrpSpPr>
        <p:grpSpPr bwMode="auto">
          <a:xfrm>
            <a:off x="2639616" y="279885"/>
            <a:ext cx="7956376" cy="556827"/>
            <a:chOff x="103092947" y="106166598"/>
            <a:chExt cx="6633628" cy="556506"/>
          </a:xfrm>
        </p:grpSpPr>
        <p:sp>
          <p:nvSpPr>
            <p:cNvPr id="6"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lang="en-GB" altLang="en-US" sz="2400" b="1" dirty="0">
                  <a:solidFill>
                    <a:srgbClr val="000000"/>
                  </a:solidFill>
                  <a:latin typeface="Verdana" panose="020B0604030504040204" pitchFamily="34" charset="0"/>
                </a:rPr>
                <a:t>Homework</a:t>
              </a:r>
              <a:endParaRPr lang="en-US" altLang="en-US" sz="2400" dirty="0">
                <a:latin typeface="Arial" panose="020B0604020202020204" pitchFamily="34" charset="0"/>
              </a:endParaRPr>
            </a:p>
          </p:txBody>
        </p:sp>
        <p:sp>
          <p:nvSpPr>
            <p:cNvPr id="7"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endParaRPr lang="en-GB"/>
            </a:p>
          </p:txBody>
        </p:sp>
      </p:grpSp>
      <p:pic>
        <p:nvPicPr>
          <p:cNvPr id="8"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3003345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aphicFrame>
        <p:nvGraphicFramePr>
          <p:cNvPr id="4" name="Table 3"/>
          <p:cNvGraphicFramePr>
            <a:graphicFrameLocks noGrp="1"/>
          </p:cNvGraphicFramePr>
          <p:nvPr>
            <p:extLst>
              <p:ext uri="{D42A27DB-BD31-4B8C-83A1-F6EECF244321}">
                <p14:modId xmlns:p14="http://schemas.microsoft.com/office/powerpoint/2010/main" val="3466516804"/>
              </p:ext>
            </p:extLst>
          </p:nvPr>
        </p:nvGraphicFramePr>
        <p:xfrm>
          <a:off x="839416" y="1196752"/>
          <a:ext cx="10801200" cy="3968416"/>
        </p:xfrm>
        <a:graphic>
          <a:graphicData uri="http://schemas.openxmlformats.org/drawingml/2006/table">
            <a:tbl>
              <a:tblPr firstRow="1" bandRow="1">
                <a:tableStyleId>{2D5ABB26-0587-4C30-8999-92F81FD0307C}</a:tableStyleId>
              </a:tblPr>
              <a:tblGrid>
                <a:gridCol w="10801200">
                  <a:extLst>
                    <a:ext uri="{9D8B030D-6E8A-4147-A177-3AD203B41FA5}">
                      <a16:colId xmlns:a16="http://schemas.microsoft.com/office/drawing/2014/main" val="2356654726"/>
                    </a:ext>
                  </a:extLst>
                </a:gridCol>
              </a:tblGrid>
              <a:tr h="792088">
                <a:tc>
                  <a:txBody>
                    <a:bodyPr/>
                    <a:lstStyle/>
                    <a:p>
                      <a:r>
                        <a:rPr lang="en-US" sz="2400" b="1" dirty="0">
                          <a:solidFill>
                            <a:schemeClr val="bg1"/>
                          </a:solidFill>
                          <a:latin typeface="Verdana" panose="020B0604030504040204" pitchFamily="34" charset="0"/>
                          <a:ea typeface="Verdana" panose="020B0604030504040204" pitchFamily="34" charset="0"/>
                        </a:rPr>
                        <a:t> Lesson aims and objectives</a:t>
                      </a:r>
                      <a:endParaRPr lang="en-GB" sz="2400" b="1" dirty="0">
                        <a:solidFill>
                          <a:schemeClr val="bg1"/>
                        </a:solidFill>
                        <a:latin typeface="Verdana" panose="020B0604030504040204" pitchFamily="34" charset="0"/>
                        <a:ea typeface="Verdana" panose="020B0604030504040204" pitchFamily="34"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635631984"/>
                  </a:ext>
                </a:extLst>
              </a:tr>
              <a:tr h="3176328">
                <a:tc>
                  <a:txBody>
                    <a:bodyPr/>
                    <a:lstStyle/>
                    <a:p>
                      <a:pPr marL="342900" indent="-342900">
                        <a:buFont typeface="Arial" panose="020B0604020202020204" pitchFamily="34" charset="0"/>
                        <a:buChar char="•"/>
                      </a:pPr>
                      <a:endParaRPr lang="en-US" sz="2400" b="1" kern="1200" dirty="0">
                        <a:solidFill>
                          <a:schemeClr val="tx1"/>
                        </a:solidFill>
                        <a:effectLst/>
                        <a:latin typeface="+mn-lt"/>
                        <a:ea typeface="+mn-ea"/>
                        <a:cs typeface="+mn-cs"/>
                      </a:endParaRPr>
                    </a:p>
                    <a:p>
                      <a:pPr marL="342900" lvl="0" indent="-342900" algn="just">
                        <a:buFont typeface="Arial" panose="020B0604020202020204" pitchFamily="34" charset="0"/>
                        <a:buChar char="•"/>
                      </a:pPr>
                      <a:r>
                        <a:rPr lang="en-US" sz="2400" b="1" dirty="0">
                          <a:solidFill>
                            <a:prstClr val="black"/>
                          </a:solidFill>
                        </a:rPr>
                        <a:t>Increase your awareness of when and how to refer to sources of information in academic presentations.</a:t>
                      </a:r>
                    </a:p>
                    <a:p>
                      <a:pPr marL="342900" lvl="0" indent="-342900" algn="just">
                        <a:buFont typeface="Arial" panose="020B0604020202020204" pitchFamily="34" charset="0"/>
                        <a:buChar char="•"/>
                      </a:pPr>
                      <a:endParaRPr lang="en-US" sz="2400" b="1" dirty="0">
                        <a:solidFill>
                          <a:prstClr val="black"/>
                        </a:solidFill>
                      </a:endParaRPr>
                    </a:p>
                    <a:p>
                      <a:pPr marL="342900" lvl="0" indent="-342900" algn="just">
                        <a:buFont typeface="Arial" panose="020B0604020202020204" pitchFamily="34" charset="0"/>
                        <a:buChar char="•"/>
                      </a:pPr>
                      <a:r>
                        <a:rPr lang="en-US" sz="2400" b="1" dirty="0">
                          <a:solidFill>
                            <a:prstClr val="black"/>
                          </a:solidFill>
                        </a:rPr>
                        <a:t>Develop a set of guidelines to help you make decisions about when and how to refer to sources in your own presentation.</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507368710"/>
                  </a:ext>
                </a:extLst>
              </a:tr>
            </a:tbl>
          </a:graphicData>
        </a:graphic>
      </p:graphicFrame>
    </p:spTree>
    <p:extLst>
      <p:ext uri="{BB962C8B-B14F-4D97-AF65-F5344CB8AC3E}">
        <p14:creationId xmlns:p14="http://schemas.microsoft.com/office/powerpoint/2010/main" val="3291684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3376"/>
            <a:ext cx="12192000" cy="6854624"/>
            <a:chOff x="0" y="3376"/>
            <a:chExt cx="12192000" cy="6854624"/>
          </a:xfrm>
        </p:grpSpPr>
        <p:pic>
          <p:nvPicPr>
            <p:cNvPr id="6" name="Picture 5"/>
            <p:cNvPicPr>
              <a:picLocks noChangeAspect="1"/>
            </p:cNvPicPr>
            <p:nvPr/>
          </p:nvPicPr>
          <p:blipFill>
            <a:blip r:embed="rId2"/>
            <a:stretch>
              <a:fillRect/>
            </a:stretch>
          </p:blipFill>
          <p:spPr>
            <a:xfrm>
              <a:off x="0" y="3376"/>
              <a:ext cx="12192000" cy="6854624"/>
            </a:xfrm>
            <a:prstGeom prst="rect">
              <a:avLst/>
            </a:prstGeom>
          </p:spPr>
        </p:pic>
        <p:sp>
          <p:nvSpPr>
            <p:cNvPr id="4" name="Title 2"/>
            <p:cNvSpPr txBox="1">
              <a:spLocks/>
            </p:cNvSpPr>
            <p:nvPr/>
          </p:nvSpPr>
          <p:spPr>
            <a:xfrm>
              <a:off x="407368" y="548680"/>
              <a:ext cx="11377264" cy="5832648"/>
            </a:xfrm>
            <a:prstGeom prst="rect">
              <a:avLst/>
            </a:prstGeom>
            <a:solidFill>
              <a:srgbClr val="E5FBFF"/>
            </a:solidFill>
            <a:ln>
              <a:solidFill>
                <a:srgbClr val="E5FBFF"/>
              </a:solidFill>
            </a:ln>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6000" b="1" dirty="0">
                  <a:solidFill>
                    <a:srgbClr val="002060"/>
                  </a:solidFill>
                  <a:latin typeface="Calibri "/>
                </a:rPr>
                <a:t>Getting started</a:t>
              </a:r>
            </a:p>
          </p:txBody>
        </p:sp>
      </p:grpSp>
      <p:pic>
        <p:nvPicPr>
          <p:cNvPr id="5"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392" y="764704"/>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838671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392" y="1124743"/>
            <a:ext cx="10945216" cy="936009"/>
          </a:xfrm>
          <a:noFill/>
          <a:ln>
            <a:noFill/>
          </a:ln>
        </p:spPr>
        <p:txBody>
          <a:bodyPr>
            <a:normAutofit/>
          </a:bodyPr>
          <a:lstStyle/>
          <a:p>
            <a:pPr marL="0" indent="0">
              <a:buNone/>
            </a:pPr>
            <a:r>
              <a:rPr lang="en-US" sz="2000" dirty="0"/>
              <a:t>In your group, use your existing knowledge of referring to sources to complete the statements below with the words provided.</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Getting started</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aphicFrame>
        <p:nvGraphicFramePr>
          <p:cNvPr id="2" name="Table 1">
            <a:extLst>
              <a:ext uri="{FF2B5EF4-FFF2-40B4-BE49-F238E27FC236}">
                <a16:creationId xmlns:a16="http://schemas.microsoft.com/office/drawing/2014/main" id="{08445984-E5A8-4BEA-A073-1ED871E84AB3}"/>
              </a:ext>
            </a:extLst>
          </p:cNvPr>
          <p:cNvGraphicFramePr>
            <a:graphicFrameLocks noGrp="1"/>
          </p:cNvGraphicFramePr>
          <p:nvPr>
            <p:extLst>
              <p:ext uri="{D42A27DB-BD31-4B8C-83A1-F6EECF244321}">
                <p14:modId xmlns:p14="http://schemas.microsoft.com/office/powerpoint/2010/main" val="3963482140"/>
              </p:ext>
            </p:extLst>
          </p:nvPr>
        </p:nvGraphicFramePr>
        <p:xfrm>
          <a:off x="420077" y="2060752"/>
          <a:ext cx="11377263" cy="3657599"/>
        </p:xfrm>
        <a:graphic>
          <a:graphicData uri="http://schemas.openxmlformats.org/drawingml/2006/table">
            <a:tbl>
              <a:tblPr firstRow="1" bandRow="1">
                <a:tableStyleId>{5C22544A-7EE6-4342-B048-85BDC9FD1C3A}</a:tableStyleId>
              </a:tblPr>
              <a:tblGrid>
                <a:gridCol w="7707178">
                  <a:extLst>
                    <a:ext uri="{9D8B030D-6E8A-4147-A177-3AD203B41FA5}">
                      <a16:colId xmlns:a16="http://schemas.microsoft.com/office/drawing/2014/main" val="3297591957"/>
                    </a:ext>
                  </a:extLst>
                </a:gridCol>
                <a:gridCol w="1247829">
                  <a:extLst>
                    <a:ext uri="{9D8B030D-6E8A-4147-A177-3AD203B41FA5}">
                      <a16:colId xmlns:a16="http://schemas.microsoft.com/office/drawing/2014/main" val="1882248128"/>
                    </a:ext>
                  </a:extLst>
                </a:gridCol>
                <a:gridCol w="1468034">
                  <a:extLst>
                    <a:ext uri="{9D8B030D-6E8A-4147-A177-3AD203B41FA5}">
                      <a16:colId xmlns:a16="http://schemas.microsoft.com/office/drawing/2014/main" val="1823044753"/>
                    </a:ext>
                  </a:extLst>
                </a:gridCol>
                <a:gridCol w="954222">
                  <a:extLst>
                    <a:ext uri="{9D8B030D-6E8A-4147-A177-3AD203B41FA5}">
                      <a16:colId xmlns:a16="http://schemas.microsoft.com/office/drawing/2014/main" val="1520484840"/>
                    </a:ext>
                  </a:extLst>
                </a:gridCol>
              </a:tblGrid>
              <a:tr h="559398">
                <a:tc>
                  <a:txBody>
                    <a:bodyPr/>
                    <a:lstStyle/>
                    <a:p>
                      <a:pPr algn="ctr"/>
                      <a:r>
                        <a:rPr lang="en-US" sz="2000" dirty="0">
                          <a:solidFill>
                            <a:schemeClr val="tx1"/>
                          </a:solidFill>
                        </a:rPr>
                        <a:t>When I use information from a source in an academic presentation, I…</a:t>
                      </a:r>
                      <a:endParaRPr lang="en-GB"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D8EC"/>
                    </a:solidFill>
                  </a:tcPr>
                </a:tc>
                <a:tc>
                  <a:txBody>
                    <a:bodyPr/>
                    <a:lstStyle/>
                    <a:p>
                      <a:pPr algn="ctr"/>
                      <a:r>
                        <a:rPr lang="en-US" sz="2000" dirty="0">
                          <a:solidFill>
                            <a:schemeClr val="tx1"/>
                          </a:solidFill>
                        </a:rPr>
                        <a:t>always</a:t>
                      </a:r>
                      <a:endParaRPr lang="en-GB"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D8EC"/>
                    </a:solidFill>
                  </a:tcPr>
                </a:tc>
                <a:tc>
                  <a:txBody>
                    <a:bodyPr/>
                    <a:lstStyle/>
                    <a:p>
                      <a:pPr algn="ctr"/>
                      <a:r>
                        <a:rPr lang="en-US" sz="2000" dirty="0">
                          <a:solidFill>
                            <a:schemeClr val="tx1"/>
                          </a:solidFill>
                        </a:rPr>
                        <a:t>sometimes</a:t>
                      </a:r>
                      <a:endParaRPr lang="en-GB"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D8EC"/>
                    </a:solidFill>
                  </a:tcPr>
                </a:tc>
                <a:tc>
                  <a:txBody>
                    <a:bodyPr/>
                    <a:lstStyle/>
                    <a:p>
                      <a:pPr algn="ctr"/>
                      <a:r>
                        <a:rPr lang="en-US" sz="2000" dirty="0">
                          <a:solidFill>
                            <a:schemeClr val="tx1"/>
                          </a:solidFill>
                        </a:rPr>
                        <a:t>never</a:t>
                      </a:r>
                      <a:endParaRPr lang="en-GB"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D8EC"/>
                    </a:solidFill>
                  </a:tcPr>
                </a:tc>
                <a:extLst>
                  <a:ext uri="{0D108BD9-81ED-4DB2-BD59-A6C34878D82A}">
                    <a16:rowId xmlns:a16="http://schemas.microsoft.com/office/drawing/2014/main" val="1875841729"/>
                  </a:ext>
                </a:extLst>
              </a:tr>
              <a:tr h="645459">
                <a:tc>
                  <a:txBody>
                    <a:bodyPr/>
                    <a:lstStyle/>
                    <a:p>
                      <a:pPr marL="285750" indent="-285750" algn="just">
                        <a:buFont typeface="Arial" panose="020B0604020202020204" pitchFamily="34" charset="0"/>
                        <a:buChar char="•"/>
                      </a:pPr>
                      <a:r>
                        <a:rPr lang="en-US" sz="2400" b="1" dirty="0">
                          <a:solidFill>
                            <a:schemeClr val="tx1"/>
                          </a:solidFill>
                        </a:rPr>
                        <a:t>______</a:t>
                      </a:r>
                      <a:r>
                        <a:rPr lang="en-US" sz="2400" dirty="0">
                          <a:solidFill>
                            <a:schemeClr val="tx1"/>
                          </a:solidFill>
                        </a:rPr>
                        <a:t> need to say the name of the author.</a:t>
                      </a:r>
                      <a:endParaRPr lang="en-GB"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algn="ct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algn="ct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algn="ct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2017914169"/>
                  </a:ext>
                </a:extLst>
              </a:tr>
              <a:tr h="645459">
                <a:tc>
                  <a:txBody>
                    <a:bodyPr/>
                    <a:lstStyle/>
                    <a:p>
                      <a:pPr marL="285750" indent="-285750" algn="just">
                        <a:buFont typeface="Arial" panose="020B0604020202020204" pitchFamily="34" charset="0"/>
                        <a:buChar char="•"/>
                      </a:pPr>
                      <a:r>
                        <a:rPr lang="en-US" sz="2400" b="1" dirty="0">
                          <a:solidFill>
                            <a:schemeClr val="tx1"/>
                          </a:solidFill>
                        </a:rPr>
                        <a:t>______</a:t>
                      </a:r>
                      <a:r>
                        <a:rPr lang="en-US" sz="2400" dirty="0">
                          <a:solidFill>
                            <a:schemeClr val="tx1"/>
                          </a:solidFill>
                        </a:rPr>
                        <a:t> need to say the year the source was published.</a:t>
                      </a:r>
                      <a:endParaRPr lang="en-GB"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algn="ct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algn="ct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algn="ct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2867745711"/>
                  </a:ext>
                </a:extLst>
              </a:tr>
              <a:tr h="1161824">
                <a:tc>
                  <a:txBody>
                    <a:bodyPr/>
                    <a:lstStyle/>
                    <a:p>
                      <a:pPr marL="285750" indent="-285750" algn="just">
                        <a:buFont typeface="Arial" panose="020B0604020202020204" pitchFamily="34" charset="0"/>
                        <a:buChar char="•"/>
                      </a:pPr>
                      <a:r>
                        <a:rPr lang="en-US" sz="2400" b="1" dirty="0">
                          <a:solidFill>
                            <a:schemeClr val="tx1"/>
                          </a:solidFill>
                        </a:rPr>
                        <a:t>______</a:t>
                      </a:r>
                      <a:r>
                        <a:rPr lang="en-US" sz="2400" b="0" dirty="0">
                          <a:solidFill>
                            <a:schemeClr val="tx1"/>
                          </a:solidFill>
                        </a:rPr>
                        <a:t> need to provide a citation on my slides for the sources where I got information from.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algn="ct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algn="ct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algn="ct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1694715261"/>
                  </a:ext>
                </a:extLst>
              </a:tr>
              <a:tr h="645459">
                <a:tc>
                  <a:txBody>
                    <a:bodyPr/>
                    <a:lstStyle/>
                    <a:p>
                      <a:pPr marL="285750" indent="-285750" algn="just">
                        <a:buFont typeface="Arial" panose="020B0604020202020204" pitchFamily="34" charset="0"/>
                        <a:buChar char="•"/>
                      </a:pPr>
                      <a:r>
                        <a:rPr lang="en-US" sz="2400" b="1" dirty="0">
                          <a:solidFill>
                            <a:schemeClr val="tx1"/>
                          </a:solidFill>
                        </a:rPr>
                        <a:t>______</a:t>
                      </a:r>
                      <a:r>
                        <a:rPr lang="en-US" sz="2400" dirty="0">
                          <a:solidFill>
                            <a:schemeClr val="tx1"/>
                          </a:solidFill>
                        </a:rPr>
                        <a:t> need to include the source in my reference list.</a:t>
                      </a:r>
                      <a:endParaRPr lang="en-GB"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algn="ct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algn="ct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algn="ct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3685395935"/>
                  </a:ext>
                </a:extLst>
              </a:tr>
            </a:tbl>
          </a:graphicData>
        </a:graphic>
      </p:graphicFrame>
      <p:sp>
        <p:nvSpPr>
          <p:cNvPr id="4" name="Rectangle 3"/>
          <p:cNvSpPr/>
          <p:nvPr/>
        </p:nvSpPr>
        <p:spPr>
          <a:xfrm>
            <a:off x="420077" y="5949280"/>
            <a:ext cx="11580579" cy="400110"/>
          </a:xfrm>
          <a:prstGeom prst="rect">
            <a:avLst/>
          </a:prstGeom>
        </p:spPr>
        <p:txBody>
          <a:bodyPr wrap="square">
            <a:spAutoFit/>
          </a:bodyPr>
          <a:lstStyle/>
          <a:p>
            <a:r>
              <a:rPr lang="en-US" sz="2000" dirty="0">
                <a:solidFill>
                  <a:srgbClr val="C00000"/>
                </a:solidFill>
              </a:rPr>
              <a:t>Everyone in your group must agree on the same answers. Persuade each other if you have different opinions.</a:t>
            </a:r>
          </a:p>
        </p:txBody>
      </p:sp>
      <p:pic>
        <p:nvPicPr>
          <p:cNvPr id="9" name="Picture 6" descr="Book Generic Mixed icon">
            <a:extLst>
              <a:ext uri="{FF2B5EF4-FFF2-40B4-BE49-F238E27FC236}">
                <a16:creationId xmlns:a16="http://schemas.microsoft.com/office/drawing/2014/main" id="{B765AFCF-C36F-3167-758C-C0828BD35FF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51727" y="166700"/>
            <a:ext cx="988823" cy="98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215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3376"/>
            <a:ext cx="12192000" cy="6854624"/>
            <a:chOff x="0" y="3376"/>
            <a:chExt cx="12192000" cy="6854624"/>
          </a:xfrm>
        </p:grpSpPr>
        <p:pic>
          <p:nvPicPr>
            <p:cNvPr id="6" name="Picture 5"/>
            <p:cNvPicPr>
              <a:picLocks noChangeAspect="1"/>
            </p:cNvPicPr>
            <p:nvPr/>
          </p:nvPicPr>
          <p:blipFill>
            <a:blip r:embed="rId2"/>
            <a:stretch>
              <a:fillRect/>
            </a:stretch>
          </p:blipFill>
          <p:spPr>
            <a:xfrm>
              <a:off x="0" y="3376"/>
              <a:ext cx="12192000" cy="6854624"/>
            </a:xfrm>
            <a:prstGeom prst="rect">
              <a:avLst/>
            </a:prstGeom>
          </p:spPr>
        </p:pic>
        <p:sp>
          <p:nvSpPr>
            <p:cNvPr id="4" name="Title 2"/>
            <p:cNvSpPr txBox="1">
              <a:spLocks/>
            </p:cNvSpPr>
            <p:nvPr/>
          </p:nvSpPr>
          <p:spPr>
            <a:xfrm>
              <a:off x="407368" y="548680"/>
              <a:ext cx="11377264" cy="5832648"/>
            </a:xfrm>
            <a:prstGeom prst="rect">
              <a:avLst/>
            </a:prstGeom>
            <a:solidFill>
              <a:srgbClr val="E5FBFF"/>
            </a:solidFill>
            <a:ln>
              <a:solidFill>
                <a:srgbClr val="E5FBFF"/>
              </a:solidFill>
            </a:ln>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6000" b="1" dirty="0">
                  <a:solidFill>
                    <a:srgbClr val="002060"/>
                  </a:solidFill>
                  <a:latin typeface="Calibri "/>
                </a:rPr>
                <a:t>Referring to sources in presentations</a:t>
              </a:r>
            </a:p>
          </p:txBody>
        </p:sp>
      </p:grpSp>
      <p:pic>
        <p:nvPicPr>
          <p:cNvPr id="5"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392" y="764704"/>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893672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392" y="1124743"/>
            <a:ext cx="10945216" cy="5453371"/>
          </a:xfrm>
          <a:noFill/>
          <a:ln>
            <a:noFill/>
          </a:ln>
        </p:spPr>
        <p:txBody>
          <a:bodyPr>
            <a:normAutofit/>
          </a:bodyPr>
          <a:lstStyle/>
          <a:p>
            <a:pPr marL="0" indent="0" algn="just">
              <a:buNone/>
            </a:pPr>
            <a:r>
              <a:rPr lang="en-US" sz="2000" dirty="0"/>
              <a:t>Listen to four extracts of an experienced speaker presenting information. Match each extract to the type of information below. </a:t>
            </a:r>
          </a:p>
          <a:p>
            <a:pPr marL="0" indent="0" algn="just">
              <a:buNone/>
            </a:pPr>
            <a:endParaRPr lang="en-US" sz="2400" dirty="0"/>
          </a:p>
          <a:p>
            <a:pPr marL="971550" lvl="1" indent="-514350" algn="just">
              <a:buFont typeface="+mj-lt"/>
              <a:buAutoNum type="alphaLcParenR"/>
            </a:pPr>
            <a:r>
              <a:rPr lang="en-US" dirty="0"/>
              <a:t>a real-life example</a:t>
            </a:r>
          </a:p>
          <a:p>
            <a:pPr marL="971550" lvl="1" indent="-514350" algn="just">
              <a:buFont typeface="+mj-lt"/>
              <a:buAutoNum type="alphaLcParenR"/>
            </a:pPr>
            <a:endParaRPr lang="en-US" dirty="0"/>
          </a:p>
          <a:p>
            <a:pPr marL="971550" lvl="1" indent="-514350" algn="just">
              <a:buFont typeface="+mj-lt"/>
              <a:buAutoNum type="alphaLcParenR"/>
            </a:pPr>
            <a:r>
              <a:rPr lang="en-US" dirty="0"/>
              <a:t>findings from a research study</a:t>
            </a:r>
          </a:p>
          <a:p>
            <a:pPr marL="971550" lvl="1" indent="-514350" algn="just">
              <a:buFont typeface="+mj-lt"/>
              <a:buAutoNum type="alphaLcParenR"/>
            </a:pPr>
            <a:endParaRPr lang="en-US" dirty="0"/>
          </a:p>
          <a:p>
            <a:pPr marL="971550" lvl="1" indent="-514350" algn="just">
              <a:buFont typeface="+mj-lt"/>
              <a:buAutoNum type="alphaLcParenR"/>
            </a:pPr>
            <a:r>
              <a:rPr lang="en-US" dirty="0"/>
              <a:t>a reason</a:t>
            </a:r>
          </a:p>
          <a:p>
            <a:pPr marL="971550" lvl="1" indent="-514350" algn="just">
              <a:buFont typeface="+mj-lt"/>
              <a:buAutoNum type="alphaLcParenR"/>
            </a:pPr>
            <a:endParaRPr lang="en-US" dirty="0"/>
          </a:p>
          <a:p>
            <a:pPr marL="971550" lvl="1" indent="-514350" algn="just">
              <a:buFont typeface="+mj-lt"/>
              <a:buAutoNum type="alphaLcParenR"/>
            </a:pPr>
            <a:r>
              <a:rPr lang="en-US" dirty="0"/>
              <a:t>a definition </a:t>
            </a:r>
          </a:p>
          <a:p>
            <a:pPr marL="971550" lvl="1" indent="-514350" algn="just">
              <a:buFont typeface="+mj-lt"/>
              <a:buAutoNum type="alphaLcParenR"/>
            </a:pPr>
            <a:endParaRPr lang="en-US" i="1" dirty="0"/>
          </a:p>
          <a:p>
            <a:pPr marL="0" indent="0" algn="just">
              <a:buNone/>
            </a:pPr>
            <a:endParaRPr lang="en-US" sz="2400" dirty="0"/>
          </a:p>
          <a:p>
            <a:pPr marL="0" indent="0" algn="just">
              <a:buNone/>
            </a:pPr>
            <a:endParaRPr lang="en-US" sz="2400" dirty="0"/>
          </a:p>
          <a:p>
            <a:pPr marL="0" indent="0" algn="just">
              <a:buNone/>
            </a:pPr>
            <a:endParaRPr lang="en-US" sz="2400" dirty="0"/>
          </a:p>
          <a:p>
            <a:pPr marL="0" indent="0" algn="just">
              <a:buNone/>
            </a:pPr>
            <a:endParaRPr lang="en-US" sz="2400" dirty="0"/>
          </a:p>
          <a:p>
            <a:pPr marL="0" indent="0" algn="just">
              <a:buNone/>
            </a:pPr>
            <a:endParaRPr lang="en-US" sz="2400" dirty="0"/>
          </a:p>
          <a:p>
            <a:pPr marL="0" indent="0" algn="just">
              <a:buNone/>
            </a:pPr>
            <a:endParaRPr lang="en-US" sz="2400" b="1" dirty="0">
              <a:solidFill>
                <a:srgbClr val="FF0000"/>
              </a:solidFill>
            </a:endParaRPr>
          </a:p>
          <a:p>
            <a:pPr marL="0" indent="0" algn="just">
              <a:buNone/>
            </a:pPr>
            <a:endParaRPr lang="en-US" sz="2400" dirty="0"/>
          </a:p>
          <a:p>
            <a:pPr marL="0" indent="0" algn="just">
              <a:buNone/>
            </a:pPr>
            <a:endParaRPr lang="en-US" sz="2400" dirty="0"/>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Referring to sources in presentations</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2" name="Rectangle 1">
            <a:extLst>
              <a:ext uri="{FF2B5EF4-FFF2-40B4-BE49-F238E27FC236}">
                <a16:creationId xmlns:a16="http://schemas.microsoft.com/office/drawing/2014/main" id="{6C61CEDE-B58B-4D4D-AE1F-5D4231867EFA}"/>
              </a:ext>
            </a:extLst>
          </p:cNvPr>
          <p:cNvSpPr/>
          <p:nvPr/>
        </p:nvSpPr>
        <p:spPr>
          <a:xfrm>
            <a:off x="3252297" y="4563673"/>
            <a:ext cx="1956433" cy="521681"/>
          </a:xfrm>
          <a:prstGeom prst="rect">
            <a:avLst/>
          </a:prstGeom>
        </p:spPr>
        <p:txBody>
          <a:bodyPr wrap="none">
            <a:spAutoFit/>
          </a:bodyPr>
          <a:lstStyle/>
          <a:p>
            <a:pPr lvl="0" algn="just" defTabSz="914400">
              <a:lnSpc>
                <a:spcPct val="90000"/>
              </a:lnSpc>
              <a:spcBef>
                <a:spcPts val="1000"/>
              </a:spcBef>
            </a:pPr>
            <a:r>
              <a:rPr lang="en-US" sz="3100" b="1" dirty="0">
                <a:solidFill>
                  <a:srgbClr val="002060"/>
                </a:solidFill>
              </a:rPr>
              <a:t>EXTRACT 1</a:t>
            </a:r>
          </a:p>
        </p:txBody>
      </p:sp>
      <p:sp>
        <p:nvSpPr>
          <p:cNvPr id="9" name="Rectangle 8">
            <a:extLst>
              <a:ext uri="{FF2B5EF4-FFF2-40B4-BE49-F238E27FC236}">
                <a16:creationId xmlns:a16="http://schemas.microsoft.com/office/drawing/2014/main" id="{B548E94A-7EB3-4302-8EFB-DEF0E3AB2FCF}"/>
              </a:ext>
            </a:extLst>
          </p:cNvPr>
          <p:cNvSpPr/>
          <p:nvPr/>
        </p:nvSpPr>
        <p:spPr>
          <a:xfrm>
            <a:off x="3149916" y="3753961"/>
            <a:ext cx="1956433" cy="521681"/>
          </a:xfrm>
          <a:prstGeom prst="rect">
            <a:avLst/>
          </a:prstGeom>
        </p:spPr>
        <p:txBody>
          <a:bodyPr wrap="none">
            <a:spAutoFit/>
          </a:bodyPr>
          <a:lstStyle/>
          <a:p>
            <a:pPr lvl="0" algn="just" defTabSz="914400">
              <a:lnSpc>
                <a:spcPct val="90000"/>
              </a:lnSpc>
              <a:spcBef>
                <a:spcPts val="1000"/>
              </a:spcBef>
            </a:pPr>
            <a:r>
              <a:rPr lang="en-US" sz="3100" b="1" dirty="0">
                <a:solidFill>
                  <a:srgbClr val="002060"/>
                </a:solidFill>
              </a:rPr>
              <a:t>EXTRACT 4</a:t>
            </a:r>
          </a:p>
        </p:txBody>
      </p:sp>
      <p:sp>
        <p:nvSpPr>
          <p:cNvPr id="11" name="Rectangle 10">
            <a:extLst>
              <a:ext uri="{FF2B5EF4-FFF2-40B4-BE49-F238E27FC236}">
                <a16:creationId xmlns:a16="http://schemas.microsoft.com/office/drawing/2014/main" id="{855A62E2-826C-4CD1-8A6F-C15BED8DDB0E}"/>
              </a:ext>
            </a:extLst>
          </p:cNvPr>
          <p:cNvSpPr/>
          <p:nvPr/>
        </p:nvSpPr>
        <p:spPr>
          <a:xfrm>
            <a:off x="5663952" y="2972758"/>
            <a:ext cx="1956433" cy="521681"/>
          </a:xfrm>
          <a:prstGeom prst="rect">
            <a:avLst/>
          </a:prstGeom>
        </p:spPr>
        <p:txBody>
          <a:bodyPr wrap="none">
            <a:spAutoFit/>
          </a:bodyPr>
          <a:lstStyle/>
          <a:p>
            <a:pPr lvl="0" algn="just" defTabSz="914400">
              <a:lnSpc>
                <a:spcPct val="90000"/>
              </a:lnSpc>
              <a:spcBef>
                <a:spcPts val="1000"/>
              </a:spcBef>
            </a:pPr>
            <a:r>
              <a:rPr lang="en-US" sz="3100" b="1" dirty="0">
                <a:solidFill>
                  <a:srgbClr val="002060"/>
                </a:solidFill>
              </a:rPr>
              <a:t>EXTRACT 2</a:t>
            </a:r>
          </a:p>
        </p:txBody>
      </p:sp>
      <p:sp>
        <p:nvSpPr>
          <p:cNvPr id="12" name="Rectangle 11">
            <a:extLst>
              <a:ext uri="{FF2B5EF4-FFF2-40B4-BE49-F238E27FC236}">
                <a16:creationId xmlns:a16="http://schemas.microsoft.com/office/drawing/2014/main" id="{8253931F-149C-4C1A-B073-9952391D2F5A}"/>
              </a:ext>
            </a:extLst>
          </p:cNvPr>
          <p:cNvSpPr/>
          <p:nvPr/>
        </p:nvSpPr>
        <p:spPr>
          <a:xfrm>
            <a:off x="4228229" y="2163046"/>
            <a:ext cx="1956433" cy="521681"/>
          </a:xfrm>
          <a:prstGeom prst="rect">
            <a:avLst/>
          </a:prstGeom>
        </p:spPr>
        <p:txBody>
          <a:bodyPr wrap="none">
            <a:spAutoFit/>
          </a:bodyPr>
          <a:lstStyle/>
          <a:p>
            <a:pPr lvl="0" algn="just" defTabSz="914400">
              <a:lnSpc>
                <a:spcPct val="90000"/>
              </a:lnSpc>
              <a:spcBef>
                <a:spcPts val="1000"/>
              </a:spcBef>
            </a:pPr>
            <a:r>
              <a:rPr lang="en-US" sz="3100" b="1" dirty="0">
                <a:solidFill>
                  <a:srgbClr val="002060"/>
                </a:solidFill>
              </a:rPr>
              <a:t>EXTRACT 3</a:t>
            </a:r>
          </a:p>
        </p:txBody>
      </p:sp>
      <p:sp>
        <p:nvSpPr>
          <p:cNvPr id="13" name="Rectangle 12">
            <a:extLst>
              <a:ext uri="{FF2B5EF4-FFF2-40B4-BE49-F238E27FC236}">
                <a16:creationId xmlns:a16="http://schemas.microsoft.com/office/drawing/2014/main" id="{6C61CEDE-B58B-4D4D-AE1F-5D4231867EFA}"/>
              </a:ext>
            </a:extLst>
          </p:cNvPr>
          <p:cNvSpPr/>
          <p:nvPr/>
        </p:nvSpPr>
        <p:spPr>
          <a:xfrm>
            <a:off x="10013887" y="2095355"/>
            <a:ext cx="1554721" cy="424732"/>
          </a:xfrm>
          <a:prstGeom prst="rect">
            <a:avLst/>
          </a:prstGeom>
        </p:spPr>
        <p:txBody>
          <a:bodyPr wrap="none">
            <a:spAutoFit/>
          </a:bodyPr>
          <a:lstStyle/>
          <a:p>
            <a:pPr lvl="0" algn="just" defTabSz="914400">
              <a:lnSpc>
                <a:spcPct val="90000"/>
              </a:lnSpc>
              <a:spcBef>
                <a:spcPts val="1000"/>
              </a:spcBef>
            </a:pPr>
            <a:r>
              <a:rPr lang="en-US" sz="2400" b="1" dirty="0">
                <a:solidFill>
                  <a:srgbClr val="002060"/>
                </a:solidFill>
              </a:rPr>
              <a:t>EXTRACT 1</a:t>
            </a:r>
          </a:p>
        </p:txBody>
      </p:sp>
      <p:sp>
        <p:nvSpPr>
          <p:cNvPr id="14" name="Rectangle 13">
            <a:extLst>
              <a:ext uri="{FF2B5EF4-FFF2-40B4-BE49-F238E27FC236}">
                <a16:creationId xmlns:a16="http://schemas.microsoft.com/office/drawing/2014/main" id="{6C61CEDE-B58B-4D4D-AE1F-5D4231867EFA}"/>
              </a:ext>
            </a:extLst>
          </p:cNvPr>
          <p:cNvSpPr/>
          <p:nvPr/>
        </p:nvSpPr>
        <p:spPr>
          <a:xfrm>
            <a:off x="10003908" y="3233599"/>
            <a:ext cx="1554721" cy="424732"/>
          </a:xfrm>
          <a:prstGeom prst="rect">
            <a:avLst/>
          </a:prstGeom>
        </p:spPr>
        <p:txBody>
          <a:bodyPr wrap="none">
            <a:spAutoFit/>
          </a:bodyPr>
          <a:lstStyle/>
          <a:p>
            <a:pPr lvl="0" algn="just" defTabSz="914400">
              <a:lnSpc>
                <a:spcPct val="90000"/>
              </a:lnSpc>
              <a:spcBef>
                <a:spcPts val="1000"/>
              </a:spcBef>
            </a:pPr>
            <a:r>
              <a:rPr lang="en-US" sz="2400" b="1" dirty="0">
                <a:solidFill>
                  <a:srgbClr val="002060"/>
                </a:solidFill>
              </a:rPr>
              <a:t>EXTRACT 2</a:t>
            </a:r>
          </a:p>
        </p:txBody>
      </p:sp>
      <p:sp>
        <p:nvSpPr>
          <p:cNvPr id="15" name="Rectangle 14">
            <a:extLst>
              <a:ext uri="{FF2B5EF4-FFF2-40B4-BE49-F238E27FC236}">
                <a16:creationId xmlns:a16="http://schemas.microsoft.com/office/drawing/2014/main" id="{6C61CEDE-B58B-4D4D-AE1F-5D4231867EFA}"/>
              </a:ext>
            </a:extLst>
          </p:cNvPr>
          <p:cNvSpPr/>
          <p:nvPr/>
        </p:nvSpPr>
        <p:spPr>
          <a:xfrm>
            <a:off x="10012804" y="4371843"/>
            <a:ext cx="1554721" cy="424732"/>
          </a:xfrm>
          <a:prstGeom prst="rect">
            <a:avLst/>
          </a:prstGeom>
        </p:spPr>
        <p:txBody>
          <a:bodyPr wrap="none">
            <a:spAutoFit/>
          </a:bodyPr>
          <a:lstStyle/>
          <a:p>
            <a:pPr lvl="0" algn="just" defTabSz="914400">
              <a:lnSpc>
                <a:spcPct val="90000"/>
              </a:lnSpc>
              <a:spcBef>
                <a:spcPts val="1000"/>
              </a:spcBef>
            </a:pPr>
            <a:r>
              <a:rPr lang="en-US" sz="2400" b="1" dirty="0">
                <a:solidFill>
                  <a:srgbClr val="002060"/>
                </a:solidFill>
              </a:rPr>
              <a:t>EXTRACT 3</a:t>
            </a:r>
          </a:p>
        </p:txBody>
      </p:sp>
      <p:sp>
        <p:nvSpPr>
          <p:cNvPr id="16" name="Rectangle 15">
            <a:extLst>
              <a:ext uri="{FF2B5EF4-FFF2-40B4-BE49-F238E27FC236}">
                <a16:creationId xmlns:a16="http://schemas.microsoft.com/office/drawing/2014/main" id="{6C61CEDE-B58B-4D4D-AE1F-5D4231867EFA}"/>
              </a:ext>
            </a:extLst>
          </p:cNvPr>
          <p:cNvSpPr/>
          <p:nvPr/>
        </p:nvSpPr>
        <p:spPr>
          <a:xfrm>
            <a:off x="10012804" y="5510087"/>
            <a:ext cx="1554721" cy="424732"/>
          </a:xfrm>
          <a:prstGeom prst="rect">
            <a:avLst/>
          </a:prstGeom>
        </p:spPr>
        <p:txBody>
          <a:bodyPr wrap="none">
            <a:spAutoFit/>
          </a:bodyPr>
          <a:lstStyle/>
          <a:p>
            <a:pPr lvl="0" algn="just" defTabSz="914400">
              <a:lnSpc>
                <a:spcPct val="90000"/>
              </a:lnSpc>
              <a:spcBef>
                <a:spcPts val="1000"/>
              </a:spcBef>
            </a:pPr>
            <a:r>
              <a:rPr lang="en-US" sz="2400" b="1" dirty="0">
                <a:solidFill>
                  <a:srgbClr val="002060"/>
                </a:solidFill>
              </a:rPr>
              <a:t>EXTRACT 4</a:t>
            </a:r>
          </a:p>
        </p:txBody>
      </p:sp>
    </p:spTree>
    <p:extLst>
      <p:ext uri="{BB962C8B-B14F-4D97-AF65-F5344CB8AC3E}">
        <p14:creationId xmlns:p14="http://schemas.microsoft.com/office/powerpoint/2010/main" val="1032740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392" y="1124744"/>
            <a:ext cx="10945216" cy="5328592"/>
          </a:xfrm>
          <a:noFill/>
          <a:ln>
            <a:noFill/>
          </a:ln>
        </p:spPr>
        <p:txBody>
          <a:bodyPr>
            <a:normAutofit/>
          </a:bodyPr>
          <a:lstStyle/>
          <a:p>
            <a:pPr marL="0" indent="0" algn="just">
              <a:buNone/>
            </a:pPr>
            <a:r>
              <a:rPr lang="en-US" sz="2000" dirty="0"/>
              <a:t>Listen to the first two extracts again, and </a:t>
            </a:r>
            <a:r>
              <a:rPr lang="en-US" sz="2000" b="1" dirty="0"/>
              <a:t>fill in </a:t>
            </a:r>
            <a:r>
              <a:rPr lang="en-US" sz="2000" dirty="0"/>
              <a:t>the </a:t>
            </a:r>
            <a:r>
              <a:rPr lang="en-US" sz="2000" b="1" dirty="0"/>
              <a:t>gaps</a:t>
            </a:r>
            <a:r>
              <a:rPr lang="en-US" sz="2000" dirty="0"/>
              <a:t> in the transcript in the OCSb Workbook as you listen. </a:t>
            </a:r>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b="1" dirty="0">
              <a:solidFill>
                <a:srgbClr val="FF0000"/>
              </a:solidFill>
            </a:endParaRPr>
          </a:p>
          <a:p>
            <a:pPr marL="0" indent="0" algn="just">
              <a:buNone/>
            </a:pPr>
            <a:endParaRPr lang="en-US" sz="2000" dirty="0"/>
          </a:p>
          <a:p>
            <a:pPr marL="0" indent="0" algn="just">
              <a:buNone/>
            </a:pPr>
            <a:endParaRPr lang="en-US" sz="2000" dirty="0"/>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eaLnBrk="0" fontAlgn="base" hangingPunct="0">
                <a:spcBef>
                  <a:spcPct val="0"/>
                </a:spcBef>
                <a:spcAft>
                  <a:spcPct val="0"/>
                </a:spcAft>
                <a:defRPr/>
              </a:pPr>
              <a:r>
                <a:rPr lang="en-GB" altLang="en-US" sz="2400" b="1" dirty="0">
                  <a:solidFill>
                    <a:srgbClr val="000000"/>
                  </a:solidFill>
                  <a:latin typeface="Verdana" panose="020B0604030504040204" pitchFamily="34" charset="0"/>
                </a:rPr>
                <a:t>Referring to sources in presentations</a:t>
              </a:r>
              <a:endParaRPr lang="en-US" altLang="en-US" sz="2400" dirty="0">
                <a:solidFill>
                  <a:prstClr val="black"/>
                </a:solidFill>
                <a:latin typeface="Arial" panose="020B0604020202020204" pitchFamily="34" charset="0"/>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2" name="Rectangle 1">
            <a:extLst>
              <a:ext uri="{FF2B5EF4-FFF2-40B4-BE49-F238E27FC236}">
                <a16:creationId xmlns:a16="http://schemas.microsoft.com/office/drawing/2014/main" id="{0667E82F-29BA-479B-BBD1-0207DE1A6868}"/>
              </a:ext>
            </a:extLst>
          </p:cNvPr>
          <p:cNvSpPr/>
          <p:nvPr/>
        </p:nvSpPr>
        <p:spPr>
          <a:xfrm>
            <a:off x="1672772" y="1808883"/>
            <a:ext cx="10115726" cy="4261679"/>
          </a:xfrm>
          <a:prstGeom prst="rect">
            <a:avLst/>
          </a:prstGeom>
          <a:solidFill>
            <a:srgbClr val="FFFFD1"/>
          </a:solidFill>
          <a:ln w="3175">
            <a:solidFill>
              <a:srgbClr val="C00000"/>
            </a:solidFill>
            <a:prstDash val="dash"/>
          </a:ln>
        </p:spPr>
        <p:txBody>
          <a:bodyPr wrap="square">
            <a:spAutoFit/>
          </a:bodyPr>
          <a:lstStyle/>
          <a:p>
            <a:pPr lvl="0" defTabSz="914400">
              <a:spcBef>
                <a:spcPts val="1000"/>
              </a:spcBef>
            </a:pPr>
            <a:r>
              <a:rPr lang="en-US" sz="2400" b="1" dirty="0">
                <a:solidFill>
                  <a:prstClr val="black"/>
                </a:solidFill>
              </a:rPr>
              <a:t>EXTRACT 1</a:t>
            </a:r>
          </a:p>
          <a:p>
            <a:pPr lvl="0" defTabSz="914400">
              <a:spcBef>
                <a:spcPts val="1000"/>
              </a:spcBef>
            </a:pPr>
            <a:r>
              <a:rPr lang="en-US" sz="2400" i="1" dirty="0">
                <a:solidFill>
                  <a:prstClr val="black"/>
                </a:solidFill>
              </a:rPr>
              <a:t>OK, so, first, what is obesity and why is it a problem? Well, the </a:t>
            </a:r>
            <a:r>
              <a:rPr lang="en-US" sz="2400" b="1" i="1" dirty="0">
                <a:solidFill>
                  <a:prstClr val="black"/>
                </a:solidFill>
              </a:rPr>
              <a:t>________________________________</a:t>
            </a:r>
            <a:r>
              <a:rPr lang="en-US" sz="2400" i="1" dirty="0">
                <a:solidFill>
                  <a:prstClr val="black"/>
                </a:solidFill>
              </a:rPr>
              <a:t> it as “abnormal or excessive fat accumulation that may impair health.” </a:t>
            </a:r>
          </a:p>
          <a:p>
            <a:pPr lvl="0" defTabSz="914400">
              <a:lnSpc>
                <a:spcPct val="90000"/>
              </a:lnSpc>
              <a:spcBef>
                <a:spcPts val="1000"/>
              </a:spcBef>
            </a:pPr>
            <a:endParaRPr lang="en-US" sz="2400" i="1" dirty="0">
              <a:solidFill>
                <a:prstClr val="black"/>
              </a:solidFill>
            </a:endParaRPr>
          </a:p>
          <a:p>
            <a:pPr lvl="0" defTabSz="914400">
              <a:spcBef>
                <a:spcPts val="1000"/>
              </a:spcBef>
            </a:pPr>
            <a:r>
              <a:rPr lang="en-US" sz="2400" b="1" dirty="0">
                <a:solidFill>
                  <a:prstClr val="black"/>
                </a:solidFill>
              </a:rPr>
              <a:t>EXTRACT 2</a:t>
            </a:r>
          </a:p>
          <a:p>
            <a:pPr lvl="0" defTabSz="914400">
              <a:spcBef>
                <a:spcPts val="1000"/>
              </a:spcBef>
            </a:pPr>
            <a:r>
              <a:rPr lang="en-US" sz="2400" i="1" dirty="0">
                <a:solidFill>
                  <a:prstClr val="black"/>
                </a:solidFill>
              </a:rPr>
              <a:t>In addition to calories consumed, sedentary lifestyles exacerbate the situation. This is backed up by</a:t>
            </a:r>
            <a:r>
              <a:rPr lang="en-US" sz="2400" b="1" i="1" dirty="0">
                <a:solidFill>
                  <a:prstClr val="black"/>
                </a:solidFill>
              </a:rPr>
              <a:t> </a:t>
            </a:r>
            <a:r>
              <a:rPr lang="en-US" sz="2400" i="1" dirty="0">
                <a:solidFill>
                  <a:prstClr val="black"/>
                </a:solidFill>
              </a:rPr>
              <a:t>a </a:t>
            </a:r>
            <a:r>
              <a:rPr lang="en-US" sz="2400" b="1" i="1" dirty="0">
                <a:solidFill>
                  <a:prstClr val="black"/>
                </a:solidFill>
              </a:rPr>
              <a:t>__________</a:t>
            </a:r>
            <a:r>
              <a:rPr lang="en-US" sz="2400" i="1" dirty="0">
                <a:solidFill>
                  <a:prstClr val="black"/>
                </a:solidFill>
              </a:rPr>
              <a:t> from the </a:t>
            </a:r>
            <a:r>
              <a:rPr lang="en-US" sz="2400" b="1" i="1" dirty="0">
                <a:solidFill>
                  <a:prstClr val="black"/>
                </a:solidFill>
              </a:rPr>
              <a:t>_____________________________</a:t>
            </a:r>
            <a:r>
              <a:rPr lang="en-US" sz="2400" i="1" dirty="0">
                <a:solidFill>
                  <a:prstClr val="black"/>
                </a:solidFill>
              </a:rPr>
              <a:t> that 25% of UK adults do not meet the recommended levels of physical activity, and this swells obesity rates.</a:t>
            </a:r>
          </a:p>
        </p:txBody>
      </p:sp>
      <p:sp>
        <p:nvSpPr>
          <p:cNvPr id="14" name="Rectangle 13">
            <a:extLst>
              <a:ext uri="{FF2B5EF4-FFF2-40B4-BE49-F238E27FC236}">
                <a16:creationId xmlns:a16="http://schemas.microsoft.com/office/drawing/2014/main" id="{C53B543B-C28B-450F-A0BA-443823EBFFB5}"/>
              </a:ext>
            </a:extLst>
          </p:cNvPr>
          <p:cNvSpPr/>
          <p:nvPr/>
        </p:nvSpPr>
        <p:spPr>
          <a:xfrm>
            <a:off x="1910437" y="2679303"/>
            <a:ext cx="4552669" cy="461665"/>
          </a:xfrm>
          <a:prstGeom prst="rect">
            <a:avLst/>
          </a:prstGeom>
        </p:spPr>
        <p:txBody>
          <a:bodyPr wrap="square">
            <a:spAutoFit/>
          </a:bodyPr>
          <a:lstStyle/>
          <a:p>
            <a:r>
              <a:rPr lang="en-US" sz="2400" b="1" dirty="0">
                <a:solidFill>
                  <a:srgbClr val="FF0000"/>
                </a:solidFill>
              </a:rPr>
              <a:t>World Health Organization</a:t>
            </a:r>
            <a:r>
              <a:rPr lang="en-US" sz="2400" dirty="0">
                <a:solidFill>
                  <a:srgbClr val="FF0000"/>
                </a:solidFill>
              </a:rPr>
              <a:t> </a:t>
            </a:r>
            <a:r>
              <a:rPr lang="en-US" sz="2400" b="1" dirty="0">
                <a:solidFill>
                  <a:srgbClr val="FF0000"/>
                </a:solidFill>
              </a:rPr>
              <a:t>defines</a:t>
            </a:r>
            <a:endParaRPr lang="en-GB" sz="1400" dirty="0">
              <a:solidFill>
                <a:srgbClr val="FF0000"/>
              </a:solidFill>
            </a:endParaRPr>
          </a:p>
        </p:txBody>
      </p:sp>
      <p:sp>
        <p:nvSpPr>
          <p:cNvPr id="15" name="Rectangle 14">
            <a:extLst>
              <a:ext uri="{FF2B5EF4-FFF2-40B4-BE49-F238E27FC236}">
                <a16:creationId xmlns:a16="http://schemas.microsoft.com/office/drawing/2014/main" id="{6E190EA0-7BEA-4BD6-88F0-9EE3E76888B1}"/>
              </a:ext>
            </a:extLst>
          </p:cNvPr>
          <p:cNvSpPr/>
          <p:nvPr/>
        </p:nvSpPr>
        <p:spPr>
          <a:xfrm>
            <a:off x="4448233" y="4803602"/>
            <a:ext cx="1636181" cy="461665"/>
          </a:xfrm>
          <a:prstGeom prst="rect">
            <a:avLst/>
          </a:prstGeom>
        </p:spPr>
        <p:txBody>
          <a:bodyPr wrap="square">
            <a:spAutoFit/>
          </a:bodyPr>
          <a:lstStyle/>
          <a:p>
            <a:r>
              <a:rPr lang="en-US" sz="2400" b="1" dirty="0">
                <a:solidFill>
                  <a:srgbClr val="FF0000"/>
                </a:solidFill>
              </a:rPr>
              <a:t>2021 study </a:t>
            </a:r>
            <a:endParaRPr lang="en-GB" sz="1400" dirty="0">
              <a:solidFill>
                <a:srgbClr val="FF0000"/>
              </a:solidFill>
            </a:endParaRPr>
          </a:p>
        </p:txBody>
      </p:sp>
      <p:sp>
        <p:nvSpPr>
          <p:cNvPr id="17" name="Rectangle 16">
            <a:extLst>
              <a:ext uri="{FF2B5EF4-FFF2-40B4-BE49-F238E27FC236}">
                <a16:creationId xmlns:a16="http://schemas.microsoft.com/office/drawing/2014/main" id="{25FA86EB-49E1-431F-98E5-B9722AF10040}"/>
              </a:ext>
            </a:extLst>
          </p:cNvPr>
          <p:cNvSpPr/>
          <p:nvPr/>
        </p:nvSpPr>
        <p:spPr>
          <a:xfrm>
            <a:off x="7126553" y="4830966"/>
            <a:ext cx="4635430" cy="461665"/>
          </a:xfrm>
          <a:prstGeom prst="rect">
            <a:avLst/>
          </a:prstGeom>
        </p:spPr>
        <p:txBody>
          <a:bodyPr wrap="square">
            <a:spAutoFit/>
          </a:bodyPr>
          <a:lstStyle/>
          <a:p>
            <a:r>
              <a:rPr lang="en-US" sz="2400" b="1" dirty="0">
                <a:solidFill>
                  <a:srgbClr val="FF0000"/>
                </a:solidFill>
              </a:rPr>
              <a:t>World Obesity Federation showing</a:t>
            </a:r>
            <a:r>
              <a:rPr lang="en-US" sz="2400" dirty="0">
                <a:solidFill>
                  <a:srgbClr val="FF0000"/>
                </a:solidFill>
              </a:rPr>
              <a:t> </a:t>
            </a:r>
            <a:endParaRPr lang="en-GB" sz="1400" dirty="0">
              <a:solidFill>
                <a:srgbClr val="FF0000"/>
              </a:solidFill>
            </a:endParaRPr>
          </a:p>
        </p:txBody>
      </p:sp>
      <p:pic>
        <p:nvPicPr>
          <p:cNvPr id="4" name="Picture 6" descr="Book Generic Mixed icon">
            <a:extLst>
              <a:ext uri="{FF2B5EF4-FFF2-40B4-BE49-F238E27FC236}">
                <a16:creationId xmlns:a16="http://schemas.microsoft.com/office/drawing/2014/main" id="{11DFC261-D1FC-D356-A6EE-7ACB2064917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502" y="5576150"/>
            <a:ext cx="988823" cy="98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685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9024" y="1124744"/>
            <a:ext cx="11405608" cy="792088"/>
          </a:xfrm>
          <a:noFill/>
          <a:ln>
            <a:noFill/>
          </a:ln>
        </p:spPr>
        <p:txBody>
          <a:bodyPr>
            <a:normAutofit fontScale="92500"/>
          </a:bodyPr>
          <a:lstStyle/>
          <a:p>
            <a:pPr marL="0" indent="0">
              <a:buNone/>
            </a:pPr>
            <a:r>
              <a:rPr lang="en-US" sz="2000" dirty="0"/>
              <a:t>When deciding </a:t>
            </a:r>
            <a:r>
              <a:rPr lang="en-US" sz="2000" b="1" dirty="0"/>
              <a:t>how</a:t>
            </a:r>
            <a:r>
              <a:rPr lang="en-US" sz="2000" dirty="0"/>
              <a:t> to refer to sources in presentations, experienced speakers engage in a complex thought process. Analyse the six thoughts below and match them to the four presentation extracts in the OCSb Workbook.</a:t>
            </a:r>
          </a:p>
          <a:p>
            <a:pPr marL="0" indent="0" algn="just">
              <a:buNone/>
            </a:pPr>
            <a:endParaRPr lang="en-US" sz="2000" dirty="0"/>
          </a:p>
          <a:p>
            <a:pPr marL="0" indent="0" algn="just">
              <a:buNone/>
            </a:pPr>
            <a:endParaRPr lang="en-US" sz="2000" dirty="0"/>
          </a:p>
          <a:p>
            <a:pPr marL="0" indent="0" algn="just">
              <a:buNone/>
            </a:pPr>
            <a:endParaRPr lang="en-US" sz="2000" dirty="0">
              <a:solidFill>
                <a:srgbClr val="FF0000"/>
              </a:solidFill>
            </a:endParaRPr>
          </a:p>
          <a:p>
            <a:pPr marL="0" indent="0" algn="just">
              <a:buNone/>
            </a:pPr>
            <a:endParaRPr lang="en-US" sz="2000" dirty="0"/>
          </a:p>
          <a:p>
            <a:pPr marL="0" indent="0" algn="just">
              <a:buNone/>
            </a:pPr>
            <a:endParaRPr lang="en-US" sz="2000" dirty="0"/>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defRPr/>
              </a:pPr>
              <a:r>
                <a:rPr lang="en-GB" altLang="en-US" sz="2400" b="1" dirty="0">
                  <a:solidFill>
                    <a:srgbClr val="000000"/>
                  </a:solidFill>
                  <a:latin typeface="Verdana" panose="020B0604030504040204" pitchFamily="34" charset="0"/>
                </a:rPr>
                <a:t>Referring to sources</a:t>
              </a: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rPr>
                <a:t>: </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rPr>
                <a:t>Critical thinking</a:t>
              </a:r>
              <a:endParaRPr kumimoji="0" lang="en-US" altLang="en-US" sz="2400" i="0" u="none" strike="noStrike" kern="1200" cap="none" spc="0" normalizeH="0" baseline="0" noProof="0" dirty="0">
                <a:ln>
                  <a:noFill/>
                </a:ln>
                <a:solidFill>
                  <a:prstClr val="black"/>
                </a:solidFill>
                <a:effectLst/>
                <a:uLnTx/>
                <a:uFillTx/>
                <a:latin typeface="Arial" panose="020B0604020202020204" pitchFamily="34" charset="0"/>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nvGrpSpPr>
          <p:cNvPr id="5" name="Group 4"/>
          <p:cNvGrpSpPr/>
          <p:nvPr/>
        </p:nvGrpSpPr>
        <p:grpSpPr>
          <a:xfrm>
            <a:off x="4199296" y="1983810"/>
            <a:ext cx="3837320" cy="2241643"/>
            <a:chOff x="290745" y="2030797"/>
            <a:chExt cx="3837320" cy="2241643"/>
          </a:xfrm>
          <a:solidFill>
            <a:srgbClr val="C7EBE2"/>
          </a:solidFill>
        </p:grpSpPr>
        <p:sp>
          <p:nvSpPr>
            <p:cNvPr id="12" name="Thought Bubble: Cloud 10">
              <a:extLst>
                <a:ext uri="{FF2B5EF4-FFF2-40B4-BE49-F238E27FC236}">
                  <a16:creationId xmlns:a16="http://schemas.microsoft.com/office/drawing/2014/main" id="{07EAED2A-387B-416E-B6C8-7C9FA187600D}"/>
                </a:ext>
              </a:extLst>
            </p:cNvPr>
            <p:cNvSpPr/>
            <p:nvPr/>
          </p:nvSpPr>
          <p:spPr>
            <a:xfrm>
              <a:off x="379025" y="2030797"/>
              <a:ext cx="3749040" cy="2194560"/>
            </a:xfrm>
            <a:prstGeom prst="roundRect">
              <a:avLst/>
            </a:prstGeom>
            <a:grp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200" i="0" u="none" strike="noStrike" kern="1200" cap="none" spc="0" normalizeH="0" baseline="0" noProof="0" dirty="0">
                  <a:ln>
                    <a:noFill/>
                  </a:ln>
                  <a:solidFill>
                    <a:schemeClr val="tx1"/>
                  </a:solidFill>
                  <a:effectLst/>
                  <a:uLnTx/>
                  <a:uFillTx/>
                  <a:latin typeface="Calibri" panose="020F0502020204030204"/>
                  <a:ea typeface="+mn-ea"/>
                  <a:cs typeface="+mn-cs"/>
                </a:rPr>
                <a:t>The audience need to know the year of publication to fully understand the information, so </a:t>
              </a:r>
              <a:r>
                <a:rPr kumimoji="0" lang="en-US" sz="2200" i="0" u="sng" strike="noStrike" kern="1200" cap="none" spc="0" normalizeH="0" baseline="0" noProof="0" dirty="0">
                  <a:ln>
                    <a:noFill/>
                  </a:ln>
                  <a:solidFill>
                    <a:schemeClr val="tx1"/>
                  </a:solidFill>
                  <a:effectLst/>
                  <a:uLnTx/>
                  <a:uFillTx/>
                  <a:latin typeface="Calibri" panose="020F0502020204030204"/>
                  <a:ea typeface="+mn-ea"/>
                  <a:cs typeface="+mn-cs"/>
                </a:rPr>
                <a:t>it’s important </a:t>
              </a:r>
              <a:r>
                <a:rPr kumimoji="0" lang="en-US" sz="2200" i="0" u="none" strike="noStrike" kern="1200" cap="none" spc="0" normalizeH="0" baseline="0" noProof="0" dirty="0">
                  <a:ln>
                    <a:noFill/>
                  </a:ln>
                  <a:solidFill>
                    <a:schemeClr val="tx1"/>
                  </a:solidFill>
                  <a:effectLst/>
                  <a:uLnTx/>
                  <a:uFillTx/>
                  <a:latin typeface="Calibri" panose="020F0502020204030204"/>
                  <a:ea typeface="+mn-ea"/>
                  <a:cs typeface="+mn-cs"/>
                </a:rPr>
                <a:t>to </a:t>
              </a: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say</a:t>
              </a:r>
              <a:r>
                <a:rPr kumimoji="0" lang="en-US" sz="2200" i="0" u="none" strike="noStrike" kern="1200" cap="none" spc="0" normalizeH="0" baseline="0" noProof="0" dirty="0">
                  <a:ln>
                    <a:noFill/>
                  </a:ln>
                  <a:solidFill>
                    <a:schemeClr val="tx1"/>
                  </a:solidFill>
                  <a:effectLst/>
                  <a:uLnTx/>
                  <a:uFillTx/>
                  <a:latin typeface="Calibri" panose="020F0502020204030204"/>
                  <a:ea typeface="+mn-ea"/>
                  <a:cs typeface="+mn-cs"/>
                </a:rPr>
                <a:t> the year. </a:t>
              </a:r>
            </a:p>
          </p:txBody>
        </p:sp>
        <p:sp>
          <p:nvSpPr>
            <p:cNvPr id="4" name="Oval 3"/>
            <p:cNvSpPr/>
            <p:nvPr/>
          </p:nvSpPr>
          <p:spPr>
            <a:xfrm>
              <a:off x="290745" y="3836124"/>
              <a:ext cx="460392" cy="436316"/>
            </a:xfrm>
            <a:prstGeom prst="ellipse">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C00000"/>
                  </a:solidFill>
                </a:rPr>
                <a:t>C</a:t>
              </a:r>
              <a:endParaRPr lang="en-GB" sz="2200" b="1" dirty="0">
                <a:solidFill>
                  <a:srgbClr val="C00000"/>
                </a:solidFill>
              </a:endParaRPr>
            </a:p>
          </p:txBody>
        </p:sp>
      </p:grpSp>
      <p:grpSp>
        <p:nvGrpSpPr>
          <p:cNvPr id="21" name="Group 20"/>
          <p:cNvGrpSpPr/>
          <p:nvPr/>
        </p:nvGrpSpPr>
        <p:grpSpPr>
          <a:xfrm>
            <a:off x="304250" y="4371067"/>
            <a:ext cx="3823815" cy="2257822"/>
            <a:chOff x="4216345" y="2030796"/>
            <a:chExt cx="3823815" cy="2257822"/>
          </a:xfrm>
          <a:solidFill>
            <a:srgbClr val="C7EBE2"/>
          </a:solidFill>
        </p:grpSpPr>
        <p:sp>
          <p:nvSpPr>
            <p:cNvPr id="11" name="Thought Bubble: Cloud 8">
              <a:extLst>
                <a:ext uri="{FF2B5EF4-FFF2-40B4-BE49-F238E27FC236}">
                  <a16:creationId xmlns:a16="http://schemas.microsoft.com/office/drawing/2014/main" id="{590B1A93-0385-4C03-B77C-7A78CA50BC5C}"/>
                </a:ext>
              </a:extLst>
            </p:cNvPr>
            <p:cNvSpPr/>
            <p:nvPr/>
          </p:nvSpPr>
          <p:spPr>
            <a:xfrm>
              <a:off x="4291120" y="2030796"/>
              <a:ext cx="3749040" cy="2194560"/>
            </a:xfrm>
            <a:prstGeom prst="roundRect">
              <a:avLst/>
            </a:prstGeom>
            <a:grp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200" i="0" u="none" strike="noStrike" kern="1200" cap="none" spc="0" normalizeH="0" baseline="0" noProof="0" dirty="0">
                  <a:ln>
                    <a:noFill/>
                  </a:ln>
                  <a:solidFill>
                    <a:schemeClr val="tx1"/>
                  </a:solidFill>
                  <a:effectLst/>
                  <a:uLnTx/>
                  <a:uFillTx/>
                  <a:latin typeface="Calibri" panose="020F0502020204030204"/>
                  <a:ea typeface="+mn-ea"/>
                  <a:cs typeface="+mn-cs"/>
                </a:rPr>
                <a:t>This information is a fact. The author did not create it, so </a:t>
              </a:r>
              <a:r>
                <a:rPr kumimoji="0" lang="en-US" sz="2200" i="0" u="sng" strike="noStrike" kern="1200" cap="none" spc="0" normalizeH="0" baseline="0" noProof="0" dirty="0">
                  <a:ln>
                    <a:noFill/>
                  </a:ln>
                  <a:solidFill>
                    <a:schemeClr val="tx1"/>
                  </a:solidFill>
                  <a:effectLst/>
                  <a:uLnTx/>
                  <a:uFillTx/>
                  <a:latin typeface="Calibri" panose="020F0502020204030204"/>
                  <a:ea typeface="+mn-ea"/>
                  <a:cs typeface="+mn-cs"/>
                </a:rPr>
                <a:t>it’s not important</a:t>
              </a:r>
              <a:r>
                <a:rPr lang="en-US" sz="2200" u="sng" dirty="0">
                  <a:solidFill>
                    <a:schemeClr val="tx1"/>
                  </a:solidFill>
                  <a:latin typeface="Calibri" panose="020F0502020204030204"/>
                </a:rPr>
                <a:t> </a:t>
              </a:r>
              <a:r>
                <a:rPr lang="en-US" sz="2200" dirty="0">
                  <a:solidFill>
                    <a:schemeClr val="tx1"/>
                  </a:solidFill>
                  <a:latin typeface="Calibri" panose="020F0502020204030204"/>
                </a:rPr>
                <a:t>to </a:t>
              </a:r>
              <a:r>
                <a:rPr lang="en-US" sz="2200" b="1" dirty="0">
                  <a:solidFill>
                    <a:schemeClr val="tx1"/>
                  </a:solidFill>
                  <a:latin typeface="Calibri" panose="020F0502020204030204"/>
                </a:rPr>
                <a:t>say</a:t>
              </a:r>
              <a:r>
                <a:rPr lang="en-US" sz="2200" dirty="0">
                  <a:solidFill>
                    <a:schemeClr val="tx1"/>
                  </a:solidFill>
                  <a:latin typeface="Calibri" panose="020F0502020204030204"/>
                </a:rPr>
                <a:t> the name of the author.</a:t>
              </a:r>
              <a:endParaRPr kumimoji="0" lang="en-US" sz="220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16" name="Oval 15"/>
            <p:cNvSpPr/>
            <p:nvPr/>
          </p:nvSpPr>
          <p:spPr>
            <a:xfrm>
              <a:off x="4216345" y="3852302"/>
              <a:ext cx="460392" cy="436316"/>
            </a:xfrm>
            <a:prstGeom prst="ellipse">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C00000"/>
                  </a:solidFill>
                </a:rPr>
                <a:t>B</a:t>
              </a:r>
              <a:endParaRPr lang="en-GB" sz="2200" b="1" dirty="0">
                <a:solidFill>
                  <a:srgbClr val="C00000"/>
                </a:solidFill>
              </a:endParaRPr>
            </a:p>
          </p:txBody>
        </p:sp>
      </p:grpSp>
      <p:grpSp>
        <p:nvGrpSpPr>
          <p:cNvPr id="22" name="Group 21"/>
          <p:cNvGrpSpPr/>
          <p:nvPr/>
        </p:nvGrpSpPr>
        <p:grpSpPr>
          <a:xfrm>
            <a:off x="4132533" y="4371067"/>
            <a:ext cx="3898590" cy="2264213"/>
            <a:chOff x="8053666" y="2030796"/>
            <a:chExt cx="3898590" cy="2264213"/>
          </a:xfrm>
          <a:solidFill>
            <a:srgbClr val="C7EBE2"/>
          </a:solidFill>
        </p:grpSpPr>
        <p:sp>
          <p:nvSpPr>
            <p:cNvPr id="13" name="Thought Bubble: Cloud 11">
              <a:extLst>
                <a:ext uri="{FF2B5EF4-FFF2-40B4-BE49-F238E27FC236}">
                  <a16:creationId xmlns:a16="http://schemas.microsoft.com/office/drawing/2014/main" id="{BC776A31-436B-45DE-859E-376E888812F1}"/>
                </a:ext>
              </a:extLst>
            </p:cNvPr>
            <p:cNvSpPr/>
            <p:nvPr/>
          </p:nvSpPr>
          <p:spPr>
            <a:xfrm>
              <a:off x="8203216" y="2030796"/>
              <a:ext cx="3749040" cy="2194560"/>
            </a:xfrm>
            <a:prstGeom prst="roundRect">
              <a:avLst/>
            </a:prstGeom>
            <a:grp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200" i="0" u="none" strike="noStrike" kern="1200" cap="none" spc="0" normalizeH="0" baseline="0" noProof="0" dirty="0">
                  <a:ln>
                    <a:noFill/>
                  </a:ln>
                  <a:solidFill>
                    <a:schemeClr val="tx1"/>
                  </a:solidFill>
                  <a:effectLst/>
                  <a:uLnTx/>
                  <a:uFillTx/>
                  <a:latin typeface="Calibri" panose="020F0502020204030204"/>
                  <a:ea typeface="+mn-ea"/>
                  <a:cs typeface="+mn-cs"/>
                </a:rPr>
                <a:t>Details about timing are included in the description of the information itself so </a:t>
              </a:r>
              <a:r>
                <a:rPr kumimoji="0" lang="en-US" sz="2200" i="0" u="sng" strike="noStrike" kern="1200" cap="none" spc="0" normalizeH="0" baseline="0" noProof="0" dirty="0">
                  <a:ln>
                    <a:noFill/>
                  </a:ln>
                  <a:solidFill>
                    <a:schemeClr val="tx1"/>
                  </a:solidFill>
                  <a:effectLst/>
                  <a:uLnTx/>
                  <a:uFillTx/>
                  <a:latin typeface="Calibri" panose="020F0502020204030204"/>
                  <a:ea typeface="+mn-ea"/>
                  <a:cs typeface="+mn-cs"/>
                </a:rPr>
                <a:t>it’s not important</a:t>
              </a:r>
              <a:r>
                <a:rPr kumimoji="0" lang="en-US" sz="2200" i="0" u="none" strike="noStrike" kern="1200" cap="none" spc="0" normalizeH="0" baseline="0" noProof="0" dirty="0">
                  <a:ln>
                    <a:noFill/>
                  </a:ln>
                  <a:solidFill>
                    <a:schemeClr val="tx1"/>
                  </a:solidFill>
                  <a:effectLst/>
                  <a:uLnTx/>
                  <a:uFillTx/>
                  <a:latin typeface="Calibri" panose="020F0502020204030204"/>
                  <a:ea typeface="+mn-ea"/>
                  <a:cs typeface="+mn-cs"/>
                </a:rPr>
                <a:t> to </a:t>
              </a: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say</a:t>
              </a:r>
              <a:r>
                <a:rPr kumimoji="0" lang="en-US" sz="2200" i="0" u="none" strike="noStrike" kern="1200" cap="none" spc="0" normalizeH="0" baseline="0" noProof="0" dirty="0">
                  <a:ln>
                    <a:noFill/>
                  </a:ln>
                  <a:solidFill>
                    <a:schemeClr val="tx1"/>
                  </a:solidFill>
                  <a:effectLst/>
                  <a:uLnTx/>
                  <a:uFillTx/>
                  <a:latin typeface="Calibri" panose="020F0502020204030204"/>
                  <a:ea typeface="+mn-ea"/>
                  <a:cs typeface="+mn-cs"/>
                </a:rPr>
                <a:t> the year of publication.</a:t>
              </a:r>
            </a:p>
          </p:txBody>
        </p:sp>
        <p:sp>
          <p:nvSpPr>
            <p:cNvPr id="17" name="Oval 16"/>
            <p:cNvSpPr/>
            <p:nvPr/>
          </p:nvSpPr>
          <p:spPr>
            <a:xfrm>
              <a:off x="8053666" y="3858693"/>
              <a:ext cx="460392" cy="436316"/>
            </a:xfrm>
            <a:prstGeom prst="ellipse">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C00000"/>
                  </a:solidFill>
                </a:rPr>
                <a:t>D</a:t>
              </a:r>
              <a:endParaRPr lang="en-GB" sz="2200" b="1" dirty="0">
                <a:solidFill>
                  <a:srgbClr val="C00000"/>
                </a:solidFill>
              </a:endParaRPr>
            </a:p>
          </p:txBody>
        </p:sp>
      </p:grpSp>
      <p:grpSp>
        <p:nvGrpSpPr>
          <p:cNvPr id="23" name="Group 22"/>
          <p:cNvGrpSpPr/>
          <p:nvPr/>
        </p:nvGrpSpPr>
        <p:grpSpPr>
          <a:xfrm>
            <a:off x="8124896" y="1973925"/>
            <a:ext cx="3816264" cy="2321084"/>
            <a:chOff x="311800" y="4352103"/>
            <a:chExt cx="3816264" cy="2321084"/>
          </a:xfrm>
          <a:solidFill>
            <a:srgbClr val="C7EBE2"/>
          </a:solidFill>
        </p:grpSpPr>
        <p:sp>
          <p:nvSpPr>
            <p:cNvPr id="15" name="Thought Bubble: Cloud 13">
              <a:extLst>
                <a:ext uri="{FF2B5EF4-FFF2-40B4-BE49-F238E27FC236}">
                  <a16:creationId xmlns:a16="http://schemas.microsoft.com/office/drawing/2014/main" id="{D3F92FC3-DA6F-46F2-AFA6-BB02C6985B19}"/>
                </a:ext>
              </a:extLst>
            </p:cNvPr>
            <p:cNvSpPr/>
            <p:nvPr/>
          </p:nvSpPr>
          <p:spPr>
            <a:xfrm>
              <a:off x="379024" y="4352103"/>
              <a:ext cx="3749040" cy="2194560"/>
            </a:xfrm>
            <a:prstGeom prst="roundRect">
              <a:avLst/>
            </a:prstGeom>
            <a:grp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200" i="0" u="none" strike="noStrike" kern="1200" cap="none" spc="0" normalizeH="0" baseline="0" noProof="0" dirty="0">
                  <a:ln>
                    <a:noFill/>
                  </a:ln>
                  <a:solidFill>
                    <a:schemeClr val="tx1"/>
                  </a:solidFill>
                  <a:effectLst/>
                  <a:uLnTx/>
                  <a:uFillTx/>
                  <a:latin typeface="Calibri" panose="020F0502020204030204"/>
                </a:rPr>
                <a:t>I have provided a </a:t>
              </a:r>
              <a:r>
                <a:rPr kumimoji="0" lang="en-US" sz="2200" b="1" i="0" u="none" strike="noStrike" kern="1200" cap="none" spc="0" normalizeH="0" baseline="0" noProof="0" dirty="0">
                  <a:ln>
                    <a:noFill/>
                  </a:ln>
                  <a:solidFill>
                    <a:schemeClr val="tx1"/>
                  </a:solidFill>
                  <a:effectLst/>
                  <a:uLnTx/>
                  <a:uFillTx/>
                  <a:latin typeface="Calibri" panose="020F0502020204030204"/>
                </a:rPr>
                <a:t>citation</a:t>
              </a:r>
              <a:r>
                <a:rPr kumimoji="0" lang="en-US" sz="2200" i="0" u="none" strike="noStrike" kern="1200" cap="none" spc="0" normalizeH="0" baseline="0" noProof="0" dirty="0">
                  <a:ln>
                    <a:noFill/>
                  </a:ln>
                  <a:solidFill>
                    <a:schemeClr val="tx1"/>
                  </a:solidFill>
                  <a:effectLst/>
                  <a:uLnTx/>
                  <a:uFillTx/>
                  <a:latin typeface="Calibri" panose="020F0502020204030204"/>
                </a:rPr>
                <a:t> on the slide and the audience can find the source using the citation and the </a:t>
              </a:r>
              <a:r>
                <a:rPr kumimoji="0" lang="en-US" sz="2200" b="1" i="0" u="none" strike="noStrike" kern="1200" cap="none" spc="0" normalizeH="0" baseline="0" noProof="0" dirty="0">
                  <a:ln>
                    <a:noFill/>
                  </a:ln>
                  <a:solidFill>
                    <a:schemeClr val="tx1"/>
                  </a:solidFill>
                  <a:effectLst/>
                  <a:uLnTx/>
                  <a:uFillTx/>
                  <a:latin typeface="Calibri" panose="020F0502020204030204"/>
                </a:rPr>
                <a:t>reference list </a:t>
              </a:r>
              <a:r>
                <a:rPr kumimoji="0" lang="en-US" sz="2200" i="0" u="none" strike="noStrike" kern="1200" cap="none" spc="0" normalizeH="0" baseline="0" noProof="0" dirty="0">
                  <a:ln>
                    <a:noFill/>
                  </a:ln>
                  <a:solidFill>
                    <a:schemeClr val="tx1"/>
                  </a:solidFill>
                  <a:effectLst/>
                  <a:uLnTx/>
                  <a:uFillTx/>
                  <a:latin typeface="Calibri" panose="020F0502020204030204"/>
                </a:rPr>
                <a:t>if they want to check the information.</a:t>
              </a:r>
            </a:p>
          </p:txBody>
        </p:sp>
        <p:sp>
          <p:nvSpPr>
            <p:cNvPr id="18" name="Oval 17"/>
            <p:cNvSpPr/>
            <p:nvPr/>
          </p:nvSpPr>
          <p:spPr>
            <a:xfrm>
              <a:off x="311800" y="6236871"/>
              <a:ext cx="460392" cy="436316"/>
            </a:xfrm>
            <a:prstGeom prst="ellipse">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C00000"/>
                  </a:solidFill>
                </a:rPr>
                <a:t>E</a:t>
              </a:r>
              <a:endParaRPr lang="en-GB" sz="2200" b="1" dirty="0">
                <a:solidFill>
                  <a:srgbClr val="C00000"/>
                </a:solidFill>
              </a:endParaRPr>
            </a:p>
          </p:txBody>
        </p:sp>
      </p:grpSp>
      <p:grpSp>
        <p:nvGrpSpPr>
          <p:cNvPr id="24" name="Group 23"/>
          <p:cNvGrpSpPr/>
          <p:nvPr/>
        </p:nvGrpSpPr>
        <p:grpSpPr>
          <a:xfrm>
            <a:off x="298193" y="1983936"/>
            <a:ext cx="3816368" cy="2321084"/>
            <a:chOff x="4223792" y="4352103"/>
            <a:chExt cx="3816368" cy="2321084"/>
          </a:xfrm>
          <a:solidFill>
            <a:srgbClr val="C7EBE2"/>
          </a:solidFill>
        </p:grpSpPr>
        <p:sp>
          <p:nvSpPr>
            <p:cNvPr id="9" name="Thought Bubble: Cloud 1">
              <a:extLst>
                <a:ext uri="{FF2B5EF4-FFF2-40B4-BE49-F238E27FC236}">
                  <a16:creationId xmlns:a16="http://schemas.microsoft.com/office/drawing/2014/main" id="{17B8E8F1-C65E-4FCD-A3A1-082AEB38EB3E}"/>
                </a:ext>
              </a:extLst>
            </p:cNvPr>
            <p:cNvSpPr/>
            <p:nvPr/>
          </p:nvSpPr>
          <p:spPr>
            <a:xfrm>
              <a:off x="4291120" y="4352103"/>
              <a:ext cx="3749040" cy="2194560"/>
            </a:xfrm>
            <a:prstGeom prst="roundRect">
              <a:avLst/>
            </a:prstGeom>
            <a:grp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200" i="0" u="none" strike="noStrike" kern="1200" cap="none" spc="0" normalizeH="0" baseline="0" noProof="0" dirty="0">
                  <a:ln>
                    <a:noFill/>
                  </a:ln>
                  <a:solidFill>
                    <a:schemeClr val="tx1"/>
                  </a:solidFill>
                  <a:effectLst/>
                  <a:uLnTx/>
                  <a:uFillTx/>
                  <a:latin typeface="Calibri" panose="020F0502020204030204"/>
                </a:rPr>
                <a:t>The author created this information, so </a:t>
              </a:r>
              <a:r>
                <a:rPr kumimoji="0" lang="en-US" sz="2200" i="0" u="sng" strike="noStrike" kern="1200" cap="none" spc="0" normalizeH="0" baseline="0" noProof="0" dirty="0">
                  <a:ln>
                    <a:noFill/>
                  </a:ln>
                  <a:solidFill>
                    <a:schemeClr val="tx1"/>
                  </a:solidFill>
                  <a:effectLst/>
                  <a:uLnTx/>
                  <a:uFillTx/>
                  <a:latin typeface="Calibri" panose="020F0502020204030204"/>
                </a:rPr>
                <a:t>it’s important </a:t>
              </a:r>
              <a:r>
                <a:rPr kumimoji="0" lang="en-US" sz="2200" i="0" u="none" strike="noStrike" kern="1200" cap="none" spc="0" normalizeH="0" baseline="0" noProof="0" dirty="0">
                  <a:ln>
                    <a:noFill/>
                  </a:ln>
                  <a:solidFill>
                    <a:schemeClr val="tx1"/>
                  </a:solidFill>
                  <a:effectLst/>
                  <a:uLnTx/>
                  <a:uFillTx/>
                  <a:latin typeface="Calibri" panose="020F0502020204030204"/>
                </a:rPr>
                <a:t>to </a:t>
              </a:r>
              <a:r>
                <a:rPr kumimoji="0" lang="en-US" sz="2200" b="1" i="0" u="none" strike="noStrike" kern="1200" cap="none" spc="0" normalizeH="0" baseline="0" noProof="0" dirty="0">
                  <a:ln>
                    <a:noFill/>
                  </a:ln>
                  <a:solidFill>
                    <a:schemeClr val="tx1"/>
                  </a:solidFill>
                  <a:effectLst/>
                  <a:uLnTx/>
                  <a:uFillTx/>
                  <a:latin typeface="Calibri" panose="020F0502020204030204"/>
                </a:rPr>
                <a:t>say</a:t>
              </a:r>
              <a:r>
                <a:rPr kumimoji="0" lang="en-US" sz="2200" i="0" u="none" strike="noStrike" kern="1200" cap="none" spc="0" normalizeH="0" baseline="0" noProof="0" dirty="0">
                  <a:ln>
                    <a:noFill/>
                  </a:ln>
                  <a:solidFill>
                    <a:schemeClr val="tx1"/>
                  </a:solidFill>
                  <a:effectLst/>
                  <a:uLnTx/>
                  <a:uFillTx/>
                  <a:latin typeface="Calibri" panose="020F0502020204030204"/>
                </a:rPr>
                <a:t> the name of the author.</a:t>
              </a:r>
              <a:endParaRPr kumimoji="0" lang="en-GB" sz="2200" i="0" u="none" strike="noStrike" kern="1200" cap="none" spc="0" normalizeH="0" baseline="0" noProof="0" dirty="0">
                <a:ln>
                  <a:noFill/>
                </a:ln>
                <a:solidFill>
                  <a:schemeClr val="tx1"/>
                </a:solidFill>
                <a:effectLst/>
                <a:uLnTx/>
                <a:uFillTx/>
                <a:latin typeface="Calibri" panose="020F0502020204030204"/>
              </a:endParaRPr>
            </a:p>
          </p:txBody>
        </p:sp>
        <p:sp>
          <p:nvSpPr>
            <p:cNvPr id="19" name="Oval 18"/>
            <p:cNvSpPr/>
            <p:nvPr/>
          </p:nvSpPr>
          <p:spPr>
            <a:xfrm>
              <a:off x="4223792" y="6236871"/>
              <a:ext cx="460392" cy="436316"/>
            </a:xfrm>
            <a:prstGeom prst="ellipse">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C00000"/>
                  </a:solidFill>
                </a:rPr>
                <a:t>A</a:t>
              </a:r>
              <a:endParaRPr lang="en-GB" sz="2200" b="1" dirty="0">
                <a:solidFill>
                  <a:srgbClr val="C00000"/>
                </a:solidFill>
              </a:endParaRPr>
            </a:p>
          </p:txBody>
        </p:sp>
      </p:grpSp>
      <p:grpSp>
        <p:nvGrpSpPr>
          <p:cNvPr id="25" name="Group 24"/>
          <p:cNvGrpSpPr/>
          <p:nvPr/>
        </p:nvGrpSpPr>
        <p:grpSpPr>
          <a:xfrm>
            <a:off x="8053666" y="4352103"/>
            <a:ext cx="3898590" cy="2321084"/>
            <a:chOff x="8053666" y="4352103"/>
            <a:chExt cx="3898590" cy="2321084"/>
          </a:xfrm>
          <a:solidFill>
            <a:srgbClr val="C7EBE2"/>
          </a:solidFill>
        </p:grpSpPr>
        <p:sp>
          <p:nvSpPr>
            <p:cNvPr id="14" name="Thought Bubble: Cloud 12">
              <a:extLst>
                <a:ext uri="{FF2B5EF4-FFF2-40B4-BE49-F238E27FC236}">
                  <a16:creationId xmlns:a16="http://schemas.microsoft.com/office/drawing/2014/main" id="{576CC49C-A02D-435D-933E-FE613EE47D17}"/>
                </a:ext>
              </a:extLst>
            </p:cNvPr>
            <p:cNvSpPr/>
            <p:nvPr/>
          </p:nvSpPr>
          <p:spPr>
            <a:xfrm>
              <a:off x="8203216" y="4352103"/>
              <a:ext cx="3749040" cy="2194560"/>
            </a:xfrm>
            <a:prstGeom prst="roundRect">
              <a:avLst/>
            </a:prstGeom>
            <a:grp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200" i="0" u="none" strike="noStrike" kern="1200" cap="none" spc="0" normalizeH="0" baseline="0" noProof="0" dirty="0">
                  <a:ln>
                    <a:noFill/>
                  </a:ln>
                  <a:solidFill>
                    <a:schemeClr val="tx1"/>
                  </a:solidFill>
                  <a:effectLst/>
                  <a:uLnTx/>
                  <a:uFillTx/>
                  <a:latin typeface="Calibri" panose="020F0502020204030204"/>
                  <a:ea typeface="+mn-ea"/>
                  <a:cs typeface="+mn-cs"/>
                </a:rPr>
                <a:t>I’m giving my own opinion. It’s also a pretty general idea that most educated people could form using common sense, so I </a:t>
              </a:r>
              <a:r>
                <a:rPr kumimoji="0" lang="en-US" sz="2200" i="0" u="sng" strike="noStrike" kern="1200" cap="none" spc="0" normalizeH="0" baseline="0" noProof="0" dirty="0">
                  <a:ln>
                    <a:noFill/>
                  </a:ln>
                  <a:solidFill>
                    <a:schemeClr val="tx1"/>
                  </a:solidFill>
                  <a:effectLst/>
                  <a:uLnTx/>
                  <a:uFillTx/>
                  <a:latin typeface="Calibri" panose="020F0502020204030204"/>
                  <a:ea typeface="+mn-ea"/>
                  <a:cs typeface="+mn-cs"/>
                </a:rPr>
                <a:t>don’t need</a:t>
              </a:r>
              <a:r>
                <a:rPr kumimoji="0" lang="en-US" sz="2200" i="0" strike="noStrike" kern="1200" cap="none" spc="0" normalizeH="0" baseline="0" noProof="0" dirty="0">
                  <a:ln>
                    <a:noFill/>
                  </a:ln>
                  <a:solidFill>
                    <a:schemeClr val="tx1"/>
                  </a:solidFill>
                  <a:effectLst/>
                  <a:uLnTx/>
                  <a:uFillTx/>
                  <a:latin typeface="Calibri" panose="020F0502020204030204"/>
                  <a:ea typeface="+mn-ea"/>
                  <a:cs typeface="+mn-cs"/>
                </a:rPr>
                <a:t> a </a:t>
              </a:r>
              <a:r>
                <a:rPr kumimoji="0" lang="en-US" sz="2200" b="1" i="0" strike="noStrike" kern="1200" cap="none" spc="0" normalizeH="0" baseline="0" noProof="0" dirty="0">
                  <a:ln>
                    <a:noFill/>
                  </a:ln>
                  <a:solidFill>
                    <a:schemeClr val="tx1"/>
                  </a:solidFill>
                  <a:effectLst/>
                  <a:uLnTx/>
                  <a:uFillTx/>
                  <a:latin typeface="Calibri" panose="020F0502020204030204"/>
                  <a:ea typeface="+mn-ea"/>
                  <a:cs typeface="+mn-cs"/>
                </a:rPr>
                <a:t>citation</a:t>
              </a:r>
              <a:r>
                <a:rPr kumimoji="0" lang="en-US" sz="2200" i="0" u="none" strike="noStrike" kern="1200" cap="none" spc="0" normalizeH="0" baseline="0" noProof="0" dirty="0">
                  <a:ln>
                    <a:noFill/>
                  </a:ln>
                  <a:solidFill>
                    <a:schemeClr val="tx1"/>
                  </a:solidFill>
                  <a:effectLst/>
                  <a:uLnTx/>
                  <a:uFillTx/>
                  <a:latin typeface="Calibri" panose="020F0502020204030204"/>
                  <a:ea typeface="+mn-ea"/>
                  <a:cs typeface="+mn-cs"/>
                </a:rPr>
                <a:t>.</a:t>
              </a:r>
              <a:endParaRPr kumimoji="0" lang="en-GB" sz="220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20" name="Oval 19"/>
            <p:cNvSpPr/>
            <p:nvPr/>
          </p:nvSpPr>
          <p:spPr>
            <a:xfrm>
              <a:off x="8053666" y="6236871"/>
              <a:ext cx="460392" cy="436316"/>
            </a:xfrm>
            <a:prstGeom prst="ellipse">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C00000"/>
                  </a:solidFill>
                </a:rPr>
                <a:t>F</a:t>
              </a:r>
              <a:endParaRPr lang="en-GB" sz="2200" b="1" dirty="0">
                <a:solidFill>
                  <a:srgbClr val="C00000"/>
                </a:solidFill>
              </a:endParaRPr>
            </a:p>
          </p:txBody>
        </p:sp>
      </p:grpSp>
      <p:pic>
        <p:nvPicPr>
          <p:cNvPr id="2" name="Picture 6" descr="Book Generic Mixed icon">
            <a:extLst>
              <a:ext uri="{FF2B5EF4-FFF2-40B4-BE49-F238E27FC236}">
                <a16:creationId xmlns:a16="http://schemas.microsoft.com/office/drawing/2014/main" id="{874B22A9-B793-2EB0-05AE-2018DF2BA5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11138" y="270196"/>
            <a:ext cx="988823" cy="98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362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1302944"/>
            <a:ext cx="6624736" cy="1440160"/>
          </a:xfrm>
          <a:solidFill>
            <a:srgbClr val="FFFFD1"/>
          </a:solidFill>
          <a:ln w="3175">
            <a:solidFill>
              <a:srgbClr val="C00000"/>
            </a:solidFill>
            <a:prstDash val="dash"/>
          </a:ln>
        </p:spPr>
        <p:txBody>
          <a:bodyPr>
            <a:noAutofit/>
          </a:bodyPr>
          <a:lstStyle/>
          <a:p>
            <a:pPr marL="0" indent="0" algn="just">
              <a:buNone/>
            </a:pPr>
            <a:r>
              <a:rPr lang="en-US" sz="2000" b="1" dirty="0"/>
              <a:t>EXTRACT 1</a:t>
            </a:r>
          </a:p>
          <a:p>
            <a:pPr marL="0" indent="0" algn="just">
              <a:buNone/>
            </a:pPr>
            <a:r>
              <a:rPr lang="en-US" sz="2000" dirty="0"/>
              <a:t>OK, so, first, what is obesity and why is it a problem? Well, the </a:t>
            </a:r>
            <a:r>
              <a:rPr lang="en-US" sz="2000" b="1" dirty="0">
                <a:solidFill>
                  <a:srgbClr val="FF0000"/>
                </a:solidFill>
              </a:rPr>
              <a:t>World Health Organization</a:t>
            </a:r>
            <a:r>
              <a:rPr lang="en-US" sz="2000" dirty="0"/>
              <a:t> defines it as “abnormal or excessive fat accumulation that may impair health.” </a:t>
            </a:r>
          </a:p>
          <a:p>
            <a:pPr marL="0" indent="0" algn="just">
              <a:buNone/>
            </a:pPr>
            <a:endParaRPr lang="en-US" sz="1800" dirty="0"/>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defRPr/>
              </a:pPr>
              <a:r>
                <a:rPr lang="en-GB" altLang="en-US" sz="2400" b="1" dirty="0">
                  <a:solidFill>
                    <a:srgbClr val="000000"/>
                  </a:solidFill>
                  <a:latin typeface="Verdana" panose="020B0604030504040204" pitchFamily="34" charset="0"/>
                </a:rPr>
                <a:t>Referring to sources</a:t>
              </a: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rPr>
                <a:t>: </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rPr>
                <a:t>Critical thinking</a:t>
              </a:r>
              <a:endParaRPr kumimoji="0" lang="en-US" altLang="en-US" sz="2400" i="0" u="none" strike="noStrike" kern="1200" cap="none" spc="0" normalizeH="0" baseline="0" noProof="0" dirty="0">
                <a:ln>
                  <a:noFill/>
                </a:ln>
                <a:solidFill>
                  <a:prstClr val="black"/>
                </a:solidFill>
                <a:effectLst/>
                <a:uLnTx/>
                <a:uFillTx/>
                <a:latin typeface="Arial" panose="020B0604020202020204" pitchFamily="34" charset="0"/>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9"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nvGrpSpPr>
          <p:cNvPr id="2" name="Group 1"/>
          <p:cNvGrpSpPr/>
          <p:nvPr/>
        </p:nvGrpSpPr>
        <p:grpSpPr>
          <a:xfrm>
            <a:off x="4108286" y="2996952"/>
            <a:ext cx="3816264" cy="2321084"/>
            <a:chOff x="311800" y="4352103"/>
            <a:chExt cx="3816264" cy="2321084"/>
          </a:xfrm>
        </p:grpSpPr>
        <p:sp>
          <p:nvSpPr>
            <p:cNvPr id="11" name="Thought Bubble: Cloud 13">
              <a:extLst>
                <a:ext uri="{FF2B5EF4-FFF2-40B4-BE49-F238E27FC236}">
                  <a16:creationId xmlns:a16="http://schemas.microsoft.com/office/drawing/2014/main" id="{D3F92FC3-DA6F-46F2-AFA6-BB02C6985B19}"/>
                </a:ext>
              </a:extLst>
            </p:cNvPr>
            <p:cNvSpPr/>
            <p:nvPr/>
          </p:nvSpPr>
          <p:spPr>
            <a:xfrm>
              <a:off x="379024" y="4352103"/>
              <a:ext cx="3749040" cy="2194560"/>
            </a:xfrm>
            <a:prstGeom prst="roundRect">
              <a:avLst/>
            </a:prstGeom>
            <a:solidFill>
              <a:srgbClr val="C7EBE2"/>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2000" dirty="0">
                  <a:solidFill>
                    <a:schemeClr val="tx1"/>
                  </a:solidFill>
                </a:rPr>
                <a:t>I have provided a </a:t>
              </a:r>
              <a:r>
                <a:rPr lang="en-US" sz="2000" b="1" dirty="0">
                  <a:solidFill>
                    <a:schemeClr val="tx1"/>
                  </a:solidFill>
                </a:rPr>
                <a:t>citation</a:t>
              </a:r>
              <a:r>
                <a:rPr lang="en-US" sz="2000" dirty="0">
                  <a:solidFill>
                    <a:schemeClr val="tx1"/>
                  </a:solidFill>
                </a:rPr>
                <a:t> on the slide and the audience can find the source using the citation and the </a:t>
              </a:r>
              <a:r>
                <a:rPr lang="en-US" sz="2000" b="1" dirty="0">
                  <a:solidFill>
                    <a:schemeClr val="tx1"/>
                  </a:solidFill>
                </a:rPr>
                <a:t>reference list </a:t>
              </a:r>
              <a:r>
                <a:rPr lang="en-US" sz="2000" dirty="0">
                  <a:solidFill>
                    <a:schemeClr val="tx1"/>
                  </a:solidFill>
                </a:rPr>
                <a:t>if they want to check the information.</a:t>
              </a:r>
            </a:p>
          </p:txBody>
        </p:sp>
        <p:sp>
          <p:nvSpPr>
            <p:cNvPr id="12" name="Oval 11"/>
            <p:cNvSpPr/>
            <p:nvPr/>
          </p:nvSpPr>
          <p:spPr>
            <a:xfrm>
              <a:off x="311800" y="6236871"/>
              <a:ext cx="460392" cy="436316"/>
            </a:xfrm>
            <a:prstGeom prst="ellipse">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C00000"/>
                  </a:solidFill>
                </a:rPr>
                <a:t>E</a:t>
              </a:r>
              <a:endParaRPr lang="en-GB" sz="2000" b="1" dirty="0">
                <a:solidFill>
                  <a:srgbClr val="C00000"/>
                </a:solidFill>
              </a:endParaRPr>
            </a:p>
          </p:txBody>
        </p:sp>
      </p:grpSp>
      <p:grpSp>
        <p:nvGrpSpPr>
          <p:cNvPr id="14" name="Group 13"/>
          <p:cNvGrpSpPr/>
          <p:nvPr/>
        </p:nvGrpSpPr>
        <p:grpSpPr>
          <a:xfrm>
            <a:off x="224590" y="2996952"/>
            <a:ext cx="3816368" cy="2321084"/>
            <a:chOff x="4223792" y="4352103"/>
            <a:chExt cx="3816368" cy="2321084"/>
          </a:xfrm>
        </p:grpSpPr>
        <p:sp>
          <p:nvSpPr>
            <p:cNvPr id="10" name="Thought Bubble: Cloud 1">
              <a:extLst>
                <a:ext uri="{FF2B5EF4-FFF2-40B4-BE49-F238E27FC236}">
                  <a16:creationId xmlns:a16="http://schemas.microsoft.com/office/drawing/2014/main" id="{17B8E8F1-C65E-4FCD-A3A1-082AEB38EB3E}"/>
                </a:ext>
              </a:extLst>
            </p:cNvPr>
            <p:cNvSpPr/>
            <p:nvPr/>
          </p:nvSpPr>
          <p:spPr>
            <a:xfrm>
              <a:off x="4291120" y="4352103"/>
              <a:ext cx="3749040" cy="2194560"/>
            </a:xfrm>
            <a:prstGeom prst="roundRect">
              <a:avLst/>
            </a:prstGeom>
            <a:solidFill>
              <a:srgbClr val="C7EBE2"/>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2000" dirty="0">
                  <a:solidFill>
                    <a:schemeClr val="tx1"/>
                  </a:solidFill>
                </a:rPr>
                <a:t>The author created this information, so </a:t>
              </a:r>
              <a:r>
                <a:rPr lang="en-US" sz="2000" u="sng" dirty="0">
                  <a:solidFill>
                    <a:schemeClr val="tx1"/>
                  </a:solidFill>
                </a:rPr>
                <a:t>it’s important </a:t>
              </a:r>
              <a:r>
                <a:rPr lang="en-US" sz="2000" dirty="0">
                  <a:solidFill>
                    <a:schemeClr val="tx1"/>
                  </a:solidFill>
                </a:rPr>
                <a:t>to </a:t>
              </a:r>
              <a:r>
                <a:rPr lang="en-US" sz="2000" b="1" dirty="0">
                  <a:solidFill>
                    <a:schemeClr val="tx1"/>
                  </a:solidFill>
                </a:rPr>
                <a:t>say</a:t>
              </a:r>
              <a:r>
                <a:rPr lang="en-US" sz="2000" dirty="0">
                  <a:solidFill>
                    <a:schemeClr val="tx1"/>
                  </a:solidFill>
                </a:rPr>
                <a:t> the name of the author.</a:t>
              </a:r>
              <a:endParaRPr lang="en-GB" sz="2000" dirty="0">
                <a:solidFill>
                  <a:schemeClr val="tx1"/>
                </a:solidFill>
              </a:endParaRPr>
            </a:p>
          </p:txBody>
        </p:sp>
        <p:sp>
          <p:nvSpPr>
            <p:cNvPr id="13" name="Oval 12"/>
            <p:cNvSpPr/>
            <p:nvPr/>
          </p:nvSpPr>
          <p:spPr>
            <a:xfrm>
              <a:off x="4223792" y="6236871"/>
              <a:ext cx="460392" cy="436316"/>
            </a:xfrm>
            <a:prstGeom prst="ellipse">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C00000"/>
                  </a:solidFill>
                </a:rPr>
                <a:t>A</a:t>
              </a:r>
              <a:endParaRPr lang="en-GB" sz="2000" b="1" dirty="0">
                <a:solidFill>
                  <a:srgbClr val="C00000"/>
                </a:solidFill>
              </a:endParaRPr>
            </a:p>
          </p:txBody>
        </p:sp>
      </p:grpSp>
      <p:pic>
        <p:nvPicPr>
          <p:cNvPr id="15" name="Picture 14"/>
          <p:cNvPicPr/>
          <p:nvPr/>
        </p:nvPicPr>
        <p:blipFill>
          <a:blip r:embed="rId3"/>
          <a:stretch>
            <a:fillRect/>
          </a:stretch>
        </p:blipFill>
        <p:spPr>
          <a:xfrm>
            <a:off x="8309264" y="1052735"/>
            <a:ext cx="3383280" cy="2560320"/>
          </a:xfrm>
          <a:prstGeom prst="rect">
            <a:avLst/>
          </a:prstGeom>
          <a:ln>
            <a:noFill/>
          </a:ln>
        </p:spPr>
      </p:pic>
    </p:spTree>
    <p:extLst>
      <p:ext uri="{BB962C8B-B14F-4D97-AF65-F5344CB8AC3E}">
        <p14:creationId xmlns:p14="http://schemas.microsoft.com/office/powerpoint/2010/main" val="266957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LengthInSeconds xmlns="545d15f7-6577-4bc9-aa88-89ac4a3e5607" xsi:nil="true"/>
    <TaxCatchAll xmlns="71566fe0-4e9e-429a-8fc8-bbed13cddc77" xsi:nil="true"/>
    <lcf76f155ced4ddcb4097134ff3c332f xmlns="545d15f7-6577-4bc9-aa88-89ac4a3e5607">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文档" ma:contentTypeID="0x010100CD13BD3B2ACE4B479C7E961D71E27E68" ma:contentTypeVersion="17" ma:contentTypeDescription="新建文档。" ma:contentTypeScope="" ma:versionID="f0effc64c4501681aae1095a7a8923f3">
  <xsd:schema xmlns:xsd="http://www.w3.org/2001/XMLSchema" xmlns:xs="http://www.w3.org/2001/XMLSchema" xmlns:p="http://schemas.microsoft.com/office/2006/metadata/properties" xmlns:ns2="545d15f7-6577-4bc9-aa88-89ac4a3e5607" xmlns:ns3="71566fe0-4e9e-429a-8fc8-bbed13cddc77" targetNamespace="http://schemas.microsoft.com/office/2006/metadata/properties" ma:root="true" ma:fieldsID="1087c80b5ee2082599f82990eebe6556" ns2:_="" ns3:_="">
    <xsd:import namespace="545d15f7-6577-4bc9-aa88-89ac4a3e5607"/>
    <xsd:import namespace="71566fe0-4e9e-429a-8fc8-bbed13cddc77"/>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5d15f7-6577-4bc9-aa88-89ac4a3e560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Length (seconds)" ma:internalName="MediaLengthInSeconds" ma:readOnly="true">
      <xsd:simpleType>
        <xsd:restriction base="dms:Unknown"/>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图像标记" ma:readOnly="false" ma:fieldId="{5cf76f15-5ced-4ddc-b409-7134ff3c332f}" ma:taxonomyMulti="true" ma:sspId="5b41eaff-6be1-43e3-aa28-e44eb035eb3c"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1566fe0-4e9e-429a-8fc8-bbed13cddc77" elementFormDefault="qualified">
    <xsd:import namespace="http://schemas.microsoft.com/office/2006/documentManagement/types"/>
    <xsd:import namespace="http://schemas.microsoft.com/office/infopath/2007/PartnerControls"/>
    <xsd:element name="SharedWithUsers" ma:index="18" nillable="true" ma:displayName="共享对象:"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共享对象详细信息" ma:internalName="SharedWithDetails" ma:readOnly="true">
      <xsd:simpleType>
        <xsd:restriction base="dms:Note">
          <xsd:maxLength value="255"/>
        </xsd:restriction>
      </xsd:simpleType>
    </xsd:element>
    <xsd:element name="TaxCatchAll" ma:index="22" nillable="true" ma:displayName="Taxonomy Catch All Column" ma:hidden="true" ma:list="{77187714-89cd-4f3c-bca0-aa506d32a13e}" ma:internalName="TaxCatchAll" ma:showField="CatchAllData" ma:web="71566fe0-4e9e-429a-8fc8-bbed13cddc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FD932A-F324-46EC-A471-CB011E9024D9}">
  <ds:schemaRefs>
    <ds:schemaRef ds:uri="http://schemas.microsoft.com/sharepoint/v3/contenttype/forms"/>
  </ds:schemaRefs>
</ds:datastoreItem>
</file>

<file path=customXml/itemProps2.xml><?xml version="1.0" encoding="utf-8"?>
<ds:datastoreItem xmlns:ds="http://schemas.openxmlformats.org/officeDocument/2006/customXml" ds:itemID="{F41187D4-867B-4BCC-9BAC-3FB608B710DB}">
  <ds:schemaRefs>
    <ds:schemaRef ds:uri="http://www.w3.org/XML/1998/namespace"/>
    <ds:schemaRef ds:uri="http://schemas.microsoft.com/office/2006/documentManagement/types"/>
    <ds:schemaRef ds:uri="http://purl.org/dc/elements/1.1/"/>
    <ds:schemaRef ds:uri="http://purl.org/dc/terms/"/>
    <ds:schemaRef ds:uri="http://purl.org/dc/dcmitype/"/>
    <ds:schemaRef ds:uri="71566fe0-4e9e-429a-8fc8-bbed13cddc77"/>
    <ds:schemaRef ds:uri="545d15f7-6577-4bc9-aa88-89ac4a3e5607"/>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0350128D-16A3-442F-928B-C67F2A4083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45d15f7-6577-4bc9-aa88-89ac4a3e5607"/>
    <ds:schemaRef ds:uri="71566fe0-4e9e-429a-8fc8-bbed13cddc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8630</TotalTime>
  <Words>1366</Words>
  <Application>Microsoft Office PowerPoint</Application>
  <PresentationFormat>Widescreen</PresentationFormat>
  <Paragraphs>175</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Calibri </vt:lpstr>
      <vt:lpstr>Arial</vt:lpstr>
      <vt:lpstr>Calibri</vt:lpstr>
      <vt:lpstr>Calibri Light</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University of Nottingham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Shayna Kozuch</dc:creator>
  <cp:lastModifiedBy>Michaela Seserman</cp:lastModifiedBy>
  <cp:revision>1310</cp:revision>
  <cp:lastPrinted>2015-02-25T05:39:47Z</cp:lastPrinted>
  <dcterms:created xsi:type="dcterms:W3CDTF">2011-01-19T07:34:59Z</dcterms:created>
  <dcterms:modified xsi:type="dcterms:W3CDTF">2025-01-15T04:14:11Z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0x010100CD13BD3B2ACE4B479C7E961D71E27E68</vt:lpwstr>
  </property>
  <property fmtid="{D5CDD505-2E9C-101B-9397-08002B2CF9AE}" pid="3" name="Order">
    <vt:r8>11700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ComplianceAssetId">
    <vt:lpwstr/>
  </property>
  <property fmtid="{D5CDD505-2E9C-101B-9397-08002B2CF9AE}" pid="8" name="TemplateUrl">
    <vt:lpwstr/>
  </property>
  <property fmtid="{D5CDD505-2E9C-101B-9397-08002B2CF9AE}" pid="9" name="MediaServiceImageTags">
    <vt:lpwstr/>
  </property>
</Properties>
</file>