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6"/>
  </p:notesMasterIdLst>
  <p:handoutMasterIdLst>
    <p:handoutMasterId r:id="rId27"/>
  </p:handoutMasterIdLst>
  <p:sldIdLst>
    <p:sldId id="738" r:id="rId5"/>
    <p:sldId id="854" r:id="rId6"/>
    <p:sldId id="803" r:id="rId7"/>
    <p:sldId id="806" r:id="rId8"/>
    <p:sldId id="805" r:id="rId9"/>
    <p:sldId id="833" r:id="rId10"/>
    <p:sldId id="834" r:id="rId11"/>
    <p:sldId id="835" r:id="rId12"/>
    <p:sldId id="836" r:id="rId13"/>
    <p:sldId id="837" r:id="rId14"/>
    <p:sldId id="818" r:id="rId15"/>
    <p:sldId id="838" r:id="rId16"/>
    <p:sldId id="820" r:id="rId17"/>
    <p:sldId id="821" r:id="rId18"/>
    <p:sldId id="822" r:id="rId19"/>
    <p:sldId id="823" r:id="rId20"/>
    <p:sldId id="814" r:id="rId21"/>
    <p:sldId id="815" r:id="rId22"/>
    <p:sldId id="816" r:id="rId23"/>
    <p:sldId id="824" r:id="rId24"/>
    <p:sldId id="855" r:id="rId25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FFFFD1"/>
    <a:srgbClr val="E5FBFF"/>
    <a:srgbClr val="E0BBE4"/>
    <a:srgbClr val="EFFFEB"/>
    <a:srgbClr val="FFE9D3"/>
    <a:srgbClr val="FEC8D8"/>
    <a:srgbClr val="5EC6AB"/>
    <a:srgbClr val="EFD8EC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343" autoAdjust="0"/>
  </p:normalViewPr>
  <p:slideViewPr>
    <p:cSldViewPr>
      <p:cViewPr varScale="1">
        <p:scale>
          <a:sx n="65" d="100"/>
          <a:sy n="65" d="100"/>
        </p:scale>
        <p:origin x="644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02/12/2024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02/12/2024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1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2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5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02/12/2024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A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(CELEN069)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>
                <a:latin typeface="Verdana" panose="020B0604030504040204" pitchFamily="34" charset="0"/>
              </a:rPr>
              <a:t>Lesson 10.2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764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Marking descriptors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94046"/>
              </p:ext>
            </p:extLst>
          </p:nvPr>
        </p:nvGraphicFramePr>
        <p:xfrm>
          <a:off x="407368" y="1412776"/>
          <a:ext cx="11161240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9032">
                  <a:extLst>
                    <a:ext uri="{9D8B030D-6E8A-4147-A177-3AD203B41FA5}">
                      <a16:colId xmlns:a16="http://schemas.microsoft.com/office/drawing/2014/main" val="143949379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704631902"/>
                    </a:ext>
                  </a:extLst>
                </a:gridCol>
              </a:tblGrid>
              <a:tr h="4306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Suggestions: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This helps with:</a:t>
                      </a:r>
                      <a:endParaRPr lang="en-GB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8363"/>
                  </a:ext>
                </a:extLst>
              </a:tr>
              <a:tr h="743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your lecture notes and re-watch the Core Unit lectures (both A and B).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Task response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343803"/>
                  </a:ext>
                </a:extLst>
              </a:tr>
              <a:tr h="814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Identify</a:t>
                      </a:r>
                      <a:r>
                        <a:rPr lang="en-US" sz="2000" baseline="0" dirty="0"/>
                        <a:t> key vocabulary and </a:t>
                      </a:r>
                      <a:r>
                        <a:rPr lang="en-US" sz="2000" baseline="0" dirty="0" err="1"/>
                        <a:t>practise</a:t>
                      </a:r>
                      <a:r>
                        <a:rPr lang="en-US" sz="2000" baseline="0" dirty="0"/>
                        <a:t> the pronunciation using the voice recognition software on your phone.</a:t>
                      </a:r>
                      <a:endParaRPr lang="en-GB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Delivery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79395"/>
                  </a:ext>
                </a:extLst>
              </a:tr>
              <a:tr h="814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Use </a:t>
                      </a:r>
                      <a:r>
                        <a:rPr lang="en-US" sz="2000" i="0" u="none" baseline="0" dirty="0"/>
                        <a:t>the suggested readings and the s</a:t>
                      </a:r>
                      <a:r>
                        <a:rPr lang="en-US" sz="2000" i="0" baseline="0" dirty="0"/>
                        <a:t>elf-study</a:t>
                      </a:r>
                      <a:r>
                        <a:rPr lang="en-US" sz="2000" i="0" u="none" baseline="0" dirty="0"/>
                        <a:t> materials available on Moodle or do your own research to increase your knowledge about the Core Unit topics. </a:t>
                      </a:r>
                      <a:endParaRPr lang="en-GB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Task response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43947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Meet with your peers</a:t>
                      </a:r>
                      <a:r>
                        <a:rPr lang="en-US" sz="2000" baseline="0" dirty="0"/>
                        <a:t> outside of class and </a:t>
                      </a:r>
                      <a:r>
                        <a:rPr lang="en-US" sz="2000" baseline="0" dirty="0" err="1"/>
                        <a:t>practise</a:t>
                      </a:r>
                      <a:r>
                        <a:rPr lang="en-US" sz="2000" baseline="0" dirty="0"/>
                        <a:t> having group discussions.</a:t>
                      </a:r>
                      <a:endParaRPr lang="en-GB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Task response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Interaction</a:t>
                      </a:r>
                    </a:p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Delivery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59638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Create possible exam prompts.</a:t>
                      </a:r>
                      <a:endParaRPr lang="en-GB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564911"/>
                  </a:ext>
                </a:extLst>
              </a:tr>
              <a:tr h="814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Review the</a:t>
                      </a:r>
                      <a:r>
                        <a:rPr lang="en-US" sz="2000" baseline="0" dirty="0"/>
                        <a:t> materials from the group discussion lessons (1.2, 3.2, 4.2, 5.2, 6.2, 9.2, 10.2).</a:t>
                      </a:r>
                      <a:endParaRPr lang="en-GB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08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52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Language and skills focus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(Interaction - review)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Thinking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32" y="5466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43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384" y="1556792"/>
            <a:ext cx="11089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/>
              <a:t>Now, we’re going to focus on reviewing </a:t>
            </a:r>
            <a:r>
              <a:rPr lang="en-US" sz="2400" b="1" dirty="0"/>
              <a:t>interaction. </a:t>
            </a:r>
            <a:endParaRPr lang="en-US" sz="2400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Interaction - review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435633-5B98-3178-FE00-91CE383D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47" y="2951433"/>
            <a:ext cx="3168351" cy="2079530"/>
          </a:xfr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Task response</a:t>
            </a:r>
            <a:r>
              <a:rPr lang="en-US" sz="2400" dirty="0"/>
              <a:t> </a:t>
            </a:r>
          </a:p>
          <a:p>
            <a:r>
              <a:rPr lang="en-US" sz="2400" dirty="0"/>
              <a:t>Coherence</a:t>
            </a:r>
          </a:p>
          <a:p>
            <a:r>
              <a:rPr lang="en-US" sz="2400" dirty="0"/>
              <a:t>Development of ideas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3946E2-3889-EA5C-37AF-20D2E315D17E}"/>
              </a:ext>
            </a:extLst>
          </p:cNvPr>
          <p:cNvSpPr txBox="1">
            <a:spLocks/>
          </p:cNvSpPr>
          <p:nvPr/>
        </p:nvSpPr>
        <p:spPr>
          <a:xfrm>
            <a:off x="4295801" y="2951433"/>
            <a:ext cx="2808312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Interaction</a:t>
            </a:r>
          </a:p>
          <a:p>
            <a:r>
              <a:rPr lang="en-US" sz="2400" dirty="0"/>
              <a:t>Interactive </a:t>
            </a:r>
            <a:r>
              <a:rPr lang="en-US" sz="2400" dirty="0" err="1"/>
              <a:t>behaviours</a:t>
            </a:r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5ADFE-A5A6-4C7D-9AA6-84470815CD7C}"/>
              </a:ext>
            </a:extLst>
          </p:cNvPr>
          <p:cNvSpPr/>
          <p:nvPr/>
        </p:nvSpPr>
        <p:spPr>
          <a:xfrm>
            <a:off x="4287417" y="2738537"/>
            <a:ext cx="2808312" cy="191459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26BABB-4879-A37E-BA4D-0357439CD57B}"/>
              </a:ext>
            </a:extLst>
          </p:cNvPr>
          <p:cNvSpPr txBox="1">
            <a:spLocks/>
          </p:cNvSpPr>
          <p:nvPr/>
        </p:nvSpPr>
        <p:spPr>
          <a:xfrm>
            <a:off x="7213216" y="2951433"/>
            <a:ext cx="3923345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Delivery</a:t>
            </a:r>
            <a:r>
              <a:rPr lang="en-US" sz="2400" dirty="0"/>
              <a:t> </a:t>
            </a:r>
          </a:p>
          <a:p>
            <a:r>
              <a:rPr lang="en-US" sz="2400" dirty="0"/>
              <a:t>Fluency</a:t>
            </a:r>
          </a:p>
          <a:p>
            <a:r>
              <a:rPr lang="en-US" sz="2400" dirty="0"/>
              <a:t>Pronunciation &amp; speech features</a:t>
            </a:r>
          </a:p>
          <a:p>
            <a:r>
              <a:rPr lang="en-US" sz="2400" dirty="0"/>
              <a:t>Language use</a:t>
            </a:r>
          </a:p>
        </p:txBody>
      </p:sp>
    </p:spTree>
    <p:extLst>
      <p:ext uri="{BB962C8B-B14F-4D97-AF65-F5344CB8AC3E}">
        <p14:creationId xmlns:p14="http://schemas.microsoft.com/office/powerpoint/2010/main" val="166491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63" y="1797315"/>
            <a:ext cx="11704455" cy="2088232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dirty="0"/>
              <a:t>You are going to watch three short Group Discussion extracts. As you watch, focus on each speaker’s </a:t>
            </a:r>
            <a:r>
              <a:rPr lang="en-US" sz="2400" b="1" u="sng" dirty="0"/>
              <a:t>interaction</a:t>
            </a:r>
            <a:r>
              <a:rPr lang="en-US" sz="2400" dirty="0"/>
              <a:t> and make notes in your OCSa Workbook (Lesson 10.2).</a:t>
            </a:r>
          </a:p>
          <a:p>
            <a:pPr marL="0" lvl="0" indent="0" algn="just">
              <a:buNone/>
            </a:pPr>
            <a:endParaRPr lang="en-US" sz="2400" dirty="0"/>
          </a:p>
          <a:p>
            <a:pPr marL="0" lvl="0" indent="0" algn="just">
              <a:buNone/>
            </a:pPr>
            <a:r>
              <a:rPr lang="en-US" sz="2400" dirty="0"/>
              <a:t>After each video, discuss whether the score for each speaker is closer to a </a:t>
            </a:r>
            <a:r>
              <a:rPr lang="en-US" sz="2400" u="sng" dirty="0"/>
              <a:t>high pass</a:t>
            </a:r>
            <a:r>
              <a:rPr lang="en-US" sz="2400" dirty="0"/>
              <a:t>, a </a:t>
            </a:r>
            <a:r>
              <a:rPr lang="en-US" sz="2400" u="sng" dirty="0"/>
              <a:t>low pass</a:t>
            </a:r>
            <a:r>
              <a:rPr lang="en-US" sz="2400" dirty="0"/>
              <a:t> or a </a:t>
            </a:r>
            <a:r>
              <a:rPr lang="en-US" sz="2400" u="sng" dirty="0"/>
              <a:t>fail</a:t>
            </a:r>
            <a:r>
              <a:rPr lang="en-US" sz="2400" dirty="0"/>
              <a:t>. Justify your choice. </a:t>
            </a:r>
          </a:p>
          <a:p>
            <a:pPr marL="0" lvl="0" indent="0" algn="just">
              <a:buNone/>
            </a:pPr>
            <a:endParaRPr lang="en-US" sz="2400" b="1" dirty="0"/>
          </a:p>
          <a:p>
            <a:pPr marL="0" lvl="0" indent="0" algn="just">
              <a:buNone/>
            </a:pPr>
            <a:endParaRPr lang="en-US" sz="2400" b="1" dirty="0"/>
          </a:p>
        </p:txBody>
      </p:sp>
      <p:pic>
        <p:nvPicPr>
          <p:cNvPr id="1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Interaction - review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237567" y="455783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Video 1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2182" y="453825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Video 2</a:t>
            </a:r>
            <a:endParaRPr lang="en-GB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328931" y="450885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Video 3</a:t>
            </a:r>
            <a:endParaRPr lang="en-GB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7467" y="4907589"/>
            <a:ext cx="3384376" cy="1623839"/>
            <a:chOff x="7961659" y="5383435"/>
            <a:chExt cx="3894981" cy="142994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1659" y="5383435"/>
              <a:ext cx="3894981" cy="1354310"/>
            </a:xfrm>
            <a:prstGeom prst="rect">
              <a:avLst/>
            </a:prstGeom>
          </p:spPr>
        </p:pic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8010179" y="6535563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9405093" y="6530154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10602470" y="6530153"/>
              <a:ext cx="1205649" cy="27781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14791" y="4907589"/>
            <a:ext cx="3630173" cy="1617696"/>
            <a:chOff x="7929516" y="5070343"/>
            <a:chExt cx="3840212" cy="162231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9516" y="5070343"/>
              <a:ext cx="3840212" cy="1553344"/>
            </a:xfrm>
            <a:prstGeom prst="rect">
              <a:avLst/>
            </a:prstGeom>
          </p:spPr>
        </p:pic>
        <p:sp>
          <p:nvSpPr>
            <p:cNvPr id="20" name="Text Box 3"/>
            <p:cNvSpPr txBox="1">
              <a:spLocks noChangeArrowheads="1"/>
            </p:cNvSpPr>
            <p:nvPr/>
          </p:nvSpPr>
          <p:spPr bwMode="auto">
            <a:xfrm>
              <a:off x="7944720" y="638132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9339634" y="6375919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38474" y="6375918"/>
              <a:ext cx="1204187" cy="3167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10170" y="4907590"/>
            <a:ext cx="3621699" cy="1617696"/>
            <a:chOff x="7936062" y="4949641"/>
            <a:chExt cx="3841004" cy="17095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6062" y="4949641"/>
              <a:ext cx="3841004" cy="1699104"/>
            </a:xfrm>
            <a:prstGeom prst="rect">
              <a:avLst/>
            </a:prstGeom>
          </p:spPr>
        </p:pic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7944720" y="638132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9339634" y="6375919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Text Box 3"/>
            <p:cNvSpPr txBox="1">
              <a:spLocks noChangeArrowheads="1"/>
            </p:cNvSpPr>
            <p:nvPr/>
          </p:nvSpPr>
          <p:spPr bwMode="auto">
            <a:xfrm>
              <a:off x="10551757" y="6375918"/>
              <a:ext cx="1190902" cy="2832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5D0AB258-B9BA-2EE8-876D-1CA6175C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046" y="581518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5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44" y="1226059"/>
            <a:ext cx="11704455" cy="2088232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b="1" dirty="0"/>
              <a:t>Video 1</a:t>
            </a:r>
          </a:p>
        </p:txBody>
      </p:sp>
      <p:pic>
        <p:nvPicPr>
          <p:cNvPr id="1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Interaction - review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59039"/>
              </p:ext>
            </p:extLst>
          </p:nvPr>
        </p:nvGraphicFramePr>
        <p:xfrm>
          <a:off x="327017" y="1260609"/>
          <a:ext cx="11529623" cy="4080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975">
                  <a:extLst>
                    <a:ext uri="{9D8B030D-6E8A-4147-A177-3AD203B41FA5}">
                      <a16:colId xmlns:a16="http://schemas.microsoft.com/office/drawing/2014/main" val="3772814648"/>
                    </a:ext>
                  </a:extLst>
                </a:gridCol>
                <a:gridCol w="1518924">
                  <a:extLst>
                    <a:ext uri="{9D8B030D-6E8A-4147-A177-3AD203B41FA5}">
                      <a16:colId xmlns:a16="http://schemas.microsoft.com/office/drawing/2014/main" val="1526202912"/>
                    </a:ext>
                  </a:extLst>
                </a:gridCol>
                <a:gridCol w="8555724">
                  <a:extLst>
                    <a:ext uri="{9D8B030D-6E8A-4147-A177-3AD203B41FA5}">
                      <a16:colId xmlns:a16="http://schemas.microsoft.com/office/drawing/2014/main" val="172440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Justification 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18163"/>
                  </a:ext>
                </a:extLst>
              </a:tr>
              <a:tr h="106311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John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97142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Robert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7490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Michaela 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70352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357659" y="4174210"/>
            <a:ext cx="8399750" cy="1037568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Interacts well with Robert.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Often not engaged (e.g. looking at the ceiling or notes).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Eye contact is not inclusive of all group members (i.e. little eye contact with John).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197" y="1864772"/>
            <a:ext cx="1183598" cy="792088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Fail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7659" y="1841268"/>
            <a:ext cx="8254829" cy="864192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Speaking turn is way too long and does not give the others a chance to speak (i.e. dominant).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Uses an impolite hand gesture.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38909" y="3022417"/>
            <a:ext cx="1254298" cy="792088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Low pass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89534" y="4174210"/>
            <a:ext cx="1254298" cy="792088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Low pass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7659" y="2930895"/>
            <a:ext cx="8254829" cy="932708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Interacts well with Michaela.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Body language is not inclusive of all group members (i.e. little eye contact with John; turns his back on John).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Uses an impolite hand gesture. </a:t>
            </a:r>
            <a:endParaRPr lang="en-GB" sz="2000" dirty="0">
              <a:solidFill>
                <a:srgbClr val="00206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61659" y="5383435"/>
            <a:ext cx="3894981" cy="1429941"/>
            <a:chOff x="7961659" y="5383435"/>
            <a:chExt cx="3894981" cy="14299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1659" y="5383435"/>
              <a:ext cx="3894981" cy="1354310"/>
            </a:xfrm>
            <a:prstGeom prst="rect">
              <a:avLst/>
            </a:prstGeom>
          </p:spPr>
        </p:pic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8010179" y="6535563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9405093" y="6530154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0800007" y="6530153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5" name="Picture 6" descr="Book Generic Mixed icon">
            <a:extLst>
              <a:ext uri="{FF2B5EF4-FFF2-40B4-BE49-F238E27FC236}">
                <a16:creationId xmlns:a16="http://schemas.microsoft.com/office/drawing/2014/main" id="{FA30B119-B258-7CA1-02D4-1C048533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54" y="5577285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14" grpId="0" animBg="1"/>
      <p:bldP spid="16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139" y="1412776"/>
            <a:ext cx="11704455" cy="2088232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b="1" dirty="0"/>
              <a:t>Video 2</a:t>
            </a:r>
          </a:p>
        </p:txBody>
      </p:sp>
      <p:pic>
        <p:nvPicPr>
          <p:cNvPr id="1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Interaction - review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50536"/>
              </p:ext>
            </p:extLst>
          </p:nvPr>
        </p:nvGraphicFramePr>
        <p:xfrm>
          <a:off x="191343" y="1412776"/>
          <a:ext cx="11578385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61">
                  <a:extLst>
                    <a:ext uri="{9D8B030D-6E8A-4147-A177-3AD203B41FA5}">
                      <a16:colId xmlns:a16="http://schemas.microsoft.com/office/drawing/2014/main" val="3772814648"/>
                    </a:ext>
                  </a:extLst>
                </a:gridCol>
                <a:gridCol w="1260252">
                  <a:extLst>
                    <a:ext uri="{9D8B030D-6E8A-4147-A177-3AD203B41FA5}">
                      <a16:colId xmlns:a16="http://schemas.microsoft.com/office/drawing/2014/main" val="1526202912"/>
                    </a:ext>
                  </a:extLst>
                </a:gridCol>
                <a:gridCol w="8770072">
                  <a:extLst>
                    <a:ext uri="{9D8B030D-6E8A-4147-A177-3AD203B41FA5}">
                      <a16:colId xmlns:a16="http://schemas.microsoft.com/office/drawing/2014/main" val="172440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Justification 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1816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John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9714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Robert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749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Michaela 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70352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929517" y="5070345"/>
            <a:ext cx="3840212" cy="1588796"/>
            <a:chOff x="7929517" y="5070345"/>
            <a:chExt cx="3840212" cy="15887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9517" y="5070345"/>
              <a:ext cx="3840212" cy="1553344"/>
            </a:xfrm>
            <a:prstGeom prst="rect">
              <a:avLst/>
            </a:prstGeom>
          </p:spPr>
        </p:pic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944720" y="638132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9339634" y="6375919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0734548" y="637591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064512" y="1944259"/>
            <a:ext cx="8705216" cy="2862322"/>
          </a:xfrm>
          <a:prstGeom prst="rect">
            <a:avLst/>
          </a:prstGeom>
          <a:solidFill>
            <a:srgbClr val="FFFFD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They encourage each other to give their opinions.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They attempt to demonstrate collaborative </a:t>
            </a:r>
            <a:r>
              <a:rPr lang="en-US" sz="2000" dirty="0" err="1">
                <a:solidFill>
                  <a:srgbClr val="002060"/>
                </a:solidFill>
              </a:rPr>
              <a:t>behaviour</a:t>
            </a:r>
            <a:r>
              <a:rPr lang="en-US" sz="2000" dirty="0">
                <a:solidFill>
                  <a:srgbClr val="002060"/>
                </a:solidFill>
              </a:rPr>
              <a:t> by ‘agreeing’ with each other. </a:t>
            </a:r>
            <a:r>
              <a:rPr lang="en-US" sz="2000" b="1" dirty="0">
                <a:solidFill>
                  <a:srgbClr val="002060"/>
                </a:solidFill>
              </a:rPr>
              <a:t>However</a:t>
            </a:r>
            <a:r>
              <a:rPr lang="en-US" sz="2000" dirty="0">
                <a:solidFill>
                  <a:srgbClr val="002060"/>
                </a:solidFill>
              </a:rPr>
              <a:t>, they don’t build on each other’s ideas.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There is no evidence that they have listened to each other and understood the points the others are making.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2060"/>
                </a:solidFill>
              </a:rPr>
              <a:t>Overall, they’re not actually </a:t>
            </a:r>
            <a:r>
              <a:rPr lang="en-US" sz="2000" b="1" u="sng" dirty="0">
                <a:solidFill>
                  <a:srgbClr val="002060"/>
                </a:solidFill>
              </a:rPr>
              <a:t>interacting</a:t>
            </a:r>
            <a:r>
              <a:rPr lang="en-US" sz="2000" u="sng" dirty="0">
                <a:solidFill>
                  <a:srgbClr val="002060"/>
                </a:solidFill>
              </a:rPr>
              <a:t> with each other.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0104" y="2038603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Fail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12409" y="2969552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Fail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1650" y="4005064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Fail</a:t>
            </a:r>
            <a:endParaRPr lang="en-GB" sz="24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Book Generic Mixed icon">
            <a:extLst>
              <a:ext uri="{FF2B5EF4-FFF2-40B4-BE49-F238E27FC236}">
                <a16:creationId xmlns:a16="http://schemas.microsoft.com/office/drawing/2014/main" id="{7A16E418-F1C9-0B89-BCDC-2B6EDF6B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5338064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16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139" y="1412776"/>
            <a:ext cx="11704455" cy="2088232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sz="2400" b="1" dirty="0"/>
              <a:t>Video 3</a:t>
            </a:r>
          </a:p>
        </p:txBody>
      </p:sp>
      <p:pic>
        <p:nvPicPr>
          <p:cNvPr id="1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7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Interaction - review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936062" y="4949641"/>
            <a:ext cx="3841004" cy="1709500"/>
            <a:chOff x="7936062" y="4949641"/>
            <a:chExt cx="3841004" cy="17095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6062" y="4949641"/>
              <a:ext cx="3841004" cy="1699104"/>
            </a:xfrm>
            <a:prstGeom prst="rect">
              <a:avLst/>
            </a:prstGeom>
          </p:spPr>
        </p:pic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7944720" y="638132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Robert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9339634" y="6375919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John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10734548" y="6375918"/>
              <a:ext cx="1008112" cy="27781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B9B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Michaela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45699"/>
              </p:ext>
            </p:extLst>
          </p:nvPr>
        </p:nvGraphicFramePr>
        <p:xfrm>
          <a:off x="191343" y="1412776"/>
          <a:ext cx="11578385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061">
                  <a:extLst>
                    <a:ext uri="{9D8B030D-6E8A-4147-A177-3AD203B41FA5}">
                      <a16:colId xmlns:a16="http://schemas.microsoft.com/office/drawing/2014/main" val="3772814648"/>
                    </a:ext>
                  </a:extLst>
                </a:gridCol>
                <a:gridCol w="1260252">
                  <a:extLst>
                    <a:ext uri="{9D8B030D-6E8A-4147-A177-3AD203B41FA5}">
                      <a16:colId xmlns:a16="http://schemas.microsoft.com/office/drawing/2014/main" val="1526202912"/>
                    </a:ext>
                  </a:extLst>
                </a:gridCol>
                <a:gridCol w="8770072">
                  <a:extLst>
                    <a:ext uri="{9D8B030D-6E8A-4147-A177-3AD203B41FA5}">
                      <a16:colId xmlns:a16="http://schemas.microsoft.com/office/drawing/2014/main" val="172440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Justification </a:t>
                      </a:r>
                      <a:endParaRPr lang="en-GB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1816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Robert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9714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John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749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Michaela </a:t>
                      </a:r>
                      <a:endParaRPr lang="en-GB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97035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37444" y="1908852"/>
            <a:ext cx="8705216" cy="2862322"/>
          </a:xfrm>
          <a:prstGeom prst="rect">
            <a:avLst/>
          </a:prstGeom>
          <a:solidFill>
            <a:srgbClr val="FFFFD1"/>
          </a:solidFill>
        </p:spPr>
        <p:txBody>
          <a:bodyPr wrap="square">
            <a:spAutoFit/>
          </a:bodyPr>
          <a:lstStyle/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They build on each other’s contributions to develop an idea. </a:t>
            </a:r>
          </a:p>
          <a:p>
            <a:pPr marL="342900" lvl="0" indent="-342900" defTabSz="9144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Good turn-taking - good balance between listening and speaking.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Effective use of body language to show they’re listening to each other (e.g. eye contact, nodding).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2060"/>
                </a:solidFill>
              </a:rPr>
              <a:t>Overall, it is an </a:t>
            </a:r>
            <a:r>
              <a:rPr lang="en-US" sz="2000" b="1" u="sng" dirty="0">
                <a:solidFill>
                  <a:srgbClr val="002060"/>
                </a:solidFill>
              </a:rPr>
              <a:t>interactive</a:t>
            </a:r>
            <a:r>
              <a:rPr lang="en-US" sz="2000" u="sng" dirty="0">
                <a:solidFill>
                  <a:srgbClr val="002060"/>
                </a:solidFill>
              </a:rPr>
              <a:t> discussion.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0104" y="2038603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High pass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12409" y="2969552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High pass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51650" y="4005064"/>
            <a:ext cx="1075998" cy="720080"/>
          </a:xfrm>
          <a:prstGeom prst="rect">
            <a:avLst/>
          </a:prstGeom>
          <a:solidFill>
            <a:srgbClr val="FFF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High pass</a:t>
            </a:r>
            <a:endParaRPr lang="en-GB" sz="2400" b="1" dirty="0">
              <a:solidFill>
                <a:srgbClr val="002060"/>
              </a:solidFill>
            </a:endParaRPr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25BB09AF-144C-3342-F7E5-7092A4F0E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45" y="538357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Discussion focus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65" y="5454994"/>
            <a:ext cx="91827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30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0" y="1340768"/>
            <a:ext cx="6070500" cy="280831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your group, have a discussion based on the prompt below.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have 2 min to prepare. </a:t>
            </a:r>
          </a:p>
          <a:p>
            <a:endParaRPr lang="en-US" sz="2400" dirty="0"/>
          </a:p>
          <a:p>
            <a:pPr>
              <a:lnSpc>
                <a:spcPct val="107000"/>
              </a:lnSpc>
            </a:pPr>
            <a:r>
              <a:rPr lang="en-US" sz="2400" dirty="0"/>
              <a:t>Then, you will complete the group discussion.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Discussion focus: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Discuss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45580" y="4319564"/>
            <a:ext cx="10636386" cy="1728192"/>
          </a:xfrm>
          <a:prstGeom prst="rect">
            <a:avLst/>
          </a:prstGeom>
          <a:solidFill>
            <a:srgbClr val="FFF3CC"/>
          </a:solidFill>
          <a:ln w="12700" algn="ctr">
            <a:solidFill>
              <a:srgbClr val="5B9BD5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marL="231775"/>
            <a:endParaRPr lang="en-US" sz="2400" dirty="0"/>
          </a:p>
          <a:p>
            <a:pPr marL="231775"/>
            <a:r>
              <a:rPr lang="en-US" sz="2400" dirty="0"/>
              <a:t>Agree on 2-3 </a:t>
            </a:r>
            <a:r>
              <a:rPr lang="en-US" sz="2400" b="1" dirty="0"/>
              <a:t>issues</a:t>
            </a:r>
            <a:r>
              <a:rPr lang="en-US" sz="2400" dirty="0"/>
              <a:t> that may affect the development of AI in the future. </a:t>
            </a:r>
          </a:p>
          <a:p>
            <a:pPr marL="231775"/>
            <a:endParaRPr lang="en-GB" sz="2400" dirty="0"/>
          </a:p>
          <a:p>
            <a:pPr marL="231775"/>
            <a:r>
              <a:rPr lang="en-US" sz="2400" dirty="0"/>
              <a:t>Rank them starting with the most </a:t>
            </a:r>
            <a:r>
              <a:rPr lang="en-US" sz="2400" u="sng" dirty="0"/>
              <a:t>significant</a:t>
            </a:r>
            <a:r>
              <a:rPr lang="en-US" sz="2400" dirty="0"/>
              <a:t>.</a:t>
            </a:r>
          </a:p>
          <a:p>
            <a:pPr marL="231775"/>
            <a:endParaRPr lang="en-GB" sz="2400" dirty="0"/>
          </a:p>
          <a:p>
            <a:pPr>
              <a:tabLst>
                <a:tab pos="2865755" algn="ctr"/>
                <a:tab pos="5731510" algn="r"/>
                <a:tab pos="2865755" algn="ctr"/>
                <a:tab pos="3239770" algn="ctr"/>
                <a:tab pos="5731510" algn="r"/>
                <a:tab pos="6479540" algn="r"/>
              </a:tabLst>
            </a:pPr>
            <a:endParaRPr lang="en-GB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919100" y="5615708"/>
            <a:ext cx="5793524" cy="58288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prompt is similar to the final Group Discussion Exam.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2269ED-9421-DA42-5E36-D97AF0C30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511252"/>
            <a:ext cx="5031157" cy="188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073" name="TextBox 3072">
            <a:extLst>
              <a:ext uri="{FF2B5EF4-FFF2-40B4-BE49-F238E27FC236}">
                <a16:creationId xmlns:a16="http://schemas.microsoft.com/office/drawing/2014/main" id="{D9038115-3C3E-8287-530B-BB0273395977}"/>
              </a:ext>
            </a:extLst>
          </p:cNvPr>
          <p:cNvSpPr txBox="1"/>
          <p:nvPr/>
        </p:nvSpPr>
        <p:spPr>
          <a:xfrm>
            <a:off x="320648" y="1196752"/>
            <a:ext cx="11628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Reflect on your group discussion in terms of your </a:t>
            </a:r>
            <a:r>
              <a:rPr lang="en-US" sz="2400" b="1" dirty="0"/>
              <a:t>interaction</a:t>
            </a:r>
            <a:r>
              <a:rPr lang="en-US" sz="2400" dirty="0"/>
              <a:t>. Try to consider what you did well as well as what you need to improve.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Discussion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Reflect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09694"/>
              </p:ext>
            </p:extLst>
          </p:nvPr>
        </p:nvGraphicFramePr>
        <p:xfrm>
          <a:off x="320648" y="1916832"/>
          <a:ext cx="11552653" cy="4145659"/>
        </p:xfrm>
        <a:graphic>
          <a:graphicData uri="http://schemas.openxmlformats.org/drawingml/2006/table">
            <a:tbl>
              <a:tblPr/>
              <a:tblGrid>
                <a:gridCol w="1199284">
                  <a:extLst>
                    <a:ext uri="{9D8B030D-6E8A-4147-A177-3AD203B41FA5}">
                      <a16:colId xmlns:a16="http://schemas.microsoft.com/office/drawing/2014/main" val="5820712"/>
                    </a:ext>
                  </a:extLst>
                </a:gridCol>
                <a:gridCol w="8047206">
                  <a:extLst>
                    <a:ext uri="{9D8B030D-6E8A-4147-A177-3AD203B41FA5}">
                      <a16:colId xmlns:a16="http://schemas.microsoft.com/office/drawing/2014/main" val="1838178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792501763"/>
                    </a:ext>
                  </a:extLst>
                </a:gridCol>
                <a:gridCol w="996146">
                  <a:extLst>
                    <a:ext uri="{9D8B030D-6E8A-4147-A177-3AD203B41FA5}">
                      <a16:colId xmlns:a16="http://schemas.microsoft.com/office/drawing/2014/main" val="237020912"/>
                    </a:ext>
                  </a:extLst>
                </a:gridCol>
                <a:gridCol w="589937">
                  <a:extLst>
                    <a:ext uri="{9D8B030D-6E8A-4147-A177-3AD203B41FA5}">
                      <a16:colId xmlns:a16="http://schemas.microsoft.com/office/drawing/2014/main" val="3794456216"/>
                    </a:ext>
                  </a:extLst>
                </a:gridCol>
              </a:tblGrid>
              <a:tr h="483669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 </a:t>
                      </a:r>
                    </a:p>
                  </a:txBody>
                  <a:tcPr marL="30722" marR="30722" marT="30722" marB="30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 </a:t>
                      </a:r>
                    </a:p>
                  </a:txBody>
                  <a:tcPr marL="30722" marR="30722" marT="30722" marB="30722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Maybe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52042"/>
                  </a:ext>
                </a:extLst>
              </a:tr>
              <a:tr h="460659">
                <a:tc rowSpan="4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My </a:t>
                      </a: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group 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 used appropriate turn-taking.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50655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Everyone spoke</a:t>
                      </a:r>
                      <a:r>
                        <a:rPr lang="en-US" sz="22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for an appropriate length of time.</a:t>
                      </a:r>
                      <a:endParaRPr lang="en-US" sz="22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52430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 encouraged each other to contribute.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95279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 used body language effectively.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5782"/>
                  </a:ext>
                </a:extLst>
              </a:tr>
              <a:tr h="460659">
                <a:tc gridSpan="5"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One thing that my group did particularly well was …</a:t>
                      </a: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b="0" i="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B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915383"/>
                  </a:ext>
                </a:extLst>
              </a:tr>
              <a:tr h="460659">
                <a:tc gridSpan="5"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One thing that we could improve</a:t>
                      </a:r>
                      <a:r>
                        <a:rPr lang="en-US" sz="2200" b="0" i="0" kern="14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 in the future is … </a:t>
                      </a:r>
                    </a:p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200" b="0" i="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88741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0648" y="6165304"/>
            <a:ext cx="9864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Would you give yourself a rating of high pass / low pass / fail for </a:t>
            </a:r>
            <a:r>
              <a:rPr lang="en-US" sz="2400" b="1" dirty="0"/>
              <a:t>interaction</a:t>
            </a:r>
            <a:r>
              <a:rPr lang="en-US" sz="2400" dirty="0"/>
              <a:t>?  </a:t>
            </a:r>
            <a:endParaRPr lang="en-GB" sz="2400" dirty="0"/>
          </a:p>
        </p:txBody>
      </p:sp>
      <p:pic>
        <p:nvPicPr>
          <p:cNvPr id="3" name="Picture 6" descr="Book Generic Mixed icon">
            <a:extLst>
              <a:ext uri="{FF2B5EF4-FFF2-40B4-BE49-F238E27FC236}">
                <a16:creationId xmlns:a16="http://schemas.microsoft.com/office/drawing/2014/main" id="{F240C31E-6055-BAAC-E64F-D3C84AC0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4941168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270CB-D9D2-4B14-96C3-D9BF2D83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93672"/>
              </p:ext>
            </p:extLst>
          </p:nvPr>
        </p:nvGraphicFramePr>
        <p:xfrm>
          <a:off x="689308" y="2298134"/>
          <a:ext cx="10801200" cy="3082104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4149202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13564078"/>
                    </a:ext>
                  </a:extLst>
                </a:gridCol>
              </a:tblGrid>
              <a:tr h="1054887">
                <a:tc>
                  <a:txBody>
                    <a:bodyPr/>
                    <a:lstStyle/>
                    <a:p>
                      <a:pPr marL="170117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 addition, you should be better able to …</a:t>
                      </a:r>
                      <a:endParaRPr lang="en-US" sz="2400" b="1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Intended Learning Outcomes</a:t>
                      </a:r>
                      <a:endParaRPr lang="en-US" sz="2000" b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29048"/>
                  </a:ext>
                </a:extLst>
              </a:tr>
              <a:tr h="1073320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collaborate with peers in a group discussion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1.1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1.6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2.4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2.5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30901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4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recognise</a:t>
                      </a: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main features of the OCSa group discussion marking criteria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7055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F5E586-D145-AFB3-6F77-C88F0CCDB8E5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ADC5981-4915-8BFE-6381-220204D2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Lesson aims and objectives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9128B4-1129-2B84-3553-28B7F56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" name="Picture 5" descr="UoN_Primary_Logo_RGB">
            <a:extLst>
              <a:ext uri="{FF2B5EF4-FFF2-40B4-BE49-F238E27FC236}">
                <a16:creationId xmlns:a16="http://schemas.microsoft.com/office/drawing/2014/main" id="{DAF55D3F-6E96-9237-B8E9-4916F36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034-AB82-9548-C425-E30EDB1F42D7}"/>
              </a:ext>
            </a:extLst>
          </p:cNvPr>
          <p:cNvSpPr txBox="1"/>
          <p:nvPr/>
        </p:nvSpPr>
        <p:spPr>
          <a:xfrm>
            <a:off x="689308" y="1251777"/>
            <a:ext cx="108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By the end of this lesson, </a:t>
            </a:r>
            <a:r>
              <a:rPr lang="en-US" sz="2400" b="1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you should have enhanced your speaking and listening ability through practice.</a:t>
            </a:r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12182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243409"/>
              </p:ext>
            </p:extLst>
          </p:nvPr>
        </p:nvGraphicFramePr>
        <p:xfrm>
          <a:off x="695400" y="1196752"/>
          <a:ext cx="10729192" cy="2233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2209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8546983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48641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174583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Lesson 11.1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Review </a:t>
                      </a:r>
                      <a:r>
                        <a:rPr lang="en-US" sz="2400" b="0" i="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your lecture notes </a:t>
                      </a: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for Core Units 1-6 (Lectures A and B).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Bring them to class.</a:t>
                      </a:r>
                      <a:endParaRPr lang="en-US" sz="2400" b="0" i="1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1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275" y="96928"/>
            <a:ext cx="2423763" cy="721619"/>
          </a:xfr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Week 10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205458" y="-1489166"/>
            <a:ext cx="19394267" cy="120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962" y="818547"/>
            <a:ext cx="11980076" cy="5670121"/>
          </a:xfr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resources for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Lab Moodle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Speaking  University speaking tasks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(group discussions)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Next week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(Week 11 – beginning the 9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of December):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Utalk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continues!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Monday, Tuesday, Thursday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Friday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= PB 115 1:00 – 1:50pm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Wednesday = PB 201 1:00 – 1:40pm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Evening sessions available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(check SPDPO system for times)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NEW! </a:t>
            </a:r>
          </a:p>
          <a:p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group discussion practice (with feedback)</a:t>
            </a:r>
          </a:p>
          <a:p>
            <a:r>
              <a:rPr lang="en-US" sz="3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via the Writing Lab Friday email.  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604" y="6488668"/>
            <a:ext cx="447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Centre for English Language Education CELE N048 AY 24-25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488BF-5DF9-43A7-B4F8-5B363561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" y="96928"/>
            <a:ext cx="4411716" cy="63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ADBCB-507D-4077-83D7-F23BB088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275" y="1311918"/>
            <a:ext cx="2080070" cy="20800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F863E17B-17D6-49E5-83B3-80209F90CA66}"/>
              </a:ext>
            </a:extLst>
          </p:cNvPr>
          <p:cNvSpPr/>
          <p:nvPr/>
        </p:nvSpPr>
        <p:spPr>
          <a:xfrm flipV="1">
            <a:off x="8010702" y="1226460"/>
            <a:ext cx="1524001" cy="757040"/>
          </a:xfrm>
          <a:prstGeom prst="bentArrow">
            <a:avLst>
              <a:gd name="adj1" fmla="val 25000"/>
              <a:gd name="adj2" fmla="val 50000"/>
              <a:gd name="adj3" fmla="val 39229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4014F5-CD71-41D6-9BC4-BEF512C5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275" y="3827344"/>
            <a:ext cx="2080070" cy="2134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A4E7C3BD-8DFC-4F52-99C1-C232E21FAA2D}"/>
              </a:ext>
            </a:extLst>
          </p:cNvPr>
          <p:cNvSpPr/>
          <p:nvPr/>
        </p:nvSpPr>
        <p:spPr>
          <a:xfrm flipV="1">
            <a:off x="7143135" y="4440676"/>
            <a:ext cx="2519140" cy="757040"/>
          </a:xfrm>
          <a:prstGeom prst="bentArrow">
            <a:avLst>
              <a:gd name="adj1" fmla="val 25000"/>
              <a:gd name="adj2" fmla="val 50000"/>
              <a:gd name="adj3" fmla="val 39229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6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Getting started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1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3392" y="1189336"/>
            <a:ext cx="11089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In the Group Discussion Exam, you will receive a score out of 10 for each of the three criteria in the </a:t>
            </a:r>
            <a:r>
              <a:rPr lang="en-GB" sz="2400" i="1" dirty="0"/>
              <a:t>Marking descriptors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Do you know what the three criteria are?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DE39A6-F27F-1F8B-FD04-6E72905A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47" y="2951433"/>
            <a:ext cx="3168351" cy="2079530"/>
          </a:xfr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Task response</a:t>
            </a:r>
            <a:r>
              <a:rPr lang="en-US" sz="2400" dirty="0"/>
              <a:t> </a:t>
            </a:r>
          </a:p>
          <a:p>
            <a:r>
              <a:rPr lang="en-US" sz="2400" dirty="0"/>
              <a:t>Coherence</a:t>
            </a:r>
          </a:p>
          <a:p>
            <a:r>
              <a:rPr lang="en-US" sz="2400" dirty="0"/>
              <a:t>Development of ideas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AB3CC-27B6-A48B-68A6-A8966153E7E5}"/>
              </a:ext>
            </a:extLst>
          </p:cNvPr>
          <p:cNvSpPr txBox="1"/>
          <p:nvPr/>
        </p:nvSpPr>
        <p:spPr>
          <a:xfrm>
            <a:off x="947428" y="5407054"/>
            <a:ext cx="10297144" cy="523220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sysDash"/>
          </a:ln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GB" sz="2800" dirty="0"/>
              <a:t>What do you think you have to do to get a score of 10 for each one?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AB3CC-27B6-A48B-68A6-A8966153E7E5}"/>
              </a:ext>
            </a:extLst>
          </p:cNvPr>
          <p:cNvSpPr txBox="1"/>
          <p:nvPr/>
        </p:nvSpPr>
        <p:spPr>
          <a:xfrm>
            <a:off x="3287687" y="6093331"/>
            <a:ext cx="8724859" cy="64633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anchor="ctr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Hint: </a:t>
            </a:r>
            <a:r>
              <a:rPr lang="en-GB" dirty="0">
                <a:solidFill>
                  <a:srgbClr val="002060"/>
                </a:solidFill>
              </a:rPr>
              <a:t>Look on p.2 of the </a:t>
            </a:r>
            <a:r>
              <a:rPr lang="en-GB" i="1" u="sng" dirty="0">
                <a:solidFill>
                  <a:srgbClr val="002060"/>
                </a:solidFill>
              </a:rPr>
              <a:t>CELEN069 OCSa Group Discussion Descriptors 2024-2025</a:t>
            </a:r>
            <a:r>
              <a:rPr lang="en-GB" dirty="0">
                <a:solidFill>
                  <a:srgbClr val="002060"/>
                </a:solidFill>
              </a:rPr>
              <a:t> document </a:t>
            </a:r>
          </a:p>
          <a:p>
            <a:pPr marL="511175"/>
            <a:r>
              <a:rPr lang="en-GB" dirty="0">
                <a:solidFill>
                  <a:srgbClr val="002060"/>
                </a:solidFill>
              </a:rPr>
              <a:t>for more information on each criteria. 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BC569F-264D-4084-8E39-3FB17D5E595A}"/>
              </a:ext>
            </a:extLst>
          </p:cNvPr>
          <p:cNvSpPr txBox="1">
            <a:spLocks/>
          </p:cNvSpPr>
          <p:nvPr/>
        </p:nvSpPr>
        <p:spPr>
          <a:xfrm>
            <a:off x="4295801" y="2951433"/>
            <a:ext cx="2808312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Interaction</a:t>
            </a:r>
          </a:p>
          <a:p>
            <a:r>
              <a:rPr lang="en-US" sz="2400" dirty="0"/>
              <a:t>Interactive </a:t>
            </a:r>
            <a:r>
              <a:rPr lang="en-US" sz="2400" dirty="0" err="1"/>
              <a:t>behaviours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B226D2-0CB8-4AA6-8704-AABCA298AE49}"/>
              </a:ext>
            </a:extLst>
          </p:cNvPr>
          <p:cNvSpPr txBox="1">
            <a:spLocks/>
          </p:cNvSpPr>
          <p:nvPr/>
        </p:nvSpPr>
        <p:spPr>
          <a:xfrm>
            <a:off x="7213216" y="2951433"/>
            <a:ext cx="3923345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Delivery</a:t>
            </a:r>
            <a:r>
              <a:rPr lang="en-US" sz="2400" dirty="0"/>
              <a:t> </a:t>
            </a:r>
          </a:p>
          <a:p>
            <a:r>
              <a:rPr lang="en-US" sz="2400" dirty="0"/>
              <a:t>Fluency</a:t>
            </a:r>
          </a:p>
          <a:p>
            <a:r>
              <a:rPr lang="en-US" sz="2400" dirty="0"/>
              <a:t>Pronunciation &amp; speech features</a:t>
            </a:r>
          </a:p>
          <a:p>
            <a:r>
              <a:rPr lang="en-US" sz="2400" dirty="0"/>
              <a:t>Language use</a:t>
            </a:r>
          </a:p>
        </p:txBody>
      </p:sp>
    </p:spTree>
    <p:extLst>
      <p:ext uri="{BB962C8B-B14F-4D97-AF65-F5344CB8AC3E}">
        <p14:creationId xmlns:p14="http://schemas.microsoft.com/office/powerpoint/2010/main" val="109002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1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Language and skills focus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(Marking descriptors)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Thinking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32" y="5466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7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Marking descriptors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CA8C385-E4A0-7E81-453F-506F258E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373744"/>
            <a:ext cx="29337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B6EE5-6D56-35A6-FD05-8786C1B2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916832"/>
            <a:ext cx="2952750" cy="3152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E62863-EDF7-40C2-A769-22D88AA2C4F7}"/>
              </a:ext>
            </a:extLst>
          </p:cNvPr>
          <p:cNvSpPr/>
          <p:nvPr/>
        </p:nvSpPr>
        <p:spPr>
          <a:xfrm>
            <a:off x="4110218" y="1373744"/>
            <a:ext cx="7458390" cy="36958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Make sure ideas are relevant to the topic and task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information from the Core Units, readings and self-study materials on Moodle, extra research and your own knowledge to support and develop your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a group, complete the task (giving appropriate time to each stage).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57E7-592B-A4D7-AC28-47287D070020}"/>
              </a:ext>
            </a:extLst>
          </p:cNvPr>
          <p:cNvSpPr txBox="1"/>
          <p:nvPr/>
        </p:nvSpPr>
        <p:spPr>
          <a:xfrm>
            <a:off x="4943872" y="5866809"/>
            <a:ext cx="7158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*</a:t>
            </a:r>
            <a:r>
              <a:rPr lang="en-US" b="0" i="1" dirty="0">
                <a:solidFill>
                  <a:srgbClr val="002060"/>
                </a:solidFill>
                <a:effectLst/>
                <a:latin typeface="Helvetica Neue"/>
              </a:rPr>
              <a:t>sophisticated </a:t>
            </a:r>
            <a:r>
              <a:rPr lang="en-US" b="0" dirty="0">
                <a:solidFill>
                  <a:srgbClr val="002060"/>
                </a:solidFill>
                <a:effectLst/>
                <a:latin typeface="Helvetica Neue"/>
              </a:rPr>
              <a:t>= talk</a:t>
            </a: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 in an 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Helvetica Neue"/>
              </a:rPr>
              <a:t>in-depth </a:t>
            </a:r>
            <a:r>
              <a:rPr lang="en-US" b="0" i="0" dirty="0">
                <a:solidFill>
                  <a:srgbClr val="002060"/>
                </a:solidFill>
                <a:effectLst/>
                <a:latin typeface="Helvetica Neue"/>
              </a:rPr>
              <a:t>and knowledgeable manner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Marking descriptors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8F2BFA2-2286-6ED9-8A0A-BE669EC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373744"/>
            <a:ext cx="2933700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8BF09-4672-BC88-F71D-7FEED444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00" y="1916832"/>
            <a:ext cx="2981325" cy="3067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C6F6C8-D3A9-4A33-BF2B-8A5336FE1959}"/>
              </a:ext>
            </a:extLst>
          </p:cNvPr>
          <p:cNvSpPr/>
          <p:nvPr/>
        </p:nvSpPr>
        <p:spPr>
          <a:xfrm>
            <a:off x="4007768" y="1373744"/>
            <a:ext cx="7388872" cy="36101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Listen to the other speakers and build on their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Encourage others to contribute (if necessary).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a typeface="SimSun" panose="02010600030101010101" pitchFamily="2" charset="-122"/>
                <a:cs typeface="Times New Roman" panose="02020603050405020304" pitchFamily="18" charset="0"/>
              </a:rPr>
              <a:t>Use body language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  <a:cs typeface="Times New Roman" panose="02020603050405020304" pitchFamily="18" charset="0"/>
              </a:rPr>
              <a:t>Speak for an appropriate length of time (not dominating or too quiet).</a:t>
            </a:r>
          </a:p>
        </p:txBody>
      </p:sp>
    </p:spTree>
    <p:extLst>
      <p:ext uri="{BB962C8B-B14F-4D97-AF65-F5344CB8AC3E}">
        <p14:creationId xmlns:p14="http://schemas.microsoft.com/office/powerpoint/2010/main" val="426630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Marking descriptors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2BEA2-062C-4C56-9A08-7E4425D9245D}"/>
              </a:ext>
            </a:extLst>
          </p:cNvPr>
          <p:cNvSpPr/>
          <p:nvPr/>
        </p:nvSpPr>
        <p:spPr>
          <a:xfrm>
            <a:off x="3935760" y="1373744"/>
            <a:ext cx="7416824" cy="443201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Speak clearly and </a:t>
            </a:r>
            <a:r>
              <a:rPr lang="en-US" sz="2400" b="1" u="sng" dirty="0"/>
              <a:t>loudly</a:t>
            </a:r>
            <a:r>
              <a:rPr lang="en-US" sz="2400" dirty="0"/>
              <a:t> enough.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appropriate pacing and pausing.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appropriate stress and intonation.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appropriate grammar and vocabulary.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Pronounce key words accurately.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29BB4-9374-7DC7-6B7B-DC30B869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5" y="1373744"/>
            <a:ext cx="29337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80527-C69A-FD5E-A4CB-4DCDFB2E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5" y="1900507"/>
            <a:ext cx="29908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384" y="1556792"/>
            <a:ext cx="110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dirty="0"/>
              <a:t>Discuss in groups. What can you do to prepare for the exam and improve your score in each of the criteria?</a:t>
            </a:r>
            <a:endParaRPr lang="en-US" sz="2400" b="1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Marking descriptors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1EE581-AE64-6EEE-1979-A4FE1D7F4130}"/>
              </a:ext>
            </a:extLst>
          </p:cNvPr>
          <p:cNvSpPr txBox="1">
            <a:spLocks/>
          </p:cNvSpPr>
          <p:nvPr/>
        </p:nvSpPr>
        <p:spPr>
          <a:xfrm>
            <a:off x="1018347" y="2951433"/>
            <a:ext cx="3168351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/>
              <a:t>Task response</a:t>
            </a:r>
            <a:r>
              <a:rPr lang="en-US" sz="2400"/>
              <a:t> </a:t>
            </a:r>
          </a:p>
          <a:p>
            <a:r>
              <a:rPr lang="en-US" sz="2400"/>
              <a:t>Coherence</a:t>
            </a:r>
          </a:p>
          <a:p>
            <a:r>
              <a:rPr lang="en-US" sz="2400"/>
              <a:t>Development of ideas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D00A13-6BD1-0DB1-735F-671B841FA7A0}"/>
              </a:ext>
            </a:extLst>
          </p:cNvPr>
          <p:cNvSpPr txBox="1">
            <a:spLocks/>
          </p:cNvSpPr>
          <p:nvPr/>
        </p:nvSpPr>
        <p:spPr>
          <a:xfrm>
            <a:off x="4295801" y="2951433"/>
            <a:ext cx="2808312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Interaction</a:t>
            </a:r>
          </a:p>
          <a:p>
            <a:r>
              <a:rPr lang="en-US" sz="2400" dirty="0"/>
              <a:t>Interactive </a:t>
            </a:r>
            <a:r>
              <a:rPr lang="en-US" sz="2400" dirty="0" err="1"/>
              <a:t>behaviours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D11B1D-0B66-B7C7-C7F2-39D5B6E54919}"/>
              </a:ext>
            </a:extLst>
          </p:cNvPr>
          <p:cNvSpPr txBox="1">
            <a:spLocks/>
          </p:cNvSpPr>
          <p:nvPr/>
        </p:nvSpPr>
        <p:spPr>
          <a:xfrm>
            <a:off x="7213216" y="2951433"/>
            <a:ext cx="3923345" cy="20795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Delivery</a:t>
            </a:r>
            <a:r>
              <a:rPr lang="en-US" sz="2400" dirty="0"/>
              <a:t> </a:t>
            </a:r>
          </a:p>
          <a:p>
            <a:r>
              <a:rPr lang="en-US" sz="2400" dirty="0"/>
              <a:t>Fluency</a:t>
            </a:r>
          </a:p>
          <a:p>
            <a:r>
              <a:rPr lang="en-US" sz="2400" dirty="0"/>
              <a:t>Pronunciation &amp; speech features</a:t>
            </a:r>
          </a:p>
          <a:p>
            <a:r>
              <a:rPr lang="en-US" sz="2400" dirty="0"/>
              <a:t>Language use</a:t>
            </a:r>
          </a:p>
        </p:txBody>
      </p:sp>
    </p:spTree>
    <p:extLst>
      <p:ext uri="{BB962C8B-B14F-4D97-AF65-F5344CB8AC3E}">
        <p14:creationId xmlns:p14="http://schemas.microsoft.com/office/powerpoint/2010/main" val="26563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7" ma:contentTypeDescription="Create a new document." ma:contentTypeScope="" ma:versionID="568b8adbecda335264cfe31496b90c93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7721472c44fd29fe429fa1e6eef86e5e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  <SharedWithUsers xmlns="71566fe0-4e9e-429a-8fc8-bbed13cddc7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463A9E5-55FB-46CF-8616-453772407B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187D4-867B-4BCC-9BAC-3FB608B710DB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545d15f7-6577-4bc9-aa88-89ac4a3e5607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566fe0-4e9e-429a-8fc8-bbed13cddc77"/>
    <ds:schemaRef ds:uri="c98cd21c-babb-4b51-9f32-e929c9312283"/>
    <ds:schemaRef ds:uri="b4633975-2ae0-4980-b3dc-2c358368657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9554</TotalTime>
  <Words>1236</Words>
  <Application>Microsoft Office PowerPoint</Application>
  <PresentationFormat>Widescreen</PresentationFormat>
  <Paragraphs>250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 </vt:lpstr>
      <vt:lpstr>Helvetica Neue</vt:lpstr>
      <vt:lpstr>SimSun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10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1595</cp:revision>
  <cp:lastPrinted>2015-02-25T05:39:47Z</cp:lastPrinted>
  <dcterms:created xsi:type="dcterms:W3CDTF">2011-01-19T07:34:59Z</dcterms:created>
  <dcterms:modified xsi:type="dcterms:W3CDTF">2024-12-02T14:37:40Z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  <property fmtid="{D5CDD505-2E9C-101B-9397-08002B2CF9AE}" pid="12" name="TriggerFlowInfo">
    <vt:lpwstr/>
  </property>
</Properties>
</file>