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6" r:id="rId3"/>
  </p:sldMasterIdLst>
  <p:notesMasterIdLst>
    <p:notesMasterId r:id="rId60"/>
  </p:notesMasterIdLst>
  <p:handoutMasterIdLst>
    <p:handoutMasterId r:id="rId61"/>
  </p:handoutMasterIdLst>
  <p:sldIdLst>
    <p:sldId id="256" r:id="rId4"/>
    <p:sldId id="257" r:id="rId5"/>
    <p:sldId id="298" r:id="rId6"/>
    <p:sldId id="300"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30" r:id="rId35"/>
    <p:sldId id="331" r:id="rId36"/>
    <p:sldId id="332" r:id="rId37"/>
    <p:sldId id="333" r:id="rId38"/>
    <p:sldId id="334" r:id="rId39"/>
    <p:sldId id="336" r:id="rId40"/>
    <p:sldId id="337" r:id="rId41"/>
    <p:sldId id="338" r:id="rId42"/>
    <p:sldId id="339" r:id="rId43"/>
    <p:sldId id="340" r:id="rId44"/>
    <p:sldId id="366" r:id="rId45"/>
    <p:sldId id="384" r:id="rId46"/>
    <p:sldId id="390" r:id="rId47"/>
    <p:sldId id="393" r:id="rId48"/>
    <p:sldId id="372" r:id="rId49"/>
    <p:sldId id="375" r:id="rId50"/>
    <p:sldId id="374" r:id="rId51"/>
    <p:sldId id="376" r:id="rId52"/>
    <p:sldId id="377" r:id="rId53"/>
    <p:sldId id="378" r:id="rId54"/>
    <p:sldId id="379" r:id="rId55"/>
    <p:sldId id="380" r:id="rId56"/>
    <p:sldId id="381" r:id="rId57"/>
    <p:sldId id="382" r:id="rId58"/>
    <p:sldId id="38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56"/>
            <p14:sldId id="257"/>
            <p14:sldId id="298"/>
            <p14:sldId id="300"/>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30"/>
            <p14:sldId id="331"/>
            <p14:sldId id="332"/>
            <p14:sldId id="333"/>
            <p14:sldId id="334"/>
            <p14:sldId id="336"/>
            <p14:sldId id="337"/>
            <p14:sldId id="338"/>
            <p14:sldId id="339"/>
            <p14:sldId id="340"/>
            <p14:sldId id="366"/>
            <p14:sldId id="384"/>
            <p14:sldId id="390"/>
            <p14:sldId id="393"/>
            <p14:sldId id="372"/>
            <p14:sldId id="375"/>
            <p14:sldId id="374"/>
            <p14:sldId id="376"/>
            <p14:sldId id="377"/>
            <p14:sldId id="378"/>
            <p14:sldId id="379"/>
            <p14:sldId id="380"/>
            <p14:sldId id="381"/>
            <p14:sldId id="382"/>
            <p14:sldId id="3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771" autoAdjust="0"/>
  </p:normalViewPr>
  <p:slideViewPr>
    <p:cSldViewPr snapToGrid="0" snapToObjects="1">
      <p:cViewPr varScale="1">
        <p:scale>
          <a:sx n="72" d="100"/>
          <a:sy n="72" d="100"/>
        </p:scale>
        <p:origin x="1350" y="72"/>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98" d="100"/>
          <a:sy n="98" d="100"/>
        </p:scale>
        <p:origin x="-36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11/10/2024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11/10/2024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4FA2E-E323-4A33-A645-D3C1812F0506}"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43968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4FA2E-E323-4A33-A645-D3C1812F0506}"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26074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4FA2E-E323-4A33-A645-D3C1812F0506}"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31060-5C85-4FB0-A70A-45E32D603670}" type="slidenum">
              <a:rPr lang="en-US" smtClean="0"/>
              <a:t>‹#›</a:t>
            </a:fld>
            <a:endParaRPr lang="en-US"/>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9721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FA2E-E323-4A33-A645-D3C1812F0506}"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5174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10/11/2024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906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84FA2E-E323-4A33-A645-D3C1812F0506}"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302040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164101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6884FA2E-E323-4A33-A645-D3C1812F0506}" type="datetimeFigureOut">
              <a:rPr lang="en-US" smtClean="0"/>
              <a:t>10/11/2024</a:t>
            </a:fld>
            <a:endParaRPr lang="en-US"/>
          </a:p>
        </p:txBody>
      </p:sp>
      <p:sp>
        <p:nvSpPr>
          <p:cNvPr id="5" name="Footer Placeholder 4"/>
          <p:cNvSpPr>
            <a:spLocks noGrp="1"/>
          </p:cNvSpPr>
          <p:nvPr>
            <p:ph type="ftr" sz="quarter" idx="11"/>
          </p:nvPr>
        </p:nvSpPr>
        <p:spPr>
          <a:xfrm>
            <a:off x="581193" y="5951812"/>
            <a:ext cx="5922209" cy="365125"/>
          </a:xfrm>
        </p:spPr>
        <p:txBody>
          <a:bodyPr/>
          <a:lstStyle/>
          <a:p>
            <a:endParaRPr lang="en-US"/>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3792651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3250686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87987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3401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5671769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052131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612232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269793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86333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6949898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5288279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021397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89022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p:cNvSpPr/>
          <p:nvPr userDrawn="1"/>
        </p:nvSpPr>
        <p:spPr>
          <a:xfrm flipH="1">
            <a:off x="0" y="0"/>
            <a:ext cx="9142809" cy="6858000"/>
          </a:xfrm>
          <a:prstGeom prst="rect">
            <a:avLst/>
          </a:prstGeom>
          <a:blipFill dpi="0" rotWithShape="1">
            <a:blip r:embed="rId2">
              <a:alphaModFix amt="40000"/>
            </a:blip>
            <a:srcRect/>
            <a:stretch>
              <a:fillRect l="-20737" t="-2407" r="-9007" b="-129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b="1" dirty="0">
              <a:latin typeface="+mj-lt"/>
            </a:endParaRPr>
          </a:p>
        </p:txBody>
      </p:sp>
      <p:sp>
        <p:nvSpPr>
          <p:cNvPr id="2" name="Title 1"/>
          <p:cNvSpPr>
            <a:spLocks noGrp="1"/>
          </p:cNvSpPr>
          <p:nvPr>
            <p:ph type="ctrTitle"/>
          </p:nvPr>
        </p:nvSpPr>
        <p:spPr>
          <a:xfrm>
            <a:off x="3353908" y="2409650"/>
            <a:ext cx="5447192" cy="2387600"/>
          </a:xfrm>
        </p:spPr>
        <p:txBody>
          <a:bodyPr anchor="ctr">
            <a:noAutofit/>
          </a:bodyPr>
          <a:lstStyle>
            <a:lvl1pPr algn="r">
              <a:lnSpc>
                <a:spcPct val="100000"/>
              </a:lnSpc>
              <a:defRPr sz="60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157163" y="5562601"/>
            <a:ext cx="8643822" cy="947797"/>
          </a:xfrm>
          <a:prstGeom prst="rect">
            <a:avLst/>
          </a:prstGeom>
        </p:spPr>
        <p:txBody>
          <a:bodyPr anchor="ctr">
            <a:normAutofit/>
          </a:bodyPr>
          <a:lstStyle>
            <a:lvl1pPr marL="0" indent="0" algn="r">
              <a:buNone/>
              <a:defRPr sz="2700" b="0" baseline="0">
                <a:solidFill>
                  <a:schemeClr val="bg1"/>
                </a:solidFill>
                <a:latin typeface="+mn-lt"/>
              </a:defRPr>
            </a:lvl1pPr>
          </a:lstStyle>
          <a:p>
            <a:pPr lvl="0"/>
            <a:r>
              <a:rPr lang="en-GB" dirty="0"/>
              <a:t>Insert Text</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1503757" y="-2"/>
            <a:ext cx="7639046" cy="74645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1503759" y="23973"/>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mod="1">
    <p:ext uri="{DCECCB84-F9BA-43D5-87BE-67443E8EF086}">
      <p15:sldGuideLst xmlns:p15="http://schemas.microsoft.com/office/powerpoint/2012/main">
        <p15:guide id="2" pos="5" userDrawn="1">
          <p15:clr>
            <a:srgbClr val="FBAE40"/>
          </p15:clr>
        </p15:guide>
        <p15:guide id="3" pos="56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1503758" y="-1"/>
            <a:ext cx="7639046" cy="746450"/>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1503759" y="23974"/>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3" pos="56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9144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6884FA2E-E323-4A33-A645-D3C1812F0506}" type="datetimeFigureOut">
              <a:rPr lang="en-US" smtClean="0"/>
              <a:t>10/11/2024</a:t>
            </a:fld>
            <a:endParaRPr lang="en-US"/>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8451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5956138"/>
            <a:ext cx="789381" cy="365125"/>
          </a:xfrm>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17380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10/11/2024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34494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2" y="0"/>
            <a:ext cx="9142810" cy="746449"/>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 name="Rectangle 6"/>
          <p:cNvSpPr/>
          <p:nvPr userDrawn="1"/>
        </p:nvSpPr>
        <p:spPr>
          <a:xfrm>
            <a:off x="1501503" y="1"/>
            <a:ext cx="7646069" cy="746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Placeholder 1"/>
          <p:cNvSpPr>
            <a:spLocks noGrp="1"/>
          </p:cNvSpPr>
          <p:nvPr>
            <p:ph type="title"/>
          </p:nvPr>
        </p:nvSpPr>
        <p:spPr>
          <a:xfrm>
            <a:off x="1501504" y="23976"/>
            <a:ext cx="7642496" cy="6984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4E112F-1B58-4F80-8548-230F871317D2}" type="datetimeFigureOut">
              <a:rPr lang="en-GB" smtClean="0"/>
              <a:t>11/10/2024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2D6D5-F6C2-4C88-B07F-0F9DC0B2C389}" type="slidenum">
              <a:rPr lang="en-GB" smtClean="0"/>
              <a:t>‹#›</a:t>
            </a:fld>
            <a:endParaRPr lang="en-GB"/>
          </a:p>
        </p:txBody>
      </p:sp>
      <p:cxnSp>
        <p:nvCxnSpPr>
          <p:cNvPr id="8" name="Straight Connector 7"/>
          <p:cNvCxnSpPr>
            <a:cxnSpLocks/>
          </p:cNvCxnSpPr>
          <p:nvPr userDrawn="1"/>
        </p:nvCxnSpPr>
        <p:spPr>
          <a:xfrm>
            <a:off x="1497932" y="1"/>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1"/>
            <a:ext cx="1247775" cy="460429"/>
          </a:xfrm>
          <a:prstGeom prst="rect">
            <a:avLst/>
          </a:prstGeom>
        </p:spPr>
      </p:pic>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2" r:id="rId3"/>
    <p:sldLayoutId id="2147483650" r:id="rId4"/>
    <p:sldLayoutId id="2147483658" r:id="rId5"/>
    <p:sldLayoutId id="21474836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6884FA2E-E323-4A33-A645-D3C1812F0506}" type="datetimeFigureOut">
              <a:rPr lang="en-US" smtClean="0"/>
              <a:t>10/11/2024</a:t>
            </a:fld>
            <a:endParaRPr lang="en-US"/>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51331060-5C85-4FB0-A70A-45E32D603670}" type="slidenum">
              <a:rPr lang="en-US" smtClean="0"/>
              <a:t>‹#›</a:t>
            </a:fld>
            <a:endParaRPr lang="en-US"/>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6790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C68A8DA-66C7-4822-842F-13C826991A9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524C2E8-A965-429B-ABC8-9EE0FD137C19}"/>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48086048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SzPct val="10000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8.png"/><Relationship Id="rId7" Type="http://schemas.openxmlformats.org/officeDocument/2006/relationships/image" Target="../media/image31.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52.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image" Target="../media/image65.png"/><Relationship Id="rId1" Type="http://schemas.openxmlformats.org/officeDocument/2006/relationships/slideLayout" Target="../slideLayouts/slideLayout4.xml"/><Relationship Id="rId6" Type="http://schemas.openxmlformats.org/officeDocument/2006/relationships/image" Target="../media/image500.png"/><Relationship Id="rId5" Type="http://schemas.openxmlformats.org/officeDocument/2006/relationships/image" Target="../media/image68.png"/><Relationship Id="rId4" Type="http://schemas.openxmlformats.org/officeDocument/2006/relationships/image" Target="../media/image67.png"/></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xml"/><Relationship Id="rId4" Type="http://schemas.openxmlformats.org/officeDocument/2006/relationships/image" Target="../media/image520.png"/></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0.png"/><Relationship Id="rId1" Type="http://schemas.openxmlformats.org/officeDocument/2006/relationships/slideLayout" Target="../slideLayouts/slideLayout4.xml"/><Relationship Id="rId4" Type="http://schemas.openxmlformats.org/officeDocument/2006/relationships/image" Target="../media/image81.png"/></Relationships>
</file>

<file path=ppt/slides/_rels/slide2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4.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90.png"/><Relationship Id="rId1" Type="http://schemas.openxmlformats.org/officeDocument/2006/relationships/slideLayout" Target="../slideLayouts/slideLayout4.xml"/><Relationship Id="rId5" Type="http://schemas.openxmlformats.org/officeDocument/2006/relationships/image" Target="../media/image93.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4.xml"/><Relationship Id="rId6" Type="http://schemas.openxmlformats.org/officeDocument/2006/relationships/image" Target="../media/image69.png"/><Relationship Id="rId5" Type="http://schemas.openxmlformats.org/officeDocument/2006/relationships/image" Target="../media/image66.png"/><Relationship Id="rId10" Type="http://schemas.openxmlformats.org/officeDocument/2006/relationships/image" Target="../media/image103.png"/><Relationship Id="rId4" Type="http://schemas.openxmlformats.org/officeDocument/2006/relationships/image" Target="../media/image79.png"/><Relationship Id="rId9" Type="http://schemas.openxmlformats.org/officeDocument/2006/relationships/image" Target="../media/image102.png"/></Relationships>
</file>

<file path=ppt/slides/_rels/slide3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image" Target="../media/image104.png"/><Relationship Id="rId1" Type="http://schemas.openxmlformats.org/officeDocument/2006/relationships/slideLayout" Target="../slideLayouts/slideLayout4.xml"/><Relationship Id="rId6" Type="http://schemas.openxmlformats.org/officeDocument/2006/relationships/image" Target="../media/image108.png"/><Relationship Id="rId5" Type="http://schemas.openxmlformats.org/officeDocument/2006/relationships/image" Target="../media/image10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s>
</file>

<file path=ppt/slides/_rels/slide35.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png"/><Relationship Id="rId1" Type="http://schemas.openxmlformats.org/officeDocument/2006/relationships/slideLayout" Target="../slideLayouts/slideLayout4.xml"/><Relationship Id="rId6" Type="http://schemas.openxmlformats.org/officeDocument/2006/relationships/image" Target="../media/image117.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22.png"/><Relationship Id="rId1" Type="http://schemas.openxmlformats.org/officeDocument/2006/relationships/slideLayout" Target="../slideLayouts/slideLayout4.xml"/><Relationship Id="rId5" Type="http://schemas.openxmlformats.org/officeDocument/2006/relationships/image" Target="../media/image125.png"/><Relationship Id="rId4" Type="http://schemas.openxmlformats.org/officeDocument/2006/relationships/image" Target="../media/image91.png"/></Relationships>
</file>

<file path=ppt/slides/_rels/slide3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970.png"/><Relationship Id="rId1" Type="http://schemas.openxmlformats.org/officeDocument/2006/relationships/slideLayout" Target="../slideLayouts/slideLayout4.xml"/><Relationship Id="rId5" Type="http://schemas.openxmlformats.org/officeDocument/2006/relationships/image" Target="../media/image130.png"/><Relationship Id="rId4" Type="http://schemas.openxmlformats.org/officeDocument/2006/relationships/image" Target="../media/image123.png"/></Relationships>
</file>

<file path=ppt/slides/_rels/slide3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4.xml"/><Relationship Id="rId6" Type="http://schemas.openxmlformats.org/officeDocument/2006/relationships/image" Target="../media/image127.png"/><Relationship Id="rId5" Type="http://schemas.openxmlformats.org/officeDocument/2006/relationships/image" Target="../media/image134.png"/><Relationship Id="rId4" Type="http://schemas.openxmlformats.org/officeDocument/2006/relationships/image" Target="../media/image1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36.png"/><Relationship Id="rId1" Type="http://schemas.openxmlformats.org/officeDocument/2006/relationships/slideLayout" Target="../slideLayouts/slideLayout4.xml"/><Relationship Id="rId4" Type="http://schemas.openxmlformats.org/officeDocument/2006/relationships/image" Target="../media/image138.png"/></Relationships>
</file>

<file path=ppt/slides/_rels/slide41.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9.png"/><Relationship Id="rId1" Type="http://schemas.openxmlformats.org/officeDocument/2006/relationships/slideLayout" Target="../slideLayouts/slideLayout4.xml"/><Relationship Id="rId5" Type="http://schemas.openxmlformats.org/officeDocument/2006/relationships/image" Target="../media/image142.png"/><Relationship Id="rId4" Type="http://schemas.openxmlformats.org/officeDocument/2006/relationships/image" Target="../media/image1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2.xml"/><Relationship Id="rId4" Type="http://schemas.openxmlformats.org/officeDocument/2006/relationships/image" Target="../media/image92.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3.xml"/><Relationship Id="rId5" Type="http://schemas.openxmlformats.org/officeDocument/2006/relationships/image" Target="../media/image99.png"/><Relationship Id="rId4" Type="http://schemas.openxmlformats.org/officeDocument/2006/relationships/image" Target="../media/image98.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4.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1.png"/><Relationship Id="rId2" Type="http://schemas.openxmlformats.org/officeDocument/2006/relationships/slideLayout" Target="../slideLayouts/slideLayout18.xml"/><Relationship Id="rId1" Type="http://schemas.openxmlformats.org/officeDocument/2006/relationships/themeOverride" Target="../theme/themeOverride5.xml"/><Relationship Id="rId6" Type="http://schemas.openxmlformats.org/officeDocument/2006/relationships/image" Target="../media/image140.png"/><Relationship Id="rId5" Type="http://schemas.openxmlformats.org/officeDocument/2006/relationships/image" Target="../media/image137.png"/><Relationship Id="rId4" Type="http://schemas.openxmlformats.org/officeDocument/2006/relationships/image" Target="../media/image126.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6.xml"/><Relationship Id="rId5" Type="http://schemas.openxmlformats.org/officeDocument/2006/relationships/image" Target="../media/image144.png"/><Relationship Id="rId4" Type="http://schemas.openxmlformats.org/officeDocument/2006/relationships/image" Target="../media/image143.png"/></Relationships>
</file>

<file path=ppt/slides/_rels/slide4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4.png"/><Relationship Id="rId7" Type="http://schemas.openxmlformats.org/officeDocument/2006/relationships/image" Target="../media/image147.png"/><Relationship Id="rId2" Type="http://schemas.openxmlformats.org/officeDocument/2006/relationships/slideLayout" Target="../slideLayouts/slideLayout18.xml"/><Relationship Id="rId1" Type="http://schemas.openxmlformats.org/officeDocument/2006/relationships/themeOverride" Target="../theme/themeOverride7.xml"/><Relationship Id="rId6" Type="http://schemas.openxmlformats.org/officeDocument/2006/relationships/image" Target="../media/image146.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3.png"/><Relationship Id="rId9" Type="http://schemas.openxmlformats.org/officeDocument/2006/relationships/image" Target="../media/image1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55.png"/><Relationship Id="rId3" Type="http://schemas.openxmlformats.org/officeDocument/2006/relationships/image" Target="../media/image4.png"/><Relationship Id="rId7" Type="http://schemas.openxmlformats.org/officeDocument/2006/relationships/image" Target="../media/image154.png"/><Relationship Id="rId2" Type="http://schemas.openxmlformats.org/officeDocument/2006/relationships/slideLayout" Target="../slideLayouts/slideLayout18.xml"/><Relationship Id="rId1" Type="http://schemas.openxmlformats.org/officeDocument/2006/relationships/themeOverride" Target="../theme/themeOverride8.xml"/><Relationship Id="rId6" Type="http://schemas.openxmlformats.org/officeDocument/2006/relationships/image" Target="../media/image153.png"/><Relationship Id="rId5" Type="http://schemas.openxmlformats.org/officeDocument/2006/relationships/image" Target="../media/image152.png"/><Relationship Id="rId10" Type="http://schemas.openxmlformats.org/officeDocument/2006/relationships/image" Target="../media/image1610.png"/><Relationship Id="rId4" Type="http://schemas.openxmlformats.org/officeDocument/2006/relationships/image" Target="../media/image151.png"/><Relationship Id="rId9" Type="http://schemas.openxmlformats.org/officeDocument/2006/relationships/image" Target="../media/image1600.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9.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1.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0.xml"/><Relationship Id="rId4" Type="http://schemas.openxmlformats.org/officeDocument/2006/relationships/image" Target="../media/image92.png"/></Relationships>
</file>

<file path=ppt/slides/_rels/slide53.xml.rels><?xml version="1.0" encoding="UTF-8" standalone="yes"?>
<Relationships xmlns="http://schemas.openxmlformats.org/package/2006/relationships"><Relationship Id="rId8" Type="http://schemas.openxmlformats.org/officeDocument/2006/relationships/image" Target="../media/image162.png"/><Relationship Id="rId3" Type="http://schemas.openxmlformats.org/officeDocument/2006/relationships/image" Target="../media/image4.png"/><Relationship Id="rId7" Type="http://schemas.openxmlformats.org/officeDocument/2006/relationships/image" Target="../media/image161.png"/><Relationship Id="rId2" Type="http://schemas.openxmlformats.org/officeDocument/2006/relationships/slideLayout" Target="../slideLayouts/slideLayout18.xml"/><Relationship Id="rId1" Type="http://schemas.openxmlformats.org/officeDocument/2006/relationships/themeOverride" Target="../theme/themeOverride11.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 Id="rId9" Type="http://schemas.openxmlformats.org/officeDocument/2006/relationships/image" Target="../media/image163.png"/></Relationships>
</file>

<file path=ppt/slides/_rels/slide54.xml.rels><?xml version="1.0" encoding="UTF-8" standalone="yes"?>
<Relationships xmlns="http://schemas.openxmlformats.org/package/2006/relationships"><Relationship Id="rId8" Type="http://schemas.openxmlformats.org/officeDocument/2006/relationships/image" Target="../media/image168.png"/><Relationship Id="rId3" Type="http://schemas.openxmlformats.org/officeDocument/2006/relationships/image" Target="../media/image4.png"/><Relationship Id="rId7" Type="http://schemas.openxmlformats.org/officeDocument/2006/relationships/image" Target="../media/image167.png"/><Relationship Id="rId2" Type="http://schemas.openxmlformats.org/officeDocument/2006/relationships/slideLayout" Target="../slideLayouts/slideLayout18.xml"/><Relationship Id="rId1" Type="http://schemas.openxmlformats.org/officeDocument/2006/relationships/themeOverride" Target="../theme/themeOverride1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64.png"/><Relationship Id="rId9" Type="http://schemas.openxmlformats.org/officeDocument/2006/relationships/image" Target="../media/image169.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3.xml"/><Relationship Id="rId5" Type="http://schemas.openxmlformats.org/officeDocument/2006/relationships/image" Target="../media/image99.png"/><Relationship Id="rId4" Type="http://schemas.openxmlformats.org/officeDocument/2006/relationships/image" Target="../media/image98.png"/></Relationships>
</file>

<file path=ppt/slides/_rels/slide56.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4.png"/><Relationship Id="rId7" Type="http://schemas.openxmlformats.org/officeDocument/2006/relationships/image" Target="../media/image173.png"/><Relationship Id="rId2" Type="http://schemas.openxmlformats.org/officeDocument/2006/relationships/slideLayout" Target="../slideLayouts/slideLayout18.xml"/><Relationship Id="rId1" Type="http://schemas.openxmlformats.org/officeDocument/2006/relationships/themeOverride" Target="../theme/themeOverride14.xml"/><Relationship Id="rId6" Type="http://schemas.openxmlformats.org/officeDocument/2006/relationships/image" Target="../media/image172.png"/><Relationship Id="rId5" Type="http://schemas.openxmlformats.org/officeDocument/2006/relationships/image" Target="../media/image171.png"/><Relationship Id="rId10" Type="http://schemas.openxmlformats.org/officeDocument/2006/relationships/image" Target="../media/image176.png"/><Relationship Id="rId4" Type="http://schemas.openxmlformats.org/officeDocument/2006/relationships/image" Target="../media/image170.png"/><Relationship Id="rId9" Type="http://schemas.openxmlformats.org/officeDocument/2006/relationships/image" Target="../media/image17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7023682" y="854274"/>
            <a:ext cx="1827456" cy="71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37F67156-7988-4005-BA1A-FE9493A5B379}"/>
              </a:ext>
            </a:extLst>
          </p:cNvPr>
          <p:cNvSpPr>
            <a:spLocks noGrp="1"/>
          </p:cNvSpPr>
          <p:nvPr>
            <p:ph type="ctrTitle"/>
          </p:nvPr>
        </p:nvSpPr>
        <p:spPr>
          <a:xfrm>
            <a:off x="1476462" y="877957"/>
            <a:ext cx="5547220" cy="666750"/>
          </a:xfrm>
        </p:spPr>
        <p:txBody>
          <a:bodyPr>
            <a:noAutofit/>
          </a:bodyP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Foundation PHYSICS</a:t>
            </a:r>
          </a:p>
        </p:txBody>
      </p:sp>
      <p:sp>
        <p:nvSpPr>
          <p:cNvPr id="10" name="Subtitle 2">
            <a:extLst>
              <a:ext uri="{FF2B5EF4-FFF2-40B4-BE49-F238E27FC236}">
                <a16:creationId xmlns:a16="http://schemas.microsoft.com/office/drawing/2014/main" id="{63F1872A-C45F-4DD9-AFC4-8CAF0832CF80}"/>
              </a:ext>
            </a:extLst>
          </p:cNvPr>
          <p:cNvSpPr>
            <a:spLocks noGrp="1"/>
          </p:cNvSpPr>
          <p:nvPr>
            <p:ph type="subTitle" idx="1"/>
          </p:nvPr>
        </p:nvSpPr>
        <p:spPr>
          <a:xfrm>
            <a:off x="636799" y="1866900"/>
            <a:ext cx="7559675" cy="381000"/>
          </a:xfrm>
        </p:spPr>
        <p:txBody>
          <a:bodyPr rtlCol="0">
            <a:noAutofit/>
          </a:bodyPr>
          <a:lstStyle/>
          <a:p>
            <a:pPr algn="ctr" eaLnBrk="1" fontAlgn="auto" hangingPunct="1">
              <a:defRPr/>
            </a:pPr>
            <a:r>
              <a:rPr lang="en-US" sz="3200" b="1" dirty="0">
                <a:latin typeface="Times New Roman" panose="02020603050405020304" pitchFamily="18" charset="0"/>
                <a:cs typeface="Times New Roman" panose="02020603050405020304" pitchFamily="18" charset="0"/>
              </a:rPr>
              <a:t>Seminar 1: DESCRIBING MOTION  AND KINEMATICS</a:t>
            </a:r>
          </a:p>
        </p:txBody>
      </p:sp>
    </p:spTree>
    <p:extLst>
      <p:ext uri="{BB962C8B-B14F-4D97-AF65-F5344CB8AC3E}">
        <p14:creationId xmlns:p14="http://schemas.microsoft.com/office/powerpoint/2010/main" val="165146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B7E090A-F520-4425-97F5-474C02518DBB}"/>
                  </a:ext>
                </a:extLst>
              </p:cNvPr>
              <p:cNvSpPr/>
              <p:nvPr/>
            </p:nvSpPr>
            <p:spPr>
              <a:xfrm>
                <a:off x="79695" y="722474"/>
                <a:ext cx="7822734" cy="2949718"/>
              </a:xfrm>
              <a:prstGeom prst="rect">
                <a:avLst/>
              </a:prstGeom>
            </p:spPr>
            <p:txBody>
              <a:bodyPr wrap="square">
                <a:spAutoFit/>
              </a:bodyPr>
              <a:lstStyle/>
              <a:p>
                <a:pPr>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Given: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Initial speed of the ambulance,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=72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h</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Distance to the intersection,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=50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Time to reach the intersection,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=2.0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Final speed of the ambulance,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(unknown)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Acceleration,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(unknown)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FB7E090A-F520-4425-97F5-474C02518DBB}"/>
                  </a:ext>
                </a:extLst>
              </p:cNvPr>
              <p:cNvSpPr>
                <a:spLocks noRot="1" noChangeAspect="1" noMove="1" noResize="1" noEditPoints="1" noAdjustHandles="1" noChangeArrowheads="1" noChangeShapeType="1" noTextEdit="1"/>
              </p:cNvSpPr>
              <p:nvPr/>
            </p:nvSpPr>
            <p:spPr>
              <a:xfrm>
                <a:off x="79695" y="722474"/>
                <a:ext cx="7822734" cy="2949718"/>
              </a:xfrm>
              <a:prstGeom prst="rect">
                <a:avLst/>
              </a:prstGeom>
              <a:blipFill>
                <a:blip r:embed="rId2"/>
                <a:stretch>
                  <a:fillRect l="-1169" t="-1656" b="-3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B6CFBB0-5278-4634-9BE0-EB38DC91C08E}"/>
                  </a:ext>
                </a:extLst>
              </p:cNvPr>
              <p:cNvSpPr/>
              <p:nvPr/>
            </p:nvSpPr>
            <p:spPr>
              <a:xfrm>
                <a:off x="79695" y="4320602"/>
                <a:ext cx="6807666"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Convert the initial speed from </a:t>
                </a:r>
                <a14:m>
                  <m:oMath xmlns:m="http://schemas.openxmlformats.org/officeDocument/2006/math">
                    <m:r>
                      <a:rPr lang="en-US" sz="2400" i="1" dirty="0" smtClean="0">
                        <a:latin typeface="Cambria Math" panose="02040503050406030204" pitchFamily="18" charset="0"/>
                      </a:rPr>
                      <m:t>𝑘𝑚</m:t>
                    </m:r>
                    <m:r>
                      <a:rPr lang="en-US" sz="2400" i="1" dirty="0" smtClean="0">
                        <a:latin typeface="Cambria Math" panose="02040503050406030204" pitchFamily="18" charset="0"/>
                      </a:rPr>
                      <m:t>/</m:t>
                    </m:r>
                    <m:r>
                      <a:rPr lang="en-US" sz="2400" i="1" dirty="0" smtClean="0">
                        <a:latin typeface="Cambria Math" panose="02040503050406030204" pitchFamily="18" charset="0"/>
                      </a:rPr>
                      <m:t>h</m:t>
                    </m:r>
                    <m:r>
                      <a:rPr lang="en-US" sz="2400" i="1" dirty="0" smtClean="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to </a:t>
                </a:r>
                <a14:m>
                  <m:oMath xmlns:m="http://schemas.openxmlformats.org/officeDocument/2006/math">
                    <m:r>
                      <a:rPr lang="en-US" sz="2400" i="1" dirty="0" smtClean="0">
                        <a:latin typeface="Cambria Math" panose="02040503050406030204" pitchFamily="18" charset="0"/>
                      </a:rPr>
                      <m:t>𝑚</m:t>
                    </m:r>
                    <m:r>
                      <a:rPr lang="en-US" sz="2400" i="1" dirty="0" smtClean="0">
                        <a:latin typeface="Cambria Math" panose="02040503050406030204" pitchFamily="18" charset="0"/>
                      </a:rPr>
                      <m:t>/</m:t>
                    </m:r>
                    <m:r>
                      <a:rPr lang="en-US" sz="2400" i="1" dirty="0" smtClean="0">
                        <a:latin typeface="Cambria Math" panose="02040503050406030204" pitchFamily="18" charset="0"/>
                      </a:rPr>
                      <m:t>𝑠</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7B6CFBB0-5278-4634-9BE0-EB38DC91C08E}"/>
                  </a:ext>
                </a:extLst>
              </p:cNvPr>
              <p:cNvSpPr>
                <a:spLocks noRot="1" noChangeAspect="1" noMove="1" noResize="1" noEditPoints="1" noAdjustHandles="1" noChangeArrowheads="1" noChangeShapeType="1" noTextEdit="1"/>
              </p:cNvSpPr>
              <p:nvPr/>
            </p:nvSpPr>
            <p:spPr>
              <a:xfrm>
                <a:off x="79695" y="4320602"/>
                <a:ext cx="6807666" cy="461665"/>
              </a:xfrm>
              <a:prstGeom prst="rect">
                <a:avLst/>
              </a:prstGeom>
              <a:blipFill>
                <a:blip r:embed="rId3"/>
                <a:stretch>
                  <a:fillRect l="-1343"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DBDF829-696D-4D7C-A906-598D5B316F70}"/>
                  </a:ext>
                </a:extLst>
              </p:cNvPr>
              <p:cNvSpPr/>
              <p:nvPr/>
            </p:nvSpPr>
            <p:spPr>
              <a:xfrm>
                <a:off x="2558725" y="5430678"/>
                <a:ext cx="4451155" cy="676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0</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72</m:t>
                          </m:r>
                          <m:r>
                            <a:rPr lang="en-US" sz="2000" i="1">
                              <a:latin typeface="Cambria Math" panose="02040503050406030204" pitchFamily="18" charset="0"/>
                            </a:rPr>
                            <m:t>𝑘𝑚</m:t>
                          </m:r>
                        </m:num>
                        <m:den>
                          <m:r>
                            <a:rPr lang="en-US" sz="2000" i="1">
                              <a:latin typeface="Cambria Math" panose="02040503050406030204" pitchFamily="18" charset="0"/>
                            </a:rPr>
                            <m:t>h</m:t>
                          </m:r>
                        </m:den>
                      </m:f>
                      <m:r>
                        <a:rPr lang="en-US" sz="2000" b="0" i="0" smtClean="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72</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1000 </m:t>
                          </m:r>
                          <m:r>
                            <a:rPr lang="en-US" sz="2000" i="1">
                              <a:latin typeface="Cambria Math" panose="02040503050406030204" pitchFamily="18" charset="0"/>
                            </a:rPr>
                            <m:t>𝑚</m:t>
                          </m:r>
                        </m:num>
                        <m:den>
                          <m:r>
                            <a:rPr lang="en-US" sz="2000">
                              <a:latin typeface="Cambria Math" panose="02040503050406030204" pitchFamily="18" charset="0"/>
                            </a:rPr>
                            <m:t>3600</m:t>
                          </m:r>
                          <m:r>
                            <a:rPr lang="en-US" sz="2000" b="0" i="1" smtClean="0">
                              <a:latin typeface="Cambria Math" panose="02040503050406030204" pitchFamily="18" charset="0"/>
                            </a:rPr>
                            <m:t> </m:t>
                          </m:r>
                          <m:r>
                            <a:rPr lang="en-US" sz="2000" b="0" i="1" smtClean="0">
                              <a:latin typeface="Cambria Math" panose="02040503050406030204" pitchFamily="18" charset="0"/>
                            </a:rPr>
                            <m:t>𝑠</m:t>
                          </m:r>
                        </m:den>
                      </m:f>
                      <m:r>
                        <a:rPr lang="en-US" sz="2000">
                          <a:latin typeface="Cambria Math" panose="02040503050406030204" pitchFamily="18" charset="0"/>
                        </a:rPr>
                        <m:t>=20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oMath>
                  </m:oMathPara>
                </a14:m>
                <a:endParaRPr lang="en-US" sz="2000" dirty="0"/>
              </a:p>
            </p:txBody>
          </p:sp>
        </mc:Choice>
        <mc:Fallback xmlns="">
          <p:sp>
            <p:nvSpPr>
              <p:cNvPr id="7" name="Rectangle 6">
                <a:extLst>
                  <a:ext uri="{FF2B5EF4-FFF2-40B4-BE49-F238E27FC236}">
                    <a16:creationId xmlns:a16="http://schemas.microsoft.com/office/drawing/2014/main" id="{0DBDF829-696D-4D7C-A906-598D5B316F70}"/>
                  </a:ext>
                </a:extLst>
              </p:cNvPr>
              <p:cNvSpPr>
                <a:spLocks noRot="1" noChangeAspect="1" noMove="1" noResize="1" noEditPoints="1" noAdjustHandles="1" noChangeArrowheads="1" noChangeShapeType="1" noTextEdit="1"/>
              </p:cNvSpPr>
              <p:nvPr/>
            </p:nvSpPr>
            <p:spPr>
              <a:xfrm>
                <a:off x="2558725" y="5430678"/>
                <a:ext cx="4451155" cy="67685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E3D9E54-C676-4CAB-BAB7-0D47180D0892}"/>
              </a:ext>
            </a:extLst>
          </p:cNvPr>
          <p:cNvSpPr txBox="1"/>
          <p:nvPr/>
        </p:nvSpPr>
        <p:spPr>
          <a:xfrm>
            <a:off x="2449393" y="5350224"/>
            <a:ext cx="4560487"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172557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6" name="Rectangle 18">
            <a:extLst>
              <a:ext uri="{FF2B5EF4-FFF2-40B4-BE49-F238E27FC236}">
                <a16:creationId xmlns:a16="http://schemas.microsoft.com/office/drawing/2014/main" id="{FDA151E9-8F88-4D81-9B6D-E074A2E736F0}"/>
              </a:ext>
            </a:extLst>
          </p:cNvPr>
          <p:cNvSpPr>
            <a:spLocks noChangeArrowheads="1"/>
          </p:cNvSpPr>
          <p:nvPr/>
        </p:nvSpPr>
        <p:spPr bwMode="auto">
          <a:xfrm>
            <a:off x="0" y="817359"/>
            <a:ext cx="8859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The minimum acceleration must the ambulance have to reach</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8" name="Rectangle 7">
            <a:extLst>
              <a:ext uri="{FF2B5EF4-FFF2-40B4-BE49-F238E27FC236}">
                <a16:creationId xmlns:a16="http://schemas.microsoft.com/office/drawing/2014/main" id="{C03D68D5-2BD8-4473-B5CD-F89653373B0F}"/>
              </a:ext>
            </a:extLst>
          </p:cNvPr>
          <p:cNvSpPr/>
          <p:nvPr/>
        </p:nvSpPr>
        <p:spPr>
          <a:xfrm>
            <a:off x="0" y="1435783"/>
            <a:ext cx="9126538" cy="468313"/>
          </a:xfrm>
          <a:prstGeom prst="rect">
            <a:avLst/>
          </a:prstGeom>
        </p:spPr>
        <p:txBody>
          <a:bodyPr>
            <a:spAutoFit/>
          </a:bodyPr>
          <a:lstStyle/>
          <a:p>
            <a:pPr eaLnBrk="0" fontAlgn="base" hangingPunct="0">
              <a:lnSpc>
                <a:spcPct val="107000"/>
              </a:lnSpc>
              <a:spcAft>
                <a:spcPts val="800"/>
              </a:spcAft>
              <a:defRPr/>
            </a:pPr>
            <a:r>
              <a:rPr lang="en-US" sz="2400" b="1" kern="0" dirty="0">
                <a:solidFill>
                  <a:srgbClr val="080800"/>
                </a:solidFill>
                <a:latin typeface="Times New Roman" panose="02020603050405020304" pitchFamily="18" charset="0"/>
                <a:ea typeface="Times New Roman" panose="02020603050405020304" pitchFamily="18" charset="0"/>
                <a:cs typeface="Times New Roman" panose="02020603050405020304" pitchFamily="18" charset="0"/>
              </a:rPr>
              <a:t>Use the kinematic equation to find the minimum acceleration</a:t>
            </a:r>
            <a:endParaRPr lang="en-US" sz="2400" kern="100" dirty="0">
              <a:solidFill>
                <a:srgbClr val="0808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EEFEF623-30DA-43FC-8665-65F94C4C01CC}"/>
              </a:ext>
            </a:extLst>
          </p:cNvPr>
          <p:cNvSpPr/>
          <p:nvPr/>
        </p:nvSpPr>
        <p:spPr>
          <a:xfrm>
            <a:off x="0" y="2060558"/>
            <a:ext cx="8859838" cy="863600"/>
          </a:xfrm>
          <a:prstGeom prst="rect">
            <a:avLst/>
          </a:prstGeom>
        </p:spPr>
        <p:txBody>
          <a:bodyPr>
            <a:spAutoFit/>
          </a:bodyPr>
          <a:lstStyle/>
          <a:p>
            <a:pPr eaLnBrk="0" fontAlgn="base" hangingPunct="0">
              <a:lnSpc>
                <a:spcPct val="107000"/>
              </a:lnSpc>
              <a:spcAft>
                <a:spcPts val="800"/>
              </a:spcAft>
              <a:defRPr/>
            </a:pPr>
            <a:r>
              <a:rPr lang="en-US" sz="2400" kern="0" dirty="0">
                <a:solidFill>
                  <a:srgbClr val="080800"/>
                </a:solidFill>
                <a:latin typeface="Times New Roman" panose="02020603050405020304" pitchFamily="18" charset="0"/>
                <a:ea typeface="Times New Roman" panose="02020603050405020304" pitchFamily="18" charset="0"/>
                <a:cs typeface="Times New Roman" panose="02020603050405020304" pitchFamily="18" charset="0"/>
              </a:rPr>
              <a:t>kinematic equation that relates distance, initial speed, time, and acceleration:</a:t>
            </a:r>
            <a:endParaRPr lang="en-US" sz="2400" kern="100" dirty="0">
              <a:solidFill>
                <a:srgbClr val="0808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A5DE331-3563-4942-A9A3-9D0F12F7FAD9}"/>
                  </a:ext>
                </a:extLst>
              </p:cNvPr>
              <p:cNvSpPr/>
              <p:nvPr/>
            </p:nvSpPr>
            <p:spPr>
              <a:xfrm>
                <a:off x="3543001" y="3080620"/>
                <a:ext cx="2265748"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𝑠</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0</m:t>
                          </m:r>
                        </m:sub>
                      </m:sSub>
                      <m:r>
                        <a:rPr lang="en-US" sz="2000" i="1">
                          <a:latin typeface="Cambria Math" panose="02040503050406030204" pitchFamily="18" charset="0"/>
                        </a:rPr>
                        <m:t>𝑡</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a:latin typeface="Cambria Math" panose="02040503050406030204" pitchFamily="18" charset="0"/>
                            </a:rPr>
                            <m:t>2</m:t>
                          </m:r>
                        </m:sup>
                      </m:sSup>
                    </m:oMath>
                  </m:oMathPara>
                </a14:m>
                <a:endParaRPr lang="en-US" sz="2000" dirty="0"/>
              </a:p>
            </p:txBody>
          </p:sp>
        </mc:Choice>
        <mc:Fallback xmlns="">
          <p:sp>
            <p:nvSpPr>
              <p:cNvPr id="11" name="Rectangle 10">
                <a:extLst>
                  <a:ext uri="{FF2B5EF4-FFF2-40B4-BE49-F238E27FC236}">
                    <a16:creationId xmlns:a16="http://schemas.microsoft.com/office/drawing/2014/main" id="{5A5DE331-3563-4942-A9A3-9D0F12F7FAD9}"/>
                  </a:ext>
                </a:extLst>
              </p:cNvPr>
              <p:cNvSpPr>
                <a:spLocks noRot="1" noChangeAspect="1" noMove="1" noResize="1" noEditPoints="1" noAdjustHandles="1" noChangeArrowheads="1" noChangeShapeType="1" noTextEdit="1"/>
              </p:cNvSpPr>
              <p:nvPr/>
            </p:nvSpPr>
            <p:spPr>
              <a:xfrm>
                <a:off x="3543001" y="3080620"/>
                <a:ext cx="2265748" cy="66851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A86DAFE-A2CF-4BC5-9367-A0689E0B935B}"/>
                  </a:ext>
                </a:extLst>
              </p:cNvPr>
              <p:cNvSpPr/>
              <p:nvPr/>
            </p:nvSpPr>
            <p:spPr>
              <a:xfrm>
                <a:off x="2610085" y="3848018"/>
                <a:ext cx="4335161"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50</m:t>
                      </m:r>
                      <m:r>
                        <a:rPr lang="en-US" sz="2000" b="0" i="1" smtClean="0">
                          <a:latin typeface="Cambria Math" panose="02040503050406030204" pitchFamily="18" charset="0"/>
                        </a:rPr>
                        <m:t> </m:t>
                      </m:r>
                      <m:r>
                        <a:rPr lang="en-US" sz="2000" i="1">
                          <a:latin typeface="Cambria Math" panose="02040503050406030204" pitchFamily="18" charset="0"/>
                        </a:rPr>
                        <m:t>𝑚</m:t>
                      </m:r>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20 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e>
                      </m:d>
                      <m:d>
                        <m:dPr>
                          <m:ctrlPr>
                            <a:rPr lang="en-US" sz="2000" i="1">
                              <a:latin typeface="Cambria Math" panose="02040503050406030204" pitchFamily="18" charset="0"/>
                            </a:rPr>
                          </m:ctrlPr>
                        </m:dPr>
                        <m:e>
                          <m:r>
                            <a:rPr lang="en-US" sz="2000">
                              <a:latin typeface="Cambria Math" panose="02040503050406030204" pitchFamily="18" charset="0"/>
                            </a:rPr>
                            <m:t>2.0</m:t>
                          </m:r>
                          <m:r>
                            <a:rPr lang="en-US" sz="2000" i="1">
                              <a:latin typeface="Cambria Math" panose="02040503050406030204" pitchFamily="18" charset="0"/>
                            </a:rPr>
                            <m:t>𝑠</m:t>
                          </m:r>
                        </m:e>
                      </m:d>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𝑎</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2.0</m:t>
                              </m:r>
                              <m:r>
                                <a:rPr lang="en-US" sz="2000" i="1">
                                  <a:latin typeface="Cambria Math" panose="02040503050406030204" pitchFamily="18" charset="0"/>
                                </a:rPr>
                                <m:t>𝑠</m:t>
                              </m:r>
                            </m:e>
                          </m:d>
                        </m:e>
                        <m:sup>
                          <m:r>
                            <a:rPr lang="en-US" sz="2000">
                              <a:latin typeface="Cambria Math" panose="02040503050406030204" pitchFamily="18" charset="0"/>
                            </a:rPr>
                            <m:t>2</m:t>
                          </m:r>
                        </m:sup>
                      </m:sSup>
                    </m:oMath>
                  </m:oMathPara>
                </a14:m>
                <a:endParaRPr lang="en-US" sz="2000" dirty="0"/>
              </a:p>
            </p:txBody>
          </p:sp>
        </mc:Choice>
        <mc:Fallback xmlns="">
          <p:sp>
            <p:nvSpPr>
              <p:cNvPr id="12" name="Rectangle 11">
                <a:extLst>
                  <a:ext uri="{FF2B5EF4-FFF2-40B4-BE49-F238E27FC236}">
                    <a16:creationId xmlns:a16="http://schemas.microsoft.com/office/drawing/2014/main" id="{DA86DAFE-A2CF-4BC5-9367-A0689E0B935B}"/>
                  </a:ext>
                </a:extLst>
              </p:cNvPr>
              <p:cNvSpPr>
                <a:spLocks noRot="1" noChangeAspect="1" noMove="1" noResize="1" noEditPoints="1" noAdjustHandles="1" noChangeArrowheads="1" noChangeShapeType="1" noTextEdit="1"/>
              </p:cNvSpPr>
              <p:nvPr/>
            </p:nvSpPr>
            <p:spPr>
              <a:xfrm>
                <a:off x="2610085" y="3848018"/>
                <a:ext cx="4335161"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F9A837C-30AE-400F-812B-49DD7406192E}"/>
                  </a:ext>
                </a:extLst>
              </p:cNvPr>
              <p:cNvSpPr/>
              <p:nvPr/>
            </p:nvSpPr>
            <p:spPr>
              <a:xfrm>
                <a:off x="2664683" y="4615416"/>
                <a:ext cx="420628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50 </m:t>
                      </m:r>
                      <m:r>
                        <a:rPr lang="en-US" sz="2000">
                          <a:latin typeface="Cambria Math" panose="02040503050406030204" pitchFamily="18" charset="0"/>
                        </a:rPr>
                        <m:t>𝑚</m:t>
                      </m:r>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20 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r>
                                <a:rPr lang="en-US" sz="2000">
                                  <a:latin typeface="Cambria Math" panose="02040503050406030204" pitchFamily="18" charset="0"/>
                                </a:rPr>
                                <m:t>𝑠</m:t>
                              </m:r>
                            </m:den>
                          </m:f>
                        </m:e>
                      </m:d>
                      <m:d>
                        <m:dPr>
                          <m:ctrlPr>
                            <a:rPr lang="en-US" sz="2000" i="1">
                              <a:latin typeface="Cambria Math" panose="02040503050406030204" pitchFamily="18" charset="0"/>
                            </a:rPr>
                          </m:ctrlPr>
                        </m:dPr>
                        <m:e>
                          <m:r>
                            <a:rPr lang="en-US" sz="2000">
                              <a:latin typeface="Cambria Math" panose="02040503050406030204" pitchFamily="18" charset="0"/>
                            </a:rPr>
                            <m:t>2.0</m:t>
                          </m:r>
                          <m:r>
                            <a:rPr lang="en-US" sz="2000">
                              <a:latin typeface="Cambria Math" panose="02040503050406030204" pitchFamily="18" charset="0"/>
                            </a:rPr>
                            <m:t>𝑠</m:t>
                          </m:r>
                        </m:e>
                      </m:d>
                      <m:r>
                        <a:rPr lang="en-US" sz="2000">
                          <a:latin typeface="Cambria Math" panose="02040503050406030204" pitchFamily="18" charset="0"/>
                        </a:rPr>
                        <m:t>+</m:t>
                      </m:r>
                      <m:r>
                        <a:rPr lang="en-US" sz="2000">
                          <a:latin typeface="Cambria Math" panose="02040503050406030204" pitchFamily="18" charset="0"/>
                        </a:rPr>
                        <m:t>𝑎</m:t>
                      </m:r>
                      <m:d>
                        <m:dPr>
                          <m:ctrlPr>
                            <a:rPr lang="en-US" sz="2000" i="1">
                              <a:latin typeface="Cambria Math" panose="02040503050406030204" pitchFamily="18" charset="0"/>
                            </a:rPr>
                          </m:ctrlPr>
                        </m:dPr>
                        <m:e>
                          <m:r>
                            <a:rPr lang="en-US" sz="2000">
                              <a:latin typeface="Cambria Math" panose="02040503050406030204" pitchFamily="18" charset="0"/>
                            </a:rPr>
                            <m:t>2.0</m:t>
                          </m:r>
                          <m:sSup>
                            <m:sSupPr>
                              <m:ctrlPr>
                                <a:rPr lang="en-US" sz="2000" i="1">
                                  <a:latin typeface="Cambria Math" panose="02040503050406030204" pitchFamily="18" charset="0"/>
                                </a:rPr>
                              </m:ctrlPr>
                            </m:sSupPr>
                            <m:e>
                              <m:r>
                                <a:rPr lang="en-US" sz="2000">
                                  <a:latin typeface="Cambria Math" panose="02040503050406030204" pitchFamily="18" charset="0"/>
                                </a:rPr>
                                <m:t> </m:t>
                              </m:r>
                              <m:r>
                                <a:rPr lang="en-US" sz="2000">
                                  <a:latin typeface="Cambria Math" panose="02040503050406030204" pitchFamily="18" charset="0"/>
                                </a:rPr>
                                <m:t>𝑠</m:t>
                              </m:r>
                            </m:e>
                            <m:sup>
                              <m:r>
                                <a:rPr lang="en-US" sz="2000">
                                  <a:latin typeface="Cambria Math" panose="02040503050406030204" pitchFamily="18" charset="0"/>
                                </a:rPr>
                                <m:t>2</m:t>
                              </m:r>
                            </m:sup>
                          </m:sSup>
                        </m:e>
                      </m:d>
                    </m:oMath>
                  </m:oMathPara>
                </a14:m>
                <a:endParaRPr lang="en-US" sz="2000" dirty="0">
                  <a:latin typeface="Cambria Math" panose="02040503050406030204" pitchFamily="18" charset="0"/>
                </a:endParaRPr>
              </a:p>
            </p:txBody>
          </p:sp>
        </mc:Choice>
        <mc:Fallback xmlns="">
          <p:sp>
            <p:nvSpPr>
              <p:cNvPr id="13" name="Rectangle 12">
                <a:extLst>
                  <a:ext uri="{FF2B5EF4-FFF2-40B4-BE49-F238E27FC236}">
                    <a16:creationId xmlns:a16="http://schemas.microsoft.com/office/drawing/2014/main" id="{EF9A837C-30AE-400F-812B-49DD7406192E}"/>
                  </a:ext>
                </a:extLst>
              </p:cNvPr>
              <p:cNvSpPr>
                <a:spLocks noRot="1" noChangeAspect="1" noMove="1" noResize="1" noEditPoints="1" noAdjustHandles="1" noChangeArrowheads="1" noChangeShapeType="1" noTextEdit="1"/>
              </p:cNvSpPr>
              <p:nvPr/>
            </p:nvSpPr>
            <p:spPr>
              <a:xfrm>
                <a:off x="2664683" y="4615416"/>
                <a:ext cx="4206280" cy="400110"/>
              </a:xfrm>
              <a:prstGeom prst="rect">
                <a:avLst/>
              </a:prstGeom>
              <a:blipFill>
                <a:blip r:embed="rId4"/>
                <a:stretch>
                  <a:fillRect t="-113636" b="-1803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94BC603-DF5D-4EA8-879E-54CDACFC0224}"/>
                  </a:ext>
                </a:extLst>
              </p:cNvPr>
              <p:cNvSpPr/>
              <p:nvPr/>
            </p:nvSpPr>
            <p:spPr>
              <a:xfrm>
                <a:off x="3594553" y="5141210"/>
                <a:ext cx="214276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10 </m:t>
                      </m:r>
                      <m:r>
                        <a:rPr lang="en-US" sz="2000">
                          <a:latin typeface="Cambria Math" panose="02040503050406030204" pitchFamily="18" charset="0"/>
                        </a:rPr>
                        <m:t>𝑚</m:t>
                      </m:r>
                      <m:r>
                        <a:rPr lang="en-US" sz="2000">
                          <a:latin typeface="Cambria Math" panose="02040503050406030204" pitchFamily="18" charset="0"/>
                        </a:rPr>
                        <m:t>=</m:t>
                      </m:r>
                      <m:r>
                        <a:rPr lang="en-US" sz="2000">
                          <a:latin typeface="Cambria Math" panose="02040503050406030204" pitchFamily="18" charset="0"/>
                        </a:rPr>
                        <m:t>𝑎</m:t>
                      </m:r>
                      <m:d>
                        <m:dPr>
                          <m:ctrlPr>
                            <a:rPr lang="en-US" sz="2000" i="1">
                              <a:latin typeface="Cambria Math" panose="02040503050406030204" pitchFamily="18" charset="0"/>
                            </a:rPr>
                          </m:ctrlPr>
                        </m:dPr>
                        <m:e>
                          <m:r>
                            <a:rPr lang="en-US" sz="2000">
                              <a:latin typeface="Cambria Math" panose="02040503050406030204" pitchFamily="18" charset="0"/>
                            </a:rPr>
                            <m:t>2.0</m:t>
                          </m:r>
                          <m:sSup>
                            <m:sSupPr>
                              <m:ctrlPr>
                                <a:rPr lang="en-US" sz="2000" i="1">
                                  <a:latin typeface="Cambria Math" panose="02040503050406030204" pitchFamily="18" charset="0"/>
                                </a:rPr>
                              </m:ctrlPr>
                            </m:sSupPr>
                            <m:e>
                              <m:r>
                                <a:rPr lang="en-US" sz="2000">
                                  <a:latin typeface="Cambria Math" panose="02040503050406030204" pitchFamily="18" charset="0"/>
                                </a:rPr>
                                <m:t> </m:t>
                              </m:r>
                              <m:r>
                                <a:rPr lang="en-US" sz="2000">
                                  <a:latin typeface="Cambria Math" panose="02040503050406030204" pitchFamily="18" charset="0"/>
                                </a:rPr>
                                <m:t>𝑠</m:t>
                              </m:r>
                            </m:e>
                            <m:sup>
                              <m:r>
                                <a:rPr lang="en-US" sz="2000">
                                  <a:latin typeface="Cambria Math" panose="02040503050406030204" pitchFamily="18" charset="0"/>
                                </a:rPr>
                                <m:t>2</m:t>
                              </m:r>
                            </m:sup>
                          </m:sSup>
                        </m:e>
                      </m:d>
                    </m:oMath>
                  </m:oMathPara>
                </a14:m>
                <a:endParaRPr lang="en-US" sz="2000" dirty="0">
                  <a:latin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394BC603-DF5D-4EA8-879E-54CDACFC0224}"/>
                  </a:ext>
                </a:extLst>
              </p:cNvPr>
              <p:cNvSpPr>
                <a:spLocks noRot="1" noChangeAspect="1" noMove="1" noResize="1" noEditPoints="1" noAdjustHandles="1" noChangeArrowheads="1" noChangeShapeType="1" noTextEdit="1"/>
              </p:cNvSpPr>
              <p:nvPr/>
            </p:nvSpPr>
            <p:spPr>
              <a:xfrm>
                <a:off x="3594553" y="5141210"/>
                <a:ext cx="2142766"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440A2BD-FE56-41DD-A4A9-C3F72CFB0B83}"/>
                  </a:ext>
                </a:extLst>
              </p:cNvPr>
              <p:cNvSpPr/>
              <p:nvPr/>
            </p:nvSpPr>
            <p:spPr>
              <a:xfrm>
                <a:off x="3878285" y="5667004"/>
                <a:ext cx="151195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𝑎</m:t>
                      </m:r>
                      <m:r>
                        <a:rPr lang="en-US" sz="2000">
                          <a:latin typeface="Cambria Math" panose="02040503050406030204" pitchFamily="18" charset="0"/>
                        </a:rPr>
                        <m:t>=5 </m:t>
                      </m:r>
                      <m:r>
                        <m:rPr>
                          <m:sty m:val="p"/>
                        </m:rPr>
                        <a:rPr lang="en-US" sz="2000">
                          <a:latin typeface="Cambria Math" panose="02040503050406030204" pitchFamily="18" charset="0"/>
                        </a:rPr>
                        <m:t>m</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𝑠</m:t>
                          </m:r>
                        </m:e>
                        <m:sup>
                          <m:r>
                            <a:rPr lang="en-US" sz="2000">
                              <a:latin typeface="Cambria Math" panose="02040503050406030204" pitchFamily="18" charset="0"/>
                            </a:rPr>
                            <m:t>2</m:t>
                          </m:r>
                        </m:sup>
                      </m:sSup>
                    </m:oMath>
                  </m:oMathPara>
                </a14:m>
                <a:endParaRPr lang="en-US" sz="2000" dirty="0">
                  <a:latin typeface="Cambria Math" panose="02040503050406030204" pitchFamily="18" charset="0"/>
                </a:endParaRPr>
              </a:p>
            </p:txBody>
          </p:sp>
        </mc:Choice>
        <mc:Fallback xmlns="">
          <p:sp>
            <p:nvSpPr>
              <p:cNvPr id="15" name="Rectangle 14">
                <a:extLst>
                  <a:ext uri="{FF2B5EF4-FFF2-40B4-BE49-F238E27FC236}">
                    <a16:creationId xmlns:a16="http://schemas.microsoft.com/office/drawing/2014/main" id="{3440A2BD-FE56-41DD-A4A9-C3F72CFB0B83}"/>
                  </a:ext>
                </a:extLst>
              </p:cNvPr>
              <p:cNvSpPr>
                <a:spLocks noRot="1" noChangeAspect="1" noMove="1" noResize="1" noEditPoints="1" noAdjustHandles="1" noChangeArrowheads="1" noChangeShapeType="1" noTextEdit="1"/>
              </p:cNvSpPr>
              <p:nvPr/>
            </p:nvSpPr>
            <p:spPr>
              <a:xfrm>
                <a:off x="3878285" y="5667004"/>
                <a:ext cx="1511952" cy="400110"/>
              </a:xfrm>
              <a:prstGeom prst="rect">
                <a:avLst/>
              </a:prstGeom>
              <a:blipFill>
                <a:blip r:embed="rId6"/>
                <a:stretch>
                  <a:fillRect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D7487CE-C767-41FC-9E1A-65A4B3811D97}"/>
                  </a:ext>
                </a:extLst>
              </p:cNvPr>
              <p:cNvSpPr/>
              <p:nvPr/>
            </p:nvSpPr>
            <p:spPr>
              <a:xfrm>
                <a:off x="0" y="6192797"/>
                <a:ext cx="7474226" cy="461665"/>
              </a:xfrm>
              <a:prstGeom prst="rect">
                <a:avLst/>
              </a:prstGeom>
            </p:spPr>
            <p:txBody>
              <a:bodyPr wrap="square">
                <a:spAutoFit/>
              </a:bodyPr>
              <a:lstStyle/>
              <a:p>
                <a:r>
                  <a:rPr lang="en-US" sz="2400" dirty="0"/>
                  <a:t>So, the minimum acceleration required is </a:t>
                </a:r>
                <a14:m>
                  <m:oMath xmlns:m="http://schemas.openxmlformats.org/officeDocument/2006/math">
                    <m:r>
                      <a:rPr lang="en-US" sz="2000">
                        <a:latin typeface="Cambria Math" panose="02040503050406030204" pitchFamily="18" charset="0"/>
                      </a:rPr>
                      <m:t>5 </m:t>
                    </m:r>
                    <m:r>
                      <m:rPr>
                        <m:sty m:val="p"/>
                      </m:rPr>
                      <a:rPr lang="en-US" sz="2000">
                        <a:latin typeface="Cambria Math" panose="02040503050406030204" pitchFamily="18" charset="0"/>
                      </a:rPr>
                      <m:t>m</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𝑠</m:t>
                        </m:r>
                      </m:e>
                      <m:sup>
                        <m:r>
                          <a:rPr lang="en-US" sz="2000">
                            <a:latin typeface="Cambria Math" panose="02040503050406030204" pitchFamily="18" charset="0"/>
                          </a:rPr>
                          <m:t>2</m:t>
                        </m:r>
                      </m:sup>
                    </m:sSup>
                  </m:oMath>
                </a14:m>
                <a:endParaRPr lang="en-US" sz="2400" dirty="0">
                  <a:latin typeface="Cambria Math" panose="02040503050406030204" pitchFamily="18" charset="0"/>
                </a:endParaRPr>
              </a:p>
            </p:txBody>
          </p:sp>
        </mc:Choice>
        <mc:Fallback xmlns="">
          <p:sp>
            <p:nvSpPr>
              <p:cNvPr id="17" name="Rectangle 16">
                <a:extLst>
                  <a:ext uri="{FF2B5EF4-FFF2-40B4-BE49-F238E27FC236}">
                    <a16:creationId xmlns:a16="http://schemas.microsoft.com/office/drawing/2014/main" id="{AD7487CE-C767-41FC-9E1A-65A4B3811D97}"/>
                  </a:ext>
                </a:extLst>
              </p:cNvPr>
              <p:cNvSpPr>
                <a:spLocks noRot="1" noChangeAspect="1" noMove="1" noResize="1" noEditPoints="1" noAdjustHandles="1" noChangeArrowheads="1" noChangeShapeType="1" noTextEdit="1"/>
              </p:cNvSpPr>
              <p:nvPr/>
            </p:nvSpPr>
            <p:spPr>
              <a:xfrm>
                <a:off x="0" y="6192797"/>
                <a:ext cx="7474226" cy="461665"/>
              </a:xfrm>
              <a:prstGeom prst="rect">
                <a:avLst/>
              </a:prstGeom>
              <a:blipFill>
                <a:blip r:embed="rId7"/>
                <a:stretch>
                  <a:fillRect l="-1223" t="-10526" b="-28947"/>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448BF89E-CE4A-43F7-A91D-47C0EE95DA99}"/>
              </a:ext>
            </a:extLst>
          </p:cNvPr>
          <p:cNvSpPr txBox="1"/>
          <p:nvPr/>
        </p:nvSpPr>
        <p:spPr>
          <a:xfrm>
            <a:off x="3488174" y="3103887"/>
            <a:ext cx="2753600" cy="668516"/>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8" name="TextBox 17">
            <a:extLst>
              <a:ext uri="{FF2B5EF4-FFF2-40B4-BE49-F238E27FC236}">
                <a16:creationId xmlns:a16="http://schemas.microsoft.com/office/drawing/2014/main" id="{17D36133-9BF2-40DA-BF5D-D4E0F17DAFE0}"/>
              </a:ext>
            </a:extLst>
          </p:cNvPr>
          <p:cNvSpPr txBox="1"/>
          <p:nvPr/>
        </p:nvSpPr>
        <p:spPr>
          <a:xfrm>
            <a:off x="3631801" y="5581649"/>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69138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P spid="14" grpId="0"/>
      <p:bldP spid="15" grpId="0"/>
      <p:bldP spid="17" grpId="0"/>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16" name="Rectangle 15">
            <a:extLst>
              <a:ext uri="{FF2B5EF4-FFF2-40B4-BE49-F238E27FC236}">
                <a16:creationId xmlns:a16="http://schemas.microsoft.com/office/drawing/2014/main" id="{4EE84452-0ABC-4D08-AEA7-DD8D9833ED24}"/>
              </a:ext>
            </a:extLst>
          </p:cNvPr>
          <p:cNvSpPr/>
          <p:nvPr/>
        </p:nvSpPr>
        <p:spPr>
          <a:xfrm>
            <a:off x="-7938" y="909638"/>
            <a:ext cx="8859838" cy="468312"/>
          </a:xfrm>
          <a:prstGeom prst="rect">
            <a:avLst/>
          </a:prstGeom>
        </p:spPr>
        <p:txBody>
          <a:bodyPr>
            <a:spAutoFit/>
          </a:bodyPr>
          <a:lstStyle/>
          <a:p>
            <a:pPr eaLnBrk="0" fontAlgn="base" hangingPunct="0">
              <a:lnSpc>
                <a:spcPct val="107000"/>
              </a:lnSpc>
              <a:spcAft>
                <a:spcPts val="800"/>
              </a:spcAft>
              <a:defRPr/>
            </a:pPr>
            <a:r>
              <a:rPr lang="en-US" sz="2400" dirty="0">
                <a:solidFill>
                  <a:srgbClr val="080800"/>
                </a:solidFill>
                <a:latin typeface="Times New Roman" panose="02020603050405020304" pitchFamily="18" charset="0"/>
                <a:ea typeface="Calibri" panose="020F0502020204030204" pitchFamily="34" charset="0"/>
              </a:rPr>
              <a:t>(b) </a:t>
            </a:r>
            <a:r>
              <a:rPr lang="en-US" sz="2400" kern="0" dirty="0">
                <a:solidFill>
                  <a:srgbClr val="080800"/>
                </a:solidFill>
                <a:latin typeface="Times New Roman" panose="02020603050405020304" pitchFamily="18" charset="0"/>
                <a:ea typeface="Times New Roman" panose="02020603050405020304" pitchFamily="18" charset="0"/>
                <a:cs typeface="Times New Roman" panose="02020603050405020304" pitchFamily="18" charset="0"/>
              </a:rPr>
              <a:t>Speed of the Ambulance When It Reaches the Intersection</a:t>
            </a:r>
            <a:endParaRPr lang="en-US" sz="2000" kern="100" dirty="0">
              <a:solidFill>
                <a:srgbClr val="0808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C631CE02-2FAE-4E76-957E-1BEB1B358A8F}"/>
              </a:ext>
            </a:extLst>
          </p:cNvPr>
          <p:cNvSpPr>
            <a:spLocks noChangeArrowheads="1"/>
          </p:cNvSpPr>
          <p:nvPr/>
        </p:nvSpPr>
        <p:spPr bwMode="auto">
          <a:xfrm>
            <a:off x="-7938" y="1704975"/>
            <a:ext cx="822960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We can use another kinematic equation to find the final speed:</a:t>
            </a:r>
          </a:p>
        </p:txBody>
      </p:sp>
      <p:sp>
        <p:nvSpPr>
          <p:cNvPr id="19" name="Rectangle 18">
            <a:extLst>
              <a:ext uri="{FF2B5EF4-FFF2-40B4-BE49-F238E27FC236}">
                <a16:creationId xmlns:a16="http://schemas.microsoft.com/office/drawing/2014/main" id="{9E77EF38-A47B-4F15-9D0D-D3D149853695}"/>
              </a:ext>
            </a:extLst>
          </p:cNvPr>
          <p:cNvSpPr>
            <a:spLocks noChangeArrowheads="1"/>
          </p:cNvSpPr>
          <p:nvPr/>
        </p:nvSpPr>
        <p:spPr bwMode="auto">
          <a:xfrm>
            <a:off x="-7938" y="3284538"/>
            <a:ext cx="3984626"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Substituting the known values:</a:t>
            </a:r>
          </a:p>
        </p:txBody>
      </p:sp>
      <p:sp>
        <p:nvSpPr>
          <p:cNvPr id="20" name="Rectangle 19">
            <a:extLst>
              <a:ext uri="{FF2B5EF4-FFF2-40B4-BE49-F238E27FC236}">
                <a16:creationId xmlns:a16="http://schemas.microsoft.com/office/drawing/2014/main" id="{202C14BD-A59E-4D24-AF4D-ABC30AAC308F}"/>
              </a:ext>
            </a:extLst>
          </p:cNvPr>
          <p:cNvSpPr>
            <a:spLocks noChangeArrowheads="1"/>
          </p:cNvSpPr>
          <p:nvPr/>
        </p:nvSpPr>
        <p:spPr bwMode="auto">
          <a:xfrm>
            <a:off x="-7938" y="5651500"/>
            <a:ext cx="417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Speed at the intersection: 30 m/s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2A2AFCC-8993-4F31-8579-1224FAE026E7}"/>
                  </a:ext>
                </a:extLst>
              </p:cNvPr>
              <p:cNvSpPr/>
              <p:nvPr/>
            </p:nvSpPr>
            <p:spPr>
              <a:xfrm>
                <a:off x="3869500" y="2483369"/>
                <a:ext cx="154189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0</m:t>
                          </m:r>
                        </m:sub>
                      </m:sSub>
                      <m:r>
                        <a:rPr lang="en-US" sz="2000">
                          <a:latin typeface="Cambria Math" panose="02040503050406030204" pitchFamily="18" charset="0"/>
                        </a:rPr>
                        <m:t>+</m:t>
                      </m:r>
                      <m:r>
                        <a:rPr lang="en-US" sz="2000" i="1">
                          <a:latin typeface="Cambria Math" panose="02040503050406030204" pitchFamily="18" charset="0"/>
                        </a:rPr>
                        <m:t>𝑎𝑡</m:t>
                      </m:r>
                    </m:oMath>
                  </m:oMathPara>
                </a14:m>
                <a:endParaRPr lang="en-US" sz="2000" dirty="0"/>
              </a:p>
            </p:txBody>
          </p:sp>
        </mc:Choice>
        <mc:Fallback xmlns="">
          <p:sp>
            <p:nvSpPr>
              <p:cNvPr id="2" name="Rectangle 1">
                <a:extLst>
                  <a:ext uri="{FF2B5EF4-FFF2-40B4-BE49-F238E27FC236}">
                    <a16:creationId xmlns:a16="http://schemas.microsoft.com/office/drawing/2014/main" id="{42A2AFCC-8993-4F31-8579-1224FAE026E7}"/>
                  </a:ext>
                </a:extLst>
              </p:cNvPr>
              <p:cNvSpPr>
                <a:spLocks noRot="1" noChangeAspect="1" noMove="1" noResize="1" noEditPoints="1" noAdjustHandles="1" noChangeArrowheads="1" noChangeShapeType="1" noTextEdit="1"/>
              </p:cNvSpPr>
              <p:nvPr/>
            </p:nvSpPr>
            <p:spPr>
              <a:xfrm>
                <a:off x="3869500" y="2483369"/>
                <a:ext cx="1541897" cy="400110"/>
              </a:xfrm>
              <a:prstGeom prst="rect">
                <a:avLst/>
              </a:prstGeom>
              <a:blipFill>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F8E5DE0-D769-4C22-88FB-91197D63114B}"/>
                  </a:ext>
                </a:extLst>
              </p:cNvPr>
              <p:cNvSpPr/>
              <p:nvPr/>
            </p:nvSpPr>
            <p:spPr>
              <a:xfrm>
                <a:off x="3656750" y="3968312"/>
                <a:ext cx="20080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r>
                        <a:rPr lang="en-US" sz="2000" i="1">
                          <a:latin typeface="Cambria Math" panose="02040503050406030204" pitchFamily="18" charset="0"/>
                        </a:rPr>
                        <m:t>=20+5</m:t>
                      </m:r>
                      <m:d>
                        <m:dPr>
                          <m:ctrlPr>
                            <a:rPr lang="en-US" sz="2000" i="1">
                              <a:latin typeface="Cambria Math" panose="02040503050406030204" pitchFamily="18" charset="0"/>
                            </a:rPr>
                          </m:ctrlPr>
                        </m:dPr>
                        <m:e>
                          <m:r>
                            <a:rPr lang="en-US" sz="2000" i="1">
                              <a:latin typeface="Cambria Math" panose="02040503050406030204" pitchFamily="18" charset="0"/>
                            </a:rPr>
                            <m:t>2.0</m:t>
                          </m:r>
                        </m:e>
                      </m:d>
                    </m:oMath>
                  </m:oMathPara>
                </a14:m>
                <a:endParaRPr lang="en-US" sz="20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FF8E5DE0-D769-4C22-88FB-91197D63114B}"/>
                  </a:ext>
                </a:extLst>
              </p:cNvPr>
              <p:cNvSpPr>
                <a:spLocks noRot="1" noChangeAspect="1" noMove="1" noResize="1" noEditPoints="1" noAdjustHandles="1" noChangeArrowheads="1" noChangeShapeType="1" noTextEdit="1"/>
              </p:cNvSpPr>
              <p:nvPr/>
            </p:nvSpPr>
            <p:spPr>
              <a:xfrm>
                <a:off x="3656750" y="3968312"/>
                <a:ext cx="2008050"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0E91CFD-4ED0-4612-BAE1-BC45177F32A9}"/>
                  </a:ext>
                </a:extLst>
              </p:cNvPr>
              <p:cNvSpPr/>
              <p:nvPr/>
            </p:nvSpPr>
            <p:spPr>
              <a:xfrm>
                <a:off x="3878381" y="4780184"/>
                <a:ext cx="15128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r>
                        <a:rPr lang="en-US" sz="2000" i="1">
                          <a:latin typeface="Cambria Math" panose="02040503050406030204" pitchFamily="18" charset="0"/>
                        </a:rPr>
                        <m:t>=30 </m:t>
                      </m:r>
                      <m:r>
                        <m:rPr>
                          <m:sty m:val="p"/>
                        </m:rPr>
                        <a:rPr lang="en-US" sz="2000" i="1">
                          <a:latin typeface="Cambria Math" panose="02040503050406030204" pitchFamily="18" charset="0"/>
                        </a:rPr>
                        <m:t>m</m:t>
                      </m:r>
                      <m:r>
                        <a:rPr lang="en-US" sz="2000" i="1">
                          <a:latin typeface="Cambria Math" panose="02040503050406030204" pitchFamily="18" charset="0"/>
                        </a:rPr>
                        <m:t>/</m:t>
                      </m:r>
                      <m:r>
                        <m:rPr>
                          <m:sty m:val="p"/>
                        </m:rPr>
                        <a:rPr lang="en-US" sz="2000" i="1">
                          <a:latin typeface="Cambria Math" panose="02040503050406030204" pitchFamily="18" charset="0"/>
                        </a:rPr>
                        <m:t>s</m:t>
                      </m:r>
                    </m:oMath>
                  </m:oMathPara>
                </a14:m>
                <a:endParaRPr lang="en-US" sz="2000" i="1" dirty="0">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B0E91CFD-4ED0-4612-BAE1-BC45177F32A9}"/>
                  </a:ext>
                </a:extLst>
              </p:cNvPr>
              <p:cNvSpPr>
                <a:spLocks noRot="1" noChangeAspect="1" noMove="1" noResize="1" noEditPoints="1" noAdjustHandles="1" noChangeArrowheads="1" noChangeShapeType="1" noTextEdit="1"/>
              </p:cNvSpPr>
              <p:nvPr/>
            </p:nvSpPr>
            <p:spPr>
              <a:xfrm>
                <a:off x="3878381" y="4780184"/>
                <a:ext cx="1512850" cy="400110"/>
              </a:xfrm>
              <a:prstGeom prst="rect">
                <a:avLst/>
              </a:prstGeom>
              <a:blipFill>
                <a:blip r:embed="rId4"/>
                <a:stretch>
                  <a:fillRect b="-16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59919C8-D24F-419C-B067-293AC366ED7D}"/>
              </a:ext>
            </a:extLst>
          </p:cNvPr>
          <p:cNvSpPr txBox="1"/>
          <p:nvPr/>
        </p:nvSpPr>
        <p:spPr>
          <a:xfrm>
            <a:off x="3656750" y="2452641"/>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1" name="TextBox 10">
            <a:extLst>
              <a:ext uri="{FF2B5EF4-FFF2-40B4-BE49-F238E27FC236}">
                <a16:creationId xmlns:a16="http://schemas.microsoft.com/office/drawing/2014/main" id="{FD68F98E-6631-4566-BFD9-C9A56AFDA7B6}"/>
              </a:ext>
            </a:extLst>
          </p:cNvPr>
          <p:cNvSpPr txBox="1"/>
          <p:nvPr/>
        </p:nvSpPr>
        <p:spPr>
          <a:xfrm>
            <a:off x="3626640" y="4727206"/>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110871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 grpId="0"/>
      <p:bldP spid="4" grpId="0"/>
      <p:bldP spid="5" grpId="0"/>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a:t>
            </a:r>
          </a:p>
        </p:txBody>
      </p:sp>
      <p:sp>
        <p:nvSpPr>
          <p:cNvPr id="4" name="Rectangle 1">
            <a:extLst>
              <a:ext uri="{FF2B5EF4-FFF2-40B4-BE49-F238E27FC236}">
                <a16:creationId xmlns:a16="http://schemas.microsoft.com/office/drawing/2014/main" id="{F7F79E84-CB78-47A6-8E9A-1FF188CF6BCB}"/>
              </a:ext>
            </a:extLst>
          </p:cNvPr>
          <p:cNvSpPr>
            <a:spLocks noChangeArrowheads="1"/>
          </p:cNvSpPr>
          <p:nvPr/>
        </p:nvSpPr>
        <p:spPr bwMode="auto">
          <a:xfrm>
            <a:off x="76200" y="825981"/>
            <a:ext cx="9067800" cy="520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eaLnBrk="0" fontAlgn="base" hangingPunct="0">
              <a:lnSpc>
                <a:spcPct val="107000"/>
              </a:lnSpc>
              <a:spcBef>
                <a:spcPct val="0"/>
              </a:spcBef>
              <a:spcAft>
                <a:spcPct val="0"/>
              </a:spcAft>
              <a:buSzTx/>
              <a:buFontTx/>
              <a:buNone/>
            </a:pPr>
            <a:r>
              <a:rPr lang="en-US" altLang="en-US" sz="2400" dirty="0">
                <a:solidFill>
                  <a:srgbClr val="080800"/>
                </a:solidFill>
                <a:cs typeface="Times New Roman" panose="02020603050405020304" pitchFamily="18" charset="0"/>
              </a:rPr>
              <a:t>A cyclist sprints at the end of a race to clinch a victory. She has an initial velocity of 11.5 m/s and accelerates at a rate of 0.5 m/s</a:t>
            </a:r>
            <a:r>
              <a:rPr lang="en-US" altLang="en-US" sz="2400" baseline="30000" dirty="0">
                <a:solidFill>
                  <a:srgbClr val="080800"/>
                </a:solidFill>
                <a:cs typeface="Times New Roman" panose="02020603050405020304" pitchFamily="18" charset="0"/>
              </a:rPr>
              <a:t>2</a:t>
            </a:r>
            <a:r>
              <a:rPr lang="en-US" altLang="en-US" sz="2400" dirty="0">
                <a:solidFill>
                  <a:srgbClr val="080800"/>
                </a:solidFill>
                <a:cs typeface="Times New Roman" panose="02020603050405020304" pitchFamily="18" charset="0"/>
              </a:rPr>
              <a:t> for 7 s.</a:t>
            </a:r>
            <a:endParaRPr lang="en-US" altLang="en-US" sz="2400" dirty="0">
              <a:solidFill>
                <a:srgbClr val="080800"/>
              </a:solidFill>
              <a:ea typeface="Calibri" panose="020F0502020204030204" pitchFamily="34" charset="0"/>
              <a:cs typeface="Times New Roman" panose="02020603050405020304" pitchFamily="18" charset="0"/>
            </a:endParaRPr>
          </a:p>
          <a:p>
            <a:pPr marL="457200" indent="-457200" eaLnBrk="0" fontAlgn="base" hangingPunct="0">
              <a:lnSpc>
                <a:spcPct val="107000"/>
              </a:lnSpc>
              <a:spcBef>
                <a:spcPct val="0"/>
              </a:spcBef>
              <a:spcAft>
                <a:spcPct val="0"/>
              </a:spcAft>
              <a:buSzTx/>
              <a:buFontTx/>
              <a:buAutoNum type="alphaLcParenBoth"/>
            </a:pPr>
            <a:r>
              <a:rPr lang="en-US" altLang="en-US" sz="2400" dirty="0">
                <a:solidFill>
                  <a:srgbClr val="080800"/>
                </a:solidFill>
                <a:cs typeface="Times New Roman" panose="02020603050405020304" pitchFamily="18" charset="0"/>
              </a:rPr>
              <a:t>What is her final velocity?</a:t>
            </a:r>
          </a:p>
          <a:p>
            <a:pPr marL="457200" indent="-457200" eaLnBrk="0" fontAlgn="base" hangingPunct="0">
              <a:lnSpc>
                <a:spcPct val="107000"/>
              </a:lnSpc>
              <a:spcBef>
                <a:spcPct val="0"/>
              </a:spcBef>
              <a:spcAft>
                <a:spcPct val="0"/>
              </a:spcAft>
              <a:buSzTx/>
              <a:buFontTx/>
              <a:buAutoNum type="alphaLcParenBoth"/>
            </a:pPr>
            <a:endParaRPr lang="en-US" altLang="en-US" sz="2400" dirty="0">
              <a:solidFill>
                <a:srgbClr val="080800"/>
              </a:solidFill>
              <a:cs typeface="Calibri" panose="020F0502020204030204" pitchFamily="34" charset="0"/>
            </a:endParaRPr>
          </a:p>
          <a:p>
            <a:pPr marL="457200" indent="-457200" eaLnBrk="0" fontAlgn="base" hangingPunct="0">
              <a:lnSpc>
                <a:spcPct val="107000"/>
              </a:lnSpc>
              <a:spcBef>
                <a:spcPct val="0"/>
              </a:spcBef>
              <a:spcAft>
                <a:spcPct val="0"/>
              </a:spcAft>
              <a:buSzTx/>
              <a:buFontTx/>
              <a:buAutoNum type="alphaLcParenBoth"/>
            </a:pPr>
            <a:r>
              <a:rPr lang="en-US" altLang="en-US" sz="2400" dirty="0">
                <a:solidFill>
                  <a:srgbClr val="080800"/>
                </a:solidFill>
                <a:cs typeface="Times New Roman" panose="02020603050405020304" pitchFamily="18" charset="0"/>
              </a:rPr>
              <a:t>The cyclist continues at this velocity to the finish line. If she is 300 m from the finish line when she starts to accelerate, how much time did she save? </a:t>
            </a:r>
          </a:p>
          <a:p>
            <a:pPr marL="457200" indent="-457200" eaLnBrk="0" fontAlgn="base" hangingPunct="0">
              <a:lnSpc>
                <a:spcPct val="107000"/>
              </a:lnSpc>
              <a:spcBef>
                <a:spcPct val="0"/>
              </a:spcBef>
              <a:spcAft>
                <a:spcPct val="0"/>
              </a:spcAft>
              <a:buSzTx/>
              <a:buFontTx/>
              <a:buAutoNum type="alphaLcParenBoth"/>
            </a:pPr>
            <a:endParaRPr lang="en-US" altLang="en-US" sz="2400" dirty="0">
              <a:solidFill>
                <a:srgbClr val="080800"/>
              </a:solidFill>
              <a:cs typeface="Calibri" panose="020F0502020204030204" pitchFamily="34" charset="0"/>
            </a:endParaRPr>
          </a:p>
          <a:p>
            <a:pPr marL="457200" indent="-457200" eaLnBrk="0" fontAlgn="base" hangingPunct="0">
              <a:lnSpc>
                <a:spcPct val="107000"/>
              </a:lnSpc>
              <a:spcBef>
                <a:spcPct val="0"/>
              </a:spcBef>
              <a:spcAft>
                <a:spcPct val="0"/>
              </a:spcAft>
              <a:buSzTx/>
              <a:buFontTx/>
              <a:buAutoNum type="alphaLcParenBoth"/>
            </a:pPr>
            <a:r>
              <a:rPr lang="en-US" altLang="en-US" sz="2400" dirty="0">
                <a:solidFill>
                  <a:srgbClr val="080800"/>
                </a:solidFill>
                <a:cs typeface="Times New Roman" panose="02020603050405020304" pitchFamily="18" charset="0"/>
              </a:rPr>
              <a:t>The second-place winner was 5.0 m ahead when the winner started to accelerate, but he was unable to accelerate, and traveled at 11.8 m/s until the finish line. What was the difference in finish time in seconds between the winner and runner-up? How far back was the runner-up when the winner crossed the finish line?</a:t>
            </a:r>
            <a:endParaRPr lang="en-US" altLang="en-US" sz="2400" dirty="0">
              <a:solidFill>
                <a:srgbClr val="080800"/>
              </a:solidFill>
              <a:highlight>
                <a:srgbClr val="FFFF00"/>
              </a:highlight>
              <a:cs typeface="Calibri" panose="020F0502020204030204" pitchFamily="34" charset="0"/>
            </a:endParaRPr>
          </a:p>
        </p:txBody>
      </p:sp>
    </p:spTree>
    <p:extLst>
      <p:ext uri="{BB962C8B-B14F-4D97-AF65-F5344CB8AC3E}">
        <p14:creationId xmlns:p14="http://schemas.microsoft.com/office/powerpoint/2010/main" val="48199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AACD082-A985-4BBD-8C32-CE20BA45DB21}"/>
                  </a:ext>
                </a:extLst>
              </p:cNvPr>
              <p:cNvSpPr/>
              <p:nvPr/>
            </p:nvSpPr>
            <p:spPr>
              <a:xfrm>
                <a:off x="146809" y="879617"/>
                <a:ext cx="8527408" cy="3858813"/>
              </a:xfrm>
              <a:prstGeom prst="rect">
                <a:avLst/>
              </a:prstGeom>
            </p:spPr>
            <p:txBody>
              <a:bodyPr wrap="square">
                <a:spAutoFit/>
              </a:bodyPr>
              <a:lstStyle/>
              <a:p>
                <a:pPr algn="just">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Given: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Initial velocity of the cyclist: </a:t>
                </a:r>
                <a14:m>
                  <m:oMath xmlns:m="http://schemas.openxmlformats.org/officeDocument/2006/math">
                    <m:sSub>
                      <m:sSubPr>
                        <m:ctrlPr>
                          <a:rPr lang="en-US" sz="2400" i="1" kern="0" smtClean="0">
                            <a:latin typeface="Cambria Math" panose="02040503050406030204" pitchFamily="18" charset="0"/>
                            <a:cs typeface="Times New Roman" panose="02020603050405020304" pitchFamily="18" charset="0"/>
                          </a:rPr>
                        </m:ctrlPr>
                      </m:sSubPr>
                      <m:e>
                        <m:r>
                          <a:rPr lang="en-US" sz="2400" b="0" i="1" kern="0" smtClean="0">
                            <a:latin typeface="Cambria Math" panose="02040503050406030204" pitchFamily="18" charset="0"/>
                            <a:cs typeface="Times New Roman" panose="02020603050405020304" pitchFamily="18" charset="0"/>
                          </a:rPr>
                          <m:t>𝑣</m:t>
                        </m:r>
                      </m:e>
                      <m:sub>
                        <m:r>
                          <a:rPr lang="en-US" sz="2400" b="0" i="1" kern="0" smtClean="0">
                            <a:latin typeface="Cambria Math" panose="02040503050406030204" pitchFamily="18" charset="0"/>
                            <a:cs typeface="Times New Roman" panose="02020603050405020304" pitchFamily="18" charset="0"/>
                          </a:rPr>
                          <m:t>0</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 = 11.5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Acceleration of the cyclist: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𝑎</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0.5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Time of acceleration: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7.0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Distance from the finish line when the cyclist starts to accelerate: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400" i="1" kern="0" baseline="-25000">
                            <a:latin typeface="Cambria Math" panose="02040503050406030204" pitchFamily="18" charset="0"/>
                            <a:ea typeface="Times New Roman" panose="02020603050405020304" pitchFamily="18" charset="0"/>
                            <a:cs typeface="Times New Roman" panose="02020603050405020304" pitchFamily="18" charset="0"/>
                          </a:rPr>
                          <m:t>𝑡𝑜𝑡𝑎𝑙</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=300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Velocity of the second-place winner: </a:t>
                </a:r>
                <a14:m>
                  <m:oMath xmlns:m="http://schemas.openxmlformats.org/officeDocument/2006/math">
                    <m:sSub>
                      <m:sSubPr>
                        <m:ctrlPr>
                          <a:rPr lang="en-US" sz="2400" i="1" kern="0" smtClean="0">
                            <a:latin typeface="Cambria Math" panose="02040503050406030204" pitchFamily="18" charset="0"/>
                            <a:cs typeface="Times New Roman" panose="02020603050405020304" pitchFamily="18" charset="0"/>
                          </a:rPr>
                        </m:ctrlPr>
                      </m:sSubPr>
                      <m:e>
                        <m:r>
                          <a:rPr lang="en-US" sz="2400" b="0" i="1" kern="0" smtClean="0">
                            <a:latin typeface="Cambria Math" panose="02040503050406030204" pitchFamily="18" charset="0"/>
                            <a:cs typeface="Times New Roman" panose="02020603050405020304" pitchFamily="18" charset="0"/>
                          </a:rPr>
                          <m:t>𝑣</m:t>
                        </m:r>
                      </m:e>
                      <m:sub>
                        <m:r>
                          <a:rPr lang="en-US" sz="2400" b="0" i="1" kern="0" smtClean="0">
                            <a:latin typeface="Cambria Math" panose="02040503050406030204" pitchFamily="18" charset="0"/>
                            <a:cs typeface="Times New Roman" panose="02020603050405020304" pitchFamily="18" charset="0"/>
                          </a:rPr>
                          <m:t>𝑠𝑒𝑐𝑜𝑛𝑑</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 11.8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Initial lead of the second-place winner: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𝑑</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𝑙𝑒𝑎𝑑</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 = 5.0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DAACD082-A985-4BBD-8C32-CE20BA45DB21}"/>
                  </a:ext>
                </a:extLst>
              </p:cNvPr>
              <p:cNvSpPr>
                <a:spLocks noRot="1" noChangeAspect="1" noMove="1" noResize="1" noEditPoints="1" noAdjustHandles="1" noChangeArrowheads="1" noChangeShapeType="1" noTextEdit="1"/>
              </p:cNvSpPr>
              <p:nvPr/>
            </p:nvSpPr>
            <p:spPr>
              <a:xfrm>
                <a:off x="146809" y="879617"/>
                <a:ext cx="8527408" cy="3858813"/>
              </a:xfrm>
              <a:prstGeom prst="rect">
                <a:avLst/>
              </a:prstGeom>
              <a:blipFill>
                <a:blip r:embed="rId2"/>
                <a:stretch>
                  <a:fillRect l="-1072" t="-1264" r="-1144" b="-2370"/>
                </a:stretch>
              </a:blipFill>
            </p:spPr>
            <p:txBody>
              <a:bodyPr/>
              <a:lstStyle/>
              <a:p>
                <a:r>
                  <a:rPr lang="en-US">
                    <a:noFill/>
                  </a:rPr>
                  <a:t> </a:t>
                </a:r>
              </a:p>
            </p:txBody>
          </p:sp>
        </mc:Fallback>
      </mc:AlternateContent>
    </p:spTree>
    <p:extLst>
      <p:ext uri="{BB962C8B-B14F-4D97-AF65-F5344CB8AC3E}">
        <p14:creationId xmlns:p14="http://schemas.microsoft.com/office/powerpoint/2010/main" val="31203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4" name="Rectangle 1">
            <a:extLst>
              <a:ext uri="{FF2B5EF4-FFF2-40B4-BE49-F238E27FC236}">
                <a16:creationId xmlns:a16="http://schemas.microsoft.com/office/drawing/2014/main" id="{31BA6F23-499D-4F22-B59B-6257EBCD34A6}"/>
              </a:ext>
            </a:extLst>
          </p:cNvPr>
          <p:cNvSpPr>
            <a:spLocks noChangeArrowheads="1"/>
          </p:cNvSpPr>
          <p:nvPr/>
        </p:nvSpPr>
        <p:spPr bwMode="auto">
          <a:xfrm>
            <a:off x="92075" y="776339"/>
            <a:ext cx="4062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(a) Final Velocity of the Cyclist</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C7A598-3307-44DA-A52A-4DA3AD70AEDC}"/>
                  </a:ext>
                </a:extLst>
              </p:cNvPr>
              <p:cNvSpPr/>
              <p:nvPr/>
            </p:nvSpPr>
            <p:spPr>
              <a:xfrm>
                <a:off x="186336" y="1552252"/>
                <a:ext cx="7973736" cy="860620"/>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To find the final velocity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𝑓</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after accelerating for 7.0 seconds, we use the first equation of motion:</a:t>
                </a:r>
              </a:p>
            </p:txBody>
          </p:sp>
        </mc:Choice>
        <mc:Fallback xmlns="">
          <p:sp>
            <p:nvSpPr>
              <p:cNvPr id="2" name="Rectangle 1">
                <a:extLst>
                  <a:ext uri="{FF2B5EF4-FFF2-40B4-BE49-F238E27FC236}">
                    <a16:creationId xmlns:a16="http://schemas.microsoft.com/office/drawing/2014/main" id="{94C7A598-3307-44DA-A52A-4DA3AD70AEDC}"/>
                  </a:ext>
                </a:extLst>
              </p:cNvPr>
              <p:cNvSpPr>
                <a:spLocks noRot="1" noChangeAspect="1" noMove="1" noResize="1" noEditPoints="1" noAdjustHandles="1" noChangeArrowheads="1" noChangeShapeType="1" noTextEdit="1"/>
              </p:cNvSpPr>
              <p:nvPr/>
            </p:nvSpPr>
            <p:spPr>
              <a:xfrm>
                <a:off x="186336" y="1552252"/>
                <a:ext cx="7973736" cy="860620"/>
              </a:xfrm>
              <a:prstGeom prst="rect">
                <a:avLst/>
              </a:prstGeom>
              <a:blipFill>
                <a:blip r:embed="rId2"/>
                <a:stretch>
                  <a:fillRect l="-1223" t="-5674" r="-1147" b="-156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7E99EA6-0F35-4BC9-9957-AF5B411613EB}"/>
                  </a:ext>
                </a:extLst>
              </p:cNvPr>
              <p:cNvSpPr/>
              <p:nvPr/>
            </p:nvSpPr>
            <p:spPr>
              <a:xfrm>
                <a:off x="3938337" y="2726823"/>
                <a:ext cx="154189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0</m:t>
                          </m:r>
                        </m:sub>
                      </m:sSub>
                      <m:r>
                        <a:rPr lang="en-US" sz="2000">
                          <a:latin typeface="Cambria Math" panose="02040503050406030204" pitchFamily="18" charset="0"/>
                        </a:rPr>
                        <m:t>+</m:t>
                      </m:r>
                      <m:r>
                        <a:rPr lang="en-US" sz="2000" i="1">
                          <a:latin typeface="Cambria Math" panose="02040503050406030204" pitchFamily="18" charset="0"/>
                        </a:rPr>
                        <m:t>𝑎𝑡</m:t>
                      </m:r>
                    </m:oMath>
                  </m:oMathPara>
                </a14:m>
                <a:endParaRPr lang="en-US" sz="2000" dirty="0"/>
              </a:p>
            </p:txBody>
          </p:sp>
        </mc:Choice>
        <mc:Fallback xmlns="">
          <p:sp>
            <p:nvSpPr>
              <p:cNvPr id="5" name="Rectangle 4">
                <a:extLst>
                  <a:ext uri="{FF2B5EF4-FFF2-40B4-BE49-F238E27FC236}">
                    <a16:creationId xmlns:a16="http://schemas.microsoft.com/office/drawing/2014/main" id="{87E99EA6-0F35-4BC9-9957-AF5B411613EB}"/>
                  </a:ext>
                </a:extLst>
              </p:cNvPr>
              <p:cNvSpPr>
                <a:spLocks noRot="1" noChangeAspect="1" noMove="1" noResize="1" noEditPoints="1" noAdjustHandles="1" noChangeArrowheads="1" noChangeShapeType="1" noTextEdit="1"/>
              </p:cNvSpPr>
              <p:nvPr/>
            </p:nvSpPr>
            <p:spPr>
              <a:xfrm>
                <a:off x="3938337" y="2726823"/>
                <a:ext cx="1541897" cy="400110"/>
              </a:xfrm>
              <a:prstGeom prst="rect">
                <a:avLst/>
              </a:prstGeom>
              <a:blipFill>
                <a:blip r:embed="rId3"/>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E20BD88-DDD2-4E40-AA17-2D29B700AED0}"/>
                  </a:ext>
                </a:extLst>
              </p:cNvPr>
              <p:cNvSpPr/>
              <p:nvPr/>
            </p:nvSpPr>
            <p:spPr>
              <a:xfrm>
                <a:off x="2511607" y="3440884"/>
                <a:ext cx="4357924" cy="430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𝑓</m:t>
                          </m:r>
                        </m:sub>
                      </m:sSub>
                      <m:r>
                        <a:rPr lang="en-US" sz="2000" i="1">
                          <a:latin typeface="Cambria Math" panose="02040503050406030204" pitchFamily="18" charset="0"/>
                        </a:rPr>
                        <m:t>=11.5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r>
                        <a:rPr lang="en-US" sz="2000" i="1">
                          <a:latin typeface="Cambria Math" panose="02040503050406030204" pitchFamily="18" charset="0"/>
                        </a:rPr>
                        <m:t>+(0.50</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2</m:t>
                              </m:r>
                            </m:sup>
                          </m:sSup>
                        </m:den>
                      </m:f>
                      <m:r>
                        <a:rPr lang="en-US" sz="2000" i="1">
                          <a:latin typeface="Cambria Math" panose="02040503050406030204" pitchFamily="18" charset="0"/>
                        </a:rPr>
                        <m:t>×7.0</m:t>
                      </m:r>
                      <m:r>
                        <a:rPr lang="en-US" sz="2000" i="1">
                          <a:latin typeface="Cambria Math" panose="02040503050406030204" pitchFamily="18" charset="0"/>
                        </a:rPr>
                        <m:t>𝑠</m:t>
                      </m:r>
                      <m:r>
                        <a:rPr lang="en-US" sz="2000" i="1">
                          <a:latin typeface="Cambria Math" panose="02040503050406030204" pitchFamily="18" charset="0"/>
                        </a:rPr>
                        <m:t>) </m:t>
                      </m:r>
                    </m:oMath>
                  </m:oMathPara>
                </a14:m>
                <a:endParaRPr lang="en-US" sz="2000" i="1" dirty="0">
                  <a:latin typeface="Cambria Math" panose="02040503050406030204" pitchFamily="18" charset="0"/>
                </a:endParaRPr>
              </a:p>
            </p:txBody>
          </p:sp>
        </mc:Choice>
        <mc:Fallback xmlns="">
          <p:sp>
            <p:nvSpPr>
              <p:cNvPr id="7" name="Rectangle 6">
                <a:extLst>
                  <a:ext uri="{FF2B5EF4-FFF2-40B4-BE49-F238E27FC236}">
                    <a16:creationId xmlns:a16="http://schemas.microsoft.com/office/drawing/2014/main" id="{6E20BD88-DDD2-4E40-AA17-2D29B700AED0}"/>
                  </a:ext>
                </a:extLst>
              </p:cNvPr>
              <p:cNvSpPr>
                <a:spLocks noRot="1" noChangeAspect="1" noMove="1" noResize="1" noEditPoints="1" noAdjustHandles="1" noChangeArrowheads="1" noChangeShapeType="1" noTextEdit="1"/>
              </p:cNvSpPr>
              <p:nvPr/>
            </p:nvSpPr>
            <p:spPr>
              <a:xfrm>
                <a:off x="2511607" y="3440884"/>
                <a:ext cx="4357924" cy="430952"/>
              </a:xfrm>
              <a:prstGeom prst="rect">
                <a:avLst/>
              </a:prstGeom>
              <a:blipFill>
                <a:blip r:embed="rId4"/>
                <a:stretch>
                  <a:fillRect t="-105634" b="-160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E6B8A6-AB5E-4CBF-A12B-3347E5993CAE}"/>
                  </a:ext>
                </a:extLst>
              </p:cNvPr>
              <p:cNvSpPr/>
              <p:nvPr/>
            </p:nvSpPr>
            <p:spPr>
              <a:xfrm>
                <a:off x="3843478" y="4185787"/>
                <a:ext cx="1694182"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𝑓</m:t>
                          </m:r>
                        </m:sub>
                      </m:sSub>
                      <m:r>
                        <a:rPr lang="en-US" sz="2000" i="1">
                          <a:latin typeface="Cambria Math" panose="02040503050406030204" pitchFamily="18" charset="0"/>
                        </a:rPr>
                        <m:t>=15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oMath>
                  </m:oMathPara>
                </a14:m>
                <a:endParaRPr lang="en-US" sz="2000" i="1" dirty="0">
                  <a:latin typeface="Cambria Math" panose="02040503050406030204" pitchFamily="18" charset="0"/>
                </a:endParaRPr>
              </a:p>
            </p:txBody>
          </p:sp>
        </mc:Choice>
        <mc:Fallback xmlns="">
          <p:sp>
            <p:nvSpPr>
              <p:cNvPr id="8" name="Rectangle 7">
                <a:extLst>
                  <a:ext uri="{FF2B5EF4-FFF2-40B4-BE49-F238E27FC236}">
                    <a16:creationId xmlns:a16="http://schemas.microsoft.com/office/drawing/2014/main" id="{BAE6B8A6-AB5E-4CBF-A12B-3347E5993CAE}"/>
                  </a:ext>
                </a:extLst>
              </p:cNvPr>
              <p:cNvSpPr>
                <a:spLocks noRot="1" noChangeAspect="1" noMove="1" noResize="1" noEditPoints="1" noAdjustHandles="1" noChangeArrowheads="1" noChangeShapeType="1" noTextEdit="1"/>
              </p:cNvSpPr>
              <p:nvPr/>
            </p:nvSpPr>
            <p:spPr>
              <a:xfrm>
                <a:off x="3843478" y="4185787"/>
                <a:ext cx="1694182" cy="424732"/>
              </a:xfrm>
              <a:prstGeom prst="rect">
                <a:avLst/>
              </a:prstGeom>
              <a:blipFill>
                <a:blip r:embed="rId5"/>
                <a:stretch>
                  <a:fillRect t="-110145" r="-32734" b="-16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CC9EF45-8638-4F94-B6E0-747B109DF6A0}"/>
                  </a:ext>
                </a:extLst>
              </p:cNvPr>
              <p:cNvSpPr/>
              <p:nvPr/>
            </p:nvSpPr>
            <p:spPr>
              <a:xfrm>
                <a:off x="572577" y="4924469"/>
                <a:ext cx="6128665" cy="512256"/>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So, the final velocity of the cyclist</a:t>
                </a:r>
                <a:r>
                  <a:rPr lang="en-US" sz="2400" i="1" kern="0" baseline="-25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kern="0" smtClean="0">
                            <a:latin typeface="Cambria Math" panose="02040503050406030204" pitchFamily="18" charset="0"/>
                            <a:cs typeface="Times New Roman" panose="02020603050405020304" pitchFamily="18" charset="0"/>
                          </a:rPr>
                        </m:ctrlPr>
                      </m:sSubPr>
                      <m:e>
                        <m:r>
                          <a:rPr lang="en-US" sz="2400" b="0" i="1" kern="0" smtClean="0">
                            <a:latin typeface="Cambria Math" panose="02040503050406030204" pitchFamily="18" charset="0"/>
                            <a:cs typeface="Times New Roman" panose="02020603050405020304" pitchFamily="18" charset="0"/>
                          </a:rPr>
                          <m:t>𝑣</m:t>
                        </m:r>
                      </m:e>
                      <m:sub>
                        <m:r>
                          <a:rPr lang="en-US" sz="2400" b="0" i="1" kern="0" smtClean="0">
                            <a:latin typeface="Cambria Math" panose="02040503050406030204" pitchFamily="18" charset="0"/>
                            <a:cs typeface="Times New Roman" panose="02020603050405020304" pitchFamily="18" charset="0"/>
                          </a:rPr>
                          <m:t>𝑓</m:t>
                        </m:r>
                      </m:sub>
                    </m:sSub>
                    <m:r>
                      <a:rPr lang="en-US" sz="2400" b="0" i="1" kern="0" smtClean="0">
                        <a:latin typeface="Cambria Math" panose="020405030504060302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15 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BCC9EF45-8638-4F94-B6E0-747B109DF6A0}"/>
                  </a:ext>
                </a:extLst>
              </p:cNvPr>
              <p:cNvSpPr>
                <a:spLocks noRot="1" noChangeAspect="1" noMove="1" noResize="1" noEditPoints="1" noAdjustHandles="1" noChangeArrowheads="1" noChangeShapeType="1" noTextEdit="1"/>
              </p:cNvSpPr>
              <p:nvPr/>
            </p:nvSpPr>
            <p:spPr>
              <a:xfrm>
                <a:off x="572577" y="4924469"/>
                <a:ext cx="6128665" cy="512256"/>
              </a:xfrm>
              <a:prstGeom prst="rect">
                <a:avLst/>
              </a:prstGeom>
              <a:blipFill>
                <a:blip r:embed="rId6"/>
                <a:stretch>
                  <a:fillRect l="-1592" t="-5952" b="-2023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7630B83-8FEF-41D5-8706-71212170F052}"/>
              </a:ext>
            </a:extLst>
          </p:cNvPr>
          <p:cNvSpPr txBox="1"/>
          <p:nvPr/>
        </p:nvSpPr>
        <p:spPr>
          <a:xfrm>
            <a:off x="3790470" y="2686155"/>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1" name="TextBox 10">
            <a:extLst>
              <a:ext uri="{FF2B5EF4-FFF2-40B4-BE49-F238E27FC236}">
                <a16:creationId xmlns:a16="http://schemas.microsoft.com/office/drawing/2014/main" id="{76A9C824-0792-4CE4-A040-6410FB339648}"/>
              </a:ext>
            </a:extLst>
          </p:cNvPr>
          <p:cNvSpPr txBox="1"/>
          <p:nvPr/>
        </p:nvSpPr>
        <p:spPr>
          <a:xfrm>
            <a:off x="3675150" y="4140161"/>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38723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9" grpId="0"/>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10" name="Rectangle 1">
            <a:extLst>
              <a:ext uri="{FF2B5EF4-FFF2-40B4-BE49-F238E27FC236}">
                <a16:creationId xmlns:a16="http://schemas.microsoft.com/office/drawing/2014/main" id="{9F5F9633-25C7-49CF-BE18-AA9C8B591EB9}"/>
              </a:ext>
            </a:extLst>
          </p:cNvPr>
          <p:cNvSpPr>
            <a:spLocks noChangeArrowheads="1"/>
          </p:cNvSpPr>
          <p:nvPr/>
        </p:nvSpPr>
        <p:spPr bwMode="auto">
          <a:xfrm>
            <a:off x="24712" y="755109"/>
            <a:ext cx="3846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(b) Time Saved by the Cyclist</a:t>
            </a:r>
          </a:p>
        </p:txBody>
      </p:sp>
      <p:sp>
        <p:nvSpPr>
          <p:cNvPr id="6" name="Rectangle 5">
            <a:extLst>
              <a:ext uri="{FF2B5EF4-FFF2-40B4-BE49-F238E27FC236}">
                <a16:creationId xmlns:a16="http://schemas.microsoft.com/office/drawing/2014/main" id="{3173FA5F-4C7A-4CB8-AB75-AD41B08C12CB}"/>
              </a:ext>
            </a:extLst>
          </p:cNvPr>
          <p:cNvSpPr/>
          <p:nvPr/>
        </p:nvSpPr>
        <p:spPr>
          <a:xfrm>
            <a:off x="190849" y="1460240"/>
            <a:ext cx="8762301"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First, let's calculate the distance covered during the acceleration phase using the kinematic equation:</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4070FDA-45F7-4E3E-B678-61AFB8340A10}"/>
                  </a:ext>
                </a:extLst>
              </p:cNvPr>
              <p:cNvSpPr/>
              <p:nvPr/>
            </p:nvSpPr>
            <p:spPr>
              <a:xfrm>
                <a:off x="2903405" y="2534406"/>
                <a:ext cx="3154838"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𝑎𝑐𝑐𝑒𝑙𝑒𝑟𝑎𝑡𝑖𝑜𝑛</m:t>
                          </m:r>
                        </m:sub>
                      </m:sSub>
                      <m:r>
                        <a:rPr lang="en-US" sz="200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0</m:t>
                          </m:r>
                        </m:sub>
                      </m:sSub>
                      <m:r>
                        <a:rPr lang="en-US" sz="2000" i="1">
                          <a:latin typeface="Cambria Math" panose="02040503050406030204" pitchFamily="18" charset="0"/>
                        </a:rPr>
                        <m:t>𝑡</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a:latin typeface="Cambria Math" panose="02040503050406030204" pitchFamily="18" charset="0"/>
                            </a:rPr>
                            <m:t>2</m:t>
                          </m:r>
                        </m:sup>
                      </m:sSup>
                    </m:oMath>
                  </m:oMathPara>
                </a14:m>
                <a:endParaRPr lang="en-US" sz="2000" dirty="0"/>
              </a:p>
            </p:txBody>
          </p:sp>
        </mc:Choice>
        <mc:Fallback xmlns="">
          <p:sp>
            <p:nvSpPr>
              <p:cNvPr id="11" name="Rectangle 10">
                <a:extLst>
                  <a:ext uri="{FF2B5EF4-FFF2-40B4-BE49-F238E27FC236}">
                    <a16:creationId xmlns:a16="http://schemas.microsoft.com/office/drawing/2014/main" id="{44070FDA-45F7-4E3E-B678-61AFB8340A10}"/>
                  </a:ext>
                </a:extLst>
              </p:cNvPr>
              <p:cNvSpPr>
                <a:spLocks noRot="1" noChangeAspect="1" noMove="1" noResize="1" noEditPoints="1" noAdjustHandles="1" noChangeArrowheads="1" noChangeShapeType="1" noTextEdit="1"/>
              </p:cNvSpPr>
              <p:nvPr/>
            </p:nvSpPr>
            <p:spPr>
              <a:xfrm>
                <a:off x="2903405" y="2534406"/>
                <a:ext cx="3154838" cy="66851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D2B4C13-47F1-49D1-93E2-E5DFCCB06E84}"/>
                  </a:ext>
                </a:extLst>
              </p:cNvPr>
              <p:cNvSpPr/>
              <p:nvPr/>
            </p:nvSpPr>
            <p:spPr>
              <a:xfrm>
                <a:off x="1117866" y="3446091"/>
                <a:ext cx="6616784"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𝑑</m:t>
                          </m:r>
                        </m:e>
                        <m:sub>
                          <m:r>
                            <a:rPr lang="en-US" sz="2000">
                              <a:latin typeface="Cambria Math" panose="02040503050406030204" pitchFamily="18" charset="0"/>
                            </a:rPr>
                            <m:t>𝑎𝑐𝑐𝑒𝑙𝑒𝑟𝑎𝑡𝑖𝑜𝑛</m:t>
                          </m:r>
                        </m:sub>
                      </m:sSub>
                      <m:r>
                        <a:rPr lang="en-US" sz="2000">
                          <a:latin typeface="Cambria Math" panose="02040503050406030204" pitchFamily="18" charset="0"/>
                        </a:rPr>
                        <m:t>=(11.5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r>
                            <a:rPr lang="en-US" sz="2000">
                              <a:latin typeface="Cambria Math" panose="02040503050406030204" pitchFamily="18" charset="0"/>
                            </a:rPr>
                            <m:t>𝑠</m:t>
                          </m:r>
                        </m:den>
                      </m:f>
                      <m:r>
                        <a:rPr lang="en-US" sz="2000">
                          <a:latin typeface="Cambria Math" panose="02040503050406030204" pitchFamily="18" charset="0"/>
                        </a:rPr>
                        <m:t>×7.0</m:t>
                      </m:r>
                      <m:r>
                        <a:rPr lang="en-US" sz="2000">
                          <a:latin typeface="Cambria Math" panose="02040503050406030204" pitchFamily="18" charset="0"/>
                        </a:rPr>
                        <m:t>𝑠</m:t>
                      </m:r>
                      <m:r>
                        <a:rPr lang="en-US" sz="2000">
                          <a:latin typeface="Cambria Math" panose="02040503050406030204" pitchFamily="18" charset="0"/>
                        </a:rPr>
                        <m:t>) +</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d>
                        <m:dPr>
                          <m:ctrlPr>
                            <a:rPr lang="en-US" sz="2000" i="1">
                              <a:latin typeface="Cambria Math" panose="02040503050406030204" pitchFamily="18" charset="0"/>
                            </a:rPr>
                          </m:ctrlPr>
                        </m:dPr>
                        <m:e>
                          <m:r>
                            <a:rPr lang="en-US" sz="2000">
                              <a:latin typeface="Cambria Math" panose="02040503050406030204" pitchFamily="18" charset="0"/>
                            </a:rPr>
                            <m:t>0.5 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sSup>
                                <m:sSupPr>
                                  <m:ctrlPr>
                                    <a:rPr lang="en-US" sz="2000" i="1">
                                      <a:latin typeface="Cambria Math" panose="02040503050406030204" pitchFamily="18" charset="0"/>
                                    </a:rPr>
                                  </m:ctrlPr>
                                </m:sSupPr>
                                <m:e>
                                  <m:r>
                                    <a:rPr lang="en-US" sz="2000">
                                      <a:latin typeface="Cambria Math" panose="02040503050406030204" pitchFamily="18" charset="0"/>
                                    </a:rPr>
                                    <m:t>𝑠</m:t>
                                  </m:r>
                                </m:e>
                                <m:sup>
                                  <m:r>
                                    <a:rPr lang="en-US" sz="2000">
                                      <a:latin typeface="Cambria Math" panose="02040503050406030204" pitchFamily="18" charset="0"/>
                                    </a:rPr>
                                    <m:t>2</m:t>
                                  </m:r>
                                </m:sup>
                              </m:sSup>
                            </m:den>
                          </m:f>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7.0 </m:t>
                              </m:r>
                              <m:r>
                                <a:rPr lang="en-US" sz="2000">
                                  <a:latin typeface="Cambria Math" panose="02040503050406030204" pitchFamily="18" charset="0"/>
                                </a:rPr>
                                <m:t>𝑠</m:t>
                              </m:r>
                            </m:e>
                          </m:d>
                        </m:e>
                        <m:sup>
                          <m:r>
                            <a:rPr lang="en-US" sz="2000">
                              <a:latin typeface="Cambria Math" panose="02040503050406030204" pitchFamily="18" charset="0"/>
                            </a:rPr>
                            <m:t>2</m:t>
                          </m:r>
                        </m:sup>
                      </m:sSup>
                    </m:oMath>
                  </m:oMathPara>
                </a14:m>
                <a:endParaRPr lang="en-US" sz="2000" dirty="0">
                  <a:latin typeface="Cambria Math" panose="02040503050406030204" pitchFamily="18" charset="0"/>
                </a:endParaRPr>
              </a:p>
            </p:txBody>
          </p:sp>
        </mc:Choice>
        <mc:Fallback xmlns="">
          <p:sp>
            <p:nvSpPr>
              <p:cNvPr id="13" name="Rectangle 12">
                <a:extLst>
                  <a:ext uri="{FF2B5EF4-FFF2-40B4-BE49-F238E27FC236}">
                    <a16:creationId xmlns:a16="http://schemas.microsoft.com/office/drawing/2014/main" id="{CD2B4C13-47F1-49D1-93E2-E5DFCCB06E84}"/>
                  </a:ext>
                </a:extLst>
              </p:cNvPr>
              <p:cNvSpPr>
                <a:spLocks noRot="1" noChangeAspect="1" noMove="1" noResize="1" noEditPoints="1" noAdjustHandles="1" noChangeArrowheads="1" noChangeShapeType="1" noTextEdit="1"/>
              </p:cNvSpPr>
              <p:nvPr/>
            </p:nvSpPr>
            <p:spPr>
              <a:xfrm>
                <a:off x="1117866" y="3446091"/>
                <a:ext cx="6616784"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BB5D0A3-E77D-405E-9D53-3C28F6DBBDF2}"/>
                  </a:ext>
                </a:extLst>
              </p:cNvPr>
              <p:cNvSpPr/>
              <p:nvPr/>
            </p:nvSpPr>
            <p:spPr>
              <a:xfrm>
                <a:off x="1874374" y="4357776"/>
                <a:ext cx="51037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𝑑</m:t>
                          </m:r>
                        </m:e>
                        <m:sub>
                          <m:r>
                            <a:rPr lang="en-US" sz="2000">
                              <a:latin typeface="Cambria Math" panose="02040503050406030204" pitchFamily="18" charset="0"/>
                            </a:rPr>
                            <m:t>𝑎𝑐𝑐𝑒𝑙𝑒𝑟𝑎𝑡𝑖𝑜𝑛</m:t>
                          </m:r>
                        </m:sub>
                      </m:sSub>
                      <m:r>
                        <a:rPr lang="en-US" sz="2000">
                          <a:latin typeface="Cambria Math" panose="02040503050406030204" pitchFamily="18" charset="0"/>
                        </a:rPr>
                        <m:t>=80.5 </m:t>
                      </m:r>
                      <m:r>
                        <a:rPr lang="en-US" sz="2000">
                          <a:latin typeface="Cambria Math" panose="02040503050406030204" pitchFamily="18" charset="0"/>
                        </a:rPr>
                        <m:t>𝑚</m:t>
                      </m:r>
                      <m:r>
                        <a:rPr lang="en-US" sz="2000">
                          <a:latin typeface="Cambria Math" panose="02040503050406030204" pitchFamily="18" charset="0"/>
                        </a:rPr>
                        <m:t>+12.25 </m:t>
                      </m:r>
                      <m:r>
                        <a:rPr lang="en-US" sz="2000">
                          <a:latin typeface="Cambria Math" panose="02040503050406030204" pitchFamily="18" charset="0"/>
                        </a:rPr>
                        <m:t>𝑚</m:t>
                      </m:r>
                      <m:r>
                        <a:rPr lang="en-US" sz="2000">
                          <a:latin typeface="Cambria Math" panose="02040503050406030204" pitchFamily="18" charset="0"/>
                        </a:rPr>
                        <m:t>=92.75 </m:t>
                      </m:r>
                      <m:r>
                        <a:rPr lang="en-US" sz="2000">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7BB5D0A3-E77D-405E-9D53-3C28F6DBBDF2}"/>
                  </a:ext>
                </a:extLst>
              </p:cNvPr>
              <p:cNvSpPr>
                <a:spLocks noRot="1" noChangeAspect="1" noMove="1" noResize="1" noEditPoints="1" noAdjustHandles="1" noChangeArrowheads="1" noChangeShapeType="1" noTextEdit="1"/>
              </p:cNvSpPr>
              <p:nvPr/>
            </p:nvSpPr>
            <p:spPr>
              <a:xfrm>
                <a:off x="1874374" y="4357776"/>
                <a:ext cx="5103769" cy="400110"/>
              </a:xfrm>
              <a:prstGeom prst="rect">
                <a:avLst/>
              </a:prstGeom>
              <a:blipFill>
                <a:blip r:embed="rId4"/>
                <a:stretch>
                  <a:fillRect b="-4615"/>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B4ED3A70-B326-45F9-B43B-338ED5772B92}"/>
              </a:ext>
            </a:extLst>
          </p:cNvPr>
          <p:cNvSpPr/>
          <p:nvPr/>
        </p:nvSpPr>
        <p:spPr>
          <a:xfrm>
            <a:off x="190849" y="5001055"/>
            <a:ext cx="8282032"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remaining distance to the finish line after acceleration is: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53B5C23-9A30-4824-8FA3-59D8C160E9DC}"/>
                  </a:ext>
                </a:extLst>
              </p:cNvPr>
              <p:cNvSpPr/>
              <p:nvPr/>
            </p:nvSpPr>
            <p:spPr>
              <a:xfrm>
                <a:off x="1919258" y="5705888"/>
                <a:ext cx="5014001" cy="4250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𝑑</m:t>
                          </m:r>
                        </m:e>
                        <m:sub>
                          <m:r>
                            <a:rPr lang="en-US" sz="2000">
                              <a:latin typeface="Cambria Math" panose="02040503050406030204" pitchFamily="18" charset="0"/>
                            </a:rPr>
                            <m:t>𝑟𝑒𝑚𝑎𝑖𝑛𝑖𝑛𝑔</m:t>
                          </m:r>
                        </m:sub>
                      </m:sSub>
                      <m:r>
                        <a:rPr lang="en-US" sz="2000">
                          <a:latin typeface="Cambria Math" panose="02040503050406030204" pitchFamily="18" charset="0"/>
                        </a:rPr>
                        <m:t>=300 </m:t>
                      </m:r>
                      <m:r>
                        <a:rPr lang="en-US" sz="2000">
                          <a:latin typeface="Cambria Math" panose="02040503050406030204" pitchFamily="18" charset="0"/>
                        </a:rPr>
                        <m:t>𝑚</m:t>
                      </m:r>
                      <m:r>
                        <a:rPr lang="en-US" sz="2000">
                          <a:latin typeface="Cambria Math" panose="02040503050406030204" pitchFamily="18" charset="0"/>
                        </a:rPr>
                        <m:t>−92.75 </m:t>
                      </m:r>
                      <m:r>
                        <a:rPr lang="en-US" sz="2000">
                          <a:latin typeface="Cambria Math" panose="02040503050406030204" pitchFamily="18" charset="0"/>
                        </a:rPr>
                        <m:t>𝑚</m:t>
                      </m:r>
                      <m:r>
                        <a:rPr lang="en-US" sz="2000">
                          <a:latin typeface="Cambria Math" panose="02040503050406030204" pitchFamily="18" charset="0"/>
                        </a:rPr>
                        <m:t>=207.25 </m:t>
                      </m:r>
                      <m:r>
                        <a:rPr lang="en-US" sz="2000">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16" name="Rectangle 15">
                <a:extLst>
                  <a:ext uri="{FF2B5EF4-FFF2-40B4-BE49-F238E27FC236}">
                    <a16:creationId xmlns:a16="http://schemas.microsoft.com/office/drawing/2014/main" id="{F53B5C23-9A30-4824-8FA3-59D8C160E9DC}"/>
                  </a:ext>
                </a:extLst>
              </p:cNvPr>
              <p:cNvSpPr>
                <a:spLocks noRot="1" noChangeAspect="1" noMove="1" noResize="1" noEditPoints="1" noAdjustHandles="1" noChangeArrowheads="1" noChangeShapeType="1" noTextEdit="1"/>
              </p:cNvSpPr>
              <p:nvPr/>
            </p:nvSpPr>
            <p:spPr>
              <a:xfrm>
                <a:off x="1919258" y="5705888"/>
                <a:ext cx="5014001" cy="425053"/>
              </a:xfrm>
              <a:prstGeom prst="rect">
                <a:avLst/>
              </a:prstGeom>
              <a:blipFill>
                <a:blip r:embed="rId5"/>
                <a:stretch>
                  <a:fillRect b="-1000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59AFEC9-602C-49F5-94A1-1769A6B7028D}"/>
              </a:ext>
            </a:extLst>
          </p:cNvPr>
          <p:cNvSpPr txBox="1"/>
          <p:nvPr/>
        </p:nvSpPr>
        <p:spPr>
          <a:xfrm>
            <a:off x="2765580" y="2534406"/>
            <a:ext cx="3872569" cy="66851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7" name="TextBox 16">
            <a:extLst>
              <a:ext uri="{FF2B5EF4-FFF2-40B4-BE49-F238E27FC236}">
                <a16:creationId xmlns:a16="http://schemas.microsoft.com/office/drawing/2014/main" id="{24DF00D3-25FA-481D-B444-BD1D03120B68}"/>
              </a:ext>
            </a:extLst>
          </p:cNvPr>
          <p:cNvSpPr txBox="1"/>
          <p:nvPr/>
        </p:nvSpPr>
        <p:spPr>
          <a:xfrm>
            <a:off x="1646399" y="5684943"/>
            <a:ext cx="5851198"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348603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3" grpId="0"/>
      <p:bldP spid="14" grpId="0"/>
      <p:bldP spid="15" grpId="0"/>
      <p:bldP spid="16" grpId="0"/>
      <p:bldP spid="12"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10" name="Rectangle 1">
            <a:extLst>
              <a:ext uri="{FF2B5EF4-FFF2-40B4-BE49-F238E27FC236}">
                <a16:creationId xmlns:a16="http://schemas.microsoft.com/office/drawing/2014/main" id="{9F5F9633-25C7-49CF-BE18-AA9C8B591EB9}"/>
              </a:ext>
            </a:extLst>
          </p:cNvPr>
          <p:cNvSpPr>
            <a:spLocks noChangeArrowheads="1"/>
          </p:cNvSpPr>
          <p:nvPr/>
        </p:nvSpPr>
        <p:spPr bwMode="auto">
          <a:xfrm>
            <a:off x="24712" y="763498"/>
            <a:ext cx="3846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(b) Time Saved by the Cyclist</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9C8DF12-A399-477A-B274-1191A52502D1}"/>
                  </a:ext>
                </a:extLst>
              </p:cNvPr>
              <p:cNvSpPr/>
              <p:nvPr/>
            </p:nvSpPr>
            <p:spPr>
              <a:xfrm>
                <a:off x="241270" y="1299212"/>
                <a:ext cx="8284129" cy="856068"/>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time to cover this remaining distance at the constant final velocity </a:t>
                </a:r>
                <a14:m>
                  <m:oMath xmlns:m="http://schemas.openxmlformats.org/officeDocument/2006/math">
                    <m:r>
                      <m:rPr>
                        <m:sty m:val="p"/>
                      </m:rPr>
                      <a:rPr lang="en-US" sz="2400" kern="100">
                        <a:latin typeface="Cambria Math" panose="02040503050406030204" pitchFamily="18" charset="0"/>
                        <a:ea typeface="Calibri" panose="020F0502020204030204" pitchFamily="34" charset="0"/>
                        <a:cs typeface="Times New Roman" panose="02020603050405020304" pitchFamily="18" charset="0"/>
                      </a:rPr>
                      <m:t>v</m:t>
                    </m:r>
                    <m:r>
                      <a:rPr lang="en-US" sz="2400" kern="100">
                        <a:latin typeface="Cambria Math" panose="02040503050406030204" pitchFamily="18" charset="0"/>
                        <a:ea typeface="Calibri" panose="020F0502020204030204" pitchFamily="34" charset="0"/>
                        <a:cs typeface="Times New Roman" panose="02020603050405020304" pitchFamily="18" charset="0"/>
                      </a:rPr>
                      <m:t>=15.0</m:t>
                    </m:r>
                    <m:r>
                      <m:rPr>
                        <m:sty m:val="p"/>
                      </m:rPr>
                      <a:rPr lang="en-US" sz="2400" kern="100">
                        <a:latin typeface="Cambria Math" panose="02040503050406030204" pitchFamily="18" charset="0"/>
                        <a:ea typeface="Calibri" panose="020F0502020204030204" pitchFamily="34" charset="0"/>
                        <a:cs typeface="Times New Roman" panose="02020603050405020304" pitchFamily="18" charset="0"/>
                      </a:rPr>
                      <m:t>m</m:t>
                    </m:r>
                    <m:r>
                      <a:rPr lang="en-US" sz="2400" kern="10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kern="100">
                        <a:latin typeface="Cambria Math" panose="02040503050406030204" pitchFamily="18" charset="0"/>
                        <a:ea typeface="Calibri" panose="020F0502020204030204" pitchFamily="34" charset="0"/>
                        <a:cs typeface="Times New Roman" panose="02020603050405020304" pitchFamily="18" charset="0"/>
                      </a:rPr>
                      <m:t>s</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is:</a:t>
                </a:r>
              </a:p>
            </p:txBody>
          </p:sp>
        </mc:Choice>
        <mc:Fallback xmlns="">
          <p:sp>
            <p:nvSpPr>
              <p:cNvPr id="2" name="Rectangle 1">
                <a:extLst>
                  <a:ext uri="{FF2B5EF4-FFF2-40B4-BE49-F238E27FC236}">
                    <a16:creationId xmlns:a16="http://schemas.microsoft.com/office/drawing/2014/main" id="{39C8DF12-A399-477A-B274-1191A52502D1}"/>
                  </a:ext>
                </a:extLst>
              </p:cNvPr>
              <p:cNvSpPr>
                <a:spLocks noRot="1" noChangeAspect="1" noMove="1" noResize="1" noEditPoints="1" noAdjustHandles="1" noChangeArrowheads="1" noChangeShapeType="1" noTextEdit="1"/>
              </p:cNvSpPr>
              <p:nvPr/>
            </p:nvSpPr>
            <p:spPr>
              <a:xfrm>
                <a:off x="241270" y="1299212"/>
                <a:ext cx="8284129" cy="856068"/>
              </a:xfrm>
              <a:prstGeom prst="rect">
                <a:avLst/>
              </a:prstGeom>
              <a:blipFill>
                <a:blip r:embed="rId2"/>
                <a:stretch>
                  <a:fillRect l="-1177" t="-5674" b="-14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8434BA7-83B3-4C7E-8CC9-D73F01FFA186}"/>
                  </a:ext>
                </a:extLst>
              </p:cNvPr>
              <p:cNvSpPr/>
              <p:nvPr/>
            </p:nvSpPr>
            <p:spPr>
              <a:xfrm>
                <a:off x="1413544" y="2229032"/>
                <a:ext cx="5767431" cy="7271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𝑟𝑒𝑚𝑎𝑖𝑛𝑖𝑛𝑔</m:t>
                          </m:r>
                        </m:sub>
                      </m:sSub>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𝑟𝑒𝑚𝑎𝑖𝑛𝑖𝑛𝑔</m:t>
                              </m:r>
                            </m:sub>
                          </m:sSub>
                        </m:num>
                        <m:den>
                          <m:r>
                            <a:rPr lang="en-US" sz="2000" i="1">
                              <a:latin typeface="Cambria Math" panose="02040503050406030204" pitchFamily="18" charset="0"/>
                            </a:rPr>
                            <m:t>𝑣</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207.25 </m:t>
                          </m:r>
                          <m:r>
                            <a:rPr lang="en-US" sz="2000" i="1">
                              <a:latin typeface="Cambria Math" panose="02040503050406030204" pitchFamily="18" charset="0"/>
                            </a:rPr>
                            <m:t>𝑚</m:t>
                          </m:r>
                        </m:num>
                        <m:den>
                          <m:r>
                            <a:rPr lang="en-US" sz="2000">
                              <a:latin typeface="Cambria Math" panose="02040503050406030204" pitchFamily="18" charset="0"/>
                            </a:rPr>
                            <m:t>15 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den>
                      </m:f>
                      <m:r>
                        <a:rPr lang="en-US" sz="2000">
                          <a:latin typeface="Cambria Math" panose="02040503050406030204" pitchFamily="18" charset="0"/>
                        </a:rPr>
                        <m:t>=13.8</m:t>
                      </m:r>
                      <m:r>
                        <a:rPr lang="en-US" sz="2000" b="0" i="0" smtClean="0">
                          <a:latin typeface="Cambria Math" panose="02040503050406030204" pitchFamily="18" charset="0"/>
                        </a:rPr>
                        <m:t>2</m:t>
                      </m:r>
                      <m:r>
                        <a:rPr lang="en-US" sz="2000">
                          <a:latin typeface="Cambria Math" panose="02040503050406030204" pitchFamily="18" charset="0"/>
                        </a:rPr>
                        <m:t> </m:t>
                      </m:r>
                      <m:r>
                        <a:rPr lang="en-US" sz="2000" i="1">
                          <a:latin typeface="Cambria Math" panose="02040503050406030204" pitchFamily="18" charset="0"/>
                        </a:rPr>
                        <m:t>𝑠</m:t>
                      </m:r>
                    </m:oMath>
                  </m:oMathPara>
                </a14:m>
                <a:endParaRPr lang="en-US" sz="2000" dirty="0"/>
              </a:p>
            </p:txBody>
          </p:sp>
        </mc:Choice>
        <mc:Fallback xmlns="">
          <p:sp>
            <p:nvSpPr>
              <p:cNvPr id="4" name="Rectangle 3">
                <a:extLst>
                  <a:ext uri="{FF2B5EF4-FFF2-40B4-BE49-F238E27FC236}">
                    <a16:creationId xmlns:a16="http://schemas.microsoft.com/office/drawing/2014/main" id="{98434BA7-83B3-4C7E-8CC9-D73F01FFA186}"/>
                  </a:ext>
                </a:extLst>
              </p:cNvPr>
              <p:cNvSpPr>
                <a:spLocks noRot="1" noChangeAspect="1" noMove="1" noResize="1" noEditPoints="1" noAdjustHandles="1" noChangeArrowheads="1" noChangeShapeType="1" noTextEdit="1"/>
              </p:cNvSpPr>
              <p:nvPr/>
            </p:nvSpPr>
            <p:spPr>
              <a:xfrm>
                <a:off x="1413544" y="2229032"/>
                <a:ext cx="5767431" cy="727122"/>
              </a:xfrm>
              <a:prstGeom prst="rect">
                <a:avLst/>
              </a:prstGeo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C5E1C46E-6F52-41C7-BC36-C4EA41BEF038}"/>
              </a:ext>
            </a:extLst>
          </p:cNvPr>
          <p:cNvSpPr/>
          <p:nvPr/>
        </p:nvSpPr>
        <p:spPr>
          <a:xfrm>
            <a:off x="325061" y="3019435"/>
            <a:ext cx="6864380" cy="468077"/>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total time taken by the cyclist to finish the race is: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7E02FFA-B23B-4257-BEFF-8DEDB16B51DD}"/>
                  </a:ext>
                </a:extLst>
              </p:cNvPr>
              <p:cNvSpPr/>
              <p:nvPr/>
            </p:nvSpPr>
            <p:spPr>
              <a:xfrm>
                <a:off x="633369" y="3508256"/>
                <a:ext cx="7118058" cy="4250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𝑡𝑜𝑡𝑎𝑙</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𝑎𝑐𝑐𝑒𝑙𝑒𝑟𝑎𝑡𝑖𝑜𝑛</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𝑟𝑒𝑚𝑎𝑖𝑛𝑖𝑛𝑔</m:t>
                          </m:r>
                        </m:sub>
                      </m:sSub>
                      <m:r>
                        <a:rPr lang="en-US" sz="2000">
                          <a:latin typeface="Cambria Math" panose="02040503050406030204" pitchFamily="18" charset="0"/>
                        </a:rPr>
                        <m:t>=7.0</m:t>
                      </m:r>
                      <m:r>
                        <a:rPr lang="en-US" sz="2000">
                          <a:latin typeface="Cambria Math" panose="02040503050406030204" pitchFamily="18" charset="0"/>
                        </a:rPr>
                        <m:t>𝑠</m:t>
                      </m:r>
                      <m:r>
                        <a:rPr lang="en-US" sz="2000">
                          <a:latin typeface="Cambria Math" panose="02040503050406030204" pitchFamily="18" charset="0"/>
                        </a:rPr>
                        <m:t>+13.82 </m:t>
                      </m:r>
                      <m:r>
                        <a:rPr lang="en-US" sz="2000">
                          <a:latin typeface="Cambria Math" panose="02040503050406030204" pitchFamily="18" charset="0"/>
                        </a:rPr>
                        <m:t>𝑠</m:t>
                      </m:r>
                      <m:r>
                        <a:rPr lang="en-US" sz="2000">
                          <a:latin typeface="Cambria Math" panose="02040503050406030204" pitchFamily="18" charset="0"/>
                        </a:rPr>
                        <m:t>=20.82 </m:t>
                      </m:r>
                      <m:r>
                        <a:rPr lang="en-US" sz="2000">
                          <a:latin typeface="Cambria Math" panose="02040503050406030204" pitchFamily="18" charset="0"/>
                        </a:rPr>
                        <m:t>𝑠</m:t>
                      </m:r>
                    </m:oMath>
                  </m:oMathPara>
                </a14:m>
                <a:endParaRPr lang="en-US" sz="2000" dirty="0">
                  <a:latin typeface="Cambria Math" panose="02040503050406030204" pitchFamily="18" charset="0"/>
                </a:endParaRPr>
              </a:p>
            </p:txBody>
          </p:sp>
        </mc:Choice>
        <mc:Fallback xmlns="">
          <p:sp>
            <p:nvSpPr>
              <p:cNvPr id="7" name="Rectangle 6">
                <a:extLst>
                  <a:ext uri="{FF2B5EF4-FFF2-40B4-BE49-F238E27FC236}">
                    <a16:creationId xmlns:a16="http://schemas.microsoft.com/office/drawing/2014/main" id="{57E02FFA-B23B-4257-BEFF-8DEDB16B51DD}"/>
                  </a:ext>
                </a:extLst>
              </p:cNvPr>
              <p:cNvSpPr>
                <a:spLocks noRot="1" noChangeAspect="1" noMove="1" noResize="1" noEditPoints="1" noAdjustHandles="1" noChangeArrowheads="1" noChangeShapeType="1" noTextEdit="1"/>
              </p:cNvSpPr>
              <p:nvPr/>
            </p:nvSpPr>
            <p:spPr>
              <a:xfrm>
                <a:off x="633369" y="3508256"/>
                <a:ext cx="7118058" cy="425053"/>
              </a:xfrm>
              <a:prstGeom prst="rect">
                <a:avLst/>
              </a:prstGeom>
              <a:blipFill>
                <a:blip r:embed="rId4"/>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86F98D3-295A-4E2B-AB1D-A9B6636550C5}"/>
                  </a:ext>
                </a:extLst>
              </p:cNvPr>
              <p:cNvSpPr/>
              <p:nvPr/>
            </p:nvSpPr>
            <p:spPr>
              <a:xfrm>
                <a:off x="325061" y="3973910"/>
                <a:ext cx="8284129" cy="856068"/>
              </a:xfrm>
              <a:prstGeom prst="rect">
                <a:avLst/>
              </a:prstGeom>
            </p:spPr>
            <p:txBody>
              <a:bodyPr wrap="squar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Now, let's calculate the time it would have taken if she had not accelerated and maintained her initial velocity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400" kern="0">
                        <a:latin typeface="Cambria Math" panose="02040503050406030204" pitchFamily="18" charset="0"/>
                        <a:ea typeface="Times New Roman" panose="02020603050405020304" pitchFamily="18" charset="0"/>
                        <a:cs typeface="Times New Roman" panose="02020603050405020304" pitchFamily="18" charset="0"/>
                      </a:rPr>
                      <m:t> = 11.5 </m:t>
                    </m:r>
                    <m:r>
                      <m:rPr>
                        <m:sty m:val="p"/>
                      </m:rPr>
                      <a:rPr lang="en-US" sz="2400" kern="0">
                        <a:latin typeface="Cambria Math" panose="02040503050406030204" pitchFamily="18" charset="0"/>
                        <a:ea typeface="Times New Roman" panose="02020603050405020304" pitchFamily="18" charset="0"/>
                        <a:cs typeface="Times New Roman" panose="02020603050405020304" pitchFamily="18" charset="0"/>
                      </a:rPr>
                      <m:t>m</m:t>
                    </m:r>
                    <m:r>
                      <a:rPr lang="en-US" sz="2400" kern="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kern="0">
                        <a:latin typeface="Cambria Math" panose="02040503050406030204" pitchFamily="18" charset="0"/>
                        <a:ea typeface="Times New Roman" panose="02020603050405020304" pitchFamily="18" charset="0"/>
                        <a:cs typeface="Times New Roman" panose="02020603050405020304" pitchFamily="18" charset="0"/>
                      </a:rPr>
                      <m:t>s</m:t>
                    </m:r>
                    <m:r>
                      <a:rPr lang="en-US" sz="2400" kern="0">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D86F98D3-295A-4E2B-AB1D-A9B6636550C5}"/>
                  </a:ext>
                </a:extLst>
              </p:cNvPr>
              <p:cNvSpPr>
                <a:spLocks noRot="1" noChangeAspect="1" noMove="1" noResize="1" noEditPoints="1" noAdjustHandles="1" noChangeArrowheads="1" noChangeShapeType="1" noTextEdit="1"/>
              </p:cNvSpPr>
              <p:nvPr/>
            </p:nvSpPr>
            <p:spPr>
              <a:xfrm>
                <a:off x="325061" y="3973910"/>
                <a:ext cx="8284129" cy="856068"/>
              </a:xfrm>
              <a:prstGeom prst="rect">
                <a:avLst/>
              </a:prstGeom>
              <a:blipFill>
                <a:blip r:embed="rId5"/>
                <a:stretch>
                  <a:fillRect l="-1104" t="-5714" b="-1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DE2B1EA-EE9F-4EF4-B686-38B9B0E73669}"/>
                  </a:ext>
                </a:extLst>
              </p:cNvPr>
              <p:cNvSpPr/>
              <p:nvPr/>
            </p:nvSpPr>
            <p:spPr>
              <a:xfrm>
                <a:off x="2007317" y="4903730"/>
                <a:ext cx="4390048" cy="7271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m:rPr>
                              <m:sty m:val="p"/>
                            </m:rPr>
                            <a:rPr lang="en-US" sz="2000">
                              <a:latin typeface="Cambria Math" panose="02040503050406030204" pitchFamily="18" charset="0"/>
                            </a:rPr>
                            <m:t>t</m:t>
                          </m:r>
                        </m:e>
                        <m:sub>
                          <m:r>
                            <m:rPr>
                              <m:sty m:val="p"/>
                            </m:rPr>
                            <a:rPr lang="en-US" sz="2000">
                              <a:latin typeface="Cambria Math" panose="02040503050406030204" pitchFamily="18" charset="0"/>
                            </a:rPr>
                            <m:t>constant</m:t>
                          </m:r>
                        </m:sub>
                      </m:sSub>
                      <m:r>
                        <a:rPr lang="en-US" sz="2000">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d</m:t>
                          </m:r>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0</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300 </m:t>
                          </m:r>
                          <m:r>
                            <m:rPr>
                              <m:sty m:val="p"/>
                            </m:rPr>
                            <a:rPr lang="en-US" sz="2000">
                              <a:latin typeface="Cambria Math" panose="02040503050406030204" pitchFamily="18" charset="0"/>
                            </a:rPr>
                            <m:t>m</m:t>
                          </m:r>
                        </m:num>
                        <m:den>
                          <m:r>
                            <a:rPr lang="en-US" sz="2000">
                              <a:latin typeface="Cambria Math" panose="02040503050406030204" pitchFamily="18" charset="0"/>
                            </a:rPr>
                            <m:t>11.5 </m:t>
                          </m:r>
                          <m:f>
                            <m:fPr>
                              <m:type m:val="lin"/>
                              <m:ctrlPr>
                                <a:rPr lang="en-US" sz="2000" i="1">
                                  <a:latin typeface="Cambria Math" panose="02040503050406030204" pitchFamily="18" charset="0"/>
                                </a:rPr>
                              </m:ctrlPr>
                            </m:fPr>
                            <m:num>
                              <m:r>
                                <m:rPr>
                                  <m:sty m:val="p"/>
                                </m:rPr>
                                <a:rPr lang="en-US" sz="2000">
                                  <a:latin typeface="Cambria Math" panose="02040503050406030204" pitchFamily="18" charset="0"/>
                                </a:rPr>
                                <m:t>m</m:t>
                              </m:r>
                            </m:num>
                            <m:den>
                              <m:r>
                                <m:rPr>
                                  <m:sty m:val="p"/>
                                </m:rPr>
                                <a:rPr lang="en-US" sz="2000">
                                  <a:latin typeface="Cambria Math" panose="02040503050406030204" pitchFamily="18" charset="0"/>
                                </a:rPr>
                                <m:t>s</m:t>
                              </m:r>
                            </m:den>
                          </m:f>
                        </m:den>
                      </m:f>
                      <m:r>
                        <a:rPr lang="en-US" sz="2000">
                          <a:latin typeface="Cambria Math" panose="02040503050406030204" pitchFamily="18" charset="0"/>
                        </a:rPr>
                        <m:t>=26.09 </m:t>
                      </m:r>
                      <m:r>
                        <m:rPr>
                          <m:sty m:val="p"/>
                        </m:rPr>
                        <a:rPr lang="en-US" sz="2000">
                          <a:latin typeface="Cambria Math" panose="02040503050406030204" pitchFamily="18" charset="0"/>
                        </a:rPr>
                        <m:t>s</m:t>
                      </m:r>
                    </m:oMath>
                  </m:oMathPara>
                </a14:m>
                <a:endParaRPr lang="en-US" sz="2000" dirty="0">
                  <a:latin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7DE2B1EA-EE9F-4EF4-B686-38B9B0E73669}"/>
                  </a:ext>
                </a:extLst>
              </p:cNvPr>
              <p:cNvSpPr>
                <a:spLocks noRot="1" noChangeAspect="1" noMove="1" noResize="1" noEditPoints="1" noAdjustHandles="1" noChangeArrowheads="1" noChangeShapeType="1" noTextEdit="1"/>
              </p:cNvSpPr>
              <p:nvPr/>
            </p:nvSpPr>
            <p:spPr>
              <a:xfrm>
                <a:off x="2007317" y="4903730"/>
                <a:ext cx="4390048" cy="727122"/>
              </a:xfrm>
              <a:prstGeom prst="rect">
                <a:avLst/>
              </a:prstGeom>
              <a:blipFill>
                <a:blip r:embed="rId6"/>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F0880F4D-9C9B-446E-B477-2A16E8EE52AE}"/>
              </a:ext>
            </a:extLst>
          </p:cNvPr>
          <p:cNvSpPr/>
          <p:nvPr/>
        </p:nvSpPr>
        <p:spPr>
          <a:xfrm>
            <a:off x="514713" y="5632982"/>
            <a:ext cx="4373313" cy="468077"/>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time saved by accelerating is: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7BFDA16-241B-46B5-867C-208349EF27D7}"/>
                  </a:ext>
                </a:extLst>
              </p:cNvPr>
              <p:cNvSpPr/>
              <p:nvPr/>
            </p:nvSpPr>
            <p:spPr>
              <a:xfrm>
                <a:off x="1420243" y="6174810"/>
                <a:ext cx="693556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𝑠𝑎𝑣𝑒𝑑</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𝑐𝑜𝑛𝑠𝑡𝑎𝑛𝑡</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𝑡𝑜𝑡𝑎𝑙</m:t>
                          </m:r>
                        </m:sub>
                      </m:sSub>
                      <m:r>
                        <a:rPr lang="en-US" sz="2000">
                          <a:latin typeface="Cambria Math" panose="02040503050406030204" pitchFamily="18" charset="0"/>
                        </a:rPr>
                        <m:t>=26.09 </m:t>
                      </m:r>
                      <m:r>
                        <a:rPr lang="en-US" sz="2000">
                          <a:latin typeface="Cambria Math" panose="02040503050406030204" pitchFamily="18" charset="0"/>
                        </a:rPr>
                        <m:t>𝑠</m:t>
                      </m:r>
                      <m:r>
                        <a:rPr lang="en-US" sz="2000">
                          <a:latin typeface="Cambria Math" panose="02040503050406030204" pitchFamily="18" charset="0"/>
                        </a:rPr>
                        <m:t>−20.82 </m:t>
                      </m:r>
                      <m:r>
                        <a:rPr lang="en-US" sz="2000">
                          <a:latin typeface="Cambria Math" panose="02040503050406030204" pitchFamily="18" charset="0"/>
                        </a:rPr>
                        <m:t>𝑠</m:t>
                      </m:r>
                      <m:r>
                        <a:rPr lang="en-US" sz="2000">
                          <a:latin typeface="Cambria Math" panose="02040503050406030204" pitchFamily="18" charset="0"/>
                        </a:rPr>
                        <m:t>=5.27 </m:t>
                      </m:r>
                      <m:r>
                        <a:rPr lang="en-US" sz="2000">
                          <a:latin typeface="Cambria Math" panose="02040503050406030204" pitchFamily="18" charset="0"/>
                        </a:rPr>
                        <m:t>𝑠</m:t>
                      </m:r>
                    </m:oMath>
                  </m:oMathPara>
                </a14:m>
                <a:endParaRPr lang="en-US" sz="2000" dirty="0">
                  <a:latin typeface="Cambria Math" panose="02040503050406030204" pitchFamily="18" charset="0"/>
                </a:endParaRPr>
              </a:p>
            </p:txBody>
          </p:sp>
        </mc:Choice>
        <mc:Fallback xmlns="">
          <p:sp>
            <p:nvSpPr>
              <p:cNvPr id="17" name="Rectangle 16">
                <a:extLst>
                  <a:ext uri="{FF2B5EF4-FFF2-40B4-BE49-F238E27FC236}">
                    <a16:creationId xmlns:a16="http://schemas.microsoft.com/office/drawing/2014/main" id="{A7BFDA16-241B-46B5-867C-208349EF27D7}"/>
                  </a:ext>
                </a:extLst>
              </p:cNvPr>
              <p:cNvSpPr>
                <a:spLocks noRot="1" noChangeAspect="1" noMove="1" noResize="1" noEditPoints="1" noAdjustHandles="1" noChangeArrowheads="1" noChangeShapeType="1" noTextEdit="1"/>
              </p:cNvSpPr>
              <p:nvPr/>
            </p:nvSpPr>
            <p:spPr>
              <a:xfrm>
                <a:off x="1420243" y="6174810"/>
                <a:ext cx="6935566" cy="400110"/>
              </a:xfrm>
              <a:prstGeom prst="rect">
                <a:avLst/>
              </a:prstGeom>
              <a:blipFill>
                <a:blip r:embed="rId7"/>
                <a:stretch>
                  <a:fillRect b="-303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EC7736F-D418-4630-8DF8-CFF9A8AA41A8}"/>
              </a:ext>
            </a:extLst>
          </p:cNvPr>
          <p:cNvSpPr txBox="1"/>
          <p:nvPr/>
        </p:nvSpPr>
        <p:spPr>
          <a:xfrm>
            <a:off x="1565092" y="2203880"/>
            <a:ext cx="5464334"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14" name="TextBox 13">
            <a:extLst>
              <a:ext uri="{FF2B5EF4-FFF2-40B4-BE49-F238E27FC236}">
                <a16:creationId xmlns:a16="http://schemas.microsoft.com/office/drawing/2014/main" id="{0546204D-967C-452E-A7C7-AB6DDBE8AC2E}"/>
              </a:ext>
            </a:extLst>
          </p:cNvPr>
          <p:cNvSpPr txBox="1"/>
          <p:nvPr/>
        </p:nvSpPr>
        <p:spPr>
          <a:xfrm>
            <a:off x="633368" y="3454260"/>
            <a:ext cx="7118057" cy="506066"/>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5" name="TextBox 14">
            <a:extLst>
              <a:ext uri="{FF2B5EF4-FFF2-40B4-BE49-F238E27FC236}">
                <a16:creationId xmlns:a16="http://schemas.microsoft.com/office/drawing/2014/main" id="{DF7F5C55-EDD6-43F7-9B90-1DD127C2900A}"/>
              </a:ext>
            </a:extLst>
          </p:cNvPr>
          <p:cNvSpPr txBox="1"/>
          <p:nvPr/>
        </p:nvSpPr>
        <p:spPr>
          <a:xfrm>
            <a:off x="1518846" y="6174810"/>
            <a:ext cx="6564980"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408237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P spid="12" grpId="0"/>
      <p:bldP spid="17" grpId="0"/>
      <p:bldP spid="13"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13" name="Rectangle 1">
            <a:extLst>
              <a:ext uri="{FF2B5EF4-FFF2-40B4-BE49-F238E27FC236}">
                <a16:creationId xmlns:a16="http://schemas.microsoft.com/office/drawing/2014/main" id="{ED731D1C-A9A1-4488-A221-B2015F323896}"/>
              </a:ext>
            </a:extLst>
          </p:cNvPr>
          <p:cNvSpPr>
            <a:spLocks noChangeArrowheads="1"/>
          </p:cNvSpPr>
          <p:nvPr/>
        </p:nvSpPr>
        <p:spPr bwMode="auto">
          <a:xfrm>
            <a:off x="-35613" y="765423"/>
            <a:ext cx="6437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(c) Difference in Finish Time and Distance Behind</a:t>
            </a:r>
          </a:p>
        </p:txBody>
      </p:sp>
      <p:sp>
        <p:nvSpPr>
          <p:cNvPr id="14" name="Rectangle 13">
            <a:extLst>
              <a:ext uri="{FF2B5EF4-FFF2-40B4-BE49-F238E27FC236}">
                <a16:creationId xmlns:a16="http://schemas.microsoft.com/office/drawing/2014/main" id="{566AFF10-91C7-40BC-AB9D-CAD9363486E1}"/>
              </a:ext>
            </a:extLst>
          </p:cNvPr>
          <p:cNvSpPr>
            <a:spLocks noChangeArrowheads="1"/>
          </p:cNvSpPr>
          <p:nvPr/>
        </p:nvSpPr>
        <p:spPr bwMode="auto">
          <a:xfrm>
            <a:off x="24712" y="1416050"/>
            <a:ext cx="8778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First, let's calculate the time it takes for the second-place winner to reach the finish line:</a:t>
            </a:r>
          </a:p>
        </p:txBody>
      </p:sp>
      <p:sp>
        <p:nvSpPr>
          <p:cNvPr id="15" name="Rectangle 14">
            <a:extLst>
              <a:ext uri="{FF2B5EF4-FFF2-40B4-BE49-F238E27FC236}">
                <a16:creationId xmlns:a16="http://schemas.microsoft.com/office/drawing/2014/main" id="{1231DC0B-D7A2-4668-A56C-B8C446A72782}"/>
              </a:ext>
            </a:extLst>
          </p:cNvPr>
          <p:cNvSpPr>
            <a:spLocks noChangeArrowheads="1"/>
          </p:cNvSpPr>
          <p:nvPr/>
        </p:nvSpPr>
        <p:spPr bwMode="auto">
          <a:xfrm>
            <a:off x="-35613" y="3432152"/>
            <a:ext cx="8778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The difference in finish time between the winner and runner-up is: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0E7FBAD-6D7B-4EF4-82EE-6DCAC14508D2}"/>
                  </a:ext>
                </a:extLst>
              </p:cNvPr>
              <p:cNvSpPr/>
              <p:nvPr/>
            </p:nvSpPr>
            <p:spPr>
              <a:xfrm>
                <a:off x="2640401" y="2379523"/>
                <a:ext cx="4691156" cy="7287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𝑠𝑒𝑐𝑜𝑛𝑑</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−5</m:t>
                          </m:r>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𝑣</m:t>
                              </m:r>
                            </m:e>
                            <m:sub>
                              <m:r>
                                <a:rPr lang="en-US" sz="2000" i="1">
                                  <a:solidFill>
                                    <a:prstClr val="black"/>
                                  </a:solidFill>
                                  <a:latin typeface="Cambria Math" panose="02040503050406030204" pitchFamily="18" charset="0"/>
                                </a:rPr>
                                <m:t>𝑠𝑒𝑐𝑜𝑛𝑑</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300 </m:t>
                          </m:r>
                          <m:r>
                            <a:rPr lang="en-US" sz="2000" i="1">
                              <a:latin typeface="Cambria Math" panose="02040503050406030204" pitchFamily="18" charset="0"/>
                            </a:rPr>
                            <m:t>𝑚</m:t>
                          </m:r>
                          <m:r>
                            <a:rPr lang="en-US" sz="2000" b="0" i="0" smtClean="0">
                              <a:latin typeface="Cambria Math" panose="02040503050406030204" pitchFamily="18" charset="0"/>
                            </a:rPr>
                            <m:t>−</m:t>
                          </m:r>
                          <m:r>
                            <a:rPr lang="en-US" sz="2000">
                              <a:latin typeface="Cambria Math" panose="02040503050406030204" pitchFamily="18" charset="0"/>
                            </a:rPr>
                            <m:t>5 </m:t>
                          </m:r>
                          <m:r>
                            <a:rPr lang="en-US" sz="2000" i="1">
                              <a:latin typeface="Cambria Math" panose="02040503050406030204" pitchFamily="18" charset="0"/>
                            </a:rPr>
                            <m:t>𝑚</m:t>
                          </m:r>
                        </m:num>
                        <m:den>
                          <m:r>
                            <a:rPr lang="en-US" sz="2000">
                              <a:latin typeface="Cambria Math" panose="02040503050406030204" pitchFamily="18" charset="0"/>
                            </a:rPr>
                            <m:t>11.</m:t>
                          </m:r>
                          <m:r>
                            <a:rPr lang="en-US" sz="2000" b="0" i="0" smtClean="0">
                              <a:latin typeface="Cambria Math" panose="02040503050406030204" pitchFamily="18" charset="0"/>
                            </a:rPr>
                            <m:t>8</m:t>
                          </m:r>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den>
                      </m:f>
                      <m:r>
                        <a:rPr lang="en-US" sz="2000">
                          <a:latin typeface="Cambria Math" panose="02040503050406030204" pitchFamily="18" charset="0"/>
                        </a:rPr>
                        <m:t>=25</m:t>
                      </m:r>
                      <m:r>
                        <a:rPr lang="en-US" sz="2000" b="0" i="1" smtClean="0">
                          <a:latin typeface="Cambria Math" panose="02040503050406030204" pitchFamily="18" charset="0"/>
                        </a:rPr>
                        <m:t> </m:t>
                      </m:r>
                      <m:r>
                        <a:rPr lang="en-US" sz="2000" i="1">
                          <a:latin typeface="Cambria Math" panose="02040503050406030204" pitchFamily="18" charset="0"/>
                        </a:rPr>
                        <m:t>𝑠</m:t>
                      </m:r>
                    </m:oMath>
                  </m:oMathPara>
                </a14:m>
                <a:endParaRPr lang="en-US" sz="2000" dirty="0"/>
              </a:p>
            </p:txBody>
          </p:sp>
        </mc:Choice>
        <mc:Fallback xmlns="">
          <p:sp>
            <p:nvSpPr>
              <p:cNvPr id="6" name="Rectangle 5">
                <a:extLst>
                  <a:ext uri="{FF2B5EF4-FFF2-40B4-BE49-F238E27FC236}">
                    <a16:creationId xmlns:a16="http://schemas.microsoft.com/office/drawing/2014/main" id="{10E7FBAD-6D7B-4EF4-82EE-6DCAC14508D2}"/>
                  </a:ext>
                </a:extLst>
              </p:cNvPr>
              <p:cNvSpPr>
                <a:spLocks noRot="1" noChangeAspect="1" noMove="1" noResize="1" noEditPoints="1" noAdjustHandles="1" noChangeArrowheads="1" noChangeShapeType="1" noTextEdit="1"/>
              </p:cNvSpPr>
              <p:nvPr/>
            </p:nvSpPr>
            <p:spPr>
              <a:xfrm>
                <a:off x="2640401" y="2379523"/>
                <a:ext cx="4691156" cy="7287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CFC7980-1E5A-4764-A416-D9BCB2358C2A}"/>
                  </a:ext>
                </a:extLst>
              </p:cNvPr>
              <p:cNvSpPr/>
              <p:nvPr/>
            </p:nvSpPr>
            <p:spPr>
              <a:xfrm>
                <a:off x="643792" y="3883335"/>
                <a:ext cx="742006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𝑇𝑖𝑚𝑒</m:t>
                      </m:r>
                      <m:r>
                        <a:rPr lang="en-US" sz="2000">
                          <a:latin typeface="Cambria Math" panose="02040503050406030204" pitchFamily="18" charset="0"/>
                        </a:rPr>
                        <m:t> </m:t>
                      </m:r>
                      <m:r>
                        <a:rPr lang="en-US" sz="2000">
                          <a:latin typeface="Cambria Math" panose="02040503050406030204" pitchFamily="18" charset="0"/>
                        </a:rPr>
                        <m:t>𝑑𝑖𝑓𝑓𝑒𝑟𝑒𝑛𝑐𝑒</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𝑠𝑒𝑐𝑜𝑛𝑑</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𝑡𝑜𝑡𝑎𝑙</m:t>
                          </m:r>
                        </m:sub>
                      </m:sSub>
                    </m:oMath>
                  </m:oMathPara>
                </a14:m>
                <a:endParaRPr lang="en-US" sz="2000" dirty="0">
                  <a:latin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6CFC7980-1E5A-4764-A416-D9BCB2358C2A}"/>
                  </a:ext>
                </a:extLst>
              </p:cNvPr>
              <p:cNvSpPr>
                <a:spLocks noRot="1" noChangeAspect="1" noMove="1" noResize="1" noEditPoints="1" noAdjustHandles="1" noChangeArrowheads="1" noChangeShapeType="1" noTextEdit="1"/>
              </p:cNvSpPr>
              <p:nvPr/>
            </p:nvSpPr>
            <p:spPr>
              <a:xfrm>
                <a:off x="643792" y="3883335"/>
                <a:ext cx="7420063" cy="400110"/>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06196E1-6D8E-4858-BB70-C2325C9A736C}"/>
                  </a:ext>
                </a:extLst>
              </p:cNvPr>
              <p:cNvSpPr/>
              <p:nvPr/>
            </p:nvSpPr>
            <p:spPr>
              <a:xfrm>
                <a:off x="2318996" y="4372651"/>
                <a:ext cx="541488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𝑇𝑖𝑚𝑒</m:t>
                      </m:r>
                      <m:r>
                        <a:rPr lang="en-US" sz="2000" smtClean="0">
                          <a:latin typeface="Cambria Math" panose="02040503050406030204" pitchFamily="18" charset="0"/>
                        </a:rPr>
                        <m:t> </m:t>
                      </m:r>
                      <m:r>
                        <a:rPr lang="en-US" sz="2000" smtClean="0">
                          <a:latin typeface="Cambria Math" panose="02040503050406030204" pitchFamily="18" charset="0"/>
                        </a:rPr>
                        <m:t>𝑑𝑖𝑓𝑓𝑒𝑟𝑒𝑛𝑐𝑒</m:t>
                      </m:r>
                      <m:r>
                        <a:rPr lang="en-US" sz="2000">
                          <a:solidFill>
                            <a:prstClr val="black"/>
                          </a:solidFill>
                          <a:latin typeface="Cambria Math" panose="02040503050406030204" pitchFamily="18" charset="0"/>
                        </a:rPr>
                        <m:t>=25.</m:t>
                      </m:r>
                      <m:r>
                        <a:rPr lang="en-US" sz="2000" b="0" i="0" smtClean="0">
                          <a:solidFill>
                            <a:prstClr val="black"/>
                          </a:solidFill>
                          <a:latin typeface="Cambria Math" panose="02040503050406030204" pitchFamily="18" charset="0"/>
                        </a:rPr>
                        <m:t>00</m:t>
                      </m:r>
                      <m:r>
                        <a:rPr lang="en-US" sz="2000">
                          <a:solidFill>
                            <a:prstClr val="black"/>
                          </a:solidFill>
                          <a:latin typeface="Cambria Math" panose="02040503050406030204" pitchFamily="18" charset="0"/>
                        </a:rPr>
                        <m:t> </m:t>
                      </m:r>
                      <m:r>
                        <a:rPr lang="en-US" sz="2000">
                          <a:solidFill>
                            <a:prstClr val="black"/>
                          </a:solidFill>
                          <a:latin typeface="Cambria Math" panose="02040503050406030204" pitchFamily="18" charset="0"/>
                        </a:rPr>
                        <m:t>𝑠</m:t>
                      </m:r>
                      <m:r>
                        <a:rPr lang="en-US" sz="2000">
                          <a:solidFill>
                            <a:prstClr val="black"/>
                          </a:solidFill>
                          <a:latin typeface="Cambria Math" panose="02040503050406030204" pitchFamily="18" charset="0"/>
                        </a:rPr>
                        <m:t>−20.82 </m:t>
                      </m:r>
                      <m:r>
                        <a:rPr lang="en-US" sz="2000">
                          <a:solidFill>
                            <a:prstClr val="black"/>
                          </a:solidFill>
                          <a:latin typeface="Cambria Math" panose="02040503050406030204" pitchFamily="18" charset="0"/>
                        </a:rPr>
                        <m:t>𝑠</m:t>
                      </m:r>
                      <m:r>
                        <a:rPr lang="en-US" sz="2000">
                          <a:solidFill>
                            <a:prstClr val="black"/>
                          </a:solidFill>
                          <a:latin typeface="Cambria Math" panose="02040503050406030204" pitchFamily="18" charset="0"/>
                        </a:rPr>
                        <m:t>=4.18 </m:t>
                      </m:r>
                      <m:r>
                        <a:rPr lang="en-US" sz="2000">
                          <a:solidFill>
                            <a:prstClr val="black"/>
                          </a:solidFill>
                          <a:latin typeface="Cambria Math" panose="02040503050406030204" pitchFamily="18" charset="0"/>
                        </a:rPr>
                        <m:t>𝑠</m:t>
                      </m:r>
                    </m:oMath>
                  </m:oMathPara>
                </a14:m>
                <a:endParaRPr lang="en-US" dirty="0"/>
              </a:p>
            </p:txBody>
          </p:sp>
        </mc:Choice>
        <mc:Fallback xmlns="">
          <p:sp>
            <p:nvSpPr>
              <p:cNvPr id="20" name="Rectangle 19">
                <a:extLst>
                  <a:ext uri="{FF2B5EF4-FFF2-40B4-BE49-F238E27FC236}">
                    <a16:creationId xmlns:a16="http://schemas.microsoft.com/office/drawing/2014/main" id="{F06196E1-6D8E-4858-BB70-C2325C9A736C}"/>
                  </a:ext>
                </a:extLst>
              </p:cNvPr>
              <p:cNvSpPr>
                <a:spLocks noRot="1" noChangeAspect="1" noMove="1" noResize="1" noEditPoints="1" noAdjustHandles="1" noChangeArrowheads="1" noChangeShapeType="1" noTextEdit="1"/>
              </p:cNvSpPr>
              <p:nvPr/>
            </p:nvSpPr>
            <p:spPr>
              <a:xfrm>
                <a:off x="2318996" y="4372651"/>
                <a:ext cx="5414880" cy="400110"/>
              </a:xfrm>
              <a:prstGeom prst="rect">
                <a:avLst/>
              </a:prstGeom>
              <a:blipFill>
                <a:blip r:embed="rId6"/>
                <a:stretch>
                  <a:fillRect b="-15152"/>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8BCCD53-30ED-486D-BB0D-A58BC8D2591B}"/>
              </a:ext>
            </a:extLst>
          </p:cNvPr>
          <p:cNvSpPr txBox="1"/>
          <p:nvPr/>
        </p:nvSpPr>
        <p:spPr>
          <a:xfrm>
            <a:off x="2640401" y="2326729"/>
            <a:ext cx="4691156"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17" name="TextBox 16">
            <a:extLst>
              <a:ext uri="{FF2B5EF4-FFF2-40B4-BE49-F238E27FC236}">
                <a16:creationId xmlns:a16="http://schemas.microsoft.com/office/drawing/2014/main" id="{418A0ED5-AD59-4701-B8DA-216405CBC88A}"/>
              </a:ext>
            </a:extLst>
          </p:cNvPr>
          <p:cNvSpPr txBox="1"/>
          <p:nvPr/>
        </p:nvSpPr>
        <p:spPr>
          <a:xfrm>
            <a:off x="2158368" y="4305327"/>
            <a:ext cx="5736135" cy="506066"/>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6" name="Rectangle 15">
            <a:extLst>
              <a:ext uri="{FF2B5EF4-FFF2-40B4-BE49-F238E27FC236}">
                <a16:creationId xmlns:a16="http://schemas.microsoft.com/office/drawing/2014/main" id="{535D2209-8402-482F-817D-18A1EBB4E9F0}"/>
              </a:ext>
            </a:extLst>
          </p:cNvPr>
          <p:cNvSpPr>
            <a:spLocks noChangeArrowheads="1"/>
          </p:cNvSpPr>
          <p:nvPr/>
        </p:nvSpPr>
        <p:spPr bwMode="auto">
          <a:xfrm>
            <a:off x="-38100" y="4825739"/>
            <a:ext cx="9220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To find how far back the runner-up was when the winner crossed the finish line, we use the time difference and the runner-up's speed:</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EBEF3372-C893-4B5B-AD9D-4A8749E15BD0}"/>
                  </a:ext>
                </a:extLst>
              </p:cNvPr>
              <p:cNvSpPr/>
              <p:nvPr/>
            </p:nvSpPr>
            <p:spPr>
              <a:xfrm>
                <a:off x="22225" y="5889882"/>
                <a:ext cx="870154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𝐷𝑖𝑠𝑡𝑎𝑛𝑐𝑒</m:t>
                      </m:r>
                      <m:r>
                        <a:rPr lang="en-US" sz="2000">
                          <a:latin typeface="Cambria Math" panose="02040503050406030204" pitchFamily="18" charset="0"/>
                        </a:rPr>
                        <m:t> </m:t>
                      </m:r>
                      <m:r>
                        <a:rPr lang="en-US" sz="2000" i="1">
                          <a:latin typeface="Cambria Math" panose="02040503050406030204" pitchFamily="18" charset="0"/>
                        </a:rPr>
                        <m:t>𝑏𝑒h𝑖𝑛𝑑</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𝑠𝑒𝑐𝑜𝑛𝑑</m:t>
                          </m:r>
                        </m:sub>
                      </m:sSub>
                      <m:r>
                        <a:rPr lang="en-US" sz="2000">
                          <a:latin typeface="Cambria Math" panose="02040503050406030204" pitchFamily="18" charset="0"/>
                        </a:rPr>
                        <m:t>×</m:t>
                      </m:r>
                      <m:r>
                        <a:rPr lang="en-US" sz="2000" i="1">
                          <a:latin typeface="Cambria Math" panose="02040503050406030204" pitchFamily="18" charset="0"/>
                        </a:rPr>
                        <m:t>𝑇𝑖𝑚𝑒</m:t>
                      </m:r>
                      <m:r>
                        <a:rPr lang="en-US" sz="2000">
                          <a:latin typeface="Cambria Math" panose="02040503050406030204" pitchFamily="18" charset="0"/>
                        </a:rPr>
                        <m:t> </m:t>
                      </m:r>
                      <m:r>
                        <a:rPr lang="en-US" sz="2000" i="1">
                          <a:latin typeface="Cambria Math" panose="02040503050406030204" pitchFamily="18" charset="0"/>
                        </a:rPr>
                        <m:t>𝑑𝑖𝑓𝑓𝑒𝑟𝑒𝑛𝑐𝑒</m:t>
                      </m:r>
                    </m:oMath>
                  </m:oMathPara>
                </a14:m>
                <a:endParaRPr lang="en-US" sz="2000" dirty="0"/>
              </a:p>
            </p:txBody>
          </p:sp>
        </mc:Choice>
        <mc:Fallback xmlns="">
          <p:sp>
            <p:nvSpPr>
              <p:cNvPr id="18" name="Rectangle 17">
                <a:extLst>
                  <a:ext uri="{FF2B5EF4-FFF2-40B4-BE49-F238E27FC236}">
                    <a16:creationId xmlns:a16="http://schemas.microsoft.com/office/drawing/2014/main" id="{EBEF3372-C893-4B5B-AD9D-4A8749E15BD0}"/>
                  </a:ext>
                </a:extLst>
              </p:cNvPr>
              <p:cNvSpPr>
                <a:spLocks noRot="1" noChangeAspect="1" noMove="1" noResize="1" noEditPoints="1" noAdjustHandles="1" noChangeArrowheads="1" noChangeShapeType="1" noTextEdit="1"/>
              </p:cNvSpPr>
              <p:nvPr/>
            </p:nvSpPr>
            <p:spPr>
              <a:xfrm>
                <a:off x="22225" y="5889882"/>
                <a:ext cx="8701543" cy="400110"/>
              </a:xfrm>
              <a:prstGeom prst="rect">
                <a:avLst/>
              </a:prstGeom>
              <a:blipFill>
                <a:blip r:embed="rId7"/>
                <a:stretch>
                  <a:fillRect b="-151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EA77D5D7-0BCC-4976-922C-1C7936C47565}"/>
                  </a:ext>
                </a:extLst>
              </p:cNvPr>
              <p:cNvSpPr/>
              <p:nvPr/>
            </p:nvSpPr>
            <p:spPr>
              <a:xfrm>
                <a:off x="1672739" y="6349577"/>
                <a:ext cx="54778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𝐷𝑖𝑠𝑡𝑎𝑛𝑐𝑒</m:t>
                      </m:r>
                      <m:r>
                        <a:rPr lang="en-US" sz="2000">
                          <a:latin typeface="Cambria Math" panose="02040503050406030204" pitchFamily="18" charset="0"/>
                        </a:rPr>
                        <m:t> </m:t>
                      </m:r>
                      <m:r>
                        <a:rPr lang="en-US" sz="2000" i="1">
                          <a:latin typeface="Cambria Math" panose="02040503050406030204" pitchFamily="18" charset="0"/>
                        </a:rPr>
                        <m:t>𝑏𝑒h𝑖𝑛𝑑</m:t>
                      </m:r>
                      <m:r>
                        <a:rPr lang="en-US" sz="2000">
                          <a:solidFill>
                            <a:prstClr val="black"/>
                          </a:solidFill>
                          <a:latin typeface="Cambria Math" panose="02040503050406030204" pitchFamily="18" charset="0"/>
                        </a:rPr>
                        <m:t>=11.8 </m:t>
                      </m:r>
                      <m:r>
                        <m:rPr>
                          <m:sty m:val="p"/>
                        </m:rPr>
                        <a:rPr lang="en-US" sz="2000">
                          <a:solidFill>
                            <a:prstClr val="black"/>
                          </a:solidFill>
                          <a:latin typeface="Cambria Math" panose="02040503050406030204" pitchFamily="18" charset="0"/>
                        </a:rPr>
                        <m:t>m</m:t>
                      </m:r>
                      <m:r>
                        <a:rPr lang="en-US" sz="2000">
                          <a:solidFill>
                            <a:prstClr val="black"/>
                          </a:solidFill>
                          <a:latin typeface="Cambria Math" panose="02040503050406030204" pitchFamily="18" charset="0"/>
                        </a:rPr>
                        <m:t>/</m:t>
                      </m:r>
                      <m:r>
                        <m:rPr>
                          <m:sty m:val="p"/>
                        </m:rPr>
                        <a:rPr lang="en-US" sz="2000">
                          <a:solidFill>
                            <a:prstClr val="black"/>
                          </a:solidFill>
                          <a:latin typeface="Cambria Math" panose="02040503050406030204" pitchFamily="18" charset="0"/>
                        </a:rPr>
                        <m:t>s</m:t>
                      </m:r>
                      <m:r>
                        <a:rPr lang="en-US" sz="2000">
                          <a:solidFill>
                            <a:prstClr val="black"/>
                          </a:solidFill>
                          <a:latin typeface="Cambria Math" panose="02040503050406030204" pitchFamily="18" charset="0"/>
                        </a:rPr>
                        <m:t>×</m:t>
                      </m:r>
                      <m:r>
                        <a:rPr lang="en-US" sz="2000" b="0" i="1" smtClean="0">
                          <a:solidFill>
                            <a:prstClr val="black"/>
                          </a:solidFill>
                          <a:latin typeface="Cambria Math" panose="02040503050406030204" pitchFamily="18" charset="0"/>
                        </a:rPr>
                        <m:t>4.18</m:t>
                      </m:r>
                      <m:r>
                        <a:rPr lang="en-US" sz="2000" i="1">
                          <a:solidFill>
                            <a:prstClr val="black"/>
                          </a:solidFill>
                          <a:latin typeface="Cambria Math" panose="02040503050406030204" pitchFamily="18" charset="0"/>
                        </a:rPr>
                        <m:t>𝑠</m:t>
                      </m:r>
                      <m:r>
                        <a:rPr lang="en-US" sz="2000">
                          <a:solidFill>
                            <a:prstClr val="black"/>
                          </a:solidFill>
                          <a:latin typeface="Cambria Math" panose="02040503050406030204" pitchFamily="18" charset="0"/>
                        </a:rPr>
                        <m:t>=</m:t>
                      </m:r>
                      <m:r>
                        <a:rPr lang="en-US" sz="2000" b="0" i="0" smtClean="0">
                          <a:solidFill>
                            <a:prstClr val="black"/>
                          </a:solidFill>
                          <a:latin typeface="Cambria Math" panose="02040503050406030204" pitchFamily="18" charset="0"/>
                        </a:rPr>
                        <m:t>4</m:t>
                      </m:r>
                      <m:r>
                        <a:rPr lang="en-US" sz="2000">
                          <a:solidFill>
                            <a:prstClr val="black"/>
                          </a:solidFill>
                          <a:latin typeface="Cambria Math" panose="02040503050406030204" pitchFamily="18" charset="0"/>
                        </a:rPr>
                        <m:t>9.3</m:t>
                      </m:r>
                      <m:r>
                        <a:rPr lang="en-US" sz="2000" b="0" i="0" smtClean="0">
                          <a:solidFill>
                            <a:prstClr val="black"/>
                          </a:solidFill>
                          <a:latin typeface="Cambria Math" panose="02040503050406030204" pitchFamily="18" charset="0"/>
                        </a:rPr>
                        <m:t>2</m:t>
                      </m:r>
                      <m:r>
                        <a:rPr lang="en-US" sz="200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𝑠</m:t>
                      </m:r>
                    </m:oMath>
                  </m:oMathPara>
                </a14:m>
                <a:endParaRPr lang="en-US" dirty="0"/>
              </a:p>
            </p:txBody>
          </p:sp>
        </mc:Choice>
        <mc:Fallback>
          <p:sp>
            <p:nvSpPr>
              <p:cNvPr id="19" name="Rectangle 18">
                <a:extLst>
                  <a:ext uri="{FF2B5EF4-FFF2-40B4-BE49-F238E27FC236}">
                    <a16:creationId xmlns:a16="http://schemas.microsoft.com/office/drawing/2014/main" id="{EA77D5D7-0BCC-4976-922C-1C7936C47565}"/>
                  </a:ext>
                </a:extLst>
              </p:cNvPr>
              <p:cNvSpPr>
                <a:spLocks noRot="1" noChangeAspect="1" noMove="1" noResize="1" noEditPoints="1" noAdjustHandles="1" noChangeArrowheads="1" noChangeShapeType="1" noTextEdit="1"/>
              </p:cNvSpPr>
              <p:nvPr/>
            </p:nvSpPr>
            <p:spPr>
              <a:xfrm>
                <a:off x="1672739" y="6349577"/>
                <a:ext cx="5477846" cy="400110"/>
              </a:xfrm>
              <a:prstGeom prst="rect">
                <a:avLst/>
              </a:prstGeom>
              <a:blipFill>
                <a:blip r:embed="rId8"/>
                <a:stretch>
                  <a:fillRect b="-16923"/>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680748E5-85D6-4988-8497-CEB2A58C41F5}"/>
              </a:ext>
            </a:extLst>
          </p:cNvPr>
          <p:cNvSpPr txBox="1"/>
          <p:nvPr/>
        </p:nvSpPr>
        <p:spPr>
          <a:xfrm>
            <a:off x="1595422" y="6320687"/>
            <a:ext cx="5736135"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386227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6" grpId="0"/>
      <p:bldP spid="11" grpId="0"/>
      <p:bldP spid="20" grpId="0"/>
      <p:bldP spid="12" grpId="0" animBg="1"/>
      <p:bldP spid="17" grpId="0" animBg="1"/>
      <p:bldP spid="16" grpId="0"/>
      <p:bldP spid="18" grpId="0"/>
      <p:bldP spid="19" grpId="0"/>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a:t>
            </a:r>
          </a:p>
        </p:txBody>
      </p:sp>
      <p:sp>
        <p:nvSpPr>
          <p:cNvPr id="5" name="Rectangle 4">
            <a:extLst>
              <a:ext uri="{FF2B5EF4-FFF2-40B4-BE49-F238E27FC236}">
                <a16:creationId xmlns:a16="http://schemas.microsoft.com/office/drawing/2014/main" id="{0107BCDF-8067-436D-9D9E-D81CDA126038}"/>
              </a:ext>
            </a:extLst>
          </p:cNvPr>
          <p:cNvSpPr/>
          <p:nvPr/>
        </p:nvSpPr>
        <p:spPr>
          <a:xfrm>
            <a:off x="160338" y="985838"/>
            <a:ext cx="8763000" cy="2443162"/>
          </a:xfrm>
          <a:prstGeom prst="rect">
            <a:avLst/>
          </a:prstGeom>
        </p:spPr>
        <p:txBody>
          <a:bodyPr>
            <a:spAutoFit/>
          </a:bodyPr>
          <a:lstStyle/>
          <a:p>
            <a:pPr algn="just" eaLnBrk="0" fontAlgn="base" hangingPunct="0">
              <a:lnSpc>
                <a:spcPct val="107000"/>
              </a:lnSpc>
              <a:spcAft>
                <a:spcPts val="800"/>
              </a:spcAft>
              <a:defRPr/>
            </a:pPr>
            <a:r>
              <a:rPr lang="en-US" sz="2400" kern="0" dirty="0">
                <a:solidFill>
                  <a:srgbClr val="080800"/>
                </a:solidFill>
                <a:latin typeface="Times New Roman" panose="02020603050405020304" pitchFamily="18" charset="0"/>
                <a:ea typeface="Times New Roman" panose="02020603050405020304" pitchFamily="18" charset="0"/>
                <a:cs typeface="Times New Roman" panose="02020603050405020304" pitchFamily="18" charset="0"/>
              </a:rPr>
              <a:t>Suppose you first walk 12 m in a direction 20º west of north and then 20 m in a direction 40º south of west. How far are you from your starting point, and what is the compass direction of a line connecting your starting point to your final position? (If you represent the two legs of the walk as vector displacements A and B, as in Figure below, then find their sum R = A + B).</a:t>
            </a:r>
            <a:endParaRPr lang="en-US" sz="2400" kern="100" dirty="0">
              <a:solidFill>
                <a:srgbClr val="0808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6">
            <a:extLst>
              <a:ext uri="{FF2B5EF4-FFF2-40B4-BE49-F238E27FC236}">
                <a16:creationId xmlns:a16="http://schemas.microsoft.com/office/drawing/2014/main" id="{955057A6-260D-413F-8F5A-7516EB33B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535" y="3516560"/>
            <a:ext cx="42672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43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Learning outcomes</a:t>
            </a:r>
          </a:p>
        </p:txBody>
      </p:sp>
      <p:pic>
        <p:nvPicPr>
          <p:cNvPr id="4"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7300448" y="848812"/>
            <a:ext cx="1329699" cy="51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67428FA-3B85-41F6-A41D-26E7E6CEC11B}"/>
              </a:ext>
            </a:extLst>
          </p:cNvPr>
          <p:cNvSpPr/>
          <p:nvPr/>
        </p:nvSpPr>
        <p:spPr>
          <a:xfrm>
            <a:off x="174071" y="2327072"/>
            <a:ext cx="8795858" cy="2759217"/>
          </a:xfrm>
          <a:prstGeom prst="rect">
            <a:avLst/>
          </a:prstGeom>
        </p:spPr>
        <p:txBody>
          <a:bodyPr wrap="square">
            <a:spAutoFit/>
          </a:bodyPr>
          <a:lstStyle/>
          <a:p>
            <a:pPr lvl="0" algn="just" defTabSz="342900">
              <a:spcBef>
                <a:spcPct val="20000"/>
              </a:spcBef>
              <a:spcAft>
                <a:spcPts val="450"/>
              </a:spcAft>
              <a:buClr>
                <a:srgbClr val="4590B8"/>
              </a:buClr>
              <a:buSzPct val="92000"/>
            </a:pPr>
            <a:r>
              <a:rPr lang="en-US" sz="3200" dirty="0">
                <a:solidFill>
                  <a:prstClr val="black"/>
                </a:solidFill>
                <a:latin typeface="Times New Roman" panose="02020603050405020304" pitchFamily="18" charset="0"/>
                <a:cs typeface="Times New Roman" panose="02020603050405020304" pitchFamily="18" charset="0"/>
              </a:rPr>
              <a:t>Students should be able:</a:t>
            </a:r>
          </a:p>
          <a:p>
            <a:pPr marL="229500" lvl="0" indent="-229500" algn="just" defTabSz="342900">
              <a:spcBef>
                <a:spcPct val="20000"/>
              </a:spcBef>
              <a:spcAft>
                <a:spcPts val="45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To understand the types of motion.</a:t>
            </a:r>
          </a:p>
          <a:p>
            <a:pPr marL="229500" lvl="0" indent="-229500" algn="just" defTabSz="342900">
              <a:spcBef>
                <a:spcPct val="20000"/>
              </a:spcBef>
              <a:spcAft>
                <a:spcPts val="45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To distinguish the difference between speed and velocity.</a:t>
            </a:r>
          </a:p>
          <a:p>
            <a:pPr marL="229500" lvl="0" indent="-229500" algn="just" defTabSz="342900">
              <a:spcBef>
                <a:spcPct val="20000"/>
              </a:spcBef>
              <a:spcAft>
                <a:spcPts val="45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To describe the acceleration and vector components of a given system.</a:t>
            </a:r>
          </a:p>
        </p:txBody>
      </p:sp>
    </p:spTree>
    <p:extLst>
      <p:ext uri="{BB962C8B-B14F-4D97-AF65-F5344CB8AC3E}">
        <p14:creationId xmlns:p14="http://schemas.microsoft.com/office/powerpoint/2010/main" val="135282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12" name="Rectangle 11">
            <a:extLst>
              <a:ext uri="{FF2B5EF4-FFF2-40B4-BE49-F238E27FC236}">
                <a16:creationId xmlns:a16="http://schemas.microsoft.com/office/drawing/2014/main" id="{4E2AE85F-A1C1-4792-8994-A68C18A53286}"/>
              </a:ext>
            </a:extLst>
          </p:cNvPr>
          <p:cNvSpPr/>
          <p:nvPr/>
        </p:nvSpPr>
        <p:spPr>
          <a:xfrm>
            <a:off x="0" y="822325"/>
            <a:ext cx="6727825" cy="466725"/>
          </a:xfrm>
          <a:prstGeom prst="rect">
            <a:avLst/>
          </a:prstGeom>
        </p:spPr>
        <p:txBody>
          <a:bodyPr wrap="none">
            <a:spAutoFit/>
          </a:bodyPr>
          <a:lstStyle/>
          <a:p>
            <a:pPr eaLnBrk="0" fontAlgn="base" hangingPunct="0">
              <a:lnSpc>
                <a:spcPct val="107000"/>
              </a:lnSpc>
              <a:spcAft>
                <a:spcPts val="800"/>
              </a:spcAft>
              <a:defRPr/>
            </a:pPr>
            <a:r>
              <a:rPr lang="en-US" sz="2400" b="1" kern="0" dirty="0">
                <a:solidFill>
                  <a:srgbClr val="080800"/>
                </a:solidFill>
                <a:latin typeface="Times New Roman" panose="02020603050405020304" pitchFamily="18" charset="0"/>
                <a:ea typeface="Times New Roman" panose="02020603050405020304" pitchFamily="18" charset="0"/>
                <a:cs typeface="Times New Roman" panose="02020603050405020304" pitchFamily="18" charset="0"/>
              </a:rPr>
              <a:t>Step 1: Break Down the Vectors into Components</a:t>
            </a:r>
            <a:endParaRPr lang="en-US" sz="2400" kern="100" dirty="0">
              <a:solidFill>
                <a:srgbClr val="0808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8DEAF509-F885-407C-8B54-CC36A5E2FF3D}"/>
              </a:ext>
            </a:extLst>
          </p:cNvPr>
          <p:cNvSpPr/>
          <p:nvPr/>
        </p:nvSpPr>
        <p:spPr>
          <a:xfrm>
            <a:off x="0" y="1337816"/>
            <a:ext cx="1474787" cy="460375"/>
          </a:xfrm>
          <a:prstGeom prst="rect">
            <a:avLst/>
          </a:prstGeom>
        </p:spPr>
        <p:txBody>
          <a:bodyPr wrap="none">
            <a:spAutoFit/>
          </a:bodyPr>
          <a:lstStyle/>
          <a:p>
            <a:pPr eaLnBrk="0" fontAlgn="base" hangingPunct="0">
              <a:lnSpc>
                <a:spcPct val="107000"/>
              </a:lnSpc>
              <a:spcAft>
                <a:spcPts val="800"/>
              </a:spcAft>
              <a:defRPr/>
            </a:pPr>
            <a:r>
              <a:rPr lang="en-US" sz="2400" b="1" kern="0" dirty="0">
                <a:solidFill>
                  <a:srgbClr val="080800"/>
                </a:solidFill>
                <a:latin typeface="Times New Roman"/>
                <a:ea typeface="Times New Roman" panose="02020603050405020304" pitchFamily="18" charset="0"/>
                <a:cs typeface="Times New Roman" panose="02020603050405020304" pitchFamily="18" charset="0"/>
              </a:rPr>
              <a:t>Vector A:</a:t>
            </a:r>
            <a:endParaRPr lang="en-US" sz="2400" kern="100" dirty="0">
              <a:solidFill>
                <a:srgbClr val="080800"/>
              </a:solidFill>
              <a:latin typeface="Times New Roman"/>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D337791-EB18-4562-867E-49DAFB24E0BF}"/>
                  </a:ext>
                </a:extLst>
              </p:cNvPr>
              <p:cNvSpPr/>
              <p:nvPr/>
            </p:nvSpPr>
            <p:spPr>
              <a:xfrm>
                <a:off x="2411537" y="1603676"/>
                <a:ext cx="4320926" cy="958660"/>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Magnitude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𝐴</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=12.0</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Direction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20°</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West of north.</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2D337791-EB18-4562-867E-49DAFB24E0BF}"/>
                  </a:ext>
                </a:extLst>
              </p:cNvPr>
              <p:cNvSpPr>
                <a:spLocks noRot="1" noChangeAspect="1" noMove="1" noResize="1" noEditPoints="1" noAdjustHandles="1" noChangeArrowheads="1" noChangeShapeType="1" noTextEdit="1"/>
              </p:cNvSpPr>
              <p:nvPr/>
            </p:nvSpPr>
            <p:spPr>
              <a:xfrm>
                <a:off x="2411537" y="1603676"/>
                <a:ext cx="4320926" cy="958660"/>
              </a:xfrm>
              <a:prstGeom prst="rect">
                <a:avLst/>
              </a:prstGeom>
              <a:blipFill>
                <a:blip r:embed="rId2"/>
                <a:stretch>
                  <a:fillRect t="-5096" b="-1401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7C31FE0-62D4-47A0-B343-ED475CA09147}"/>
              </a:ext>
            </a:extLst>
          </p:cNvPr>
          <p:cNvSpPr/>
          <p:nvPr/>
        </p:nvSpPr>
        <p:spPr>
          <a:xfrm>
            <a:off x="0" y="2804049"/>
            <a:ext cx="5761514" cy="468077"/>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To break down vector A into its components: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812CFD7-4889-41A0-B77D-CB127A821F44}"/>
                  </a:ext>
                </a:extLst>
              </p:cNvPr>
              <p:cNvSpPr/>
              <p:nvPr/>
            </p:nvSpPr>
            <p:spPr>
              <a:xfrm>
                <a:off x="996408" y="3371226"/>
                <a:ext cx="7151185" cy="989886"/>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Northward (y) component: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𝑦</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𝐴</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𝑐𝑜𝑠</m:t>
                    </m:r>
                    <m:d>
                      <m:d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20°</m:t>
                        </m:r>
                      </m:e>
                    </m:d>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Westward (x) component: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𝐴</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𝑠𝑖𝑛</m:t>
                    </m:r>
                    <m:d>
                      <m:d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20°</m:t>
                        </m:r>
                      </m:e>
                    </m:d>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0812CFD7-4889-41A0-B77D-CB127A821F44}"/>
                  </a:ext>
                </a:extLst>
              </p:cNvPr>
              <p:cNvSpPr>
                <a:spLocks noRot="1" noChangeAspect="1" noMove="1" noResize="1" noEditPoints="1" noAdjustHandles="1" noChangeArrowheads="1" noChangeShapeType="1" noTextEdit="1"/>
              </p:cNvSpPr>
              <p:nvPr/>
            </p:nvSpPr>
            <p:spPr>
              <a:xfrm>
                <a:off x="996408" y="3371226"/>
                <a:ext cx="7151185" cy="989886"/>
              </a:xfrm>
              <a:prstGeom prst="rect">
                <a:avLst/>
              </a:prstGeom>
              <a:blipFill>
                <a:blip r:embed="rId3"/>
                <a:stretch>
                  <a:fillRect t="-3086" b="-1358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7936F3DC-BB12-42C9-AB3E-4813B224430C}"/>
              </a:ext>
            </a:extLst>
          </p:cNvPr>
          <p:cNvSpPr/>
          <p:nvPr/>
        </p:nvSpPr>
        <p:spPr>
          <a:xfrm>
            <a:off x="0" y="4409878"/>
            <a:ext cx="3070071" cy="468077"/>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Substituting the values: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1563EEE-5098-43DB-94DF-CB43B61252CF}"/>
                  </a:ext>
                </a:extLst>
              </p:cNvPr>
              <p:cNvSpPr/>
              <p:nvPr/>
            </p:nvSpPr>
            <p:spPr>
              <a:xfrm>
                <a:off x="2836622" y="4884776"/>
                <a:ext cx="3831305" cy="4242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𝑦</m:t>
                          </m:r>
                        </m:sub>
                      </m:sSub>
                      <m:r>
                        <a:rPr lang="en-US" sz="2000">
                          <a:latin typeface="Cambria Math" panose="02040503050406030204" pitchFamily="18" charset="0"/>
                        </a:rPr>
                        <m:t>=12 </m:t>
                      </m:r>
                      <m:r>
                        <a:rPr lang="en-US" sz="2000" i="1">
                          <a:latin typeface="Cambria Math" panose="02040503050406030204" pitchFamily="18" charset="0"/>
                        </a:rPr>
                        <m:t>𝑚</m:t>
                      </m:r>
                      <m:r>
                        <a:rPr lang="en-US" sz="2000">
                          <a:latin typeface="Cambria Math" panose="02040503050406030204" pitchFamily="18" charset="0"/>
                        </a:rPr>
                        <m:t>∙</m:t>
                      </m:r>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a:latin typeface="Cambria Math" panose="02040503050406030204" pitchFamily="18" charset="0"/>
                            </a:rPr>
                            <m:t>20°</m:t>
                          </m:r>
                        </m:e>
                      </m:d>
                      <m:r>
                        <a:rPr lang="en-US" sz="2000">
                          <a:latin typeface="Cambria Math" panose="02040503050406030204" pitchFamily="18" charset="0"/>
                        </a:rPr>
                        <m:t>=11.28 </m:t>
                      </m:r>
                      <m:r>
                        <a:rPr lang="en-US" sz="2000" i="1">
                          <a:latin typeface="Cambria Math" panose="02040503050406030204" pitchFamily="18" charset="0"/>
                        </a:rPr>
                        <m:t>𝑚</m:t>
                      </m:r>
                    </m:oMath>
                  </m:oMathPara>
                </a14:m>
                <a:endParaRPr lang="en-US" sz="2000" dirty="0"/>
              </a:p>
            </p:txBody>
          </p:sp>
        </mc:Choice>
        <mc:Fallback xmlns="">
          <p:sp>
            <p:nvSpPr>
              <p:cNvPr id="8" name="Rectangle 7">
                <a:extLst>
                  <a:ext uri="{FF2B5EF4-FFF2-40B4-BE49-F238E27FC236}">
                    <a16:creationId xmlns:a16="http://schemas.microsoft.com/office/drawing/2014/main" id="{E1563EEE-5098-43DB-94DF-CB43B61252CF}"/>
                  </a:ext>
                </a:extLst>
              </p:cNvPr>
              <p:cNvSpPr>
                <a:spLocks noRot="1" noChangeAspect="1" noMove="1" noResize="1" noEditPoints="1" noAdjustHandles="1" noChangeArrowheads="1" noChangeShapeType="1" noTextEdit="1"/>
              </p:cNvSpPr>
              <p:nvPr/>
            </p:nvSpPr>
            <p:spPr>
              <a:xfrm>
                <a:off x="2836622" y="4884776"/>
                <a:ext cx="3831305" cy="424283"/>
              </a:xfrm>
              <a:prstGeom prst="rect">
                <a:avLst/>
              </a:prstGeom>
              <a:blipFill>
                <a:blip r:embed="rId4"/>
                <a:stretch>
                  <a:fillRect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95687F2-428C-432B-AF95-E998DF45808B}"/>
                  </a:ext>
                </a:extLst>
              </p:cNvPr>
              <p:cNvSpPr/>
              <p:nvPr/>
            </p:nvSpPr>
            <p:spPr>
              <a:xfrm>
                <a:off x="2916162" y="5366748"/>
                <a:ext cx="364811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𝐴</m:t>
                          </m:r>
                        </m:e>
                        <m:sub>
                          <m:r>
                            <a:rPr lang="en-US" sz="2000">
                              <a:latin typeface="Cambria Math" panose="02040503050406030204" pitchFamily="18" charset="0"/>
                            </a:rPr>
                            <m:t>𝑥</m:t>
                          </m:r>
                        </m:sub>
                      </m:sSub>
                      <m:r>
                        <a:rPr lang="en-US" sz="2000">
                          <a:latin typeface="Cambria Math" panose="02040503050406030204" pitchFamily="18" charset="0"/>
                        </a:rPr>
                        <m:t>=12 </m:t>
                      </m:r>
                      <m:r>
                        <a:rPr lang="en-US" sz="2000">
                          <a:latin typeface="Cambria Math" panose="02040503050406030204" pitchFamily="18" charset="0"/>
                        </a:rPr>
                        <m:t>𝑚</m:t>
                      </m:r>
                      <m:r>
                        <a:rPr lang="en-US" sz="2000">
                          <a:latin typeface="Cambria Math" panose="02040503050406030204" pitchFamily="18" charset="0"/>
                        </a:rPr>
                        <m:t>∙</m:t>
                      </m:r>
                      <m:r>
                        <a:rPr lang="en-US" sz="2000">
                          <a:latin typeface="Cambria Math" panose="02040503050406030204" pitchFamily="18" charset="0"/>
                        </a:rPr>
                        <m:t>𝑠𝑖𝑛</m:t>
                      </m:r>
                      <m:d>
                        <m:dPr>
                          <m:ctrlPr>
                            <a:rPr lang="en-US" sz="2000" i="1">
                              <a:latin typeface="Cambria Math" panose="02040503050406030204" pitchFamily="18" charset="0"/>
                            </a:rPr>
                          </m:ctrlPr>
                        </m:dPr>
                        <m:e>
                          <m:r>
                            <a:rPr lang="en-US" sz="2000">
                              <a:latin typeface="Cambria Math" panose="02040503050406030204" pitchFamily="18" charset="0"/>
                            </a:rPr>
                            <m:t>20°</m:t>
                          </m:r>
                        </m:e>
                      </m:d>
                      <m:r>
                        <a:rPr lang="en-US" sz="2000">
                          <a:latin typeface="Cambria Math" panose="02040503050406030204" pitchFamily="18" charset="0"/>
                        </a:rPr>
                        <m:t>=4.10 </m:t>
                      </m:r>
                      <m:r>
                        <a:rPr lang="en-US" sz="2000">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B95687F2-428C-432B-AF95-E998DF45808B}"/>
                  </a:ext>
                </a:extLst>
              </p:cNvPr>
              <p:cNvSpPr>
                <a:spLocks noRot="1" noChangeAspect="1" noMove="1" noResize="1" noEditPoints="1" noAdjustHandles="1" noChangeArrowheads="1" noChangeShapeType="1" noTextEdit="1"/>
              </p:cNvSpPr>
              <p:nvPr/>
            </p:nvSpPr>
            <p:spPr>
              <a:xfrm>
                <a:off x="2916162" y="5366748"/>
                <a:ext cx="3648115"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1FA1260-C971-461B-A81F-54E383C6E276}"/>
                  </a:ext>
                </a:extLst>
              </p:cNvPr>
              <p:cNvSpPr/>
              <p:nvPr/>
            </p:nvSpPr>
            <p:spPr>
              <a:xfrm>
                <a:off x="0" y="5784846"/>
                <a:ext cx="5124673" cy="460895"/>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(Note: Since it's "west,"</a:t>
                </a:r>
                <a:r>
                  <a:rPr lang="en-US" sz="2400" i="1" kern="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negative.)</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D1FA1260-C971-461B-A81F-54E383C6E276}"/>
                  </a:ext>
                </a:extLst>
              </p:cNvPr>
              <p:cNvSpPr>
                <a:spLocks noRot="1" noChangeAspect="1" noMove="1" noResize="1" noEditPoints="1" noAdjustHandles="1" noChangeArrowheads="1" noChangeShapeType="1" noTextEdit="1"/>
              </p:cNvSpPr>
              <p:nvPr/>
            </p:nvSpPr>
            <p:spPr>
              <a:xfrm>
                <a:off x="0" y="5784846"/>
                <a:ext cx="5124673" cy="460895"/>
              </a:xfrm>
              <a:prstGeom prst="rect">
                <a:avLst/>
              </a:prstGeom>
              <a:blipFill>
                <a:blip r:embed="rId6"/>
                <a:stretch>
                  <a:fillRect l="-1784" t="-10526" r="-47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03046D69-78F6-457A-B480-7303B51ED41C}"/>
                  </a:ext>
                </a:extLst>
              </p:cNvPr>
              <p:cNvSpPr/>
              <p:nvPr/>
            </p:nvSpPr>
            <p:spPr>
              <a:xfrm>
                <a:off x="2671288" y="6294511"/>
                <a:ext cx="4188070" cy="4242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𝐴</m:t>
                          </m:r>
                        </m:e>
                        <m:sub>
                          <m:r>
                            <a:rPr lang="en-US" sz="2000">
                              <a:latin typeface="Cambria Math" panose="02040503050406030204" pitchFamily="18" charset="0"/>
                            </a:rPr>
                            <m:t>𝑦</m:t>
                          </m:r>
                        </m:sub>
                      </m:sSub>
                      <m:r>
                        <a:rPr lang="en-US" sz="2000">
                          <a:latin typeface="Cambria Math" panose="02040503050406030204" pitchFamily="18" charset="0"/>
                        </a:rPr>
                        <m:t>=11.28 </m:t>
                      </m:r>
                      <m:r>
                        <a:rPr lang="en-US" sz="2000">
                          <a:latin typeface="Cambria Math" panose="02040503050406030204" pitchFamily="18" charset="0"/>
                        </a:rPr>
                        <m:t>𝑚</m:t>
                      </m:r>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a:latin typeface="Cambria Math" panose="02040503050406030204" pitchFamily="18" charset="0"/>
                            </a:rPr>
                            <m:t>𝐴</m:t>
                          </m:r>
                        </m:e>
                        <m:sub>
                          <m:r>
                            <a:rPr lang="en-US" sz="2000">
                              <a:latin typeface="Cambria Math" panose="02040503050406030204" pitchFamily="18" charset="0"/>
                            </a:rPr>
                            <m:t>𝑥</m:t>
                          </m:r>
                        </m:sub>
                      </m:sSub>
                      <m:r>
                        <a:rPr lang="en-US" sz="2000">
                          <a:latin typeface="Cambria Math" panose="02040503050406030204" pitchFamily="18" charset="0"/>
                        </a:rPr>
                        <m:t>=−4.10 </m:t>
                      </m:r>
                      <m:r>
                        <a:rPr lang="en-US" sz="2000">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21" name="Rectangle 20">
                <a:extLst>
                  <a:ext uri="{FF2B5EF4-FFF2-40B4-BE49-F238E27FC236}">
                    <a16:creationId xmlns:a16="http://schemas.microsoft.com/office/drawing/2014/main" id="{03046D69-78F6-457A-B480-7303B51ED41C}"/>
                  </a:ext>
                </a:extLst>
              </p:cNvPr>
              <p:cNvSpPr>
                <a:spLocks noRot="1" noChangeAspect="1" noMove="1" noResize="1" noEditPoints="1" noAdjustHandles="1" noChangeArrowheads="1" noChangeShapeType="1" noTextEdit="1"/>
              </p:cNvSpPr>
              <p:nvPr/>
            </p:nvSpPr>
            <p:spPr>
              <a:xfrm>
                <a:off x="2671288" y="6294511"/>
                <a:ext cx="4188070" cy="424283"/>
              </a:xfrm>
              <a:prstGeom prst="rect">
                <a:avLst/>
              </a:prstGeom>
              <a:blipFill>
                <a:blip r:embed="rId7"/>
                <a:stretch>
                  <a:fillRect b="-579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E88C9E4-D757-47EF-A08D-4F91F8662E97}"/>
              </a:ext>
            </a:extLst>
          </p:cNvPr>
          <p:cNvSpPr txBox="1"/>
          <p:nvPr/>
        </p:nvSpPr>
        <p:spPr>
          <a:xfrm>
            <a:off x="2562336" y="6298059"/>
            <a:ext cx="4408307"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401427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P spid="4" grpId="0"/>
      <p:bldP spid="5" grpId="0"/>
      <p:bldP spid="7" grpId="0"/>
      <p:bldP spid="8" grpId="0"/>
      <p:bldP spid="9" grpId="0"/>
      <p:bldP spid="10" grpId="0"/>
      <p:bldP spid="21"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12" name="Rectangle 11">
            <a:extLst>
              <a:ext uri="{FF2B5EF4-FFF2-40B4-BE49-F238E27FC236}">
                <a16:creationId xmlns:a16="http://schemas.microsoft.com/office/drawing/2014/main" id="{4E2AE85F-A1C1-4792-8994-A68C18A53286}"/>
              </a:ext>
            </a:extLst>
          </p:cNvPr>
          <p:cNvSpPr/>
          <p:nvPr/>
        </p:nvSpPr>
        <p:spPr>
          <a:xfrm>
            <a:off x="0" y="822325"/>
            <a:ext cx="6727825" cy="466725"/>
          </a:xfrm>
          <a:prstGeom prst="rect">
            <a:avLst/>
          </a:prstGeom>
        </p:spPr>
        <p:txBody>
          <a:bodyPr wrap="none">
            <a:spAutoFit/>
          </a:bodyPr>
          <a:lstStyle/>
          <a:p>
            <a:pPr eaLnBrk="0" fontAlgn="base" hangingPunct="0">
              <a:lnSpc>
                <a:spcPct val="107000"/>
              </a:lnSpc>
              <a:spcAft>
                <a:spcPts val="800"/>
              </a:spcAft>
              <a:defRPr/>
            </a:pPr>
            <a:r>
              <a:rPr lang="en-US" sz="2400" b="1" kern="0" dirty="0">
                <a:solidFill>
                  <a:srgbClr val="080800"/>
                </a:solidFill>
                <a:latin typeface="Times New Roman" panose="02020603050405020304" pitchFamily="18" charset="0"/>
                <a:ea typeface="Times New Roman" panose="02020603050405020304" pitchFamily="18" charset="0"/>
                <a:cs typeface="Times New Roman" panose="02020603050405020304" pitchFamily="18" charset="0"/>
              </a:rPr>
              <a:t>Step 1: Break Down the Vectors into Components</a:t>
            </a:r>
            <a:endParaRPr lang="en-US" sz="2400" kern="100" dirty="0">
              <a:solidFill>
                <a:srgbClr val="0808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8DEAF509-F885-407C-8B54-CC36A5E2FF3D}"/>
              </a:ext>
            </a:extLst>
          </p:cNvPr>
          <p:cNvSpPr/>
          <p:nvPr/>
        </p:nvSpPr>
        <p:spPr>
          <a:xfrm>
            <a:off x="0" y="1337816"/>
            <a:ext cx="1457450" cy="460895"/>
          </a:xfrm>
          <a:prstGeom prst="rect">
            <a:avLst/>
          </a:prstGeom>
        </p:spPr>
        <p:txBody>
          <a:bodyPr wrap="none">
            <a:spAutoFit/>
          </a:bodyPr>
          <a:lstStyle/>
          <a:p>
            <a:pPr eaLnBrk="0" fontAlgn="base" hangingPunct="0">
              <a:lnSpc>
                <a:spcPct val="107000"/>
              </a:lnSpc>
              <a:spcAft>
                <a:spcPts val="800"/>
              </a:spcAft>
              <a:defRPr/>
            </a:pPr>
            <a:r>
              <a:rPr lang="en-US" sz="2400" b="1" kern="0" dirty="0">
                <a:solidFill>
                  <a:srgbClr val="080800"/>
                </a:solidFill>
                <a:latin typeface="Times New Roman"/>
                <a:ea typeface="Times New Roman" panose="02020603050405020304" pitchFamily="18" charset="0"/>
                <a:cs typeface="Times New Roman" panose="02020603050405020304" pitchFamily="18" charset="0"/>
              </a:rPr>
              <a:t>Vector B:</a:t>
            </a:r>
            <a:endParaRPr lang="en-US" sz="2400" kern="100" dirty="0">
              <a:solidFill>
                <a:srgbClr val="080800"/>
              </a:solidFill>
              <a:latin typeface="Times New Roman"/>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D337791-EB18-4562-867E-49DAFB24E0BF}"/>
                  </a:ext>
                </a:extLst>
              </p:cNvPr>
              <p:cNvSpPr/>
              <p:nvPr/>
            </p:nvSpPr>
            <p:spPr>
              <a:xfrm>
                <a:off x="2411537" y="1603676"/>
                <a:ext cx="4320926" cy="958660"/>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Magnitude </a:t>
                </a:r>
                <a14:m>
                  <m:oMath xmlns:m="http://schemas.openxmlformats.org/officeDocument/2006/math">
                    <m:r>
                      <m:rPr>
                        <m:sty m:val="p"/>
                      </m:rPr>
                      <a:rPr lang="en-US" sz="2400" b="0" i="0" kern="0" smtClean="0">
                        <a:latin typeface="Cambria Math" panose="02040503050406030204" pitchFamily="18" charset="0"/>
                        <a:ea typeface="Times New Roman" panose="02020603050405020304" pitchFamily="18" charset="0"/>
                        <a:cs typeface="Times New Roman" panose="02020603050405020304" pitchFamily="18" charset="0"/>
                      </a:rPr>
                      <m:t>B</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=12.0</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Direction </a:t>
                </a:r>
                <a14:m>
                  <m:oMath xmlns:m="http://schemas.openxmlformats.org/officeDocument/2006/math">
                    <m:r>
                      <a:rPr lang="en-US" sz="2400" i="1" kern="0" dirty="0" smtClean="0">
                        <a:latin typeface="Cambria Math" panose="02040503050406030204" pitchFamily="18" charset="0"/>
                        <a:ea typeface="Times New Roman" panose="02020603050405020304" pitchFamily="18" charset="0"/>
                        <a:cs typeface="Times New Roman" panose="02020603050405020304" pitchFamily="18" charset="0"/>
                      </a:rPr>
                      <m:t>4</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South of west.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2D337791-EB18-4562-867E-49DAFB24E0BF}"/>
                  </a:ext>
                </a:extLst>
              </p:cNvPr>
              <p:cNvSpPr>
                <a:spLocks noRot="1" noChangeAspect="1" noMove="1" noResize="1" noEditPoints="1" noAdjustHandles="1" noChangeArrowheads="1" noChangeShapeType="1" noTextEdit="1"/>
              </p:cNvSpPr>
              <p:nvPr/>
            </p:nvSpPr>
            <p:spPr>
              <a:xfrm>
                <a:off x="2411537" y="1603676"/>
                <a:ext cx="4320926" cy="958660"/>
              </a:xfrm>
              <a:prstGeom prst="rect">
                <a:avLst/>
              </a:prstGeom>
              <a:blipFill>
                <a:blip r:embed="rId2"/>
                <a:stretch>
                  <a:fillRect t="-5096" b="-1401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7C31FE0-62D4-47A0-B343-ED475CA09147}"/>
              </a:ext>
            </a:extLst>
          </p:cNvPr>
          <p:cNvSpPr/>
          <p:nvPr/>
        </p:nvSpPr>
        <p:spPr>
          <a:xfrm>
            <a:off x="0" y="2804049"/>
            <a:ext cx="5761514" cy="468077"/>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To break down vector A into its components: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812CFD7-4889-41A0-B77D-CB127A821F44}"/>
                  </a:ext>
                </a:extLst>
              </p:cNvPr>
              <p:cNvSpPr/>
              <p:nvPr/>
            </p:nvSpPr>
            <p:spPr>
              <a:xfrm>
                <a:off x="996408" y="3371226"/>
                <a:ext cx="7151185" cy="989886"/>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Southward (y) component: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𝑦</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𝐴</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𝑠𝑖𝑛</m:t>
                    </m:r>
                    <m:d>
                      <m:d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4</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0°</m:t>
                        </m:r>
                      </m:e>
                    </m:d>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Westward (x) component: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𝑥</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𝐴</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𝑐𝑜𝑠</m:t>
                    </m:r>
                    <m:d>
                      <m:d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4</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0°</m:t>
                        </m:r>
                      </m:e>
                    </m:d>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0812CFD7-4889-41A0-B77D-CB127A821F44}"/>
                  </a:ext>
                </a:extLst>
              </p:cNvPr>
              <p:cNvSpPr>
                <a:spLocks noRot="1" noChangeAspect="1" noMove="1" noResize="1" noEditPoints="1" noAdjustHandles="1" noChangeArrowheads="1" noChangeShapeType="1" noTextEdit="1"/>
              </p:cNvSpPr>
              <p:nvPr/>
            </p:nvSpPr>
            <p:spPr>
              <a:xfrm>
                <a:off x="996408" y="3371226"/>
                <a:ext cx="7151185" cy="989886"/>
              </a:xfrm>
              <a:prstGeom prst="rect">
                <a:avLst/>
              </a:prstGeom>
              <a:blipFill>
                <a:blip r:embed="rId3"/>
                <a:stretch>
                  <a:fillRect t="-3086" b="-1358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7936F3DC-BB12-42C9-AB3E-4813B224430C}"/>
              </a:ext>
            </a:extLst>
          </p:cNvPr>
          <p:cNvSpPr/>
          <p:nvPr/>
        </p:nvSpPr>
        <p:spPr>
          <a:xfrm>
            <a:off x="0" y="4409878"/>
            <a:ext cx="3070071" cy="468077"/>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Substituting the values: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1563EEE-5098-43DB-94DF-CB43B61252CF}"/>
                  </a:ext>
                </a:extLst>
              </p:cNvPr>
              <p:cNvSpPr/>
              <p:nvPr/>
            </p:nvSpPr>
            <p:spPr>
              <a:xfrm>
                <a:off x="2836622" y="4884776"/>
                <a:ext cx="3788601" cy="4242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𝑦</m:t>
                          </m:r>
                        </m:sub>
                      </m:sSub>
                      <m:r>
                        <a:rPr lang="en-US" sz="2000">
                          <a:latin typeface="Cambria Math" panose="02040503050406030204" pitchFamily="18" charset="0"/>
                        </a:rPr>
                        <m:t>=</m:t>
                      </m:r>
                      <m:r>
                        <a:rPr lang="en-US" sz="2000" b="0" i="0" smtClean="0">
                          <a:latin typeface="Cambria Math" panose="02040503050406030204" pitchFamily="18" charset="0"/>
                        </a:rPr>
                        <m:t>20</m:t>
                      </m:r>
                      <m:r>
                        <a:rPr lang="en-US" sz="2000">
                          <a:latin typeface="Cambria Math" panose="02040503050406030204" pitchFamily="18" charset="0"/>
                        </a:rPr>
                        <m:t> </m:t>
                      </m:r>
                      <m:r>
                        <a:rPr lang="en-US" sz="2000" i="1">
                          <a:latin typeface="Cambria Math" panose="02040503050406030204" pitchFamily="18" charset="0"/>
                        </a:rPr>
                        <m:t>𝑚</m:t>
                      </m:r>
                      <m:r>
                        <a:rPr lang="en-US" sz="2000">
                          <a:latin typeface="Cambria Math" panose="02040503050406030204" pitchFamily="18" charset="0"/>
                        </a:rPr>
                        <m:t>∙</m:t>
                      </m:r>
                      <m:r>
                        <a:rPr lang="en-US" sz="2000" b="0" i="1" smtClean="0">
                          <a:latin typeface="Cambria Math" panose="02040503050406030204" pitchFamily="18" charset="0"/>
                        </a:rPr>
                        <m:t>𝑠𝑖𝑛</m:t>
                      </m:r>
                      <m:d>
                        <m:dPr>
                          <m:ctrlPr>
                            <a:rPr lang="en-US" sz="2000" i="1">
                              <a:latin typeface="Cambria Math" panose="02040503050406030204" pitchFamily="18" charset="0"/>
                            </a:rPr>
                          </m:ctrlPr>
                        </m:dPr>
                        <m:e>
                          <m:r>
                            <a:rPr lang="en-US" sz="2000" b="0" i="0" smtClean="0">
                              <a:latin typeface="Cambria Math" panose="02040503050406030204" pitchFamily="18" charset="0"/>
                            </a:rPr>
                            <m:t>4</m:t>
                          </m:r>
                          <m:r>
                            <a:rPr lang="en-US" sz="2000">
                              <a:latin typeface="Cambria Math" panose="02040503050406030204" pitchFamily="18" charset="0"/>
                            </a:rPr>
                            <m:t>0°</m:t>
                          </m:r>
                        </m:e>
                      </m:d>
                      <m:r>
                        <a:rPr lang="en-US" sz="2000">
                          <a:latin typeface="Cambria Math" panose="02040503050406030204" pitchFamily="18" charset="0"/>
                        </a:rPr>
                        <m:t>=</m:t>
                      </m:r>
                      <m:r>
                        <a:rPr lang="en-US" sz="2000" smtClean="0">
                          <a:latin typeface="Cambria Math" panose="02040503050406030204" pitchFamily="18" charset="0"/>
                        </a:rPr>
                        <m:t>12.86</m:t>
                      </m:r>
                      <m:r>
                        <a:rPr lang="en-US" sz="2000">
                          <a:latin typeface="Cambria Math" panose="02040503050406030204" pitchFamily="18" charset="0"/>
                        </a:rPr>
                        <m:t> </m:t>
                      </m:r>
                      <m:r>
                        <a:rPr lang="en-US" sz="2000">
                          <a:latin typeface="Cambria Math" panose="02040503050406030204" pitchFamily="18" charset="0"/>
                        </a:rPr>
                        <m:t>𝑚</m:t>
                      </m:r>
                    </m:oMath>
                  </m:oMathPara>
                </a14:m>
                <a:endParaRPr lang="en-US" sz="2000" dirty="0"/>
              </a:p>
            </p:txBody>
          </p:sp>
        </mc:Choice>
        <mc:Fallback xmlns="">
          <p:sp>
            <p:nvSpPr>
              <p:cNvPr id="8" name="Rectangle 7">
                <a:extLst>
                  <a:ext uri="{FF2B5EF4-FFF2-40B4-BE49-F238E27FC236}">
                    <a16:creationId xmlns:a16="http://schemas.microsoft.com/office/drawing/2014/main" id="{E1563EEE-5098-43DB-94DF-CB43B61252CF}"/>
                  </a:ext>
                </a:extLst>
              </p:cNvPr>
              <p:cNvSpPr>
                <a:spLocks noRot="1" noChangeAspect="1" noMove="1" noResize="1" noEditPoints="1" noAdjustHandles="1" noChangeArrowheads="1" noChangeShapeType="1" noTextEdit="1"/>
              </p:cNvSpPr>
              <p:nvPr/>
            </p:nvSpPr>
            <p:spPr>
              <a:xfrm>
                <a:off x="2836622" y="4884776"/>
                <a:ext cx="3788601" cy="424283"/>
              </a:xfrm>
              <a:prstGeom prst="rect">
                <a:avLst/>
              </a:prstGeom>
              <a:blipFill>
                <a:blip r:embed="rId4"/>
                <a:stretch>
                  <a:fillRect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95687F2-428C-432B-AF95-E998DF45808B}"/>
                  </a:ext>
                </a:extLst>
              </p:cNvPr>
              <p:cNvSpPr/>
              <p:nvPr/>
            </p:nvSpPr>
            <p:spPr>
              <a:xfrm>
                <a:off x="2809884" y="5410858"/>
                <a:ext cx="37995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B</m:t>
                          </m:r>
                        </m:e>
                        <m:sub>
                          <m:r>
                            <m:rPr>
                              <m:sty m:val="p"/>
                            </m:rPr>
                            <a:rPr lang="en-US" sz="2000" b="0" i="0" smtClean="0">
                              <a:latin typeface="Cambria Math" panose="02040503050406030204" pitchFamily="18" charset="0"/>
                            </a:rPr>
                            <m:t>x</m:t>
                          </m:r>
                        </m:sub>
                      </m:sSub>
                      <m:r>
                        <a:rPr lang="en-US" sz="2000">
                          <a:latin typeface="Cambria Math" panose="02040503050406030204" pitchFamily="18" charset="0"/>
                        </a:rPr>
                        <m:t>=</m:t>
                      </m:r>
                      <m:r>
                        <a:rPr lang="en-US" sz="2000" b="0" i="0" smtClean="0">
                          <a:latin typeface="Cambria Math" panose="02040503050406030204" pitchFamily="18" charset="0"/>
                        </a:rPr>
                        <m:t>20</m:t>
                      </m:r>
                      <m:r>
                        <a:rPr lang="en-US" sz="2000">
                          <a:latin typeface="Cambria Math" panose="02040503050406030204" pitchFamily="18" charset="0"/>
                        </a:rPr>
                        <m:t> </m:t>
                      </m:r>
                      <m:r>
                        <a:rPr lang="en-US" sz="2000">
                          <a:latin typeface="Cambria Math" panose="02040503050406030204" pitchFamily="18" charset="0"/>
                        </a:rPr>
                        <m:t>𝑚</m:t>
                      </m:r>
                      <m:r>
                        <a:rPr lang="en-US" sz="2000">
                          <a:latin typeface="Cambria Math" panose="02040503050406030204" pitchFamily="18" charset="0"/>
                        </a:rPr>
                        <m:t>∙</m:t>
                      </m:r>
                      <m:r>
                        <a:rPr lang="en-US" sz="2000" b="0" i="1" smtClean="0">
                          <a:latin typeface="Cambria Math" panose="02040503050406030204" pitchFamily="18" charset="0"/>
                        </a:rPr>
                        <m:t>𝑐𝑜𝑠</m:t>
                      </m:r>
                      <m:d>
                        <m:dPr>
                          <m:ctrlPr>
                            <a:rPr lang="en-US" sz="2000" i="1">
                              <a:latin typeface="Cambria Math" panose="02040503050406030204" pitchFamily="18" charset="0"/>
                            </a:rPr>
                          </m:ctrlPr>
                        </m:dPr>
                        <m:e>
                          <m:r>
                            <a:rPr lang="en-US" sz="2000" b="0" i="0" smtClean="0">
                              <a:latin typeface="Cambria Math" panose="02040503050406030204" pitchFamily="18" charset="0"/>
                            </a:rPr>
                            <m:t>4</m:t>
                          </m:r>
                          <m:r>
                            <a:rPr lang="en-US" sz="2000">
                              <a:latin typeface="Cambria Math" panose="02040503050406030204" pitchFamily="18" charset="0"/>
                            </a:rPr>
                            <m:t>0°</m:t>
                          </m:r>
                        </m:e>
                      </m:d>
                      <m:r>
                        <a:rPr lang="en-US" sz="2000">
                          <a:latin typeface="Cambria Math" panose="02040503050406030204" pitchFamily="18" charset="0"/>
                        </a:rPr>
                        <m:t>=15.32 </m:t>
                      </m:r>
                      <m:r>
                        <a:rPr lang="en-US" sz="2000" i="1">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B95687F2-428C-432B-AF95-E998DF45808B}"/>
                  </a:ext>
                </a:extLst>
              </p:cNvPr>
              <p:cNvSpPr>
                <a:spLocks noRot="1" noChangeAspect="1" noMove="1" noResize="1" noEditPoints="1" noAdjustHandles="1" noChangeArrowheads="1" noChangeShapeType="1" noTextEdit="1"/>
              </p:cNvSpPr>
              <p:nvPr/>
            </p:nvSpPr>
            <p:spPr>
              <a:xfrm>
                <a:off x="2809884" y="5410858"/>
                <a:ext cx="3799502"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1FA1260-C971-461B-A81F-54E383C6E276}"/>
                  </a:ext>
                </a:extLst>
              </p:cNvPr>
              <p:cNvSpPr/>
              <p:nvPr/>
            </p:nvSpPr>
            <p:spPr>
              <a:xfrm>
                <a:off x="0" y="5784846"/>
                <a:ext cx="5273367" cy="511807"/>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(Note: Since it’s “south,"</a:t>
                </a:r>
                <a:r>
                  <a:rPr lang="en-US" sz="2400" i="1" kern="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negative.)</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D1FA1260-C971-461B-A81F-54E383C6E276}"/>
                  </a:ext>
                </a:extLst>
              </p:cNvPr>
              <p:cNvSpPr>
                <a:spLocks noRot="1" noChangeAspect="1" noMove="1" noResize="1" noEditPoints="1" noAdjustHandles="1" noChangeArrowheads="1" noChangeShapeType="1" noTextEdit="1"/>
              </p:cNvSpPr>
              <p:nvPr/>
            </p:nvSpPr>
            <p:spPr>
              <a:xfrm>
                <a:off x="0" y="5784846"/>
                <a:ext cx="5273367" cy="511807"/>
              </a:xfrm>
              <a:prstGeom prst="rect">
                <a:avLst/>
              </a:prstGeom>
              <a:blipFill>
                <a:blip r:embed="rId6"/>
                <a:stretch>
                  <a:fillRect l="-1734" t="-5952" r="-578"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03046D69-78F6-457A-B480-7303B51ED41C}"/>
                  </a:ext>
                </a:extLst>
              </p:cNvPr>
              <p:cNvSpPr/>
              <p:nvPr/>
            </p:nvSpPr>
            <p:spPr>
              <a:xfrm>
                <a:off x="2671288" y="6294511"/>
                <a:ext cx="4484689" cy="428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B</m:t>
                          </m:r>
                        </m:e>
                        <m:sub>
                          <m:r>
                            <m:rPr>
                              <m:sty m:val="p"/>
                            </m:rPr>
                            <a:rPr lang="en-US" sz="2000" b="0" i="0" smtClean="0">
                              <a:latin typeface="Cambria Math" panose="02040503050406030204" pitchFamily="18" charset="0"/>
                            </a:rPr>
                            <m:t>x</m:t>
                          </m:r>
                        </m:sub>
                      </m:sSub>
                      <m:r>
                        <a:rPr lang="en-US" sz="2000">
                          <a:latin typeface="Cambria Math" panose="02040503050406030204" pitchFamily="18" charset="0"/>
                        </a:rPr>
                        <m:t>=−15.32 </m:t>
                      </m:r>
                      <m:r>
                        <a:rPr lang="en-US" sz="2000">
                          <a:latin typeface="Cambria Math" panose="02040503050406030204" pitchFamily="18" charset="0"/>
                        </a:rPr>
                        <m:t>𝑚</m:t>
                      </m:r>
                      <m:r>
                        <a:rPr lang="en-US" sz="2000">
                          <a:latin typeface="Cambria Math" panose="02040503050406030204" pitchFamily="18" charset="0"/>
                        </a:rPr>
                        <m:t>,       </m:t>
                      </m:r>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B</m:t>
                          </m:r>
                        </m:e>
                        <m:sub>
                          <m:r>
                            <m:rPr>
                              <m:sty m:val="p"/>
                            </m:rPr>
                            <a:rPr lang="en-US" sz="2000" b="0" i="0" smtClean="0">
                              <a:latin typeface="Cambria Math" panose="02040503050406030204" pitchFamily="18" charset="0"/>
                            </a:rPr>
                            <m:t>y</m:t>
                          </m:r>
                        </m:sub>
                      </m:sSub>
                      <m:r>
                        <a:rPr lang="en-US" sz="2000">
                          <a:latin typeface="Cambria Math" panose="02040503050406030204" pitchFamily="18" charset="0"/>
                        </a:rPr>
                        <m:t>=</m:t>
                      </m:r>
                      <m:r>
                        <a:rPr lang="en-US" sz="2000">
                          <a:solidFill>
                            <a:prstClr val="black"/>
                          </a:solidFill>
                          <a:latin typeface="Cambria Math" panose="02040503050406030204" pitchFamily="18" charset="0"/>
                        </a:rPr>
                        <m:t>−12.86 </m:t>
                      </m:r>
                      <m:r>
                        <a:rPr lang="en-US" sz="2000">
                          <a:solidFill>
                            <a:prstClr val="black"/>
                          </a:solidFill>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21" name="Rectangle 20">
                <a:extLst>
                  <a:ext uri="{FF2B5EF4-FFF2-40B4-BE49-F238E27FC236}">
                    <a16:creationId xmlns:a16="http://schemas.microsoft.com/office/drawing/2014/main" id="{03046D69-78F6-457A-B480-7303B51ED41C}"/>
                  </a:ext>
                </a:extLst>
              </p:cNvPr>
              <p:cNvSpPr>
                <a:spLocks noRot="1" noChangeAspect="1" noMove="1" noResize="1" noEditPoints="1" noAdjustHandles="1" noChangeArrowheads="1" noChangeShapeType="1" noTextEdit="1"/>
              </p:cNvSpPr>
              <p:nvPr/>
            </p:nvSpPr>
            <p:spPr>
              <a:xfrm>
                <a:off x="2671288" y="6294511"/>
                <a:ext cx="4484689" cy="428322"/>
              </a:xfrm>
              <a:prstGeom prst="rect">
                <a:avLst/>
              </a:prstGeom>
              <a:blipFill>
                <a:blip r:embed="rId7"/>
                <a:stretch>
                  <a:fillRect b="-714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E0A803C-8125-4C7C-9AFB-3EA251827853}"/>
              </a:ext>
            </a:extLst>
          </p:cNvPr>
          <p:cNvSpPr txBox="1"/>
          <p:nvPr/>
        </p:nvSpPr>
        <p:spPr>
          <a:xfrm>
            <a:off x="2539208" y="6255639"/>
            <a:ext cx="4652246"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162124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P spid="4" grpId="0"/>
      <p:bldP spid="5" grpId="0"/>
      <p:bldP spid="7" grpId="0"/>
      <p:bldP spid="8" grpId="0"/>
      <p:bldP spid="9" grpId="0"/>
      <p:bldP spid="10" grpId="0"/>
      <p:bldP spid="21"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13" name="Rectangle 1">
            <a:extLst>
              <a:ext uri="{FF2B5EF4-FFF2-40B4-BE49-F238E27FC236}">
                <a16:creationId xmlns:a16="http://schemas.microsoft.com/office/drawing/2014/main" id="{BC466435-F986-4A2E-A27B-531B7237D920}"/>
              </a:ext>
            </a:extLst>
          </p:cNvPr>
          <p:cNvSpPr>
            <a:spLocks noChangeArrowheads="1"/>
          </p:cNvSpPr>
          <p:nvPr/>
        </p:nvSpPr>
        <p:spPr bwMode="auto">
          <a:xfrm>
            <a:off x="36513" y="815975"/>
            <a:ext cx="792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Step 2: Sum the Components to Find the Resultant Vector R</a:t>
            </a:r>
          </a:p>
        </p:txBody>
      </p:sp>
      <p:sp>
        <p:nvSpPr>
          <p:cNvPr id="14" name="Rectangle 13">
            <a:extLst>
              <a:ext uri="{FF2B5EF4-FFF2-40B4-BE49-F238E27FC236}">
                <a16:creationId xmlns:a16="http://schemas.microsoft.com/office/drawing/2014/main" id="{FC34549C-B135-4214-A511-266C9DDD4FF4}"/>
              </a:ext>
            </a:extLst>
          </p:cNvPr>
          <p:cNvSpPr>
            <a:spLocks noChangeArrowheads="1"/>
          </p:cNvSpPr>
          <p:nvPr/>
        </p:nvSpPr>
        <p:spPr bwMode="auto">
          <a:xfrm>
            <a:off x="36513" y="1441450"/>
            <a:ext cx="86375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The x-component and y-component of the resultant vector R are found by summing the corresponding components of A and B:</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66C8511-B8AA-45DD-924D-3F9217F41D69}"/>
                  </a:ext>
                </a:extLst>
              </p:cNvPr>
              <p:cNvSpPr/>
              <p:nvPr/>
            </p:nvSpPr>
            <p:spPr>
              <a:xfrm>
                <a:off x="1105250" y="2366148"/>
                <a:ext cx="6933501"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𝑥</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𝑥</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𝑥</m:t>
                          </m:r>
                        </m:sub>
                      </m:sSub>
                      <m:r>
                        <a:rPr lang="en-US" sz="2000">
                          <a:latin typeface="Cambria Math" panose="02040503050406030204" pitchFamily="18" charset="0"/>
                        </a:rPr>
                        <m:t>=−4.10 </m:t>
                      </m:r>
                      <m:r>
                        <a:rPr lang="en-US" sz="2000" i="1">
                          <a:latin typeface="Cambria Math" panose="02040503050406030204" pitchFamily="18" charset="0"/>
                        </a:rPr>
                        <m:t>𝑚</m:t>
                      </m:r>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−15.32 </m:t>
                          </m:r>
                          <m:r>
                            <a:rPr lang="en-US" sz="2000" i="1">
                              <a:latin typeface="Cambria Math" panose="02040503050406030204" pitchFamily="18" charset="0"/>
                            </a:rPr>
                            <m:t>𝑚</m:t>
                          </m:r>
                        </m:e>
                      </m:d>
                      <m:r>
                        <a:rPr lang="en-US" sz="2000">
                          <a:latin typeface="Cambria Math" panose="02040503050406030204" pitchFamily="18" charset="0"/>
                        </a:rPr>
                        <m:t>=−19.42 </m:t>
                      </m:r>
                      <m:r>
                        <a:rPr lang="en-US" sz="2000" i="1">
                          <a:latin typeface="Cambria Math" panose="02040503050406030204" pitchFamily="18" charset="0"/>
                        </a:rPr>
                        <m:t>𝑚</m:t>
                      </m:r>
                    </m:oMath>
                  </m:oMathPara>
                </a14:m>
                <a:endParaRPr lang="en-US" sz="2000" dirty="0"/>
              </a:p>
            </p:txBody>
          </p:sp>
        </mc:Choice>
        <mc:Fallback xmlns="">
          <p:sp>
            <p:nvSpPr>
              <p:cNvPr id="6" name="Rectangle 5">
                <a:extLst>
                  <a:ext uri="{FF2B5EF4-FFF2-40B4-BE49-F238E27FC236}">
                    <a16:creationId xmlns:a16="http://schemas.microsoft.com/office/drawing/2014/main" id="{666C8511-B8AA-45DD-924D-3F9217F41D69}"/>
                  </a:ext>
                </a:extLst>
              </p:cNvPr>
              <p:cNvSpPr>
                <a:spLocks noRot="1" noChangeAspect="1" noMove="1" noResize="1" noEditPoints="1" noAdjustHandles="1" noChangeArrowheads="1" noChangeShapeType="1" noTextEdit="1"/>
              </p:cNvSpPr>
              <p:nvPr/>
            </p:nvSpPr>
            <p:spPr>
              <a:xfrm>
                <a:off x="1105250" y="2366148"/>
                <a:ext cx="6933501" cy="4001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0BE9017-15F5-4116-B575-A4F8633F9E6A}"/>
                  </a:ext>
                </a:extLst>
              </p:cNvPr>
              <p:cNvSpPr/>
              <p:nvPr/>
            </p:nvSpPr>
            <p:spPr>
              <a:xfrm>
                <a:off x="1503759" y="2933041"/>
                <a:ext cx="6027490" cy="4242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𝑅</m:t>
                          </m:r>
                        </m:e>
                        <m:sub>
                          <m:r>
                            <a:rPr lang="en-US" sz="2000">
                              <a:latin typeface="Cambria Math" panose="02040503050406030204" pitchFamily="18" charset="0"/>
                            </a:rPr>
                            <m:t>𝑦</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𝐴</m:t>
                          </m:r>
                        </m:e>
                        <m:sub>
                          <m:r>
                            <a:rPr lang="en-US" sz="2000">
                              <a:latin typeface="Cambria Math" panose="02040503050406030204" pitchFamily="18" charset="0"/>
                            </a:rPr>
                            <m:t>𝑦</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𝐵</m:t>
                          </m:r>
                        </m:e>
                        <m:sub>
                          <m:r>
                            <a:rPr lang="en-US" sz="2000">
                              <a:latin typeface="Cambria Math" panose="02040503050406030204" pitchFamily="18" charset="0"/>
                            </a:rPr>
                            <m:t>𝑦</m:t>
                          </m:r>
                        </m:sub>
                      </m:sSub>
                      <m:r>
                        <a:rPr lang="en-US" sz="2000">
                          <a:latin typeface="Cambria Math" panose="02040503050406030204" pitchFamily="18" charset="0"/>
                        </a:rPr>
                        <m:t>=11.28 </m:t>
                      </m:r>
                      <m:r>
                        <a:rPr lang="en-US" sz="2000">
                          <a:latin typeface="Cambria Math" panose="02040503050406030204" pitchFamily="18" charset="0"/>
                        </a:rPr>
                        <m:t>𝑚</m:t>
                      </m:r>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−12.86 </m:t>
                          </m:r>
                          <m:r>
                            <a:rPr lang="en-US" sz="2000">
                              <a:latin typeface="Cambria Math" panose="02040503050406030204" pitchFamily="18" charset="0"/>
                            </a:rPr>
                            <m:t>𝑚</m:t>
                          </m:r>
                        </m:e>
                      </m:d>
                      <m:r>
                        <a:rPr lang="en-US" sz="2000">
                          <a:latin typeface="Cambria Math" panose="02040503050406030204" pitchFamily="18" charset="0"/>
                        </a:rPr>
                        <m:t>=−1.58 </m:t>
                      </m:r>
                      <m:r>
                        <a:rPr lang="en-US" sz="2000">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A0BE9017-15F5-4116-B575-A4F8633F9E6A}"/>
                  </a:ext>
                </a:extLst>
              </p:cNvPr>
              <p:cNvSpPr>
                <a:spLocks noRot="1" noChangeAspect="1" noMove="1" noResize="1" noEditPoints="1" noAdjustHandles="1" noChangeArrowheads="1" noChangeShapeType="1" noTextEdit="1"/>
              </p:cNvSpPr>
              <p:nvPr/>
            </p:nvSpPr>
            <p:spPr>
              <a:xfrm>
                <a:off x="1503759" y="2933041"/>
                <a:ext cx="6027490" cy="424283"/>
              </a:xfrm>
              <a:prstGeom prst="rect">
                <a:avLst/>
              </a:prstGeom>
              <a:blipFill>
                <a:blip r:embed="rId3"/>
                <a:stretch>
                  <a:fillRect b="-5714"/>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76D850EC-FEC8-4E0E-9706-8AFF573F4D2B}"/>
              </a:ext>
            </a:extLst>
          </p:cNvPr>
          <p:cNvSpPr>
            <a:spLocks noChangeArrowheads="1"/>
          </p:cNvSpPr>
          <p:nvPr/>
        </p:nvSpPr>
        <p:spPr bwMode="auto">
          <a:xfrm>
            <a:off x="0" y="3746337"/>
            <a:ext cx="6840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Step 3: Find the Magnitude of the Resultant Vector</a:t>
            </a:r>
          </a:p>
        </p:txBody>
      </p:sp>
      <p:sp>
        <p:nvSpPr>
          <p:cNvPr id="15" name="Rectangle 14">
            <a:extLst>
              <a:ext uri="{FF2B5EF4-FFF2-40B4-BE49-F238E27FC236}">
                <a16:creationId xmlns:a16="http://schemas.microsoft.com/office/drawing/2014/main" id="{B4B6E04F-D1E5-4DF7-8EEB-40E9691302E1}"/>
              </a:ext>
            </a:extLst>
          </p:cNvPr>
          <p:cNvSpPr/>
          <p:nvPr/>
        </p:nvSpPr>
        <p:spPr>
          <a:xfrm>
            <a:off x="-23037" y="4622558"/>
            <a:ext cx="4240263"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The magnitude of R is given by: </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060DEBA4-4C54-449E-BA72-B6FBFC2FE901}"/>
                  </a:ext>
                </a:extLst>
              </p:cNvPr>
              <p:cNvSpPr/>
              <p:nvPr/>
            </p:nvSpPr>
            <p:spPr>
              <a:xfrm>
                <a:off x="3976184" y="4495879"/>
                <a:ext cx="1829090" cy="7186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𝑅</m:t>
                      </m:r>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sSubSup>
                            <m:sSubSupPr>
                              <m:ctrlPr>
                                <a:rPr lang="en-US" sz="2000" i="1">
                                  <a:latin typeface="Cambria Math" panose="02040503050406030204" pitchFamily="18" charset="0"/>
                                </a:rPr>
                              </m:ctrlPr>
                            </m:sSubSupPr>
                            <m:e>
                              <m:r>
                                <a:rPr lang="en-US" sz="2000">
                                  <a:latin typeface="Cambria Math" panose="02040503050406030204" pitchFamily="18" charset="0"/>
                                </a:rPr>
                                <m:t>𝑅</m:t>
                              </m:r>
                            </m:e>
                            <m:sub>
                              <m:r>
                                <a:rPr lang="en-US" sz="2000">
                                  <a:latin typeface="Cambria Math" panose="02040503050406030204" pitchFamily="18" charset="0"/>
                                </a:rPr>
                                <m:t>𝑥</m:t>
                              </m:r>
                            </m:sub>
                            <m:sup>
                              <m:r>
                                <a:rPr lang="en-US" sz="2000">
                                  <a:latin typeface="Cambria Math" panose="02040503050406030204" pitchFamily="18" charset="0"/>
                                </a:rPr>
                                <m:t>2</m:t>
                              </m:r>
                            </m:sup>
                          </m:sSub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a:latin typeface="Cambria Math" panose="02040503050406030204" pitchFamily="18" charset="0"/>
                                </a:rPr>
                                <m:t>𝑅</m:t>
                              </m:r>
                            </m:e>
                            <m:sub>
                              <m:r>
                                <a:rPr lang="en-US" sz="2000">
                                  <a:latin typeface="Cambria Math" panose="02040503050406030204" pitchFamily="18" charset="0"/>
                                </a:rPr>
                                <m:t>𝑦</m:t>
                              </m:r>
                            </m:sub>
                            <m:sup>
                              <m:r>
                                <a:rPr lang="en-US" sz="2000">
                                  <a:latin typeface="Cambria Math" panose="02040503050406030204" pitchFamily="18" charset="0"/>
                                </a:rPr>
                                <m:t>2</m:t>
                              </m:r>
                            </m:sup>
                          </m:sSubSup>
                        </m:e>
                      </m:rad>
                    </m:oMath>
                  </m:oMathPara>
                </a14:m>
                <a:endParaRPr lang="en-US" sz="2000" dirty="0">
                  <a:latin typeface="Cambria Math" panose="02040503050406030204" pitchFamily="18" charset="0"/>
                </a:endParaRPr>
              </a:p>
            </p:txBody>
          </p:sp>
        </mc:Choice>
        <mc:Fallback xmlns="">
          <p:sp>
            <p:nvSpPr>
              <p:cNvPr id="16" name="Rectangle 15">
                <a:extLst>
                  <a:ext uri="{FF2B5EF4-FFF2-40B4-BE49-F238E27FC236}">
                    <a16:creationId xmlns:a16="http://schemas.microsoft.com/office/drawing/2014/main" id="{060DEBA4-4C54-449E-BA72-B6FBFC2FE901}"/>
                  </a:ext>
                </a:extLst>
              </p:cNvPr>
              <p:cNvSpPr>
                <a:spLocks noRot="1" noChangeAspect="1" noMove="1" noResize="1" noEditPoints="1" noAdjustHandles="1" noChangeArrowheads="1" noChangeShapeType="1" noTextEdit="1"/>
              </p:cNvSpPr>
              <p:nvPr/>
            </p:nvSpPr>
            <p:spPr>
              <a:xfrm>
                <a:off x="3976184" y="4495879"/>
                <a:ext cx="1829090" cy="7186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20558A8-FC7F-46A3-B669-BA1FAC07B0DB}"/>
                  </a:ext>
                </a:extLst>
              </p:cNvPr>
              <p:cNvSpPr/>
              <p:nvPr/>
            </p:nvSpPr>
            <p:spPr>
              <a:xfrm>
                <a:off x="2597870" y="5473236"/>
                <a:ext cx="3948260" cy="465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𝑅</m:t>
                      </m:r>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−19.42 </m:t>
                                  </m:r>
                                  <m:r>
                                    <a:rPr lang="en-US" sz="2000">
                                      <a:latin typeface="Cambria Math" panose="02040503050406030204" pitchFamily="18" charset="0"/>
                                    </a:rPr>
                                    <m:t>𝑚</m:t>
                                  </m:r>
                                </m:e>
                              </m:d>
                            </m:e>
                            <m:sup>
                              <m:r>
                                <a:rPr lang="en-US" sz="2000">
                                  <a:latin typeface="Cambria Math" panose="02040503050406030204" pitchFamily="18" charset="0"/>
                                </a:rPr>
                                <m:t>2</m:t>
                              </m:r>
                            </m:sup>
                          </m:sSup>
                          <m:r>
                            <a:rPr lang="en-US" sz="2000">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−1.58 </m:t>
                                  </m:r>
                                  <m:r>
                                    <a:rPr lang="en-US" sz="2000">
                                      <a:latin typeface="Cambria Math" panose="02040503050406030204" pitchFamily="18" charset="0"/>
                                    </a:rPr>
                                    <m:t>𝑚</m:t>
                                  </m:r>
                                </m:e>
                              </m:d>
                            </m:e>
                            <m:sup>
                              <m:r>
                                <a:rPr lang="en-US" sz="2000">
                                  <a:latin typeface="Cambria Math" panose="02040503050406030204" pitchFamily="18" charset="0"/>
                                </a:rPr>
                                <m:t>2</m:t>
                              </m:r>
                            </m:sup>
                          </m:sSup>
                        </m:e>
                      </m:rad>
                    </m:oMath>
                  </m:oMathPara>
                </a14:m>
                <a:endParaRPr lang="en-US" sz="2000" dirty="0">
                  <a:latin typeface="Cambria Math" panose="02040503050406030204" pitchFamily="18" charset="0"/>
                </a:endParaRPr>
              </a:p>
            </p:txBody>
          </p:sp>
        </mc:Choice>
        <mc:Fallback xmlns="">
          <p:sp>
            <p:nvSpPr>
              <p:cNvPr id="19" name="Rectangle 18">
                <a:extLst>
                  <a:ext uri="{FF2B5EF4-FFF2-40B4-BE49-F238E27FC236}">
                    <a16:creationId xmlns:a16="http://schemas.microsoft.com/office/drawing/2014/main" id="{B20558A8-FC7F-46A3-B669-BA1FAC07B0DB}"/>
                  </a:ext>
                </a:extLst>
              </p:cNvPr>
              <p:cNvSpPr>
                <a:spLocks noRot="1" noChangeAspect="1" noMove="1" noResize="1" noEditPoints="1" noAdjustHandles="1" noChangeArrowheads="1" noChangeShapeType="1" noTextEdit="1"/>
              </p:cNvSpPr>
              <p:nvPr/>
            </p:nvSpPr>
            <p:spPr>
              <a:xfrm>
                <a:off x="2597870" y="5473236"/>
                <a:ext cx="3948260" cy="4650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80E8E7B5-0190-4351-A97B-DBFD6538A4D3}"/>
                  </a:ext>
                </a:extLst>
              </p:cNvPr>
              <p:cNvSpPr/>
              <p:nvPr/>
            </p:nvSpPr>
            <p:spPr>
              <a:xfrm>
                <a:off x="3593398" y="6273607"/>
                <a:ext cx="16518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𝑅</m:t>
                      </m:r>
                      <m:r>
                        <a:rPr lang="en-US" sz="2000">
                          <a:latin typeface="Cambria Math" panose="02040503050406030204" pitchFamily="18" charset="0"/>
                        </a:rPr>
                        <m:t>=19.4</m:t>
                      </m:r>
                      <m:r>
                        <a:rPr lang="en-US" sz="2000" b="0" i="0" smtClean="0">
                          <a:latin typeface="Cambria Math" panose="02040503050406030204" pitchFamily="18" charset="0"/>
                        </a:rPr>
                        <m:t>8</m:t>
                      </m:r>
                      <m:r>
                        <a:rPr lang="en-US" sz="2000">
                          <a:latin typeface="Cambria Math" panose="02040503050406030204" pitchFamily="18" charset="0"/>
                        </a:rPr>
                        <m:t> </m:t>
                      </m:r>
                      <m:r>
                        <a:rPr lang="en-US" sz="2000" i="1">
                          <a:latin typeface="Cambria Math" panose="02040503050406030204" pitchFamily="18" charset="0"/>
                        </a:rPr>
                        <m:t>𝑚</m:t>
                      </m:r>
                    </m:oMath>
                  </m:oMathPara>
                </a14:m>
                <a:endParaRPr lang="en-US" sz="2000" dirty="0"/>
              </a:p>
            </p:txBody>
          </p:sp>
        </mc:Choice>
        <mc:Fallback xmlns="">
          <p:sp>
            <p:nvSpPr>
              <p:cNvPr id="20" name="Rectangle 19">
                <a:extLst>
                  <a:ext uri="{FF2B5EF4-FFF2-40B4-BE49-F238E27FC236}">
                    <a16:creationId xmlns:a16="http://schemas.microsoft.com/office/drawing/2014/main" id="{80E8E7B5-0190-4351-A97B-DBFD6538A4D3}"/>
                  </a:ext>
                </a:extLst>
              </p:cNvPr>
              <p:cNvSpPr>
                <a:spLocks noRot="1" noChangeAspect="1" noMove="1" noResize="1" noEditPoints="1" noAdjustHandles="1" noChangeArrowheads="1" noChangeShapeType="1" noTextEdit="1"/>
              </p:cNvSpPr>
              <p:nvPr/>
            </p:nvSpPr>
            <p:spPr>
              <a:xfrm>
                <a:off x="3593398" y="6273607"/>
                <a:ext cx="1651862" cy="400110"/>
              </a:xfrm>
              <a:prstGeom prst="rect">
                <a:avLst/>
              </a:prstGeom>
              <a:blipFill>
                <a:blip r:embed="rId6"/>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C5FFE902-F1CB-4F54-8132-B53AEDC50581}"/>
              </a:ext>
            </a:extLst>
          </p:cNvPr>
          <p:cNvSpPr txBox="1"/>
          <p:nvPr/>
        </p:nvSpPr>
        <p:spPr>
          <a:xfrm>
            <a:off x="1630017" y="2294315"/>
            <a:ext cx="6010224" cy="1200329"/>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a:latin typeface="+mj-lt"/>
            </a:endParaRPr>
          </a:p>
          <a:p>
            <a:endParaRPr lang="en-US" sz="2400" dirty="0" err="1">
              <a:latin typeface="+mj-lt"/>
            </a:endParaRPr>
          </a:p>
        </p:txBody>
      </p:sp>
      <p:sp>
        <p:nvSpPr>
          <p:cNvPr id="17" name="TextBox 16">
            <a:extLst>
              <a:ext uri="{FF2B5EF4-FFF2-40B4-BE49-F238E27FC236}">
                <a16:creationId xmlns:a16="http://schemas.microsoft.com/office/drawing/2014/main" id="{C1BADBDD-14B1-477C-8421-DD5983AA78FE}"/>
              </a:ext>
            </a:extLst>
          </p:cNvPr>
          <p:cNvSpPr txBox="1"/>
          <p:nvPr/>
        </p:nvSpPr>
        <p:spPr>
          <a:xfrm>
            <a:off x="3420268" y="6196999"/>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176666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11" grpId="0"/>
      <p:bldP spid="18" grpId="0"/>
      <p:bldP spid="15" grpId="0"/>
      <p:bldP spid="16" grpId="0"/>
      <p:bldP spid="19" grpId="0"/>
      <p:bldP spid="20" grpId="0"/>
      <p:bldP spid="12"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12" name="Rectangle 6">
            <a:extLst>
              <a:ext uri="{FF2B5EF4-FFF2-40B4-BE49-F238E27FC236}">
                <a16:creationId xmlns:a16="http://schemas.microsoft.com/office/drawing/2014/main" id="{1601556C-537D-4411-81DA-7E31EDCE8768}"/>
              </a:ext>
            </a:extLst>
          </p:cNvPr>
          <p:cNvSpPr>
            <a:spLocks noChangeArrowheads="1"/>
          </p:cNvSpPr>
          <p:nvPr/>
        </p:nvSpPr>
        <p:spPr bwMode="auto">
          <a:xfrm>
            <a:off x="0" y="790662"/>
            <a:ext cx="6650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Step 4: Find the Direction of the Resultant Vector</a:t>
            </a:r>
          </a:p>
        </p:txBody>
      </p:sp>
      <p:sp>
        <p:nvSpPr>
          <p:cNvPr id="17" name="Rectangle 16">
            <a:extLst>
              <a:ext uri="{FF2B5EF4-FFF2-40B4-BE49-F238E27FC236}">
                <a16:creationId xmlns:a16="http://schemas.microsoft.com/office/drawing/2014/main" id="{E8155D86-8D70-46D8-8088-00FD89F95020}"/>
              </a:ext>
            </a:extLst>
          </p:cNvPr>
          <p:cNvSpPr>
            <a:spLocks noChangeArrowheads="1"/>
          </p:cNvSpPr>
          <p:nvPr/>
        </p:nvSpPr>
        <p:spPr bwMode="auto">
          <a:xfrm>
            <a:off x="0" y="1324062"/>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The direction θ of R relative to the westward direction is given by: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0433F93-8959-491A-8B30-095C6941A60C}"/>
                  </a:ext>
                </a:extLst>
              </p:cNvPr>
              <p:cNvSpPr/>
              <p:nvPr/>
            </p:nvSpPr>
            <p:spPr>
              <a:xfrm>
                <a:off x="3286705" y="2030271"/>
                <a:ext cx="2015232"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𝜃</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𝑡𝑎𝑛</m:t>
                          </m:r>
                        </m:e>
                        <m:sup>
                          <m:r>
                            <a:rPr lang="en-US" sz="2000">
                              <a:latin typeface="Cambria Math" panose="02040503050406030204" pitchFamily="18" charset="0"/>
                            </a:rPr>
                            <m:t>−1</m:t>
                          </m:r>
                        </m:sup>
                      </m:sSup>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𝑦</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𝑥</m:t>
                                  </m:r>
                                </m:sub>
                              </m:sSub>
                            </m:den>
                          </m:f>
                        </m:e>
                      </m:d>
                    </m:oMath>
                  </m:oMathPara>
                </a14:m>
                <a:endParaRPr lang="en-US" sz="2000" dirty="0"/>
              </a:p>
            </p:txBody>
          </p:sp>
        </mc:Choice>
        <mc:Fallback xmlns="">
          <p:sp>
            <p:nvSpPr>
              <p:cNvPr id="2" name="Rectangle 1">
                <a:extLst>
                  <a:ext uri="{FF2B5EF4-FFF2-40B4-BE49-F238E27FC236}">
                    <a16:creationId xmlns:a16="http://schemas.microsoft.com/office/drawing/2014/main" id="{C0433F93-8959-491A-8B30-095C6941A60C}"/>
                  </a:ext>
                </a:extLst>
              </p:cNvPr>
              <p:cNvSpPr>
                <a:spLocks noRot="1" noChangeAspect="1" noMove="1" noResize="1" noEditPoints="1" noAdjustHandles="1" noChangeArrowheads="1" noChangeShapeType="1" noTextEdit="1"/>
              </p:cNvSpPr>
              <p:nvPr/>
            </p:nvSpPr>
            <p:spPr>
              <a:xfrm>
                <a:off x="3286705" y="2030271"/>
                <a:ext cx="2015232" cy="78386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723AFC8-0DC1-4AE2-9DBB-858B7E2A9BF0}"/>
                  </a:ext>
                </a:extLst>
              </p:cNvPr>
              <p:cNvSpPr/>
              <p:nvPr/>
            </p:nvSpPr>
            <p:spPr>
              <a:xfrm>
                <a:off x="3026249" y="2920657"/>
                <a:ext cx="2587888"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𝜃</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𝑡𝑎𝑛</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−1.58</m:t>
                              </m:r>
                            </m:num>
                            <m:den>
                              <m:r>
                                <a:rPr lang="en-US" sz="2000" i="1">
                                  <a:latin typeface="Cambria Math" panose="02040503050406030204" pitchFamily="18" charset="0"/>
                                </a:rPr>
                                <m:t>−19.42 </m:t>
                              </m:r>
                            </m:den>
                          </m:f>
                        </m:e>
                      </m:d>
                    </m:oMath>
                  </m:oMathPara>
                </a14:m>
                <a:endParaRPr lang="en-US" sz="20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1723AFC8-0DC1-4AE2-9DBB-858B7E2A9BF0}"/>
                  </a:ext>
                </a:extLst>
              </p:cNvPr>
              <p:cNvSpPr>
                <a:spLocks noRot="1" noChangeAspect="1" noMove="1" noResize="1" noEditPoints="1" noAdjustHandles="1" noChangeArrowheads="1" noChangeShapeType="1" noTextEdit="1"/>
              </p:cNvSpPr>
              <p:nvPr/>
            </p:nvSpPr>
            <p:spPr>
              <a:xfrm>
                <a:off x="3026249" y="2920657"/>
                <a:ext cx="2587888" cy="7838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D8B4E2F-102C-41AC-B4FF-ABE95233F9BA}"/>
                  </a:ext>
                </a:extLst>
              </p:cNvPr>
              <p:cNvSpPr/>
              <p:nvPr/>
            </p:nvSpPr>
            <p:spPr>
              <a:xfrm>
                <a:off x="3591958" y="3848937"/>
                <a:ext cx="130446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𝜃</m:t>
                      </m:r>
                      <m:r>
                        <a:rPr lang="en-US" sz="2000" i="1">
                          <a:latin typeface="Cambria Math" panose="02040503050406030204" pitchFamily="18" charset="0"/>
                        </a:rPr>
                        <m:t>=4.65°</m:t>
                      </m:r>
                    </m:oMath>
                  </m:oMathPara>
                </a14:m>
                <a:endParaRPr lang="en-US" sz="2000" i="1" dirty="0">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4D8B4E2F-102C-41AC-B4FF-ABE95233F9BA}"/>
                  </a:ext>
                </a:extLst>
              </p:cNvPr>
              <p:cNvSpPr>
                <a:spLocks noRot="1" noChangeAspect="1" noMove="1" noResize="1" noEditPoints="1" noAdjustHandles="1" noChangeArrowheads="1" noChangeShapeType="1" noTextEdit="1"/>
              </p:cNvSpPr>
              <p:nvPr/>
            </p:nvSpPr>
            <p:spPr>
              <a:xfrm>
                <a:off x="3591958" y="3848937"/>
                <a:ext cx="1304460"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5DA1792-CE47-4DEB-B93A-638AD98EF955}"/>
                  </a:ext>
                </a:extLst>
              </p:cNvPr>
              <p:cNvSpPr/>
              <p:nvPr/>
            </p:nvSpPr>
            <p:spPr>
              <a:xfrm>
                <a:off x="219957" y="4363001"/>
                <a:ext cx="8162043" cy="511807"/>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This angle is south of west because both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are negative.</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D5DA1792-CE47-4DEB-B93A-638AD98EF955}"/>
                  </a:ext>
                </a:extLst>
              </p:cNvPr>
              <p:cNvSpPr>
                <a:spLocks noRot="1" noChangeAspect="1" noMove="1" noResize="1" noEditPoints="1" noAdjustHandles="1" noChangeArrowheads="1" noChangeShapeType="1" noTextEdit="1"/>
              </p:cNvSpPr>
              <p:nvPr/>
            </p:nvSpPr>
            <p:spPr>
              <a:xfrm>
                <a:off x="219957" y="4363001"/>
                <a:ext cx="8162043" cy="511807"/>
              </a:xfrm>
              <a:prstGeom prst="rect">
                <a:avLst/>
              </a:prstGeom>
              <a:blipFill>
                <a:blip r:embed="rId5"/>
                <a:stretch>
                  <a:fillRect l="-1120" t="-5952" r="-75"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601C6F4-91C7-4501-B73A-F9F786D8CA47}"/>
                  </a:ext>
                </a:extLst>
              </p:cNvPr>
              <p:cNvSpPr/>
              <p:nvPr/>
            </p:nvSpPr>
            <p:spPr>
              <a:xfrm>
                <a:off x="219957" y="5093759"/>
                <a:ext cx="7184701" cy="1456424"/>
              </a:xfrm>
              <a:prstGeom prst="rect">
                <a:avLst/>
              </a:prstGeom>
            </p:spPr>
            <p:txBody>
              <a:bodyPr wrap="square">
                <a:spAutoFit/>
              </a:bodyPr>
              <a:lstStyle/>
              <a:p>
                <a:pPr>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Final Answer:</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Distance from the starting point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19.4</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8</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Compass direction</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4.65°</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south of west.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C601C6F4-91C7-4501-B73A-F9F786D8CA47}"/>
                  </a:ext>
                </a:extLst>
              </p:cNvPr>
              <p:cNvSpPr>
                <a:spLocks noRot="1" noChangeAspect="1" noMove="1" noResize="1" noEditPoints="1" noAdjustHandles="1" noChangeArrowheads="1" noChangeShapeType="1" noTextEdit="1"/>
              </p:cNvSpPr>
              <p:nvPr/>
            </p:nvSpPr>
            <p:spPr>
              <a:xfrm>
                <a:off x="219957" y="5093759"/>
                <a:ext cx="7184701" cy="1456424"/>
              </a:xfrm>
              <a:prstGeom prst="rect">
                <a:avLst/>
              </a:prstGeom>
              <a:blipFill>
                <a:blip r:embed="rId6"/>
                <a:stretch>
                  <a:fillRect l="-1272" t="-3347" b="-878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32464DE-E980-4B8B-A33C-3ECCA7880D22}"/>
              </a:ext>
            </a:extLst>
          </p:cNvPr>
          <p:cNvSpPr txBox="1"/>
          <p:nvPr/>
        </p:nvSpPr>
        <p:spPr>
          <a:xfrm>
            <a:off x="3325019" y="3780730"/>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5339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P spid="4" grpId="0"/>
      <p:bldP spid="5" grpId="0"/>
      <p:bldP spid="7" grpId="0"/>
      <p:bldP spid="8"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a:t>
            </a:r>
          </a:p>
        </p:txBody>
      </p:sp>
      <p:sp>
        <p:nvSpPr>
          <p:cNvPr id="7" name="Rectangle 1">
            <a:extLst>
              <a:ext uri="{FF2B5EF4-FFF2-40B4-BE49-F238E27FC236}">
                <a16:creationId xmlns:a16="http://schemas.microsoft.com/office/drawing/2014/main" id="{9C08688E-5CA8-4775-B9F2-ADE0F8383F71}"/>
              </a:ext>
            </a:extLst>
          </p:cNvPr>
          <p:cNvSpPr>
            <a:spLocks noChangeArrowheads="1"/>
          </p:cNvSpPr>
          <p:nvPr/>
        </p:nvSpPr>
        <p:spPr bwMode="auto">
          <a:xfrm>
            <a:off x="152400" y="858838"/>
            <a:ext cx="878363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A student drove to university from their home and noted that the odometer reading of their car increased by 12.0 km. The trip took 18.0 min. </a:t>
            </a:r>
          </a:p>
          <a:p>
            <a:pPr marL="457200" marR="0" lvl="0" indent="-457200" algn="just" defTabSz="914400" eaLnBrk="0" fontAlgn="base" latinLnBrk="0" hangingPunct="0">
              <a:lnSpc>
                <a:spcPct val="100000"/>
              </a:lnSpc>
              <a:spcBef>
                <a:spcPct val="0"/>
              </a:spcBef>
              <a:spcAft>
                <a:spcPct val="0"/>
              </a:spcAft>
              <a:buClrTx/>
              <a:buSzTx/>
              <a:buFontTx/>
              <a:buAutoNum type="alphaLcParenBoth"/>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What was their average speed? </a:t>
            </a:r>
          </a:p>
          <a:p>
            <a:pPr marL="457200" marR="0" lvl="0" indent="-457200" algn="just" defTabSz="914400" eaLnBrk="0" fontAlgn="base" latinLnBrk="0" hangingPunct="0">
              <a:lnSpc>
                <a:spcPct val="100000"/>
              </a:lnSpc>
              <a:spcBef>
                <a:spcPct val="0"/>
              </a:spcBef>
              <a:spcAft>
                <a:spcPct val="0"/>
              </a:spcAft>
              <a:buClrTx/>
              <a:buSzTx/>
              <a:buFontTx/>
              <a:buAutoNum type="alphaLcParenBoth"/>
              <a:tabLst/>
              <a:defRPr/>
            </a:pP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a:p>
            <a:pPr marL="457200" marR="0" lvl="0" indent="-457200" algn="just" defTabSz="914400" eaLnBrk="0" fontAlgn="base" latinLnBrk="0" hangingPunct="0">
              <a:lnSpc>
                <a:spcPct val="100000"/>
              </a:lnSpc>
              <a:spcBef>
                <a:spcPct val="0"/>
              </a:spcBef>
              <a:spcAft>
                <a:spcPct val="0"/>
              </a:spcAft>
              <a:buClrTx/>
              <a:buSzTx/>
              <a:buFontTx/>
              <a:buAutoNum type="alphaLcParenBoth"/>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If the straight-line distance from their home to university is 10.3 km in a direction 25.0º south of east, what was their average velocity? </a:t>
            </a:r>
          </a:p>
          <a:p>
            <a:pPr marL="457200" marR="0" lvl="0" indent="-457200" algn="just" defTabSz="914400" eaLnBrk="0" fontAlgn="base" latinLnBrk="0" hangingPunct="0">
              <a:lnSpc>
                <a:spcPct val="100000"/>
              </a:lnSpc>
              <a:spcBef>
                <a:spcPct val="0"/>
              </a:spcBef>
              <a:spcAft>
                <a:spcPct val="0"/>
              </a:spcAft>
              <a:buClrTx/>
              <a:buSzTx/>
              <a:buFontTx/>
              <a:buAutoNum type="alphaLcParenBoth"/>
              <a:tabLst/>
              <a:defRPr/>
            </a:pP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a:p>
            <a:pPr marL="457200" marR="0" lvl="0" indent="-457200" algn="just" defTabSz="914400" eaLnBrk="0" fontAlgn="base" latinLnBrk="0" hangingPunct="0">
              <a:lnSpc>
                <a:spcPct val="100000"/>
              </a:lnSpc>
              <a:spcBef>
                <a:spcPct val="0"/>
              </a:spcBef>
              <a:spcAft>
                <a:spcPct val="0"/>
              </a:spcAft>
              <a:buClrTx/>
              <a:buSzTx/>
              <a:buFontTx/>
              <a:buAutoNum type="alphaLcParenBoth"/>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If they returned home by the same </a:t>
            </a:r>
            <a:r>
              <a:rPr lang="en-US" altLang="en-US" sz="2400" kern="0" dirty="0">
                <a:solidFill>
                  <a:srgbClr val="080800"/>
                </a:solidFill>
              </a:rPr>
              <a:t>route</a:t>
            </a: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 7 h 30 min after they left, what were their average speed and velocity for the entire trip?</a:t>
            </a:r>
          </a:p>
        </p:txBody>
      </p:sp>
    </p:spTree>
    <p:extLst>
      <p:ext uri="{BB962C8B-B14F-4D97-AF65-F5344CB8AC3E}">
        <p14:creationId xmlns:p14="http://schemas.microsoft.com/office/powerpoint/2010/main" val="217541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0A773B8-B570-4F85-B340-BFB5C66BBAB0}"/>
                  </a:ext>
                </a:extLst>
              </p:cNvPr>
              <p:cNvSpPr/>
              <p:nvPr/>
            </p:nvSpPr>
            <p:spPr>
              <a:xfrm>
                <a:off x="0" y="730335"/>
                <a:ext cx="8695188" cy="3803477"/>
              </a:xfrm>
              <a:prstGeom prst="rect">
                <a:avLst/>
              </a:prstGeom>
            </p:spPr>
            <p:txBody>
              <a:bodyPr wrap="square">
                <a:spAutoFit/>
              </a:bodyPr>
              <a:lstStyle/>
              <a:p>
                <a:pPr>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Given Data:</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Distance traveled to the university according to the odometer: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𝑑</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𝑜𝑑𝑜𝑚𝑒𝑡𝑒𝑟</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 ​=12.0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Time taken to reach the university: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𝑡𝑜</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𝑡h𝑒</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𝑢𝑛𝑖𝑣𝑒𝑟𝑠𝑖𝑡𝑦</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 ​=18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𝑚𝑖𝑛</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Straight-line distance from home to university: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𝑑</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𝑠𝑡𝑟𝑎𝑖𝑔h𝑡</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 ​=10.3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Direction: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25°</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south of east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Total time for the round trip: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𝑡𝑜𝑡𝑎𝑙</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 ​=7</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h</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30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𝑚𝑖𝑛</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=450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𝑚𝑖𝑛</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E0A773B8-B570-4F85-B340-BFB5C66BBAB0}"/>
                  </a:ext>
                </a:extLst>
              </p:cNvPr>
              <p:cNvSpPr>
                <a:spLocks noRot="1" noChangeAspect="1" noMove="1" noResize="1" noEditPoints="1" noAdjustHandles="1" noChangeArrowheads="1" noChangeShapeType="1" noTextEdit="1"/>
              </p:cNvSpPr>
              <p:nvPr/>
            </p:nvSpPr>
            <p:spPr>
              <a:xfrm>
                <a:off x="0" y="730335"/>
                <a:ext cx="8695188" cy="3803477"/>
              </a:xfrm>
              <a:prstGeom prst="rect">
                <a:avLst/>
              </a:prstGeom>
              <a:blipFill>
                <a:blip r:embed="rId2"/>
                <a:stretch>
                  <a:fillRect l="-1052" t="-1282" r="-1052" b="-2724"/>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2B3DA5F3-0E6F-48DE-8C1A-C97D9DF65F77}"/>
              </a:ext>
            </a:extLst>
          </p:cNvPr>
          <p:cNvSpPr>
            <a:spLocks noChangeArrowheads="1"/>
          </p:cNvSpPr>
          <p:nvPr/>
        </p:nvSpPr>
        <p:spPr bwMode="auto">
          <a:xfrm>
            <a:off x="0" y="4877990"/>
            <a:ext cx="6172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Convert the time from minutes to hours</a:t>
            </a:r>
            <a:r>
              <a:rPr kumimoji="0" lang="en-US" altLang="en-US" sz="2400" b="0" i="0" u="none" strike="noStrike" kern="0" cap="none" spc="0" normalizeH="0" baseline="0" noProof="0" dirty="0">
                <a:ln>
                  <a:noFill/>
                </a:ln>
                <a:solidFill>
                  <a:srgbClr val="FAFD00"/>
                </a:solidFill>
                <a:effectLst/>
                <a:uLnTx/>
                <a:uFillTx/>
                <a:latin typeface="Times New Roman" panose="02020603050405020304" pitchFamily="18" charset="0"/>
              </a:rPr>
              <a:t>:</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308AD59-25CE-4A0F-B5F1-B71EE0780513}"/>
                  </a:ext>
                </a:extLst>
              </p:cNvPr>
              <p:cNvSpPr/>
              <p:nvPr/>
            </p:nvSpPr>
            <p:spPr>
              <a:xfrm>
                <a:off x="2777773" y="5585084"/>
                <a:ext cx="3899786" cy="7223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𝑡𝑜</m:t>
                          </m:r>
                          <m:r>
                            <a:rPr lang="en-US" sz="2000">
                              <a:latin typeface="Cambria Math" panose="02040503050406030204" pitchFamily="18" charset="0"/>
                            </a:rPr>
                            <m:t> </m:t>
                          </m:r>
                          <m:r>
                            <a:rPr lang="en-US" sz="2000" i="1">
                              <a:latin typeface="Cambria Math" panose="02040503050406030204" pitchFamily="18" charset="0"/>
                            </a:rPr>
                            <m:t>𝑢𝑛𝑖𝑣𝑒𝑟𝑠𝑖𝑡𝑦</m:t>
                          </m:r>
                        </m:sub>
                      </m:sSub>
                      <m:r>
                        <a:rPr lang="en-US" sz="2000">
                          <a:latin typeface="Cambria Math" panose="02040503050406030204" pitchFamily="18" charset="0"/>
                        </a:rPr>
                        <m:t> ​=</m:t>
                      </m:r>
                      <m:f>
                        <m:fPr>
                          <m:ctrlPr>
                            <a:rPr lang="en-US" sz="2000" i="1">
                              <a:latin typeface="Cambria Math" panose="02040503050406030204" pitchFamily="18" charset="0"/>
                            </a:rPr>
                          </m:ctrlPr>
                        </m:fPr>
                        <m:num>
                          <m:r>
                            <a:rPr lang="en-US" sz="2000">
                              <a:latin typeface="Cambria Math" panose="02040503050406030204" pitchFamily="18" charset="0"/>
                            </a:rPr>
                            <m:t>18 </m:t>
                          </m:r>
                          <m:r>
                            <a:rPr lang="en-US" sz="2000" i="1">
                              <a:latin typeface="Cambria Math" panose="02040503050406030204" pitchFamily="18" charset="0"/>
                            </a:rPr>
                            <m:t>𝑚𝑖𝑛</m:t>
                          </m:r>
                        </m:num>
                        <m:den>
                          <m:r>
                            <a:rPr lang="en-US" sz="2000">
                              <a:latin typeface="Cambria Math" panose="02040503050406030204" pitchFamily="18" charset="0"/>
                            </a:rPr>
                            <m:t>60 </m:t>
                          </m:r>
                          <m:r>
                            <a:rPr lang="en-US" sz="2000" b="0" i="1" smtClean="0">
                              <a:latin typeface="Cambria Math" panose="02040503050406030204" pitchFamily="18" charset="0"/>
                            </a:rPr>
                            <m:t>𝑚𝑖𝑛</m:t>
                          </m:r>
                          <m:r>
                            <a:rPr lang="en-US" sz="2000" b="0" i="1" smtClean="0">
                              <a:latin typeface="Cambria Math" panose="02040503050406030204" pitchFamily="18" charset="0"/>
                            </a:rPr>
                            <m:t>/</m:t>
                          </m:r>
                          <m:r>
                            <a:rPr lang="en-US" sz="2000" b="0" i="1" smtClean="0">
                              <a:latin typeface="Cambria Math" panose="02040503050406030204" pitchFamily="18" charset="0"/>
                            </a:rPr>
                            <m:t>h</m:t>
                          </m:r>
                        </m:den>
                      </m:f>
                      <m:r>
                        <a:rPr lang="en-US" sz="2000">
                          <a:latin typeface="Cambria Math" panose="02040503050406030204" pitchFamily="18" charset="0"/>
                        </a:rPr>
                        <m:t>=0.3 </m:t>
                      </m:r>
                      <m:r>
                        <a:rPr lang="en-US" sz="2000" i="1">
                          <a:latin typeface="Cambria Math" panose="02040503050406030204" pitchFamily="18" charset="0"/>
                        </a:rPr>
                        <m:t>h</m:t>
                      </m:r>
                    </m:oMath>
                  </m:oMathPara>
                </a14:m>
                <a:endParaRPr lang="en-US" sz="2000" dirty="0"/>
              </a:p>
            </p:txBody>
          </p:sp>
        </mc:Choice>
        <mc:Fallback xmlns="">
          <p:sp>
            <p:nvSpPr>
              <p:cNvPr id="9" name="Rectangle 8">
                <a:extLst>
                  <a:ext uri="{FF2B5EF4-FFF2-40B4-BE49-F238E27FC236}">
                    <a16:creationId xmlns:a16="http://schemas.microsoft.com/office/drawing/2014/main" id="{5308AD59-25CE-4A0F-B5F1-B71EE0780513}"/>
                  </a:ext>
                </a:extLst>
              </p:cNvPr>
              <p:cNvSpPr>
                <a:spLocks noRot="1" noChangeAspect="1" noMove="1" noResize="1" noEditPoints="1" noAdjustHandles="1" noChangeArrowheads="1" noChangeShapeType="1" noTextEdit="1"/>
              </p:cNvSpPr>
              <p:nvPr/>
            </p:nvSpPr>
            <p:spPr>
              <a:xfrm>
                <a:off x="2777773" y="5585084"/>
                <a:ext cx="3899786" cy="722377"/>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38A0C13-F795-4A56-93AC-05142728AE39}"/>
              </a:ext>
            </a:extLst>
          </p:cNvPr>
          <p:cNvSpPr txBox="1"/>
          <p:nvPr/>
        </p:nvSpPr>
        <p:spPr>
          <a:xfrm>
            <a:off x="2777773" y="5530773"/>
            <a:ext cx="3899786"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143491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9"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p:sp>
        <p:nvSpPr>
          <p:cNvPr id="11" name="Rectangle 10">
            <a:extLst>
              <a:ext uri="{FF2B5EF4-FFF2-40B4-BE49-F238E27FC236}">
                <a16:creationId xmlns:a16="http://schemas.microsoft.com/office/drawing/2014/main" id="{98E5BACF-D6A9-481A-B810-DC3A9F9CE788}"/>
              </a:ext>
            </a:extLst>
          </p:cNvPr>
          <p:cNvSpPr>
            <a:spLocks noChangeArrowheads="1"/>
          </p:cNvSpPr>
          <p:nvPr/>
        </p:nvSpPr>
        <p:spPr bwMode="auto">
          <a:xfrm>
            <a:off x="0" y="758203"/>
            <a:ext cx="2519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(a) Average Speed</a:t>
            </a:r>
          </a:p>
        </p:txBody>
      </p:sp>
      <p:sp>
        <p:nvSpPr>
          <p:cNvPr id="13" name="Rectangle 12">
            <a:extLst>
              <a:ext uri="{FF2B5EF4-FFF2-40B4-BE49-F238E27FC236}">
                <a16:creationId xmlns:a16="http://schemas.microsoft.com/office/drawing/2014/main" id="{5EDF7AA0-2C0E-4509-AFC3-757DEAA641B2}"/>
              </a:ext>
            </a:extLst>
          </p:cNvPr>
          <p:cNvSpPr>
            <a:spLocks noChangeArrowheads="1"/>
          </p:cNvSpPr>
          <p:nvPr/>
        </p:nvSpPr>
        <p:spPr bwMode="auto">
          <a:xfrm>
            <a:off x="0" y="1470213"/>
            <a:ext cx="89312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Average speed is defined as the total distance traveled divided by the total time taken.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FF12F44-B407-4751-ACE0-6C4BA3EE8575}"/>
                  </a:ext>
                </a:extLst>
              </p:cNvPr>
              <p:cNvSpPr/>
              <p:nvPr/>
            </p:nvSpPr>
            <p:spPr>
              <a:xfrm>
                <a:off x="1373697" y="2552111"/>
                <a:ext cx="6396606" cy="6768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𝐴𝑣𝑒𝑟𝑎𝑔𝑒</m:t>
                      </m:r>
                      <m:r>
                        <a:rPr lang="en-US" sz="2000">
                          <a:latin typeface="Cambria Math" panose="02040503050406030204" pitchFamily="18" charset="0"/>
                        </a:rPr>
                        <m:t> </m:t>
                      </m:r>
                      <m:r>
                        <a:rPr lang="en-US" sz="2000" i="1">
                          <a:latin typeface="Cambria Math" panose="02040503050406030204" pitchFamily="18" charset="0"/>
                        </a:rPr>
                        <m:t>𝑠𝑝𝑒𝑒𝑑</m:t>
                      </m:r>
                      <m:r>
                        <a:rPr lang="en-US" sz="200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𝑇𝑜𝑡𝑎𝑙</m:t>
                          </m:r>
                          <m:r>
                            <a:rPr lang="en-US" sz="2000">
                              <a:latin typeface="Cambria Math" panose="02040503050406030204" pitchFamily="18" charset="0"/>
                            </a:rPr>
                            <m:t> </m:t>
                          </m:r>
                          <m:r>
                            <a:rPr lang="en-US" sz="2000" i="1">
                              <a:latin typeface="Cambria Math" panose="02040503050406030204" pitchFamily="18" charset="0"/>
                            </a:rPr>
                            <m:t>𝑑𝑖𝑠𝑡𝑎𝑛𝑐𝑒</m:t>
                          </m:r>
                        </m:num>
                        <m:den>
                          <m:r>
                            <a:rPr lang="en-US" sz="2000" i="1">
                              <a:latin typeface="Cambria Math" panose="02040503050406030204" pitchFamily="18" charset="0"/>
                            </a:rPr>
                            <m:t>𝑇𝑜𝑡𝑎𝑙</m:t>
                          </m:r>
                          <m:r>
                            <a:rPr lang="en-US" sz="2000">
                              <a:latin typeface="Cambria Math" panose="02040503050406030204" pitchFamily="18" charset="0"/>
                            </a:rPr>
                            <m:t> </m:t>
                          </m:r>
                          <m:r>
                            <a:rPr lang="en-US" sz="2000" i="1">
                              <a:latin typeface="Cambria Math" panose="02040503050406030204" pitchFamily="18" charset="0"/>
                            </a:rPr>
                            <m:t>𝑡𝑖𝑚𝑒</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12 </m:t>
                          </m:r>
                          <m:r>
                            <a:rPr lang="en-US" sz="2000" i="1">
                              <a:latin typeface="Cambria Math" panose="02040503050406030204" pitchFamily="18" charset="0"/>
                            </a:rPr>
                            <m:t>𝑘𝑚</m:t>
                          </m:r>
                        </m:num>
                        <m:den>
                          <m:r>
                            <a:rPr lang="en-US" sz="2000">
                              <a:latin typeface="Cambria Math" panose="02040503050406030204" pitchFamily="18" charset="0"/>
                            </a:rPr>
                            <m:t>0.3 </m:t>
                          </m:r>
                          <m:r>
                            <a:rPr lang="en-US" sz="2000" i="1">
                              <a:latin typeface="Cambria Math" panose="02040503050406030204" pitchFamily="18" charset="0"/>
                            </a:rPr>
                            <m:t>h</m:t>
                          </m:r>
                        </m:den>
                      </m:f>
                      <m:r>
                        <a:rPr lang="en-US" sz="2000">
                          <a:latin typeface="Cambria Math" panose="02040503050406030204" pitchFamily="18" charset="0"/>
                        </a:rPr>
                        <m:t>=40 </m:t>
                      </m:r>
                      <m:r>
                        <a:rPr lang="en-US" sz="2000" i="1">
                          <a:latin typeface="Cambria Math" panose="02040503050406030204" pitchFamily="18" charset="0"/>
                        </a:rPr>
                        <m:t>𝑘</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h</m:t>
                          </m:r>
                        </m:den>
                      </m:f>
                    </m:oMath>
                  </m:oMathPara>
                </a14:m>
                <a:endParaRPr lang="en-US" sz="2000" dirty="0"/>
              </a:p>
            </p:txBody>
          </p:sp>
        </mc:Choice>
        <mc:Fallback xmlns="">
          <p:sp>
            <p:nvSpPr>
              <p:cNvPr id="2" name="Rectangle 1">
                <a:extLst>
                  <a:ext uri="{FF2B5EF4-FFF2-40B4-BE49-F238E27FC236}">
                    <a16:creationId xmlns:a16="http://schemas.microsoft.com/office/drawing/2014/main" id="{4FF12F44-B407-4751-ACE0-6C4BA3EE8575}"/>
                  </a:ext>
                </a:extLst>
              </p:cNvPr>
              <p:cNvSpPr>
                <a:spLocks noRot="1" noChangeAspect="1" noMove="1" noResize="1" noEditPoints="1" noAdjustHandles="1" noChangeArrowheads="1" noChangeShapeType="1" noTextEdit="1"/>
              </p:cNvSpPr>
              <p:nvPr/>
            </p:nvSpPr>
            <p:spPr>
              <a:xfrm>
                <a:off x="1373697" y="2552111"/>
                <a:ext cx="6396606" cy="676852"/>
              </a:xfrm>
              <a:prstGeom prst="rect">
                <a:avLst/>
              </a:prstGeom>
              <a:blipFill>
                <a:blip r:embed="rId2"/>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B1B0466B-09DB-48C7-8E26-FA7B33CBFF34}"/>
              </a:ext>
            </a:extLst>
          </p:cNvPr>
          <p:cNvSpPr>
            <a:spLocks noChangeArrowheads="1"/>
          </p:cNvSpPr>
          <p:nvPr/>
        </p:nvSpPr>
        <p:spPr bwMode="auto">
          <a:xfrm>
            <a:off x="0" y="3479011"/>
            <a:ext cx="2801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(b) Average Velocity</a:t>
            </a:r>
          </a:p>
        </p:txBody>
      </p:sp>
      <p:sp>
        <p:nvSpPr>
          <p:cNvPr id="12" name="Rectangle 11">
            <a:extLst>
              <a:ext uri="{FF2B5EF4-FFF2-40B4-BE49-F238E27FC236}">
                <a16:creationId xmlns:a16="http://schemas.microsoft.com/office/drawing/2014/main" id="{8B137049-A8CF-4004-B57B-93638ABB31FB}"/>
              </a:ext>
            </a:extLst>
          </p:cNvPr>
          <p:cNvSpPr>
            <a:spLocks noChangeArrowheads="1"/>
          </p:cNvSpPr>
          <p:nvPr/>
        </p:nvSpPr>
        <p:spPr bwMode="auto">
          <a:xfrm>
            <a:off x="0" y="4191021"/>
            <a:ext cx="9144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Average velocity is a vector quantity and is defined as the displacement divided by the total time taken.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C8BE535-BD0D-4771-AC27-CD72CCACAD07}"/>
                  </a:ext>
                </a:extLst>
              </p:cNvPr>
              <p:cNvSpPr/>
              <p:nvPr/>
            </p:nvSpPr>
            <p:spPr>
              <a:xfrm>
                <a:off x="652245" y="5272918"/>
                <a:ext cx="7839511" cy="6768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𝐴𝑣𝑒𝑟𝑎𝑔𝑒</m:t>
                      </m:r>
                      <m:r>
                        <a:rPr lang="en-US" sz="2000">
                          <a:latin typeface="Cambria Math" panose="02040503050406030204" pitchFamily="18" charset="0"/>
                        </a:rPr>
                        <m:t> </m:t>
                      </m:r>
                      <m:r>
                        <a:rPr lang="en-US" sz="2000" i="1">
                          <a:latin typeface="Cambria Math" panose="02040503050406030204" pitchFamily="18" charset="0"/>
                        </a:rPr>
                        <m:t>𝑣𝑒𝑙𝑜𝑐𝑖𝑡𝑦</m:t>
                      </m:r>
                      <m:r>
                        <a:rPr lang="en-US" sz="200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𝐷𝑖𝑠𝑝𝑙𝑎𝑐𝑒𝑚𝑒𝑛𝑡</m:t>
                          </m:r>
                        </m:num>
                        <m:den>
                          <m:r>
                            <a:rPr lang="en-US" sz="2000" i="1">
                              <a:latin typeface="Cambria Math" panose="02040503050406030204" pitchFamily="18" charset="0"/>
                            </a:rPr>
                            <m:t>𝑇𝑜𝑡𝑎𝑙</m:t>
                          </m:r>
                          <m:r>
                            <a:rPr lang="en-US" sz="2000">
                              <a:latin typeface="Cambria Math" panose="02040503050406030204" pitchFamily="18" charset="0"/>
                            </a:rPr>
                            <m:t> </m:t>
                          </m:r>
                          <m:r>
                            <a:rPr lang="en-US" sz="2000" i="1">
                              <a:latin typeface="Cambria Math" panose="02040503050406030204" pitchFamily="18" charset="0"/>
                            </a:rPr>
                            <m:t>𝑡𝑖𝑚𝑒</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10.3 </m:t>
                          </m:r>
                          <m:r>
                            <a:rPr lang="en-US" sz="2000" i="1">
                              <a:latin typeface="Cambria Math" panose="02040503050406030204" pitchFamily="18" charset="0"/>
                            </a:rPr>
                            <m:t>𝑘𝑚</m:t>
                          </m:r>
                        </m:num>
                        <m:den>
                          <m:r>
                            <a:rPr lang="en-US" sz="2000">
                              <a:latin typeface="Cambria Math" panose="02040503050406030204" pitchFamily="18" charset="0"/>
                            </a:rPr>
                            <m:t>0.3 </m:t>
                          </m:r>
                          <m:r>
                            <a:rPr lang="en-US" sz="2000" i="1">
                              <a:latin typeface="Cambria Math" panose="02040503050406030204" pitchFamily="18" charset="0"/>
                            </a:rPr>
                            <m:t>h</m:t>
                          </m:r>
                        </m:den>
                      </m:f>
                      <m:r>
                        <a:rPr lang="en-US" sz="2000">
                          <a:latin typeface="Cambria Math" panose="02040503050406030204" pitchFamily="18" charset="0"/>
                        </a:rPr>
                        <m:t>=34.3 </m:t>
                      </m:r>
                      <m:r>
                        <a:rPr lang="en-US" sz="2000" i="1">
                          <a:latin typeface="Cambria Math" panose="02040503050406030204" pitchFamily="18" charset="0"/>
                        </a:rPr>
                        <m:t>𝑘</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h</m:t>
                          </m:r>
                        </m:den>
                      </m:f>
                    </m:oMath>
                  </m:oMathPara>
                </a14:m>
                <a:endParaRPr lang="en-US" sz="2000" dirty="0"/>
              </a:p>
            </p:txBody>
          </p:sp>
        </mc:Choice>
        <mc:Fallback xmlns="">
          <p:sp>
            <p:nvSpPr>
              <p:cNvPr id="4" name="Rectangle 3">
                <a:extLst>
                  <a:ext uri="{FF2B5EF4-FFF2-40B4-BE49-F238E27FC236}">
                    <a16:creationId xmlns:a16="http://schemas.microsoft.com/office/drawing/2014/main" id="{6C8BE535-BD0D-4771-AC27-CD72CCACAD07}"/>
                  </a:ext>
                </a:extLst>
              </p:cNvPr>
              <p:cNvSpPr>
                <a:spLocks noRot="1" noChangeAspect="1" noMove="1" noResize="1" noEditPoints="1" noAdjustHandles="1" noChangeArrowheads="1" noChangeShapeType="1" noTextEdit="1"/>
              </p:cNvSpPr>
              <p:nvPr/>
            </p:nvSpPr>
            <p:spPr>
              <a:xfrm>
                <a:off x="652245" y="5272918"/>
                <a:ext cx="7839511" cy="6768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46B64E5-D281-4F0E-AF2A-389758F0CCBC}"/>
                  </a:ext>
                </a:extLst>
              </p:cNvPr>
              <p:cNvSpPr/>
              <p:nvPr/>
            </p:nvSpPr>
            <p:spPr>
              <a:xfrm>
                <a:off x="743417" y="6199817"/>
                <a:ext cx="3368743" cy="400110"/>
              </a:xfrm>
              <a:prstGeom prst="rect">
                <a:avLst/>
              </a:prstGeom>
            </p:spPr>
            <p:txBody>
              <a:bodyPr wrap="none">
                <a:spAutoFit/>
              </a:bodyPr>
              <a:lstStyle/>
              <a:p>
                <a:r>
                  <a:rPr lang="en-US" sz="2000" kern="0" dirty="0">
                    <a:ea typeface="Times New Roman" panose="02020603050405020304" pitchFamily="18" charset="0"/>
                    <a:cs typeface="Times New Roman" panose="02020603050405020304" pitchFamily="18" charset="0"/>
                  </a:rPr>
                  <a:t>Direction:</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 25°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𝑠𝑜𝑢𝑡h</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𝑜𝑓</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𝑒𝑎𝑠𝑡</m:t>
                    </m:r>
                  </m:oMath>
                </a14:m>
                <a:endParaRPr lang="en-US" sz="2000" dirty="0"/>
              </a:p>
            </p:txBody>
          </p:sp>
        </mc:Choice>
        <mc:Fallback xmlns="">
          <p:sp>
            <p:nvSpPr>
              <p:cNvPr id="5" name="Rectangle 4">
                <a:extLst>
                  <a:ext uri="{FF2B5EF4-FFF2-40B4-BE49-F238E27FC236}">
                    <a16:creationId xmlns:a16="http://schemas.microsoft.com/office/drawing/2014/main" id="{846B64E5-D281-4F0E-AF2A-389758F0CCBC}"/>
                  </a:ext>
                </a:extLst>
              </p:cNvPr>
              <p:cNvSpPr>
                <a:spLocks noRot="1" noChangeAspect="1" noMove="1" noResize="1" noEditPoints="1" noAdjustHandles="1" noChangeArrowheads="1" noChangeShapeType="1" noTextEdit="1"/>
              </p:cNvSpPr>
              <p:nvPr/>
            </p:nvSpPr>
            <p:spPr>
              <a:xfrm>
                <a:off x="743417" y="6199817"/>
                <a:ext cx="3368743" cy="400110"/>
              </a:xfrm>
              <a:prstGeom prst="rect">
                <a:avLst/>
              </a:prstGeom>
              <a:blipFill>
                <a:blip r:embed="rId4"/>
                <a:stretch>
                  <a:fillRect l="-1989" t="-9091" b="-24242"/>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C42A865-3551-4545-B729-3FF605DE03ED}"/>
              </a:ext>
            </a:extLst>
          </p:cNvPr>
          <p:cNvSpPr txBox="1"/>
          <p:nvPr/>
        </p:nvSpPr>
        <p:spPr>
          <a:xfrm>
            <a:off x="1373697" y="2422954"/>
            <a:ext cx="6590860"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15" name="TextBox 14">
            <a:extLst>
              <a:ext uri="{FF2B5EF4-FFF2-40B4-BE49-F238E27FC236}">
                <a16:creationId xmlns:a16="http://schemas.microsoft.com/office/drawing/2014/main" id="{8AA30531-E36A-45A5-98C2-144925006303}"/>
              </a:ext>
            </a:extLst>
          </p:cNvPr>
          <p:cNvSpPr txBox="1"/>
          <p:nvPr/>
        </p:nvSpPr>
        <p:spPr>
          <a:xfrm>
            <a:off x="1056442" y="5195845"/>
            <a:ext cx="7225370"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269035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10" grpId="0"/>
      <p:bldP spid="12" grpId="0"/>
      <p:bldP spid="4" grpId="0"/>
      <p:bldP spid="5" grpId="0"/>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p:sp>
        <p:nvSpPr>
          <p:cNvPr id="9" name="Rectangle 1">
            <a:extLst>
              <a:ext uri="{FF2B5EF4-FFF2-40B4-BE49-F238E27FC236}">
                <a16:creationId xmlns:a16="http://schemas.microsoft.com/office/drawing/2014/main" id="{A43F9F9E-9E4A-4CB7-8801-7FB2B8514389}"/>
              </a:ext>
            </a:extLst>
          </p:cNvPr>
          <p:cNvSpPr>
            <a:spLocks noChangeArrowheads="1"/>
          </p:cNvSpPr>
          <p:nvPr/>
        </p:nvSpPr>
        <p:spPr bwMode="auto">
          <a:xfrm>
            <a:off x="0" y="785813"/>
            <a:ext cx="6858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(c) Average Speed for the Entire Trip</a:t>
            </a:r>
          </a:p>
        </p:txBody>
      </p:sp>
      <p:sp>
        <p:nvSpPr>
          <p:cNvPr id="14" name="Rectangle 13">
            <a:extLst>
              <a:ext uri="{FF2B5EF4-FFF2-40B4-BE49-F238E27FC236}">
                <a16:creationId xmlns:a16="http://schemas.microsoft.com/office/drawing/2014/main" id="{50263E1D-7BDA-4157-9387-00D2E86FE464}"/>
              </a:ext>
            </a:extLst>
          </p:cNvPr>
          <p:cNvSpPr>
            <a:spLocks noChangeArrowheads="1"/>
          </p:cNvSpPr>
          <p:nvPr/>
        </p:nvSpPr>
        <p:spPr bwMode="auto">
          <a:xfrm>
            <a:off x="0" y="1519238"/>
            <a:ext cx="8229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Since the student returned home by the same path, the total distance traveled is:</a:t>
            </a:r>
          </a:p>
        </p:txBody>
      </p:sp>
      <p:sp>
        <p:nvSpPr>
          <p:cNvPr id="15" name="Rectangle 14">
            <a:extLst>
              <a:ext uri="{FF2B5EF4-FFF2-40B4-BE49-F238E27FC236}">
                <a16:creationId xmlns:a16="http://schemas.microsoft.com/office/drawing/2014/main" id="{0A6CB399-369A-428A-9E16-1A9EC7C279BD}"/>
              </a:ext>
            </a:extLst>
          </p:cNvPr>
          <p:cNvSpPr>
            <a:spLocks noChangeArrowheads="1"/>
          </p:cNvSpPr>
          <p:nvPr/>
        </p:nvSpPr>
        <p:spPr bwMode="auto">
          <a:xfrm>
            <a:off x="0" y="3084513"/>
            <a:ext cx="6096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Convert the total time from minutes to hours:</a:t>
            </a:r>
          </a:p>
        </p:txBody>
      </p:sp>
      <p:sp>
        <p:nvSpPr>
          <p:cNvPr id="16" name="Rectangle 15">
            <a:extLst>
              <a:ext uri="{FF2B5EF4-FFF2-40B4-BE49-F238E27FC236}">
                <a16:creationId xmlns:a16="http://schemas.microsoft.com/office/drawing/2014/main" id="{D252F11A-E8B7-4332-A828-7455506C007E}"/>
              </a:ext>
            </a:extLst>
          </p:cNvPr>
          <p:cNvSpPr>
            <a:spLocks noChangeArrowheads="1"/>
          </p:cNvSpPr>
          <p:nvPr/>
        </p:nvSpPr>
        <p:spPr bwMode="auto">
          <a:xfrm>
            <a:off x="0" y="4675188"/>
            <a:ext cx="442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Average Speed for the Entire Trip:</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BEB4D7A-03B3-4C16-9257-CC7F10BB1444}"/>
                  </a:ext>
                </a:extLst>
              </p:cNvPr>
              <p:cNvSpPr/>
              <p:nvPr/>
            </p:nvSpPr>
            <p:spPr>
              <a:xfrm>
                <a:off x="2357356" y="2533134"/>
                <a:ext cx="44292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𝑇𝑜𝑡𝑎𝑙</m:t>
                      </m:r>
                      <m:r>
                        <a:rPr lang="en-US" sz="2000">
                          <a:latin typeface="Cambria Math" panose="02040503050406030204" pitchFamily="18" charset="0"/>
                        </a:rPr>
                        <m:t> </m:t>
                      </m:r>
                      <m:r>
                        <a:rPr lang="en-US" sz="2000" i="1">
                          <a:latin typeface="Cambria Math" panose="02040503050406030204" pitchFamily="18" charset="0"/>
                        </a:rPr>
                        <m:t>𝑑𝑖𝑠𝑡𝑎𝑛𝑐𝑒</m:t>
                      </m:r>
                      <m:r>
                        <a:rPr lang="en-US" sz="2000">
                          <a:latin typeface="Cambria Math" panose="02040503050406030204" pitchFamily="18" charset="0"/>
                        </a:rPr>
                        <m:t>=2×12 </m:t>
                      </m:r>
                      <m:r>
                        <a:rPr lang="en-US" sz="2000" i="1">
                          <a:latin typeface="Cambria Math" panose="02040503050406030204" pitchFamily="18" charset="0"/>
                        </a:rPr>
                        <m:t>𝑘𝑚</m:t>
                      </m:r>
                      <m:r>
                        <a:rPr lang="en-US" sz="2000">
                          <a:latin typeface="Cambria Math" panose="02040503050406030204" pitchFamily="18" charset="0"/>
                        </a:rPr>
                        <m:t>=24 </m:t>
                      </m:r>
                      <m:r>
                        <a:rPr lang="en-US" sz="2000" i="1">
                          <a:latin typeface="Cambria Math" panose="02040503050406030204" pitchFamily="18" charset="0"/>
                        </a:rPr>
                        <m:t>𝑘𝑚</m:t>
                      </m:r>
                    </m:oMath>
                  </m:oMathPara>
                </a14:m>
                <a:endParaRPr lang="en-US" sz="2000" dirty="0"/>
              </a:p>
            </p:txBody>
          </p:sp>
        </mc:Choice>
        <mc:Fallback xmlns="">
          <p:sp>
            <p:nvSpPr>
              <p:cNvPr id="5" name="Rectangle 4">
                <a:extLst>
                  <a:ext uri="{FF2B5EF4-FFF2-40B4-BE49-F238E27FC236}">
                    <a16:creationId xmlns:a16="http://schemas.microsoft.com/office/drawing/2014/main" id="{EBEB4D7A-03B3-4C16-9257-CC7F10BB1444}"/>
                  </a:ext>
                </a:extLst>
              </p:cNvPr>
              <p:cNvSpPr>
                <a:spLocks noRot="1" noChangeAspect="1" noMove="1" noResize="1" noEditPoints="1" noAdjustHandles="1" noChangeArrowheads="1" noChangeShapeType="1" noTextEdit="1"/>
              </p:cNvSpPr>
              <p:nvPr/>
            </p:nvSpPr>
            <p:spPr>
              <a:xfrm>
                <a:off x="2357356" y="2533134"/>
                <a:ext cx="4429289" cy="4001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A737A4-289D-41D3-AC1B-EE7C4FE32AB5}"/>
                  </a:ext>
                </a:extLst>
              </p:cNvPr>
              <p:cNvSpPr/>
              <p:nvPr/>
            </p:nvSpPr>
            <p:spPr>
              <a:xfrm>
                <a:off x="3001538" y="3655448"/>
                <a:ext cx="3140924" cy="7286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𝑡𝑜𝑡𝑎𝑙</m:t>
                          </m:r>
                        </m:sub>
                      </m:sSub>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450 </m:t>
                          </m:r>
                          <m:r>
                            <a:rPr lang="en-US" sz="2000" i="1">
                              <a:latin typeface="Cambria Math" panose="02040503050406030204" pitchFamily="18" charset="0"/>
                            </a:rPr>
                            <m:t>𝑚𝑖𝑛</m:t>
                          </m:r>
                        </m:num>
                        <m:den>
                          <m:r>
                            <a:rPr lang="en-US" sz="2000" i="1">
                              <a:latin typeface="Cambria Math" panose="02040503050406030204" pitchFamily="18" charset="0"/>
                            </a:rPr>
                            <m:t>60 </m:t>
                          </m:r>
                          <m:r>
                            <a:rPr lang="en-US" sz="2000" i="1">
                              <a:latin typeface="Cambria Math" panose="02040503050406030204" pitchFamily="18" charset="0"/>
                            </a:rPr>
                            <m:t>𝑚𝑖𝑛</m:t>
                          </m:r>
                          <m:r>
                            <a:rPr lang="en-US" sz="2000" i="1">
                              <a:latin typeface="Cambria Math" panose="02040503050406030204" pitchFamily="18" charset="0"/>
                            </a:rPr>
                            <m:t>/</m:t>
                          </m:r>
                          <m:r>
                            <a:rPr lang="en-US" sz="2000" i="1">
                              <a:latin typeface="Cambria Math" panose="02040503050406030204" pitchFamily="18" charset="0"/>
                            </a:rPr>
                            <m:t>h</m:t>
                          </m:r>
                        </m:den>
                      </m:f>
                      <m:r>
                        <a:rPr lang="en-US" sz="2000" i="1">
                          <a:latin typeface="Cambria Math" panose="02040503050406030204" pitchFamily="18" charset="0"/>
                        </a:rPr>
                        <m:t>=7.5 </m:t>
                      </m:r>
                      <m:r>
                        <a:rPr lang="en-US" sz="2000" i="1">
                          <a:latin typeface="Cambria Math" panose="02040503050406030204" pitchFamily="18" charset="0"/>
                        </a:rPr>
                        <m:t>h</m:t>
                      </m:r>
                    </m:oMath>
                  </m:oMathPara>
                </a14:m>
                <a:endParaRPr lang="en-US" sz="2000" i="1" dirty="0">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AAA737A4-289D-41D3-AC1B-EE7C4FE32AB5}"/>
                  </a:ext>
                </a:extLst>
              </p:cNvPr>
              <p:cNvSpPr>
                <a:spLocks noRot="1" noChangeAspect="1" noMove="1" noResize="1" noEditPoints="1" noAdjustHandles="1" noChangeArrowheads="1" noChangeShapeType="1" noTextEdit="1"/>
              </p:cNvSpPr>
              <p:nvPr/>
            </p:nvSpPr>
            <p:spPr>
              <a:xfrm>
                <a:off x="3001538" y="3655448"/>
                <a:ext cx="3140924" cy="7286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66B4278-FF09-43B2-A6C0-278A48048E98}"/>
                  </a:ext>
                </a:extLst>
              </p:cNvPr>
              <p:cNvSpPr/>
              <p:nvPr/>
            </p:nvSpPr>
            <p:spPr>
              <a:xfrm>
                <a:off x="806277" y="5491900"/>
                <a:ext cx="7531446" cy="6768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𝐴𝑣𝑒𝑟𝑎𝑔𝑒</m:t>
                      </m:r>
                      <m:r>
                        <a:rPr lang="en-US" sz="2000" i="1">
                          <a:latin typeface="Cambria Math" panose="02040503050406030204" pitchFamily="18" charset="0"/>
                        </a:rPr>
                        <m:t> </m:t>
                      </m:r>
                      <m:r>
                        <a:rPr lang="en-US" sz="2000" i="1">
                          <a:latin typeface="Cambria Math" panose="02040503050406030204" pitchFamily="18" charset="0"/>
                        </a:rPr>
                        <m:t>𝑠𝑝𝑒𝑒𝑑</m:t>
                      </m:r>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𝑇𝑜𝑡𝑎𝑙</m:t>
                          </m:r>
                          <m:r>
                            <a:rPr lang="en-US" sz="2000" i="1">
                              <a:latin typeface="Cambria Math" panose="02040503050406030204" pitchFamily="18" charset="0"/>
                            </a:rPr>
                            <m:t> </m:t>
                          </m:r>
                          <m:r>
                            <a:rPr lang="en-US" sz="2000" i="1">
                              <a:latin typeface="Cambria Math" panose="02040503050406030204" pitchFamily="18" charset="0"/>
                            </a:rPr>
                            <m:t>𝑑𝑖𝑠𝑡𝑎𝑛𝑐𝑒</m:t>
                          </m:r>
                        </m:num>
                        <m:den>
                          <m:r>
                            <a:rPr lang="en-US" sz="2000" i="1">
                              <a:latin typeface="Cambria Math" panose="02040503050406030204" pitchFamily="18" charset="0"/>
                            </a:rPr>
                            <m:t>𝑇𝑜𝑡𝑎𝑙</m:t>
                          </m:r>
                          <m:r>
                            <a:rPr lang="en-US" sz="2000" i="1">
                              <a:latin typeface="Cambria Math" panose="02040503050406030204" pitchFamily="18" charset="0"/>
                            </a:rPr>
                            <m:t> </m:t>
                          </m:r>
                          <m:r>
                            <a:rPr lang="en-US" sz="2000" i="1">
                              <a:latin typeface="Cambria Math" panose="02040503050406030204" pitchFamily="18" charset="0"/>
                            </a:rPr>
                            <m:t>𝑡𝑖𝑚𝑒</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24 </m:t>
                          </m:r>
                          <m:r>
                            <a:rPr lang="en-US" sz="2000" i="1">
                              <a:latin typeface="Cambria Math" panose="02040503050406030204" pitchFamily="18" charset="0"/>
                            </a:rPr>
                            <m:t>𝑘𝑚</m:t>
                          </m:r>
                        </m:num>
                        <m:den>
                          <m:r>
                            <a:rPr lang="en-US" sz="2000" i="1">
                              <a:latin typeface="Cambria Math" panose="02040503050406030204" pitchFamily="18" charset="0"/>
                            </a:rPr>
                            <m:t>7.5 </m:t>
                          </m:r>
                          <m:r>
                            <a:rPr lang="en-US" sz="2000" i="1">
                              <a:latin typeface="Cambria Math" panose="02040503050406030204" pitchFamily="18" charset="0"/>
                            </a:rPr>
                            <m:t>h</m:t>
                          </m:r>
                        </m:den>
                      </m:f>
                      <m:r>
                        <a:rPr lang="en-US" sz="2000" i="1">
                          <a:latin typeface="Cambria Math" panose="02040503050406030204" pitchFamily="18" charset="0"/>
                        </a:rPr>
                        <m:t>=3.2 </m:t>
                      </m:r>
                      <m:r>
                        <a:rPr lang="en-US" sz="2000" i="1">
                          <a:latin typeface="Cambria Math" panose="02040503050406030204" pitchFamily="18" charset="0"/>
                        </a:rPr>
                        <m:t>𝑘</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h</m:t>
                          </m:r>
                        </m:den>
                      </m:f>
                    </m:oMath>
                  </m:oMathPara>
                </a14:m>
                <a:endParaRPr lang="en-US" sz="2000" i="1" dirty="0">
                  <a:latin typeface="Cambria Math" panose="02040503050406030204" pitchFamily="18" charset="0"/>
                </a:endParaRPr>
              </a:p>
            </p:txBody>
          </p:sp>
        </mc:Choice>
        <mc:Fallback xmlns="">
          <p:sp>
            <p:nvSpPr>
              <p:cNvPr id="8" name="Rectangle 7">
                <a:extLst>
                  <a:ext uri="{FF2B5EF4-FFF2-40B4-BE49-F238E27FC236}">
                    <a16:creationId xmlns:a16="http://schemas.microsoft.com/office/drawing/2014/main" id="{B66B4278-FF09-43B2-A6C0-278A48048E98}"/>
                  </a:ext>
                </a:extLst>
              </p:cNvPr>
              <p:cNvSpPr>
                <a:spLocks noRot="1" noChangeAspect="1" noMove="1" noResize="1" noEditPoints="1" noAdjustHandles="1" noChangeArrowheads="1" noChangeShapeType="1" noTextEdit="1"/>
              </p:cNvSpPr>
              <p:nvPr/>
            </p:nvSpPr>
            <p:spPr>
              <a:xfrm>
                <a:off x="806277" y="5491900"/>
                <a:ext cx="7531446" cy="676852"/>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2598ED2-59DF-4FA4-BC80-B8DEE1C7CA1E}"/>
              </a:ext>
            </a:extLst>
          </p:cNvPr>
          <p:cNvSpPr txBox="1"/>
          <p:nvPr/>
        </p:nvSpPr>
        <p:spPr>
          <a:xfrm>
            <a:off x="2357356" y="2476730"/>
            <a:ext cx="442928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1" name="TextBox 10">
            <a:extLst>
              <a:ext uri="{FF2B5EF4-FFF2-40B4-BE49-F238E27FC236}">
                <a16:creationId xmlns:a16="http://schemas.microsoft.com/office/drawing/2014/main" id="{53668E09-639C-4324-B151-9ED8407661E5}"/>
              </a:ext>
            </a:extLst>
          </p:cNvPr>
          <p:cNvSpPr txBox="1"/>
          <p:nvPr/>
        </p:nvSpPr>
        <p:spPr>
          <a:xfrm>
            <a:off x="3001538" y="3625536"/>
            <a:ext cx="3140924"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12" name="TextBox 11">
            <a:extLst>
              <a:ext uri="{FF2B5EF4-FFF2-40B4-BE49-F238E27FC236}">
                <a16:creationId xmlns:a16="http://schemas.microsoft.com/office/drawing/2014/main" id="{97F20123-7F60-4206-AA10-B70F57E3D399}"/>
              </a:ext>
            </a:extLst>
          </p:cNvPr>
          <p:cNvSpPr txBox="1"/>
          <p:nvPr/>
        </p:nvSpPr>
        <p:spPr>
          <a:xfrm>
            <a:off x="1178445" y="5428229"/>
            <a:ext cx="6787109"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399459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5" grpId="0"/>
      <p:bldP spid="6" grpId="0"/>
      <p:bldP spid="8" grpId="0"/>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p:sp>
        <p:nvSpPr>
          <p:cNvPr id="10" name="Rectangle 1">
            <a:extLst>
              <a:ext uri="{FF2B5EF4-FFF2-40B4-BE49-F238E27FC236}">
                <a16:creationId xmlns:a16="http://schemas.microsoft.com/office/drawing/2014/main" id="{53459923-EC1D-42E3-B774-59931211277B}"/>
              </a:ext>
            </a:extLst>
          </p:cNvPr>
          <p:cNvSpPr>
            <a:spLocks noChangeArrowheads="1"/>
          </p:cNvSpPr>
          <p:nvPr/>
        </p:nvSpPr>
        <p:spPr bwMode="auto">
          <a:xfrm>
            <a:off x="-17463" y="734927"/>
            <a:ext cx="657225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(c) Average Velocity for the Entire Trip</a:t>
            </a:r>
          </a:p>
        </p:txBody>
      </p:sp>
      <p:sp>
        <p:nvSpPr>
          <p:cNvPr id="12" name="Rectangle 11">
            <a:extLst>
              <a:ext uri="{FF2B5EF4-FFF2-40B4-BE49-F238E27FC236}">
                <a16:creationId xmlns:a16="http://schemas.microsoft.com/office/drawing/2014/main" id="{E82C0EDA-B02D-43CD-9EF3-147488E05D87}"/>
              </a:ext>
            </a:extLst>
          </p:cNvPr>
          <p:cNvSpPr>
            <a:spLocks noChangeArrowheads="1"/>
          </p:cNvSpPr>
          <p:nvPr/>
        </p:nvSpPr>
        <p:spPr bwMode="auto">
          <a:xfrm>
            <a:off x="125150" y="1468175"/>
            <a:ext cx="8715376"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Since the student returned to the starting point, the displacement is zero. Therefore, the average velocity is: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03753DA-1D00-43B4-9E6B-5E71640B7492}"/>
                  </a:ext>
                </a:extLst>
              </p:cNvPr>
              <p:cNvSpPr/>
              <p:nvPr/>
            </p:nvSpPr>
            <p:spPr>
              <a:xfrm>
                <a:off x="390557" y="2753727"/>
                <a:ext cx="7386037" cy="6768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𝐴𝑣𝑒𝑟𝑎𝑔𝑒</m:t>
                      </m:r>
                      <m:r>
                        <a:rPr lang="en-US" sz="2000">
                          <a:latin typeface="Cambria Math" panose="02040503050406030204" pitchFamily="18" charset="0"/>
                        </a:rPr>
                        <m:t> </m:t>
                      </m:r>
                      <m:r>
                        <a:rPr lang="en-US" sz="2000" i="1">
                          <a:latin typeface="Cambria Math" panose="02040503050406030204" pitchFamily="18" charset="0"/>
                        </a:rPr>
                        <m:t>𝑣𝑒𝑙𝑜𝑐𝑖𝑡𝑦</m:t>
                      </m:r>
                      <m:r>
                        <a:rPr lang="en-US" sz="200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𝐷𝑖𝑠𝑝𝑙𝑎𝑐𝑒𝑚𝑒𝑛𝑡</m:t>
                          </m:r>
                        </m:num>
                        <m:den>
                          <m:r>
                            <a:rPr lang="en-US" sz="2000" i="1">
                              <a:latin typeface="Cambria Math" panose="02040503050406030204" pitchFamily="18" charset="0"/>
                            </a:rPr>
                            <m:t>𝑇𝑜𝑡𝑎𝑙</m:t>
                          </m:r>
                          <m:r>
                            <a:rPr lang="en-US" sz="2000">
                              <a:latin typeface="Cambria Math" panose="02040503050406030204" pitchFamily="18" charset="0"/>
                            </a:rPr>
                            <m:t> </m:t>
                          </m:r>
                          <m:r>
                            <a:rPr lang="en-US" sz="2000" i="1">
                              <a:latin typeface="Cambria Math" panose="02040503050406030204" pitchFamily="18" charset="0"/>
                            </a:rPr>
                            <m:t>𝑡𝑖𝑚𝑒</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0 </m:t>
                          </m:r>
                          <m:r>
                            <a:rPr lang="en-US" sz="2000" i="1">
                              <a:latin typeface="Cambria Math" panose="02040503050406030204" pitchFamily="18" charset="0"/>
                            </a:rPr>
                            <m:t>𝑘𝑚</m:t>
                          </m:r>
                        </m:num>
                        <m:den>
                          <m:r>
                            <a:rPr lang="en-US" sz="2000">
                              <a:latin typeface="Cambria Math" panose="02040503050406030204" pitchFamily="18" charset="0"/>
                            </a:rPr>
                            <m:t>7.5 </m:t>
                          </m:r>
                          <m:r>
                            <a:rPr lang="en-US" sz="2000" i="1">
                              <a:latin typeface="Cambria Math" panose="02040503050406030204" pitchFamily="18" charset="0"/>
                            </a:rPr>
                            <m:t>h</m:t>
                          </m:r>
                        </m:den>
                      </m:f>
                      <m:r>
                        <a:rPr lang="en-US" sz="2000">
                          <a:latin typeface="Cambria Math" panose="02040503050406030204" pitchFamily="18" charset="0"/>
                        </a:rPr>
                        <m:t>=0 </m:t>
                      </m:r>
                      <m:r>
                        <a:rPr lang="en-US" sz="2000" i="1">
                          <a:latin typeface="Cambria Math" panose="02040503050406030204" pitchFamily="18" charset="0"/>
                        </a:rPr>
                        <m:t>𝑘</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h</m:t>
                          </m:r>
                        </m:den>
                      </m:f>
                    </m:oMath>
                  </m:oMathPara>
                </a14:m>
                <a:endParaRPr lang="en-US" sz="2000" dirty="0"/>
              </a:p>
            </p:txBody>
          </p:sp>
        </mc:Choice>
        <mc:Fallback xmlns="">
          <p:sp>
            <p:nvSpPr>
              <p:cNvPr id="2" name="Rectangle 1">
                <a:extLst>
                  <a:ext uri="{FF2B5EF4-FFF2-40B4-BE49-F238E27FC236}">
                    <a16:creationId xmlns:a16="http://schemas.microsoft.com/office/drawing/2014/main" id="{203753DA-1D00-43B4-9E6B-5E71640B7492}"/>
                  </a:ext>
                </a:extLst>
              </p:cNvPr>
              <p:cNvSpPr>
                <a:spLocks noRot="1" noChangeAspect="1" noMove="1" noResize="1" noEditPoints="1" noAdjustHandles="1" noChangeArrowheads="1" noChangeShapeType="1" noTextEdit="1"/>
              </p:cNvSpPr>
              <p:nvPr/>
            </p:nvSpPr>
            <p:spPr>
              <a:xfrm>
                <a:off x="390557" y="2753727"/>
                <a:ext cx="7386037" cy="67685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FB7467-7E63-4160-A542-C944D41B0024}"/>
                  </a:ext>
                </a:extLst>
              </p:cNvPr>
              <p:cNvSpPr/>
              <p:nvPr/>
            </p:nvSpPr>
            <p:spPr>
              <a:xfrm>
                <a:off x="-17462" y="3884281"/>
                <a:ext cx="9160272" cy="2949718"/>
              </a:xfrm>
              <a:prstGeom prst="rect">
                <a:avLst/>
              </a:prstGeom>
            </p:spPr>
            <p:txBody>
              <a:bodyPr wrap="square">
                <a:spAutoFit/>
              </a:bodyPr>
              <a:lstStyle/>
              <a:p>
                <a:pPr algn="just">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Final Answers:</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(a)</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Average speed to the university: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40.0 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h</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(b)</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Average velocity to the university: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34.3 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𝑎𝑡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25°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𝑠𝑜𝑢𝑡h</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𝑜𝑓</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𝑒𝑎𝑠𝑡</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(c)</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For the entire trip:</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Average speed: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3.2 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h</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Average velocity: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h</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B6FB7467-7E63-4160-A542-C944D41B0024}"/>
                  </a:ext>
                </a:extLst>
              </p:cNvPr>
              <p:cNvSpPr>
                <a:spLocks noRot="1" noChangeAspect="1" noMove="1" noResize="1" noEditPoints="1" noAdjustHandles="1" noChangeArrowheads="1" noChangeShapeType="1" noTextEdit="1"/>
              </p:cNvSpPr>
              <p:nvPr/>
            </p:nvSpPr>
            <p:spPr>
              <a:xfrm>
                <a:off x="-17462" y="3884281"/>
                <a:ext cx="9160272" cy="2949718"/>
              </a:xfrm>
              <a:prstGeom prst="rect">
                <a:avLst/>
              </a:prstGeom>
              <a:blipFill>
                <a:blip r:embed="rId3"/>
                <a:stretch>
                  <a:fillRect l="-998" t="-1653" b="-371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4ED8973-61E4-401B-BD08-01E07202D98A}"/>
              </a:ext>
            </a:extLst>
          </p:cNvPr>
          <p:cNvSpPr txBox="1"/>
          <p:nvPr/>
        </p:nvSpPr>
        <p:spPr>
          <a:xfrm>
            <a:off x="792196" y="2725004"/>
            <a:ext cx="6536256"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199209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4" grpId="0"/>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72F36BD-DB79-4C96-82DB-092DB37479B9}"/>
                  </a:ext>
                </a:extLst>
              </p:cNvPr>
              <p:cNvSpPr/>
              <p:nvPr/>
            </p:nvSpPr>
            <p:spPr>
              <a:xfrm>
                <a:off x="232795" y="1127357"/>
                <a:ext cx="8678410" cy="1456424"/>
              </a:xfrm>
              <a:prstGeom prst="rect">
                <a:avLst/>
              </a:prstGeom>
            </p:spPr>
            <p:txBody>
              <a:bodyPr wrap="squar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An object has a position function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5</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p>
              <a:p>
                <a:pPr marL="457200" indent="-457200">
                  <a:lnSpc>
                    <a:spcPct val="107000"/>
                  </a:lnSpc>
                  <a:spcAft>
                    <a:spcPts val="800"/>
                  </a:spcAft>
                  <a:buAutoNum type="alphaLcParenBoth"/>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What is the velocity as a function of time? </a:t>
                </a:r>
              </a:p>
              <a:p>
                <a:pPr marL="457200" indent="-457200">
                  <a:lnSpc>
                    <a:spcPct val="107000"/>
                  </a:lnSpc>
                  <a:spcAft>
                    <a:spcPts val="800"/>
                  </a:spcAft>
                  <a:buAutoNum type="alphaLcParenBoth"/>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Graph the position function and the velocity function.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D72F36BD-DB79-4C96-82DB-092DB37479B9}"/>
                  </a:ext>
                </a:extLst>
              </p:cNvPr>
              <p:cNvSpPr>
                <a:spLocks noRot="1" noChangeAspect="1" noMove="1" noResize="1" noEditPoints="1" noAdjustHandles="1" noChangeArrowheads="1" noChangeShapeType="1" noTextEdit="1"/>
              </p:cNvSpPr>
              <p:nvPr/>
            </p:nvSpPr>
            <p:spPr>
              <a:xfrm>
                <a:off x="232795" y="1127357"/>
                <a:ext cx="8678410" cy="1456424"/>
              </a:xfrm>
              <a:prstGeom prst="rect">
                <a:avLst/>
              </a:prstGeom>
              <a:blipFill>
                <a:blip r:embed="rId2"/>
                <a:stretch>
                  <a:fillRect l="-1053" t="-3347" b="-8787"/>
                </a:stretch>
              </a:blipFill>
            </p:spPr>
            <p:txBody>
              <a:bodyPr/>
              <a:lstStyle/>
              <a:p>
                <a:r>
                  <a:rPr lang="en-US">
                    <a:noFill/>
                  </a:rPr>
                  <a:t> </a:t>
                </a:r>
              </a:p>
            </p:txBody>
          </p:sp>
        </mc:Fallback>
      </mc:AlternateContent>
    </p:spTree>
    <p:extLst>
      <p:ext uri="{BB962C8B-B14F-4D97-AF65-F5344CB8AC3E}">
        <p14:creationId xmlns:p14="http://schemas.microsoft.com/office/powerpoint/2010/main" val="125179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Practice Questions</a:t>
            </a:r>
          </a:p>
        </p:txBody>
      </p:sp>
      <p:sp>
        <p:nvSpPr>
          <p:cNvPr id="3" name="Rectangle 2">
            <a:extLst>
              <a:ext uri="{FF2B5EF4-FFF2-40B4-BE49-F238E27FC236}">
                <a16:creationId xmlns:a16="http://schemas.microsoft.com/office/drawing/2014/main" id="{B8F2B8BB-55AD-4B9C-A83D-E62CEC7A0E83}"/>
              </a:ext>
            </a:extLst>
          </p:cNvPr>
          <p:cNvSpPr/>
          <p:nvPr/>
        </p:nvSpPr>
        <p:spPr>
          <a:xfrm>
            <a:off x="304800" y="1676400"/>
            <a:ext cx="8587530" cy="1200329"/>
          </a:xfrm>
          <a:prstGeom prst="rect">
            <a:avLst/>
          </a:prstGeom>
        </p:spPr>
        <p:txBody>
          <a:bodyPr wrap="square">
            <a:spAutoFit/>
          </a:bodyPr>
          <a:lstStyle/>
          <a:p>
            <a:pPr marL="457200" indent="-457200" algn="just" eaLnBrk="0" fontAlgn="base" hangingPunct="0">
              <a:spcBef>
                <a:spcPct val="0"/>
              </a:spcBef>
              <a:spcAft>
                <a:spcPct val="0"/>
              </a:spcAft>
              <a:buFont typeface="+mj-lt"/>
              <a:buAutoNum type="arabicPeriod"/>
              <a:defRPr/>
            </a:pPr>
            <a:r>
              <a:rPr lang="en-US" sz="2400" dirty="0">
                <a:solidFill>
                  <a:srgbClr val="080800"/>
                </a:solidFill>
                <a:latin typeface="Times New Roman"/>
                <a:cs typeface="Calibri" panose="020F0502020204030204" pitchFamily="34" charset="0"/>
              </a:rPr>
              <a:t>Which of the following is a vector: a person’s height, the boiling point of water, the cost of a book,  the acceleration of gravity?</a:t>
            </a:r>
          </a:p>
          <a:p>
            <a:pPr marL="457200" indent="-457200" algn="just" eaLnBrk="0" fontAlgn="base" hangingPunct="0">
              <a:spcBef>
                <a:spcPct val="0"/>
              </a:spcBef>
              <a:spcAft>
                <a:spcPct val="0"/>
              </a:spcAft>
              <a:buFont typeface="+mj-lt"/>
              <a:buAutoNum type="arabicPeriod"/>
              <a:defRPr/>
            </a:pPr>
            <a:endParaRPr lang="en-US" sz="2400" dirty="0">
              <a:solidFill>
                <a:srgbClr val="08080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FBB58D1B-96FC-4FF3-BA21-5EAA6AE4EFF7}"/>
              </a:ext>
            </a:extLst>
          </p:cNvPr>
          <p:cNvSpPr/>
          <p:nvPr/>
        </p:nvSpPr>
        <p:spPr>
          <a:xfrm>
            <a:off x="304800" y="4017963"/>
            <a:ext cx="8587530" cy="830262"/>
          </a:xfrm>
          <a:prstGeom prst="rect">
            <a:avLst/>
          </a:prstGeom>
        </p:spPr>
        <p:txBody>
          <a:bodyPr wrap="square">
            <a:spAutoFit/>
          </a:bodyPr>
          <a:lstStyle/>
          <a:p>
            <a:pPr marL="457200" indent="-457200" algn="just" eaLnBrk="0" fontAlgn="base" hangingPunct="0">
              <a:spcBef>
                <a:spcPct val="0"/>
              </a:spcBef>
              <a:spcAft>
                <a:spcPct val="0"/>
              </a:spcAft>
              <a:buFont typeface="+mj-lt"/>
              <a:buAutoNum type="arabicPeriod" startAt="2"/>
              <a:defRPr/>
            </a:pPr>
            <a:r>
              <a:rPr lang="en-US" sz="2400" dirty="0">
                <a:solidFill>
                  <a:srgbClr val="080800"/>
                </a:solidFill>
                <a:latin typeface="Times New Roman"/>
                <a:cs typeface="Calibri" panose="020F0502020204030204" pitchFamily="34" charset="0"/>
              </a:rPr>
              <a:t>Is it possible for velocity to be constant while acceleration is not zero?  Explain.</a:t>
            </a:r>
          </a:p>
        </p:txBody>
      </p:sp>
    </p:spTree>
    <p:extLst>
      <p:ext uri="{BB962C8B-B14F-4D97-AF65-F5344CB8AC3E}">
        <p14:creationId xmlns:p14="http://schemas.microsoft.com/office/powerpoint/2010/main" val="322092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7" name="Rectangle 6">
            <a:extLst>
              <a:ext uri="{FF2B5EF4-FFF2-40B4-BE49-F238E27FC236}">
                <a16:creationId xmlns:a16="http://schemas.microsoft.com/office/drawing/2014/main" id="{4A655E15-A3D5-45F9-BE52-DBE7F75F1A29}"/>
              </a:ext>
            </a:extLst>
          </p:cNvPr>
          <p:cNvSpPr>
            <a:spLocks noChangeArrowheads="1"/>
          </p:cNvSpPr>
          <p:nvPr/>
        </p:nvSpPr>
        <p:spPr bwMode="auto">
          <a:xfrm>
            <a:off x="0" y="800431"/>
            <a:ext cx="4224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(a) Velocity as a function of time</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8EB0E97-0099-4B7A-BDC7-A0360FA93AB8}"/>
                  </a:ext>
                </a:extLst>
              </p:cNvPr>
              <p:cNvSpPr/>
              <p:nvPr/>
            </p:nvSpPr>
            <p:spPr>
              <a:xfrm>
                <a:off x="78158" y="1562591"/>
                <a:ext cx="8368018" cy="856068"/>
              </a:xfrm>
              <a:prstGeom prst="rect">
                <a:avLst/>
              </a:prstGeom>
            </p:spPr>
            <p:txBody>
              <a:bodyPr wrap="squar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velocity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the derivative of the position function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with respect to time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58EB0E97-0099-4B7A-BDC7-A0360FA93AB8}"/>
                  </a:ext>
                </a:extLst>
              </p:cNvPr>
              <p:cNvSpPr>
                <a:spLocks noRot="1" noChangeAspect="1" noMove="1" noResize="1" noEditPoints="1" noAdjustHandles="1" noChangeArrowheads="1" noChangeShapeType="1" noTextEdit="1"/>
              </p:cNvSpPr>
              <p:nvPr/>
            </p:nvSpPr>
            <p:spPr>
              <a:xfrm>
                <a:off x="78158" y="1562591"/>
                <a:ext cx="8368018" cy="856068"/>
              </a:xfrm>
              <a:prstGeom prst="rect">
                <a:avLst/>
              </a:prstGeom>
              <a:blipFill>
                <a:blip r:embed="rId2"/>
                <a:stretch>
                  <a:fillRect l="-1165" t="-5674" b="-14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52F25B9-7794-4A87-81AF-CA875BE00AE6}"/>
                  </a:ext>
                </a:extLst>
              </p:cNvPr>
              <p:cNvSpPr/>
              <p:nvPr/>
            </p:nvSpPr>
            <p:spPr>
              <a:xfrm>
                <a:off x="3814710" y="2775099"/>
                <a:ext cx="1662378" cy="6896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𝑑𝑥</m:t>
                          </m:r>
                          <m:d>
                            <m:dPr>
                              <m:ctrlPr>
                                <a:rPr lang="en-US" sz="2000" i="1">
                                  <a:latin typeface="Cambria Math" panose="02040503050406030204" pitchFamily="18" charset="0"/>
                                </a:rPr>
                              </m:ctrlPr>
                            </m:dPr>
                            <m:e>
                              <m:r>
                                <a:rPr lang="en-US" sz="2000" i="1">
                                  <a:latin typeface="Cambria Math" panose="02040503050406030204" pitchFamily="18" charset="0"/>
                                </a:rPr>
                                <m:t>𝑡</m:t>
                              </m:r>
                            </m:e>
                          </m:d>
                        </m:num>
                        <m:den>
                          <m:r>
                            <a:rPr lang="en-US" sz="2000" i="1">
                              <a:latin typeface="Cambria Math" panose="02040503050406030204" pitchFamily="18" charset="0"/>
                            </a:rPr>
                            <m:t>𝑑𝑡</m:t>
                          </m:r>
                        </m:den>
                      </m:f>
                    </m:oMath>
                  </m:oMathPara>
                </a14:m>
                <a:endParaRPr lang="en-US" sz="2000" dirty="0"/>
              </a:p>
            </p:txBody>
          </p:sp>
        </mc:Choice>
        <mc:Fallback xmlns="">
          <p:sp>
            <p:nvSpPr>
              <p:cNvPr id="9" name="Rectangle 8">
                <a:extLst>
                  <a:ext uri="{FF2B5EF4-FFF2-40B4-BE49-F238E27FC236}">
                    <a16:creationId xmlns:a16="http://schemas.microsoft.com/office/drawing/2014/main" id="{752F25B9-7794-4A87-81AF-CA875BE00AE6}"/>
                  </a:ext>
                </a:extLst>
              </p:cNvPr>
              <p:cNvSpPr>
                <a:spLocks noRot="1" noChangeAspect="1" noMove="1" noResize="1" noEditPoints="1" noAdjustHandles="1" noChangeArrowheads="1" noChangeShapeType="1" noTextEdit="1"/>
              </p:cNvSpPr>
              <p:nvPr/>
            </p:nvSpPr>
            <p:spPr>
              <a:xfrm>
                <a:off x="3814710" y="2775099"/>
                <a:ext cx="1662378" cy="68961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6B5FD1C-FF5D-467F-9A33-E73D56CC8B77}"/>
                  </a:ext>
                </a:extLst>
              </p:cNvPr>
              <p:cNvSpPr/>
              <p:nvPr/>
            </p:nvSpPr>
            <p:spPr>
              <a:xfrm>
                <a:off x="78158" y="3761391"/>
                <a:ext cx="3138103" cy="468077"/>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Given that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d>
                      <m:d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d>
                    <m:r>
                      <a:rPr lang="en-US" sz="2400" i="1" kern="0">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46B5FD1C-FF5D-467F-9A33-E73D56CC8B77}"/>
                  </a:ext>
                </a:extLst>
              </p:cNvPr>
              <p:cNvSpPr>
                <a:spLocks noRot="1" noChangeAspect="1" noMove="1" noResize="1" noEditPoints="1" noAdjustHandles="1" noChangeArrowheads="1" noChangeShapeType="1" noTextEdit="1"/>
              </p:cNvSpPr>
              <p:nvPr/>
            </p:nvSpPr>
            <p:spPr>
              <a:xfrm>
                <a:off x="78158" y="3761391"/>
                <a:ext cx="3138103" cy="468077"/>
              </a:xfrm>
              <a:prstGeom prst="rect">
                <a:avLst/>
              </a:prstGeom>
              <a:blipFill>
                <a:blip r:embed="rId4"/>
                <a:stretch>
                  <a:fillRect l="-3107" t="-1039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94323C0-2D4D-46B8-8CC9-4A0858D1BC2A}"/>
                  </a:ext>
                </a:extLst>
              </p:cNvPr>
              <p:cNvSpPr/>
              <p:nvPr/>
            </p:nvSpPr>
            <p:spPr>
              <a:xfrm>
                <a:off x="3333520" y="4585908"/>
                <a:ext cx="2724207" cy="6896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i="1">
                                  <a:latin typeface="Cambria Math" panose="02040503050406030204" pitchFamily="18" charset="0"/>
                                </a:rPr>
                                <m:t>5</m:t>
                              </m:r>
                              <m:r>
                                <a:rPr lang="en-US" sz="2000" i="1">
                                  <a:latin typeface="Cambria Math" panose="02040503050406030204" pitchFamily="18" charset="0"/>
                                </a:rPr>
                                <m:t>𝑡</m:t>
                              </m:r>
                            </m:e>
                          </m:d>
                        </m:num>
                        <m:den>
                          <m:r>
                            <a:rPr lang="en-US" sz="2000" i="1">
                              <a:latin typeface="Cambria Math" panose="02040503050406030204" pitchFamily="18" charset="0"/>
                            </a:rPr>
                            <m:t>𝑑𝑡</m:t>
                          </m:r>
                        </m:den>
                      </m:f>
                      <m:r>
                        <a:rPr lang="en-US" sz="2000" i="1">
                          <a:latin typeface="Cambria Math" panose="02040503050406030204" pitchFamily="18" charset="0"/>
                        </a:rPr>
                        <m:t>=5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oMath>
                  </m:oMathPara>
                </a14:m>
                <a:endParaRPr lang="en-US" sz="2000" i="1" dirty="0">
                  <a:latin typeface="Cambria Math" panose="02040503050406030204" pitchFamily="18" charset="0"/>
                </a:endParaRPr>
              </a:p>
            </p:txBody>
          </p:sp>
        </mc:Choice>
        <mc:Fallback xmlns="">
          <p:sp>
            <p:nvSpPr>
              <p:cNvPr id="13" name="Rectangle 12">
                <a:extLst>
                  <a:ext uri="{FF2B5EF4-FFF2-40B4-BE49-F238E27FC236}">
                    <a16:creationId xmlns:a16="http://schemas.microsoft.com/office/drawing/2014/main" id="{B94323C0-2D4D-46B8-8CC9-4A0858D1BC2A}"/>
                  </a:ext>
                </a:extLst>
              </p:cNvPr>
              <p:cNvSpPr>
                <a:spLocks noRot="1" noChangeAspect="1" noMove="1" noResize="1" noEditPoints="1" noAdjustHandles="1" noChangeArrowheads="1" noChangeShapeType="1" noTextEdit="1"/>
              </p:cNvSpPr>
              <p:nvPr/>
            </p:nvSpPr>
            <p:spPr>
              <a:xfrm>
                <a:off x="3333520" y="4585908"/>
                <a:ext cx="2724207" cy="68961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FC0F752-4261-434B-8036-36C6FD312A68}"/>
                  </a:ext>
                </a:extLst>
              </p:cNvPr>
              <p:cNvSpPr/>
              <p:nvPr/>
            </p:nvSpPr>
            <p:spPr>
              <a:xfrm>
                <a:off x="78158" y="5572200"/>
                <a:ext cx="5768759" cy="460895"/>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So, the velocity is constant at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d>
                      <m:d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d>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b="1" i="1" kern="0">
                        <a:latin typeface="Cambria Math" panose="02040503050406030204" pitchFamily="18" charset="0"/>
                        <a:ea typeface="Times New Roman" panose="02020603050405020304" pitchFamily="18" charset="0"/>
                        <a:cs typeface="Times New Roman" panose="02020603050405020304" pitchFamily="18" charset="0"/>
                      </a:rPr>
                      <m:t>𝟓</m:t>
                    </m:r>
                    <m:r>
                      <a:rPr lang="en-US" sz="2400" b="1"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BFC0F752-4261-434B-8036-36C6FD312A68}"/>
                  </a:ext>
                </a:extLst>
              </p:cNvPr>
              <p:cNvSpPr>
                <a:spLocks noRot="1" noChangeAspect="1" noMove="1" noResize="1" noEditPoints="1" noAdjustHandles="1" noChangeArrowheads="1" noChangeShapeType="1" noTextEdit="1"/>
              </p:cNvSpPr>
              <p:nvPr/>
            </p:nvSpPr>
            <p:spPr>
              <a:xfrm>
                <a:off x="78158" y="5572200"/>
                <a:ext cx="5768759" cy="460895"/>
              </a:xfrm>
              <a:prstGeom prst="rect">
                <a:avLst/>
              </a:prstGeom>
              <a:blipFill>
                <a:blip r:embed="rId6"/>
                <a:stretch>
                  <a:fillRect l="-1691" t="-10526" b="-2894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28A924D-BA55-4C55-B814-EBEB9DA61E60}"/>
              </a:ext>
            </a:extLst>
          </p:cNvPr>
          <p:cNvSpPr txBox="1"/>
          <p:nvPr/>
        </p:nvSpPr>
        <p:spPr>
          <a:xfrm>
            <a:off x="3685884" y="2674526"/>
            <a:ext cx="2068269"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12" name="TextBox 11">
            <a:extLst>
              <a:ext uri="{FF2B5EF4-FFF2-40B4-BE49-F238E27FC236}">
                <a16:creationId xmlns:a16="http://schemas.microsoft.com/office/drawing/2014/main" id="{62E0CBDC-16FD-4B7A-B41A-5A8C4D346558}"/>
              </a:ext>
            </a:extLst>
          </p:cNvPr>
          <p:cNvSpPr txBox="1"/>
          <p:nvPr/>
        </p:nvSpPr>
        <p:spPr>
          <a:xfrm>
            <a:off x="3216261" y="4485336"/>
            <a:ext cx="2841466"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363653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4" grpId="0"/>
      <p:bldP spid="10"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10" name="Rectangle 15">
            <a:extLst>
              <a:ext uri="{FF2B5EF4-FFF2-40B4-BE49-F238E27FC236}">
                <a16:creationId xmlns:a16="http://schemas.microsoft.com/office/drawing/2014/main" id="{E5A73768-CC12-4907-8CF4-261E9774E003}"/>
              </a:ext>
            </a:extLst>
          </p:cNvPr>
          <p:cNvSpPr>
            <a:spLocks noChangeArrowheads="1"/>
          </p:cNvSpPr>
          <p:nvPr/>
        </p:nvSpPr>
        <p:spPr bwMode="auto">
          <a:xfrm>
            <a:off x="52388" y="762000"/>
            <a:ext cx="792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(b) Graphing the Position and Velocity as a function of time</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87678E8-82E4-4FF2-B891-7BA2B0C0DA3C}"/>
                  </a:ext>
                </a:extLst>
              </p:cNvPr>
              <p:cNvSpPr/>
              <p:nvPr/>
            </p:nvSpPr>
            <p:spPr>
              <a:xfrm>
                <a:off x="155196" y="1344479"/>
                <a:ext cx="8460298" cy="856068"/>
              </a:xfrm>
              <a:prstGeom prst="rect">
                <a:avLst/>
              </a:prstGeom>
            </p:spPr>
            <p:txBody>
              <a:bodyPr wrap="square">
                <a:spAutoFit/>
              </a:bodyPr>
              <a:lstStyle/>
              <a:p>
                <a:pPr marL="342900" marR="0" lvl="0" indent="-342900">
                  <a:lnSpc>
                    <a:spcPct val="107000"/>
                  </a:lnSpc>
                  <a:spcBef>
                    <a:spcPts val="0"/>
                  </a:spcBef>
                  <a:spcAft>
                    <a:spcPts val="800"/>
                  </a:spcAft>
                  <a:buSzPts val="1000"/>
                  <a:buFont typeface="Wingdings" panose="05000000000000000000" pitchFamily="2" charset="2"/>
                  <a:buChar char="v"/>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position function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a straight line with a slope of 5, passing through the origin.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A87678E8-82E4-4FF2-B891-7BA2B0C0DA3C}"/>
                  </a:ext>
                </a:extLst>
              </p:cNvPr>
              <p:cNvSpPr>
                <a:spLocks noRot="1" noChangeAspect="1" noMove="1" noResize="1" noEditPoints="1" noAdjustHandles="1" noChangeArrowheads="1" noChangeShapeType="1" noTextEdit="1"/>
              </p:cNvSpPr>
              <p:nvPr/>
            </p:nvSpPr>
            <p:spPr>
              <a:xfrm>
                <a:off x="155196" y="1344479"/>
                <a:ext cx="8460298" cy="856068"/>
              </a:xfrm>
              <a:prstGeom prst="rect">
                <a:avLst/>
              </a:prstGeom>
              <a:blipFill>
                <a:blip r:embed="rId2"/>
                <a:stretch>
                  <a:fillRect t="-5714" r="-793" b="-15714"/>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4BC5C136-02DA-46E9-A9FB-398F73F50681}"/>
              </a:ext>
            </a:extLst>
          </p:cNvPr>
          <p:cNvPicPr/>
          <p:nvPr/>
        </p:nvPicPr>
        <p:blipFill rotWithShape="1">
          <a:blip r:embed="rId3" cstate="print">
            <a:extLst>
              <a:ext uri="{28A0092B-C50C-407E-A947-70E740481C1C}">
                <a14:useLocalDpi xmlns:a14="http://schemas.microsoft.com/office/drawing/2010/main" val="0"/>
              </a:ext>
            </a:extLst>
          </a:blip>
          <a:srcRect l="1" r="50292"/>
          <a:stretch/>
        </p:blipFill>
        <p:spPr bwMode="auto">
          <a:xfrm>
            <a:off x="244928" y="3273879"/>
            <a:ext cx="4253593" cy="3342788"/>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D77DF98-495C-4E9C-AD19-3755AE0A3E59}"/>
              </a:ext>
            </a:extLst>
          </p:cNvPr>
          <p:cNvPicPr/>
          <p:nvPr/>
        </p:nvPicPr>
        <p:blipFill rotWithShape="1">
          <a:blip r:embed="rId4" cstate="print">
            <a:extLst>
              <a:ext uri="{28A0092B-C50C-407E-A947-70E740481C1C}">
                <a14:useLocalDpi xmlns:a14="http://schemas.microsoft.com/office/drawing/2010/main" val="0"/>
              </a:ext>
            </a:extLst>
          </a:blip>
          <a:srcRect l="48857"/>
          <a:stretch/>
        </p:blipFill>
        <p:spPr bwMode="auto">
          <a:xfrm>
            <a:off x="5042645" y="3429000"/>
            <a:ext cx="3504876" cy="3106024"/>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9965385-9C6D-4470-B62B-361FE9983483}"/>
                  </a:ext>
                </a:extLst>
              </p:cNvPr>
              <p:cNvSpPr/>
              <p:nvPr/>
            </p:nvSpPr>
            <p:spPr>
              <a:xfrm>
                <a:off x="24493" y="2228028"/>
                <a:ext cx="8460298" cy="863250"/>
              </a:xfrm>
              <a:prstGeom prst="rect">
                <a:avLst/>
              </a:prstGeom>
            </p:spPr>
            <p:txBody>
              <a:bodyPr wrap="square">
                <a:spAutoFit/>
              </a:bodyPr>
              <a:lstStyle/>
              <a:p>
                <a:pPr marL="342900" marR="0" lvl="0" indent="-342900">
                  <a:lnSpc>
                    <a:spcPct val="107000"/>
                  </a:lnSpc>
                  <a:spcBef>
                    <a:spcPts val="0"/>
                  </a:spcBef>
                  <a:spcAft>
                    <a:spcPts val="800"/>
                  </a:spcAft>
                  <a:buSzPts val="1000"/>
                  <a:buFont typeface="Wingdings" panose="05000000000000000000" pitchFamily="2" charset="2"/>
                  <a:buChar char="v"/>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velocity function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)=5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a horizontal line since the velocity is constant.</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C9965385-9C6D-4470-B62B-361FE9983483}"/>
                  </a:ext>
                </a:extLst>
              </p:cNvPr>
              <p:cNvSpPr>
                <a:spLocks noRot="1" noChangeAspect="1" noMove="1" noResize="1" noEditPoints="1" noAdjustHandles="1" noChangeArrowheads="1" noChangeShapeType="1" noTextEdit="1"/>
              </p:cNvSpPr>
              <p:nvPr/>
            </p:nvSpPr>
            <p:spPr>
              <a:xfrm>
                <a:off x="24493" y="2228028"/>
                <a:ext cx="8460298" cy="863250"/>
              </a:xfrm>
              <a:prstGeom prst="rect">
                <a:avLst/>
              </a:prstGeom>
              <a:blipFill>
                <a:blip r:embed="rId5"/>
                <a:stretch>
                  <a:fillRect t="-5634" r="-1729" b="-14085"/>
                </a:stretch>
              </a:blipFill>
            </p:spPr>
            <p:txBody>
              <a:bodyPr/>
              <a:lstStyle/>
              <a:p>
                <a:r>
                  <a:rPr lang="en-US">
                    <a:noFill/>
                  </a:rPr>
                  <a:t> </a:t>
                </a:r>
              </a:p>
            </p:txBody>
          </p:sp>
        </mc:Fallback>
      </mc:AlternateContent>
    </p:spTree>
    <p:extLst>
      <p:ext uri="{BB962C8B-B14F-4D97-AF65-F5344CB8AC3E}">
        <p14:creationId xmlns:p14="http://schemas.microsoft.com/office/powerpoint/2010/main" val="155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72F36BD-DB79-4C96-82DB-092DB37479B9}"/>
                  </a:ext>
                </a:extLst>
              </p:cNvPr>
              <p:cNvSpPr/>
              <p:nvPr/>
            </p:nvSpPr>
            <p:spPr>
              <a:xfrm>
                <a:off x="115348" y="1051856"/>
                <a:ext cx="8869625" cy="4807791"/>
              </a:xfrm>
              <a:prstGeom prst="rect">
                <a:avLst/>
              </a:prstGeom>
            </p:spPr>
            <p:txBody>
              <a:bodyPr wrap="square">
                <a:spAutoFit/>
              </a:bodyPr>
              <a:lstStyle/>
              <a:p>
                <a:pPr>
                  <a:lnSpc>
                    <a:spcPct val="107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 particle moves along the x-axis according to </a:t>
                </a:r>
                <a:endParaRPr lang="en-US" sz="2400" i="1" kern="0" dirty="0">
                  <a:latin typeface="Cambria Math" panose="02040503050406030204" pitchFamily="18" charset="0"/>
                  <a:ea typeface="Times New Roman" panose="02020603050405020304" pitchFamily="18" charset="0"/>
                  <a:cs typeface="Times New Roman" panose="02020603050405020304" pitchFamily="18" charset="0"/>
                </a:endParaRPr>
              </a:p>
              <a:p>
                <a:pPr algn="ctr">
                  <a:lnSpc>
                    <a:spcPct val="107000"/>
                  </a:lnSpc>
                </a:pP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10</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− 2</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107000"/>
                  </a:lnSpc>
                </a:pP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7000"/>
                  </a:lnSpc>
                  <a:buAutoNum type="alphaLcParenBoth"/>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What is the particle’s instantaneous velocity at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2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3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pP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(b) What is the  particle’s instantaneous speed at these times? </a:t>
                </a:r>
              </a:p>
              <a:p>
                <a:pPr>
                  <a:lnSpc>
                    <a:spcPct val="107000"/>
                  </a:lnSpc>
                </a:pP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(c) What is the  particle’s average velocity between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2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3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(d) Graph the position function and the velocity function.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D72F36BD-DB79-4C96-82DB-092DB37479B9}"/>
                  </a:ext>
                </a:extLst>
              </p:cNvPr>
              <p:cNvSpPr>
                <a:spLocks noRot="1" noChangeAspect="1" noMove="1" noResize="1" noEditPoints="1" noAdjustHandles="1" noChangeArrowheads="1" noChangeShapeType="1" noTextEdit="1"/>
              </p:cNvSpPr>
              <p:nvPr/>
            </p:nvSpPr>
            <p:spPr>
              <a:xfrm>
                <a:off x="115348" y="1051856"/>
                <a:ext cx="8869625" cy="4807791"/>
              </a:xfrm>
              <a:prstGeom prst="rect">
                <a:avLst/>
              </a:prstGeom>
              <a:blipFill>
                <a:blip r:embed="rId2"/>
                <a:stretch>
                  <a:fillRect l="-1100" t="-1015" b="-2030"/>
                </a:stretch>
              </a:blipFill>
            </p:spPr>
            <p:txBody>
              <a:bodyPr/>
              <a:lstStyle/>
              <a:p>
                <a:r>
                  <a:rPr lang="en-US">
                    <a:noFill/>
                  </a:rPr>
                  <a:t> </a:t>
                </a:r>
              </a:p>
            </p:txBody>
          </p:sp>
        </mc:Fallback>
      </mc:AlternateContent>
    </p:spTree>
    <p:extLst>
      <p:ext uri="{BB962C8B-B14F-4D97-AF65-F5344CB8AC3E}">
        <p14:creationId xmlns:p14="http://schemas.microsoft.com/office/powerpoint/2010/main" val="86151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mc:AlternateContent xmlns:mc="http://schemas.openxmlformats.org/markup-compatibility/2006" xmlns:a14="http://schemas.microsoft.com/office/drawing/2010/main">
        <mc:Choice Requires="a14">
          <p:sp>
            <p:nvSpPr>
              <p:cNvPr id="6" name="Rectangle 15">
                <a:extLst>
                  <a:ext uri="{FF2B5EF4-FFF2-40B4-BE49-F238E27FC236}">
                    <a16:creationId xmlns:a16="http://schemas.microsoft.com/office/drawing/2014/main" id="{0F086783-ADDC-4805-A235-66EC8F44660F}"/>
                  </a:ext>
                </a:extLst>
              </p:cNvPr>
              <p:cNvSpPr>
                <a:spLocks noChangeArrowheads="1"/>
              </p:cNvSpPr>
              <p:nvPr/>
            </p:nvSpPr>
            <p:spPr bwMode="auto">
              <a:xfrm>
                <a:off x="0" y="722474"/>
                <a:ext cx="6576969" cy="4680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107000"/>
                  </a:lnSpc>
                  <a:spcBef>
                    <a:spcPts val="0"/>
                  </a:spcBef>
                  <a:spcAft>
                    <a:spcPts val="800"/>
                  </a:spcAft>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rPr>
                  <a:t>(</a:t>
                </a:r>
                <a:r>
                  <a:rPr lang="en-US" altLang="en-US" sz="2400" kern="0" dirty="0">
                    <a:solidFill>
                      <a:srgbClr val="080800"/>
                    </a:solidFill>
                  </a:rPr>
                  <a:t>a</a:t>
                </a: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rPr>
                  <a:t>)</a:t>
                </a:r>
                <a:r>
                  <a:rPr lang="en-US" sz="2400" kern="0" dirty="0">
                    <a:ea typeface="Times New Roman" panose="02020603050405020304" pitchFamily="18" charset="0"/>
                    <a:cs typeface="Times New Roman" panose="02020603050405020304" pitchFamily="18" charset="0"/>
                  </a:rPr>
                  <a:t> Instantaneous Velocity at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2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3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angle 15">
                <a:extLst>
                  <a:ext uri="{FF2B5EF4-FFF2-40B4-BE49-F238E27FC236}">
                    <a16:creationId xmlns:a16="http://schemas.microsoft.com/office/drawing/2014/main" id="{0F086783-ADDC-4805-A235-66EC8F44660F}"/>
                  </a:ext>
                </a:extLst>
              </p:cNvPr>
              <p:cNvSpPr>
                <a:spLocks noRot="1" noChangeAspect="1" noMove="1" noResize="1" noEditPoints="1" noAdjustHandles="1" noChangeArrowheads="1" noChangeShapeType="1" noTextEdit="1"/>
              </p:cNvSpPr>
              <p:nvPr/>
            </p:nvSpPr>
            <p:spPr bwMode="auto">
              <a:xfrm>
                <a:off x="0" y="722474"/>
                <a:ext cx="6576969" cy="468077"/>
              </a:xfrm>
              <a:prstGeom prst="rect">
                <a:avLst/>
              </a:prstGeom>
              <a:blipFill>
                <a:blip r:embed="rId2"/>
                <a:stretch>
                  <a:fillRect l="-1390"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2E782DE-84CB-4020-9D71-54F892112F18}"/>
                  </a:ext>
                </a:extLst>
              </p:cNvPr>
              <p:cNvSpPr/>
              <p:nvPr/>
            </p:nvSpPr>
            <p:spPr>
              <a:xfrm>
                <a:off x="104863" y="1310923"/>
                <a:ext cx="9037946" cy="856068"/>
              </a:xfrm>
              <a:prstGeom prst="rect">
                <a:avLst/>
              </a:prstGeom>
            </p:spPr>
            <p:txBody>
              <a:bodyPr wrap="square">
                <a:spAutoFit/>
              </a:bodyPr>
              <a:lstStyle/>
              <a:p>
                <a:pPr>
                  <a:lnSpc>
                    <a:spcPct val="107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instantaneous velocity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the derivative of the position function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with respect to time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F2E782DE-84CB-4020-9D71-54F892112F18}"/>
                  </a:ext>
                </a:extLst>
              </p:cNvPr>
              <p:cNvSpPr>
                <a:spLocks noRot="1" noChangeAspect="1" noMove="1" noResize="1" noEditPoints="1" noAdjustHandles="1" noChangeArrowheads="1" noChangeShapeType="1" noTextEdit="1"/>
              </p:cNvSpPr>
              <p:nvPr/>
            </p:nvSpPr>
            <p:spPr>
              <a:xfrm>
                <a:off x="104863" y="1310923"/>
                <a:ext cx="9037946" cy="856068"/>
              </a:xfrm>
              <a:prstGeom prst="rect">
                <a:avLst/>
              </a:prstGeom>
              <a:blipFill>
                <a:blip r:embed="rId3"/>
                <a:stretch>
                  <a:fillRect l="-1011" t="-5714" r="-1686" b="-1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67710F9-A1C3-4A0C-8178-3FAAA54DCF18}"/>
                  </a:ext>
                </a:extLst>
              </p:cNvPr>
              <p:cNvSpPr/>
              <p:nvPr/>
            </p:nvSpPr>
            <p:spPr>
              <a:xfrm>
                <a:off x="3740811" y="2176272"/>
                <a:ext cx="1662378" cy="6896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𝑑𝑥</m:t>
                          </m:r>
                          <m:d>
                            <m:dPr>
                              <m:ctrlPr>
                                <a:rPr lang="en-US" sz="2000" i="1">
                                  <a:latin typeface="Cambria Math" panose="02040503050406030204" pitchFamily="18" charset="0"/>
                                </a:rPr>
                              </m:ctrlPr>
                            </m:dPr>
                            <m:e>
                              <m:r>
                                <a:rPr lang="en-US" sz="2000" i="1">
                                  <a:latin typeface="Cambria Math" panose="02040503050406030204" pitchFamily="18" charset="0"/>
                                </a:rPr>
                                <m:t>𝑡</m:t>
                              </m:r>
                            </m:e>
                          </m:d>
                        </m:num>
                        <m:den>
                          <m:r>
                            <a:rPr lang="en-US" sz="2000" i="1">
                              <a:latin typeface="Cambria Math" panose="02040503050406030204" pitchFamily="18" charset="0"/>
                            </a:rPr>
                            <m:t>𝑑𝑡</m:t>
                          </m:r>
                        </m:den>
                      </m:f>
                    </m:oMath>
                  </m:oMathPara>
                </a14:m>
                <a:endParaRPr lang="en-US" sz="2000" dirty="0"/>
              </a:p>
            </p:txBody>
          </p:sp>
        </mc:Choice>
        <mc:Fallback xmlns="">
          <p:sp>
            <p:nvSpPr>
              <p:cNvPr id="5" name="Rectangle 4">
                <a:extLst>
                  <a:ext uri="{FF2B5EF4-FFF2-40B4-BE49-F238E27FC236}">
                    <a16:creationId xmlns:a16="http://schemas.microsoft.com/office/drawing/2014/main" id="{C67710F9-A1C3-4A0C-8178-3FAAA54DCF18}"/>
                  </a:ext>
                </a:extLst>
              </p:cNvPr>
              <p:cNvSpPr>
                <a:spLocks noRot="1" noChangeAspect="1" noMove="1" noResize="1" noEditPoints="1" noAdjustHandles="1" noChangeArrowheads="1" noChangeShapeType="1" noTextEdit="1"/>
              </p:cNvSpPr>
              <p:nvPr/>
            </p:nvSpPr>
            <p:spPr>
              <a:xfrm>
                <a:off x="3740811" y="2176272"/>
                <a:ext cx="1662378" cy="68961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9379A7C-8191-4AF0-B9DF-B0B2F1236821}"/>
                  </a:ext>
                </a:extLst>
              </p:cNvPr>
              <p:cNvSpPr/>
              <p:nvPr/>
            </p:nvSpPr>
            <p:spPr>
              <a:xfrm>
                <a:off x="104863" y="3007685"/>
                <a:ext cx="3847335" cy="460382"/>
              </a:xfrm>
              <a:prstGeom prst="rect">
                <a:avLst/>
              </a:prstGeom>
            </p:spPr>
            <p:txBody>
              <a:bodyPr wrap="none">
                <a:spAutoFit/>
              </a:bodyPr>
              <a:lstStyle/>
              <a:p>
                <a:pPr>
                  <a:lnSpc>
                    <a:spcPct val="107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Given that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10</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19379A7C-8191-4AF0-B9DF-B0B2F1236821}"/>
                  </a:ext>
                </a:extLst>
              </p:cNvPr>
              <p:cNvSpPr>
                <a:spLocks noRot="1" noChangeAspect="1" noMove="1" noResize="1" noEditPoints="1" noAdjustHandles="1" noChangeArrowheads="1" noChangeShapeType="1" noTextEdit="1"/>
              </p:cNvSpPr>
              <p:nvPr/>
            </p:nvSpPr>
            <p:spPr>
              <a:xfrm>
                <a:off x="104863" y="3007685"/>
                <a:ext cx="3847335" cy="460382"/>
              </a:xfrm>
              <a:prstGeom prst="rect">
                <a:avLst/>
              </a:prstGeom>
              <a:blipFill>
                <a:blip r:embed="rId5"/>
                <a:stretch>
                  <a:fillRect l="-2377"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3976AF2-9F90-44C2-82B4-0D66B27D14C6}"/>
                  </a:ext>
                </a:extLst>
              </p:cNvPr>
              <p:cNvSpPr/>
              <p:nvPr/>
            </p:nvSpPr>
            <p:spPr>
              <a:xfrm>
                <a:off x="2312600" y="3543608"/>
                <a:ext cx="4293227" cy="7098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i="1">
                                  <a:latin typeface="Cambria Math" panose="02040503050406030204" pitchFamily="18" charset="0"/>
                                </a:rPr>
                                <m:t>10</m:t>
                              </m:r>
                              <m:r>
                                <a:rPr lang="en-US" sz="2000" i="1">
                                  <a:latin typeface="Cambria Math" panose="02040503050406030204" pitchFamily="18" charset="0"/>
                                </a:rPr>
                                <m:t>𝑡</m:t>
                              </m:r>
                              <m:r>
                                <a:rPr lang="en-US" sz="2000" i="1">
                                  <a:latin typeface="Cambria Math" panose="02040503050406030204" pitchFamily="18" charset="0"/>
                                </a:rPr>
                                <m:t>−2</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r>
                                <a:rPr lang="en-US" sz="2000" i="1">
                                  <a:latin typeface="Cambria Math" panose="02040503050406030204" pitchFamily="18" charset="0"/>
                                </a:rPr>
                                <m:t> </m:t>
                              </m:r>
                            </m:e>
                          </m:d>
                        </m:num>
                        <m:den>
                          <m:r>
                            <a:rPr lang="en-US" sz="2000" i="1">
                              <a:latin typeface="Cambria Math" panose="02040503050406030204" pitchFamily="18" charset="0"/>
                            </a:rPr>
                            <m:t>𝑑𝑡</m:t>
                          </m:r>
                        </m:den>
                      </m:f>
                      <m:r>
                        <a:rPr lang="en-US" sz="2000" i="1">
                          <a:latin typeface="Cambria Math" panose="02040503050406030204" pitchFamily="18" charset="0"/>
                        </a:rPr>
                        <m:t>=10−4</m:t>
                      </m:r>
                      <m:r>
                        <a:rPr lang="en-US" sz="2000" i="1">
                          <a:latin typeface="Cambria Math" panose="02040503050406030204" pitchFamily="18" charset="0"/>
                        </a:rPr>
                        <m:t>𝑡</m:t>
                      </m:r>
                      <m:r>
                        <a:rPr lang="en-US" sz="2000" i="1">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oMath>
                  </m:oMathPara>
                </a14:m>
                <a:endParaRPr lang="en-US" sz="2000" i="1" dirty="0">
                  <a:latin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13976AF2-9F90-44C2-82B4-0D66B27D14C6}"/>
                  </a:ext>
                </a:extLst>
              </p:cNvPr>
              <p:cNvSpPr>
                <a:spLocks noRot="1" noChangeAspect="1" noMove="1" noResize="1" noEditPoints="1" noAdjustHandles="1" noChangeArrowheads="1" noChangeShapeType="1" noTextEdit="1"/>
              </p:cNvSpPr>
              <p:nvPr/>
            </p:nvSpPr>
            <p:spPr>
              <a:xfrm>
                <a:off x="2312600" y="3543608"/>
                <a:ext cx="4293227" cy="709874"/>
              </a:xfrm>
              <a:prstGeom prst="rect">
                <a:avLst/>
              </a:prstGeom>
              <a:blipFill>
                <a:blip r:embed="rId6"/>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CA2C55A-A34B-489A-9FBD-89A287E4055B}"/>
              </a:ext>
            </a:extLst>
          </p:cNvPr>
          <p:cNvSpPr/>
          <p:nvPr/>
        </p:nvSpPr>
        <p:spPr>
          <a:xfrm>
            <a:off x="104863" y="4329023"/>
            <a:ext cx="8411156" cy="460895"/>
          </a:xfrm>
          <a:prstGeom prst="rect">
            <a:avLst/>
          </a:prstGeom>
        </p:spPr>
        <p:txBody>
          <a:bodyPr wrap="square">
            <a:spAutoFit/>
          </a:bodyPr>
          <a:lstStyle/>
          <a:p>
            <a:pPr>
              <a:lnSpc>
                <a:spcPct val="107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Now, we can find the instantaneous velocity at the specified times:</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D1BB88D-CA75-46F7-AE39-68C3CDB1B3D4}"/>
                  </a:ext>
                </a:extLst>
              </p:cNvPr>
              <p:cNvSpPr/>
              <p:nvPr/>
            </p:nvSpPr>
            <p:spPr>
              <a:xfrm>
                <a:off x="104863" y="4865459"/>
                <a:ext cx="1438342" cy="399405"/>
              </a:xfrm>
              <a:prstGeom prst="rect">
                <a:avLst/>
              </a:prstGeom>
            </p:spPr>
            <p:txBody>
              <a:bodyPr wrap="none">
                <a:spAutoFit/>
              </a:bodyPr>
              <a:lstStyle/>
              <a:p>
                <a:pPr>
                  <a:lnSpc>
                    <a:spcPct val="107000"/>
                  </a:lnSpc>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At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 2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3D1BB88D-CA75-46F7-AE39-68C3CDB1B3D4}"/>
                  </a:ext>
                </a:extLst>
              </p:cNvPr>
              <p:cNvSpPr>
                <a:spLocks noRot="1" noChangeAspect="1" noMove="1" noResize="1" noEditPoints="1" noAdjustHandles="1" noChangeArrowheads="1" noChangeShapeType="1" noTextEdit="1"/>
              </p:cNvSpPr>
              <p:nvPr/>
            </p:nvSpPr>
            <p:spPr>
              <a:xfrm>
                <a:off x="104863" y="4865459"/>
                <a:ext cx="1438342" cy="399405"/>
              </a:xfrm>
              <a:prstGeom prst="rect">
                <a:avLst/>
              </a:prstGeom>
              <a:blipFill>
                <a:blip r:embed="rId7"/>
                <a:stretch>
                  <a:fillRect l="-4237"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E2C1B230-ECA6-4CE8-B5B6-81F5967FACD3}"/>
                  </a:ext>
                </a:extLst>
              </p:cNvPr>
              <p:cNvSpPr/>
              <p:nvPr/>
            </p:nvSpPr>
            <p:spPr>
              <a:xfrm>
                <a:off x="2922414" y="5340405"/>
                <a:ext cx="36365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d>
                        <m:dPr>
                          <m:ctrlPr>
                            <a:rPr lang="en-US" sz="2000" i="1">
                              <a:latin typeface="Cambria Math" panose="02040503050406030204" pitchFamily="18" charset="0"/>
                            </a:rPr>
                          </m:ctrlPr>
                        </m:dPr>
                        <m:e>
                          <m:r>
                            <a:rPr lang="en-US" sz="2000" i="1">
                              <a:latin typeface="Cambria Math" panose="02040503050406030204" pitchFamily="18" charset="0"/>
                            </a:rPr>
                            <m:t>2</m:t>
                          </m:r>
                        </m:e>
                      </m:d>
                      <m:r>
                        <a:rPr lang="en-US" sz="2000" i="1">
                          <a:latin typeface="Cambria Math" panose="02040503050406030204" pitchFamily="18" charset="0"/>
                        </a:rPr>
                        <m:t>=10−4</m:t>
                      </m:r>
                      <m:d>
                        <m:dPr>
                          <m:ctrlPr>
                            <a:rPr lang="en-US" sz="2000" i="1">
                              <a:latin typeface="Cambria Math" panose="02040503050406030204" pitchFamily="18" charset="0"/>
                            </a:rPr>
                          </m:ctrlPr>
                        </m:dPr>
                        <m:e>
                          <m:r>
                            <a:rPr lang="en-US" sz="2000" i="1">
                              <a:latin typeface="Cambria Math" panose="02040503050406030204" pitchFamily="18" charset="0"/>
                            </a:rPr>
                            <m:t>2</m:t>
                          </m:r>
                        </m:e>
                      </m:d>
                      <m:f>
                        <m:fPr>
                          <m:type m:val="skw"/>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r>
                        <a:rPr lang="en-US" sz="2000" i="1">
                          <a:latin typeface="Cambria Math" panose="02040503050406030204" pitchFamily="18" charset="0"/>
                        </a:rPr>
                        <m:t>=2 </m:t>
                      </m:r>
                      <m:r>
                        <m:rPr>
                          <m:sty m:val="p"/>
                        </m:rPr>
                        <a:rPr lang="en-US" sz="2000" i="1">
                          <a:latin typeface="Cambria Math" panose="02040503050406030204" pitchFamily="18" charset="0"/>
                        </a:rPr>
                        <m:t>m</m:t>
                      </m:r>
                      <m:r>
                        <a:rPr lang="en-US" sz="2000" i="1">
                          <a:latin typeface="Cambria Math" panose="02040503050406030204" pitchFamily="18" charset="0"/>
                        </a:rPr>
                        <m:t>/</m:t>
                      </m:r>
                      <m:r>
                        <m:rPr>
                          <m:sty m:val="p"/>
                        </m:rPr>
                        <a:rPr lang="en-US" sz="2000" i="1">
                          <a:latin typeface="Cambria Math" panose="02040503050406030204" pitchFamily="18" charset="0"/>
                        </a:rPr>
                        <m:t>s</m:t>
                      </m:r>
                    </m:oMath>
                  </m:oMathPara>
                </a14:m>
                <a:endParaRPr lang="en-US" sz="2000" i="1"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E2C1B230-ECA6-4CE8-B5B6-81F5967FACD3}"/>
                  </a:ext>
                </a:extLst>
              </p:cNvPr>
              <p:cNvSpPr>
                <a:spLocks noRot="1" noChangeAspect="1" noMove="1" noResize="1" noEditPoints="1" noAdjustHandles="1" noChangeArrowheads="1" noChangeShapeType="1" noTextEdit="1"/>
              </p:cNvSpPr>
              <p:nvPr/>
            </p:nvSpPr>
            <p:spPr>
              <a:xfrm>
                <a:off x="2922414" y="5340405"/>
                <a:ext cx="3636508" cy="400110"/>
              </a:xfrm>
              <a:prstGeom prst="rect">
                <a:avLst/>
              </a:prstGeom>
              <a:blipFill>
                <a:blip r:embed="rId8"/>
                <a:stretch>
                  <a:fillRect t="-115152" b="-1787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73A4B89-1750-42FC-BE9D-6D210F2E3887}"/>
                  </a:ext>
                </a:extLst>
              </p:cNvPr>
              <p:cNvSpPr/>
              <p:nvPr/>
            </p:nvSpPr>
            <p:spPr>
              <a:xfrm>
                <a:off x="104863" y="5785278"/>
                <a:ext cx="1382238" cy="399405"/>
              </a:xfrm>
              <a:prstGeom prst="rect">
                <a:avLst/>
              </a:prstGeom>
            </p:spPr>
            <p:txBody>
              <a:bodyPr wrap="none">
                <a:spAutoFit/>
              </a:bodyPr>
              <a:lstStyle/>
              <a:p>
                <a:pPr>
                  <a:lnSpc>
                    <a:spcPct val="107000"/>
                  </a:lnSpc>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At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 3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073A4B89-1750-42FC-BE9D-6D210F2E3887}"/>
                  </a:ext>
                </a:extLst>
              </p:cNvPr>
              <p:cNvSpPr>
                <a:spLocks noRot="1" noChangeAspect="1" noMove="1" noResize="1" noEditPoints="1" noAdjustHandles="1" noChangeArrowheads="1" noChangeShapeType="1" noTextEdit="1"/>
              </p:cNvSpPr>
              <p:nvPr/>
            </p:nvSpPr>
            <p:spPr>
              <a:xfrm>
                <a:off x="104863" y="5785278"/>
                <a:ext cx="1382238" cy="399405"/>
              </a:xfrm>
              <a:prstGeom prst="rect">
                <a:avLst/>
              </a:prstGeom>
              <a:blipFill>
                <a:blip r:embed="rId9"/>
                <a:stretch>
                  <a:fillRect l="-4405"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25E3425-0371-41B5-9D6F-14F848A6962A}"/>
                  </a:ext>
                </a:extLst>
              </p:cNvPr>
              <p:cNvSpPr/>
              <p:nvPr/>
            </p:nvSpPr>
            <p:spPr>
              <a:xfrm>
                <a:off x="2835852" y="6260223"/>
                <a:ext cx="38288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d>
                        <m:dPr>
                          <m:ctrlPr>
                            <a:rPr lang="en-US" sz="2000" i="1">
                              <a:latin typeface="Cambria Math" panose="02040503050406030204" pitchFamily="18" charset="0"/>
                            </a:rPr>
                          </m:ctrlPr>
                        </m:dPr>
                        <m:e>
                          <m:r>
                            <a:rPr lang="en-US" sz="2000" i="1">
                              <a:latin typeface="Cambria Math" panose="02040503050406030204" pitchFamily="18" charset="0"/>
                            </a:rPr>
                            <m:t>3</m:t>
                          </m:r>
                        </m:e>
                      </m:d>
                      <m:r>
                        <a:rPr lang="en-US" sz="2000" i="1">
                          <a:latin typeface="Cambria Math" panose="02040503050406030204" pitchFamily="18" charset="0"/>
                        </a:rPr>
                        <m:t>=10−4</m:t>
                      </m:r>
                      <m:d>
                        <m:dPr>
                          <m:ctrlPr>
                            <a:rPr lang="en-US" sz="2000" i="1">
                              <a:latin typeface="Cambria Math" panose="02040503050406030204" pitchFamily="18" charset="0"/>
                            </a:rPr>
                          </m:ctrlPr>
                        </m:dPr>
                        <m:e>
                          <m:r>
                            <a:rPr lang="en-US" sz="2000" i="1">
                              <a:latin typeface="Cambria Math" panose="02040503050406030204" pitchFamily="18" charset="0"/>
                            </a:rPr>
                            <m:t>3</m:t>
                          </m:r>
                        </m:e>
                      </m:d>
                      <m:f>
                        <m:fPr>
                          <m:type m:val="skw"/>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r>
                        <a:rPr lang="en-US" sz="2000" i="1">
                          <a:latin typeface="Cambria Math" panose="02040503050406030204" pitchFamily="18" charset="0"/>
                        </a:rPr>
                        <m:t>=−2 </m:t>
                      </m:r>
                      <m:r>
                        <m:rPr>
                          <m:sty m:val="p"/>
                        </m:rPr>
                        <a:rPr lang="en-US" sz="2000" i="1">
                          <a:latin typeface="Cambria Math" panose="02040503050406030204" pitchFamily="18" charset="0"/>
                        </a:rPr>
                        <m:t>m</m:t>
                      </m:r>
                      <m:r>
                        <a:rPr lang="en-US" sz="2000" i="1">
                          <a:latin typeface="Cambria Math" panose="02040503050406030204" pitchFamily="18" charset="0"/>
                        </a:rPr>
                        <m:t>/</m:t>
                      </m:r>
                      <m:r>
                        <m:rPr>
                          <m:sty m:val="p"/>
                        </m:rPr>
                        <a:rPr lang="en-US" sz="2000" i="1">
                          <a:latin typeface="Cambria Math" panose="02040503050406030204" pitchFamily="18" charset="0"/>
                        </a:rPr>
                        <m:t>s</m:t>
                      </m:r>
                    </m:oMath>
                  </m:oMathPara>
                </a14:m>
                <a:endParaRPr lang="en-US" sz="2000" i="1" dirty="0">
                  <a:latin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725E3425-0371-41B5-9D6F-14F848A6962A}"/>
                  </a:ext>
                </a:extLst>
              </p:cNvPr>
              <p:cNvSpPr>
                <a:spLocks noRot="1" noChangeAspect="1" noMove="1" noResize="1" noEditPoints="1" noAdjustHandles="1" noChangeArrowheads="1" noChangeShapeType="1" noTextEdit="1"/>
              </p:cNvSpPr>
              <p:nvPr/>
            </p:nvSpPr>
            <p:spPr>
              <a:xfrm>
                <a:off x="2835852" y="6260223"/>
                <a:ext cx="3828869" cy="400110"/>
              </a:xfrm>
              <a:prstGeom prst="rect">
                <a:avLst/>
              </a:prstGeom>
              <a:blipFill>
                <a:blip r:embed="rId10"/>
                <a:stretch>
                  <a:fillRect t="-115152" b="-178788"/>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37366475-59E5-4AA8-9049-529B2E249AE0}"/>
              </a:ext>
            </a:extLst>
          </p:cNvPr>
          <p:cNvSpPr txBox="1"/>
          <p:nvPr/>
        </p:nvSpPr>
        <p:spPr>
          <a:xfrm>
            <a:off x="3537865" y="2073303"/>
            <a:ext cx="2068269"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16" name="TextBox 15">
            <a:extLst>
              <a:ext uri="{FF2B5EF4-FFF2-40B4-BE49-F238E27FC236}">
                <a16:creationId xmlns:a16="http://schemas.microsoft.com/office/drawing/2014/main" id="{79A6BAE1-4A91-455B-A84F-7A9F48824427}"/>
              </a:ext>
            </a:extLst>
          </p:cNvPr>
          <p:cNvSpPr txBox="1"/>
          <p:nvPr/>
        </p:nvSpPr>
        <p:spPr>
          <a:xfrm>
            <a:off x="2170687" y="3473507"/>
            <a:ext cx="4577052"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394222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P spid="11" grpId="0"/>
      <p:bldP spid="12" grpId="0"/>
      <p:bldP spid="13" grpId="0"/>
      <p:bldP spid="14" grpId="0"/>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mc:AlternateContent xmlns:mc="http://schemas.openxmlformats.org/markup-compatibility/2006" xmlns:a14="http://schemas.microsoft.com/office/drawing/2010/main">
        <mc:Choice Requires="a14">
          <p:sp>
            <p:nvSpPr>
              <p:cNvPr id="6" name="Rectangle 15">
                <a:extLst>
                  <a:ext uri="{FF2B5EF4-FFF2-40B4-BE49-F238E27FC236}">
                    <a16:creationId xmlns:a16="http://schemas.microsoft.com/office/drawing/2014/main" id="{0F086783-ADDC-4805-A235-66EC8F44660F}"/>
                  </a:ext>
                </a:extLst>
              </p:cNvPr>
              <p:cNvSpPr>
                <a:spLocks noChangeArrowheads="1"/>
              </p:cNvSpPr>
              <p:nvPr/>
            </p:nvSpPr>
            <p:spPr bwMode="auto">
              <a:xfrm>
                <a:off x="0" y="722474"/>
                <a:ext cx="6576969" cy="4680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107000"/>
                  </a:lnSpc>
                  <a:spcBef>
                    <a:spcPts val="0"/>
                  </a:spcBef>
                  <a:spcAft>
                    <a:spcPts val="800"/>
                  </a:spcAft>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rPr>
                  <a:t>(</a:t>
                </a:r>
                <a:r>
                  <a:rPr lang="en-US" altLang="en-US" sz="2400" kern="0" noProof="0" dirty="0">
                    <a:solidFill>
                      <a:srgbClr val="080800"/>
                    </a:solidFill>
                  </a:rPr>
                  <a:t>b</a:t>
                </a: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rPr>
                  <a:t>)</a:t>
                </a:r>
                <a:r>
                  <a:rPr lang="en-US" sz="2400" kern="0" dirty="0">
                    <a:ea typeface="Times New Roman" panose="02020603050405020304" pitchFamily="18" charset="0"/>
                    <a:cs typeface="Times New Roman" panose="02020603050405020304" pitchFamily="18" charset="0"/>
                  </a:rPr>
                  <a:t> </a:t>
                </a:r>
                <a:r>
                  <a:rPr lang="en-US" sz="2400" kern="0" dirty="0">
                    <a:ea typeface="Times New Roman" panose="02020603050405020304" pitchFamily="18" charset="0"/>
                  </a:rPr>
                  <a:t>Instantaneous Speed at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2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3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angle 15">
                <a:extLst>
                  <a:ext uri="{FF2B5EF4-FFF2-40B4-BE49-F238E27FC236}">
                    <a16:creationId xmlns:a16="http://schemas.microsoft.com/office/drawing/2014/main" id="{0F086783-ADDC-4805-A235-66EC8F44660F}"/>
                  </a:ext>
                </a:extLst>
              </p:cNvPr>
              <p:cNvSpPr>
                <a:spLocks noRot="1" noChangeAspect="1" noMove="1" noResize="1" noEditPoints="1" noAdjustHandles="1" noChangeArrowheads="1" noChangeShapeType="1" noTextEdit="1"/>
              </p:cNvSpPr>
              <p:nvPr/>
            </p:nvSpPr>
            <p:spPr bwMode="auto">
              <a:xfrm>
                <a:off x="0" y="722474"/>
                <a:ext cx="6576969" cy="468077"/>
              </a:xfrm>
              <a:prstGeom prst="rect">
                <a:avLst/>
              </a:prstGeom>
              <a:blipFill>
                <a:blip r:embed="rId2"/>
                <a:stretch>
                  <a:fillRect l="-1390"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Rectangle 1">
            <a:extLst>
              <a:ext uri="{FF2B5EF4-FFF2-40B4-BE49-F238E27FC236}">
                <a16:creationId xmlns:a16="http://schemas.microsoft.com/office/drawing/2014/main" id="{0F797914-DF59-42AF-AD96-CD8E429C6D0A}"/>
              </a:ext>
            </a:extLst>
          </p:cNvPr>
          <p:cNvSpPr/>
          <p:nvPr/>
        </p:nvSpPr>
        <p:spPr>
          <a:xfrm>
            <a:off x="0" y="1298948"/>
            <a:ext cx="8448147" cy="468077"/>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Instantaneous speed is the magnitude of the instantaneous velocity:</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B340841-1469-4C3F-A112-315C75EC01E5}"/>
                  </a:ext>
                </a:extLst>
              </p:cNvPr>
              <p:cNvSpPr/>
              <p:nvPr/>
            </p:nvSpPr>
            <p:spPr>
              <a:xfrm>
                <a:off x="0" y="1875422"/>
                <a:ext cx="1438342" cy="399405"/>
              </a:xfrm>
              <a:prstGeom prst="rect">
                <a:avLst/>
              </a:prstGeom>
            </p:spPr>
            <p:txBody>
              <a:bodyPr wrap="none">
                <a:spAutoFit/>
              </a:bodyPr>
              <a:lstStyle/>
              <a:p>
                <a:pPr>
                  <a:lnSpc>
                    <a:spcPct val="107000"/>
                  </a:lnSpc>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At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 2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3B340841-1469-4C3F-A112-315C75EC01E5}"/>
                  </a:ext>
                </a:extLst>
              </p:cNvPr>
              <p:cNvSpPr>
                <a:spLocks noRot="1" noChangeAspect="1" noMove="1" noResize="1" noEditPoints="1" noAdjustHandles="1" noChangeArrowheads="1" noChangeShapeType="1" noTextEdit="1"/>
              </p:cNvSpPr>
              <p:nvPr/>
            </p:nvSpPr>
            <p:spPr>
              <a:xfrm>
                <a:off x="0" y="1875422"/>
                <a:ext cx="1438342" cy="399405"/>
              </a:xfrm>
              <a:prstGeom prst="rect">
                <a:avLst/>
              </a:prstGeom>
              <a:blipFill>
                <a:blip r:embed="rId3"/>
                <a:stretch>
                  <a:fillRect l="-423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CC0B4E2E-FA57-46E9-AE96-2F0FB43944DB}"/>
                  </a:ext>
                </a:extLst>
              </p:cNvPr>
              <p:cNvSpPr/>
              <p:nvPr/>
            </p:nvSpPr>
            <p:spPr>
              <a:xfrm>
                <a:off x="2572318" y="2383224"/>
                <a:ext cx="39993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a:latin typeface="Cambria Math" panose="02040503050406030204" pitchFamily="18" charset="0"/>
                            </a:rPr>
                            <m:t>𝑣</m:t>
                          </m:r>
                          <m:d>
                            <m:dPr>
                              <m:ctrlPr>
                                <a:rPr lang="en-US" sz="2000" i="1">
                                  <a:latin typeface="Cambria Math" panose="02040503050406030204" pitchFamily="18" charset="0"/>
                                </a:rPr>
                              </m:ctrlPr>
                            </m:dPr>
                            <m:e>
                              <m:r>
                                <a:rPr lang="en-US" sz="2000">
                                  <a:latin typeface="Cambria Math" panose="02040503050406030204" pitchFamily="18" charset="0"/>
                                </a:rPr>
                                <m:t>2</m:t>
                              </m:r>
                            </m:e>
                          </m:d>
                        </m:e>
                      </m:d>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10−4</m:t>
                          </m:r>
                          <m:d>
                            <m:dPr>
                              <m:ctrlPr>
                                <a:rPr lang="en-US" sz="2000" i="1">
                                  <a:latin typeface="Cambria Math" panose="02040503050406030204" pitchFamily="18" charset="0"/>
                                </a:rPr>
                              </m:ctrlPr>
                            </m:dPr>
                            <m:e>
                              <m:r>
                                <a:rPr lang="en-US" sz="2000">
                                  <a:latin typeface="Cambria Math" panose="02040503050406030204" pitchFamily="18" charset="0"/>
                                </a:rPr>
                                <m:t>2</m:t>
                              </m:r>
                            </m:e>
                          </m:d>
                          <m:r>
                            <a:rPr lang="en-US" sz="2000">
                              <a:latin typeface="Cambria Math" panose="02040503050406030204" pitchFamily="18" charset="0"/>
                            </a:rPr>
                            <m:t> </m:t>
                          </m:r>
                          <m:r>
                            <a:rPr lang="en-US" sz="2000">
                              <a:latin typeface="Cambria Math" panose="02040503050406030204" pitchFamily="18" charset="0"/>
                            </a:rPr>
                            <m:t>𝑚</m:t>
                          </m:r>
                          <m:r>
                            <a:rPr lang="en-US" sz="2000">
                              <a:latin typeface="Cambria Math" panose="02040503050406030204" pitchFamily="18" charset="0"/>
                            </a:rPr>
                            <m:t>/</m:t>
                          </m:r>
                          <m:r>
                            <a:rPr lang="en-US" sz="2000">
                              <a:latin typeface="Cambria Math" panose="02040503050406030204" pitchFamily="18" charset="0"/>
                            </a:rPr>
                            <m:t>𝑠</m:t>
                          </m:r>
                        </m:e>
                      </m:d>
                      <m:r>
                        <a:rPr lang="en-US" sz="2000">
                          <a:latin typeface="Cambria Math" panose="02040503050406030204" pitchFamily="18" charset="0"/>
                        </a:rPr>
                        <m:t>=2 </m:t>
                      </m:r>
                      <m:r>
                        <m:rPr>
                          <m:sty m:val="p"/>
                        </m:rPr>
                        <a:rPr lang="en-US" sz="2000">
                          <a:latin typeface="Cambria Math" panose="02040503050406030204" pitchFamily="18" charset="0"/>
                        </a:rPr>
                        <m:t>m</m:t>
                      </m:r>
                      <m:r>
                        <a:rPr lang="en-US" sz="2000">
                          <a:latin typeface="Cambria Math" panose="02040503050406030204" pitchFamily="18" charset="0"/>
                        </a:rPr>
                        <m:t>/</m:t>
                      </m:r>
                      <m:r>
                        <m:rPr>
                          <m:sty m:val="p"/>
                        </m:rPr>
                        <a:rPr lang="en-US" sz="2000">
                          <a:latin typeface="Cambria Math" panose="02040503050406030204" pitchFamily="18" charset="0"/>
                        </a:rPr>
                        <m:t>s</m:t>
                      </m:r>
                    </m:oMath>
                  </m:oMathPara>
                </a14:m>
                <a:endParaRPr lang="en-US" sz="2000" dirty="0">
                  <a:latin typeface="Cambria Math" panose="02040503050406030204" pitchFamily="18" charset="0"/>
                </a:endParaRPr>
              </a:p>
            </p:txBody>
          </p:sp>
        </mc:Choice>
        <mc:Fallback xmlns="">
          <p:sp>
            <p:nvSpPr>
              <p:cNvPr id="15" name="Rectangle 14">
                <a:extLst>
                  <a:ext uri="{FF2B5EF4-FFF2-40B4-BE49-F238E27FC236}">
                    <a16:creationId xmlns:a16="http://schemas.microsoft.com/office/drawing/2014/main" id="{CC0B4E2E-FA57-46E9-AE96-2F0FB43944DB}"/>
                  </a:ext>
                </a:extLst>
              </p:cNvPr>
              <p:cNvSpPr>
                <a:spLocks noRot="1" noChangeAspect="1" noMove="1" noResize="1" noEditPoints="1" noAdjustHandles="1" noChangeArrowheads="1" noChangeShapeType="1" noTextEdit="1"/>
              </p:cNvSpPr>
              <p:nvPr/>
            </p:nvSpPr>
            <p:spPr>
              <a:xfrm>
                <a:off x="2572318" y="2383224"/>
                <a:ext cx="3999365" cy="400110"/>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FF7B02C-60F8-4819-BD22-BA6B2ABD6444}"/>
                  </a:ext>
                </a:extLst>
              </p:cNvPr>
              <p:cNvSpPr/>
              <p:nvPr/>
            </p:nvSpPr>
            <p:spPr>
              <a:xfrm>
                <a:off x="0" y="2891731"/>
                <a:ext cx="1382238" cy="400110"/>
              </a:xfrm>
              <a:prstGeom prst="rect">
                <a:avLst/>
              </a:prstGeom>
            </p:spPr>
            <p:txBody>
              <a:bodyPr wrap="none">
                <a:spAutoFit/>
              </a:bodyPr>
              <a:lstStyle/>
              <a:p>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At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 3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AFF7B02C-60F8-4819-BD22-BA6B2ABD6444}"/>
                  </a:ext>
                </a:extLst>
              </p:cNvPr>
              <p:cNvSpPr>
                <a:spLocks noRot="1" noChangeAspect="1" noMove="1" noResize="1" noEditPoints="1" noAdjustHandles="1" noChangeArrowheads="1" noChangeShapeType="1" noTextEdit="1"/>
              </p:cNvSpPr>
              <p:nvPr/>
            </p:nvSpPr>
            <p:spPr>
              <a:xfrm>
                <a:off x="0" y="2891731"/>
                <a:ext cx="1382238" cy="400110"/>
              </a:xfrm>
              <a:prstGeom prst="rect">
                <a:avLst/>
              </a:prstGeom>
              <a:blipFill>
                <a:blip r:embed="rId5"/>
                <a:stretch>
                  <a:fillRect l="-4405"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505367D-4ACC-45BA-B1EF-F76B1C3FE56C}"/>
                  </a:ext>
                </a:extLst>
              </p:cNvPr>
              <p:cNvSpPr/>
              <p:nvPr/>
            </p:nvSpPr>
            <p:spPr>
              <a:xfrm>
                <a:off x="2572318" y="3400238"/>
                <a:ext cx="39993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a:latin typeface="Cambria Math" panose="02040503050406030204" pitchFamily="18" charset="0"/>
                            </a:rPr>
                            <m:t>𝑣</m:t>
                          </m:r>
                          <m:d>
                            <m:dPr>
                              <m:ctrlPr>
                                <a:rPr lang="en-US" sz="2000" i="1">
                                  <a:latin typeface="Cambria Math" panose="02040503050406030204" pitchFamily="18" charset="0"/>
                                </a:rPr>
                              </m:ctrlPr>
                            </m:dPr>
                            <m:e>
                              <m:r>
                                <a:rPr lang="en-US" sz="2000">
                                  <a:latin typeface="Cambria Math" panose="02040503050406030204" pitchFamily="18" charset="0"/>
                                </a:rPr>
                                <m:t>3</m:t>
                              </m:r>
                            </m:e>
                          </m:d>
                        </m:e>
                      </m:d>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10−4</m:t>
                          </m:r>
                          <m:d>
                            <m:dPr>
                              <m:ctrlPr>
                                <a:rPr lang="en-US" sz="2000" i="1">
                                  <a:latin typeface="Cambria Math" panose="02040503050406030204" pitchFamily="18" charset="0"/>
                                </a:rPr>
                              </m:ctrlPr>
                            </m:dPr>
                            <m:e>
                              <m:r>
                                <a:rPr lang="en-US" sz="2000">
                                  <a:latin typeface="Cambria Math" panose="02040503050406030204" pitchFamily="18" charset="0"/>
                                </a:rPr>
                                <m:t>3</m:t>
                              </m:r>
                            </m:e>
                          </m:d>
                          <m:r>
                            <a:rPr lang="en-US" sz="2000">
                              <a:latin typeface="Cambria Math" panose="02040503050406030204" pitchFamily="18" charset="0"/>
                            </a:rPr>
                            <m:t> </m:t>
                          </m:r>
                          <m:r>
                            <a:rPr lang="en-US" sz="2000">
                              <a:latin typeface="Cambria Math" panose="02040503050406030204" pitchFamily="18" charset="0"/>
                            </a:rPr>
                            <m:t>𝑚</m:t>
                          </m:r>
                          <m:r>
                            <a:rPr lang="en-US" sz="2000">
                              <a:latin typeface="Cambria Math" panose="02040503050406030204" pitchFamily="18" charset="0"/>
                            </a:rPr>
                            <m:t>/</m:t>
                          </m:r>
                          <m:r>
                            <a:rPr lang="en-US" sz="2000">
                              <a:latin typeface="Cambria Math" panose="02040503050406030204" pitchFamily="18" charset="0"/>
                            </a:rPr>
                            <m:t>𝑠</m:t>
                          </m:r>
                        </m:e>
                      </m:d>
                      <m:r>
                        <a:rPr lang="en-US" sz="2000">
                          <a:latin typeface="Cambria Math" panose="02040503050406030204" pitchFamily="18" charset="0"/>
                        </a:rPr>
                        <m:t>=2 </m:t>
                      </m:r>
                      <m:r>
                        <m:rPr>
                          <m:sty m:val="p"/>
                        </m:rPr>
                        <a:rPr lang="en-US" sz="2000">
                          <a:latin typeface="Cambria Math" panose="02040503050406030204" pitchFamily="18" charset="0"/>
                        </a:rPr>
                        <m:t>m</m:t>
                      </m:r>
                      <m:r>
                        <a:rPr lang="en-US" sz="2000">
                          <a:latin typeface="Cambria Math" panose="02040503050406030204" pitchFamily="18" charset="0"/>
                        </a:rPr>
                        <m:t>/</m:t>
                      </m:r>
                      <m:r>
                        <m:rPr>
                          <m:sty m:val="p"/>
                        </m:rPr>
                        <a:rPr lang="en-US" sz="2000">
                          <a:latin typeface="Cambria Math" panose="02040503050406030204" pitchFamily="18" charset="0"/>
                        </a:rPr>
                        <m:t>s</m:t>
                      </m:r>
                    </m:oMath>
                  </m:oMathPara>
                </a14:m>
                <a:endParaRPr lang="en-US" sz="2000" dirty="0">
                  <a:latin typeface="Cambria Math" panose="02040503050406030204" pitchFamily="18" charset="0"/>
                </a:endParaRPr>
              </a:p>
            </p:txBody>
          </p:sp>
        </mc:Choice>
        <mc:Fallback xmlns="">
          <p:sp>
            <p:nvSpPr>
              <p:cNvPr id="17" name="Rectangle 16">
                <a:extLst>
                  <a:ext uri="{FF2B5EF4-FFF2-40B4-BE49-F238E27FC236}">
                    <a16:creationId xmlns:a16="http://schemas.microsoft.com/office/drawing/2014/main" id="{A505367D-4ACC-45BA-B1EF-F76B1C3FE56C}"/>
                  </a:ext>
                </a:extLst>
              </p:cNvPr>
              <p:cNvSpPr>
                <a:spLocks noRot="1" noChangeAspect="1" noMove="1" noResize="1" noEditPoints="1" noAdjustHandles="1" noChangeArrowheads="1" noChangeShapeType="1" noTextEdit="1"/>
              </p:cNvSpPr>
              <p:nvPr/>
            </p:nvSpPr>
            <p:spPr>
              <a:xfrm>
                <a:off x="2572318" y="3400238"/>
                <a:ext cx="3999365" cy="400110"/>
              </a:xfrm>
              <a:prstGeom prst="rect">
                <a:avLst/>
              </a:prstGeom>
              <a:blipFill>
                <a:blip r:embed="rId6"/>
                <a:stretch>
                  <a:fillRect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5">
                <a:extLst>
                  <a:ext uri="{FF2B5EF4-FFF2-40B4-BE49-F238E27FC236}">
                    <a16:creationId xmlns:a16="http://schemas.microsoft.com/office/drawing/2014/main" id="{D0B5D1AB-491C-4965-91B8-CDA5272ABFD0}"/>
                  </a:ext>
                </a:extLst>
              </p:cNvPr>
              <p:cNvSpPr>
                <a:spLocks noChangeArrowheads="1"/>
              </p:cNvSpPr>
              <p:nvPr/>
            </p:nvSpPr>
            <p:spPr bwMode="auto">
              <a:xfrm>
                <a:off x="0" y="3908745"/>
                <a:ext cx="6981335" cy="4680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107000"/>
                  </a:lnSpc>
                  <a:spcBef>
                    <a:spcPts val="0"/>
                  </a:spcBef>
                  <a:spcAft>
                    <a:spcPts val="800"/>
                  </a:spcAft>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rPr>
                  <a:t>(</a:t>
                </a:r>
                <a:r>
                  <a:rPr lang="en-US" altLang="en-US" sz="2400" kern="0" dirty="0">
                    <a:solidFill>
                      <a:srgbClr val="080800"/>
                    </a:solidFill>
                  </a:rPr>
                  <a:t>c</a:t>
                </a: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rPr>
                  <a:t>)</a:t>
                </a:r>
                <a:r>
                  <a:rPr lang="en-US" sz="2400" kern="0" dirty="0">
                    <a:ea typeface="Times New Roman" panose="02020603050405020304" pitchFamily="18" charset="0"/>
                    <a:cs typeface="Times New Roman" panose="02020603050405020304" pitchFamily="18" charset="0"/>
                  </a:rPr>
                  <a:t> </a:t>
                </a:r>
                <a:r>
                  <a:rPr lang="en-US" sz="2400" kern="0" dirty="0">
                    <a:ea typeface="Times New Roman" panose="02020603050405020304" pitchFamily="18" charset="0"/>
                  </a:rPr>
                  <a:t>Average velocity between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2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3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 name="Rectangle 15">
                <a:extLst>
                  <a:ext uri="{FF2B5EF4-FFF2-40B4-BE49-F238E27FC236}">
                    <a16:creationId xmlns:a16="http://schemas.microsoft.com/office/drawing/2014/main" id="{D0B5D1AB-491C-4965-91B8-CDA5272ABFD0}"/>
                  </a:ext>
                </a:extLst>
              </p:cNvPr>
              <p:cNvSpPr>
                <a:spLocks noRot="1" noChangeAspect="1" noMove="1" noResize="1" noEditPoints="1" noAdjustHandles="1" noChangeArrowheads="1" noChangeShapeType="1" noTextEdit="1"/>
              </p:cNvSpPr>
              <p:nvPr/>
            </p:nvSpPr>
            <p:spPr bwMode="auto">
              <a:xfrm>
                <a:off x="0" y="3908745"/>
                <a:ext cx="6981335" cy="468077"/>
              </a:xfrm>
              <a:prstGeom prst="rect">
                <a:avLst/>
              </a:prstGeom>
              <a:blipFill>
                <a:blip r:embed="rId7"/>
                <a:stretch>
                  <a:fillRect l="-1310" t="-10390"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ED299B0-30F7-415F-B52A-50B76044D385}"/>
                  </a:ext>
                </a:extLst>
              </p:cNvPr>
              <p:cNvSpPr/>
              <p:nvPr/>
            </p:nvSpPr>
            <p:spPr>
              <a:xfrm>
                <a:off x="0" y="4485219"/>
                <a:ext cx="4463273" cy="512704"/>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Average velocity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𝑎𝑣𝑔</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given by:</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1ED299B0-30F7-415F-B52A-50B76044D385}"/>
                  </a:ext>
                </a:extLst>
              </p:cNvPr>
              <p:cNvSpPr>
                <a:spLocks noRot="1" noChangeAspect="1" noMove="1" noResize="1" noEditPoints="1" noAdjustHandles="1" noChangeArrowheads="1" noChangeShapeType="1" noTextEdit="1"/>
              </p:cNvSpPr>
              <p:nvPr/>
            </p:nvSpPr>
            <p:spPr>
              <a:xfrm>
                <a:off x="0" y="4485219"/>
                <a:ext cx="4463273" cy="512704"/>
              </a:xfrm>
              <a:prstGeom prst="rect">
                <a:avLst/>
              </a:prstGeom>
              <a:blipFill>
                <a:blip r:embed="rId8"/>
                <a:stretch>
                  <a:fillRect l="-2049" t="-5952" r="-820"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B1545C9-F5CD-4778-9C95-D4CBE105F8C6}"/>
                  </a:ext>
                </a:extLst>
              </p:cNvPr>
              <p:cNvSpPr/>
              <p:nvPr/>
            </p:nvSpPr>
            <p:spPr>
              <a:xfrm>
                <a:off x="3314765" y="5106320"/>
                <a:ext cx="2514471" cy="739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𝑎𝑣𝑔</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𝑥</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2</m:t>
                                  </m:r>
                                </m:sub>
                              </m:sSub>
                            </m:e>
                          </m:d>
                          <m:r>
                            <a:rPr lang="en-US" sz="2000">
                              <a:latin typeface="Cambria Math" panose="02040503050406030204" pitchFamily="18" charset="0"/>
                            </a:rPr>
                            <m:t>−</m:t>
                          </m:r>
                          <m:r>
                            <a:rPr lang="en-US" sz="2000" i="1">
                              <a:latin typeface="Cambria Math" panose="02040503050406030204" pitchFamily="18" charset="0"/>
                            </a:rPr>
                            <m:t>𝑥</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1</m:t>
                                  </m:r>
                                </m:sub>
                              </m:sSub>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1</m:t>
                              </m:r>
                            </m:sub>
                          </m:sSub>
                        </m:den>
                      </m:f>
                    </m:oMath>
                  </m:oMathPara>
                </a14:m>
                <a:endParaRPr lang="en-US" sz="2000" dirty="0"/>
              </a:p>
            </p:txBody>
          </p:sp>
        </mc:Choice>
        <mc:Fallback xmlns="">
          <p:sp>
            <p:nvSpPr>
              <p:cNvPr id="21" name="Rectangle 20">
                <a:extLst>
                  <a:ext uri="{FF2B5EF4-FFF2-40B4-BE49-F238E27FC236}">
                    <a16:creationId xmlns:a16="http://schemas.microsoft.com/office/drawing/2014/main" id="{5B1545C9-F5CD-4778-9C95-D4CBE105F8C6}"/>
                  </a:ext>
                </a:extLst>
              </p:cNvPr>
              <p:cNvSpPr>
                <a:spLocks noRot="1" noChangeAspect="1" noMove="1" noResize="1" noEditPoints="1" noAdjustHandles="1" noChangeArrowheads="1" noChangeShapeType="1" noTextEdit="1"/>
              </p:cNvSpPr>
              <p:nvPr/>
            </p:nvSpPr>
            <p:spPr>
              <a:xfrm>
                <a:off x="3314765" y="5106320"/>
                <a:ext cx="2514471" cy="73994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79EC392-5120-4C04-A070-64F81858B7AC}"/>
                  </a:ext>
                </a:extLst>
              </p:cNvPr>
              <p:cNvSpPr/>
              <p:nvPr/>
            </p:nvSpPr>
            <p:spPr>
              <a:xfrm>
                <a:off x="0" y="5954661"/>
                <a:ext cx="3706464" cy="460895"/>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=3</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C79EC392-5120-4C04-A070-64F81858B7AC}"/>
                  </a:ext>
                </a:extLst>
              </p:cNvPr>
              <p:cNvSpPr>
                <a:spLocks noRot="1" noChangeAspect="1" noMove="1" noResize="1" noEditPoints="1" noAdjustHandles="1" noChangeArrowheads="1" noChangeShapeType="1" noTextEdit="1"/>
              </p:cNvSpPr>
              <p:nvPr/>
            </p:nvSpPr>
            <p:spPr>
              <a:xfrm>
                <a:off x="0" y="5954661"/>
                <a:ext cx="3706464" cy="460895"/>
              </a:xfrm>
              <a:prstGeom prst="rect">
                <a:avLst/>
              </a:prstGeom>
              <a:blipFill>
                <a:blip r:embed="rId10"/>
                <a:stretch>
                  <a:fillRect l="-2467" t="-10667" r="-1645" b="-30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93237530-D56B-4232-92FC-4765F14D68F1}"/>
              </a:ext>
            </a:extLst>
          </p:cNvPr>
          <p:cNvSpPr txBox="1"/>
          <p:nvPr/>
        </p:nvSpPr>
        <p:spPr>
          <a:xfrm>
            <a:off x="3314765" y="5046005"/>
            <a:ext cx="2514471"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51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5" grpId="0"/>
      <p:bldP spid="16" grpId="0"/>
      <p:bldP spid="17" grpId="0"/>
      <p:bldP spid="19" grpId="0"/>
      <p:bldP spid="20" grpId="0"/>
      <p:bldP spid="21" grpId="0"/>
      <p:bldP spid="22" grpId="0"/>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mc:AlternateContent xmlns:mc="http://schemas.openxmlformats.org/markup-compatibility/2006" xmlns:a14="http://schemas.microsoft.com/office/drawing/2010/main">
        <mc:Choice Requires="a14">
          <p:sp>
            <p:nvSpPr>
              <p:cNvPr id="19" name="Rectangle 15">
                <a:extLst>
                  <a:ext uri="{FF2B5EF4-FFF2-40B4-BE49-F238E27FC236}">
                    <a16:creationId xmlns:a16="http://schemas.microsoft.com/office/drawing/2014/main" id="{D0B5D1AB-491C-4965-91B8-CDA5272ABFD0}"/>
                  </a:ext>
                </a:extLst>
              </p:cNvPr>
              <p:cNvSpPr>
                <a:spLocks noChangeArrowheads="1"/>
              </p:cNvSpPr>
              <p:nvPr/>
            </p:nvSpPr>
            <p:spPr bwMode="auto">
              <a:xfrm>
                <a:off x="0" y="754481"/>
                <a:ext cx="6981335" cy="4680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107000"/>
                  </a:lnSpc>
                  <a:spcBef>
                    <a:spcPts val="0"/>
                  </a:spcBef>
                  <a:spcAft>
                    <a:spcPts val="800"/>
                  </a:spcAft>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rPr>
                  <a:t>(</a:t>
                </a:r>
                <a:r>
                  <a:rPr lang="en-US" altLang="en-US" sz="2400" kern="0" dirty="0">
                    <a:solidFill>
                      <a:srgbClr val="080800"/>
                    </a:solidFill>
                  </a:rPr>
                  <a:t>c</a:t>
                </a: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rPr>
                  <a:t>)</a:t>
                </a:r>
                <a:r>
                  <a:rPr lang="en-US" sz="2400" kern="0" dirty="0">
                    <a:ea typeface="Times New Roman" panose="02020603050405020304" pitchFamily="18" charset="0"/>
                    <a:cs typeface="Times New Roman" panose="02020603050405020304" pitchFamily="18" charset="0"/>
                  </a:rPr>
                  <a:t> </a:t>
                </a:r>
                <a:r>
                  <a:rPr lang="en-US" sz="2400" kern="0" dirty="0">
                    <a:ea typeface="Times New Roman" panose="02020603050405020304" pitchFamily="18" charset="0"/>
                  </a:rPr>
                  <a:t>Average velocity between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2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 3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 name="Rectangle 15">
                <a:extLst>
                  <a:ext uri="{FF2B5EF4-FFF2-40B4-BE49-F238E27FC236}">
                    <a16:creationId xmlns:a16="http://schemas.microsoft.com/office/drawing/2014/main" id="{D0B5D1AB-491C-4965-91B8-CDA5272ABFD0}"/>
                  </a:ext>
                </a:extLst>
              </p:cNvPr>
              <p:cNvSpPr>
                <a:spLocks noRot="1" noChangeAspect="1" noMove="1" noResize="1" noEditPoints="1" noAdjustHandles="1" noChangeArrowheads="1" noChangeShapeType="1" noTextEdit="1"/>
              </p:cNvSpPr>
              <p:nvPr/>
            </p:nvSpPr>
            <p:spPr bwMode="auto">
              <a:xfrm>
                <a:off x="0" y="754481"/>
                <a:ext cx="6981335" cy="468077"/>
              </a:xfrm>
              <a:prstGeom prst="rect">
                <a:avLst/>
              </a:prstGeom>
              <a:blipFill>
                <a:blip r:embed="rId2"/>
                <a:stretch>
                  <a:fillRect l="-1310" t="-10390"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ED299B0-30F7-415F-B52A-50B76044D385}"/>
                  </a:ext>
                </a:extLst>
              </p:cNvPr>
              <p:cNvSpPr/>
              <p:nvPr/>
            </p:nvSpPr>
            <p:spPr>
              <a:xfrm>
                <a:off x="0" y="1282562"/>
                <a:ext cx="4463273" cy="512704"/>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Average velocity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𝑎𝑣𝑔</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given by:</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1ED299B0-30F7-415F-B52A-50B76044D385}"/>
                  </a:ext>
                </a:extLst>
              </p:cNvPr>
              <p:cNvSpPr>
                <a:spLocks noRot="1" noChangeAspect="1" noMove="1" noResize="1" noEditPoints="1" noAdjustHandles="1" noChangeArrowheads="1" noChangeShapeType="1" noTextEdit="1"/>
              </p:cNvSpPr>
              <p:nvPr/>
            </p:nvSpPr>
            <p:spPr>
              <a:xfrm>
                <a:off x="0" y="1282562"/>
                <a:ext cx="4463273" cy="512704"/>
              </a:xfrm>
              <a:prstGeom prst="rect">
                <a:avLst/>
              </a:prstGeom>
              <a:blipFill>
                <a:blip r:embed="rId3"/>
                <a:stretch>
                  <a:fillRect l="-2049" t="-5952" r="-820"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B1545C9-F5CD-4778-9C95-D4CBE105F8C6}"/>
                  </a:ext>
                </a:extLst>
              </p:cNvPr>
              <p:cNvSpPr/>
              <p:nvPr/>
            </p:nvSpPr>
            <p:spPr>
              <a:xfrm>
                <a:off x="3314765" y="1855270"/>
                <a:ext cx="2514471" cy="739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𝑎𝑣𝑔</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𝑥</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2</m:t>
                                  </m:r>
                                </m:sub>
                              </m:sSub>
                            </m:e>
                          </m:d>
                          <m:r>
                            <a:rPr lang="en-US" sz="2000">
                              <a:latin typeface="Cambria Math" panose="02040503050406030204" pitchFamily="18" charset="0"/>
                            </a:rPr>
                            <m:t>−</m:t>
                          </m:r>
                          <m:r>
                            <a:rPr lang="en-US" sz="2000" i="1">
                              <a:latin typeface="Cambria Math" panose="02040503050406030204" pitchFamily="18" charset="0"/>
                            </a:rPr>
                            <m:t>𝑥</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1</m:t>
                                  </m:r>
                                </m:sub>
                              </m:sSub>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1</m:t>
                              </m:r>
                            </m:sub>
                          </m:sSub>
                        </m:den>
                      </m:f>
                    </m:oMath>
                  </m:oMathPara>
                </a14:m>
                <a:endParaRPr lang="en-US" sz="2000" dirty="0"/>
              </a:p>
            </p:txBody>
          </p:sp>
        </mc:Choice>
        <mc:Fallback xmlns="">
          <p:sp>
            <p:nvSpPr>
              <p:cNvPr id="21" name="Rectangle 20">
                <a:extLst>
                  <a:ext uri="{FF2B5EF4-FFF2-40B4-BE49-F238E27FC236}">
                    <a16:creationId xmlns:a16="http://schemas.microsoft.com/office/drawing/2014/main" id="{5B1545C9-F5CD-4778-9C95-D4CBE105F8C6}"/>
                  </a:ext>
                </a:extLst>
              </p:cNvPr>
              <p:cNvSpPr>
                <a:spLocks noRot="1" noChangeAspect="1" noMove="1" noResize="1" noEditPoints="1" noAdjustHandles="1" noChangeArrowheads="1" noChangeShapeType="1" noTextEdit="1"/>
              </p:cNvSpPr>
              <p:nvPr/>
            </p:nvSpPr>
            <p:spPr>
              <a:xfrm>
                <a:off x="3314765" y="1855270"/>
                <a:ext cx="2514471" cy="73994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79EC392-5120-4C04-A070-64F81858B7AC}"/>
                  </a:ext>
                </a:extLst>
              </p:cNvPr>
              <p:cNvSpPr/>
              <p:nvPr/>
            </p:nvSpPr>
            <p:spPr>
              <a:xfrm>
                <a:off x="0" y="2655220"/>
                <a:ext cx="3706464" cy="460895"/>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=3</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C79EC392-5120-4C04-A070-64F81858B7AC}"/>
                  </a:ext>
                </a:extLst>
              </p:cNvPr>
              <p:cNvSpPr>
                <a:spLocks noRot="1" noChangeAspect="1" noMove="1" noResize="1" noEditPoints="1" noAdjustHandles="1" noChangeArrowheads="1" noChangeShapeType="1" noTextEdit="1"/>
              </p:cNvSpPr>
              <p:nvPr/>
            </p:nvSpPr>
            <p:spPr>
              <a:xfrm>
                <a:off x="0" y="2655220"/>
                <a:ext cx="3706464" cy="460895"/>
              </a:xfrm>
              <a:prstGeom prst="rect">
                <a:avLst/>
              </a:prstGeom>
              <a:blipFill>
                <a:blip r:embed="rId5"/>
                <a:stretch>
                  <a:fillRect l="-2467" t="-10667" r="-1645" b="-30667"/>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CB5B237D-9727-488C-89F5-3D004B9D40C4}"/>
              </a:ext>
            </a:extLst>
          </p:cNvPr>
          <p:cNvSpPr/>
          <p:nvPr/>
        </p:nvSpPr>
        <p:spPr>
          <a:xfrm>
            <a:off x="0" y="3176119"/>
            <a:ext cx="5346700" cy="468313"/>
          </a:xfrm>
          <a:prstGeom prst="rect">
            <a:avLst/>
          </a:prstGeom>
        </p:spPr>
        <p:txBody>
          <a:bodyPr wrap="none">
            <a:spAutoFit/>
          </a:bodyPr>
          <a:lstStyle/>
          <a:p>
            <a:pPr eaLnBrk="0" fontAlgn="base" hangingPunct="0">
              <a:lnSpc>
                <a:spcPct val="107000"/>
              </a:lnSpc>
              <a:spcAft>
                <a:spcPts val="800"/>
              </a:spcAft>
              <a:defRPr/>
            </a:pPr>
            <a:r>
              <a:rPr lang="en-US" sz="2400" kern="0" dirty="0">
                <a:solidFill>
                  <a:srgbClr val="080800"/>
                </a:solidFill>
                <a:latin typeface="Times New Roman" panose="02020603050405020304" pitchFamily="18" charset="0"/>
                <a:ea typeface="Times New Roman" panose="02020603050405020304" pitchFamily="18" charset="0"/>
                <a:cs typeface="Times New Roman" panose="02020603050405020304" pitchFamily="18" charset="0"/>
              </a:rPr>
              <a:t>First, calculate the position at these times:</a:t>
            </a:r>
            <a:endParaRPr lang="en-US" sz="2400" kern="100" dirty="0">
              <a:solidFill>
                <a:srgbClr val="0808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F39B780-DEF1-4F8F-9658-F68FC0AA973E}"/>
                  </a:ext>
                </a:extLst>
              </p:cNvPr>
              <p:cNvSpPr/>
              <p:nvPr/>
            </p:nvSpPr>
            <p:spPr>
              <a:xfrm>
                <a:off x="0" y="3704436"/>
                <a:ext cx="1438342" cy="399405"/>
              </a:xfrm>
              <a:prstGeom prst="rect">
                <a:avLst/>
              </a:prstGeom>
            </p:spPr>
            <p:txBody>
              <a:bodyPr wrap="none">
                <a:spAutoFit/>
              </a:bodyPr>
              <a:lstStyle/>
              <a:p>
                <a:pPr>
                  <a:lnSpc>
                    <a:spcPct val="107000"/>
                  </a:lnSpc>
                  <a:spcAft>
                    <a:spcPts val="800"/>
                  </a:spcAf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At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 2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3F39B780-DEF1-4F8F-9658-F68FC0AA973E}"/>
                  </a:ext>
                </a:extLst>
              </p:cNvPr>
              <p:cNvSpPr>
                <a:spLocks noRot="1" noChangeAspect="1" noMove="1" noResize="1" noEditPoints="1" noAdjustHandles="1" noChangeArrowheads="1" noChangeShapeType="1" noTextEdit="1"/>
              </p:cNvSpPr>
              <p:nvPr/>
            </p:nvSpPr>
            <p:spPr>
              <a:xfrm>
                <a:off x="0" y="3704436"/>
                <a:ext cx="1438342" cy="399405"/>
              </a:xfrm>
              <a:prstGeom prst="rect">
                <a:avLst/>
              </a:prstGeom>
              <a:blipFill>
                <a:blip r:embed="rId6"/>
                <a:stretch>
                  <a:fillRect l="-423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6BE37BB-684D-4834-BEFA-04A9BA0D9186}"/>
                  </a:ext>
                </a:extLst>
              </p:cNvPr>
              <p:cNvSpPr/>
              <p:nvPr/>
            </p:nvSpPr>
            <p:spPr>
              <a:xfrm>
                <a:off x="2669716" y="4163845"/>
                <a:ext cx="380456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𝑥</m:t>
                      </m:r>
                      <m:d>
                        <m:dPr>
                          <m:ctrlPr>
                            <a:rPr lang="en-US" sz="2000" i="1">
                              <a:latin typeface="Cambria Math" panose="02040503050406030204" pitchFamily="18" charset="0"/>
                            </a:rPr>
                          </m:ctrlPr>
                        </m:dPr>
                        <m:e>
                          <m:r>
                            <a:rPr lang="en-US" sz="2000">
                              <a:latin typeface="Cambria Math" panose="02040503050406030204" pitchFamily="18" charset="0"/>
                            </a:rPr>
                            <m:t>2</m:t>
                          </m:r>
                        </m:e>
                      </m:d>
                      <m:r>
                        <a:rPr lang="en-US" sz="2000">
                          <a:latin typeface="Cambria Math" panose="02040503050406030204" pitchFamily="18" charset="0"/>
                        </a:rPr>
                        <m:t>=10</m:t>
                      </m:r>
                      <m:d>
                        <m:dPr>
                          <m:ctrlPr>
                            <a:rPr lang="en-US" sz="2000" i="1">
                              <a:latin typeface="Cambria Math" panose="02040503050406030204" pitchFamily="18" charset="0"/>
                            </a:rPr>
                          </m:ctrlPr>
                        </m:dPr>
                        <m:e>
                          <m:r>
                            <a:rPr lang="en-US" sz="2000">
                              <a:latin typeface="Cambria Math" panose="02040503050406030204" pitchFamily="18" charset="0"/>
                            </a:rPr>
                            <m:t>2</m:t>
                          </m:r>
                        </m:e>
                      </m:d>
                      <m:r>
                        <a:rPr lang="en-US" sz="2000">
                          <a:latin typeface="Cambria Math" panose="02040503050406030204" pitchFamily="18" charset="0"/>
                        </a:rPr>
                        <m:t>−2</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2</m:t>
                              </m:r>
                            </m:e>
                          </m:d>
                        </m:e>
                        <m:sup>
                          <m:r>
                            <a:rPr lang="en-US" sz="2000">
                              <a:latin typeface="Cambria Math" panose="02040503050406030204" pitchFamily="18" charset="0"/>
                            </a:rPr>
                            <m:t>2</m:t>
                          </m:r>
                        </m:sup>
                      </m:sSup>
                      <m:r>
                        <a:rPr lang="en-US" sz="2000">
                          <a:latin typeface="Cambria Math" panose="02040503050406030204" pitchFamily="18" charset="0"/>
                        </a:rPr>
                        <m:t> </m:t>
                      </m:r>
                      <m:r>
                        <a:rPr lang="en-US" sz="2000">
                          <a:latin typeface="Cambria Math" panose="02040503050406030204" pitchFamily="18" charset="0"/>
                        </a:rPr>
                        <m:t>𝑚</m:t>
                      </m:r>
                      <m:r>
                        <a:rPr lang="en-US" sz="2000">
                          <a:latin typeface="Cambria Math" panose="02040503050406030204" pitchFamily="18" charset="0"/>
                        </a:rPr>
                        <m:t>=12 </m:t>
                      </m:r>
                      <m:r>
                        <a:rPr lang="en-US" sz="2000">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86BE37BB-684D-4834-BEFA-04A9BA0D9186}"/>
                  </a:ext>
                </a:extLst>
              </p:cNvPr>
              <p:cNvSpPr>
                <a:spLocks noRot="1" noChangeAspect="1" noMove="1" noResize="1" noEditPoints="1" noAdjustHandles="1" noChangeArrowheads="1" noChangeShapeType="1" noTextEdit="1"/>
              </p:cNvSpPr>
              <p:nvPr/>
            </p:nvSpPr>
            <p:spPr>
              <a:xfrm>
                <a:off x="2669716" y="4163845"/>
                <a:ext cx="3804568"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AA50B99-01A8-4CB4-B946-7CBB40E8A314}"/>
                  </a:ext>
                </a:extLst>
              </p:cNvPr>
              <p:cNvSpPr/>
              <p:nvPr/>
            </p:nvSpPr>
            <p:spPr>
              <a:xfrm>
                <a:off x="0" y="4623959"/>
                <a:ext cx="1438342" cy="399405"/>
              </a:xfrm>
              <a:prstGeom prst="rect">
                <a:avLst/>
              </a:prstGeom>
            </p:spPr>
            <p:txBody>
              <a:bodyPr wrap="none">
                <a:spAutoFit/>
              </a:bodyPr>
              <a:lstStyle/>
              <a:p>
                <a:pPr>
                  <a:lnSpc>
                    <a:spcPct val="107000"/>
                  </a:lnSpc>
                  <a:spcAft>
                    <a:spcPts val="800"/>
                  </a:spcAf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At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 3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0AA50B99-01A8-4CB4-B946-7CBB40E8A314}"/>
                  </a:ext>
                </a:extLst>
              </p:cNvPr>
              <p:cNvSpPr>
                <a:spLocks noRot="1" noChangeAspect="1" noMove="1" noResize="1" noEditPoints="1" noAdjustHandles="1" noChangeArrowheads="1" noChangeShapeType="1" noTextEdit="1"/>
              </p:cNvSpPr>
              <p:nvPr/>
            </p:nvSpPr>
            <p:spPr>
              <a:xfrm>
                <a:off x="0" y="4623959"/>
                <a:ext cx="1438342" cy="399405"/>
              </a:xfrm>
              <a:prstGeom prst="rect">
                <a:avLst/>
              </a:prstGeom>
              <a:blipFill>
                <a:blip r:embed="rId8"/>
                <a:stretch>
                  <a:fillRect l="-423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5FCB6F7-B9AC-4089-A983-34C3901AF109}"/>
                  </a:ext>
                </a:extLst>
              </p:cNvPr>
              <p:cNvSpPr/>
              <p:nvPr/>
            </p:nvSpPr>
            <p:spPr>
              <a:xfrm>
                <a:off x="2672922" y="5083368"/>
                <a:ext cx="379815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𝑥</m:t>
                      </m:r>
                      <m:d>
                        <m:dPr>
                          <m:ctrlPr>
                            <a:rPr lang="en-US" sz="2000" i="1">
                              <a:latin typeface="Cambria Math" panose="02040503050406030204" pitchFamily="18" charset="0"/>
                            </a:rPr>
                          </m:ctrlPr>
                        </m:dPr>
                        <m:e>
                          <m:r>
                            <a:rPr lang="en-US" sz="2000">
                              <a:latin typeface="Cambria Math" panose="02040503050406030204" pitchFamily="18" charset="0"/>
                            </a:rPr>
                            <m:t>3</m:t>
                          </m:r>
                        </m:e>
                      </m:d>
                      <m:r>
                        <a:rPr lang="en-US" sz="2000">
                          <a:latin typeface="Cambria Math" panose="02040503050406030204" pitchFamily="18" charset="0"/>
                        </a:rPr>
                        <m:t>=10</m:t>
                      </m:r>
                      <m:d>
                        <m:dPr>
                          <m:ctrlPr>
                            <a:rPr lang="en-US" sz="2000" i="1">
                              <a:latin typeface="Cambria Math" panose="02040503050406030204" pitchFamily="18" charset="0"/>
                            </a:rPr>
                          </m:ctrlPr>
                        </m:dPr>
                        <m:e>
                          <m:r>
                            <a:rPr lang="en-US" sz="2000">
                              <a:latin typeface="Cambria Math" panose="02040503050406030204" pitchFamily="18" charset="0"/>
                            </a:rPr>
                            <m:t>3</m:t>
                          </m:r>
                        </m:e>
                      </m:d>
                      <m:r>
                        <a:rPr lang="en-US" sz="2000">
                          <a:latin typeface="Cambria Math" panose="02040503050406030204" pitchFamily="18" charset="0"/>
                        </a:rPr>
                        <m:t>−2</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3</m:t>
                              </m:r>
                            </m:e>
                          </m:d>
                        </m:e>
                        <m:sup>
                          <m:r>
                            <a:rPr lang="en-US" sz="2000">
                              <a:latin typeface="Cambria Math" panose="02040503050406030204" pitchFamily="18" charset="0"/>
                            </a:rPr>
                            <m:t>2</m:t>
                          </m:r>
                        </m:sup>
                      </m:sSup>
                      <m:r>
                        <a:rPr lang="en-US" sz="2000">
                          <a:latin typeface="Cambria Math" panose="02040503050406030204" pitchFamily="18" charset="0"/>
                        </a:rPr>
                        <m:t> </m:t>
                      </m:r>
                      <m:r>
                        <a:rPr lang="en-US" sz="2000">
                          <a:latin typeface="Cambria Math" panose="02040503050406030204" pitchFamily="18" charset="0"/>
                        </a:rPr>
                        <m:t>𝑚</m:t>
                      </m:r>
                      <m:r>
                        <a:rPr lang="en-US" sz="2000">
                          <a:latin typeface="Cambria Math" panose="02040503050406030204" pitchFamily="18" charset="0"/>
                        </a:rPr>
                        <m:t>=12 </m:t>
                      </m:r>
                      <m:r>
                        <a:rPr lang="en-US" sz="2000">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E5FCB6F7-B9AC-4089-A983-34C3901AF109}"/>
                  </a:ext>
                </a:extLst>
              </p:cNvPr>
              <p:cNvSpPr>
                <a:spLocks noRot="1" noChangeAspect="1" noMove="1" noResize="1" noEditPoints="1" noAdjustHandles="1" noChangeArrowheads="1" noChangeShapeType="1" noTextEdit="1"/>
              </p:cNvSpPr>
              <p:nvPr/>
            </p:nvSpPr>
            <p:spPr>
              <a:xfrm>
                <a:off x="2672922" y="5083368"/>
                <a:ext cx="3798156" cy="400110"/>
              </a:xfrm>
              <a:prstGeom prst="rect">
                <a:avLst/>
              </a:prstGeom>
              <a:blipFill>
                <a:blip r:embed="rId9"/>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ABB7F425-F26B-4E45-83E0-9AB92FBF4092}"/>
              </a:ext>
            </a:extLst>
          </p:cNvPr>
          <p:cNvSpPr/>
          <p:nvPr/>
        </p:nvSpPr>
        <p:spPr>
          <a:xfrm>
            <a:off x="0" y="5543482"/>
            <a:ext cx="3778599" cy="468077"/>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Now, the average velocity is: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512DEED-1F0E-4454-88AB-275817A536AC}"/>
                  </a:ext>
                </a:extLst>
              </p:cNvPr>
              <p:cNvSpPr/>
              <p:nvPr/>
            </p:nvSpPr>
            <p:spPr>
              <a:xfrm>
                <a:off x="2406856" y="6071566"/>
                <a:ext cx="4330288" cy="6896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𝑣</m:t>
                          </m:r>
                        </m:e>
                        <m:sub>
                          <m:r>
                            <a:rPr lang="en-US" sz="2000">
                              <a:latin typeface="Cambria Math" panose="02040503050406030204" pitchFamily="18" charset="0"/>
                            </a:rPr>
                            <m:t>𝑎𝑣𝑔</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𝑥</m:t>
                          </m:r>
                          <m:d>
                            <m:dPr>
                              <m:ctrlPr>
                                <a:rPr lang="en-US" sz="2000" i="1">
                                  <a:latin typeface="Cambria Math" panose="02040503050406030204" pitchFamily="18" charset="0"/>
                                </a:rPr>
                              </m:ctrlPr>
                            </m:dPr>
                            <m:e>
                              <m:r>
                                <a:rPr lang="en-US" sz="2000">
                                  <a:latin typeface="Cambria Math" panose="02040503050406030204" pitchFamily="18" charset="0"/>
                                </a:rPr>
                                <m:t>3</m:t>
                              </m:r>
                            </m:e>
                          </m:d>
                          <m:r>
                            <a:rPr lang="en-US" sz="2000">
                              <a:latin typeface="Cambria Math" panose="02040503050406030204" pitchFamily="18" charset="0"/>
                            </a:rPr>
                            <m:t>−</m:t>
                          </m:r>
                          <m:r>
                            <a:rPr lang="en-US" sz="2000">
                              <a:latin typeface="Cambria Math" panose="02040503050406030204" pitchFamily="18" charset="0"/>
                            </a:rPr>
                            <m:t>𝑥</m:t>
                          </m:r>
                          <m:d>
                            <m:dPr>
                              <m:ctrlPr>
                                <a:rPr lang="en-US" sz="2000" i="1">
                                  <a:latin typeface="Cambria Math" panose="02040503050406030204" pitchFamily="18" charset="0"/>
                                </a:rPr>
                              </m:ctrlPr>
                            </m:dPr>
                            <m:e>
                              <m:r>
                                <a:rPr lang="en-US" sz="2000">
                                  <a:latin typeface="Cambria Math" panose="02040503050406030204" pitchFamily="18" charset="0"/>
                                </a:rPr>
                                <m:t>2</m:t>
                              </m:r>
                            </m:e>
                          </m:d>
                        </m:num>
                        <m:den>
                          <m:r>
                            <a:rPr lang="en-US" sz="2000">
                              <a:latin typeface="Cambria Math" panose="02040503050406030204" pitchFamily="18" charset="0"/>
                            </a:rPr>
                            <m:t>3−2</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12−12</m:t>
                          </m:r>
                        </m:num>
                        <m:den>
                          <m:r>
                            <a:rPr lang="en-US" sz="2000">
                              <a:latin typeface="Cambria Math" panose="02040503050406030204" pitchFamily="18" charset="0"/>
                            </a:rPr>
                            <m:t>1</m:t>
                          </m:r>
                        </m:den>
                      </m:f>
                      <m:r>
                        <a:rPr lang="en-US" sz="2000">
                          <a:latin typeface="Cambria Math" panose="02040503050406030204" pitchFamily="18" charset="0"/>
                        </a:rPr>
                        <m:t>=0 </m:t>
                      </m:r>
                      <m:r>
                        <a:rPr lang="en-US" sz="2000">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C512DEED-1F0E-4454-88AB-275817A536AC}"/>
                  </a:ext>
                </a:extLst>
              </p:cNvPr>
              <p:cNvSpPr>
                <a:spLocks noRot="1" noChangeAspect="1" noMove="1" noResize="1" noEditPoints="1" noAdjustHandles="1" noChangeArrowheads="1" noChangeShapeType="1" noTextEdit="1"/>
              </p:cNvSpPr>
              <p:nvPr/>
            </p:nvSpPr>
            <p:spPr>
              <a:xfrm>
                <a:off x="2406856" y="6071566"/>
                <a:ext cx="4330288" cy="689676"/>
              </a:xfrm>
              <a:prstGeom prst="rect">
                <a:avLst/>
              </a:prstGeom>
              <a:blipFill>
                <a:blip r:embed="rId10"/>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BD3256A-5D37-4499-950C-5148AB525727}"/>
              </a:ext>
            </a:extLst>
          </p:cNvPr>
          <p:cNvSpPr txBox="1"/>
          <p:nvPr/>
        </p:nvSpPr>
        <p:spPr>
          <a:xfrm>
            <a:off x="2231636" y="6000905"/>
            <a:ext cx="4749699"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291082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5" grpId="0"/>
      <p:bldP spid="8" grpId="0"/>
      <p:bldP spid="9" grpId="0"/>
      <p:bldP spid="10" grpId="0"/>
      <p:bldP spid="11" grpId="0"/>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p:sp>
        <p:nvSpPr>
          <p:cNvPr id="14" name="Rectangle 1">
            <a:extLst>
              <a:ext uri="{FF2B5EF4-FFF2-40B4-BE49-F238E27FC236}">
                <a16:creationId xmlns:a16="http://schemas.microsoft.com/office/drawing/2014/main" id="{BC4826C6-F0D1-4B90-882E-A38AAB93EF72}"/>
              </a:ext>
            </a:extLst>
          </p:cNvPr>
          <p:cNvSpPr>
            <a:spLocks noChangeArrowheads="1"/>
          </p:cNvSpPr>
          <p:nvPr/>
        </p:nvSpPr>
        <p:spPr bwMode="auto">
          <a:xfrm>
            <a:off x="48864" y="789988"/>
            <a:ext cx="8360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(d) Graphing the Position and Velocity as a function of time</a:t>
            </a:r>
            <a:r>
              <a:rPr kumimoji="0" lang="en-US" altLang="en-US" sz="2400" b="0" i="0" u="none" strike="noStrike" kern="0" cap="none" spc="0" normalizeH="0" baseline="0" noProof="0" dirty="0">
                <a:ln>
                  <a:noFill/>
                </a:ln>
                <a:solidFill>
                  <a:srgbClr val="FAFD00"/>
                </a:solidFill>
                <a:effectLst/>
                <a:uLnTx/>
                <a:uFillTx/>
                <a:latin typeface="Times New Roman" panose="02020603050405020304" pitchFamily="18" charset="0"/>
              </a:rPr>
              <a:t>.</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DB0B234-5CE5-4BFD-82FA-1DDCD75D0A0B}"/>
                  </a:ext>
                </a:extLst>
              </p:cNvPr>
              <p:cNvSpPr/>
              <p:nvPr/>
            </p:nvSpPr>
            <p:spPr>
              <a:xfrm>
                <a:off x="163586" y="1274685"/>
                <a:ext cx="8661632" cy="728726"/>
              </a:xfrm>
              <a:prstGeom prst="rect">
                <a:avLst/>
              </a:prstGeom>
            </p:spPr>
            <p:txBody>
              <a:bodyPr wrap="square">
                <a:spAutoFit/>
              </a:bodyPr>
              <a:lstStyle/>
              <a:p>
                <a:pPr marL="342900" marR="0" lvl="0" indent="-342900" algn="just">
                  <a:lnSpc>
                    <a:spcPct val="107000"/>
                  </a:lnSpc>
                  <a:spcBef>
                    <a:spcPts val="0"/>
                  </a:spcBef>
                  <a:spcAft>
                    <a:spcPts val="800"/>
                  </a:spcAft>
                  <a:buSzPts val="1000"/>
                  <a:buFont typeface="Wingdings" panose="05000000000000000000" pitchFamily="2" charset="2"/>
                  <a:buChar char="v"/>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Position Function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𝑥</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)=10</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e>
                      <m:sup>
                        <m:r>
                          <a:rPr lang="en-US" sz="2000" i="1" kern="0">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The position function is the parabola seen below.</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3DB0B234-5CE5-4BFD-82FA-1DDCD75D0A0B}"/>
                  </a:ext>
                </a:extLst>
              </p:cNvPr>
              <p:cNvSpPr>
                <a:spLocks noRot="1" noChangeAspect="1" noMove="1" noResize="1" noEditPoints="1" noAdjustHandles="1" noChangeArrowheads="1" noChangeShapeType="1" noTextEdit="1"/>
              </p:cNvSpPr>
              <p:nvPr/>
            </p:nvSpPr>
            <p:spPr>
              <a:xfrm>
                <a:off x="163586" y="1274685"/>
                <a:ext cx="8661632" cy="728726"/>
              </a:xfrm>
              <a:prstGeom prst="rect">
                <a:avLst/>
              </a:prstGeom>
              <a:blipFill>
                <a:blip r:embed="rId2"/>
                <a:stretch>
                  <a:fillRect t="-4167" r="-704" b="-14167"/>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0385C184-7C6E-4F77-A9C9-34EEDCC985C7}"/>
              </a:ext>
            </a:extLst>
          </p:cNvPr>
          <p:cNvPicPr/>
          <p:nvPr/>
        </p:nvPicPr>
        <p:blipFill rotWithShape="1">
          <a:blip r:embed="rId3" cstate="print">
            <a:extLst>
              <a:ext uri="{28A0092B-C50C-407E-A947-70E740481C1C}">
                <a14:useLocalDpi xmlns:a14="http://schemas.microsoft.com/office/drawing/2010/main" val="0"/>
              </a:ext>
            </a:extLst>
          </a:blip>
          <a:srcRect l="695" r="49280"/>
          <a:stretch/>
        </p:blipFill>
        <p:spPr bwMode="auto">
          <a:xfrm>
            <a:off x="367918" y="3184072"/>
            <a:ext cx="3813470" cy="3155460"/>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EC612249-A57E-459B-81B9-70A9A12B21EB}"/>
              </a:ext>
            </a:extLst>
          </p:cNvPr>
          <p:cNvPicPr/>
          <p:nvPr/>
        </p:nvPicPr>
        <p:blipFill rotWithShape="1">
          <a:blip r:embed="rId4" cstate="print">
            <a:extLst>
              <a:ext uri="{28A0092B-C50C-407E-A947-70E740481C1C}">
                <a14:useLocalDpi xmlns:a14="http://schemas.microsoft.com/office/drawing/2010/main" val="0"/>
              </a:ext>
            </a:extLst>
          </a:blip>
          <a:srcRect l="50286"/>
          <a:stretch/>
        </p:blipFill>
        <p:spPr bwMode="auto">
          <a:xfrm>
            <a:off x="4572001" y="3184072"/>
            <a:ext cx="3967318" cy="3155460"/>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22F022B-D0AF-4318-85E9-070010BBC00B}"/>
                  </a:ext>
                </a:extLst>
              </p:cNvPr>
              <p:cNvSpPr/>
              <p:nvPr/>
            </p:nvSpPr>
            <p:spPr>
              <a:xfrm>
                <a:off x="229275" y="2153489"/>
                <a:ext cx="8661632" cy="728726"/>
              </a:xfrm>
              <a:prstGeom prst="rect">
                <a:avLst/>
              </a:prstGeom>
            </p:spPr>
            <p:txBody>
              <a:bodyPr wrap="square">
                <a:spAutoFit/>
              </a:bodyPr>
              <a:lstStyle/>
              <a:p>
                <a:pPr marL="342900" marR="0" lvl="0" indent="-342900" algn="just">
                  <a:lnSpc>
                    <a:spcPct val="107000"/>
                  </a:lnSpc>
                  <a:spcBef>
                    <a:spcPts val="0"/>
                  </a:spcBef>
                  <a:spcAft>
                    <a:spcPts val="800"/>
                  </a:spcAft>
                  <a:buSzPts val="1000"/>
                  <a:buFont typeface="Wingdings" panose="05000000000000000000" pitchFamily="2" charset="2"/>
                  <a:buChar char="v"/>
                  <a:tabLst>
                    <a:tab pos="457200" algn="l"/>
                  </a:tabLst>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Velocity Function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𝑣</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)=10−4</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The velocity function is a straight line with a negative slope, indicating a decrease in velocity over time.</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B22F022B-D0AF-4318-85E9-070010BBC00B}"/>
                  </a:ext>
                </a:extLst>
              </p:cNvPr>
              <p:cNvSpPr>
                <a:spLocks noRot="1" noChangeAspect="1" noMove="1" noResize="1" noEditPoints="1" noAdjustHandles="1" noChangeArrowheads="1" noChangeShapeType="1" noTextEdit="1"/>
              </p:cNvSpPr>
              <p:nvPr/>
            </p:nvSpPr>
            <p:spPr>
              <a:xfrm>
                <a:off x="229275" y="2153489"/>
                <a:ext cx="8661632" cy="728726"/>
              </a:xfrm>
              <a:prstGeom prst="rect">
                <a:avLst/>
              </a:prstGeom>
              <a:blipFill>
                <a:blip r:embed="rId5"/>
                <a:stretch>
                  <a:fillRect t="-4167" r="-775" b="-14167"/>
                </a:stretch>
              </a:blipFill>
            </p:spPr>
            <p:txBody>
              <a:bodyPr/>
              <a:lstStyle/>
              <a:p>
                <a:r>
                  <a:rPr lang="en-US">
                    <a:noFill/>
                  </a:rPr>
                  <a:t> </a:t>
                </a:r>
              </a:p>
            </p:txBody>
          </p:sp>
        </mc:Fallback>
      </mc:AlternateContent>
    </p:spTree>
    <p:extLst>
      <p:ext uri="{BB962C8B-B14F-4D97-AF65-F5344CB8AC3E}">
        <p14:creationId xmlns:p14="http://schemas.microsoft.com/office/powerpoint/2010/main" val="39863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72F36BD-DB79-4C96-82DB-092DB37479B9}"/>
                  </a:ext>
                </a:extLst>
              </p:cNvPr>
              <p:cNvSpPr/>
              <p:nvPr/>
            </p:nvSpPr>
            <p:spPr>
              <a:xfrm>
                <a:off x="115349" y="884076"/>
                <a:ext cx="8678410" cy="3958776"/>
              </a:xfrm>
              <a:prstGeom prst="rect">
                <a:avLst/>
              </a:prstGeom>
            </p:spPr>
            <p:txBody>
              <a:bodyPr wrap="square">
                <a:spAutoFit/>
              </a:bodyPr>
              <a:lstStyle/>
              <a:p>
                <a:pPr>
                  <a:lnSpc>
                    <a:spcPct val="107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Freight trains can produce only relatively small accelerations and decelerations. </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buAutoNum type="alphaLcParenBoth"/>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What is the final velocity of a freight train that accelerates at a rate of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0.05 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for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8.0 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𝑚𝑖𝑛</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starting with an initial velocity of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4.0 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p>
              <a:p>
                <a:pPr marL="457200" indent="-457200">
                  <a:lnSpc>
                    <a:spcPct val="107000"/>
                  </a:lnSpc>
                  <a:buAutoNum type="alphaLcParenBoth"/>
                </a:pPr>
                <a:endParaRPr lang="en-US" sz="2000" kern="100" dirty="0">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107000"/>
                  </a:lnSpc>
                  <a:buAutoNum type="alphaLcParenBoth"/>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If the train slows down at a rate of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0.55 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how long will it take to come to a stop from this velocity? </a:t>
                </a:r>
              </a:p>
              <a:p>
                <a:pPr marL="457200" indent="-457200">
                  <a:lnSpc>
                    <a:spcPct val="107000"/>
                  </a:lnSpc>
                  <a:buAutoNum type="alphaLcParenBoth"/>
                </a:pPr>
                <a:endParaRPr lang="en-US" sz="2000" kern="100" dirty="0">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107000"/>
                  </a:lnSpc>
                  <a:buAutoNum type="alphaLcParenBoth"/>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How far will it travel in each case?</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D72F36BD-DB79-4C96-82DB-092DB37479B9}"/>
                  </a:ext>
                </a:extLst>
              </p:cNvPr>
              <p:cNvSpPr>
                <a:spLocks noRot="1" noChangeAspect="1" noMove="1" noResize="1" noEditPoints="1" noAdjustHandles="1" noChangeArrowheads="1" noChangeShapeType="1" noTextEdit="1"/>
              </p:cNvSpPr>
              <p:nvPr/>
            </p:nvSpPr>
            <p:spPr>
              <a:xfrm>
                <a:off x="115349" y="884076"/>
                <a:ext cx="8678410" cy="3958776"/>
              </a:xfrm>
              <a:prstGeom prst="rect">
                <a:avLst/>
              </a:prstGeom>
              <a:blipFill>
                <a:blip r:embed="rId2"/>
                <a:stretch>
                  <a:fillRect l="-1124" t="-1233" r="-632" b="-924"/>
                </a:stretch>
              </a:blipFill>
            </p:spPr>
            <p:txBody>
              <a:bodyPr/>
              <a:lstStyle/>
              <a:p>
                <a:r>
                  <a:rPr lang="en-US">
                    <a:noFill/>
                  </a:rPr>
                  <a:t> </a:t>
                </a:r>
              </a:p>
            </p:txBody>
          </p:sp>
        </mc:Fallback>
      </mc:AlternateContent>
    </p:spTree>
    <p:extLst>
      <p:ext uri="{BB962C8B-B14F-4D97-AF65-F5344CB8AC3E}">
        <p14:creationId xmlns:p14="http://schemas.microsoft.com/office/powerpoint/2010/main" val="128805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F4E689C-BC78-4E9C-B7E4-971DAC095B19}"/>
                  </a:ext>
                </a:extLst>
              </p:cNvPr>
              <p:cNvSpPr/>
              <p:nvPr/>
            </p:nvSpPr>
            <p:spPr>
              <a:xfrm>
                <a:off x="0" y="736690"/>
                <a:ext cx="8611298" cy="2847126"/>
              </a:xfrm>
              <a:prstGeom prst="rect">
                <a:avLst/>
              </a:prstGeom>
            </p:spPr>
            <p:txBody>
              <a:bodyPr wrap="square">
                <a:spAutoFit/>
              </a:bodyPr>
              <a:lstStyle/>
              <a:p>
                <a:pPr>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Given Data:</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Initial velocity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=4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Acceleration during speeding up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​=0.05</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Time of acceleration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=8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𝑚𝑖𝑛</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=8×60</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=480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Deceleration rate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​=−0.</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5 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(negative because it’s deceleration)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2F4E689C-BC78-4E9C-B7E4-971DAC095B19}"/>
                  </a:ext>
                </a:extLst>
              </p:cNvPr>
              <p:cNvSpPr>
                <a:spLocks noRot="1" noChangeAspect="1" noMove="1" noResize="1" noEditPoints="1" noAdjustHandles="1" noChangeArrowheads="1" noChangeShapeType="1" noTextEdit="1"/>
              </p:cNvSpPr>
              <p:nvPr/>
            </p:nvSpPr>
            <p:spPr>
              <a:xfrm>
                <a:off x="0" y="736690"/>
                <a:ext cx="8611298" cy="2847126"/>
              </a:xfrm>
              <a:prstGeom prst="rect">
                <a:avLst/>
              </a:prstGeom>
              <a:blipFill>
                <a:blip r:embed="rId2"/>
                <a:stretch>
                  <a:fillRect l="-1062" t="-1713" b="-4069"/>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79F7582-CC94-4819-83DC-2A7F5DF17E25}"/>
              </a:ext>
            </a:extLst>
          </p:cNvPr>
          <p:cNvSpPr>
            <a:spLocks noChangeArrowheads="1"/>
          </p:cNvSpPr>
          <p:nvPr/>
        </p:nvSpPr>
        <p:spPr bwMode="auto">
          <a:xfrm>
            <a:off x="0" y="3665021"/>
            <a:ext cx="769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(a) Final Velocity After Acceleration</a:t>
            </a:r>
          </a:p>
        </p:txBody>
      </p:sp>
      <p:sp>
        <p:nvSpPr>
          <p:cNvPr id="9" name="Rectangle 8">
            <a:extLst>
              <a:ext uri="{FF2B5EF4-FFF2-40B4-BE49-F238E27FC236}">
                <a16:creationId xmlns:a16="http://schemas.microsoft.com/office/drawing/2014/main" id="{A3218B84-3E14-450C-910F-26DCDFFE21A4}"/>
              </a:ext>
            </a:extLst>
          </p:cNvPr>
          <p:cNvSpPr>
            <a:spLocks noChangeArrowheads="1"/>
          </p:cNvSpPr>
          <p:nvPr/>
        </p:nvSpPr>
        <p:spPr bwMode="auto">
          <a:xfrm>
            <a:off x="0" y="4714126"/>
            <a:ext cx="3830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Substituting the given values:</a:t>
            </a:r>
          </a:p>
        </p:txBody>
      </p:sp>
      <p:sp>
        <p:nvSpPr>
          <p:cNvPr id="10" name="Rectangle 9">
            <a:extLst>
              <a:ext uri="{FF2B5EF4-FFF2-40B4-BE49-F238E27FC236}">
                <a16:creationId xmlns:a16="http://schemas.microsoft.com/office/drawing/2014/main" id="{CE878C20-E5DE-4D7F-9474-32503DA59C04}"/>
              </a:ext>
            </a:extLst>
          </p:cNvPr>
          <p:cNvSpPr>
            <a:spLocks noChangeArrowheads="1"/>
          </p:cNvSpPr>
          <p:nvPr/>
        </p:nvSpPr>
        <p:spPr bwMode="auto">
          <a:xfrm>
            <a:off x="0" y="6275388"/>
            <a:ext cx="7000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So, the final velocity of the train is 28 m/s.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BDA4263-B140-4024-9010-6BFE68F40D43}"/>
                  </a:ext>
                </a:extLst>
              </p:cNvPr>
              <p:cNvSpPr/>
              <p:nvPr/>
            </p:nvSpPr>
            <p:spPr>
              <a:xfrm>
                <a:off x="3641233" y="4208189"/>
                <a:ext cx="1861535"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𝑓</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0</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1</m:t>
                          </m:r>
                        </m:sub>
                      </m:sSub>
                    </m:oMath>
                  </m:oMathPara>
                </a14:m>
                <a:endParaRPr lang="en-US" sz="2000" dirty="0"/>
              </a:p>
            </p:txBody>
          </p:sp>
        </mc:Choice>
        <mc:Fallback xmlns="">
          <p:sp>
            <p:nvSpPr>
              <p:cNvPr id="5" name="Rectangle 4">
                <a:extLst>
                  <a:ext uri="{FF2B5EF4-FFF2-40B4-BE49-F238E27FC236}">
                    <a16:creationId xmlns:a16="http://schemas.microsoft.com/office/drawing/2014/main" id="{DBDA4263-B140-4024-9010-6BFE68F40D43}"/>
                  </a:ext>
                </a:extLst>
              </p:cNvPr>
              <p:cNvSpPr>
                <a:spLocks noRot="1" noChangeAspect="1" noMove="1" noResize="1" noEditPoints="1" noAdjustHandles="1" noChangeArrowheads="1" noChangeShapeType="1" noTextEdit="1"/>
              </p:cNvSpPr>
              <p:nvPr/>
            </p:nvSpPr>
            <p:spPr>
              <a:xfrm>
                <a:off x="3641233" y="4208189"/>
                <a:ext cx="1861535" cy="4247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75B94F9-58AD-4D4C-A52D-49BEF2E9C3FA}"/>
                  </a:ext>
                </a:extLst>
              </p:cNvPr>
              <p:cNvSpPr/>
              <p:nvPr/>
            </p:nvSpPr>
            <p:spPr>
              <a:xfrm>
                <a:off x="2387844" y="5257293"/>
                <a:ext cx="4082976" cy="430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𝑣</m:t>
                          </m:r>
                        </m:e>
                        <m:sub>
                          <m:r>
                            <a:rPr lang="en-US" sz="2000">
                              <a:latin typeface="Cambria Math" panose="02040503050406030204" pitchFamily="18" charset="0"/>
                            </a:rPr>
                            <m:t>𝑓</m:t>
                          </m:r>
                        </m:sub>
                      </m:sSub>
                      <m:r>
                        <a:rPr lang="en-US" sz="2000">
                          <a:latin typeface="Cambria Math" panose="02040503050406030204" pitchFamily="18" charset="0"/>
                        </a:rPr>
                        <m:t>=4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r>
                            <a:rPr lang="en-US" sz="2000">
                              <a:latin typeface="Cambria Math" panose="02040503050406030204" pitchFamily="18" charset="0"/>
                            </a:rPr>
                            <m:t>𝑠</m:t>
                          </m:r>
                        </m:den>
                      </m:f>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0.05 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sSup>
                                <m:sSupPr>
                                  <m:ctrlPr>
                                    <a:rPr lang="en-US" sz="2000" i="1">
                                      <a:latin typeface="Cambria Math" panose="02040503050406030204" pitchFamily="18" charset="0"/>
                                    </a:rPr>
                                  </m:ctrlPr>
                                </m:sSupPr>
                                <m:e>
                                  <m:r>
                                    <a:rPr lang="en-US" sz="2000">
                                      <a:latin typeface="Cambria Math" panose="02040503050406030204" pitchFamily="18" charset="0"/>
                                    </a:rPr>
                                    <m:t>𝑠</m:t>
                                  </m:r>
                                </m:e>
                                <m:sup>
                                  <m:r>
                                    <a:rPr lang="en-US" sz="2000">
                                      <a:latin typeface="Cambria Math" panose="02040503050406030204" pitchFamily="18" charset="0"/>
                                    </a:rPr>
                                    <m:t>2</m:t>
                                  </m:r>
                                </m:sup>
                              </m:sSup>
                            </m:den>
                          </m:f>
                        </m:e>
                      </m:d>
                      <m:d>
                        <m:dPr>
                          <m:ctrlPr>
                            <a:rPr lang="en-US" sz="2000" i="1">
                              <a:latin typeface="Cambria Math" panose="02040503050406030204" pitchFamily="18" charset="0"/>
                            </a:rPr>
                          </m:ctrlPr>
                        </m:dPr>
                        <m:e>
                          <m:r>
                            <a:rPr lang="en-US" sz="2000">
                              <a:latin typeface="Cambria Math" panose="02040503050406030204" pitchFamily="18" charset="0"/>
                            </a:rPr>
                            <m:t>480 </m:t>
                          </m:r>
                          <m:r>
                            <a:rPr lang="en-US" sz="2000">
                              <a:latin typeface="Cambria Math" panose="02040503050406030204" pitchFamily="18" charset="0"/>
                            </a:rPr>
                            <m:t>𝑠</m:t>
                          </m:r>
                        </m:e>
                      </m:d>
                    </m:oMath>
                  </m:oMathPara>
                </a14:m>
                <a:endParaRPr lang="en-US" sz="2000" dirty="0">
                  <a:latin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575B94F9-58AD-4D4C-A52D-49BEF2E9C3FA}"/>
                  </a:ext>
                </a:extLst>
              </p:cNvPr>
              <p:cNvSpPr>
                <a:spLocks noRot="1" noChangeAspect="1" noMove="1" noResize="1" noEditPoints="1" noAdjustHandles="1" noChangeArrowheads="1" noChangeShapeType="1" noTextEdit="1"/>
              </p:cNvSpPr>
              <p:nvPr/>
            </p:nvSpPr>
            <p:spPr>
              <a:xfrm>
                <a:off x="2387844" y="5257293"/>
                <a:ext cx="4082976" cy="430952"/>
              </a:xfrm>
              <a:prstGeom prst="rect">
                <a:avLst/>
              </a:prstGeom>
              <a:blipFill>
                <a:blip r:embed="rId4"/>
                <a:stretch>
                  <a:fillRect t="-105634" b="-160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DB3005E-7C1E-4ABA-AAA8-49EEEB86AAF9}"/>
                  </a:ext>
                </a:extLst>
              </p:cNvPr>
              <p:cNvSpPr/>
              <p:nvPr/>
            </p:nvSpPr>
            <p:spPr>
              <a:xfrm>
                <a:off x="3724909" y="5769450"/>
                <a:ext cx="1694182"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𝑣</m:t>
                          </m:r>
                        </m:e>
                        <m:sub>
                          <m:r>
                            <a:rPr lang="en-US" sz="2000">
                              <a:latin typeface="Cambria Math" panose="02040503050406030204" pitchFamily="18" charset="0"/>
                            </a:rPr>
                            <m:t>𝑓</m:t>
                          </m:r>
                        </m:sub>
                      </m:sSub>
                      <m:r>
                        <a:rPr lang="en-US" sz="2000">
                          <a:latin typeface="Cambria Math" panose="02040503050406030204" pitchFamily="18" charset="0"/>
                        </a:rPr>
                        <m:t>=28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r>
                            <a:rPr lang="en-US" sz="2000">
                              <a:latin typeface="Cambria Math" panose="02040503050406030204" pitchFamily="18" charset="0"/>
                            </a:rPr>
                            <m:t>𝑠</m:t>
                          </m:r>
                        </m:den>
                      </m:f>
                    </m:oMath>
                  </m:oMathPara>
                </a14:m>
                <a:endParaRPr lang="en-US" sz="2000"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BDB3005E-7C1E-4ABA-AAA8-49EEEB86AAF9}"/>
                  </a:ext>
                </a:extLst>
              </p:cNvPr>
              <p:cNvSpPr>
                <a:spLocks noRot="1" noChangeAspect="1" noMove="1" noResize="1" noEditPoints="1" noAdjustHandles="1" noChangeArrowheads="1" noChangeShapeType="1" noTextEdit="1"/>
              </p:cNvSpPr>
              <p:nvPr/>
            </p:nvSpPr>
            <p:spPr>
              <a:xfrm>
                <a:off x="3724909" y="5769450"/>
                <a:ext cx="1694182" cy="424732"/>
              </a:xfrm>
              <a:prstGeom prst="rect">
                <a:avLst/>
              </a:prstGeom>
              <a:blipFill>
                <a:blip r:embed="rId5"/>
                <a:stretch>
                  <a:fillRect t="-108571" r="-32734" b="-16285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1AF1B4EB-61B1-4D7B-A829-A64F0A4287E5}"/>
              </a:ext>
            </a:extLst>
          </p:cNvPr>
          <p:cNvSpPr txBox="1"/>
          <p:nvPr/>
        </p:nvSpPr>
        <p:spPr>
          <a:xfrm>
            <a:off x="3537865" y="4190176"/>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4" name="TextBox 13">
            <a:extLst>
              <a:ext uri="{FF2B5EF4-FFF2-40B4-BE49-F238E27FC236}">
                <a16:creationId xmlns:a16="http://schemas.microsoft.com/office/drawing/2014/main" id="{AE2C4EF1-03A6-4847-96D8-42005B6F580B}"/>
              </a:ext>
            </a:extLst>
          </p:cNvPr>
          <p:cNvSpPr txBox="1"/>
          <p:nvPr/>
        </p:nvSpPr>
        <p:spPr>
          <a:xfrm>
            <a:off x="3641233" y="5728783"/>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65634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5" grpId="0"/>
      <p:bldP spid="11" grpId="0"/>
      <p:bldP spid="12" grpId="0"/>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3" name="Rectangle 3">
            <a:extLst>
              <a:ext uri="{FF2B5EF4-FFF2-40B4-BE49-F238E27FC236}">
                <a16:creationId xmlns:a16="http://schemas.microsoft.com/office/drawing/2014/main" id="{9E6A29A5-1316-44DE-9900-FA0A50340AF9}"/>
              </a:ext>
            </a:extLst>
          </p:cNvPr>
          <p:cNvSpPr>
            <a:spLocks noChangeArrowheads="1"/>
          </p:cNvSpPr>
          <p:nvPr/>
        </p:nvSpPr>
        <p:spPr bwMode="auto">
          <a:xfrm>
            <a:off x="23813" y="795338"/>
            <a:ext cx="3633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(b) Time to Come to a Stop</a:t>
            </a:r>
          </a:p>
        </p:txBody>
      </p:sp>
      <p:sp>
        <p:nvSpPr>
          <p:cNvPr id="14" name="Rectangle 13">
            <a:extLst>
              <a:ext uri="{FF2B5EF4-FFF2-40B4-BE49-F238E27FC236}">
                <a16:creationId xmlns:a16="http://schemas.microsoft.com/office/drawing/2014/main" id="{B02AABA1-6D00-4146-92C3-11F46214FFD6}"/>
              </a:ext>
            </a:extLst>
          </p:cNvPr>
          <p:cNvSpPr>
            <a:spLocks noChangeArrowheads="1"/>
          </p:cNvSpPr>
          <p:nvPr/>
        </p:nvSpPr>
        <p:spPr bwMode="auto">
          <a:xfrm>
            <a:off x="-41945" y="1416050"/>
            <a:ext cx="9067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To find the time it takes for the train to come to a stop, we use the formula:</a:t>
            </a:r>
          </a:p>
        </p:txBody>
      </p:sp>
      <p:sp>
        <p:nvSpPr>
          <p:cNvPr id="15" name="Rectangle 14">
            <a:extLst>
              <a:ext uri="{FF2B5EF4-FFF2-40B4-BE49-F238E27FC236}">
                <a16:creationId xmlns:a16="http://schemas.microsoft.com/office/drawing/2014/main" id="{0A47C9F8-6F95-4690-8CD6-A5745E7DB157}"/>
              </a:ext>
            </a:extLst>
          </p:cNvPr>
          <p:cNvSpPr>
            <a:spLocks noChangeArrowheads="1"/>
          </p:cNvSpPr>
          <p:nvPr/>
        </p:nvSpPr>
        <p:spPr bwMode="auto">
          <a:xfrm>
            <a:off x="-41945" y="5995988"/>
            <a:ext cx="800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It will take approximately 50.91s for the train to come to a stop</a:t>
            </a:r>
            <a:r>
              <a:rPr kumimoji="0" lang="en-US" altLang="en-US" sz="2400" b="0" i="0" u="none" strike="noStrike" kern="0" cap="none" spc="0" normalizeH="0" baseline="0" noProof="0" dirty="0">
                <a:ln>
                  <a:noFill/>
                </a:ln>
                <a:solidFill>
                  <a:srgbClr val="FAFD00"/>
                </a:solidFill>
                <a:effectLst/>
                <a:uLnTx/>
                <a:uFillTx/>
                <a:latin typeface="Times New Roman" panose="02020603050405020304" pitchFamily="18" charset="0"/>
              </a:rPr>
              <a:t>.</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A015CA9-561A-448A-873B-407607363897}"/>
                  </a:ext>
                </a:extLst>
              </p:cNvPr>
              <p:cNvSpPr/>
              <p:nvPr/>
            </p:nvSpPr>
            <p:spPr>
              <a:xfrm>
                <a:off x="3635269" y="2451472"/>
                <a:ext cx="1873462"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𝑓</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0</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2</m:t>
                          </m:r>
                        </m:sub>
                      </m:sSub>
                    </m:oMath>
                  </m:oMathPara>
                </a14:m>
                <a:endParaRPr lang="en-US" sz="2000" dirty="0"/>
              </a:p>
            </p:txBody>
          </p:sp>
        </mc:Choice>
        <mc:Fallback xmlns="">
          <p:sp>
            <p:nvSpPr>
              <p:cNvPr id="2" name="Rectangle 1">
                <a:extLst>
                  <a:ext uri="{FF2B5EF4-FFF2-40B4-BE49-F238E27FC236}">
                    <a16:creationId xmlns:a16="http://schemas.microsoft.com/office/drawing/2014/main" id="{CA015CA9-561A-448A-873B-407607363897}"/>
                  </a:ext>
                </a:extLst>
              </p:cNvPr>
              <p:cNvSpPr>
                <a:spLocks noRot="1" noChangeAspect="1" noMove="1" noResize="1" noEditPoints="1" noAdjustHandles="1" noChangeArrowheads="1" noChangeShapeType="1" noTextEdit="1"/>
              </p:cNvSpPr>
              <p:nvPr/>
            </p:nvSpPr>
            <p:spPr>
              <a:xfrm>
                <a:off x="3635269" y="2451472"/>
                <a:ext cx="1873462" cy="424732"/>
              </a:xfrm>
              <a:prstGeom prst="rect">
                <a:avLst/>
              </a:prstGeom>
              <a:blipFill>
                <a:blip r:embed="rId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61D7A4F-C513-4AFC-AA9F-54CCAE79EE8E}"/>
                  </a:ext>
                </a:extLst>
              </p:cNvPr>
              <p:cNvSpPr/>
              <p:nvPr/>
            </p:nvSpPr>
            <p:spPr>
              <a:xfrm>
                <a:off x="-41945" y="3079776"/>
                <a:ext cx="7043980" cy="512256"/>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Since the train comes to a stop,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Therefore:</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261D7A4F-C513-4AFC-AA9F-54CCAE79EE8E}"/>
                  </a:ext>
                </a:extLst>
              </p:cNvPr>
              <p:cNvSpPr>
                <a:spLocks noRot="1" noChangeAspect="1" noMove="1" noResize="1" noEditPoints="1" noAdjustHandles="1" noChangeArrowheads="1" noChangeShapeType="1" noTextEdit="1"/>
              </p:cNvSpPr>
              <p:nvPr/>
            </p:nvSpPr>
            <p:spPr>
              <a:xfrm>
                <a:off x="-41945" y="3079776"/>
                <a:ext cx="7043980" cy="512256"/>
              </a:xfrm>
              <a:prstGeom prst="rect">
                <a:avLst/>
              </a:prstGeom>
              <a:blipFill>
                <a:blip r:embed="rId3"/>
                <a:stretch>
                  <a:fillRect l="-1298" t="-5952" r="-346"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E390E2F-C482-4B30-B0C1-DD73AA111B50}"/>
                  </a:ext>
                </a:extLst>
              </p:cNvPr>
              <p:cNvSpPr/>
              <p:nvPr/>
            </p:nvSpPr>
            <p:spPr>
              <a:xfrm>
                <a:off x="2572446" y="3795604"/>
                <a:ext cx="371377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0=28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−0.55 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e>
                      </m:d>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2</m:t>
                          </m:r>
                        </m:sub>
                      </m:sSub>
                    </m:oMath>
                  </m:oMathPara>
                </a14:m>
                <a:endParaRPr lang="en-US" sz="2000" dirty="0"/>
              </a:p>
            </p:txBody>
          </p:sp>
        </mc:Choice>
        <mc:Fallback xmlns="">
          <p:sp>
            <p:nvSpPr>
              <p:cNvPr id="7" name="Rectangle 6">
                <a:extLst>
                  <a:ext uri="{FF2B5EF4-FFF2-40B4-BE49-F238E27FC236}">
                    <a16:creationId xmlns:a16="http://schemas.microsoft.com/office/drawing/2014/main" id="{EE390E2F-C482-4B30-B0C1-DD73AA111B50}"/>
                  </a:ext>
                </a:extLst>
              </p:cNvPr>
              <p:cNvSpPr>
                <a:spLocks noRot="1" noChangeAspect="1" noMove="1" noResize="1" noEditPoints="1" noAdjustHandles="1" noChangeArrowheads="1" noChangeShapeType="1" noTextEdit="1"/>
              </p:cNvSpPr>
              <p:nvPr/>
            </p:nvSpPr>
            <p:spPr>
              <a:xfrm>
                <a:off x="2572446" y="3795604"/>
                <a:ext cx="3713773" cy="400110"/>
              </a:xfrm>
              <a:prstGeom prst="rect">
                <a:avLst/>
              </a:prstGeom>
              <a:blipFill>
                <a:blip r:embed="rId4"/>
                <a:stretch>
                  <a:fillRect t="-116923" r="-2463" b="-18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452FD69-3075-4FD0-ABC4-9A60553920C2}"/>
                  </a:ext>
                </a:extLst>
              </p:cNvPr>
              <p:cNvSpPr/>
              <p:nvPr/>
            </p:nvSpPr>
            <p:spPr>
              <a:xfrm>
                <a:off x="-41945" y="4399286"/>
                <a:ext cx="1914563" cy="460895"/>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Solving for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E452FD69-3075-4FD0-ABC4-9A60553920C2}"/>
                  </a:ext>
                </a:extLst>
              </p:cNvPr>
              <p:cNvSpPr>
                <a:spLocks noRot="1" noChangeAspect="1" noMove="1" noResize="1" noEditPoints="1" noAdjustHandles="1" noChangeArrowheads="1" noChangeShapeType="1" noTextEdit="1"/>
              </p:cNvSpPr>
              <p:nvPr/>
            </p:nvSpPr>
            <p:spPr>
              <a:xfrm>
                <a:off x="-41945" y="4399286"/>
                <a:ext cx="1914563" cy="460895"/>
              </a:xfrm>
              <a:prstGeom prst="rect">
                <a:avLst/>
              </a:prstGeom>
              <a:blipFill>
                <a:blip r:embed="rId5"/>
                <a:stretch>
                  <a:fillRect l="-4777"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DB27A0A-1D11-4CEB-A09C-129FD05E8220}"/>
                  </a:ext>
                </a:extLst>
              </p:cNvPr>
              <p:cNvSpPr/>
              <p:nvPr/>
            </p:nvSpPr>
            <p:spPr>
              <a:xfrm>
                <a:off x="2772052" y="5063753"/>
                <a:ext cx="3314562" cy="7286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2</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−28 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r>
                                <a:rPr lang="en-US" sz="2000">
                                  <a:latin typeface="Cambria Math" panose="02040503050406030204" pitchFamily="18" charset="0"/>
                                </a:rPr>
                                <m:t>𝑠</m:t>
                              </m:r>
                            </m:den>
                          </m:f>
                        </m:num>
                        <m:den>
                          <m:r>
                            <a:rPr lang="en-US" sz="2000">
                              <a:latin typeface="Cambria Math" panose="02040503050406030204" pitchFamily="18" charset="0"/>
                            </a:rPr>
                            <m:t>−0.55 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sSup>
                                <m:sSupPr>
                                  <m:ctrlPr>
                                    <a:rPr lang="en-US" sz="2000" i="1">
                                      <a:latin typeface="Cambria Math" panose="02040503050406030204" pitchFamily="18" charset="0"/>
                                    </a:rPr>
                                  </m:ctrlPr>
                                </m:sSupPr>
                                <m:e>
                                  <m:r>
                                    <a:rPr lang="en-US" sz="2000">
                                      <a:latin typeface="Cambria Math" panose="02040503050406030204" pitchFamily="18" charset="0"/>
                                    </a:rPr>
                                    <m:t>𝑠</m:t>
                                  </m:r>
                                </m:e>
                                <m:sup>
                                  <m:r>
                                    <a:rPr lang="en-US" sz="2000">
                                      <a:latin typeface="Cambria Math" panose="02040503050406030204" pitchFamily="18" charset="0"/>
                                    </a:rPr>
                                    <m:t>2</m:t>
                                  </m:r>
                                </m:sup>
                              </m:sSup>
                            </m:den>
                          </m:f>
                        </m:den>
                      </m:f>
                      <m:r>
                        <a:rPr lang="en-US" sz="2000">
                          <a:latin typeface="Cambria Math" panose="02040503050406030204" pitchFamily="18" charset="0"/>
                        </a:rPr>
                        <m:t>=50.91 </m:t>
                      </m:r>
                      <m:r>
                        <a:rPr lang="en-US" sz="2000">
                          <a:latin typeface="Cambria Math" panose="02040503050406030204" pitchFamily="18" charset="0"/>
                        </a:rPr>
                        <m:t>𝑠</m:t>
                      </m:r>
                    </m:oMath>
                  </m:oMathPara>
                </a14:m>
                <a:endParaRPr lang="en-US" sz="2000" dirty="0">
                  <a:latin typeface="Cambria Math" panose="02040503050406030204" pitchFamily="18" charset="0"/>
                </a:endParaRPr>
              </a:p>
            </p:txBody>
          </p:sp>
        </mc:Choice>
        <mc:Fallback xmlns="">
          <p:sp>
            <p:nvSpPr>
              <p:cNvPr id="17" name="Rectangle 16">
                <a:extLst>
                  <a:ext uri="{FF2B5EF4-FFF2-40B4-BE49-F238E27FC236}">
                    <a16:creationId xmlns:a16="http://schemas.microsoft.com/office/drawing/2014/main" id="{8DB27A0A-1D11-4CEB-A09C-129FD05E8220}"/>
                  </a:ext>
                </a:extLst>
              </p:cNvPr>
              <p:cNvSpPr>
                <a:spLocks noRot="1" noChangeAspect="1" noMove="1" noResize="1" noEditPoints="1" noAdjustHandles="1" noChangeArrowheads="1" noChangeShapeType="1" noTextEdit="1"/>
              </p:cNvSpPr>
              <p:nvPr/>
            </p:nvSpPr>
            <p:spPr>
              <a:xfrm>
                <a:off x="2772052" y="5063753"/>
                <a:ext cx="3314562" cy="728661"/>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6A5F804-E22B-4AB4-A94A-5D3EE2F31977}"/>
              </a:ext>
            </a:extLst>
          </p:cNvPr>
          <p:cNvSpPr txBox="1"/>
          <p:nvPr/>
        </p:nvSpPr>
        <p:spPr>
          <a:xfrm>
            <a:off x="3587147" y="2424818"/>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2" name="TextBox 11">
            <a:extLst>
              <a:ext uri="{FF2B5EF4-FFF2-40B4-BE49-F238E27FC236}">
                <a16:creationId xmlns:a16="http://schemas.microsoft.com/office/drawing/2014/main" id="{17BB68B6-BA87-48DB-AF87-BB3C294F5D56}"/>
              </a:ext>
            </a:extLst>
          </p:cNvPr>
          <p:cNvSpPr txBox="1"/>
          <p:nvPr/>
        </p:nvSpPr>
        <p:spPr>
          <a:xfrm>
            <a:off x="2772052" y="5026451"/>
            <a:ext cx="3314562"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131406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 grpId="0"/>
      <p:bldP spid="6" grpId="0"/>
      <p:bldP spid="7" grpId="0"/>
      <p:bldP spid="16" grpId="0"/>
      <p:bldP spid="17" grpId="0"/>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p:sp>
        <p:nvSpPr>
          <p:cNvPr id="6" name="Rectangle 6">
            <a:extLst>
              <a:ext uri="{FF2B5EF4-FFF2-40B4-BE49-F238E27FC236}">
                <a16:creationId xmlns:a16="http://schemas.microsoft.com/office/drawing/2014/main" id="{3C81A085-7325-4F65-8211-D1C3B8B68CF4}"/>
              </a:ext>
            </a:extLst>
          </p:cNvPr>
          <p:cNvSpPr>
            <a:spLocks noChangeArrowheads="1"/>
          </p:cNvSpPr>
          <p:nvPr/>
        </p:nvSpPr>
        <p:spPr bwMode="auto">
          <a:xfrm>
            <a:off x="223838" y="990600"/>
            <a:ext cx="87455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eaLnBrk="0" fontAlgn="base" hangingPunct="0">
              <a:lnSpc>
                <a:spcPct val="107000"/>
              </a:lnSpc>
              <a:spcBef>
                <a:spcPct val="0"/>
              </a:spcBef>
              <a:spcAft>
                <a:spcPts val="800"/>
              </a:spcAft>
              <a:buSzTx/>
              <a:buFontTx/>
              <a:buNone/>
            </a:pPr>
            <a:r>
              <a:rPr lang="en-US" altLang="en-US" sz="2800" b="1" dirty="0">
                <a:solidFill>
                  <a:srgbClr val="080800"/>
                </a:solidFill>
                <a:cs typeface="Times New Roman" panose="02020603050405020304" pitchFamily="18" charset="0"/>
              </a:rPr>
              <a:t>Explanation:</a:t>
            </a:r>
            <a:endParaRPr lang="en-US" altLang="en-US" sz="2000" dirty="0">
              <a:solidFill>
                <a:srgbClr val="080800"/>
              </a:solidFill>
              <a:latin typeface="Calibri" panose="020F0502020204030204" pitchFamily="34" charset="0"/>
              <a:ea typeface="Calibri" panose="020F0502020204030204" pitchFamily="34" charset="0"/>
              <a:cs typeface="Times New Roman" panose="02020603050405020304" pitchFamily="18" charset="0"/>
            </a:endParaRPr>
          </a:p>
          <a:p>
            <a:pPr algn="just" eaLnBrk="0" fontAlgn="base" hangingPunct="0">
              <a:lnSpc>
                <a:spcPct val="107000"/>
              </a:lnSpc>
              <a:spcBef>
                <a:spcPct val="0"/>
              </a:spcBef>
              <a:spcAft>
                <a:spcPts val="800"/>
              </a:spcAft>
              <a:buSzPts val="1000"/>
              <a:buNone/>
            </a:pPr>
            <a:r>
              <a:rPr lang="en-US" altLang="en-US" sz="2400" b="1" dirty="0">
                <a:solidFill>
                  <a:srgbClr val="080800"/>
                </a:solidFill>
                <a:cs typeface="Times New Roman" panose="02020603050405020304" pitchFamily="18" charset="0"/>
              </a:rPr>
              <a:t>A vector</a:t>
            </a:r>
            <a:r>
              <a:rPr lang="en-US" altLang="en-US" sz="2400" dirty="0">
                <a:solidFill>
                  <a:srgbClr val="080800"/>
                </a:solidFill>
                <a:cs typeface="Times New Roman" panose="02020603050405020304" pitchFamily="18" charset="0"/>
              </a:rPr>
              <a:t> is a quantity that has both magnitude and direction.</a:t>
            </a:r>
            <a:endParaRPr lang="en-US" altLang="en-US" sz="2000" dirty="0">
              <a:solidFill>
                <a:srgbClr val="080800"/>
              </a:solidFill>
              <a:latin typeface="Calibri" panose="020F0502020204030204" pitchFamily="34" charset="0"/>
              <a:cs typeface="Calibri" panose="020F0502020204030204" pitchFamily="34" charset="0"/>
            </a:endParaRPr>
          </a:p>
          <a:p>
            <a:pPr algn="just" eaLnBrk="0" fontAlgn="base" hangingPunct="0">
              <a:lnSpc>
                <a:spcPct val="107000"/>
              </a:lnSpc>
              <a:spcBef>
                <a:spcPct val="0"/>
              </a:spcBef>
              <a:spcAft>
                <a:spcPts val="800"/>
              </a:spcAft>
              <a:buSzPts val="1000"/>
              <a:buNone/>
            </a:pPr>
            <a:r>
              <a:rPr lang="en-US" altLang="en-US" sz="2400" b="1" dirty="0">
                <a:solidFill>
                  <a:srgbClr val="080800"/>
                </a:solidFill>
                <a:cs typeface="Times New Roman" panose="02020603050405020304" pitchFamily="18" charset="0"/>
              </a:rPr>
              <a:t>A scalar</a:t>
            </a:r>
            <a:r>
              <a:rPr lang="en-US" altLang="en-US" sz="2400" dirty="0">
                <a:solidFill>
                  <a:srgbClr val="080800"/>
                </a:solidFill>
                <a:cs typeface="Times New Roman" panose="02020603050405020304" pitchFamily="18" charset="0"/>
              </a:rPr>
              <a:t> is a quantity that has only magnitude and no direction.</a:t>
            </a:r>
            <a:endParaRPr lang="en-US" altLang="en-US" sz="2000" dirty="0">
              <a:solidFill>
                <a:srgbClr val="080800"/>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751E98A-809F-4FA8-ACA5-56DCAA8CFFDB}"/>
              </a:ext>
            </a:extLst>
          </p:cNvPr>
          <p:cNvSpPr>
            <a:spLocks noChangeArrowheads="1"/>
          </p:cNvSpPr>
          <p:nvPr/>
        </p:nvSpPr>
        <p:spPr bwMode="auto">
          <a:xfrm>
            <a:off x="223838" y="2672080"/>
            <a:ext cx="640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Here’s the classification of each option:</a:t>
            </a:r>
          </a:p>
        </p:txBody>
      </p:sp>
      <p:sp>
        <p:nvSpPr>
          <p:cNvPr id="9" name="Rectangle 8">
            <a:extLst>
              <a:ext uri="{FF2B5EF4-FFF2-40B4-BE49-F238E27FC236}">
                <a16:creationId xmlns:a16="http://schemas.microsoft.com/office/drawing/2014/main" id="{C3058DB8-22AB-4D1A-B592-6A85B95D6720}"/>
              </a:ext>
            </a:extLst>
          </p:cNvPr>
          <p:cNvSpPr>
            <a:spLocks noChangeArrowheads="1"/>
          </p:cNvSpPr>
          <p:nvPr/>
        </p:nvSpPr>
        <p:spPr bwMode="auto">
          <a:xfrm>
            <a:off x="165101" y="3286760"/>
            <a:ext cx="83423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457200" marR="0" lvl="0" indent="-457200" algn="just" defTabSz="914400" eaLnBrk="0" fontAlgn="base" latinLnBrk="0" hangingPunct="0">
              <a:lnSpc>
                <a:spcPct val="100000"/>
              </a:lnSpc>
              <a:spcBef>
                <a:spcPct val="0"/>
              </a:spcBef>
              <a:spcAft>
                <a:spcPct val="0"/>
              </a:spcAft>
              <a:buClrTx/>
              <a:buSzTx/>
              <a:buFont typeface="Times New Roman" panose="02020603050405020304" pitchFamily="18" charset="0"/>
              <a:buAutoNum type="arabicPeriod"/>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A person’s height: Scalar (It has magnitude but no direction).</a:t>
            </a:r>
          </a:p>
        </p:txBody>
      </p:sp>
      <p:sp>
        <p:nvSpPr>
          <p:cNvPr id="10" name="Rectangle 9">
            <a:extLst>
              <a:ext uri="{FF2B5EF4-FFF2-40B4-BE49-F238E27FC236}">
                <a16:creationId xmlns:a16="http://schemas.microsoft.com/office/drawing/2014/main" id="{D4060EF4-9E30-42CB-9769-3E7FE825A241}"/>
              </a:ext>
            </a:extLst>
          </p:cNvPr>
          <p:cNvSpPr>
            <a:spLocks noChangeArrowheads="1"/>
          </p:cNvSpPr>
          <p:nvPr/>
        </p:nvSpPr>
        <p:spPr bwMode="auto">
          <a:xfrm>
            <a:off x="165101" y="3899852"/>
            <a:ext cx="8686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eaLnBrk="0" fontAlgn="base" hangingPunct="0">
              <a:spcBef>
                <a:spcPct val="0"/>
              </a:spcBef>
              <a:spcAft>
                <a:spcPct val="0"/>
              </a:spcAft>
              <a:buSzTx/>
              <a:buFont typeface="Times New Roman" panose="02020603050405020304" pitchFamily="18" charset="0"/>
              <a:buAutoNum type="arabicPeriod" startAt="2"/>
              <a:defRPr/>
            </a:pPr>
            <a:r>
              <a:rPr lang="en-US" altLang="en-US" sz="2400" kern="0" dirty="0">
                <a:solidFill>
                  <a:srgbClr val="080800"/>
                </a:solidFill>
              </a:rPr>
              <a:t>The boiling point of water: Scalar (It is a temperature, which has magnitude but no direction).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5" name="TextBox 4">
            <a:extLst>
              <a:ext uri="{FF2B5EF4-FFF2-40B4-BE49-F238E27FC236}">
                <a16:creationId xmlns:a16="http://schemas.microsoft.com/office/drawing/2014/main" id="{3B0EFC9B-38A8-43D2-A44A-27C739B94417}"/>
              </a:ext>
            </a:extLst>
          </p:cNvPr>
          <p:cNvSpPr txBox="1"/>
          <p:nvPr/>
        </p:nvSpPr>
        <p:spPr>
          <a:xfrm>
            <a:off x="165101" y="4750659"/>
            <a:ext cx="8745537" cy="830997"/>
          </a:xfrm>
          <a:prstGeom prst="rect">
            <a:avLst/>
          </a:prstGeom>
          <a:noFill/>
        </p:spPr>
        <p:txBody>
          <a:bodyPr wrap="square" rtlCol="0">
            <a:spAutoFit/>
          </a:bodyPr>
          <a:lstStyle/>
          <a:p>
            <a:pPr marL="457200" indent="-457200" algn="just">
              <a:buFont typeface="+mj-lt"/>
              <a:buAutoNum type="arabicPeriod" startAt="3"/>
            </a:pPr>
            <a:r>
              <a:rPr lang="en-US" altLang="en-US" sz="2400" kern="0" dirty="0">
                <a:solidFill>
                  <a:srgbClr val="080800"/>
                </a:solidFill>
                <a:latin typeface="Times New Roman" panose="02020603050405020304" pitchFamily="18" charset="0"/>
              </a:rPr>
              <a:t>The cost of a book: Scalar (It is a price, which has magnitude but no direction).</a:t>
            </a:r>
            <a:endParaRPr lang="en-US" sz="2400" dirty="0">
              <a:latin typeface="+mj-lt"/>
            </a:endParaRPr>
          </a:p>
        </p:txBody>
      </p:sp>
      <p:sp>
        <p:nvSpPr>
          <p:cNvPr id="14" name="TextBox 13">
            <a:extLst>
              <a:ext uri="{FF2B5EF4-FFF2-40B4-BE49-F238E27FC236}">
                <a16:creationId xmlns:a16="http://schemas.microsoft.com/office/drawing/2014/main" id="{FCAF8B73-DCEF-428F-A87D-1B607DD9979C}"/>
              </a:ext>
            </a:extLst>
          </p:cNvPr>
          <p:cNvSpPr txBox="1"/>
          <p:nvPr/>
        </p:nvSpPr>
        <p:spPr>
          <a:xfrm>
            <a:off x="165101" y="5600613"/>
            <a:ext cx="8688387" cy="1200329"/>
          </a:xfrm>
          <a:prstGeom prst="rect">
            <a:avLst/>
          </a:prstGeom>
          <a:noFill/>
        </p:spPr>
        <p:txBody>
          <a:bodyPr wrap="square" rtlCol="0">
            <a:spAutoFit/>
          </a:bodyPr>
          <a:lstStyle/>
          <a:p>
            <a:pPr marL="457200" indent="-457200" algn="just">
              <a:buFont typeface="+mj-lt"/>
              <a:buAutoNum type="arabicPeriod" startAt="4"/>
            </a:pPr>
            <a:r>
              <a:rPr lang="en-US" altLang="en-US" sz="2400" kern="0" dirty="0">
                <a:solidFill>
                  <a:srgbClr val="080800"/>
                </a:solidFill>
                <a:latin typeface="Times New Roman" panose="02020603050405020304" pitchFamily="18" charset="0"/>
              </a:rPr>
              <a:t>The acceleration of gravity: Vector (It has both magnitude, typically 9.8 m/s</a:t>
            </a:r>
            <a:r>
              <a:rPr lang="en-US" altLang="en-US" sz="2400" kern="0" baseline="30000" dirty="0">
                <a:solidFill>
                  <a:srgbClr val="080800"/>
                </a:solidFill>
                <a:latin typeface="Times New Roman" panose="02020603050405020304" pitchFamily="18" charset="0"/>
              </a:rPr>
              <a:t>2</a:t>
            </a:r>
            <a:r>
              <a:rPr lang="en-US" altLang="en-US" sz="2400" kern="0" dirty="0">
                <a:solidFill>
                  <a:srgbClr val="080800"/>
                </a:solidFill>
                <a:latin typeface="Times New Roman" panose="02020603050405020304" pitchFamily="18" charset="0"/>
              </a:rPr>
              <a:t>, and direction, which is downward toward the center of the Earth).</a:t>
            </a:r>
            <a:endParaRPr lang="en-US" sz="2400" dirty="0">
              <a:latin typeface="+mj-lt"/>
            </a:endParaRPr>
          </a:p>
        </p:txBody>
      </p:sp>
      <p:cxnSp>
        <p:nvCxnSpPr>
          <p:cNvPr id="16" name="Straight Connector 15">
            <a:extLst>
              <a:ext uri="{FF2B5EF4-FFF2-40B4-BE49-F238E27FC236}">
                <a16:creationId xmlns:a16="http://schemas.microsoft.com/office/drawing/2014/main" id="{CEE59541-78BE-42AD-990E-581101776BFD}"/>
              </a:ext>
            </a:extLst>
          </p:cNvPr>
          <p:cNvCxnSpPr/>
          <p:nvPr/>
        </p:nvCxnSpPr>
        <p:spPr>
          <a:xfrm flipH="1">
            <a:off x="4082143" y="2971800"/>
            <a:ext cx="32657" cy="244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05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5"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1" name="Rectangle 1">
            <a:extLst>
              <a:ext uri="{FF2B5EF4-FFF2-40B4-BE49-F238E27FC236}">
                <a16:creationId xmlns:a16="http://schemas.microsoft.com/office/drawing/2014/main" id="{496DE815-43D6-4995-B093-5EB1765FE025}"/>
              </a:ext>
            </a:extLst>
          </p:cNvPr>
          <p:cNvSpPr>
            <a:spLocks noChangeArrowheads="1"/>
          </p:cNvSpPr>
          <p:nvPr/>
        </p:nvSpPr>
        <p:spPr bwMode="auto">
          <a:xfrm>
            <a:off x="-25400" y="789149"/>
            <a:ext cx="459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(c) Distance Traveled in Each Case</a:t>
            </a:r>
          </a:p>
        </p:txBody>
      </p:sp>
      <p:sp>
        <p:nvSpPr>
          <p:cNvPr id="12" name="Rectangle 11">
            <a:extLst>
              <a:ext uri="{FF2B5EF4-FFF2-40B4-BE49-F238E27FC236}">
                <a16:creationId xmlns:a16="http://schemas.microsoft.com/office/drawing/2014/main" id="{AC3FF97A-BE6C-4D4F-9168-F96B2AE31D46}"/>
              </a:ext>
            </a:extLst>
          </p:cNvPr>
          <p:cNvSpPr>
            <a:spLocks noChangeArrowheads="1"/>
          </p:cNvSpPr>
          <p:nvPr/>
        </p:nvSpPr>
        <p:spPr bwMode="auto">
          <a:xfrm>
            <a:off x="19050" y="1449388"/>
            <a:ext cx="5715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a:t>
            </a:r>
            <a:r>
              <a:rPr kumimoji="0" lang="en-US" altLang="en-US" sz="2400" b="0" i="0" u="none" strike="noStrike" kern="0" cap="none" spc="0" normalizeH="0" baseline="0" noProof="0" dirty="0" err="1">
                <a:ln>
                  <a:noFill/>
                </a:ln>
                <a:solidFill>
                  <a:srgbClr val="080800"/>
                </a:solidFill>
                <a:effectLst/>
                <a:uLnTx/>
                <a:uFillTx/>
                <a:latin typeface="Times New Roman" panose="02020603050405020304" pitchFamily="18" charset="0"/>
              </a:rPr>
              <a:t>i</a:t>
            </a: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 Distance Traveled During Acceleration:</a:t>
            </a:r>
          </a:p>
        </p:txBody>
      </p:sp>
      <p:sp>
        <p:nvSpPr>
          <p:cNvPr id="18" name="Rectangle 17">
            <a:extLst>
              <a:ext uri="{FF2B5EF4-FFF2-40B4-BE49-F238E27FC236}">
                <a16:creationId xmlns:a16="http://schemas.microsoft.com/office/drawing/2014/main" id="{7775F6B7-DB77-4DD5-8425-AB2B79470F9F}"/>
              </a:ext>
            </a:extLst>
          </p:cNvPr>
          <p:cNvSpPr>
            <a:spLocks noChangeArrowheads="1"/>
          </p:cNvSpPr>
          <p:nvPr/>
        </p:nvSpPr>
        <p:spPr bwMode="auto">
          <a:xfrm>
            <a:off x="19050" y="2091462"/>
            <a:ext cx="838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The distance traveled during acceleration can be calculated using the formula:</a:t>
            </a:r>
          </a:p>
        </p:txBody>
      </p:sp>
      <p:sp>
        <p:nvSpPr>
          <p:cNvPr id="19" name="Rectangle 18">
            <a:extLst>
              <a:ext uri="{FF2B5EF4-FFF2-40B4-BE49-F238E27FC236}">
                <a16:creationId xmlns:a16="http://schemas.microsoft.com/office/drawing/2014/main" id="{A538B738-A479-468A-90CD-F69B1B31EFB5}"/>
              </a:ext>
            </a:extLst>
          </p:cNvPr>
          <p:cNvSpPr>
            <a:spLocks noChangeArrowheads="1"/>
          </p:cNvSpPr>
          <p:nvPr/>
        </p:nvSpPr>
        <p:spPr bwMode="auto">
          <a:xfrm>
            <a:off x="19050" y="3953638"/>
            <a:ext cx="3829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Substituting the given values:</a:t>
            </a:r>
          </a:p>
        </p:txBody>
      </p:sp>
      <p:sp>
        <p:nvSpPr>
          <p:cNvPr id="20" name="Rectangle 19">
            <a:extLst>
              <a:ext uri="{FF2B5EF4-FFF2-40B4-BE49-F238E27FC236}">
                <a16:creationId xmlns:a16="http://schemas.microsoft.com/office/drawing/2014/main" id="{4F9D915A-CF21-4901-B1C9-DFF982AAA503}"/>
              </a:ext>
            </a:extLst>
          </p:cNvPr>
          <p:cNvSpPr>
            <a:spLocks noChangeArrowheads="1"/>
          </p:cNvSpPr>
          <p:nvPr/>
        </p:nvSpPr>
        <p:spPr bwMode="auto">
          <a:xfrm>
            <a:off x="19050" y="6029325"/>
            <a:ext cx="701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So, the train travels 7680 m during acceleration.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530E0D6-FF39-44E5-9CB0-CD32ED5913C1}"/>
                  </a:ext>
                </a:extLst>
              </p:cNvPr>
              <p:cNvSpPr/>
              <p:nvPr/>
            </p:nvSpPr>
            <p:spPr>
              <a:xfrm>
                <a:off x="3424250" y="3103423"/>
                <a:ext cx="2295500"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1</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𝑡</m:t>
                          </m:r>
                        </m:e>
                        <m:sub>
                          <m:r>
                            <a:rPr lang="en-US" sz="2000">
                              <a:latin typeface="Cambria Math" panose="02040503050406030204" pitchFamily="18" charset="0"/>
                            </a:rPr>
                            <m:t>1</m:t>
                          </m:r>
                        </m:sub>
                        <m:sup>
                          <m:r>
                            <a:rPr lang="en-US" sz="2000">
                              <a:latin typeface="Cambria Math" panose="02040503050406030204" pitchFamily="18" charset="0"/>
                            </a:rPr>
                            <m:t>2</m:t>
                          </m:r>
                        </m:sup>
                      </m:sSubSup>
                    </m:oMath>
                  </m:oMathPara>
                </a14:m>
                <a:endParaRPr lang="en-US" sz="2000" dirty="0"/>
              </a:p>
            </p:txBody>
          </p:sp>
        </mc:Choice>
        <mc:Fallback xmlns="">
          <p:sp>
            <p:nvSpPr>
              <p:cNvPr id="4" name="Rectangle 3">
                <a:extLst>
                  <a:ext uri="{FF2B5EF4-FFF2-40B4-BE49-F238E27FC236}">
                    <a16:creationId xmlns:a16="http://schemas.microsoft.com/office/drawing/2014/main" id="{4530E0D6-FF39-44E5-9CB0-CD32ED5913C1}"/>
                  </a:ext>
                </a:extLst>
              </p:cNvPr>
              <p:cNvSpPr>
                <a:spLocks noRot="1" noChangeAspect="1" noMove="1" noResize="1" noEditPoints="1" noAdjustHandles="1" noChangeArrowheads="1" noChangeShapeType="1" noTextEdit="1"/>
              </p:cNvSpPr>
              <p:nvPr/>
            </p:nvSpPr>
            <p:spPr>
              <a:xfrm>
                <a:off x="3424250" y="3103423"/>
                <a:ext cx="2295500" cy="66851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96CED04-F0D9-42A1-B4FE-986BCCE93880}"/>
                  </a:ext>
                </a:extLst>
              </p:cNvPr>
              <p:cNvSpPr/>
              <p:nvPr/>
            </p:nvSpPr>
            <p:spPr>
              <a:xfrm>
                <a:off x="1419837" y="4597299"/>
                <a:ext cx="6304327"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𝑑</m:t>
                          </m:r>
                        </m:e>
                        <m:sub>
                          <m:r>
                            <a:rPr lang="en-US" sz="2000">
                              <a:latin typeface="Cambria Math" panose="02040503050406030204" pitchFamily="18" charset="0"/>
                            </a:rPr>
                            <m:t>1</m:t>
                          </m:r>
                        </m:sub>
                      </m:sSub>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4 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r>
                                <a:rPr lang="en-US" sz="2000">
                                  <a:latin typeface="Cambria Math" panose="02040503050406030204" pitchFamily="18" charset="0"/>
                                </a:rPr>
                                <m:t>𝑠</m:t>
                              </m:r>
                            </m:den>
                          </m:f>
                        </m:e>
                      </m:d>
                      <m:d>
                        <m:dPr>
                          <m:ctrlPr>
                            <a:rPr lang="en-US" sz="2000" i="1">
                              <a:latin typeface="Cambria Math" panose="02040503050406030204" pitchFamily="18" charset="0"/>
                            </a:rPr>
                          </m:ctrlPr>
                        </m:dPr>
                        <m:e>
                          <m:r>
                            <a:rPr lang="en-US" sz="2000">
                              <a:latin typeface="Cambria Math" panose="02040503050406030204" pitchFamily="18" charset="0"/>
                            </a:rPr>
                            <m:t>480 </m:t>
                          </m:r>
                          <m:r>
                            <a:rPr lang="en-US" sz="2000">
                              <a:latin typeface="Cambria Math" panose="02040503050406030204" pitchFamily="18" charset="0"/>
                            </a:rPr>
                            <m:t>𝑠</m:t>
                          </m:r>
                        </m:e>
                      </m:d>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d>
                        <m:dPr>
                          <m:ctrlPr>
                            <a:rPr lang="en-US" sz="2000" i="1">
                              <a:latin typeface="Cambria Math" panose="02040503050406030204" pitchFamily="18" charset="0"/>
                            </a:rPr>
                          </m:ctrlPr>
                        </m:dPr>
                        <m:e>
                          <m:r>
                            <a:rPr lang="en-US" sz="2000">
                              <a:latin typeface="Cambria Math" panose="02040503050406030204" pitchFamily="18" charset="0"/>
                            </a:rPr>
                            <m:t>0.05 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sSup>
                                <m:sSupPr>
                                  <m:ctrlPr>
                                    <a:rPr lang="en-US" sz="2000" i="1">
                                      <a:latin typeface="Cambria Math" panose="02040503050406030204" pitchFamily="18" charset="0"/>
                                    </a:rPr>
                                  </m:ctrlPr>
                                </m:sSupPr>
                                <m:e>
                                  <m:r>
                                    <a:rPr lang="en-US" sz="2000">
                                      <a:latin typeface="Cambria Math" panose="02040503050406030204" pitchFamily="18" charset="0"/>
                                    </a:rPr>
                                    <m:t>𝑠</m:t>
                                  </m:r>
                                </m:e>
                                <m:sup>
                                  <m:r>
                                    <a:rPr lang="en-US" sz="2000">
                                      <a:latin typeface="Cambria Math" panose="02040503050406030204" pitchFamily="18" charset="0"/>
                                    </a:rPr>
                                    <m:t>2</m:t>
                                  </m:r>
                                </m:sup>
                              </m:sSup>
                            </m:den>
                          </m:f>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480 </m:t>
                              </m:r>
                              <m:r>
                                <a:rPr lang="en-US" sz="2000">
                                  <a:latin typeface="Cambria Math" panose="02040503050406030204" pitchFamily="18" charset="0"/>
                                </a:rPr>
                                <m:t>𝑠</m:t>
                              </m:r>
                            </m:e>
                          </m:d>
                        </m:e>
                        <m:sup>
                          <m:r>
                            <a:rPr lang="en-US" sz="2000">
                              <a:latin typeface="Cambria Math" panose="02040503050406030204" pitchFamily="18" charset="0"/>
                            </a:rPr>
                            <m:t>2</m:t>
                          </m:r>
                        </m:sup>
                      </m:sSup>
                    </m:oMath>
                  </m:oMathPara>
                </a14:m>
                <a:endParaRPr lang="en-US" sz="2000" dirty="0">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096CED04-F0D9-42A1-B4FE-986BCCE93880}"/>
                  </a:ext>
                </a:extLst>
              </p:cNvPr>
              <p:cNvSpPr>
                <a:spLocks noRot="1" noChangeAspect="1" noMove="1" noResize="1" noEditPoints="1" noAdjustHandles="1" noChangeArrowheads="1" noChangeShapeType="1" noTextEdit="1"/>
              </p:cNvSpPr>
              <p:nvPr/>
            </p:nvSpPr>
            <p:spPr>
              <a:xfrm>
                <a:off x="1419837" y="4597299"/>
                <a:ext cx="6304327"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D24A6E4-C74E-4A71-BF21-604418DACE47}"/>
                  </a:ext>
                </a:extLst>
              </p:cNvPr>
              <p:cNvSpPr/>
              <p:nvPr/>
            </p:nvSpPr>
            <p:spPr>
              <a:xfrm>
                <a:off x="3729847" y="5447514"/>
                <a:ext cx="168430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𝑑</m:t>
                          </m:r>
                        </m:e>
                        <m:sub>
                          <m:r>
                            <a:rPr lang="en-US" sz="2000">
                              <a:latin typeface="Cambria Math" panose="02040503050406030204" pitchFamily="18" charset="0"/>
                            </a:rPr>
                            <m:t>1</m:t>
                          </m:r>
                        </m:sub>
                      </m:sSub>
                      <m:r>
                        <a:rPr lang="en-US" sz="2000">
                          <a:latin typeface="Cambria Math" panose="02040503050406030204" pitchFamily="18" charset="0"/>
                        </a:rPr>
                        <m:t>=7680 </m:t>
                      </m:r>
                      <m:r>
                        <a:rPr lang="en-US" sz="2000">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8" name="Rectangle 7">
                <a:extLst>
                  <a:ext uri="{FF2B5EF4-FFF2-40B4-BE49-F238E27FC236}">
                    <a16:creationId xmlns:a16="http://schemas.microsoft.com/office/drawing/2014/main" id="{7D24A6E4-C74E-4A71-BF21-604418DACE47}"/>
                  </a:ext>
                </a:extLst>
              </p:cNvPr>
              <p:cNvSpPr>
                <a:spLocks noRot="1" noChangeAspect="1" noMove="1" noResize="1" noEditPoints="1" noAdjustHandles="1" noChangeArrowheads="1" noChangeShapeType="1" noTextEdit="1"/>
              </p:cNvSpPr>
              <p:nvPr/>
            </p:nvSpPr>
            <p:spPr>
              <a:xfrm>
                <a:off x="3729847" y="5447514"/>
                <a:ext cx="1684307" cy="400110"/>
              </a:xfrm>
              <a:prstGeom prst="rect">
                <a:avLst/>
              </a:prstGeom>
              <a:blipFill>
                <a:blip r:embed="rId4"/>
                <a:stretch>
                  <a:fillRect b="-307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35520C0-D3C9-4F6E-99D0-CDC87B508CF0}"/>
              </a:ext>
            </a:extLst>
          </p:cNvPr>
          <p:cNvSpPr txBox="1"/>
          <p:nvPr/>
        </p:nvSpPr>
        <p:spPr>
          <a:xfrm>
            <a:off x="3409950" y="3022182"/>
            <a:ext cx="2309800"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14" name="TextBox 13">
            <a:extLst>
              <a:ext uri="{FF2B5EF4-FFF2-40B4-BE49-F238E27FC236}">
                <a16:creationId xmlns:a16="http://schemas.microsoft.com/office/drawing/2014/main" id="{2F603785-BF3E-4E2D-93F3-83D004B84E3A}"/>
              </a:ext>
            </a:extLst>
          </p:cNvPr>
          <p:cNvSpPr txBox="1"/>
          <p:nvPr/>
        </p:nvSpPr>
        <p:spPr>
          <a:xfrm>
            <a:off x="3524250" y="5447514"/>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9113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9" grpId="0"/>
      <p:bldP spid="20" grpId="0"/>
      <p:bldP spid="4" grpId="0"/>
      <p:bldP spid="5" grpId="0"/>
      <p:bldP spid="8" grpId="0"/>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3" name="Rectangle 1">
            <a:extLst>
              <a:ext uri="{FF2B5EF4-FFF2-40B4-BE49-F238E27FC236}">
                <a16:creationId xmlns:a16="http://schemas.microsoft.com/office/drawing/2014/main" id="{2EDC14EB-7CDE-4708-B21C-1D999203427F}"/>
              </a:ext>
            </a:extLst>
          </p:cNvPr>
          <p:cNvSpPr>
            <a:spLocks noChangeArrowheads="1"/>
          </p:cNvSpPr>
          <p:nvPr/>
        </p:nvSpPr>
        <p:spPr bwMode="auto">
          <a:xfrm>
            <a:off x="60325" y="777875"/>
            <a:ext cx="4597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(c) Distance Traveled in Each Case</a:t>
            </a:r>
          </a:p>
        </p:txBody>
      </p:sp>
      <p:sp>
        <p:nvSpPr>
          <p:cNvPr id="14" name="Rectangle 13">
            <a:extLst>
              <a:ext uri="{FF2B5EF4-FFF2-40B4-BE49-F238E27FC236}">
                <a16:creationId xmlns:a16="http://schemas.microsoft.com/office/drawing/2014/main" id="{F9A9AA02-6D2C-45E8-893A-13E16DEFDBB4}"/>
              </a:ext>
            </a:extLst>
          </p:cNvPr>
          <p:cNvSpPr>
            <a:spLocks noChangeArrowheads="1"/>
          </p:cNvSpPr>
          <p:nvPr/>
        </p:nvSpPr>
        <p:spPr bwMode="auto">
          <a:xfrm>
            <a:off x="60325" y="1381125"/>
            <a:ext cx="5695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(ii) Distance Traveled During Deceleration:</a:t>
            </a:r>
          </a:p>
        </p:txBody>
      </p:sp>
      <p:sp>
        <p:nvSpPr>
          <p:cNvPr id="15" name="Rectangle 14">
            <a:extLst>
              <a:ext uri="{FF2B5EF4-FFF2-40B4-BE49-F238E27FC236}">
                <a16:creationId xmlns:a16="http://schemas.microsoft.com/office/drawing/2014/main" id="{5D9F2F34-C62C-4CC6-B03A-2854F6C0421C}"/>
              </a:ext>
            </a:extLst>
          </p:cNvPr>
          <p:cNvSpPr>
            <a:spLocks noChangeArrowheads="1"/>
          </p:cNvSpPr>
          <p:nvPr/>
        </p:nvSpPr>
        <p:spPr bwMode="auto">
          <a:xfrm>
            <a:off x="60325" y="6018213"/>
            <a:ext cx="701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So, the train travels 712.7 m during deceleration.</a:t>
            </a:r>
          </a:p>
        </p:txBody>
      </p:sp>
      <p:sp>
        <p:nvSpPr>
          <p:cNvPr id="16" name="Rectangle 15">
            <a:extLst>
              <a:ext uri="{FF2B5EF4-FFF2-40B4-BE49-F238E27FC236}">
                <a16:creationId xmlns:a16="http://schemas.microsoft.com/office/drawing/2014/main" id="{D9256CF8-9383-4909-AAE0-818F70803B7A}"/>
              </a:ext>
            </a:extLst>
          </p:cNvPr>
          <p:cNvSpPr>
            <a:spLocks noChangeArrowheads="1"/>
          </p:cNvSpPr>
          <p:nvPr/>
        </p:nvSpPr>
        <p:spPr bwMode="auto">
          <a:xfrm>
            <a:off x="60325" y="1984375"/>
            <a:ext cx="9296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The distance traveled during deceleration can be calculated using the formula:</a:t>
            </a:r>
          </a:p>
        </p:txBody>
      </p:sp>
      <p:sp>
        <p:nvSpPr>
          <p:cNvPr id="17" name="Rectangle 16">
            <a:extLst>
              <a:ext uri="{FF2B5EF4-FFF2-40B4-BE49-F238E27FC236}">
                <a16:creationId xmlns:a16="http://schemas.microsoft.com/office/drawing/2014/main" id="{E8083646-83AA-41BC-9042-D03B48400EC2}"/>
              </a:ext>
            </a:extLst>
          </p:cNvPr>
          <p:cNvSpPr>
            <a:spLocks noChangeArrowheads="1"/>
          </p:cNvSpPr>
          <p:nvPr/>
        </p:nvSpPr>
        <p:spPr bwMode="auto">
          <a:xfrm>
            <a:off x="60325" y="4054475"/>
            <a:ext cx="3829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Substituting the given values: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4E55203-E915-451D-A4DF-0B8954339C83}"/>
                  </a:ext>
                </a:extLst>
              </p:cNvPr>
              <p:cNvSpPr/>
              <p:nvPr/>
            </p:nvSpPr>
            <p:spPr>
              <a:xfrm>
                <a:off x="2560099" y="2527678"/>
                <a:ext cx="2313390"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a:latin typeface="Cambria Math" panose="02040503050406030204" pitchFamily="18" charset="0"/>
                            </a:rPr>
                            <m:t>2</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a:latin typeface="Cambria Math" panose="02040503050406030204" pitchFamily="18" charset="0"/>
                            </a:rPr>
                            <m:t>2</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𝑡</m:t>
                          </m:r>
                        </m:e>
                        <m:sub>
                          <m:r>
                            <a:rPr lang="en-US" sz="2000">
                              <a:latin typeface="Cambria Math" panose="02040503050406030204" pitchFamily="18" charset="0"/>
                            </a:rPr>
                            <m:t>2</m:t>
                          </m:r>
                        </m:sub>
                        <m:sup>
                          <m:r>
                            <a:rPr lang="en-US" sz="2000">
                              <a:latin typeface="Cambria Math" panose="02040503050406030204" pitchFamily="18" charset="0"/>
                            </a:rPr>
                            <m:t>2</m:t>
                          </m:r>
                        </m:sup>
                      </m:sSubSup>
                    </m:oMath>
                  </m:oMathPara>
                </a14:m>
                <a:endParaRPr lang="en-US" sz="2000" dirty="0"/>
              </a:p>
            </p:txBody>
          </p:sp>
        </mc:Choice>
        <mc:Fallback xmlns="">
          <p:sp>
            <p:nvSpPr>
              <p:cNvPr id="2" name="Rectangle 1">
                <a:extLst>
                  <a:ext uri="{FF2B5EF4-FFF2-40B4-BE49-F238E27FC236}">
                    <a16:creationId xmlns:a16="http://schemas.microsoft.com/office/drawing/2014/main" id="{74E55203-E915-451D-A4DF-0B8954339C83}"/>
                  </a:ext>
                </a:extLst>
              </p:cNvPr>
              <p:cNvSpPr>
                <a:spLocks noRot="1" noChangeAspect="1" noMove="1" noResize="1" noEditPoints="1" noAdjustHandles="1" noChangeArrowheads="1" noChangeShapeType="1" noTextEdit="1"/>
              </p:cNvSpPr>
              <p:nvPr/>
            </p:nvSpPr>
            <p:spPr>
              <a:xfrm>
                <a:off x="2560099" y="2527678"/>
                <a:ext cx="2313390" cy="66851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F266D4E-B882-4BEB-A390-69777A2311ED}"/>
                  </a:ext>
                </a:extLst>
              </p:cNvPr>
              <p:cNvSpPr/>
              <p:nvPr/>
            </p:nvSpPr>
            <p:spPr>
              <a:xfrm>
                <a:off x="1296098" y="3411878"/>
                <a:ext cx="642177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𝐻𝑒𝑟𝑒</m:t>
                      </m:r>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a:latin typeface="Cambria Math" panose="02040503050406030204" pitchFamily="18" charset="0"/>
                            </a:rPr>
                            <m:t>𝑣</m:t>
                          </m:r>
                        </m:e>
                        <m:sub>
                          <m:r>
                            <a:rPr lang="en-US" sz="2000">
                              <a:latin typeface="Cambria Math" panose="02040503050406030204" pitchFamily="18" charset="0"/>
                            </a:rPr>
                            <m:t>0</m:t>
                          </m:r>
                        </m:sub>
                      </m:sSub>
                      <m:r>
                        <a:rPr lang="en-US" sz="2000">
                          <a:latin typeface="Cambria Math" panose="02040503050406030204" pitchFamily="18" charset="0"/>
                        </a:rPr>
                        <m:t>=28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r>
                            <a:rPr lang="en-US" sz="2000">
                              <a:latin typeface="Cambria Math" panose="02040503050406030204" pitchFamily="18" charset="0"/>
                            </a:rPr>
                            <m:t>𝑠</m:t>
                          </m:r>
                        </m:den>
                      </m:f>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a:latin typeface="Cambria Math" panose="02040503050406030204" pitchFamily="18" charset="0"/>
                            </a:rPr>
                            <m:t>𝑎</m:t>
                          </m:r>
                        </m:e>
                        <m:sub>
                          <m:r>
                            <a:rPr lang="en-US" sz="2000">
                              <a:latin typeface="Cambria Math" panose="02040503050406030204" pitchFamily="18" charset="0"/>
                            </a:rPr>
                            <m:t>2</m:t>
                          </m:r>
                        </m:sub>
                      </m:sSub>
                      <m:r>
                        <a:rPr lang="en-US" sz="2000">
                          <a:latin typeface="Cambria Math" panose="02040503050406030204" pitchFamily="18" charset="0"/>
                        </a:rPr>
                        <m:t>​=−0.55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sSup>
                            <m:sSupPr>
                              <m:ctrlPr>
                                <a:rPr lang="en-US" sz="2000" i="1">
                                  <a:latin typeface="Cambria Math" panose="02040503050406030204" pitchFamily="18" charset="0"/>
                                </a:rPr>
                              </m:ctrlPr>
                            </m:sSupPr>
                            <m:e>
                              <m:r>
                                <a:rPr lang="en-US" sz="2000">
                                  <a:latin typeface="Cambria Math" panose="02040503050406030204" pitchFamily="18" charset="0"/>
                                </a:rPr>
                                <m:t>𝑠</m:t>
                              </m:r>
                            </m:e>
                            <m:sup>
                              <m:r>
                                <a:rPr lang="en-US" sz="2000">
                                  <a:latin typeface="Cambria Math" panose="02040503050406030204" pitchFamily="18" charset="0"/>
                                </a:rPr>
                                <m:t>2</m:t>
                              </m:r>
                            </m:sup>
                          </m:sSup>
                        </m:den>
                      </m:f>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2</m:t>
                          </m:r>
                        </m:sub>
                      </m:sSub>
                      <m:r>
                        <a:rPr lang="en-US" sz="2000">
                          <a:latin typeface="Cambria Math" panose="02040503050406030204" pitchFamily="18" charset="0"/>
                        </a:rPr>
                        <m:t>=50.91 </m:t>
                      </m:r>
                      <m:r>
                        <a:rPr lang="en-US" sz="2000">
                          <a:latin typeface="Cambria Math" panose="02040503050406030204" pitchFamily="18" charset="0"/>
                        </a:rPr>
                        <m:t>𝑠</m:t>
                      </m:r>
                    </m:oMath>
                  </m:oMathPara>
                </a14:m>
                <a:endParaRPr lang="en-US" sz="2000" dirty="0">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EF266D4E-B882-4BEB-A390-69777A2311ED}"/>
                  </a:ext>
                </a:extLst>
              </p:cNvPr>
              <p:cNvSpPr>
                <a:spLocks noRot="1" noChangeAspect="1" noMove="1" noResize="1" noEditPoints="1" noAdjustHandles="1" noChangeArrowheads="1" noChangeShapeType="1" noTextEdit="1"/>
              </p:cNvSpPr>
              <p:nvPr/>
            </p:nvSpPr>
            <p:spPr>
              <a:xfrm>
                <a:off x="1296098" y="3411878"/>
                <a:ext cx="6421773" cy="400110"/>
              </a:xfrm>
              <a:prstGeom prst="rect">
                <a:avLst/>
              </a:prstGeom>
              <a:blipFill>
                <a:blip r:embed="rId3"/>
                <a:stretch>
                  <a:fillRect t="-115385" b="-18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7893008-F0C5-4927-8052-D2159BD9FDB8}"/>
                  </a:ext>
                </a:extLst>
              </p:cNvPr>
              <p:cNvSpPr/>
              <p:nvPr/>
            </p:nvSpPr>
            <p:spPr>
              <a:xfrm>
                <a:off x="423643" y="4602449"/>
                <a:ext cx="7235505"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𝑑</m:t>
                          </m:r>
                        </m:e>
                        <m:sub>
                          <m:r>
                            <a:rPr lang="en-US" sz="2000">
                              <a:latin typeface="Cambria Math" panose="02040503050406030204" pitchFamily="18" charset="0"/>
                            </a:rPr>
                            <m:t>2</m:t>
                          </m:r>
                        </m:sub>
                      </m:sSub>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28 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r>
                                <a:rPr lang="en-US" sz="2000">
                                  <a:latin typeface="Cambria Math" panose="02040503050406030204" pitchFamily="18" charset="0"/>
                                </a:rPr>
                                <m:t>𝑠</m:t>
                              </m:r>
                            </m:den>
                          </m:f>
                        </m:e>
                      </m:d>
                      <m:d>
                        <m:dPr>
                          <m:ctrlPr>
                            <a:rPr lang="en-US" sz="2000" i="1">
                              <a:latin typeface="Cambria Math" panose="02040503050406030204" pitchFamily="18" charset="0"/>
                            </a:rPr>
                          </m:ctrlPr>
                        </m:dPr>
                        <m:e>
                          <m:r>
                            <a:rPr lang="en-US" sz="2000">
                              <a:latin typeface="Cambria Math" panose="02040503050406030204" pitchFamily="18" charset="0"/>
                            </a:rPr>
                            <m:t>50.91 </m:t>
                          </m:r>
                          <m:r>
                            <a:rPr lang="en-US" sz="2000">
                              <a:latin typeface="Cambria Math" panose="02040503050406030204" pitchFamily="18" charset="0"/>
                            </a:rPr>
                            <m:t>𝑠</m:t>
                          </m:r>
                        </m:e>
                      </m:d>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d>
                        <m:dPr>
                          <m:ctrlPr>
                            <a:rPr lang="en-US" sz="2000" i="1">
                              <a:latin typeface="Cambria Math" panose="02040503050406030204" pitchFamily="18" charset="0"/>
                            </a:rPr>
                          </m:ctrlPr>
                        </m:dPr>
                        <m:e>
                          <m:r>
                            <a:rPr lang="en-US" sz="2000">
                              <a:latin typeface="Cambria Math" panose="02040503050406030204" pitchFamily="18" charset="0"/>
                            </a:rPr>
                            <m:t>−0.55 </m:t>
                          </m:r>
                          <m:f>
                            <m:fPr>
                              <m:type m:val="lin"/>
                              <m:ctrlPr>
                                <a:rPr lang="en-US" sz="2000" i="1">
                                  <a:latin typeface="Cambria Math" panose="02040503050406030204" pitchFamily="18" charset="0"/>
                                </a:rPr>
                              </m:ctrlPr>
                            </m:fPr>
                            <m:num>
                              <m:r>
                                <a:rPr lang="en-US" sz="2000">
                                  <a:latin typeface="Cambria Math" panose="02040503050406030204" pitchFamily="18" charset="0"/>
                                </a:rPr>
                                <m:t>𝑚</m:t>
                              </m:r>
                            </m:num>
                            <m:den>
                              <m:sSup>
                                <m:sSupPr>
                                  <m:ctrlPr>
                                    <a:rPr lang="en-US" sz="2000" i="1">
                                      <a:latin typeface="Cambria Math" panose="02040503050406030204" pitchFamily="18" charset="0"/>
                                    </a:rPr>
                                  </m:ctrlPr>
                                </m:sSupPr>
                                <m:e>
                                  <m:r>
                                    <a:rPr lang="en-US" sz="2000">
                                      <a:latin typeface="Cambria Math" panose="02040503050406030204" pitchFamily="18" charset="0"/>
                                    </a:rPr>
                                    <m:t>𝑠</m:t>
                                  </m:r>
                                </m:e>
                                <m:sup>
                                  <m:r>
                                    <a:rPr lang="en-US" sz="2000">
                                      <a:latin typeface="Cambria Math" panose="02040503050406030204" pitchFamily="18" charset="0"/>
                                    </a:rPr>
                                    <m:t>2</m:t>
                                  </m:r>
                                </m:sup>
                              </m:sSup>
                            </m:den>
                          </m:f>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50.91</m:t>
                              </m:r>
                            </m:e>
                          </m:d>
                        </m:e>
                        <m:sup>
                          <m:r>
                            <a:rPr lang="en-US" sz="2000">
                              <a:latin typeface="Cambria Math" panose="02040503050406030204" pitchFamily="18" charset="0"/>
                            </a:rPr>
                            <m:t>2</m:t>
                          </m:r>
                        </m:sup>
                      </m:sSup>
                    </m:oMath>
                  </m:oMathPara>
                </a14:m>
                <a:endParaRPr lang="en-US" sz="2000" dirty="0">
                  <a:latin typeface="Cambria Math" panose="02040503050406030204" pitchFamily="18" charset="0"/>
                </a:endParaRPr>
              </a:p>
            </p:txBody>
          </p:sp>
        </mc:Choice>
        <mc:Fallback xmlns="">
          <p:sp>
            <p:nvSpPr>
              <p:cNvPr id="7" name="Rectangle 6">
                <a:extLst>
                  <a:ext uri="{FF2B5EF4-FFF2-40B4-BE49-F238E27FC236}">
                    <a16:creationId xmlns:a16="http://schemas.microsoft.com/office/drawing/2014/main" id="{07893008-F0C5-4927-8052-D2159BD9FDB8}"/>
                  </a:ext>
                </a:extLst>
              </p:cNvPr>
              <p:cNvSpPr>
                <a:spLocks noRot="1" noChangeAspect="1" noMove="1" noResize="1" noEditPoints="1" noAdjustHandles="1" noChangeArrowheads="1" noChangeShapeType="1" noTextEdit="1"/>
              </p:cNvSpPr>
              <p:nvPr/>
            </p:nvSpPr>
            <p:spPr>
              <a:xfrm>
                <a:off x="423643" y="4602449"/>
                <a:ext cx="7235505" cy="6685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15F2CE7-4A63-4827-92B2-07B6DD1D2287}"/>
                  </a:ext>
                </a:extLst>
              </p:cNvPr>
              <p:cNvSpPr/>
              <p:nvPr/>
            </p:nvSpPr>
            <p:spPr>
              <a:xfrm>
                <a:off x="3115718" y="5428928"/>
                <a:ext cx="172983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a:latin typeface="Cambria Math" panose="02040503050406030204" pitchFamily="18" charset="0"/>
                            </a:rPr>
                            <m:t>𝑑</m:t>
                          </m:r>
                        </m:e>
                        <m:sub>
                          <m:r>
                            <a:rPr lang="en-US" sz="2000">
                              <a:latin typeface="Cambria Math" panose="02040503050406030204" pitchFamily="18" charset="0"/>
                            </a:rPr>
                            <m:t>2</m:t>
                          </m:r>
                        </m:sub>
                      </m:sSub>
                      <m:r>
                        <a:rPr lang="en-US" sz="2000">
                          <a:latin typeface="Cambria Math" panose="02040503050406030204" pitchFamily="18" charset="0"/>
                        </a:rPr>
                        <m:t>=7</m:t>
                      </m:r>
                      <m:r>
                        <a:rPr lang="en-US" sz="2000" b="0" i="0" smtClean="0">
                          <a:latin typeface="Cambria Math" panose="02040503050406030204" pitchFamily="18" charset="0"/>
                        </a:rPr>
                        <m:t>12</m:t>
                      </m:r>
                      <m:r>
                        <a:rPr lang="en-US" sz="2000">
                          <a:latin typeface="Cambria Math" panose="02040503050406030204" pitchFamily="18" charset="0"/>
                        </a:rPr>
                        <m:t>. </m:t>
                      </m:r>
                      <m:r>
                        <a:rPr lang="en-US" sz="2000" b="0" i="0" smtClean="0">
                          <a:latin typeface="Cambria Math" panose="02040503050406030204" pitchFamily="18" charset="0"/>
                        </a:rPr>
                        <m:t>7</m:t>
                      </m:r>
                      <m:r>
                        <a:rPr lang="en-US" sz="2000">
                          <a:latin typeface="Cambria Math" panose="02040503050406030204" pitchFamily="18" charset="0"/>
                        </a:rPr>
                        <m:t>𝑚</m:t>
                      </m:r>
                    </m:oMath>
                  </m:oMathPara>
                </a14:m>
                <a:endParaRPr lang="en-US" sz="2000" dirty="0">
                  <a:latin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415F2CE7-4A63-4827-92B2-07B6DD1D2287}"/>
                  </a:ext>
                </a:extLst>
              </p:cNvPr>
              <p:cNvSpPr>
                <a:spLocks noRot="1" noChangeAspect="1" noMove="1" noResize="1" noEditPoints="1" noAdjustHandles="1" noChangeArrowheads="1" noChangeShapeType="1" noTextEdit="1"/>
              </p:cNvSpPr>
              <p:nvPr/>
            </p:nvSpPr>
            <p:spPr>
              <a:xfrm>
                <a:off x="3115718" y="5428928"/>
                <a:ext cx="1729833" cy="400110"/>
              </a:xfrm>
              <a:prstGeom prst="rect">
                <a:avLst/>
              </a:prstGeom>
              <a:blipFill>
                <a:blip r:embed="rId5"/>
                <a:stretch>
                  <a:fillRect b="-461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6E8CAB9-4370-495D-B9DD-C90B30ED2DE7}"/>
              </a:ext>
            </a:extLst>
          </p:cNvPr>
          <p:cNvSpPr txBox="1"/>
          <p:nvPr/>
        </p:nvSpPr>
        <p:spPr>
          <a:xfrm>
            <a:off x="2531390" y="2472082"/>
            <a:ext cx="2438175"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18" name="TextBox 17">
            <a:extLst>
              <a:ext uri="{FF2B5EF4-FFF2-40B4-BE49-F238E27FC236}">
                <a16:creationId xmlns:a16="http://schemas.microsoft.com/office/drawing/2014/main" id="{B37F5FE3-B4C1-4EBE-9814-DABD4D0F1A3A}"/>
              </a:ext>
            </a:extLst>
          </p:cNvPr>
          <p:cNvSpPr txBox="1"/>
          <p:nvPr/>
        </p:nvSpPr>
        <p:spPr>
          <a:xfrm>
            <a:off x="2946499" y="5390688"/>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225605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 grpId="0"/>
      <p:bldP spid="6" grpId="0"/>
      <p:bldP spid="7" grpId="0"/>
      <p:bldP spid="9" grpId="0"/>
      <p:bldP spid="12"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Calibri" panose="020F0502020204030204" pitchFamily="34" charset="0"/>
              </a:rPr>
              <a:t>Q&amp;A?</a:t>
            </a:r>
            <a:br>
              <a:rPr lang="en-US" dirty="0">
                <a:latin typeface="Calibri" panose="020F0502020204030204" pitchFamily="34" charset="0"/>
              </a:rPr>
            </a:br>
            <a:r>
              <a:rPr lang="en-US" dirty="0">
                <a:latin typeface="Calibri" panose="020F0502020204030204" pitchFamily="34" charset="0"/>
              </a:rPr>
              <a:t>Office hours:</a:t>
            </a:r>
          </a:p>
        </p:txBody>
      </p:sp>
    </p:spTree>
    <p:extLst>
      <p:ext uri="{BB962C8B-B14F-4D97-AF65-F5344CB8AC3E}">
        <p14:creationId xmlns:p14="http://schemas.microsoft.com/office/powerpoint/2010/main" val="3378997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4">
            <a:extLst>
              <a:ext uri="{FF2B5EF4-FFF2-40B4-BE49-F238E27FC236}">
                <a16:creationId xmlns:a16="http://schemas.microsoft.com/office/drawing/2014/main" id="{1FECAEF8-F1E9-4ADE-91D7-0247C0DAEC43}"/>
              </a:ext>
            </a:extLst>
          </p:cNvPr>
          <p:cNvSpPr>
            <a:spLocks noChangeArrowheads="1"/>
          </p:cNvSpPr>
          <p:nvPr/>
        </p:nvSpPr>
        <p:spPr bwMode="auto">
          <a:xfrm>
            <a:off x="304800" y="190500"/>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9-Extension</a:t>
            </a:r>
          </a:p>
        </p:txBody>
      </p:sp>
      <p:sp>
        <p:nvSpPr>
          <p:cNvPr id="6" name="Rectangle 5">
            <a:extLst>
              <a:ext uri="{FF2B5EF4-FFF2-40B4-BE49-F238E27FC236}">
                <a16:creationId xmlns:a16="http://schemas.microsoft.com/office/drawing/2014/main" id="{8491EB1B-845E-425B-9041-DF79EA3027A2}"/>
              </a:ext>
            </a:extLst>
          </p:cNvPr>
          <p:cNvSpPr/>
          <p:nvPr/>
        </p:nvSpPr>
        <p:spPr>
          <a:xfrm>
            <a:off x="60325" y="831850"/>
            <a:ext cx="8610600" cy="4154488"/>
          </a:xfrm>
          <a:prstGeom prst="rect">
            <a:avLst/>
          </a:prstGeom>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A body at rest is given an initial uniform acceleration of 8.0 m/s</a:t>
            </a:r>
            <a:r>
              <a:rPr kumimoji="0" lang="en-US" sz="2400" b="0" i="0" u="none" strike="noStrike" kern="1200" cap="none" spc="0" normalizeH="0" baseline="30000" noProof="0" dirty="0">
                <a:ln>
                  <a:noFill/>
                </a:ln>
                <a:solidFill>
                  <a:srgbClr val="080800"/>
                </a:solidFill>
                <a:effectLst/>
                <a:uLnTx/>
                <a:uFillTx/>
                <a:latin typeface="Times New Roman" panose="02020603050405020304" pitchFamily="18" charset="0"/>
                <a:ea typeface="+mn-ea"/>
                <a:cs typeface="+mn-cs"/>
              </a:rPr>
              <a:t>2</a:t>
            </a: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for 30 s after which the acceleration is reduced to 5.0 m/s</a:t>
            </a:r>
            <a:r>
              <a:rPr kumimoji="0" lang="en-US" sz="2400" b="0" i="0" u="none" strike="noStrike" kern="1200" cap="none" spc="0" normalizeH="0" baseline="30000" noProof="0" dirty="0">
                <a:ln>
                  <a:noFill/>
                </a:ln>
                <a:solidFill>
                  <a:srgbClr val="080800"/>
                </a:solidFill>
                <a:effectLst/>
                <a:uLnTx/>
                <a:uFillTx/>
                <a:latin typeface="Times New Roman" panose="02020603050405020304" pitchFamily="18" charset="0"/>
                <a:ea typeface="+mn-ea"/>
                <a:cs typeface="+mn-cs"/>
              </a:rPr>
              <a:t>2</a:t>
            </a: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for the next 20 s. The body maintains the speed attained for 60 s after which it is brought to rest in 20 s.</a:t>
            </a:r>
          </a:p>
          <a:p>
            <a:pPr marL="457200" marR="0" lvl="0" indent="-457200" algn="just" defTabSz="914400" rtl="0" eaLnBrk="0" fontAlgn="base" latinLnBrk="0" hangingPunct="0">
              <a:lnSpc>
                <a:spcPct val="100000"/>
              </a:lnSpc>
              <a:spcBef>
                <a:spcPct val="0"/>
              </a:spcBef>
              <a:spcAft>
                <a:spcPct val="0"/>
              </a:spcAft>
              <a:buClrTx/>
              <a:buSzTx/>
              <a:buFontTx/>
              <a:buAutoNum type="alphaLcParenBoth"/>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Draw the velocity–time graph of the motion using the information given above.</a:t>
            </a:r>
          </a:p>
          <a:p>
            <a:pPr marL="457200" marR="0" lvl="0" indent="-457200" algn="just" defTabSz="914400" rtl="0" eaLnBrk="0" fontAlgn="base" latinLnBrk="0" hangingPunct="0">
              <a:lnSpc>
                <a:spcPct val="100000"/>
              </a:lnSpc>
              <a:spcBef>
                <a:spcPct val="0"/>
              </a:spcBef>
              <a:spcAft>
                <a:spcPct val="0"/>
              </a:spcAft>
              <a:buClrTx/>
              <a:buSzTx/>
              <a:buFontTx/>
              <a:buAutoNum type="alphaLcParenBoth"/>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Using the graph, calculate the:</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rgbClr val="080800"/>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maximum speed attained during the motion</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ii)  average retardation as the body is being brought to rest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iii)  total distance travelled during the first 50 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iv)  average speed during the same interval as in iii)</a:t>
            </a:r>
          </a:p>
        </p:txBody>
      </p:sp>
    </p:spTree>
    <p:extLst>
      <p:ext uri="{BB962C8B-B14F-4D97-AF65-F5344CB8AC3E}">
        <p14:creationId xmlns:p14="http://schemas.microsoft.com/office/powerpoint/2010/main" val="2785852388"/>
      </p:ext>
    </p:extLst>
  </p:cSld>
  <p:clrMapOvr>
    <a:overrideClrMapping bg1="dk2" tx1="lt1" bg2="dk1" tx2="lt2" accent1="accent1" accent2="accent2" accent3="accent3" accent4="accent4" accent5="accent5" accent6="accent6" hlink="hlink" folHlink="folHlink"/>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4">
            <a:extLst>
              <a:ext uri="{FF2B5EF4-FFF2-40B4-BE49-F238E27FC236}">
                <a16:creationId xmlns:a16="http://schemas.microsoft.com/office/drawing/2014/main" id="{5EB49822-A2F1-48F7-940E-F280FB5B4E80}"/>
              </a:ext>
            </a:extLst>
          </p:cNvPr>
          <p:cNvSpPr>
            <a:spLocks noChangeArrowheads="1"/>
          </p:cNvSpPr>
          <p:nvPr/>
        </p:nvSpPr>
        <p:spPr bwMode="auto">
          <a:xfrm>
            <a:off x="304800" y="190500"/>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10-Extension</a:t>
            </a:r>
          </a:p>
        </p:txBody>
      </p:sp>
      <p:sp>
        <p:nvSpPr>
          <p:cNvPr id="76805" name="Rectangle 5">
            <a:extLst>
              <a:ext uri="{FF2B5EF4-FFF2-40B4-BE49-F238E27FC236}">
                <a16:creationId xmlns:a16="http://schemas.microsoft.com/office/drawing/2014/main" id="{3ED2ED6C-DB13-422D-9227-808A1DCA8F76}"/>
              </a:ext>
            </a:extLst>
          </p:cNvPr>
          <p:cNvSpPr>
            <a:spLocks noChangeArrowheads="1"/>
          </p:cNvSpPr>
          <p:nvPr/>
        </p:nvSpPr>
        <p:spPr bwMode="auto">
          <a:xfrm>
            <a:off x="152400" y="990600"/>
            <a:ext cx="8610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An automobile traveling 95 km/h overtakes a 1.10 km long train traveling in the same direction on a track parallel to the road. If the train's speed is 75 km/h, how long does it take the car to pass it, and how far will the car have travelled in this time?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What are the results if the car and train are traveling in opposite directions?</a:t>
            </a:r>
          </a:p>
        </p:txBody>
      </p:sp>
      <p:pic>
        <p:nvPicPr>
          <p:cNvPr id="76806" name="Picture 6" descr="Figure_02_39">
            <a:extLst>
              <a:ext uri="{FF2B5EF4-FFF2-40B4-BE49-F238E27FC236}">
                <a16:creationId xmlns:a16="http://schemas.microsoft.com/office/drawing/2014/main" id="{189C85A6-ADA0-4AA3-83AA-0424146BB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3733800"/>
            <a:ext cx="598805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403870"/>
      </p:ext>
    </p:extLst>
  </p:cSld>
  <p:clrMapOvr>
    <a:overrideClrMapping bg1="dk2" tx1="lt1" bg2="dk1" tx2="lt2" accent1="accent1" accent2="accent2" accent3="accent3" accent4="accent4" accent5="accent5" accent6="accent6" hlink="hlink" folHlink="folHlink"/>
  </p:clrMapOv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Rectangle 4">
            <a:extLst>
              <a:ext uri="{FF2B5EF4-FFF2-40B4-BE49-F238E27FC236}">
                <a16:creationId xmlns:a16="http://schemas.microsoft.com/office/drawing/2014/main" id="{9096CB74-DE89-4EC4-BF10-E0C9DB73D370}"/>
              </a:ext>
            </a:extLst>
          </p:cNvPr>
          <p:cNvSpPr>
            <a:spLocks noChangeArrowheads="1"/>
          </p:cNvSpPr>
          <p:nvPr/>
        </p:nvSpPr>
        <p:spPr bwMode="auto">
          <a:xfrm>
            <a:off x="304800" y="190500"/>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11-Extension</a:t>
            </a:r>
          </a:p>
        </p:txBody>
      </p:sp>
      <p:sp>
        <p:nvSpPr>
          <p:cNvPr id="6" name="Rectangle 5">
            <a:extLst>
              <a:ext uri="{FF2B5EF4-FFF2-40B4-BE49-F238E27FC236}">
                <a16:creationId xmlns:a16="http://schemas.microsoft.com/office/drawing/2014/main" id="{8491EB1B-845E-425B-9041-DF79EA3027A2}"/>
              </a:ext>
            </a:extLst>
          </p:cNvPr>
          <p:cNvSpPr>
            <a:spLocks noRot="1" noChangeAspect="1" noMove="1" noResize="1" noEditPoints="1" noAdjustHandles="1" noChangeArrowheads="1" noChangeShapeType="1" noTextEdit="1"/>
          </p:cNvSpPr>
          <p:nvPr/>
        </p:nvSpPr>
        <p:spPr>
          <a:xfrm>
            <a:off x="98425" y="858182"/>
            <a:ext cx="8610600" cy="2308324"/>
          </a:xfrm>
          <a:prstGeom prst="rect">
            <a:avLst/>
          </a:prstGeom>
          <a:blipFill>
            <a:blip r:embed="rId4"/>
            <a:stretch>
              <a:fillRect l="-920" t="-2116" r="-1062" b="-5291"/>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pic>
        <p:nvPicPr>
          <p:cNvPr id="79878" name="Picture 7" descr="Figure_03_39">
            <a:extLst>
              <a:ext uri="{FF2B5EF4-FFF2-40B4-BE49-F238E27FC236}">
                <a16:creationId xmlns:a16="http://schemas.microsoft.com/office/drawing/2014/main" id="{28777137-0DD3-41FF-9B9D-B4CC9E6C1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950" y="3246438"/>
            <a:ext cx="35115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724387"/>
      </p:ext>
    </p:extLst>
  </p:cSld>
  <p:clrMapOvr>
    <a:overrideClrMapping bg1="dk2" tx1="lt1" bg2="dk1" tx2="lt2" accent1="accent1" accent2="accent2" accent3="accent3" accent4="accent4" accent5="accent5" accent6="accent6" hlink="hlink" folHlink="folHlink"/>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4">
            <a:extLst>
              <a:ext uri="{FF2B5EF4-FFF2-40B4-BE49-F238E27FC236}">
                <a16:creationId xmlns:a16="http://schemas.microsoft.com/office/drawing/2014/main" id="{1FECAEF8-F1E9-4ADE-91D7-0247C0DAEC43}"/>
              </a:ext>
            </a:extLst>
          </p:cNvPr>
          <p:cNvSpPr>
            <a:spLocks noChangeArrowheads="1"/>
          </p:cNvSpPr>
          <p:nvPr/>
        </p:nvSpPr>
        <p:spPr bwMode="auto">
          <a:xfrm>
            <a:off x="304800" y="190500"/>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9-Extension</a:t>
            </a:r>
          </a:p>
        </p:txBody>
      </p:sp>
      <p:sp>
        <p:nvSpPr>
          <p:cNvPr id="6" name="Rectangle 5">
            <a:extLst>
              <a:ext uri="{FF2B5EF4-FFF2-40B4-BE49-F238E27FC236}">
                <a16:creationId xmlns:a16="http://schemas.microsoft.com/office/drawing/2014/main" id="{8491EB1B-845E-425B-9041-DF79EA3027A2}"/>
              </a:ext>
            </a:extLst>
          </p:cNvPr>
          <p:cNvSpPr/>
          <p:nvPr/>
        </p:nvSpPr>
        <p:spPr>
          <a:xfrm>
            <a:off x="60325" y="831850"/>
            <a:ext cx="8610600" cy="4154488"/>
          </a:xfrm>
          <a:prstGeom prst="rect">
            <a:avLst/>
          </a:prstGeom>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A body at rest is given an initial uniform acceleration of 8.0 m/s</a:t>
            </a:r>
            <a:r>
              <a:rPr kumimoji="0" lang="en-US" sz="2400" b="0" i="0" u="none" strike="noStrike" kern="1200" cap="none" spc="0" normalizeH="0" baseline="30000" noProof="0" dirty="0">
                <a:ln>
                  <a:noFill/>
                </a:ln>
                <a:solidFill>
                  <a:srgbClr val="080800"/>
                </a:solidFill>
                <a:effectLst/>
                <a:uLnTx/>
                <a:uFillTx/>
                <a:latin typeface="Times New Roman" panose="02020603050405020304" pitchFamily="18" charset="0"/>
                <a:ea typeface="+mn-ea"/>
                <a:cs typeface="+mn-cs"/>
              </a:rPr>
              <a:t>2</a:t>
            </a: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for 30 s after which the acceleration is reduced to 5.0 m/s</a:t>
            </a:r>
            <a:r>
              <a:rPr kumimoji="0" lang="en-US" sz="2400" b="0" i="0" u="none" strike="noStrike" kern="1200" cap="none" spc="0" normalizeH="0" baseline="30000" noProof="0" dirty="0">
                <a:ln>
                  <a:noFill/>
                </a:ln>
                <a:solidFill>
                  <a:srgbClr val="080800"/>
                </a:solidFill>
                <a:effectLst/>
                <a:uLnTx/>
                <a:uFillTx/>
                <a:latin typeface="Times New Roman" panose="02020603050405020304" pitchFamily="18" charset="0"/>
                <a:ea typeface="+mn-ea"/>
                <a:cs typeface="+mn-cs"/>
              </a:rPr>
              <a:t>2</a:t>
            </a: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for the next 20 s. The body maintains the speed attained for 60 s after which it is brought to rest in 20 s.</a:t>
            </a:r>
          </a:p>
          <a:p>
            <a:pPr marL="457200" marR="0" lvl="0" indent="-457200" algn="just" defTabSz="914400" rtl="0" eaLnBrk="0" fontAlgn="base" latinLnBrk="0" hangingPunct="0">
              <a:lnSpc>
                <a:spcPct val="100000"/>
              </a:lnSpc>
              <a:spcBef>
                <a:spcPct val="0"/>
              </a:spcBef>
              <a:spcAft>
                <a:spcPct val="0"/>
              </a:spcAft>
              <a:buClrTx/>
              <a:buSzTx/>
              <a:buFontTx/>
              <a:buAutoNum type="alphaLcParenBoth"/>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Draw the velocity–time graph of the motion using the information given above.</a:t>
            </a:r>
          </a:p>
          <a:p>
            <a:pPr marL="457200" marR="0" lvl="0" indent="-457200" algn="just" defTabSz="914400" rtl="0" eaLnBrk="0" fontAlgn="base" latinLnBrk="0" hangingPunct="0">
              <a:lnSpc>
                <a:spcPct val="100000"/>
              </a:lnSpc>
              <a:spcBef>
                <a:spcPct val="0"/>
              </a:spcBef>
              <a:spcAft>
                <a:spcPct val="0"/>
              </a:spcAft>
              <a:buClrTx/>
              <a:buSzTx/>
              <a:buFontTx/>
              <a:buAutoNum type="alphaLcParenBoth"/>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Using the graph, calculate the:</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rgbClr val="080800"/>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maximum speed attained during the motion</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ii)  average retardation as the body is being brought to rest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iii)  total distance travelled during the first 50 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panose="02020603050405020304" pitchFamily="18" charset="0"/>
                <a:ea typeface="+mn-ea"/>
                <a:cs typeface="+mn-cs"/>
              </a:rPr>
              <a:t>      iv)  average speed during the same interval as in iii)</a:t>
            </a:r>
          </a:p>
        </p:txBody>
      </p:sp>
    </p:spTree>
  </p:cSld>
  <p:clrMapOvr>
    <a:overrideClrMapping bg1="dk2" tx1="lt1" bg2="dk1" tx2="lt2" accent1="accent1" accent2="accent2" accent3="accent3" accent4="accent4" accent5="accent5" accent6="accent6" hlink="hlink" folHlink="folHlink"/>
  </p:clrMapOv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4">
            <a:extLst>
              <a:ext uri="{FF2B5EF4-FFF2-40B4-BE49-F238E27FC236}">
                <a16:creationId xmlns:a16="http://schemas.microsoft.com/office/drawing/2014/main" id="{1EC04102-CA8E-4522-8DEC-208BC85E61C1}"/>
              </a:ext>
            </a:extLst>
          </p:cNvPr>
          <p:cNvSpPr>
            <a:spLocks noChangeArrowheads="1"/>
          </p:cNvSpPr>
          <p:nvPr/>
        </p:nvSpPr>
        <p:spPr bwMode="auto">
          <a:xfrm>
            <a:off x="304800" y="190500"/>
            <a:ext cx="3962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9: ANSWERS</a:t>
            </a:r>
          </a:p>
        </p:txBody>
      </p:sp>
      <p:sp>
        <p:nvSpPr>
          <p:cNvPr id="71685" name="Rectangle 1">
            <a:extLst>
              <a:ext uri="{FF2B5EF4-FFF2-40B4-BE49-F238E27FC236}">
                <a16:creationId xmlns:a16="http://schemas.microsoft.com/office/drawing/2014/main" id="{4DD1EA3B-4B91-4AFA-A1FD-D2AB2AAA45D1}"/>
              </a:ext>
            </a:extLst>
          </p:cNvPr>
          <p:cNvSpPr>
            <a:spLocks noChangeArrowheads="1"/>
          </p:cNvSpPr>
          <p:nvPr/>
        </p:nvSpPr>
        <p:spPr bwMode="auto">
          <a:xfrm>
            <a:off x="60325" y="777875"/>
            <a:ext cx="6091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(a) Draw the velocity–time graph of the motion </a:t>
            </a:r>
          </a:p>
        </p:txBody>
      </p:sp>
      <p:pic>
        <p:nvPicPr>
          <p:cNvPr id="71686" name="Picture 1">
            <a:extLst>
              <a:ext uri="{FF2B5EF4-FFF2-40B4-BE49-F238E27FC236}">
                <a16:creationId xmlns:a16="http://schemas.microsoft.com/office/drawing/2014/main" id="{1C6D503B-D740-4B33-9D43-0905F5C25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644650"/>
            <a:ext cx="4949825"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extLst>
              <a:ext uri="{FF2B5EF4-FFF2-40B4-BE49-F238E27FC236}">
                <a16:creationId xmlns:a16="http://schemas.microsoft.com/office/drawing/2014/main" id="{34DAA9C3-CC2E-462B-8E86-1E524C6E5EF3}"/>
              </a:ext>
            </a:extLst>
          </p:cNvPr>
          <p:cNvSpPr/>
          <p:nvPr/>
        </p:nvSpPr>
        <p:spPr>
          <a:xfrm>
            <a:off x="460375" y="1509713"/>
            <a:ext cx="3830638" cy="46196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0C0"/>
                </a:solidFill>
                <a:effectLst/>
                <a:uLnTx/>
                <a:uFillTx/>
                <a:latin typeface="Times New Roman"/>
                <a:ea typeface="+mn-ea"/>
                <a:cs typeface="Arial" panose="020B0604020202020204" pitchFamily="34" charset="0"/>
              </a:rPr>
              <a:t>After 30 s the velocity gained</a:t>
            </a:r>
            <a:endParaRPr kumimoji="0" lang="en-US" sz="2400" b="0" i="0" u="none" strike="noStrike" kern="0" cap="none" spc="0" normalizeH="0" baseline="0" noProof="0" dirty="0">
              <a:ln>
                <a:noFill/>
              </a:ln>
              <a:solidFill>
                <a:sysClr val="windowText" lastClr="000000"/>
              </a:solidFill>
              <a:effectLst/>
              <a:uLnTx/>
              <a:uFillTx/>
              <a:latin typeface="Times New Roman"/>
              <a:ea typeface="+mn-ea"/>
              <a:cs typeface="+mn-cs"/>
            </a:endParaRPr>
          </a:p>
        </p:txBody>
      </p:sp>
      <p:sp>
        <p:nvSpPr>
          <p:cNvPr id="23" name="Rectangle 22">
            <a:extLst>
              <a:ext uri="{FF2B5EF4-FFF2-40B4-BE49-F238E27FC236}">
                <a16:creationId xmlns:a16="http://schemas.microsoft.com/office/drawing/2014/main" id="{E7260283-35E8-49FF-829C-FA08C812FC33}"/>
              </a:ext>
            </a:extLst>
          </p:cNvPr>
          <p:cNvSpPr>
            <a:spLocks noRot="1" noChangeAspect="1" noMove="1" noResize="1" noEditPoints="1" noAdjustHandles="1" noChangeArrowheads="1" noChangeShapeType="1" noTextEdit="1"/>
          </p:cNvSpPr>
          <p:nvPr/>
        </p:nvSpPr>
        <p:spPr>
          <a:xfrm>
            <a:off x="719392" y="2173588"/>
            <a:ext cx="1434495" cy="477054"/>
          </a:xfrm>
          <a:prstGeom prst="rect">
            <a:avLst/>
          </a:prstGeom>
          <a:blipFill>
            <a:blip r:embed="rId5"/>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24" name="Rectangle 23">
            <a:extLst>
              <a:ext uri="{FF2B5EF4-FFF2-40B4-BE49-F238E27FC236}">
                <a16:creationId xmlns:a16="http://schemas.microsoft.com/office/drawing/2014/main" id="{901EFD45-2A0F-4AFE-936F-601DC63D2824}"/>
              </a:ext>
            </a:extLst>
          </p:cNvPr>
          <p:cNvSpPr>
            <a:spLocks noRot="1" noChangeAspect="1" noMove="1" noResize="1" noEditPoints="1" noAdjustHandles="1" noChangeArrowheads="1" noChangeShapeType="1" noTextEdit="1"/>
          </p:cNvSpPr>
          <p:nvPr/>
        </p:nvSpPr>
        <p:spPr>
          <a:xfrm>
            <a:off x="653678" y="2727015"/>
            <a:ext cx="1897955" cy="400110"/>
          </a:xfrm>
          <a:prstGeom prst="rect">
            <a:avLst/>
          </a:prstGeom>
          <a:blipFill>
            <a:blip r:embed="rId6"/>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25" name="Rectangle 24">
            <a:extLst>
              <a:ext uri="{FF2B5EF4-FFF2-40B4-BE49-F238E27FC236}">
                <a16:creationId xmlns:a16="http://schemas.microsoft.com/office/drawing/2014/main" id="{AC1FF8E9-12DD-4080-872D-E07DCF72BB6D}"/>
              </a:ext>
            </a:extLst>
          </p:cNvPr>
          <p:cNvSpPr/>
          <p:nvPr/>
        </p:nvSpPr>
        <p:spPr>
          <a:xfrm>
            <a:off x="485775" y="3994150"/>
            <a:ext cx="3948113" cy="1570038"/>
          </a:xfrm>
          <a:prstGeom prst="rect">
            <a:avLst/>
          </a:prstGeom>
        </p:spPr>
        <p:txBody>
          <a:bodyPr>
            <a:spAutoFit/>
          </a:bodyPr>
          <a:lstStyle/>
          <a:p>
            <a:pPr marL="0" marR="0" lvl="0" indent="0" algn="just" defTabSz="457200" rtl="0" eaLnBrk="1" fontAlgn="auto" latinLnBrk="0" hangingPunct="1">
              <a:lnSpc>
                <a:spcPct val="100000"/>
              </a:lnSpc>
              <a:spcBef>
                <a:spcPct val="20000"/>
              </a:spcBef>
              <a:spcAft>
                <a:spcPts val="600"/>
              </a:spcAft>
              <a:buClr>
                <a:srgbClr val="4590B8"/>
              </a:buClr>
              <a:buSzPct val="92000"/>
              <a:buFontTx/>
              <a:buNone/>
              <a:tabLst/>
              <a:defRPr/>
            </a:pPr>
            <a:r>
              <a:rPr kumimoji="0" lang="en-US" sz="2400" b="0" i="0" u="none" strike="noStrike" kern="0" cap="none" spc="0" normalizeH="0" baseline="0" noProof="0" dirty="0">
                <a:ln>
                  <a:noFill/>
                </a:ln>
                <a:solidFill>
                  <a:srgbClr val="0070C0"/>
                </a:solidFill>
                <a:effectLst/>
                <a:uLnTx/>
                <a:uFillTx/>
                <a:latin typeface="Times New Roman"/>
                <a:ea typeface="+mn-ea"/>
                <a:cs typeface="Arial" panose="020B0604020202020204" pitchFamily="34" charset="0"/>
              </a:rPr>
              <a:t>This enable the point </a:t>
            </a:r>
            <a:r>
              <a:rPr kumimoji="0" lang="en-US" sz="2400" b="0" i="1" u="none" strike="noStrike" kern="0" cap="none" spc="0" normalizeH="0" baseline="0" noProof="0" dirty="0">
                <a:ln>
                  <a:noFill/>
                </a:ln>
                <a:solidFill>
                  <a:srgbClr val="0070C0"/>
                </a:solidFill>
                <a:effectLst/>
                <a:uLnTx/>
                <a:uFillTx/>
                <a:latin typeface="Times New Roman"/>
                <a:ea typeface="+mn-ea"/>
                <a:cs typeface="Arial" panose="020B0604020202020204" pitchFamily="34" charset="0"/>
              </a:rPr>
              <a:t>A</a:t>
            </a:r>
            <a:r>
              <a:rPr kumimoji="0" lang="en-US" sz="2400" b="0" i="0" u="none" strike="noStrike" kern="0" cap="none" spc="0" normalizeH="0" baseline="0" noProof="0" dirty="0">
                <a:ln>
                  <a:noFill/>
                </a:ln>
                <a:solidFill>
                  <a:srgbClr val="0070C0"/>
                </a:solidFill>
                <a:effectLst/>
                <a:uLnTx/>
                <a:uFillTx/>
                <a:latin typeface="Times New Roman"/>
                <a:ea typeface="+mn-ea"/>
                <a:cs typeface="Arial" panose="020B0604020202020204" pitchFamily="34" charset="0"/>
              </a:rPr>
              <a:t> to be plotted, so that </a:t>
            </a:r>
            <a:r>
              <a:rPr kumimoji="0" lang="en-US" sz="2400" b="0" i="1" u="none" strike="noStrike" kern="0" cap="none" spc="0" normalizeH="0" baseline="0" noProof="0" dirty="0">
                <a:ln>
                  <a:noFill/>
                </a:ln>
                <a:solidFill>
                  <a:srgbClr val="0070C0"/>
                </a:solidFill>
                <a:effectLst/>
                <a:uLnTx/>
                <a:uFillTx/>
                <a:latin typeface="Times New Roman"/>
                <a:ea typeface="+mn-ea"/>
                <a:cs typeface="Arial" panose="020B0604020202020204" pitchFamily="34" charset="0"/>
              </a:rPr>
              <a:t>OA</a:t>
            </a:r>
            <a:r>
              <a:rPr kumimoji="0" lang="en-US" sz="2400" b="0" i="0" u="none" strike="noStrike" kern="0" cap="none" spc="0" normalizeH="0" baseline="0" noProof="0" dirty="0">
                <a:ln>
                  <a:noFill/>
                </a:ln>
                <a:solidFill>
                  <a:srgbClr val="0070C0"/>
                </a:solidFill>
                <a:effectLst/>
                <a:uLnTx/>
                <a:uFillTx/>
                <a:latin typeface="Times New Roman"/>
                <a:ea typeface="+mn-ea"/>
                <a:cs typeface="Arial" panose="020B0604020202020204" pitchFamily="34" charset="0"/>
              </a:rPr>
              <a:t> is the part of the graph showing the uniform acceleration</a:t>
            </a:r>
          </a:p>
        </p:txBody>
      </p:sp>
      <p:sp>
        <p:nvSpPr>
          <p:cNvPr id="26" name="Rectangle 25">
            <a:extLst>
              <a:ext uri="{FF2B5EF4-FFF2-40B4-BE49-F238E27FC236}">
                <a16:creationId xmlns:a16="http://schemas.microsoft.com/office/drawing/2014/main" id="{0EEB3511-2ACF-4AD8-A1B2-96CBDA795B83}"/>
              </a:ext>
            </a:extLst>
          </p:cNvPr>
          <p:cNvSpPr>
            <a:spLocks noRot="1" noChangeAspect="1" noMove="1" noResize="1" noEditPoints="1" noAdjustHandles="1" noChangeArrowheads="1" noChangeShapeType="1" noTextEdit="1"/>
          </p:cNvSpPr>
          <p:nvPr/>
        </p:nvSpPr>
        <p:spPr>
          <a:xfrm>
            <a:off x="653678" y="3273818"/>
            <a:ext cx="1740476" cy="400110"/>
          </a:xfrm>
          <a:prstGeom prst="rect">
            <a:avLst/>
          </a:prstGeom>
          <a:blipFill>
            <a:blip r:embed="rId7"/>
            <a:stretch>
              <a:fillRect t="-7576" r="-2797" b="-25758"/>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Tree>
  </p:cSld>
  <p:clrMapOvr>
    <a:overrideClrMapping bg1="dk2" tx1="lt1" bg2="dk1" tx2="lt2" accent1="accent1" accent2="accent2" accent3="accent3" accent4="accent4" accent5="accent5" accent6="accent6" hlink="hlink" folHlink="folHlink"/>
  </p:clrMapOv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Rectangle 4">
            <a:extLst>
              <a:ext uri="{FF2B5EF4-FFF2-40B4-BE49-F238E27FC236}">
                <a16:creationId xmlns:a16="http://schemas.microsoft.com/office/drawing/2014/main" id="{75C7F673-0201-441E-8B08-5C5909E41BA6}"/>
              </a:ext>
            </a:extLst>
          </p:cNvPr>
          <p:cNvSpPr>
            <a:spLocks noChangeArrowheads="1"/>
          </p:cNvSpPr>
          <p:nvPr/>
        </p:nvSpPr>
        <p:spPr bwMode="auto">
          <a:xfrm>
            <a:off x="304800" y="190500"/>
            <a:ext cx="3962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9: ANSWERS</a:t>
            </a:r>
          </a:p>
        </p:txBody>
      </p:sp>
      <p:sp>
        <p:nvSpPr>
          <p:cNvPr id="72709" name="Rectangle 1">
            <a:extLst>
              <a:ext uri="{FF2B5EF4-FFF2-40B4-BE49-F238E27FC236}">
                <a16:creationId xmlns:a16="http://schemas.microsoft.com/office/drawing/2014/main" id="{016D1E60-28A6-466B-B086-187583C7766C}"/>
              </a:ext>
            </a:extLst>
          </p:cNvPr>
          <p:cNvSpPr>
            <a:spLocks noChangeArrowheads="1"/>
          </p:cNvSpPr>
          <p:nvPr/>
        </p:nvSpPr>
        <p:spPr bwMode="auto">
          <a:xfrm>
            <a:off x="60325" y="777875"/>
            <a:ext cx="6091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(a) Draw the velocity–time graph of the motion </a:t>
            </a:r>
          </a:p>
        </p:txBody>
      </p:sp>
      <p:pic>
        <p:nvPicPr>
          <p:cNvPr id="72710" name="Picture 4">
            <a:extLst>
              <a:ext uri="{FF2B5EF4-FFF2-40B4-BE49-F238E27FC236}">
                <a16:creationId xmlns:a16="http://schemas.microsoft.com/office/drawing/2014/main" id="{3C6506B6-4120-4BEA-83C1-622B13BD3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439863"/>
            <a:ext cx="5045075"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F22C325-7E60-4015-A4A3-DAE50D56FC2E}"/>
              </a:ext>
            </a:extLst>
          </p:cNvPr>
          <p:cNvSpPr/>
          <p:nvPr/>
        </p:nvSpPr>
        <p:spPr>
          <a:xfrm>
            <a:off x="122238" y="1603375"/>
            <a:ext cx="4572000" cy="830263"/>
          </a:xfrm>
          <a:prstGeom prst="rect">
            <a:avLst/>
          </a:prstGeom>
        </p:spPr>
        <p:txBody>
          <a:bodyPr>
            <a:spAutoFit/>
          </a:bodyPr>
          <a:lstStyle/>
          <a:p>
            <a:pPr marL="0" marR="0" lvl="0" indent="0" algn="l" defTabSz="457200" rtl="0" eaLnBrk="1" fontAlgn="auto" latinLnBrk="0" hangingPunct="1">
              <a:lnSpc>
                <a:spcPct val="100000"/>
              </a:lnSpc>
              <a:spcBef>
                <a:spcPct val="20000"/>
              </a:spcBef>
              <a:spcAft>
                <a:spcPts val="600"/>
              </a:spcAft>
              <a:buClr>
                <a:srgbClr val="4590B8"/>
              </a:buClr>
              <a:buSzPct val="92000"/>
              <a:buFontTx/>
              <a:buNone/>
              <a:tabLst/>
              <a:defRPr/>
            </a:pPr>
            <a:r>
              <a:rPr kumimoji="0" lang="en-US" sz="2400" b="0" i="0" u="none" strike="noStrike" kern="1200" cap="none" spc="0" normalizeH="0" baseline="0" noProof="0" dirty="0">
                <a:ln>
                  <a:noFill/>
                </a:ln>
                <a:solidFill>
                  <a:srgbClr val="0070C0"/>
                </a:solidFill>
                <a:effectLst/>
                <a:uLnTx/>
                <a:uFillTx/>
                <a:latin typeface="Times New Roman"/>
                <a:ea typeface="+mn-ea"/>
                <a:cs typeface="Arial" panose="020B0604020202020204" pitchFamily="34" charset="0"/>
              </a:rPr>
              <a:t>Also change in velocity after the next 20 s, </a:t>
            </a:r>
          </a:p>
        </p:txBody>
      </p:sp>
      <p:sp>
        <p:nvSpPr>
          <p:cNvPr id="7" name="Rectangle 6">
            <a:extLst>
              <a:ext uri="{FF2B5EF4-FFF2-40B4-BE49-F238E27FC236}">
                <a16:creationId xmlns:a16="http://schemas.microsoft.com/office/drawing/2014/main" id="{26FD136C-2444-4027-B8C6-7496A87FAD4F}"/>
              </a:ext>
            </a:extLst>
          </p:cNvPr>
          <p:cNvSpPr>
            <a:spLocks noRot="1" noChangeAspect="1" noMove="1" noResize="1" noEditPoints="1" noAdjustHandles="1" noChangeArrowheads="1" noChangeShapeType="1" noTextEdit="1"/>
          </p:cNvSpPr>
          <p:nvPr/>
        </p:nvSpPr>
        <p:spPr>
          <a:xfrm>
            <a:off x="208268" y="2657807"/>
            <a:ext cx="3255791" cy="369332"/>
          </a:xfrm>
          <a:prstGeom prst="rect">
            <a:avLst/>
          </a:prstGeom>
          <a:blipFill>
            <a:blip r:embed="rId5"/>
            <a:stretch>
              <a:fillRect b="-13115"/>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8" name="Rectangle 7">
            <a:extLst>
              <a:ext uri="{FF2B5EF4-FFF2-40B4-BE49-F238E27FC236}">
                <a16:creationId xmlns:a16="http://schemas.microsoft.com/office/drawing/2014/main" id="{4AF442CA-B4D9-4E6B-8234-67A1806EDDCC}"/>
              </a:ext>
            </a:extLst>
          </p:cNvPr>
          <p:cNvSpPr/>
          <p:nvPr/>
        </p:nvSpPr>
        <p:spPr>
          <a:xfrm>
            <a:off x="120650" y="3462338"/>
            <a:ext cx="4602163" cy="2308225"/>
          </a:xfrm>
          <a:prstGeom prst="rect">
            <a:avLst/>
          </a:prstGeom>
        </p:spPr>
        <p:txBody>
          <a:bodyPr>
            <a:spAutoFit/>
          </a:bodyPr>
          <a:lstStyle/>
          <a:p>
            <a:pPr marL="0" marR="0" lvl="0" indent="0" algn="just" defTabSz="457200" rtl="0" eaLnBrk="1" fontAlgn="auto" latinLnBrk="0" hangingPunct="1">
              <a:lnSpc>
                <a:spcPct val="100000"/>
              </a:lnSpc>
              <a:spcBef>
                <a:spcPct val="20000"/>
              </a:spcBef>
              <a:spcAft>
                <a:spcPts val="600"/>
              </a:spcAft>
              <a:buClr>
                <a:srgbClr val="4590B8"/>
              </a:buClr>
              <a:buSzPct val="92000"/>
              <a:buFontTx/>
              <a:buNone/>
              <a:tabLst/>
              <a:defRPr/>
            </a:pPr>
            <a:r>
              <a:rPr kumimoji="0" lang="en-US" sz="2400" b="0" i="0" u="none" strike="noStrike" kern="1200" cap="none" spc="0" normalizeH="0" baseline="0" noProof="0" dirty="0">
                <a:ln>
                  <a:noFill/>
                </a:ln>
                <a:solidFill>
                  <a:srgbClr val="0070C0"/>
                </a:solidFill>
                <a:effectLst/>
                <a:uLnTx/>
                <a:uFillTx/>
                <a:latin typeface="Times New Roman"/>
                <a:ea typeface="+mn-ea"/>
                <a:cs typeface="Arial" panose="020B0604020202020204" pitchFamily="34" charset="0"/>
              </a:rPr>
              <a:t>Thus draw the line </a:t>
            </a:r>
            <a:r>
              <a:rPr kumimoji="0" lang="en-US" sz="2400" b="0" i="1" u="none" strike="noStrike" kern="1200" cap="none" spc="0" normalizeH="0" baseline="0" noProof="0" dirty="0">
                <a:ln>
                  <a:noFill/>
                </a:ln>
                <a:solidFill>
                  <a:srgbClr val="0070C0"/>
                </a:solidFill>
                <a:effectLst/>
                <a:uLnTx/>
                <a:uFillTx/>
                <a:latin typeface="Times New Roman"/>
                <a:ea typeface="+mn-ea"/>
                <a:cs typeface="Arial" panose="020B0604020202020204" pitchFamily="34" charset="0"/>
              </a:rPr>
              <a:t>AB</a:t>
            </a:r>
            <a:r>
              <a:rPr kumimoji="0" lang="en-US" sz="2400" b="0" i="0" u="none" strike="noStrike" kern="1200" cap="none" spc="0" normalizeH="0" baseline="0" noProof="0" dirty="0">
                <a:ln>
                  <a:noFill/>
                </a:ln>
                <a:solidFill>
                  <a:srgbClr val="0070C0"/>
                </a:solidFill>
                <a:effectLst/>
                <a:uLnTx/>
                <a:uFillTx/>
                <a:latin typeface="Times New Roman"/>
                <a:ea typeface="+mn-ea"/>
                <a:cs typeface="Arial" panose="020B0604020202020204" pitchFamily="34" charset="0"/>
              </a:rPr>
              <a:t> to represent 20 s. Now Draw the line BC parallel to the time axis to represent 60 s. Finally join C to D to  represent 20 s for which the body was brought to rest.</a:t>
            </a:r>
          </a:p>
        </p:txBody>
      </p:sp>
    </p:spTree>
  </p:cSld>
  <p:clrMapOvr>
    <a:overrideClrMapping bg1="dk2" tx1="lt1" bg2="dk1" tx2="lt2" accent1="accent1" accent2="accent2" accent3="accent3" accent4="accent4" accent5="accent5" accent6="accent6" hlink="hlink" folHlink="folHlink"/>
  </p:clrMapOvr>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Rectangle 4">
            <a:extLst>
              <a:ext uri="{FF2B5EF4-FFF2-40B4-BE49-F238E27FC236}">
                <a16:creationId xmlns:a16="http://schemas.microsoft.com/office/drawing/2014/main" id="{406F163E-6C08-4B9E-BF72-441BEEE3322E}"/>
              </a:ext>
            </a:extLst>
          </p:cNvPr>
          <p:cNvSpPr>
            <a:spLocks noChangeArrowheads="1"/>
          </p:cNvSpPr>
          <p:nvPr/>
        </p:nvSpPr>
        <p:spPr bwMode="auto">
          <a:xfrm>
            <a:off x="304800" y="190500"/>
            <a:ext cx="3962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9: ANSWERS</a:t>
            </a:r>
          </a:p>
        </p:txBody>
      </p:sp>
      <p:sp>
        <p:nvSpPr>
          <p:cNvPr id="73733" name="Rectangle 1">
            <a:extLst>
              <a:ext uri="{FF2B5EF4-FFF2-40B4-BE49-F238E27FC236}">
                <a16:creationId xmlns:a16="http://schemas.microsoft.com/office/drawing/2014/main" id="{3AC69899-AE04-4842-AD0A-D8F6EA684A45}"/>
              </a:ext>
            </a:extLst>
          </p:cNvPr>
          <p:cNvSpPr>
            <a:spLocks noChangeArrowheads="1"/>
          </p:cNvSpPr>
          <p:nvPr/>
        </p:nvSpPr>
        <p:spPr bwMode="auto">
          <a:xfrm>
            <a:off x="36513" y="742950"/>
            <a:ext cx="7423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(b) (i) Using the graph, calculate maximum speed attained </a:t>
            </a:r>
          </a:p>
        </p:txBody>
      </p:sp>
      <p:pic>
        <p:nvPicPr>
          <p:cNvPr id="73734" name="Picture 9">
            <a:extLst>
              <a:ext uri="{FF2B5EF4-FFF2-40B4-BE49-F238E27FC236}">
                <a16:creationId xmlns:a16="http://schemas.microsoft.com/office/drawing/2014/main" id="{C65539B9-D5E3-47B7-96F2-DE471EB64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5450" y="1579563"/>
            <a:ext cx="4892675"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AE379EEF-ADF1-4E24-9938-FB8958BB4658}"/>
              </a:ext>
            </a:extLst>
          </p:cNvPr>
          <p:cNvSpPr>
            <a:spLocks noRot="1" noChangeAspect="1" noMove="1" noResize="1" noEditPoints="1" noAdjustHandles="1" noChangeArrowheads="1" noChangeShapeType="1" noTextEdit="1"/>
          </p:cNvSpPr>
          <p:nvPr/>
        </p:nvSpPr>
        <p:spPr>
          <a:xfrm>
            <a:off x="-152400" y="1308144"/>
            <a:ext cx="5345586" cy="619978"/>
          </a:xfrm>
          <a:prstGeom prst="rect">
            <a:avLst/>
          </a:prstGeom>
          <a:blipFill>
            <a:blip r:embed="rId5"/>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4" name="Rectangle 3">
            <a:extLst>
              <a:ext uri="{FF2B5EF4-FFF2-40B4-BE49-F238E27FC236}">
                <a16:creationId xmlns:a16="http://schemas.microsoft.com/office/drawing/2014/main" id="{B4AF0808-05DA-4F44-9C89-A7F5D538B65C}"/>
              </a:ext>
            </a:extLst>
          </p:cNvPr>
          <p:cNvSpPr/>
          <p:nvPr/>
        </p:nvSpPr>
        <p:spPr>
          <a:xfrm>
            <a:off x="15875" y="1860550"/>
            <a:ext cx="4318000" cy="461963"/>
          </a:xfrm>
          <a:prstGeom prst="rect">
            <a:avLst/>
          </a:prstGeom>
        </p:spPr>
        <p:txBody>
          <a:bodyPr wrap="none">
            <a:spAutoFit/>
          </a:bodyPr>
          <a:lstStyle/>
          <a:p>
            <a:pPr marL="0" marR="0" lvl="0" indent="0" algn="l" defTabSz="457200" rtl="0" eaLnBrk="1" fontAlgn="auto" latinLnBrk="0" hangingPunct="1">
              <a:lnSpc>
                <a:spcPct val="100000"/>
              </a:lnSpc>
              <a:spcBef>
                <a:spcPct val="20000"/>
              </a:spcBef>
              <a:spcAft>
                <a:spcPts val="600"/>
              </a:spcAft>
              <a:buClr>
                <a:srgbClr val="4590B8"/>
              </a:buClr>
              <a:buSzPct val="92000"/>
              <a:buFontTx/>
              <a:buNone/>
              <a:tabLst/>
              <a:defRPr/>
            </a:pPr>
            <a:r>
              <a:rPr kumimoji="0" lang="en-US" sz="2400" b="0" i="0" u="none" strike="noStrike" kern="1200" cap="none" spc="0" normalizeH="0" baseline="0" noProof="0" dirty="0">
                <a:ln>
                  <a:noFill/>
                </a:ln>
                <a:solidFill>
                  <a:srgbClr val="0070C0"/>
                </a:solidFill>
                <a:effectLst/>
                <a:uLnTx/>
                <a:uFillTx/>
                <a:latin typeface="Times New Roman"/>
                <a:ea typeface="+mn-ea"/>
                <a:cs typeface="Arial" panose="020B0604020202020204" pitchFamily="34" charset="0"/>
              </a:rPr>
              <a:t>Also change in velocity after 20 s</a:t>
            </a:r>
          </a:p>
        </p:txBody>
      </p:sp>
      <p:sp>
        <p:nvSpPr>
          <p:cNvPr id="11" name="Rectangle 10">
            <a:extLst>
              <a:ext uri="{FF2B5EF4-FFF2-40B4-BE49-F238E27FC236}">
                <a16:creationId xmlns:a16="http://schemas.microsoft.com/office/drawing/2014/main" id="{8F5E48EC-9CD1-4473-9945-A6DBB69D4A1A}"/>
              </a:ext>
            </a:extLst>
          </p:cNvPr>
          <p:cNvSpPr>
            <a:spLocks noRot="1" noChangeAspect="1" noMove="1" noResize="1" noEditPoints="1" noAdjustHandles="1" noChangeArrowheads="1" noChangeShapeType="1" noTextEdit="1"/>
          </p:cNvSpPr>
          <p:nvPr/>
        </p:nvSpPr>
        <p:spPr>
          <a:xfrm>
            <a:off x="228600" y="2480919"/>
            <a:ext cx="3194592" cy="619978"/>
          </a:xfrm>
          <a:prstGeom prst="rect">
            <a:avLst/>
          </a:prstGeom>
          <a:blipFill>
            <a:blip r:embed="rId6"/>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12" name="Rectangle 11">
            <a:extLst>
              <a:ext uri="{FF2B5EF4-FFF2-40B4-BE49-F238E27FC236}">
                <a16:creationId xmlns:a16="http://schemas.microsoft.com/office/drawing/2014/main" id="{D65B1C91-08EB-4E99-9BFE-960F50D65E48}"/>
              </a:ext>
            </a:extLst>
          </p:cNvPr>
          <p:cNvSpPr>
            <a:spLocks noRot="1" noChangeAspect="1" noMove="1" noResize="1" noEditPoints="1" noAdjustHandles="1" noChangeArrowheads="1" noChangeShapeType="1" noTextEdit="1"/>
          </p:cNvSpPr>
          <p:nvPr/>
        </p:nvSpPr>
        <p:spPr>
          <a:xfrm>
            <a:off x="249358" y="3259210"/>
            <a:ext cx="3164456" cy="477054"/>
          </a:xfrm>
          <a:prstGeom prst="rect">
            <a:avLst/>
          </a:prstGeom>
          <a:blipFill>
            <a:blip r:embed="rId7"/>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13" name="Rectangle 12">
            <a:extLst>
              <a:ext uri="{FF2B5EF4-FFF2-40B4-BE49-F238E27FC236}">
                <a16:creationId xmlns:a16="http://schemas.microsoft.com/office/drawing/2014/main" id="{C08BD147-F189-4EF0-AB15-94B288F88563}"/>
              </a:ext>
            </a:extLst>
          </p:cNvPr>
          <p:cNvSpPr>
            <a:spLocks noRot="1" noChangeAspect="1" noMove="1" noResize="1" noEditPoints="1" noAdjustHandles="1" noChangeArrowheads="1" noChangeShapeType="1" noTextEdit="1"/>
          </p:cNvSpPr>
          <p:nvPr/>
        </p:nvSpPr>
        <p:spPr>
          <a:xfrm>
            <a:off x="250874" y="3894577"/>
            <a:ext cx="1825243" cy="400110"/>
          </a:xfrm>
          <a:prstGeom prst="rect">
            <a:avLst/>
          </a:prstGeom>
          <a:blipFill>
            <a:blip r:embed="rId8"/>
            <a:stretch>
              <a:fillRect b="-1515"/>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14" name="Rectangle 13">
            <a:extLst>
              <a:ext uri="{FF2B5EF4-FFF2-40B4-BE49-F238E27FC236}">
                <a16:creationId xmlns:a16="http://schemas.microsoft.com/office/drawing/2014/main" id="{96FE4BE4-38E5-48DC-95E4-D8C6975757B8}"/>
              </a:ext>
            </a:extLst>
          </p:cNvPr>
          <p:cNvSpPr>
            <a:spLocks noRot="1" noChangeAspect="1" noMove="1" noResize="1" noEditPoints="1" noAdjustHandles="1" noChangeArrowheads="1" noChangeShapeType="1" noTextEdit="1"/>
          </p:cNvSpPr>
          <p:nvPr/>
        </p:nvSpPr>
        <p:spPr>
          <a:xfrm>
            <a:off x="249358" y="4453000"/>
            <a:ext cx="1996187" cy="477054"/>
          </a:xfrm>
          <a:prstGeom prst="rect">
            <a:avLst/>
          </a:prstGeom>
          <a:blipFill>
            <a:blip r:embed="rId9"/>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15" name="Rectangle 14">
            <a:extLst>
              <a:ext uri="{FF2B5EF4-FFF2-40B4-BE49-F238E27FC236}">
                <a16:creationId xmlns:a16="http://schemas.microsoft.com/office/drawing/2014/main" id="{7D2F2A94-BEB1-48C9-AED4-8642F706AD58}"/>
              </a:ext>
            </a:extLst>
          </p:cNvPr>
          <p:cNvSpPr>
            <a:spLocks noRot="1" noChangeAspect="1" noMove="1" noResize="1" noEditPoints="1" noAdjustHandles="1" noChangeArrowheads="1" noChangeShapeType="1" noTextEdit="1"/>
          </p:cNvSpPr>
          <p:nvPr/>
        </p:nvSpPr>
        <p:spPr>
          <a:xfrm>
            <a:off x="249591" y="5088367"/>
            <a:ext cx="2160335" cy="429669"/>
          </a:xfrm>
          <a:prstGeom prst="rect">
            <a:avLst/>
          </a:prstGeom>
          <a:blipFill>
            <a:blip r:embed="rId10"/>
            <a:stretch>
              <a:fillRect t="-10000" r="-1695" b="-18571"/>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Tree>
  </p:cSld>
  <p:clrMapOvr>
    <a:overrideClrMapping bg1="dk2" tx1="lt1" bg2="dk1" tx2="lt2" accent1="accent1" accent2="accent2" accent3="accent3" accent4="accent4" accent5="accent5" accent6="accent6" hlink="hlink" folHlink="folHlink"/>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p:sp>
        <p:nvSpPr>
          <p:cNvPr id="8" name="Rectangle 6">
            <a:extLst>
              <a:ext uri="{FF2B5EF4-FFF2-40B4-BE49-F238E27FC236}">
                <a16:creationId xmlns:a16="http://schemas.microsoft.com/office/drawing/2014/main" id="{DCD54011-5B5F-479F-BACF-E482D3272AA8}"/>
              </a:ext>
            </a:extLst>
          </p:cNvPr>
          <p:cNvSpPr>
            <a:spLocks noChangeArrowheads="1"/>
          </p:cNvSpPr>
          <p:nvPr/>
        </p:nvSpPr>
        <p:spPr bwMode="auto">
          <a:xfrm>
            <a:off x="61519" y="760332"/>
            <a:ext cx="8745538" cy="231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eaLnBrk="0" fontAlgn="base" hangingPunct="0">
              <a:lnSpc>
                <a:spcPct val="107000"/>
              </a:lnSpc>
              <a:spcBef>
                <a:spcPct val="0"/>
              </a:spcBef>
              <a:spcAft>
                <a:spcPts val="800"/>
              </a:spcAft>
              <a:buSzTx/>
              <a:buFontTx/>
              <a:buNone/>
            </a:pPr>
            <a:r>
              <a:rPr lang="en-US" altLang="en-US" sz="2800" b="1" dirty="0">
                <a:solidFill>
                  <a:srgbClr val="080800"/>
                </a:solidFill>
                <a:cs typeface="Times New Roman" panose="02020603050405020304" pitchFamily="18" charset="0"/>
              </a:rPr>
              <a:t>Explanation:</a:t>
            </a:r>
            <a:endParaRPr lang="en-US" altLang="en-US" sz="2800" b="1" dirty="0">
              <a:solidFill>
                <a:srgbClr val="080800"/>
              </a:solidFill>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lnSpc>
                <a:spcPct val="107000"/>
              </a:lnSpc>
              <a:spcBef>
                <a:spcPct val="0"/>
              </a:spcBef>
              <a:spcAft>
                <a:spcPts val="800"/>
              </a:spcAft>
              <a:buSzTx/>
              <a:buFontTx/>
              <a:buNone/>
            </a:pPr>
            <a:r>
              <a:rPr lang="en-US" altLang="en-US" sz="2400" dirty="0">
                <a:solidFill>
                  <a:srgbClr val="080800"/>
                </a:solidFill>
                <a:ea typeface="Calibri" panose="020F0502020204030204" pitchFamily="34" charset="0"/>
                <a:cs typeface="Times New Roman" panose="02020603050405020304" pitchFamily="18" charset="0"/>
              </a:rPr>
              <a:t>If the </a:t>
            </a:r>
            <a:r>
              <a:rPr lang="en-US" altLang="en-US" sz="2400" b="1" dirty="0">
                <a:solidFill>
                  <a:srgbClr val="080800"/>
                </a:solidFill>
                <a:ea typeface="Calibri" panose="020F0502020204030204" pitchFamily="34" charset="0"/>
                <a:cs typeface="Times New Roman" panose="02020603050405020304" pitchFamily="18" charset="0"/>
              </a:rPr>
              <a:t>velocity</a:t>
            </a:r>
            <a:r>
              <a:rPr lang="en-US" altLang="en-US" sz="2400" dirty="0">
                <a:solidFill>
                  <a:srgbClr val="080800"/>
                </a:solidFill>
                <a:ea typeface="Calibri" panose="020F0502020204030204" pitchFamily="34" charset="0"/>
                <a:cs typeface="Times New Roman" panose="02020603050405020304" pitchFamily="18" charset="0"/>
              </a:rPr>
              <a:t> is constant, the acceleration is zero.</a:t>
            </a:r>
          </a:p>
          <a:p>
            <a:pPr algn="just" eaLnBrk="0" fontAlgn="base" hangingPunct="0">
              <a:lnSpc>
                <a:spcPct val="107000"/>
              </a:lnSpc>
              <a:spcBef>
                <a:spcPct val="0"/>
              </a:spcBef>
              <a:spcAft>
                <a:spcPts val="800"/>
              </a:spcAft>
              <a:buSzPts val="1000"/>
              <a:buNone/>
            </a:pPr>
            <a:r>
              <a:rPr lang="en-US" altLang="en-US" sz="2400" dirty="0">
                <a:solidFill>
                  <a:srgbClr val="080800"/>
                </a:solidFill>
                <a:cs typeface="Times New Roman" panose="02020603050405020304" pitchFamily="18" charset="0"/>
              </a:rPr>
              <a:t>However, </a:t>
            </a:r>
            <a:r>
              <a:rPr lang="en-US" altLang="en-US" sz="2400" b="1" dirty="0">
                <a:solidFill>
                  <a:srgbClr val="080800"/>
                </a:solidFill>
                <a:cs typeface="Times New Roman" panose="02020603050405020304" pitchFamily="18" charset="0"/>
              </a:rPr>
              <a:t>it is possible for speed to be constant while acceleration is not zero</a:t>
            </a:r>
            <a:r>
              <a:rPr lang="en-US" altLang="en-US" sz="2400" dirty="0">
                <a:solidFill>
                  <a:srgbClr val="080800"/>
                </a:solidFill>
                <a:cs typeface="Times New Roman" panose="02020603050405020304" pitchFamily="18" charset="0"/>
              </a:rPr>
              <a:t>. This situation occurs when an object is undergoing uniform circular motion.</a:t>
            </a:r>
            <a:endParaRPr lang="en-US" altLang="en-US" sz="2400" dirty="0">
              <a:solidFill>
                <a:srgbClr val="080800"/>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371D928D-EE1E-4696-9A17-E04CEA49BADA}"/>
              </a:ext>
            </a:extLst>
          </p:cNvPr>
          <p:cNvSpPr>
            <a:spLocks noChangeArrowheads="1"/>
          </p:cNvSpPr>
          <p:nvPr/>
        </p:nvSpPr>
        <p:spPr bwMode="auto">
          <a:xfrm>
            <a:off x="61519" y="3199762"/>
            <a:ext cx="4564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Example: Uniform Circular Motion</a:t>
            </a:r>
          </a:p>
        </p:txBody>
      </p:sp>
      <p:sp>
        <p:nvSpPr>
          <p:cNvPr id="10" name="Rectangle 9">
            <a:extLst>
              <a:ext uri="{FF2B5EF4-FFF2-40B4-BE49-F238E27FC236}">
                <a16:creationId xmlns:a16="http://schemas.microsoft.com/office/drawing/2014/main" id="{D05D1433-E3E9-4172-BE1D-78E9C63BF0D4}"/>
              </a:ext>
            </a:extLst>
          </p:cNvPr>
          <p:cNvSpPr>
            <a:spLocks noChangeArrowheads="1"/>
          </p:cNvSpPr>
          <p:nvPr/>
        </p:nvSpPr>
        <p:spPr bwMode="auto">
          <a:xfrm>
            <a:off x="61519" y="3781055"/>
            <a:ext cx="868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Imagine a car driving at a constant speed around a circular track. Although the car's speed remains constant, its direction is continuously changing. </a:t>
            </a:r>
            <a:endParaRPr kumimoji="0" lang="en-US" altLang="en-US" sz="2400" b="0" i="0" u="none" strike="noStrike" kern="0" cap="none" spc="0" normalizeH="0" baseline="0" noProof="0" dirty="0">
              <a:ln>
                <a:noFill/>
              </a:ln>
              <a:solidFill>
                <a:srgbClr val="FAFD00"/>
              </a:solidFill>
              <a:effectLst/>
              <a:uLnTx/>
              <a:uFillTx/>
              <a:latin typeface="Times New Roman" panose="02020603050405020304" pitchFamily="18" charset="0"/>
            </a:endParaRPr>
          </a:p>
        </p:txBody>
      </p:sp>
      <p:sp>
        <p:nvSpPr>
          <p:cNvPr id="11" name="Rectangle 10">
            <a:extLst>
              <a:ext uri="{FF2B5EF4-FFF2-40B4-BE49-F238E27FC236}">
                <a16:creationId xmlns:a16="http://schemas.microsoft.com/office/drawing/2014/main" id="{6B4E2ED9-49D5-4239-92F9-030866B4A894}"/>
              </a:ext>
            </a:extLst>
          </p:cNvPr>
          <p:cNvSpPr>
            <a:spLocks noChangeArrowheads="1"/>
          </p:cNvSpPr>
          <p:nvPr/>
        </p:nvSpPr>
        <p:spPr bwMode="auto">
          <a:xfrm>
            <a:off x="61519" y="6051636"/>
            <a:ext cx="87875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This implies that the car is accelerating even though its speed is constant. </a:t>
            </a:r>
          </a:p>
        </p:txBody>
      </p:sp>
      <p:sp>
        <p:nvSpPr>
          <p:cNvPr id="17" name="Rectangle 16">
            <a:extLst>
              <a:ext uri="{FF2B5EF4-FFF2-40B4-BE49-F238E27FC236}">
                <a16:creationId xmlns:a16="http://schemas.microsoft.com/office/drawing/2014/main" id="{898FA5F9-1CE9-4204-83A7-FC8926FA236B}"/>
              </a:ext>
            </a:extLst>
          </p:cNvPr>
          <p:cNvSpPr>
            <a:spLocks noChangeArrowheads="1"/>
          </p:cNvSpPr>
          <p:nvPr/>
        </p:nvSpPr>
        <p:spPr bwMode="auto">
          <a:xfrm>
            <a:off x="61519" y="5101012"/>
            <a:ext cx="868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This change in direction means that the car's velocity vector is changing, even though its speed is not.</a:t>
            </a:r>
            <a:r>
              <a:rPr kumimoji="0" lang="en-US" altLang="en-US" sz="2400" b="0" i="0" u="none" strike="noStrike" kern="0" cap="none" spc="0" normalizeH="0" baseline="0" noProof="0" dirty="0">
                <a:ln>
                  <a:noFill/>
                </a:ln>
                <a:solidFill>
                  <a:srgbClr val="FAFD00"/>
                </a:solidFill>
                <a:effectLst/>
                <a:uLnTx/>
                <a:uFillTx/>
                <a:latin typeface="Times New Roman" panose="02020603050405020304" pitchFamily="18" charset="0"/>
              </a:rPr>
              <a:t>.</a:t>
            </a:r>
          </a:p>
        </p:txBody>
      </p:sp>
    </p:spTree>
    <p:extLst>
      <p:ext uri="{BB962C8B-B14F-4D97-AF65-F5344CB8AC3E}">
        <p14:creationId xmlns:p14="http://schemas.microsoft.com/office/powerpoint/2010/main" val="134406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Rectangle 4">
            <a:extLst>
              <a:ext uri="{FF2B5EF4-FFF2-40B4-BE49-F238E27FC236}">
                <a16:creationId xmlns:a16="http://schemas.microsoft.com/office/drawing/2014/main" id="{A8CC8F91-747A-49DC-9490-C1679511E7F0}"/>
              </a:ext>
            </a:extLst>
          </p:cNvPr>
          <p:cNvSpPr>
            <a:spLocks noChangeArrowheads="1"/>
          </p:cNvSpPr>
          <p:nvPr/>
        </p:nvSpPr>
        <p:spPr bwMode="auto">
          <a:xfrm>
            <a:off x="304800" y="190500"/>
            <a:ext cx="3962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9: ANSWERS</a:t>
            </a:r>
          </a:p>
        </p:txBody>
      </p:sp>
      <p:sp>
        <p:nvSpPr>
          <p:cNvPr id="74757" name="Rectangle 1">
            <a:extLst>
              <a:ext uri="{FF2B5EF4-FFF2-40B4-BE49-F238E27FC236}">
                <a16:creationId xmlns:a16="http://schemas.microsoft.com/office/drawing/2014/main" id="{4B6FF5F8-22D0-48B4-82BB-065764914906}"/>
              </a:ext>
            </a:extLst>
          </p:cNvPr>
          <p:cNvSpPr>
            <a:spLocks noChangeArrowheads="1"/>
          </p:cNvSpPr>
          <p:nvPr/>
        </p:nvSpPr>
        <p:spPr bwMode="auto">
          <a:xfrm>
            <a:off x="36513" y="742950"/>
            <a:ext cx="6562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(b) (ii) Average retardation along CD = slope of CD</a:t>
            </a:r>
          </a:p>
        </p:txBody>
      </p:sp>
      <p:pic>
        <p:nvPicPr>
          <p:cNvPr id="74758" name="Picture 4">
            <a:extLst>
              <a:ext uri="{FF2B5EF4-FFF2-40B4-BE49-F238E27FC236}">
                <a16:creationId xmlns:a16="http://schemas.microsoft.com/office/drawing/2014/main" id="{BFF01692-126F-41CB-AE38-F1A446A6C1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7534" y="1325594"/>
            <a:ext cx="493395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FBF19CCB-C56F-4932-9334-8B981A662BA3}"/>
              </a:ext>
            </a:extLst>
          </p:cNvPr>
          <p:cNvSpPr>
            <a:spLocks noRot="1" noChangeAspect="1" noMove="1" noResize="1" noEditPoints="1" noAdjustHandles="1" noChangeArrowheads="1" noChangeShapeType="1" noTextEdit="1"/>
          </p:cNvSpPr>
          <p:nvPr/>
        </p:nvSpPr>
        <p:spPr>
          <a:xfrm>
            <a:off x="318868" y="1428025"/>
            <a:ext cx="2750048" cy="747512"/>
          </a:xfrm>
          <a:prstGeom prst="rect">
            <a:avLst/>
          </a:prstGeom>
          <a:blipFill>
            <a:blip r:embed="rId5"/>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8" name="Rectangle 7">
            <a:extLst>
              <a:ext uri="{FF2B5EF4-FFF2-40B4-BE49-F238E27FC236}">
                <a16:creationId xmlns:a16="http://schemas.microsoft.com/office/drawing/2014/main" id="{F56AFC7E-ADA0-49A1-9531-1BE39D5EC41D}"/>
              </a:ext>
            </a:extLst>
          </p:cNvPr>
          <p:cNvSpPr>
            <a:spLocks noRot="1" noChangeAspect="1" noMove="1" noResize="1" noEditPoints="1" noAdjustHandles="1" noChangeArrowheads="1" noChangeShapeType="1" noTextEdit="1"/>
          </p:cNvSpPr>
          <p:nvPr/>
        </p:nvSpPr>
        <p:spPr>
          <a:xfrm>
            <a:off x="318868" y="2159797"/>
            <a:ext cx="1662186" cy="477054"/>
          </a:xfrm>
          <a:prstGeom prst="rect">
            <a:avLst/>
          </a:prstGeom>
          <a:blipFill>
            <a:blip r:embed="rId6"/>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74761" name="Rectangle 1">
            <a:extLst>
              <a:ext uri="{FF2B5EF4-FFF2-40B4-BE49-F238E27FC236}">
                <a16:creationId xmlns:a16="http://schemas.microsoft.com/office/drawing/2014/main" id="{E2B98E16-A3E2-4CAB-9ABD-86D0CBE2E6F4}"/>
              </a:ext>
            </a:extLst>
          </p:cNvPr>
          <p:cNvSpPr>
            <a:spLocks noChangeArrowheads="1"/>
          </p:cNvSpPr>
          <p:nvPr/>
        </p:nvSpPr>
        <p:spPr bwMode="auto">
          <a:xfrm>
            <a:off x="60325" y="3346450"/>
            <a:ext cx="4903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(b) (iii) Total distance for the first 50 s</a:t>
            </a:r>
          </a:p>
        </p:txBody>
      </p:sp>
      <p:sp>
        <p:nvSpPr>
          <p:cNvPr id="50" name="Rectangle 49">
            <a:extLst>
              <a:ext uri="{FF2B5EF4-FFF2-40B4-BE49-F238E27FC236}">
                <a16:creationId xmlns:a16="http://schemas.microsoft.com/office/drawing/2014/main" id="{DB44F8EC-ED7B-43AC-BF10-CF2CEC36821B}"/>
              </a:ext>
            </a:extLst>
          </p:cNvPr>
          <p:cNvSpPr>
            <a:spLocks noRot="1" noChangeAspect="1" noMove="1" noResize="1" noEditPoints="1" noAdjustHandles="1" noChangeArrowheads="1" noChangeShapeType="1" noTextEdit="1"/>
          </p:cNvSpPr>
          <p:nvPr/>
        </p:nvSpPr>
        <p:spPr>
          <a:xfrm>
            <a:off x="226374" y="5575818"/>
            <a:ext cx="2664319" cy="477054"/>
          </a:xfrm>
          <a:prstGeom prst="rect">
            <a:avLst/>
          </a:prstGeom>
          <a:blipFill>
            <a:blip r:embed="rId7"/>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51" name="Rectangle 50">
            <a:extLst>
              <a:ext uri="{FF2B5EF4-FFF2-40B4-BE49-F238E27FC236}">
                <a16:creationId xmlns:a16="http://schemas.microsoft.com/office/drawing/2014/main" id="{93CBCC69-047E-4A36-8575-A23624DCF72D}"/>
              </a:ext>
            </a:extLst>
          </p:cNvPr>
          <p:cNvSpPr>
            <a:spLocks noRot="1" noChangeAspect="1" noMove="1" noResize="1" noEditPoints="1" noAdjustHandles="1" noChangeArrowheads="1" noChangeShapeType="1" noTextEdit="1"/>
          </p:cNvSpPr>
          <p:nvPr/>
        </p:nvSpPr>
        <p:spPr>
          <a:xfrm>
            <a:off x="3093534" y="5581702"/>
            <a:ext cx="1574405" cy="477054"/>
          </a:xfrm>
          <a:prstGeom prst="rect">
            <a:avLst/>
          </a:prstGeom>
          <a:blipFill>
            <a:blip r:embed="rId8"/>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E1D548E-32BC-40B4-B5B1-EA3FAB310D0F}"/>
                  </a:ext>
                </a:extLst>
              </p:cNvPr>
              <p:cNvSpPr/>
              <p:nvPr/>
            </p:nvSpPr>
            <p:spPr>
              <a:xfrm>
                <a:off x="213011" y="3790434"/>
                <a:ext cx="3694088"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lumMod val="50000"/>
                            </a:schemeClr>
                          </a:solidFill>
                          <a:latin typeface="Cambria Math" panose="02040503050406030204" pitchFamily="18" charset="0"/>
                        </a:rPr>
                        <m:t>𝑑</m:t>
                      </m:r>
                      <m:r>
                        <a:rPr lang="en-US" b="0" i="1" smtClean="0">
                          <a:solidFill>
                            <a:schemeClr val="bg1">
                              <a:lumMod val="50000"/>
                            </a:schemeClr>
                          </a:solidFill>
                          <a:latin typeface="Cambria Math" panose="02040503050406030204" pitchFamily="18" charset="0"/>
                        </a:rPr>
                        <m:t>=</m:t>
                      </m:r>
                      <m:f>
                        <m:fPr>
                          <m:ctrlPr>
                            <a:rPr lang="en-US" b="0" i="1" smtClean="0">
                              <a:solidFill>
                                <a:schemeClr val="bg1">
                                  <a:lumMod val="50000"/>
                                </a:schemeClr>
                              </a:solidFill>
                              <a:latin typeface="Cambria Math" panose="02040503050406030204" pitchFamily="18" charset="0"/>
                            </a:rPr>
                          </m:ctrlPr>
                        </m:fPr>
                        <m:num>
                          <m:r>
                            <a:rPr lang="en-US" b="0" i="1" smtClean="0">
                              <a:solidFill>
                                <a:schemeClr val="bg1">
                                  <a:lumMod val="50000"/>
                                </a:schemeClr>
                              </a:solidFill>
                              <a:latin typeface="Cambria Math" panose="02040503050406030204" pitchFamily="18" charset="0"/>
                            </a:rPr>
                            <m:t>1</m:t>
                          </m:r>
                        </m:num>
                        <m:den>
                          <m:r>
                            <a:rPr lang="en-US" b="0" i="1" smtClean="0">
                              <a:solidFill>
                                <a:schemeClr val="bg1">
                                  <a:lumMod val="50000"/>
                                </a:schemeClr>
                              </a:solidFill>
                              <a:latin typeface="Cambria Math" panose="02040503050406030204" pitchFamily="18" charset="0"/>
                            </a:rPr>
                            <m:t>2</m:t>
                          </m:r>
                        </m:den>
                      </m:f>
                      <m:r>
                        <a:rPr lang="en-US" b="0" i="1" smtClean="0">
                          <a:solidFill>
                            <a:schemeClr val="bg1">
                              <a:lumMod val="50000"/>
                            </a:schemeClr>
                          </a:solidFill>
                          <a:latin typeface="Cambria Math" panose="02040503050406030204" pitchFamily="18" charset="0"/>
                        </a:rPr>
                        <m:t>𝑂𝐸</m:t>
                      </m:r>
                      <m:r>
                        <a:rPr lang="en-US" b="0" i="1" smtClean="0">
                          <a:solidFill>
                            <a:schemeClr val="bg1">
                              <a:lumMod val="50000"/>
                            </a:schemeClr>
                          </a:solidFill>
                          <a:latin typeface="Cambria Math" panose="02040503050406030204" pitchFamily="18" charset="0"/>
                        </a:rPr>
                        <m:t>∗</m:t>
                      </m:r>
                      <m:r>
                        <a:rPr lang="en-US" b="0" i="1" smtClean="0">
                          <a:solidFill>
                            <a:schemeClr val="bg1">
                              <a:lumMod val="50000"/>
                            </a:schemeClr>
                          </a:solidFill>
                          <a:latin typeface="Cambria Math" panose="02040503050406030204" pitchFamily="18" charset="0"/>
                        </a:rPr>
                        <m:t>𝐴𝐸</m:t>
                      </m:r>
                      <m:r>
                        <a:rPr lang="en-US" b="0" i="1" smtClean="0">
                          <a:solidFill>
                            <a:schemeClr val="bg1">
                              <a:lumMod val="50000"/>
                            </a:schemeClr>
                          </a:solidFill>
                          <a:latin typeface="Cambria Math" panose="02040503050406030204" pitchFamily="18" charset="0"/>
                        </a:rPr>
                        <m:t>+</m:t>
                      </m:r>
                      <m:f>
                        <m:fPr>
                          <m:ctrlPr>
                            <a:rPr lang="en-US" b="0" i="1" smtClean="0">
                              <a:solidFill>
                                <a:schemeClr val="bg1">
                                  <a:lumMod val="50000"/>
                                </a:schemeClr>
                              </a:solidFill>
                              <a:latin typeface="Cambria Math" panose="02040503050406030204" pitchFamily="18" charset="0"/>
                            </a:rPr>
                          </m:ctrlPr>
                        </m:fPr>
                        <m:num>
                          <m:r>
                            <a:rPr lang="en-US" b="0" i="1" smtClean="0">
                              <a:solidFill>
                                <a:schemeClr val="bg1">
                                  <a:lumMod val="50000"/>
                                </a:schemeClr>
                              </a:solidFill>
                              <a:latin typeface="Cambria Math" panose="02040503050406030204" pitchFamily="18" charset="0"/>
                            </a:rPr>
                            <m:t>1</m:t>
                          </m:r>
                        </m:num>
                        <m:den>
                          <m:r>
                            <a:rPr lang="en-US" b="0" i="1" smtClean="0">
                              <a:solidFill>
                                <a:schemeClr val="bg1">
                                  <a:lumMod val="50000"/>
                                </a:schemeClr>
                              </a:solidFill>
                              <a:latin typeface="Cambria Math" panose="02040503050406030204" pitchFamily="18" charset="0"/>
                            </a:rPr>
                            <m:t>2</m:t>
                          </m:r>
                        </m:den>
                      </m:f>
                      <m:d>
                        <m:dPr>
                          <m:ctrlPr>
                            <a:rPr lang="en-US" b="0" i="1" smtClean="0">
                              <a:solidFill>
                                <a:schemeClr val="bg1">
                                  <a:lumMod val="50000"/>
                                </a:schemeClr>
                              </a:solidFill>
                              <a:latin typeface="Cambria Math" panose="02040503050406030204" pitchFamily="18" charset="0"/>
                            </a:rPr>
                          </m:ctrlPr>
                        </m:dPr>
                        <m:e>
                          <m:r>
                            <a:rPr lang="en-US" b="0" i="1" smtClean="0">
                              <a:solidFill>
                                <a:schemeClr val="bg1">
                                  <a:lumMod val="50000"/>
                                </a:schemeClr>
                              </a:solidFill>
                              <a:latin typeface="Cambria Math" panose="02040503050406030204" pitchFamily="18" charset="0"/>
                            </a:rPr>
                            <m:t>𝐴𝐸</m:t>
                          </m:r>
                          <m:r>
                            <a:rPr lang="en-US" b="0" i="1" smtClean="0">
                              <a:solidFill>
                                <a:schemeClr val="bg1">
                                  <a:lumMod val="50000"/>
                                </a:schemeClr>
                              </a:solidFill>
                              <a:latin typeface="Cambria Math" panose="02040503050406030204" pitchFamily="18" charset="0"/>
                            </a:rPr>
                            <m:t>+</m:t>
                          </m:r>
                          <m:r>
                            <a:rPr lang="en-US" b="0" i="1" smtClean="0">
                              <a:solidFill>
                                <a:schemeClr val="bg1">
                                  <a:lumMod val="50000"/>
                                </a:schemeClr>
                              </a:solidFill>
                              <a:latin typeface="Cambria Math" panose="02040503050406030204" pitchFamily="18" charset="0"/>
                            </a:rPr>
                            <m:t>𝐵𝐹</m:t>
                          </m:r>
                        </m:e>
                      </m:d>
                      <m:r>
                        <a:rPr lang="en-US" b="0" i="1" smtClean="0">
                          <a:solidFill>
                            <a:schemeClr val="bg1">
                              <a:lumMod val="50000"/>
                            </a:schemeClr>
                          </a:solidFill>
                          <a:latin typeface="Cambria Math" panose="02040503050406030204" pitchFamily="18" charset="0"/>
                        </a:rPr>
                        <m:t>∗</m:t>
                      </m:r>
                      <m:r>
                        <a:rPr lang="en-US" b="0" i="1" smtClean="0">
                          <a:solidFill>
                            <a:schemeClr val="bg1">
                              <a:lumMod val="50000"/>
                            </a:schemeClr>
                          </a:solidFill>
                          <a:latin typeface="Cambria Math" panose="02040503050406030204" pitchFamily="18" charset="0"/>
                        </a:rPr>
                        <m:t>𝐸𝐹</m:t>
                      </m:r>
                    </m:oMath>
                  </m:oMathPara>
                </a14:m>
                <a:endParaRPr lang="en-US" dirty="0"/>
              </a:p>
            </p:txBody>
          </p:sp>
        </mc:Choice>
        <mc:Fallback xmlns="">
          <p:sp>
            <p:nvSpPr>
              <p:cNvPr id="2" name="Rectangle 1">
                <a:extLst>
                  <a:ext uri="{FF2B5EF4-FFF2-40B4-BE49-F238E27FC236}">
                    <a16:creationId xmlns:a16="http://schemas.microsoft.com/office/drawing/2014/main" id="{DE1D548E-32BC-40B4-B5B1-EA3FAB310D0F}"/>
                  </a:ext>
                </a:extLst>
              </p:cNvPr>
              <p:cNvSpPr>
                <a:spLocks noRot="1" noChangeAspect="1" noMove="1" noResize="1" noEditPoints="1" noAdjustHandles="1" noChangeArrowheads="1" noChangeShapeType="1" noTextEdit="1"/>
              </p:cNvSpPr>
              <p:nvPr/>
            </p:nvSpPr>
            <p:spPr>
              <a:xfrm>
                <a:off x="213011" y="3790434"/>
                <a:ext cx="3694088" cy="61093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C6CBF06-0E9D-4991-8476-5DA25D1F23BD}"/>
                  </a:ext>
                </a:extLst>
              </p:cNvPr>
              <p:cNvSpPr/>
              <p:nvPr/>
            </p:nvSpPr>
            <p:spPr>
              <a:xfrm>
                <a:off x="213011" y="4687251"/>
                <a:ext cx="3857274"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lumMod val="50000"/>
                            </a:schemeClr>
                          </a:solidFill>
                          <a:latin typeface="Cambria Math" panose="02040503050406030204" pitchFamily="18" charset="0"/>
                        </a:rPr>
                        <m:t>𝑑</m:t>
                      </m:r>
                      <m:r>
                        <a:rPr lang="en-US" i="1" smtClean="0">
                          <a:solidFill>
                            <a:schemeClr val="bg1">
                              <a:lumMod val="50000"/>
                            </a:schemeClr>
                          </a:solidFill>
                          <a:latin typeface="Cambria Math" panose="02040503050406030204" pitchFamily="18" charset="0"/>
                        </a:rPr>
                        <m:t>=</m:t>
                      </m:r>
                      <m:f>
                        <m:fPr>
                          <m:ctrlPr>
                            <a:rPr lang="en-US" i="1">
                              <a:solidFill>
                                <a:schemeClr val="bg1">
                                  <a:lumMod val="50000"/>
                                </a:schemeClr>
                              </a:solidFill>
                              <a:latin typeface="Cambria Math" panose="02040503050406030204" pitchFamily="18" charset="0"/>
                            </a:rPr>
                          </m:ctrlPr>
                        </m:fPr>
                        <m:num>
                          <m:r>
                            <a:rPr lang="en-US" i="1">
                              <a:solidFill>
                                <a:schemeClr val="bg1">
                                  <a:lumMod val="50000"/>
                                </a:schemeClr>
                              </a:solidFill>
                              <a:latin typeface="Cambria Math" panose="02040503050406030204" pitchFamily="18" charset="0"/>
                            </a:rPr>
                            <m:t>1</m:t>
                          </m:r>
                        </m:num>
                        <m:den>
                          <m:r>
                            <a:rPr lang="en-US" i="1">
                              <a:solidFill>
                                <a:schemeClr val="bg1">
                                  <a:lumMod val="50000"/>
                                </a:schemeClr>
                              </a:solidFill>
                              <a:latin typeface="Cambria Math" panose="02040503050406030204" pitchFamily="18" charset="0"/>
                            </a:rPr>
                            <m:t>2</m:t>
                          </m:r>
                        </m:den>
                      </m:f>
                      <m:r>
                        <a:rPr lang="en-US" b="0" i="1" smtClean="0">
                          <a:solidFill>
                            <a:schemeClr val="bg1">
                              <a:lumMod val="50000"/>
                            </a:schemeClr>
                          </a:solidFill>
                          <a:latin typeface="Cambria Math" panose="02040503050406030204" pitchFamily="18" charset="0"/>
                        </a:rPr>
                        <m:t>30</m:t>
                      </m:r>
                      <m:r>
                        <a:rPr lang="en-US" i="1">
                          <a:solidFill>
                            <a:schemeClr val="bg1">
                              <a:lumMod val="50000"/>
                            </a:schemeClr>
                          </a:solidFill>
                          <a:latin typeface="Cambria Math" panose="02040503050406030204" pitchFamily="18" charset="0"/>
                        </a:rPr>
                        <m:t>∗</m:t>
                      </m:r>
                      <m:r>
                        <a:rPr lang="en-US" b="0" i="1" smtClean="0">
                          <a:solidFill>
                            <a:schemeClr val="bg1">
                              <a:lumMod val="50000"/>
                            </a:schemeClr>
                          </a:solidFill>
                          <a:latin typeface="Cambria Math" panose="02040503050406030204" pitchFamily="18" charset="0"/>
                        </a:rPr>
                        <m:t>240</m:t>
                      </m:r>
                      <m:r>
                        <a:rPr lang="en-US" i="1">
                          <a:solidFill>
                            <a:schemeClr val="bg1">
                              <a:lumMod val="50000"/>
                            </a:schemeClr>
                          </a:solidFill>
                          <a:latin typeface="Cambria Math" panose="02040503050406030204" pitchFamily="18" charset="0"/>
                        </a:rPr>
                        <m:t>+</m:t>
                      </m:r>
                      <m:f>
                        <m:fPr>
                          <m:ctrlPr>
                            <a:rPr lang="en-US" i="1">
                              <a:solidFill>
                                <a:schemeClr val="bg1">
                                  <a:lumMod val="50000"/>
                                </a:schemeClr>
                              </a:solidFill>
                              <a:latin typeface="Cambria Math" panose="02040503050406030204" pitchFamily="18" charset="0"/>
                            </a:rPr>
                          </m:ctrlPr>
                        </m:fPr>
                        <m:num>
                          <m:r>
                            <a:rPr lang="en-US" i="1">
                              <a:solidFill>
                                <a:schemeClr val="bg1">
                                  <a:lumMod val="50000"/>
                                </a:schemeClr>
                              </a:solidFill>
                              <a:latin typeface="Cambria Math" panose="02040503050406030204" pitchFamily="18" charset="0"/>
                            </a:rPr>
                            <m:t>1</m:t>
                          </m:r>
                        </m:num>
                        <m:den>
                          <m:r>
                            <a:rPr lang="en-US" i="1">
                              <a:solidFill>
                                <a:schemeClr val="bg1">
                                  <a:lumMod val="50000"/>
                                </a:schemeClr>
                              </a:solidFill>
                              <a:latin typeface="Cambria Math" panose="02040503050406030204" pitchFamily="18" charset="0"/>
                            </a:rPr>
                            <m:t>2</m:t>
                          </m:r>
                        </m:den>
                      </m:f>
                      <m:d>
                        <m:dPr>
                          <m:ctrlPr>
                            <a:rPr lang="en-US" i="1">
                              <a:solidFill>
                                <a:schemeClr val="bg1">
                                  <a:lumMod val="50000"/>
                                </a:schemeClr>
                              </a:solidFill>
                              <a:latin typeface="Cambria Math" panose="02040503050406030204" pitchFamily="18" charset="0"/>
                            </a:rPr>
                          </m:ctrlPr>
                        </m:dPr>
                        <m:e>
                          <m:r>
                            <a:rPr lang="en-US" b="0" i="1" smtClean="0">
                              <a:solidFill>
                                <a:schemeClr val="bg1">
                                  <a:lumMod val="50000"/>
                                </a:schemeClr>
                              </a:solidFill>
                              <a:latin typeface="Cambria Math" panose="02040503050406030204" pitchFamily="18" charset="0"/>
                            </a:rPr>
                            <m:t>240</m:t>
                          </m:r>
                          <m:r>
                            <a:rPr lang="en-US" i="1">
                              <a:solidFill>
                                <a:schemeClr val="bg1">
                                  <a:lumMod val="50000"/>
                                </a:schemeClr>
                              </a:solidFill>
                              <a:latin typeface="Cambria Math" panose="02040503050406030204" pitchFamily="18" charset="0"/>
                            </a:rPr>
                            <m:t>+</m:t>
                          </m:r>
                          <m:r>
                            <a:rPr lang="en-US" b="0" i="1" smtClean="0">
                              <a:solidFill>
                                <a:schemeClr val="bg1">
                                  <a:lumMod val="50000"/>
                                </a:schemeClr>
                              </a:solidFill>
                              <a:latin typeface="Cambria Math" panose="02040503050406030204" pitchFamily="18" charset="0"/>
                            </a:rPr>
                            <m:t>340</m:t>
                          </m:r>
                        </m:e>
                      </m:d>
                      <m:r>
                        <a:rPr lang="en-US" i="1">
                          <a:solidFill>
                            <a:schemeClr val="bg1">
                              <a:lumMod val="50000"/>
                            </a:schemeClr>
                          </a:solidFill>
                          <a:latin typeface="Cambria Math" panose="02040503050406030204" pitchFamily="18" charset="0"/>
                        </a:rPr>
                        <m:t>∗</m:t>
                      </m:r>
                      <m:r>
                        <a:rPr lang="en-US" b="0" i="1" smtClean="0">
                          <a:solidFill>
                            <a:schemeClr val="bg1">
                              <a:lumMod val="50000"/>
                            </a:schemeClr>
                          </a:solidFill>
                          <a:latin typeface="Cambria Math" panose="02040503050406030204" pitchFamily="18" charset="0"/>
                        </a:rPr>
                        <m:t>20</m:t>
                      </m:r>
                    </m:oMath>
                  </m:oMathPara>
                </a14:m>
                <a:endParaRPr lang="en-US" dirty="0"/>
              </a:p>
            </p:txBody>
          </p:sp>
        </mc:Choice>
        <mc:Fallback xmlns="">
          <p:sp>
            <p:nvSpPr>
              <p:cNvPr id="4" name="Rectangle 3">
                <a:extLst>
                  <a:ext uri="{FF2B5EF4-FFF2-40B4-BE49-F238E27FC236}">
                    <a16:creationId xmlns:a16="http://schemas.microsoft.com/office/drawing/2014/main" id="{EC6CBF06-0E9D-4991-8476-5DA25D1F23BD}"/>
                  </a:ext>
                </a:extLst>
              </p:cNvPr>
              <p:cNvSpPr>
                <a:spLocks noRot="1" noChangeAspect="1" noMove="1" noResize="1" noEditPoints="1" noAdjustHandles="1" noChangeArrowheads="1" noChangeShapeType="1" noTextEdit="1"/>
              </p:cNvSpPr>
              <p:nvPr/>
            </p:nvSpPr>
            <p:spPr>
              <a:xfrm>
                <a:off x="213011" y="4687251"/>
                <a:ext cx="3857274" cy="610936"/>
              </a:xfrm>
              <a:prstGeom prst="rect">
                <a:avLst/>
              </a:prstGeom>
              <a:blipFill>
                <a:blip r:embed="rId10"/>
                <a:stretch>
                  <a:fillRect/>
                </a:stretch>
              </a:blipFill>
            </p:spPr>
            <p:txBody>
              <a:bodyPr/>
              <a:lstStyle/>
              <a:p>
                <a:r>
                  <a:rPr lang="en-US">
                    <a:noFill/>
                  </a:rPr>
                  <a:t> </a:t>
                </a:r>
              </a:p>
            </p:txBody>
          </p:sp>
        </mc:Fallback>
      </mc:AlternateContent>
    </p:spTree>
  </p:cSld>
  <p:clrMapOvr>
    <a:overrideClrMapping bg1="dk2" tx1="lt1" bg2="dk1" tx2="lt2" accent1="accent1" accent2="accent2" accent3="accent3" accent4="accent4" accent5="accent5" accent6="accent6" hlink="hlink" folHlink="folHlink"/>
  </p:clrMapOvr>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4">
            <a:extLst>
              <a:ext uri="{FF2B5EF4-FFF2-40B4-BE49-F238E27FC236}">
                <a16:creationId xmlns:a16="http://schemas.microsoft.com/office/drawing/2014/main" id="{ACAF9D42-5AD5-4C4A-96C7-2F08C46A152B}"/>
              </a:ext>
            </a:extLst>
          </p:cNvPr>
          <p:cNvSpPr>
            <a:spLocks noChangeArrowheads="1"/>
          </p:cNvSpPr>
          <p:nvPr/>
        </p:nvSpPr>
        <p:spPr bwMode="auto">
          <a:xfrm>
            <a:off x="304800" y="190500"/>
            <a:ext cx="3962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9: ANSWERS</a:t>
            </a:r>
          </a:p>
        </p:txBody>
      </p:sp>
      <p:sp>
        <p:nvSpPr>
          <p:cNvPr id="75781" name="Rectangle 1">
            <a:extLst>
              <a:ext uri="{FF2B5EF4-FFF2-40B4-BE49-F238E27FC236}">
                <a16:creationId xmlns:a16="http://schemas.microsoft.com/office/drawing/2014/main" id="{54953486-CE3B-4073-B5A3-32823C66DD6C}"/>
              </a:ext>
            </a:extLst>
          </p:cNvPr>
          <p:cNvSpPr>
            <a:spLocks noChangeArrowheads="1"/>
          </p:cNvSpPr>
          <p:nvPr/>
        </p:nvSpPr>
        <p:spPr bwMode="auto">
          <a:xfrm>
            <a:off x="36513" y="742950"/>
            <a:ext cx="394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(b) (iv) Average speed for 50 s</a:t>
            </a:r>
          </a:p>
        </p:txBody>
      </p:sp>
      <p:pic>
        <p:nvPicPr>
          <p:cNvPr id="75782" name="Picture 4">
            <a:extLst>
              <a:ext uri="{FF2B5EF4-FFF2-40B4-BE49-F238E27FC236}">
                <a16:creationId xmlns:a16="http://schemas.microsoft.com/office/drawing/2014/main" id="{A19F00AE-3C6D-4573-BD28-0717E8533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1236663"/>
            <a:ext cx="493395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CC83D91B-0EC7-4727-8938-B2C27FEDD44B}"/>
              </a:ext>
            </a:extLst>
          </p:cNvPr>
          <p:cNvSpPr>
            <a:spLocks noRot="1" noChangeAspect="1" noMove="1" noResize="1" noEditPoints="1" noAdjustHandles="1" noChangeArrowheads="1" noChangeShapeType="1" noTextEdit="1"/>
          </p:cNvSpPr>
          <p:nvPr/>
        </p:nvSpPr>
        <p:spPr>
          <a:xfrm>
            <a:off x="267286" y="1574570"/>
            <a:ext cx="3293466" cy="540404"/>
          </a:xfrm>
          <a:prstGeom prst="rect">
            <a:avLst/>
          </a:prstGeom>
          <a:blipFill>
            <a:blip r:embed="rId5"/>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4" name="Rectangle 3">
            <a:extLst>
              <a:ext uri="{FF2B5EF4-FFF2-40B4-BE49-F238E27FC236}">
                <a16:creationId xmlns:a16="http://schemas.microsoft.com/office/drawing/2014/main" id="{E3B88703-7C29-463B-8EE2-AA504BB7AEC3}"/>
              </a:ext>
            </a:extLst>
          </p:cNvPr>
          <p:cNvSpPr>
            <a:spLocks noRot="1" noChangeAspect="1" noMove="1" noResize="1" noEditPoints="1" noAdjustHandles="1" noChangeArrowheads="1" noChangeShapeType="1" noTextEdit="1"/>
          </p:cNvSpPr>
          <p:nvPr/>
        </p:nvSpPr>
        <p:spPr>
          <a:xfrm>
            <a:off x="328246" y="2642364"/>
            <a:ext cx="2199577" cy="477054"/>
          </a:xfrm>
          <a:prstGeom prst="rect">
            <a:avLst/>
          </a:prstGeom>
          <a:blipFill>
            <a:blip r:embed="rId6"/>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Tree>
  </p:cSld>
  <p:clrMapOvr>
    <a:overrideClrMapping bg1="dk2" tx1="lt1" bg2="dk1" tx2="lt2" accent1="accent1" accent2="accent2" accent3="accent3" accent4="accent4" accent5="accent5" accent6="accent6" hlink="hlink" folHlink="folHlink"/>
  </p:clrMapOv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4">
            <a:extLst>
              <a:ext uri="{FF2B5EF4-FFF2-40B4-BE49-F238E27FC236}">
                <a16:creationId xmlns:a16="http://schemas.microsoft.com/office/drawing/2014/main" id="{5EB49822-A2F1-48F7-940E-F280FB5B4E80}"/>
              </a:ext>
            </a:extLst>
          </p:cNvPr>
          <p:cNvSpPr>
            <a:spLocks noChangeArrowheads="1"/>
          </p:cNvSpPr>
          <p:nvPr/>
        </p:nvSpPr>
        <p:spPr bwMode="auto">
          <a:xfrm>
            <a:off x="304800" y="190500"/>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10-Extension</a:t>
            </a:r>
          </a:p>
        </p:txBody>
      </p:sp>
      <p:sp>
        <p:nvSpPr>
          <p:cNvPr id="76805" name="Rectangle 5">
            <a:extLst>
              <a:ext uri="{FF2B5EF4-FFF2-40B4-BE49-F238E27FC236}">
                <a16:creationId xmlns:a16="http://schemas.microsoft.com/office/drawing/2014/main" id="{3ED2ED6C-DB13-422D-9227-808A1DCA8F76}"/>
              </a:ext>
            </a:extLst>
          </p:cNvPr>
          <p:cNvSpPr>
            <a:spLocks noChangeArrowheads="1"/>
          </p:cNvSpPr>
          <p:nvPr/>
        </p:nvSpPr>
        <p:spPr bwMode="auto">
          <a:xfrm>
            <a:off x="152400" y="990600"/>
            <a:ext cx="8610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An automobile traveling 95 km/h overtakes a 1.10 km long train traveling in the same direction on a track parallel to the road. If the train's speed is 75 km/h, how long does it take the car to pass it, and how far will the car have travelled in this time?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What are the results if the car and train are traveling in opposite directions?</a:t>
            </a:r>
          </a:p>
        </p:txBody>
      </p:sp>
      <p:pic>
        <p:nvPicPr>
          <p:cNvPr id="76806" name="Picture 6" descr="Figure_02_39">
            <a:extLst>
              <a:ext uri="{FF2B5EF4-FFF2-40B4-BE49-F238E27FC236}">
                <a16:creationId xmlns:a16="http://schemas.microsoft.com/office/drawing/2014/main" id="{189C85A6-ADA0-4AA3-83AA-0424146BB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3733800"/>
            <a:ext cx="598805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4">
            <a:extLst>
              <a:ext uri="{FF2B5EF4-FFF2-40B4-BE49-F238E27FC236}">
                <a16:creationId xmlns:a16="http://schemas.microsoft.com/office/drawing/2014/main" id="{F49A66FA-72F1-426F-A94A-3277043B1BB1}"/>
              </a:ext>
            </a:extLst>
          </p:cNvPr>
          <p:cNvSpPr>
            <a:spLocks noChangeArrowheads="1"/>
          </p:cNvSpPr>
          <p:nvPr/>
        </p:nvSpPr>
        <p:spPr bwMode="auto">
          <a:xfrm>
            <a:off x="304800" y="190500"/>
            <a:ext cx="3962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10: ANSWERS</a:t>
            </a:r>
          </a:p>
        </p:txBody>
      </p:sp>
      <p:sp>
        <p:nvSpPr>
          <p:cNvPr id="6" name="Rectangle 5">
            <a:extLst>
              <a:ext uri="{FF2B5EF4-FFF2-40B4-BE49-F238E27FC236}">
                <a16:creationId xmlns:a16="http://schemas.microsoft.com/office/drawing/2014/main" id="{EC0D14FF-9373-45EA-841E-A06D8A62191A}"/>
              </a:ext>
            </a:extLst>
          </p:cNvPr>
          <p:cNvSpPr/>
          <p:nvPr/>
        </p:nvSpPr>
        <p:spPr>
          <a:xfrm>
            <a:off x="228600" y="922338"/>
            <a:ext cx="8610600" cy="1200150"/>
          </a:xfrm>
          <a:prstGeom prst="rect">
            <a:avLst/>
          </a:prstGeom>
        </p:spPr>
        <p:txBody>
          <a:bodyPr>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a:ea typeface="+mn-ea"/>
                <a:cs typeface="+mn-cs"/>
              </a:rPr>
              <a:t>For the car to pass the train, the car must travel the length of the train AND the distance the car travels. The distance the car travels can thus be written as either of the following equations.</a:t>
            </a:r>
          </a:p>
        </p:txBody>
      </p:sp>
      <p:sp>
        <p:nvSpPr>
          <p:cNvPr id="10" name="TextBox 9">
            <a:extLst>
              <a:ext uri="{FF2B5EF4-FFF2-40B4-BE49-F238E27FC236}">
                <a16:creationId xmlns:a16="http://schemas.microsoft.com/office/drawing/2014/main" id="{52492653-F205-432C-874F-6890F6B53890}"/>
              </a:ext>
            </a:extLst>
          </p:cNvPr>
          <p:cNvSpPr txBox="1">
            <a:spLocks noRot="1" noChangeAspect="1" noMove="1" noResize="1" noEditPoints="1" noAdjustHandles="1" noChangeArrowheads="1" noChangeShapeType="1" noTextEdit="1"/>
          </p:cNvSpPr>
          <p:nvPr/>
        </p:nvSpPr>
        <p:spPr>
          <a:xfrm>
            <a:off x="1981200" y="2267128"/>
            <a:ext cx="3457375" cy="400110"/>
          </a:xfrm>
          <a:prstGeom prst="rect">
            <a:avLst/>
          </a:prstGeom>
          <a:blipFill>
            <a:blip r:embed="rId4"/>
            <a:stretch>
              <a:fillRect b="-15152"/>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11" name="TextBox 10">
            <a:extLst>
              <a:ext uri="{FF2B5EF4-FFF2-40B4-BE49-F238E27FC236}">
                <a16:creationId xmlns:a16="http://schemas.microsoft.com/office/drawing/2014/main" id="{DB2577B8-AC0A-4917-B8F3-BBB3B35D49D6}"/>
              </a:ext>
            </a:extLst>
          </p:cNvPr>
          <p:cNvSpPr txBox="1">
            <a:spLocks noRot="1" noChangeAspect="1" noMove="1" noResize="1" noEditPoints="1" noAdjustHandles="1" noChangeArrowheads="1" noChangeShapeType="1" noTextEdit="1"/>
          </p:cNvSpPr>
          <p:nvPr/>
        </p:nvSpPr>
        <p:spPr>
          <a:xfrm>
            <a:off x="914400" y="2821225"/>
            <a:ext cx="6071149" cy="307777"/>
          </a:xfrm>
          <a:prstGeom prst="rect">
            <a:avLst/>
          </a:prstGeom>
          <a:blipFill>
            <a:blip r:embed="rId5"/>
            <a:stretch>
              <a:fillRect l="-301" r="-201" b="-36000"/>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7" name="Rectangle 6">
            <a:extLst>
              <a:ext uri="{FF2B5EF4-FFF2-40B4-BE49-F238E27FC236}">
                <a16:creationId xmlns:a16="http://schemas.microsoft.com/office/drawing/2014/main" id="{05E5F244-505F-49A6-B9DD-2836DD41C15A}"/>
              </a:ext>
            </a:extLst>
          </p:cNvPr>
          <p:cNvSpPr/>
          <p:nvPr/>
        </p:nvSpPr>
        <p:spPr>
          <a:xfrm>
            <a:off x="228600" y="3346450"/>
            <a:ext cx="8707438" cy="831850"/>
          </a:xfrm>
          <a:prstGeom prst="rect">
            <a:avLst/>
          </a:prstGeom>
        </p:spPr>
        <p:txBody>
          <a:bodyPr>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a:ea typeface="+mn-ea"/>
                <a:cs typeface="+mn-cs"/>
              </a:rPr>
              <a:t>To solve these for time, equate EITHER of these of these expressions for the distance the car travels </a:t>
            </a:r>
          </a:p>
        </p:txBody>
      </p:sp>
      <p:sp>
        <p:nvSpPr>
          <p:cNvPr id="13" name="Rectangle 12">
            <a:extLst>
              <a:ext uri="{FF2B5EF4-FFF2-40B4-BE49-F238E27FC236}">
                <a16:creationId xmlns:a16="http://schemas.microsoft.com/office/drawing/2014/main" id="{BA4026B7-E287-4C3C-A54C-A6693B5E6077}"/>
              </a:ext>
            </a:extLst>
          </p:cNvPr>
          <p:cNvSpPr>
            <a:spLocks noRot="1" noChangeAspect="1" noMove="1" noResize="1" noEditPoints="1" noAdjustHandles="1" noChangeArrowheads="1" noChangeShapeType="1" noTextEdit="1"/>
          </p:cNvSpPr>
          <p:nvPr/>
        </p:nvSpPr>
        <p:spPr>
          <a:xfrm>
            <a:off x="2019300" y="5657331"/>
            <a:ext cx="2973442" cy="400110"/>
          </a:xfrm>
          <a:prstGeom prst="rect">
            <a:avLst/>
          </a:prstGeom>
          <a:blipFill>
            <a:blip r:embed="rId6"/>
            <a:stretch>
              <a:fillRect b="-15152"/>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14" name="Rectangle 13">
            <a:extLst>
              <a:ext uri="{FF2B5EF4-FFF2-40B4-BE49-F238E27FC236}">
                <a16:creationId xmlns:a16="http://schemas.microsoft.com/office/drawing/2014/main" id="{9A6DEDDF-A084-4FDD-BCC6-2DCAAB41AED4}"/>
              </a:ext>
            </a:extLst>
          </p:cNvPr>
          <p:cNvSpPr>
            <a:spLocks noRot="1" noChangeAspect="1" noMove="1" noResize="1" noEditPoints="1" noAdjustHandles="1" noChangeArrowheads="1" noChangeShapeType="1" noTextEdit="1"/>
          </p:cNvSpPr>
          <p:nvPr/>
        </p:nvSpPr>
        <p:spPr>
          <a:xfrm>
            <a:off x="1917700" y="4208716"/>
            <a:ext cx="4437497" cy="400110"/>
          </a:xfrm>
          <a:prstGeom prst="rect">
            <a:avLst/>
          </a:prstGeom>
          <a:blipFill>
            <a:blip r:embed="rId7"/>
            <a:stretch>
              <a:fillRect b="-15152"/>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15" name="TextBox 14">
            <a:extLst>
              <a:ext uri="{FF2B5EF4-FFF2-40B4-BE49-F238E27FC236}">
                <a16:creationId xmlns:a16="http://schemas.microsoft.com/office/drawing/2014/main" id="{94C184CD-AEEF-4896-8EFC-C704ACEE7279}"/>
              </a:ext>
            </a:extLst>
          </p:cNvPr>
          <p:cNvSpPr txBox="1">
            <a:spLocks noRot="1" noChangeAspect="1" noMove="1" noResize="1" noEditPoints="1" noAdjustHandles="1" noChangeArrowheads="1" noChangeShapeType="1" noTextEdit="1"/>
          </p:cNvSpPr>
          <p:nvPr/>
        </p:nvSpPr>
        <p:spPr>
          <a:xfrm>
            <a:off x="2133600" y="4799374"/>
            <a:ext cx="3944991" cy="636200"/>
          </a:xfrm>
          <a:prstGeom prst="rect">
            <a:avLst/>
          </a:prstGeom>
          <a:blipFill>
            <a:blip r:embed="rId8"/>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16" name="Rectangle 15">
            <a:extLst>
              <a:ext uri="{FF2B5EF4-FFF2-40B4-BE49-F238E27FC236}">
                <a16:creationId xmlns:a16="http://schemas.microsoft.com/office/drawing/2014/main" id="{F68558D9-92AC-4DB3-8E09-EC1ED9C601AE}"/>
              </a:ext>
            </a:extLst>
          </p:cNvPr>
          <p:cNvSpPr>
            <a:spLocks noRot="1" noChangeAspect="1" noMove="1" noResize="1" noEditPoints="1" noAdjustHandles="1" noChangeArrowheads="1" noChangeShapeType="1" noTextEdit="1"/>
          </p:cNvSpPr>
          <p:nvPr/>
        </p:nvSpPr>
        <p:spPr>
          <a:xfrm>
            <a:off x="2613799" y="6206193"/>
            <a:ext cx="1501821" cy="400110"/>
          </a:xfrm>
          <a:prstGeom prst="rect">
            <a:avLst/>
          </a:prstGeom>
          <a:blipFill>
            <a:blip r:embed="rId9"/>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Tree>
  </p:cSld>
  <p:clrMapOvr>
    <a:overrideClrMapping bg1="dk2" tx1="lt1" bg2="dk1" tx2="lt2" accent1="accent1" accent2="accent2" accent3="accent3" accent4="accent4" accent5="accent5" accent6="accent6" hlink="hlink" folHlink="folHlink"/>
  </p:clrMapOvr>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4">
            <a:extLst>
              <a:ext uri="{FF2B5EF4-FFF2-40B4-BE49-F238E27FC236}">
                <a16:creationId xmlns:a16="http://schemas.microsoft.com/office/drawing/2014/main" id="{960C04EF-366C-4D90-8B01-9881EE2C878B}"/>
              </a:ext>
            </a:extLst>
          </p:cNvPr>
          <p:cNvSpPr>
            <a:spLocks noChangeArrowheads="1"/>
          </p:cNvSpPr>
          <p:nvPr/>
        </p:nvSpPr>
        <p:spPr bwMode="auto">
          <a:xfrm>
            <a:off x="304800" y="190500"/>
            <a:ext cx="3962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10: ANSWERS</a:t>
            </a:r>
          </a:p>
        </p:txBody>
      </p:sp>
      <p:sp>
        <p:nvSpPr>
          <p:cNvPr id="2" name="Rectangle 1">
            <a:extLst>
              <a:ext uri="{FF2B5EF4-FFF2-40B4-BE49-F238E27FC236}">
                <a16:creationId xmlns:a16="http://schemas.microsoft.com/office/drawing/2014/main" id="{8BAA6E52-105C-4E30-9FA2-63E3C031BD24}"/>
              </a:ext>
            </a:extLst>
          </p:cNvPr>
          <p:cNvSpPr/>
          <p:nvPr/>
        </p:nvSpPr>
        <p:spPr>
          <a:xfrm>
            <a:off x="152400" y="922338"/>
            <a:ext cx="8534400" cy="1568450"/>
          </a:xfrm>
          <a:prstGeom prst="rect">
            <a:avLst/>
          </a:prstGeom>
        </p:spPr>
        <p:txBody>
          <a:bodyPr>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a:ea typeface="+mn-ea"/>
                <a:cs typeface="+mn-cs"/>
              </a:rPr>
              <a:t>If the train is travelling in the opposite direction to the car, then the car must travel the length of the train MINUS the distance the train travels. Thus, the distance the car travels can be written as either of the following equations.  </a:t>
            </a:r>
          </a:p>
        </p:txBody>
      </p:sp>
      <p:sp>
        <p:nvSpPr>
          <p:cNvPr id="17" name="TextBox 16">
            <a:extLst>
              <a:ext uri="{FF2B5EF4-FFF2-40B4-BE49-F238E27FC236}">
                <a16:creationId xmlns:a16="http://schemas.microsoft.com/office/drawing/2014/main" id="{B2A45417-791B-41D3-9107-E5B8A6F79C0E}"/>
              </a:ext>
            </a:extLst>
          </p:cNvPr>
          <p:cNvSpPr txBox="1">
            <a:spLocks noRot="1" noChangeAspect="1" noMove="1" noResize="1" noEditPoints="1" noAdjustHandles="1" noChangeArrowheads="1" noChangeShapeType="1" noTextEdit="1"/>
          </p:cNvSpPr>
          <p:nvPr/>
        </p:nvSpPr>
        <p:spPr>
          <a:xfrm>
            <a:off x="2438400" y="2683896"/>
            <a:ext cx="4600375" cy="400110"/>
          </a:xfrm>
          <a:prstGeom prst="rect">
            <a:avLst/>
          </a:prstGeom>
          <a:blipFill>
            <a:blip r:embed="rId4"/>
            <a:stretch>
              <a:fillRect b="-15152"/>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18" name="TextBox 17">
            <a:extLst>
              <a:ext uri="{FF2B5EF4-FFF2-40B4-BE49-F238E27FC236}">
                <a16:creationId xmlns:a16="http://schemas.microsoft.com/office/drawing/2014/main" id="{C480D5C7-979D-46F2-92CB-ED4A0756E735}"/>
              </a:ext>
            </a:extLst>
          </p:cNvPr>
          <p:cNvSpPr txBox="1">
            <a:spLocks noRot="1" noChangeAspect="1" noMove="1" noResize="1" noEditPoints="1" noAdjustHandles="1" noChangeArrowheads="1" noChangeShapeType="1" noTextEdit="1"/>
          </p:cNvSpPr>
          <p:nvPr/>
        </p:nvSpPr>
        <p:spPr>
          <a:xfrm>
            <a:off x="1536425" y="3223655"/>
            <a:ext cx="6071149" cy="307777"/>
          </a:xfrm>
          <a:prstGeom prst="rect">
            <a:avLst/>
          </a:prstGeom>
          <a:blipFill>
            <a:blip r:embed="rId5"/>
            <a:stretch>
              <a:fillRect l="-301" r="-201" b="-36000"/>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19" name="Rectangle 18">
            <a:extLst>
              <a:ext uri="{FF2B5EF4-FFF2-40B4-BE49-F238E27FC236}">
                <a16:creationId xmlns:a16="http://schemas.microsoft.com/office/drawing/2014/main" id="{E5D04DC5-AD24-4FD8-A956-A0A01FDFD23D}"/>
              </a:ext>
            </a:extLst>
          </p:cNvPr>
          <p:cNvSpPr>
            <a:spLocks noRot="1" noChangeAspect="1" noMove="1" noResize="1" noEditPoints="1" noAdjustHandles="1" noChangeArrowheads="1" noChangeShapeType="1" noTextEdit="1"/>
          </p:cNvSpPr>
          <p:nvPr/>
        </p:nvSpPr>
        <p:spPr>
          <a:xfrm>
            <a:off x="2048451" y="3873096"/>
            <a:ext cx="4437497" cy="400110"/>
          </a:xfrm>
          <a:prstGeom prst="rect">
            <a:avLst/>
          </a:prstGeom>
          <a:blipFill>
            <a:blip r:embed="rId6"/>
            <a:stretch>
              <a:fillRect b="-15152"/>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20" name="TextBox 19">
            <a:extLst>
              <a:ext uri="{FF2B5EF4-FFF2-40B4-BE49-F238E27FC236}">
                <a16:creationId xmlns:a16="http://schemas.microsoft.com/office/drawing/2014/main" id="{26CF383A-0C62-47A9-8F40-6F87C54EE698}"/>
              </a:ext>
            </a:extLst>
          </p:cNvPr>
          <p:cNvSpPr txBox="1">
            <a:spLocks noRot="1" noChangeAspect="1" noMove="1" noResize="1" noEditPoints="1" noAdjustHandles="1" noChangeArrowheads="1" noChangeShapeType="1" noTextEdit="1"/>
          </p:cNvSpPr>
          <p:nvPr/>
        </p:nvSpPr>
        <p:spPr>
          <a:xfrm>
            <a:off x="2107460" y="4504978"/>
            <a:ext cx="4624279" cy="636200"/>
          </a:xfrm>
          <a:prstGeom prst="rect">
            <a:avLst/>
          </a:prstGeom>
          <a:blipFill>
            <a:blip r:embed="rId7"/>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21" name="Rectangle 20">
            <a:extLst>
              <a:ext uri="{FF2B5EF4-FFF2-40B4-BE49-F238E27FC236}">
                <a16:creationId xmlns:a16="http://schemas.microsoft.com/office/drawing/2014/main" id="{D439FC9E-F7C4-4B4C-A7D1-4D3BDF70AE90}"/>
              </a:ext>
            </a:extLst>
          </p:cNvPr>
          <p:cNvSpPr>
            <a:spLocks noRot="1" noChangeAspect="1" noMove="1" noResize="1" noEditPoints="1" noAdjustHandles="1" noChangeArrowheads="1" noChangeShapeType="1" noTextEdit="1"/>
          </p:cNvSpPr>
          <p:nvPr/>
        </p:nvSpPr>
        <p:spPr>
          <a:xfrm>
            <a:off x="2107460" y="5494123"/>
            <a:ext cx="3668760" cy="400110"/>
          </a:xfrm>
          <a:prstGeom prst="rect">
            <a:avLst/>
          </a:prstGeom>
          <a:blipFill>
            <a:blip r:embed="rId8"/>
            <a:stretch>
              <a:fillRect b="-15152"/>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22" name="Rectangle 21">
            <a:extLst>
              <a:ext uri="{FF2B5EF4-FFF2-40B4-BE49-F238E27FC236}">
                <a16:creationId xmlns:a16="http://schemas.microsoft.com/office/drawing/2014/main" id="{917FBB0A-9BBE-418B-AAD6-6B55F6CC4501}"/>
              </a:ext>
            </a:extLst>
          </p:cNvPr>
          <p:cNvSpPr>
            <a:spLocks noRot="1" noChangeAspect="1" noMove="1" noResize="1" noEditPoints="1" noAdjustHandles="1" noChangeArrowheads="1" noChangeShapeType="1" noTextEdit="1"/>
          </p:cNvSpPr>
          <p:nvPr/>
        </p:nvSpPr>
        <p:spPr>
          <a:xfrm>
            <a:off x="3072613" y="6151052"/>
            <a:ext cx="1644489" cy="400110"/>
          </a:xfrm>
          <a:prstGeom prst="rect">
            <a:avLst/>
          </a:prstGeom>
          <a:blipFill>
            <a:blip r:embed="rId9"/>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Tree>
  </p:cSld>
  <p:clrMapOvr>
    <a:overrideClrMapping bg1="dk2" tx1="lt1" bg2="dk1" tx2="lt2" accent1="accent1" accent2="accent2" accent3="accent3" accent4="accent4" accent5="accent5" accent6="accent6" hlink="hlink" folHlink="folHlink"/>
  </p:clrMapOvr>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Rectangle 4">
            <a:extLst>
              <a:ext uri="{FF2B5EF4-FFF2-40B4-BE49-F238E27FC236}">
                <a16:creationId xmlns:a16="http://schemas.microsoft.com/office/drawing/2014/main" id="{9096CB74-DE89-4EC4-BF10-E0C9DB73D370}"/>
              </a:ext>
            </a:extLst>
          </p:cNvPr>
          <p:cNvSpPr>
            <a:spLocks noChangeArrowheads="1"/>
          </p:cNvSpPr>
          <p:nvPr/>
        </p:nvSpPr>
        <p:spPr bwMode="auto">
          <a:xfrm>
            <a:off x="304800" y="190500"/>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11-Extension</a:t>
            </a:r>
          </a:p>
        </p:txBody>
      </p:sp>
      <p:sp>
        <p:nvSpPr>
          <p:cNvPr id="6" name="Rectangle 5">
            <a:extLst>
              <a:ext uri="{FF2B5EF4-FFF2-40B4-BE49-F238E27FC236}">
                <a16:creationId xmlns:a16="http://schemas.microsoft.com/office/drawing/2014/main" id="{8491EB1B-845E-425B-9041-DF79EA3027A2}"/>
              </a:ext>
            </a:extLst>
          </p:cNvPr>
          <p:cNvSpPr>
            <a:spLocks noRot="1" noChangeAspect="1" noMove="1" noResize="1" noEditPoints="1" noAdjustHandles="1" noChangeArrowheads="1" noChangeShapeType="1" noTextEdit="1"/>
          </p:cNvSpPr>
          <p:nvPr/>
        </p:nvSpPr>
        <p:spPr>
          <a:xfrm>
            <a:off x="98425" y="858182"/>
            <a:ext cx="8610600" cy="2308324"/>
          </a:xfrm>
          <a:prstGeom prst="rect">
            <a:avLst/>
          </a:prstGeom>
          <a:blipFill>
            <a:blip r:embed="rId4"/>
            <a:stretch>
              <a:fillRect l="-920" t="-2116" r="-1062" b="-5291"/>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pic>
        <p:nvPicPr>
          <p:cNvPr id="79878" name="Picture 7" descr="Figure_03_39">
            <a:extLst>
              <a:ext uri="{FF2B5EF4-FFF2-40B4-BE49-F238E27FC236}">
                <a16:creationId xmlns:a16="http://schemas.microsoft.com/office/drawing/2014/main" id="{28777137-0DD3-41FF-9B9D-B4CC9E6C1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950" y="3246438"/>
            <a:ext cx="35115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47EDA-65FE-4A8C-91CA-308336449D37}"/>
              </a:ext>
            </a:extLst>
          </p:cNvPr>
          <p:cNvSpPr txBox="1"/>
          <p:nvPr/>
        </p:nvSpPr>
        <p:spPr>
          <a:xfrm>
            <a:off x="60325" y="46038"/>
            <a:ext cx="9067800" cy="731837"/>
          </a:xfrm>
          <a:prstGeom prst="rect">
            <a:avLst/>
          </a:prstGeom>
          <a:solidFill>
            <a:schemeClr val="bg1">
              <a:lumMod val="5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AFD00"/>
              </a:solidFill>
              <a:effectLst/>
              <a:uLnTx/>
              <a:uFillTx/>
              <a:latin typeface="Times New Roman" panose="02020603050405020304" pitchFamily="18" charset="0"/>
              <a:ea typeface="+mn-ea"/>
              <a:cs typeface="+mn-cs"/>
            </a:endParaRPr>
          </a:p>
        </p:txBody>
      </p:sp>
      <p:pic>
        <p:nvPicPr>
          <p:cNvPr id="9" name="Picture 10">
            <a:extLst>
              <a:ext uri="{FF2B5EF4-FFF2-40B4-BE49-F238E27FC236}">
                <a16:creationId xmlns:a16="http://schemas.microsoft.com/office/drawing/2014/main" id="{0BAF50F0-C45B-48AB-B2BB-542845DFAA74}"/>
              </a:ext>
            </a:extLst>
          </p:cNvPr>
          <p:cNvPicPr>
            <a:picLocks noChangeAspect="1"/>
          </p:cNvPicPr>
          <p:nvPr/>
        </p:nvPicPr>
        <p:blipFill rotWithShape="1">
          <a:blip r:embed="rId3" cstate="print">
            <a:duotone>
              <a:srgbClr val="969FA7">
                <a:shade val="45000"/>
                <a:satMod val="135000"/>
              </a:srgbClr>
              <a:prstClr val="white"/>
            </a:duotone>
            <a:extLst>
              <a:ext uri="{28A0092B-C50C-407E-A947-70E740481C1C}">
                <a14:useLocalDpi xmlns:a14="http://schemas.microsoft.com/office/drawing/2010/main" val="0"/>
              </a:ext>
            </a:extLst>
          </a:blip>
          <a:srcRect b="18803"/>
          <a:stretch/>
        </p:blipFill>
        <p:spPr bwMode="auto">
          <a:xfrm>
            <a:off x="7162800" y="84430"/>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4">
            <a:extLst>
              <a:ext uri="{FF2B5EF4-FFF2-40B4-BE49-F238E27FC236}">
                <a16:creationId xmlns:a16="http://schemas.microsoft.com/office/drawing/2014/main" id="{4E971629-FEBF-43B6-8527-DFA7E20230B9}"/>
              </a:ext>
            </a:extLst>
          </p:cNvPr>
          <p:cNvSpPr>
            <a:spLocks noChangeArrowheads="1"/>
          </p:cNvSpPr>
          <p:nvPr/>
        </p:nvSpPr>
        <p:spPr bwMode="auto">
          <a:xfrm>
            <a:off x="304800" y="190500"/>
            <a:ext cx="3962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Times New Roman" panose="02020603050405020304" pitchFamily="18" charset="0"/>
                <a:ea typeface="+mn-ea"/>
                <a:cs typeface="Calibri" panose="020F0502020204030204" pitchFamily="34" charset="0"/>
              </a:rPr>
              <a:t>Question 11: ANSWERS</a:t>
            </a:r>
          </a:p>
        </p:txBody>
      </p:sp>
      <p:sp>
        <p:nvSpPr>
          <p:cNvPr id="80901" name="Rectangle 1">
            <a:extLst>
              <a:ext uri="{FF2B5EF4-FFF2-40B4-BE49-F238E27FC236}">
                <a16:creationId xmlns:a16="http://schemas.microsoft.com/office/drawing/2014/main" id="{1A4B7FD1-EB0B-435D-A7B9-6C65E42813AD}"/>
              </a:ext>
            </a:extLst>
          </p:cNvPr>
          <p:cNvSpPr>
            <a:spLocks noChangeArrowheads="1"/>
          </p:cNvSpPr>
          <p:nvPr/>
        </p:nvSpPr>
        <p:spPr bwMode="auto">
          <a:xfrm>
            <a:off x="-28575" y="1665288"/>
            <a:ext cx="4941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80800"/>
                </a:solidFill>
                <a:effectLst/>
                <a:uLnTx/>
                <a:uFillTx/>
                <a:latin typeface="Times New Roman" panose="02020603050405020304" pitchFamily="18" charset="0"/>
                <a:ea typeface="+mn-ea"/>
                <a:cs typeface="+mn-cs"/>
              </a:rPr>
              <a:t>(a) Vertical component of acceleration </a:t>
            </a:r>
          </a:p>
        </p:txBody>
      </p:sp>
      <p:sp>
        <p:nvSpPr>
          <p:cNvPr id="4" name="Rectangle 3">
            <a:extLst>
              <a:ext uri="{FF2B5EF4-FFF2-40B4-BE49-F238E27FC236}">
                <a16:creationId xmlns:a16="http://schemas.microsoft.com/office/drawing/2014/main" id="{21B23948-49CF-41A0-89FC-CA07D1BEC3A6}"/>
              </a:ext>
            </a:extLst>
          </p:cNvPr>
          <p:cNvSpPr/>
          <p:nvPr/>
        </p:nvSpPr>
        <p:spPr>
          <a:xfrm>
            <a:off x="266700" y="835025"/>
            <a:ext cx="8724900" cy="830263"/>
          </a:xfrm>
          <a:prstGeom prst="rect">
            <a:avLst/>
          </a:prstGeom>
        </p:spPr>
        <p:txBody>
          <a:bodyPr>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a:ea typeface="+mn-ea"/>
                <a:cs typeface="+mn-cs"/>
              </a:rPr>
              <a:t>Choose downward to be the +</a:t>
            </a:r>
            <a:r>
              <a:rPr kumimoji="0" lang="en-US" sz="2400" b="0" i="0" u="none" strike="noStrike" kern="1200" cap="none" spc="0" normalizeH="0" baseline="0" noProof="0" dirty="0" err="1">
                <a:ln>
                  <a:noFill/>
                </a:ln>
                <a:solidFill>
                  <a:srgbClr val="080800"/>
                </a:solidFill>
                <a:effectLst/>
                <a:uLnTx/>
                <a:uFillTx/>
                <a:latin typeface="Times New Roman"/>
                <a:ea typeface="+mn-ea"/>
                <a:cs typeface="+mn-cs"/>
              </a:rPr>
              <a:t>ve</a:t>
            </a:r>
            <a:r>
              <a:rPr kumimoji="0" lang="en-US" sz="2400" b="0" i="0" u="none" strike="noStrike" kern="1200" cap="none" spc="0" normalizeH="0" baseline="0" noProof="0" dirty="0">
                <a:ln>
                  <a:noFill/>
                </a:ln>
                <a:solidFill>
                  <a:srgbClr val="080800"/>
                </a:solidFill>
                <a:effectLst/>
                <a:uLnTx/>
                <a:uFillTx/>
                <a:latin typeface="Times New Roman"/>
                <a:ea typeface="+mn-ea"/>
                <a:cs typeface="+mn-cs"/>
              </a:rPr>
              <a:t> direction, and  the skier’s acceleration is directed along the slope.  </a:t>
            </a:r>
            <a:endParaRPr kumimoji="0" lang="en-US" sz="2400" b="0" i="0" u="none" strike="noStrike" kern="1200" cap="none" spc="0" normalizeH="0" baseline="0" noProof="0" dirty="0">
              <a:ln>
                <a:noFill/>
              </a:ln>
              <a:solidFill>
                <a:srgbClr val="080800"/>
              </a:solidFill>
              <a:effectLst/>
              <a:uLnTx/>
              <a:uFillTx/>
              <a:latin typeface="Times New Roman"/>
              <a:ea typeface="+mn-ea"/>
              <a:cs typeface="Arial" panose="020B0604020202020204" pitchFamily="34" charset="0"/>
            </a:endParaRPr>
          </a:p>
        </p:txBody>
      </p:sp>
      <p:sp>
        <p:nvSpPr>
          <p:cNvPr id="5" name="Rectangle 4">
            <a:extLst>
              <a:ext uri="{FF2B5EF4-FFF2-40B4-BE49-F238E27FC236}">
                <a16:creationId xmlns:a16="http://schemas.microsoft.com/office/drawing/2014/main" id="{D73C7C42-1CFB-46AC-8BF2-A69885D8DDD4}"/>
              </a:ext>
            </a:extLst>
          </p:cNvPr>
          <p:cNvSpPr/>
          <p:nvPr/>
        </p:nvSpPr>
        <p:spPr>
          <a:xfrm>
            <a:off x="341313" y="2136775"/>
            <a:ext cx="8594725" cy="831850"/>
          </a:xfrm>
          <a:prstGeom prst="rect">
            <a:avLst/>
          </a:prstGeom>
        </p:spPr>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80800"/>
                </a:solidFill>
                <a:effectLst/>
                <a:uLnTx/>
                <a:uFillTx/>
                <a:latin typeface="Times New Roman"/>
                <a:ea typeface="+mn-ea"/>
                <a:cs typeface="+mn-cs"/>
              </a:rPr>
              <a:t>The vertical component of acceleration is directed downward, and it’s magnitude will be given by: </a:t>
            </a:r>
          </a:p>
        </p:txBody>
      </p:sp>
      <p:sp>
        <p:nvSpPr>
          <p:cNvPr id="15" name="Rectangle 14">
            <a:extLst>
              <a:ext uri="{FF2B5EF4-FFF2-40B4-BE49-F238E27FC236}">
                <a16:creationId xmlns:a16="http://schemas.microsoft.com/office/drawing/2014/main" id="{DA4922D2-8BFA-4EAA-9F95-3D37C943EB1D}"/>
              </a:ext>
            </a:extLst>
          </p:cNvPr>
          <p:cNvSpPr>
            <a:spLocks noRot="1" noChangeAspect="1" noMove="1" noResize="1" noEditPoints="1" noAdjustHandles="1" noChangeArrowheads="1" noChangeShapeType="1" noTextEdit="1"/>
          </p:cNvSpPr>
          <p:nvPr/>
        </p:nvSpPr>
        <p:spPr>
          <a:xfrm>
            <a:off x="3048000" y="3009301"/>
            <a:ext cx="1632691" cy="424283"/>
          </a:xfrm>
          <a:prstGeom prst="rect">
            <a:avLst/>
          </a:prstGeom>
          <a:blipFill>
            <a:blip r:embed="rId4"/>
            <a:stretch>
              <a:fillRect b="-5797"/>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6" name="Rectangle 5">
            <a:extLst>
              <a:ext uri="{FF2B5EF4-FFF2-40B4-BE49-F238E27FC236}">
                <a16:creationId xmlns:a16="http://schemas.microsoft.com/office/drawing/2014/main" id="{691611AF-6CAD-4640-B290-321A199C1159}"/>
              </a:ext>
            </a:extLst>
          </p:cNvPr>
          <p:cNvSpPr>
            <a:spLocks noRot="1" noChangeAspect="1" noMove="1" noResize="1" noEditPoints="1" noAdjustHandles="1" noChangeArrowheads="1" noChangeShapeType="1" noTextEdit="1"/>
          </p:cNvSpPr>
          <p:nvPr/>
        </p:nvSpPr>
        <p:spPr>
          <a:xfrm>
            <a:off x="2209800" y="3475019"/>
            <a:ext cx="3755772" cy="498278"/>
          </a:xfrm>
          <a:prstGeom prst="rect">
            <a:avLst/>
          </a:prstGeom>
          <a:blipFill>
            <a:blip r:embed="rId5"/>
            <a:stretch>
              <a:fillRect b="-10976"/>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23" name="Rectangle 22">
            <a:extLst>
              <a:ext uri="{FF2B5EF4-FFF2-40B4-BE49-F238E27FC236}">
                <a16:creationId xmlns:a16="http://schemas.microsoft.com/office/drawing/2014/main" id="{8466004D-E2FB-417B-9614-EC5EBC5C09D4}"/>
              </a:ext>
            </a:extLst>
          </p:cNvPr>
          <p:cNvSpPr>
            <a:spLocks noRot="1" noChangeAspect="1" noMove="1" noResize="1" noEditPoints="1" noAdjustHandles="1" noChangeArrowheads="1" noChangeShapeType="1" noTextEdit="1"/>
          </p:cNvSpPr>
          <p:nvPr/>
        </p:nvSpPr>
        <p:spPr>
          <a:xfrm>
            <a:off x="2882159" y="4014732"/>
            <a:ext cx="2120389" cy="461665"/>
          </a:xfrm>
          <a:prstGeom prst="rect">
            <a:avLst/>
          </a:prstGeom>
          <a:blipFill>
            <a:blip r:embed="rId6"/>
            <a:stretch>
              <a:fillRect b="-17333"/>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24" name="Rectangle 23">
            <a:extLst>
              <a:ext uri="{FF2B5EF4-FFF2-40B4-BE49-F238E27FC236}">
                <a16:creationId xmlns:a16="http://schemas.microsoft.com/office/drawing/2014/main" id="{6F3C897F-A83B-4AAE-B4B5-142E7F7F0EAE}"/>
              </a:ext>
            </a:extLst>
          </p:cNvPr>
          <p:cNvSpPr/>
          <p:nvPr/>
        </p:nvSpPr>
        <p:spPr>
          <a:xfrm>
            <a:off x="38100" y="4518025"/>
            <a:ext cx="5372100" cy="461963"/>
          </a:xfrm>
          <a:prstGeom prst="rect">
            <a:avLst/>
          </a:prstGeom>
        </p:spPr>
        <p:txBody>
          <a:bodyPr>
            <a:spAutoFit/>
          </a:bodyPr>
          <a:lstStyle/>
          <a:p>
            <a:pPr marL="396875" marR="0" lvl="0" indent="-396875"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80800"/>
                </a:solidFill>
                <a:effectLst/>
                <a:uLnTx/>
                <a:uFillTx/>
                <a:latin typeface="Times New Roman"/>
                <a:ea typeface="+mn-ea"/>
                <a:cs typeface="+mn-cs"/>
              </a:rPr>
              <a:t>(b) Time to reach the bottom of the hill</a:t>
            </a:r>
            <a:endParaRPr kumimoji="0" lang="en-US" sz="2400" b="0" i="0" u="none" strike="noStrike" kern="1200" cap="none" spc="0" normalizeH="0" baseline="0" noProof="0" dirty="0">
              <a:ln>
                <a:noFill/>
              </a:ln>
              <a:solidFill>
                <a:srgbClr val="080800"/>
              </a:solidFill>
              <a:effectLst/>
              <a:uLnTx/>
              <a:uFillTx/>
              <a:latin typeface="Times New Roman"/>
              <a:ea typeface="+mn-ea"/>
              <a:cs typeface="Arial" panose="020B0604020202020204" pitchFamily="34" charset="0"/>
            </a:endParaRPr>
          </a:p>
        </p:txBody>
      </p:sp>
      <p:sp>
        <p:nvSpPr>
          <p:cNvPr id="25" name="Rectangle 24">
            <a:extLst>
              <a:ext uri="{FF2B5EF4-FFF2-40B4-BE49-F238E27FC236}">
                <a16:creationId xmlns:a16="http://schemas.microsoft.com/office/drawing/2014/main" id="{2B23F653-6125-4FB1-971B-E0686221815E}"/>
              </a:ext>
            </a:extLst>
          </p:cNvPr>
          <p:cNvSpPr>
            <a:spLocks noRot="1" noChangeAspect="1" noMove="1" noResize="1" noEditPoints="1" noAdjustHandles="1" noChangeArrowheads="1" noChangeShapeType="1" noTextEdit="1"/>
          </p:cNvSpPr>
          <p:nvPr/>
        </p:nvSpPr>
        <p:spPr>
          <a:xfrm>
            <a:off x="639913" y="4894538"/>
            <a:ext cx="3290709" cy="668516"/>
          </a:xfrm>
          <a:prstGeom prst="rect">
            <a:avLst/>
          </a:prstGeom>
          <a:blipFill>
            <a:blip r:embed="rId7"/>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27" name="TextBox 26">
            <a:extLst>
              <a:ext uri="{FF2B5EF4-FFF2-40B4-BE49-F238E27FC236}">
                <a16:creationId xmlns:a16="http://schemas.microsoft.com/office/drawing/2014/main" id="{6EBFCA6B-7C7B-4792-9539-7520AC56761B}"/>
              </a:ext>
            </a:extLst>
          </p:cNvPr>
          <p:cNvSpPr txBox="1">
            <a:spLocks noRot="1" noChangeAspect="1" noMove="1" noResize="1" noEditPoints="1" noAdjustHandles="1" noChangeArrowheads="1" noChangeShapeType="1" noTextEdit="1"/>
          </p:cNvSpPr>
          <p:nvPr/>
        </p:nvSpPr>
        <p:spPr>
          <a:xfrm>
            <a:off x="639913" y="5731414"/>
            <a:ext cx="2063835" cy="1001684"/>
          </a:xfrm>
          <a:prstGeom prst="rect">
            <a:avLst/>
          </a:prstGeom>
          <a:blipFill>
            <a:blip r:embed="rId8"/>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28" name="Rectangle 27">
            <a:extLst>
              <a:ext uri="{FF2B5EF4-FFF2-40B4-BE49-F238E27FC236}">
                <a16:creationId xmlns:a16="http://schemas.microsoft.com/office/drawing/2014/main" id="{853D03E1-F280-4260-9367-DEAD86CFAF2A}"/>
              </a:ext>
            </a:extLst>
          </p:cNvPr>
          <p:cNvSpPr>
            <a:spLocks noRot="1" noChangeAspect="1" noMove="1" noResize="1" noEditPoints="1" noAdjustHandles="1" noChangeArrowheads="1" noChangeShapeType="1" noTextEdit="1"/>
          </p:cNvSpPr>
          <p:nvPr/>
        </p:nvSpPr>
        <p:spPr>
          <a:xfrm>
            <a:off x="3338953" y="6014206"/>
            <a:ext cx="1183337" cy="400110"/>
          </a:xfrm>
          <a:prstGeom prst="rect">
            <a:avLst/>
          </a:prstGeom>
          <a:blipFill>
            <a:blip r:embed="rId9"/>
            <a:stretch>
              <a:fillRect l="-5670" t="-9231" b="-27692"/>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
        <p:nvSpPr>
          <p:cNvPr id="7" name="TextBox 6">
            <a:extLst>
              <a:ext uri="{FF2B5EF4-FFF2-40B4-BE49-F238E27FC236}">
                <a16:creationId xmlns:a16="http://schemas.microsoft.com/office/drawing/2014/main" id="{3D222277-D332-4BE2-A30C-F809F8AFF1E1}"/>
              </a:ext>
            </a:extLst>
          </p:cNvPr>
          <p:cNvSpPr txBox="1">
            <a:spLocks noRot="1" noChangeAspect="1" noMove="1" noResize="1" noEditPoints="1" noAdjustHandles="1" noChangeArrowheads="1" noChangeShapeType="1" noTextEdit="1"/>
          </p:cNvSpPr>
          <p:nvPr/>
        </p:nvSpPr>
        <p:spPr>
          <a:xfrm>
            <a:off x="3835770" y="4940704"/>
            <a:ext cx="4306906" cy="576183"/>
          </a:xfrm>
          <a:prstGeom prst="rect">
            <a:avLst/>
          </a:prstGeom>
          <a:blipFill>
            <a:blip r:embed="rId10"/>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noFill/>
                <a:effectLst/>
                <a:uLnTx/>
                <a:uFillTx/>
                <a:latin typeface="Times New Roman" panose="02020603050405020304" pitchFamily="18" charset="0"/>
                <a:ea typeface="+mn-ea"/>
                <a:cs typeface="+mn-cs"/>
              </a:rPr>
              <a:t> </a:t>
            </a:r>
          </a:p>
        </p:txBody>
      </p:sp>
    </p:spTree>
  </p:cSld>
  <p:clrMapOvr>
    <a:overrideClrMapping bg1="dk2" tx1="lt1" bg2="dk1" tx2="lt2" accent1="accent1" accent2="accent2" accent3="accent3" accent4="accent4" accent5="accent5" accent6="accent6" hlink="hlink" folHlink="folHlink"/>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a:t>
            </a:r>
          </a:p>
        </p:txBody>
      </p:sp>
      <p:sp>
        <p:nvSpPr>
          <p:cNvPr id="4" name="Rectangle 3">
            <a:extLst>
              <a:ext uri="{FF2B5EF4-FFF2-40B4-BE49-F238E27FC236}">
                <a16:creationId xmlns:a16="http://schemas.microsoft.com/office/drawing/2014/main" id="{487F2406-70BD-4EE7-A55C-BB33CFB09CE2}"/>
              </a:ext>
            </a:extLst>
          </p:cNvPr>
          <p:cNvSpPr/>
          <p:nvPr/>
        </p:nvSpPr>
        <p:spPr>
          <a:xfrm>
            <a:off x="182562" y="807697"/>
            <a:ext cx="8686799" cy="1653594"/>
          </a:xfrm>
          <a:prstGeom prst="rect">
            <a:avLst/>
          </a:prstGeom>
        </p:spPr>
        <p:txBody>
          <a:bodyPr wrap="square">
            <a:spAutoFit/>
          </a:bodyPr>
          <a:lstStyle/>
          <a:p>
            <a:pPr algn="just">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 train is moving up a steep slope at constant velocity (see Figure below) when its carriage detached and starts rolling freely along the track. After 5.0 s, the carriage is 30 m behind the train. What is the acceleration of the carriage?</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6">
            <a:extLst>
              <a:ext uri="{FF2B5EF4-FFF2-40B4-BE49-F238E27FC236}">
                <a16:creationId xmlns:a16="http://schemas.microsoft.com/office/drawing/2014/main" id="{8F399D06-F7DE-4DC7-9677-DAA59609F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674" y="2357275"/>
            <a:ext cx="3506758" cy="165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4EB6A1D-B447-4AF7-B3C6-1C435A22A8A2}"/>
                  </a:ext>
                </a:extLst>
              </p:cNvPr>
              <p:cNvSpPr/>
              <p:nvPr/>
            </p:nvSpPr>
            <p:spPr>
              <a:xfrm>
                <a:off x="84065" y="3857527"/>
                <a:ext cx="9123934" cy="2744534"/>
              </a:xfrm>
              <a:prstGeom prst="rect">
                <a:avLst/>
              </a:prstGeom>
            </p:spPr>
            <p:txBody>
              <a:bodyPr wrap="square">
                <a:spAutoFit/>
              </a:bodyPr>
              <a:lstStyle/>
              <a:p>
                <a:pPr algn="just">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Problem Setup:</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carriage has initial speed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upwards when it breaks loose.</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Subsequently the object performs constant deceleration motion with that initial speed.</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After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=5.0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𝑡h𝑒</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𝑐𝑎𝑟𝑟𝑖𝑎𝑔𝑒</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𝑖𝑠</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 </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𝑎𝑡</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 </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𝑎</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 </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𝑑𝑖𝑠𝑡𝑎𝑛𝑐𝑒</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𝑑</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=30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behind the train.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94EB6A1D-B447-4AF7-B3C6-1C435A22A8A2}"/>
                  </a:ext>
                </a:extLst>
              </p:cNvPr>
              <p:cNvSpPr>
                <a:spLocks noRot="1" noChangeAspect="1" noMove="1" noResize="1" noEditPoints="1" noAdjustHandles="1" noChangeArrowheads="1" noChangeShapeType="1" noTextEdit="1"/>
              </p:cNvSpPr>
              <p:nvPr/>
            </p:nvSpPr>
            <p:spPr>
              <a:xfrm>
                <a:off x="84065" y="3857527"/>
                <a:ext cx="9123934" cy="2744534"/>
              </a:xfrm>
              <a:prstGeom prst="rect">
                <a:avLst/>
              </a:prstGeom>
              <a:blipFill>
                <a:blip r:embed="rId3"/>
                <a:stretch>
                  <a:fillRect l="-1070" t="-1778" r="-1070" b="-4222"/>
                </a:stretch>
              </a:blipFill>
            </p:spPr>
            <p:txBody>
              <a:bodyPr/>
              <a:lstStyle/>
              <a:p>
                <a:r>
                  <a:rPr lang="en-US">
                    <a:noFill/>
                  </a:rPr>
                  <a:t> </a:t>
                </a:r>
              </a:p>
            </p:txBody>
          </p:sp>
        </mc:Fallback>
      </mc:AlternateContent>
    </p:spTree>
    <p:extLst>
      <p:ext uri="{BB962C8B-B14F-4D97-AF65-F5344CB8AC3E}">
        <p14:creationId xmlns:p14="http://schemas.microsoft.com/office/powerpoint/2010/main" val="69349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E0C979F-C48B-4FD4-88B1-340F341A4B1C}"/>
                  </a:ext>
                </a:extLst>
              </p:cNvPr>
              <p:cNvSpPr/>
              <p:nvPr/>
            </p:nvSpPr>
            <p:spPr>
              <a:xfrm>
                <a:off x="3656953" y="4842094"/>
                <a:ext cx="2189958" cy="526939"/>
              </a:xfrm>
              <a:prstGeom prst="rect">
                <a:avLst/>
              </a:prstGeom>
            </p:spPr>
            <p:txBody>
              <a:bodyPr wrap="none">
                <a:spAutoFit/>
              </a:bodyPr>
              <a:lstStyle/>
              <a:p>
                <a:r>
                  <a:rPr lang="en-US" sz="2000" dirty="0"/>
                  <a:t>S</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0</m:t>
                        </m:r>
                      </m:sub>
                    </m:sSub>
                    <m:r>
                      <a:rPr lang="en-US" sz="2000" i="1">
                        <a:latin typeface="Cambria Math" panose="02040503050406030204" pitchFamily="18" charset="0"/>
                      </a:rPr>
                      <m:t>𝑡</m:t>
                    </m:r>
                    <m:r>
                      <a:rPr lang="en-US" sz="2000" b="0" i="0" smtClean="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a:latin typeface="Cambria Math" panose="02040503050406030204" pitchFamily="18" charset="0"/>
                          </a:rPr>
                          <m:t>2</m:t>
                        </m:r>
                      </m:sup>
                    </m:sSup>
                  </m:oMath>
                </a14:m>
                <a:endParaRPr lang="en-US" sz="2000" dirty="0"/>
              </a:p>
            </p:txBody>
          </p:sp>
        </mc:Choice>
        <mc:Fallback xmlns="">
          <p:sp>
            <p:nvSpPr>
              <p:cNvPr id="6" name="Rectangle 5">
                <a:extLst>
                  <a:ext uri="{FF2B5EF4-FFF2-40B4-BE49-F238E27FC236}">
                    <a16:creationId xmlns:a16="http://schemas.microsoft.com/office/drawing/2014/main" id="{1E0C979F-C48B-4FD4-88B1-340F341A4B1C}"/>
                  </a:ext>
                </a:extLst>
              </p:cNvPr>
              <p:cNvSpPr>
                <a:spLocks noRot="1" noChangeAspect="1" noMove="1" noResize="1" noEditPoints="1" noAdjustHandles="1" noChangeArrowheads="1" noChangeShapeType="1" noTextEdit="1"/>
              </p:cNvSpPr>
              <p:nvPr/>
            </p:nvSpPr>
            <p:spPr>
              <a:xfrm>
                <a:off x="3656953" y="4842094"/>
                <a:ext cx="2189958" cy="526939"/>
              </a:xfrm>
              <a:prstGeom prst="rect">
                <a:avLst/>
              </a:prstGeom>
              <a:blipFill>
                <a:blip r:embed="rId2"/>
                <a:stretch>
                  <a:fillRect l="-3064" b="-57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52A2612-B0E3-499E-9E26-99F4F28D4A7E}"/>
                  </a:ext>
                </a:extLst>
              </p:cNvPr>
              <p:cNvSpPr/>
              <p:nvPr/>
            </p:nvSpPr>
            <p:spPr>
              <a:xfrm>
                <a:off x="0" y="5654103"/>
                <a:ext cx="8443051" cy="856068"/>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Where</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velocity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 is the common speed of the system prior to the release.</a:t>
                </a:r>
              </a:p>
            </p:txBody>
          </p:sp>
        </mc:Choice>
        <mc:Fallback xmlns="">
          <p:sp>
            <p:nvSpPr>
              <p:cNvPr id="13" name="Rectangle 12">
                <a:extLst>
                  <a:ext uri="{FF2B5EF4-FFF2-40B4-BE49-F238E27FC236}">
                    <a16:creationId xmlns:a16="http://schemas.microsoft.com/office/drawing/2014/main" id="{B52A2612-B0E3-499E-9E26-99F4F28D4A7E}"/>
                  </a:ext>
                </a:extLst>
              </p:cNvPr>
              <p:cNvSpPr>
                <a:spLocks noRot="1" noChangeAspect="1" noMove="1" noResize="1" noEditPoints="1" noAdjustHandles="1" noChangeArrowheads="1" noChangeShapeType="1" noTextEdit="1"/>
              </p:cNvSpPr>
              <p:nvPr/>
            </p:nvSpPr>
            <p:spPr>
              <a:xfrm>
                <a:off x="0" y="5654103"/>
                <a:ext cx="8443051" cy="856068"/>
              </a:xfrm>
              <a:prstGeom prst="rect">
                <a:avLst/>
              </a:prstGeom>
              <a:blipFill>
                <a:blip r:embed="rId3"/>
                <a:stretch>
                  <a:fillRect l="-1083" t="-5714" r="-794" b="-15714"/>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308B51C1-3D49-4450-8FBD-859431165058}"/>
              </a:ext>
            </a:extLst>
          </p:cNvPr>
          <p:cNvSpPr/>
          <p:nvPr/>
        </p:nvSpPr>
        <p:spPr>
          <a:xfrm>
            <a:off x="3844429" y="6137021"/>
            <a:ext cx="184731" cy="400110"/>
          </a:xfrm>
          <a:prstGeom prst="rect">
            <a:avLst/>
          </a:prstGeom>
        </p:spPr>
        <p:txBody>
          <a:bodyPr wrap="none">
            <a:spAutoFit/>
          </a:bodyPr>
          <a:lstStyle/>
          <a:p>
            <a:endParaRPr lang="en-US" sz="2000" i="1" dirty="0">
              <a:latin typeface="Cambria Math" panose="02040503050406030204" pitchFamily="18" charset="0"/>
            </a:endParaRPr>
          </a:p>
        </p:txBody>
      </p:sp>
      <p:sp>
        <p:nvSpPr>
          <p:cNvPr id="15" name="Rectangle 14">
            <a:extLst>
              <a:ext uri="{FF2B5EF4-FFF2-40B4-BE49-F238E27FC236}">
                <a16:creationId xmlns:a16="http://schemas.microsoft.com/office/drawing/2014/main" id="{AA9DFAC5-6D7A-4E65-A811-5B6F0DA77FC5}"/>
              </a:ext>
            </a:extLst>
          </p:cNvPr>
          <p:cNvSpPr/>
          <p:nvPr/>
        </p:nvSpPr>
        <p:spPr>
          <a:xfrm>
            <a:off x="0" y="3331625"/>
            <a:ext cx="9045868" cy="1225400"/>
          </a:xfrm>
          <a:prstGeom prst="rect">
            <a:avLst/>
          </a:prstGeom>
        </p:spPr>
        <p:txBody>
          <a:bodyPr wrap="square">
            <a:spAutoFit/>
          </a:bodyPr>
          <a:lstStyle/>
          <a:p>
            <a:pPr marL="342900" lvl="0" indent="-342900" algn="just">
              <a:tabLst>
                <a:tab pos="457200" algn="l"/>
              </a:tabLst>
            </a:pPr>
            <a:r>
              <a:rPr lang="en-US" sz="2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Position Equation for the Carriage:</a:t>
            </a:r>
            <a:endParaRPr lang="en-US"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position of the carriage from its initial position after time t can be described by the equation:</a:t>
            </a:r>
          </a:p>
        </p:txBody>
      </p:sp>
      <p:sp>
        <p:nvSpPr>
          <p:cNvPr id="5" name="TextBox 4">
            <a:extLst>
              <a:ext uri="{FF2B5EF4-FFF2-40B4-BE49-F238E27FC236}">
                <a16:creationId xmlns:a16="http://schemas.microsoft.com/office/drawing/2014/main" id="{F468BF38-4B66-4358-871B-36CFA7E39108}"/>
              </a:ext>
            </a:extLst>
          </p:cNvPr>
          <p:cNvSpPr txBox="1"/>
          <p:nvPr/>
        </p:nvSpPr>
        <p:spPr>
          <a:xfrm>
            <a:off x="154133" y="1401651"/>
            <a:ext cx="8891735"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After the release, the train engine continues at constant speed while the carriage performs a constant deceleration motion with the initial  speed of the train engine from which it was released.</a:t>
            </a:r>
          </a:p>
        </p:txBody>
      </p:sp>
      <p:sp>
        <p:nvSpPr>
          <p:cNvPr id="2" name="TextBox 1">
            <a:extLst>
              <a:ext uri="{FF2B5EF4-FFF2-40B4-BE49-F238E27FC236}">
                <a16:creationId xmlns:a16="http://schemas.microsoft.com/office/drawing/2014/main" id="{F96A5F53-E431-4B92-8904-B6593F17537B}"/>
              </a:ext>
            </a:extLst>
          </p:cNvPr>
          <p:cNvSpPr txBox="1"/>
          <p:nvPr/>
        </p:nvSpPr>
        <p:spPr>
          <a:xfrm>
            <a:off x="3368107" y="4822361"/>
            <a:ext cx="2767650" cy="590283"/>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12352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52A2612-B0E3-499E-9E26-99F4F28D4A7E}"/>
                  </a:ext>
                </a:extLst>
              </p:cNvPr>
              <p:cNvSpPr/>
              <p:nvPr/>
            </p:nvSpPr>
            <p:spPr>
              <a:xfrm>
                <a:off x="0" y="763563"/>
                <a:ext cx="8443051" cy="1456424"/>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After time t the engine has moved by: </a:t>
                </a:r>
                <a14:m>
                  <m:oMath xmlns:m="http://schemas.openxmlformats.org/officeDocument/2006/math">
                    <m:sSub>
                      <m:sSubPr>
                        <m:ctrlPr>
                          <a:rPr lang="en-US" sz="2000" i="1" kern="100" dirty="0" smtClean="0">
                            <a:latin typeface="Cambria Math" panose="02040503050406030204" pitchFamily="18" charset="0"/>
                            <a:cs typeface="Times New Roman" panose="02020603050405020304" pitchFamily="18" charset="0"/>
                          </a:rPr>
                        </m:ctrlPr>
                      </m:sSubPr>
                      <m:e>
                        <m:r>
                          <a:rPr lang="en-US" sz="2000" b="0" i="1" kern="100" dirty="0" smtClean="0">
                            <a:latin typeface="Cambria Math" panose="02040503050406030204" pitchFamily="18" charset="0"/>
                            <a:cs typeface="Times New Roman" panose="02020603050405020304" pitchFamily="18" charset="0"/>
                          </a:rPr>
                          <m:t>𝑆</m:t>
                        </m:r>
                      </m:e>
                      <m:sub>
                        <m:r>
                          <a:rPr lang="en-US" sz="2000" b="0" i="1" kern="100" dirty="0" smtClean="0">
                            <a:latin typeface="Cambria Math" panose="02040503050406030204" pitchFamily="18" charset="0"/>
                            <a:cs typeface="Times New Roman" panose="02020603050405020304" pitchFamily="18" charset="0"/>
                          </a:rPr>
                          <m:t>𝐸𝑛𝑔𝑖𝑛𝑒</m:t>
                        </m:r>
                      </m:sub>
                    </m:sSub>
                    <m:d>
                      <m:dPr>
                        <m:ctrlPr>
                          <a:rPr lang="en-US" sz="2000" b="0" i="1" kern="100" dirty="0" smtClean="0">
                            <a:latin typeface="Cambria Math" panose="02040503050406030204" pitchFamily="18" charset="0"/>
                            <a:cs typeface="Times New Roman" panose="02020603050405020304" pitchFamily="18" charset="0"/>
                          </a:rPr>
                        </m:ctrlPr>
                      </m:dPr>
                      <m:e>
                        <m:r>
                          <a:rPr lang="en-US" sz="2000" b="0" i="1" kern="100" dirty="0" smtClean="0">
                            <a:latin typeface="Cambria Math" panose="02040503050406030204" pitchFamily="18" charset="0"/>
                            <a:cs typeface="Times New Roman" panose="02020603050405020304" pitchFamily="18" charset="0"/>
                          </a:rPr>
                          <m:t>𝑡</m:t>
                        </m:r>
                      </m:e>
                    </m:d>
                    <m:r>
                      <a:rPr lang="en-US" sz="2000" b="0" i="1" kern="100" dirty="0" smtClean="0">
                        <a:latin typeface="Cambria Math" panose="02040503050406030204" pitchFamily="18" charset="0"/>
                        <a:cs typeface="Times New Roman" panose="02020603050405020304" pitchFamily="18" charset="0"/>
                      </a:rPr>
                      <m:t>=</m:t>
                    </m:r>
                  </m:oMath>
                </a14:m>
                <a:r>
                  <a:rPr lang="en-US" sz="2400" kern="0" dirty="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400" b="0" i="1" kern="0" smtClean="0">
                        <a:latin typeface="Cambria Math" panose="02040503050406030204" pitchFamily="18" charset="0"/>
                        <a:ea typeface="Cambria Math" panose="02040503050406030204" pitchFamily="18" charset="0"/>
                        <a:cs typeface="Times New Roman" panose="02020603050405020304" pitchFamily="18" charset="0"/>
                      </a:rPr>
                      <m:t>𝑡</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While the carriage has moved by:</a:t>
                </a:r>
              </a:p>
            </p:txBody>
          </p:sp>
        </mc:Choice>
        <mc:Fallback xmlns="">
          <p:sp>
            <p:nvSpPr>
              <p:cNvPr id="13" name="Rectangle 12">
                <a:extLst>
                  <a:ext uri="{FF2B5EF4-FFF2-40B4-BE49-F238E27FC236}">
                    <a16:creationId xmlns:a16="http://schemas.microsoft.com/office/drawing/2014/main" id="{B52A2612-B0E3-499E-9E26-99F4F28D4A7E}"/>
                  </a:ext>
                </a:extLst>
              </p:cNvPr>
              <p:cNvSpPr>
                <a:spLocks noRot="1" noChangeAspect="1" noMove="1" noResize="1" noEditPoints="1" noAdjustHandles="1" noChangeArrowheads="1" noChangeShapeType="1" noTextEdit="1"/>
              </p:cNvSpPr>
              <p:nvPr/>
            </p:nvSpPr>
            <p:spPr>
              <a:xfrm>
                <a:off x="0" y="763563"/>
                <a:ext cx="8443051" cy="1456424"/>
              </a:xfrm>
              <a:prstGeom prst="rect">
                <a:avLst/>
              </a:prstGeom>
              <a:blipFill>
                <a:blip r:embed="rId2"/>
                <a:stretch>
                  <a:fillRect l="-1083" t="-3347" b="-8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08B51C1-3D49-4450-8FBD-859431165058}"/>
                  </a:ext>
                </a:extLst>
              </p:cNvPr>
              <p:cNvSpPr/>
              <p:nvPr/>
            </p:nvSpPr>
            <p:spPr>
              <a:xfrm>
                <a:off x="4180558" y="1604973"/>
                <a:ext cx="3119893"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𝐶𝑎𝑟𝑟𝑖𝑎𝑔𝑒</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a:latin typeface="Cambria Math" panose="02040503050406030204" pitchFamily="18" charset="0"/>
                        </a:rPr>
                        <m:t>=</m:t>
                      </m:r>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b="0" i="1" kern="0" smtClean="0">
                          <a:latin typeface="Cambria Math" panose="02040503050406030204" pitchFamily="18" charset="0"/>
                          <a:ea typeface="Times New Roman" panose="02020603050405020304" pitchFamily="18" charset="0"/>
                          <a:cs typeface="Times New Roman" panose="02020603050405020304" pitchFamily="18" charset="0"/>
                        </a:rPr>
                        <m:t>𝑡</m:t>
                      </m:r>
                      <m:r>
                        <a:rPr lang="en-US" sz="2000" b="0" i="1" kern="0"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a:latin typeface="Cambria Math" panose="02040503050406030204" pitchFamily="18" charset="0"/>
                            </a:rPr>
                            <m:t>2</m:t>
                          </m:r>
                        </m:sup>
                      </m:sSup>
                    </m:oMath>
                  </m:oMathPara>
                </a14:m>
                <a:endParaRPr lang="en-US" sz="2000" dirty="0"/>
              </a:p>
            </p:txBody>
          </p:sp>
        </mc:Choice>
        <mc:Fallback xmlns="">
          <p:sp>
            <p:nvSpPr>
              <p:cNvPr id="14" name="Rectangle 13">
                <a:extLst>
                  <a:ext uri="{FF2B5EF4-FFF2-40B4-BE49-F238E27FC236}">
                    <a16:creationId xmlns:a16="http://schemas.microsoft.com/office/drawing/2014/main" id="{308B51C1-3D49-4450-8FBD-859431165058}"/>
                  </a:ext>
                </a:extLst>
              </p:cNvPr>
              <p:cNvSpPr>
                <a:spLocks noRot="1" noChangeAspect="1" noMove="1" noResize="1" noEditPoints="1" noAdjustHandles="1" noChangeArrowheads="1" noChangeShapeType="1" noTextEdit="1"/>
              </p:cNvSpPr>
              <p:nvPr/>
            </p:nvSpPr>
            <p:spPr>
              <a:xfrm>
                <a:off x="4180558" y="1604973"/>
                <a:ext cx="3119893"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BCF1BDD-55EA-4139-8128-5613FFB0E44B}"/>
                  </a:ext>
                </a:extLst>
              </p:cNvPr>
              <p:cNvSpPr/>
              <p:nvPr/>
            </p:nvSpPr>
            <p:spPr>
              <a:xfrm>
                <a:off x="115831" y="2558572"/>
                <a:ext cx="8152616" cy="1010469"/>
              </a:xfrm>
              <a:prstGeom prst="rect">
                <a:avLst/>
              </a:prstGeom>
            </p:spPr>
            <p:txBody>
              <a:bodyPr wrap="none">
                <a:spAutoFit/>
              </a:bodyPr>
              <a:lstStyle/>
              <a:p>
                <a:pPr marR="0" lvl="0">
                  <a:lnSpc>
                    <a:spcPct val="107000"/>
                  </a:lnSpc>
                  <a:spcBef>
                    <a:spcPts val="0"/>
                  </a:spcBef>
                  <a:spcAft>
                    <a:spcPts val="800"/>
                  </a:spcAft>
                  <a:buSzPts val="1000"/>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We are interested in the moment when the distance is </a:t>
                </a:r>
                <a14:m>
                  <m:oMath xmlns:m="http://schemas.openxmlformats.org/officeDocument/2006/math">
                    <m:r>
                      <a:rPr lang="en-US" sz="2400" i="1" kern="100" dirty="0" smtClean="0">
                        <a:latin typeface="Cambria Math" panose="02040503050406030204" pitchFamily="18" charset="0"/>
                        <a:ea typeface="Calibri" panose="020F0502020204030204" pitchFamily="34" charset="0"/>
                        <a:cs typeface="Times New Roman" panose="02020603050405020304" pitchFamily="18" charset="0"/>
                      </a:rPr>
                      <m:t>𝑑</m:t>
                    </m:r>
                    <m:r>
                      <a:rPr lang="en-US" sz="2400" i="1" kern="100" dirty="0" smtClean="0">
                        <a:latin typeface="Cambria Math" panose="02040503050406030204" pitchFamily="18" charset="0"/>
                        <a:ea typeface="Calibri" panose="020F0502020204030204" pitchFamily="34" charset="0"/>
                        <a:cs typeface="Times New Roman" panose="02020603050405020304" pitchFamily="18" charset="0"/>
                      </a:rPr>
                      <m:t>=30 </m:t>
                    </m:r>
                    <m:r>
                      <a:rPr lang="en-US" sz="2400" i="1" kern="100" dirty="0" smtClean="0">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a:t>
                </a:r>
              </a:p>
              <a:p>
                <a:pPr marR="0" lvl="0">
                  <a:lnSpc>
                    <a:spcPct val="107000"/>
                  </a:lnSpc>
                  <a:spcBef>
                    <a:spcPts val="0"/>
                  </a:spcBef>
                  <a:spcAft>
                    <a:spcPts val="800"/>
                  </a:spcAft>
                  <a:buSzPts val="1000"/>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 Hence:  </a:t>
                </a:r>
                <a14:m>
                  <m:oMath xmlns:m="http://schemas.openxmlformats.org/officeDocument/2006/math">
                    <m:sSub>
                      <m:sSubPr>
                        <m:ctrlPr>
                          <a:rPr lang="en-US" sz="2400" i="1" kern="100" dirty="0">
                            <a:latin typeface="Cambria Math" panose="02040503050406030204" pitchFamily="18" charset="0"/>
                            <a:cs typeface="Times New Roman" panose="02020603050405020304" pitchFamily="18" charset="0"/>
                          </a:rPr>
                        </m:ctrlPr>
                      </m:sSubPr>
                      <m:e>
                        <m:r>
                          <a:rPr lang="en-US" sz="2400" i="1" kern="100" dirty="0">
                            <a:latin typeface="Cambria Math" panose="02040503050406030204" pitchFamily="18" charset="0"/>
                            <a:cs typeface="Times New Roman" panose="02020603050405020304" pitchFamily="18" charset="0"/>
                          </a:rPr>
                          <m:t>𝑆</m:t>
                        </m:r>
                      </m:e>
                      <m:sub>
                        <m:r>
                          <a:rPr lang="en-US" sz="2400" i="1" kern="100" dirty="0">
                            <a:latin typeface="Cambria Math" panose="02040503050406030204" pitchFamily="18" charset="0"/>
                            <a:cs typeface="Times New Roman" panose="02020603050405020304" pitchFamily="18" charset="0"/>
                          </a:rPr>
                          <m:t>𝐸𝑛𝑔𝑖𝑛𝑒</m:t>
                        </m:r>
                      </m:sub>
                    </m:sSub>
                    <m:r>
                      <a:rPr lang="en-US" sz="2400" b="0" i="1" kern="100" dirty="0" smtClean="0">
                        <a:latin typeface="Cambria Math" panose="02040503050406030204" pitchFamily="18" charset="0"/>
                        <a:cs typeface="Times New Roman" panose="02020603050405020304" pitchFamily="18" charset="0"/>
                      </a:rPr>
                      <m:t>−</m:t>
                    </m:r>
                    <m:sSub>
                      <m:sSubPr>
                        <m:ctrlPr>
                          <a:rPr lang="en-US" sz="2400" i="1" kern="100" dirty="0">
                            <a:latin typeface="Cambria Math" panose="02040503050406030204" pitchFamily="18" charset="0"/>
                            <a:cs typeface="Times New Roman" panose="02020603050405020304" pitchFamily="18" charset="0"/>
                          </a:rPr>
                        </m:ctrlPr>
                      </m:sSubPr>
                      <m:e>
                        <m:r>
                          <a:rPr lang="en-US" sz="2400" i="1" kern="100" dirty="0">
                            <a:latin typeface="Cambria Math" panose="02040503050406030204" pitchFamily="18" charset="0"/>
                            <a:cs typeface="Times New Roman" panose="02020603050405020304" pitchFamily="18" charset="0"/>
                          </a:rPr>
                          <m:t>𝑆</m:t>
                        </m:r>
                      </m:e>
                      <m:sub>
                        <m:r>
                          <a:rPr lang="en-US" sz="2400" i="1" kern="100" dirty="0">
                            <a:latin typeface="Cambria Math" panose="02040503050406030204" pitchFamily="18" charset="0"/>
                            <a:cs typeface="Times New Roman" panose="02020603050405020304" pitchFamily="18" charset="0"/>
                          </a:rPr>
                          <m:t>𝐶</m:t>
                        </m:r>
                        <m:r>
                          <a:rPr lang="en-US" sz="2400" b="0" i="1" kern="100" dirty="0" smtClean="0">
                            <a:latin typeface="Cambria Math" panose="02040503050406030204" pitchFamily="18" charset="0"/>
                            <a:cs typeface="Times New Roman" panose="02020603050405020304" pitchFamily="18" charset="0"/>
                          </a:rPr>
                          <m:t>𝑎𝑟𝑟𝑖𝑎𝑔𝑒</m:t>
                        </m:r>
                      </m:sub>
                    </m:sSub>
                    <m:r>
                      <a:rPr lang="en-US" sz="2400" b="0" i="0" kern="100" dirty="0" smtClean="0">
                        <a:latin typeface="Cambria Math" panose="02040503050406030204" pitchFamily="18" charset="0"/>
                        <a:cs typeface="Times New Roman" panose="02020603050405020304" pitchFamily="18" charset="0"/>
                      </a:rPr>
                      <m:t>=</m:t>
                    </m:r>
                    <m:r>
                      <m:rPr>
                        <m:sty m:val="p"/>
                      </m:rPr>
                      <a:rPr lang="en-US" sz="2400" b="0" i="0" kern="100" dirty="0" smtClean="0">
                        <a:latin typeface="Cambria Math" panose="02040503050406030204" pitchFamily="18" charset="0"/>
                        <a:cs typeface="Times New Roman" panose="02020603050405020304" pitchFamily="18" charset="0"/>
                      </a:rPr>
                      <m:t>d</m:t>
                    </m:r>
                    <m:r>
                      <a:rPr lang="en-US" sz="2400" b="0" i="0" kern="100" dirty="0" smtClean="0">
                        <a:latin typeface="Cambria Math" panose="02040503050406030204" pitchFamily="18" charset="0"/>
                        <a:cs typeface="Times New Roman" panose="02020603050405020304" pitchFamily="18" charset="0"/>
                      </a:rPr>
                      <m:t>=30 </m:t>
                    </m:r>
                    <m:r>
                      <m:rPr>
                        <m:sty m:val="p"/>
                      </m:rPr>
                      <a:rPr lang="en-US" sz="2400" b="0" i="0" kern="100" dirty="0" smtClean="0">
                        <a:latin typeface="Cambria Math" panose="02040503050406030204" pitchFamily="18" charset="0"/>
                        <a:cs typeface="Times New Roman" panose="02020603050405020304" pitchFamily="18" charset="0"/>
                      </a:rPr>
                      <m:t>m</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BBCF1BDD-55EA-4139-8128-5613FFB0E44B}"/>
                  </a:ext>
                </a:extLst>
              </p:cNvPr>
              <p:cNvSpPr>
                <a:spLocks noRot="1" noChangeAspect="1" noMove="1" noResize="1" noEditPoints="1" noAdjustHandles="1" noChangeArrowheads="1" noChangeShapeType="1" noTextEdit="1"/>
              </p:cNvSpPr>
              <p:nvPr/>
            </p:nvSpPr>
            <p:spPr>
              <a:xfrm>
                <a:off x="115831" y="2558572"/>
                <a:ext cx="8152616" cy="1010469"/>
              </a:xfrm>
              <a:prstGeom prst="rect">
                <a:avLst/>
              </a:prstGeom>
              <a:blipFill>
                <a:blip r:embed="rId4"/>
                <a:stretch>
                  <a:fillRect l="-1122" t="-4848" r="-1047" b="-103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8E5C075-C160-46F6-9D2F-E7B976690BB2}"/>
                  </a:ext>
                </a:extLst>
              </p:cNvPr>
              <p:cNvSpPr/>
              <p:nvPr/>
            </p:nvSpPr>
            <p:spPr>
              <a:xfrm>
                <a:off x="4221525" y="4263812"/>
                <a:ext cx="1676934"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30=</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𝑎</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5</m:t>
                              </m:r>
                            </m:e>
                          </m:d>
                        </m:e>
                        <m:sup>
                          <m:r>
                            <a:rPr lang="en-US" sz="2000">
                              <a:latin typeface="Cambria Math" panose="02040503050406030204" pitchFamily="18" charset="0"/>
                            </a:rPr>
                            <m:t>2</m:t>
                          </m:r>
                        </m:sup>
                      </m:sSup>
                    </m:oMath>
                  </m:oMathPara>
                </a14:m>
                <a:endParaRPr lang="en-US" sz="2000" dirty="0"/>
              </a:p>
            </p:txBody>
          </p:sp>
        </mc:Choice>
        <mc:Fallback xmlns="">
          <p:sp>
            <p:nvSpPr>
              <p:cNvPr id="8" name="Rectangle 7">
                <a:extLst>
                  <a:ext uri="{FF2B5EF4-FFF2-40B4-BE49-F238E27FC236}">
                    <a16:creationId xmlns:a16="http://schemas.microsoft.com/office/drawing/2014/main" id="{D8E5C075-C160-46F6-9D2F-E7B976690BB2}"/>
                  </a:ext>
                </a:extLst>
              </p:cNvPr>
              <p:cNvSpPr>
                <a:spLocks noRot="1" noChangeAspect="1" noMove="1" noResize="1" noEditPoints="1" noAdjustHandles="1" noChangeArrowheads="1" noChangeShapeType="1" noTextEdit="1"/>
              </p:cNvSpPr>
              <p:nvPr/>
            </p:nvSpPr>
            <p:spPr>
              <a:xfrm>
                <a:off x="4221525" y="4263812"/>
                <a:ext cx="1676934" cy="6685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A4A279A-9B03-4595-90C9-79A0F6174896}"/>
                  </a:ext>
                </a:extLst>
              </p:cNvPr>
              <p:cNvSpPr/>
              <p:nvPr/>
            </p:nvSpPr>
            <p:spPr>
              <a:xfrm>
                <a:off x="997867" y="5215842"/>
                <a:ext cx="183293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30=12.5 </m:t>
                      </m:r>
                      <m:r>
                        <a:rPr lang="en-US" sz="2000">
                          <a:latin typeface="Cambria Math" panose="02040503050406030204" pitchFamily="18" charset="0"/>
                        </a:rPr>
                        <m:t>𝑎</m:t>
                      </m:r>
                      <m:r>
                        <a:rPr lang="en-US" sz="2000" i="1" smtClean="0">
                          <a:latin typeface="Cambria Math" panose="02040503050406030204" pitchFamily="18" charset="0"/>
                          <a:ea typeface="Cambria Math" panose="02040503050406030204" pitchFamily="18" charset="0"/>
                        </a:rPr>
                        <m:t>→</m:t>
                      </m:r>
                    </m:oMath>
                  </m:oMathPara>
                </a14:m>
                <a:endParaRPr lang="en-US" sz="2000" dirty="0">
                  <a:latin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2A4A279A-9B03-4595-90C9-79A0F6174896}"/>
                  </a:ext>
                </a:extLst>
              </p:cNvPr>
              <p:cNvSpPr>
                <a:spLocks noRot="1" noChangeAspect="1" noMove="1" noResize="1" noEditPoints="1" noAdjustHandles="1" noChangeArrowheads="1" noChangeShapeType="1" noTextEdit="1"/>
              </p:cNvSpPr>
              <p:nvPr/>
            </p:nvSpPr>
            <p:spPr>
              <a:xfrm>
                <a:off x="997867" y="5215842"/>
                <a:ext cx="1832938"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C7E1FB0-2410-4053-911A-3F47B8C9A38F}"/>
                  </a:ext>
                </a:extLst>
              </p:cNvPr>
              <p:cNvSpPr/>
              <p:nvPr/>
            </p:nvSpPr>
            <p:spPr>
              <a:xfrm>
                <a:off x="3369260" y="5010100"/>
                <a:ext cx="2184957" cy="670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𝑎</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30</m:t>
                          </m:r>
                        </m:num>
                        <m:den>
                          <m:r>
                            <a:rPr lang="en-US" sz="2000">
                              <a:latin typeface="Cambria Math" panose="02040503050406030204" pitchFamily="18" charset="0"/>
                            </a:rPr>
                            <m:t>12.5</m:t>
                          </m:r>
                        </m:den>
                      </m:f>
                      <m:r>
                        <a:rPr lang="en-US" sz="2000">
                          <a:latin typeface="Cambria Math" panose="02040503050406030204" pitchFamily="18" charset="0"/>
                        </a:rPr>
                        <m:t> </m:t>
                      </m:r>
                      <m:r>
                        <a:rPr lang="en-US" sz="2000">
                          <a:latin typeface="Cambria Math" panose="02040503050406030204" pitchFamily="18" charset="0"/>
                        </a:rPr>
                        <m:t>𝑚</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𝑠</m:t>
                          </m:r>
                        </m:e>
                        <m:sup>
                          <m:r>
                            <a:rPr lang="en-US" sz="2000">
                              <a:latin typeface="Cambria Math" panose="02040503050406030204" pitchFamily="18" charset="0"/>
                            </a:rPr>
                            <m:t>2</m:t>
                          </m:r>
                        </m:sup>
                      </m:sSup>
                      <m:r>
                        <a:rPr lang="en-US" sz="2000" i="1" smtClean="0">
                          <a:latin typeface="Cambria Math" panose="02040503050406030204" pitchFamily="18" charset="0"/>
                          <a:ea typeface="Cambria Math" panose="02040503050406030204" pitchFamily="18" charset="0"/>
                        </a:rPr>
                        <m:t>→</m:t>
                      </m:r>
                    </m:oMath>
                  </m:oMathPara>
                </a14:m>
                <a:endParaRPr lang="en-US" sz="2000" dirty="0">
                  <a:latin typeface="Cambria Math" panose="02040503050406030204" pitchFamily="18" charset="0"/>
                </a:endParaRPr>
              </a:p>
            </p:txBody>
          </p:sp>
        </mc:Choice>
        <mc:Fallback xmlns="">
          <p:sp>
            <p:nvSpPr>
              <p:cNvPr id="10" name="Rectangle 9">
                <a:extLst>
                  <a:ext uri="{FF2B5EF4-FFF2-40B4-BE49-F238E27FC236}">
                    <a16:creationId xmlns:a16="http://schemas.microsoft.com/office/drawing/2014/main" id="{AC7E1FB0-2410-4053-911A-3F47B8C9A38F}"/>
                  </a:ext>
                </a:extLst>
              </p:cNvPr>
              <p:cNvSpPr>
                <a:spLocks noRot="1" noChangeAspect="1" noMove="1" noResize="1" noEditPoints="1" noAdjustHandles="1" noChangeArrowheads="1" noChangeShapeType="1" noTextEdit="1"/>
              </p:cNvSpPr>
              <p:nvPr/>
            </p:nvSpPr>
            <p:spPr>
              <a:xfrm>
                <a:off x="3369260" y="5010100"/>
                <a:ext cx="2184957" cy="67050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0FF6447-82E9-4229-AADC-0A453021572E}"/>
                  </a:ext>
                </a:extLst>
              </p:cNvPr>
              <p:cNvSpPr/>
              <p:nvPr/>
            </p:nvSpPr>
            <p:spPr>
              <a:xfrm>
                <a:off x="5806633" y="5136493"/>
                <a:ext cx="171348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𝑎</m:t>
                      </m:r>
                      <m:r>
                        <a:rPr lang="en-US" sz="2000">
                          <a:latin typeface="Cambria Math" panose="02040503050406030204" pitchFamily="18" charset="0"/>
                        </a:rPr>
                        <m:t>=2.4 </m:t>
                      </m:r>
                      <m:r>
                        <a:rPr lang="en-US" sz="2000">
                          <a:latin typeface="Cambria Math" panose="02040503050406030204" pitchFamily="18" charset="0"/>
                        </a:rPr>
                        <m:t>𝑚</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𝑠</m:t>
                          </m:r>
                        </m:e>
                        <m:sup>
                          <m:r>
                            <a:rPr lang="en-US" sz="2000">
                              <a:latin typeface="Cambria Math" panose="02040503050406030204" pitchFamily="18" charset="0"/>
                            </a:rPr>
                            <m:t>2</m:t>
                          </m:r>
                        </m:sup>
                      </m:sSup>
                    </m:oMath>
                  </m:oMathPara>
                </a14:m>
                <a:endParaRPr lang="en-US" sz="2000" dirty="0">
                  <a:latin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50FF6447-82E9-4229-AADC-0A453021572E}"/>
                  </a:ext>
                </a:extLst>
              </p:cNvPr>
              <p:cNvSpPr>
                <a:spLocks noRot="1" noChangeAspect="1" noMove="1" noResize="1" noEditPoints="1" noAdjustHandles="1" noChangeArrowheads="1" noChangeShapeType="1" noTextEdit="1"/>
              </p:cNvSpPr>
              <p:nvPr/>
            </p:nvSpPr>
            <p:spPr>
              <a:xfrm>
                <a:off x="5806633" y="5136493"/>
                <a:ext cx="1713482" cy="400110"/>
              </a:xfrm>
              <a:prstGeom prst="rect">
                <a:avLst/>
              </a:prstGeom>
              <a:blipFill>
                <a:blip r:embed="rId8"/>
                <a:stretch>
                  <a:fillRect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37F5403-AE33-4E05-A23E-85B2B56F8ED0}"/>
                  </a:ext>
                </a:extLst>
              </p:cNvPr>
              <p:cNvSpPr/>
              <p:nvPr/>
            </p:nvSpPr>
            <p:spPr>
              <a:xfrm>
                <a:off x="166669" y="5752031"/>
                <a:ext cx="8976140" cy="856068"/>
              </a:xfrm>
              <a:prstGeom prst="rect">
                <a:avLst/>
              </a:prstGeom>
            </p:spPr>
            <p:txBody>
              <a:bodyPr wrap="square">
                <a:spAutoFit/>
              </a:bodyPr>
              <a:lstStyle/>
              <a:p>
                <a:pPr algn="just">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acceleration of the carriage as it rolls freely down the slope is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𝑎</m:t>
                    </m:r>
                    <m:r>
                      <a:rPr lang="en-US" sz="2000" kern="0">
                        <a:latin typeface="Cambria Math" panose="02040503050406030204" pitchFamily="18" charset="0"/>
                        <a:ea typeface="Times New Roman" panose="02020603050405020304" pitchFamily="18" charset="0"/>
                        <a:cs typeface="Times New Roman" panose="02020603050405020304" pitchFamily="18" charset="0"/>
                      </a:rPr>
                      <m:t>=2.4</m:t>
                    </m:r>
                    <m:r>
                      <a:rPr lang="en-US" sz="2000" b="0" i="1" kern="0" smtClean="0">
                        <a:latin typeface="Cambria Math" panose="02040503050406030204" pitchFamily="18" charset="0"/>
                        <a:ea typeface="Times New Roman" panose="02020603050405020304" pitchFamily="18" charset="0"/>
                        <a:cs typeface="Times New Roman" panose="02020603050405020304" pitchFamily="18" charset="0"/>
                      </a:rPr>
                      <m:t> </m:t>
                    </m:r>
                    <m:r>
                      <a:rPr lang="en-US" sz="2000" i="1">
                        <a:latin typeface="Cambria Math" panose="02040503050406030204" pitchFamily="18" charset="0"/>
                      </a:rPr>
                      <m:t>𝑚</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in the direction opposite to the train's motion.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637F5403-AE33-4E05-A23E-85B2B56F8ED0}"/>
                  </a:ext>
                </a:extLst>
              </p:cNvPr>
              <p:cNvSpPr>
                <a:spLocks noRot="1" noChangeAspect="1" noMove="1" noResize="1" noEditPoints="1" noAdjustHandles="1" noChangeArrowheads="1" noChangeShapeType="1" noTextEdit="1"/>
              </p:cNvSpPr>
              <p:nvPr/>
            </p:nvSpPr>
            <p:spPr>
              <a:xfrm>
                <a:off x="166669" y="5752031"/>
                <a:ext cx="8976140" cy="856068"/>
              </a:xfrm>
              <a:prstGeom prst="rect">
                <a:avLst/>
              </a:prstGeom>
              <a:blipFill>
                <a:blip r:embed="rId9"/>
                <a:stretch>
                  <a:fillRect l="-1018" t="-5714" r="-1018" b="-1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354439E-B580-4E31-AB8F-F1A32B6F5560}"/>
                  </a:ext>
                </a:extLst>
              </p:cNvPr>
              <p:cNvSpPr/>
              <p:nvPr/>
            </p:nvSpPr>
            <p:spPr>
              <a:xfrm>
                <a:off x="489436" y="4144893"/>
                <a:ext cx="3632026" cy="934871"/>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000" i="1" kern="0"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kern="0">
                          <a:latin typeface="Cambria Math" panose="02040503050406030204" pitchFamily="18" charset="0"/>
                          <a:ea typeface="Cambria Math" panose="02040503050406030204" pitchFamily="18" charset="0"/>
                          <a:cs typeface="Times New Roman" panose="02020603050405020304" pitchFamily="18" charset="0"/>
                        </a:rPr>
                        <m:t>𝑡</m:t>
                      </m:r>
                      <m:r>
                        <a:rPr lang="en-US" sz="2000" b="0" i="0" kern="0" smtClean="0">
                          <a:latin typeface="Cambria Math" panose="02040503050406030204" pitchFamily="18" charset="0"/>
                          <a:cs typeface="Times New Roman" panose="02020603050405020304" pitchFamily="18" charset="0"/>
                        </a:rPr>
                        <m:t>−</m:t>
                      </m:r>
                      <m:d>
                        <m:dPr>
                          <m:ctrlPr>
                            <a:rPr lang="en-US" sz="2000" i="1" kern="0" smtClean="0">
                              <a:latin typeface="Cambria Math" panose="02040503050406030204" pitchFamily="18" charset="0"/>
                              <a:cs typeface="Times New Roman" panose="02020603050405020304" pitchFamily="18" charset="0"/>
                            </a:rPr>
                          </m:ctrlPr>
                        </m:dPr>
                        <m:e>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kern="0">
                              <a:latin typeface="Cambria Math" panose="02040503050406030204" pitchFamily="18" charset="0"/>
                              <a:ea typeface="Times New Roman" panose="02020603050405020304" pitchFamily="18" charset="0"/>
                              <a:cs typeface="Times New Roman" panose="02020603050405020304" pitchFamily="18" charset="0"/>
                            </a:rPr>
                            <m:t>𝑡</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a:latin typeface="Cambria Math" panose="02040503050406030204" pitchFamily="18" charset="0"/>
                                </a:rPr>
                                <m:t>2</m:t>
                              </m:r>
                            </m:sup>
                          </m:sSup>
                        </m:e>
                      </m:d>
                      <m:r>
                        <a:rPr lang="en-US" sz="2000" b="0" i="0" kern="0" smtClean="0">
                          <a:latin typeface="Cambria Math" panose="02040503050406030204" pitchFamily="18" charset="0"/>
                          <a:cs typeface="Times New Roman" panose="02020603050405020304" pitchFamily="18" charset="0"/>
                        </a:rPr>
                        <m:t>=30</m:t>
                      </m:r>
                      <m:r>
                        <m:rPr>
                          <m:sty m:val="p"/>
                        </m:rPr>
                        <a:rPr lang="en-US" sz="2000" b="0" i="0" kern="0" smtClean="0">
                          <a:latin typeface="Cambria Math" panose="02040503050406030204" pitchFamily="18" charset="0"/>
                          <a:cs typeface="Times New Roman" panose="02020603050405020304" pitchFamily="18" charset="0"/>
                        </a:rPr>
                        <m:t>m</m:t>
                      </m:r>
                      <m:r>
                        <a:rPr lang="en-US" sz="2000" b="0" i="1" kern="0"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1354439E-B580-4E31-AB8F-F1A32B6F5560}"/>
                  </a:ext>
                </a:extLst>
              </p:cNvPr>
              <p:cNvSpPr>
                <a:spLocks noRot="1" noChangeAspect="1" noMove="1" noResize="1" noEditPoints="1" noAdjustHandles="1" noChangeArrowheads="1" noChangeShapeType="1" noTextEdit="1"/>
              </p:cNvSpPr>
              <p:nvPr/>
            </p:nvSpPr>
            <p:spPr>
              <a:xfrm>
                <a:off x="489436" y="4144893"/>
                <a:ext cx="3632026" cy="934871"/>
              </a:xfrm>
              <a:prstGeom prst="rect">
                <a:avLst/>
              </a:prstGeom>
              <a:blipFill>
                <a:blip r:embed="rId10"/>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77FB158C-061B-499C-A00F-1C1DA254782A}"/>
              </a:ext>
            </a:extLst>
          </p:cNvPr>
          <p:cNvSpPr/>
          <p:nvPr/>
        </p:nvSpPr>
        <p:spPr>
          <a:xfrm>
            <a:off x="195876" y="3651731"/>
            <a:ext cx="4094391"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Substitute the above equations :</a:t>
            </a:r>
          </a:p>
        </p:txBody>
      </p:sp>
      <p:sp>
        <p:nvSpPr>
          <p:cNvPr id="18" name="TextBox 17">
            <a:extLst>
              <a:ext uri="{FF2B5EF4-FFF2-40B4-BE49-F238E27FC236}">
                <a16:creationId xmlns:a16="http://schemas.microsoft.com/office/drawing/2014/main" id="{018DEF01-E752-4E1D-8D64-4CF5E9065443}"/>
              </a:ext>
            </a:extLst>
          </p:cNvPr>
          <p:cNvSpPr txBox="1"/>
          <p:nvPr/>
        </p:nvSpPr>
        <p:spPr>
          <a:xfrm>
            <a:off x="5629239" y="5099119"/>
            <a:ext cx="2068269" cy="506066"/>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300314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7" grpId="0"/>
      <p:bldP spid="8" grpId="0"/>
      <p:bldP spid="9" grpId="0"/>
      <p:bldP spid="10" grpId="0"/>
      <p:bldP spid="11" grpId="0"/>
      <p:bldP spid="12" grpId="0"/>
      <p:bldP spid="2" grpId="0"/>
      <p:bldP spid="4"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a:t>
            </a:r>
          </a:p>
        </p:txBody>
      </p:sp>
      <p:sp>
        <p:nvSpPr>
          <p:cNvPr id="6" name="Rectangle 5">
            <a:extLst>
              <a:ext uri="{FF2B5EF4-FFF2-40B4-BE49-F238E27FC236}">
                <a16:creationId xmlns:a16="http://schemas.microsoft.com/office/drawing/2014/main" id="{FA8F4957-E9F4-43CD-A857-99EADE3951D7}"/>
              </a:ext>
            </a:extLst>
          </p:cNvPr>
          <p:cNvSpPr/>
          <p:nvPr/>
        </p:nvSpPr>
        <p:spPr>
          <a:xfrm>
            <a:off x="96838" y="1026617"/>
            <a:ext cx="8839200" cy="4017446"/>
          </a:xfrm>
          <a:prstGeom prst="rect">
            <a:avLst/>
          </a:prstGeom>
        </p:spPr>
        <p:txBody>
          <a:bodyPr wrap="square">
            <a:spAutoFit/>
          </a:bodyPr>
          <a:lstStyle/>
          <a:p>
            <a:pPr algn="just" eaLnBrk="0" fontAlgn="base" hangingPunct="0">
              <a:lnSpc>
                <a:spcPct val="107000"/>
              </a:lnSpc>
              <a:defRPr/>
            </a:pPr>
            <a:r>
              <a:rPr lang="en-US" sz="2400" kern="100" dirty="0">
                <a:solidFill>
                  <a:srgbClr val="080800"/>
                </a:solidFill>
                <a:latin typeface="Times New Roman"/>
                <a:ea typeface="Calibri" panose="020F0502020204030204" pitchFamily="34" charset="0"/>
                <a:cs typeface="Times New Roman" panose="02020603050405020304" pitchFamily="18" charset="0"/>
              </a:rPr>
              <a:t>An ambulance driver is rushing a patient to hospital. While traveling at 72 km/h, she notices the traffic light at the upcoming intersection has turned amber. To reach the intersection before the light turns red, she must travel 50 m in 2.0 s. </a:t>
            </a:r>
          </a:p>
          <a:p>
            <a:pPr algn="just" eaLnBrk="0" fontAlgn="base" hangingPunct="0">
              <a:lnSpc>
                <a:spcPct val="107000"/>
              </a:lnSpc>
              <a:defRPr/>
            </a:pPr>
            <a:endParaRPr lang="en-US" sz="2400" kern="100" dirty="0">
              <a:solidFill>
                <a:srgbClr val="080800"/>
              </a:solidFill>
              <a:latin typeface="Times New Roman"/>
              <a:ea typeface="Calibri" panose="020F0502020204030204" pitchFamily="34" charset="0"/>
              <a:cs typeface="Times New Roman" panose="02020603050405020304" pitchFamily="18" charset="0"/>
            </a:endParaRPr>
          </a:p>
          <a:p>
            <a:pPr marL="457200" indent="-457200" algn="just" eaLnBrk="0" fontAlgn="base" hangingPunct="0">
              <a:lnSpc>
                <a:spcPct val="107000"/>
              </a:lnSpc>
              <a:buAutoNum type="alphaLcParenBoth"/>
              <a:defRPr/>
            </a:pPr>
            <a:r>
              <a:rPr lang="en-US" sz="2400" kern="100" dirty="0">
                <a:solidFill>
                  <a:srgbClr val="080800"/>
                </a:solidFill>
                <a:latin typeface="Times New Roman"/>
                <a:ea typeface="Calibri" panose="020F0502020204030204" pitchFamily="34" charset="0"/>
                <a:cs typeface="Times New Roman" panose="02020603050405020304" pitchFamily="18" charset="0"/>
              </a:rPr>
              <a:t>What minimum acceleration must the ambulance have to reach the intersection before the light turns red? </a:t>
            </a:r>
          </a:p>
          <a:p>
            <a:pPr algn="just" eaLnBrk="0" fontAlgn="base" hangingPunct="0">
              <a:lnSpc>
                <a:spcPct val="107000"/>
              </a:lnSpc>
              <a:defRPr/>
            </a:pPr>
            <a:endParaRPr lang="en-US" sz="2400" kern="100" dirty="0">
              <a:solidFill>
                <a:srgbClr val="080800"/>
              </a:solidFill>
              <a:latin typeface="Times New Roman"/>
              <a:ea typeface="Calibri" panose="020F0502020204030204" pitchFamily="34" charset="0"/>
              <a:cs typeface="Times New Roman" panose="02020603050405020304" pitchFamily="18" charset="0"/>
            </a:endParaRPr>
          </a:p>
          <a:p>
            <a:pPr algn="just" eaLnBrk="0" fontAlgn="base" hangingPunct="0">
              <a:lnSpc>
                <a:spcPct val="107000"/>
              </a:lnSpc>
              <a:defRPr/>
            </a:pPr>
            <a:r>
              <a:rPr lang="en-US" sz="2400" kern="100" dirty="0">
                <a:solidFill>
                  <a:srgbClr val="080800"/>
                </a:solidFill>
                <a:latin typeface="Times New Roman"/>
                <a:ea typeface="Calibri" panose="020F0502020204030204" pitchFamily="34" charset="0"/>
                <a:cs typeface="Times New Roman" panose="02020603050405020304" pitchFamily="18" charset="0"/>
              </a:rPr>
              <a:t>(b) What is the speed of the ambulance when it reaches the    </a:t>
            </a:r>
          </a:p>
          <a:p>
            <a:pPr algn="just" eaLnBrk="0" fontAlgn="base" hangingPunct="0">
              <a:lnSpc>
                <a:spcPct val="107000"/>
              </a:lnSpc>
              <a:defRPr/>
            </a:pPr>
            <a:r>
              <a:rPr lang="en-US" sz="2400" kern="100" dirty="0">
                <a:solidFill>
                  <a:srgbClr val="080800"/>
                </a:solidFill>
                <a:latin typeface="Times New Roman"/>
                <a:ea typeface="Calibri" panose="020F0502020204030204" pitchFamily="34" charset="0"/>
                <a:cs typeface="Times New Roman" panose="02020603050405020304" pitchFamily="18" charset="0"/>
              </a:rPr>
              <a:t>       intersection?</a:t>
            </a:r>
          </a:p>
        </p:txBody>
      </p:sp>
    </p:spTree>
    <p:extLst>
      <p:ext uri="{BB962C8B-B14F-4D97-AF65-F5344CB8AC3E}">
        <p14:creationId xmlns:p14="http://schemas.microsoft.com/office/powerpoint/2010/main" val="98327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NOTT_6103 (PowerPoint Guidelines) POT_4by3_001" id="{687AE245-6F4B-450E-9C8B-37CB810348D1}" vid="{550EAFB0-BFA7-4104-898A-F28DDBFFD94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10.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11.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12.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13.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14.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2.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3.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4.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5.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6.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7.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8.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ppt/theme/themeOverride9.xml><?xml version="1.0" encoding="utf-8"?>
<a:themeOverride xmlns:a="http://schemas.openxmlformats.org/drawingml/2006/main">
  <a:clrScheme name="">
    <a:dk1>
      <a:srgbClr val="919191"/>
    </a:dk1>
    <a:lt1>
      <a:srgbClr val="FAFD00"/>
    </a:lt1>
    <a:dk2>
      <a:srgbClr val="063DE8"/>
    </a:dk2>
    <a:lt2>
      <a:srgbClr val="FF5008"/>
    </a:lt2>
    <a:accent1>
      <a:srgbClr val="618FFD"/>
    </a:accent1>
    <a:accent2>
      <a:srgbClr val="00AE00"/>
    </a:accent2>
    <a:accent3>
      <a:srgbClr val="AAAFF2"/>
    </a:accent3>
    <a:accent4>
      <a:srgbClr val="D6D800"/>
    </a:accent4>
    <a:accent5>
      <a:srgbClr val="B7C6FE"/>
    </a:accent5>
    <a:accent6>
      <a:srgbClr val="009D00"/>
    </a:accent6>
    <a:hlink>
      <a:srgbClr val="FC0128"/>
    </a:hlink>
    <a:folHlink>
      <a:srgbClr val="CECECE"/>
    </a:folHlink>
  </a:clrScheme>
</a:themeOverride>
</file>

<file path=docProps/app.xml><?xml version="1.0" encoding="utf-8"?>
<Properties xmlns="http://schemas.openxmlformats.org/officeDocument/2006/extended-properties" xmlns:vt="http://schemas.openxmlformats.org/officeDocument/2006/docPropsVTypes">
  <Template>Nottingham PPT Template</Template>
  <TotalTime>1584</TotalTime>
  <Words>4351</Words>
  <Application>Microsoft Office PowerPoint</Application>
  <PresentationFormat>On-screen Show (4:3)</PresentationFormat>
  <Paragraphs>429</Paragraphs>
  <Slides>56</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56</vt:i4>
      </vt:variant>
    </vt:vector>
  </HeadingPairs>
  <TitlesOfParts>
    <vt:vector size="69" baseType="lpstr">
      <vt:lpstr>Arial</vt:lpstr>
      <vt:lpstr>Calibri</vt:lpstr>
      <vt:lpstr>Cambria Math</vt:lpstr>
      <vt:lpstr>Courier New</vt:lpstr>
      <vt:lpstr>Georgia</vt:lpstr>
      <vt:lpstr>Gill Sans MT</vt:lpstr>
      <vt:lpstr>Symbol</vt:lpstr>
      <vt:lpstr>Times New Roman</vt:lpstr>
      <vt:lpstr>Wingdings</vt:lpstr>
      <vt:lpstr>Wingdings 2</vt:lpstr>
      <vt:lpstr>Office Theme</vt:lpstr>
      <vt:lpstr>Dividend</vt:lpstr>
      <vt:lpstr>Default Design</vt:lpstr>
      <vt:lpstr>Foundation PHYSICS</vt:lpstr>
      <vt:lpstr>Learning outcomes</vt:lpstr>
      <vt:lpstr>Practice Questions</vt:lpstr>
      <vt:lpstr>ANSWER: Practice Question 1</vt:lpstr>
      <vt:lpstr>ANSWER: Practice Question 2</vt:lpstr>
      <vt:lpstr>Question 1</vt:lpstr>
      <vt:lpstr>Question 1: ANSWERS</vt:lpstr>
      <vt:lpstr>Question 1: ANSWERS</vt:lpstr>
      <vt:lpstr>Question 2</vt:lpstr>
      <vt:lpstr>Question 2: ANSWERS</vt:lpstr>
      <vt:lpstr>Question 2: ANSWERS</vt:lpstr>
      <vt:lpstr>Question 2: ANSWERS</vt:lpstr>
      <vt:lpstr>Question 3</vt:lpstr>
      <vt:lpstr>Question 3: ANSWERS</vt:lpstr>
      <vt:lpstr>Question 3: ANSWERS</vt:lpstr>
      <vt:lpstr>Question 3: ANSWERS</vt:lpstr>
      <vt:lpstr>Question 3: ANSWERS</vt:lpstr>
      <vt:lpstr>Question 3: ANSWERS</vt:lpstr>
      <vt:lpstr>Question 4</vt:lpstr>
      <vt:lpstr>Question 4: ANSWERS</vt:lpstr>
      <vt:lpstr>Question 4: ANSWERS</vt:lpstr>
      <vt:lpstr>Question 4: ANSWERS</vt:lpstr>
      <vt:lpstr>Question 4: ANSWERS</vt:lpstr>
      <vt:lpstr>Question 5</vt:lpstr>
      <vt:lpstr>Question 5: ANSWERS</vt:lpstr>
      <vt:lpstr>Question 5: ANSWERS</vt:lpstr>
      <vt:lpstr>Question 5: ANSWERS</vt:lpstr>
      <vt:lpstr>Question 5: ANSWERS</vt:lpstr>
      <vt:lpstr>Question 6</vt:lpstr>
      <vt:lpstr>Question 6: ANSWERS</vt:lpstr>
      <vt:lpstr>Question 6: ANSWERS</vt:lpstr>
      <vt:lpstr>Question 7</vt:lpstr>
      <vt:lpstr>Question 7: ANSWERS</vt:lpstr>
      <vt:lpstr>Question 7: ANSWERS</vt:lpstr>
      <vt:lpstr>Question 7: ANSWERS</vt:lpstr>
      <vt:lpstr>Question 7: ANSWERS</vt:lpstr>
      <vt:lpstr>Question 8</vt:lpstr>
      <vt:lpstr>Question 8: ANSWERS</vt:lpstr>
      <vt:lpstr>Question 8: ANSWERS</vt:lpstr>
      <vt:lpstr>Question 8: ANSWERS</vt:lpstr>
      <vt:lpstr>Question 8: ANSWERS</vt:lpstr>
      <vt:lpstr>Q&amp;A? Office hours: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PHYSICS</dc:title>
  <dc:creator>Stephen Asomani Ntiri</dc:creator>
  <cp:lastModifiedBy>Stephen Asomani Ntiri</cp:lastModifiedBy>
  <cp:revision>121</cp:revision>
  <dcterms:created xsi:type="dcterms:W3CDTF">2024-08-27T01:06:16Z</dcterms:created>
  <dcterms:modified xsi:type="dcterms:W3CDTF">2024-10-11T02:30:50Z</dcterms:modified>
</cp:coreProperties>
</file>