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30"/>
  </p:notesMasterIdLst>
  <p:handoutMasterIdLst>
    <p:handoutMasterId r:id="rId31"/>
  </p:handoutMasterIdLst>
  <p:sldIdLst>
    <p:sldId id="256" r:id="rId6"/>
    <p:sldId id="257" r:id="rId7"/>
    <p:sldId id="344" r:id="rId8"/>
    <p:sldId id="298" r:id="rId9"/>
    <p:sldId id="391" r:id="rId10"/>
    <p:sldId id="465" r:id="rId11"/>
    <p:sldId id="302" r:id="rId12"/>
    <p:sldId id="406" r:id="rId13"/>
    <p:sldId id="448" r:id="rId14"/>
    <p:sldId id="446" r:id="rId15"/>
    <p:sldId id="405" r:id="rId16"/>
    <p:sldId id="303" r:id="rId17"/>
    <p:sldId id="304" r:id="rId18"/>
    <p:sldId id="428" r:id="rId19"/>
    <p:sldId id="401" r:id="rId20"/>
    <p:sldId id="429" r:id="rId21"/>
    <p:sldId id="417" r:id="rId22"/>
    <p:sldId id="408" r:id="rId23"/>
    <p:sldId id="367" r:id="rId24"/>
    <p:sldId id="462" r:id="rId25"/>
    <p:sldId id="461" r:id="rId26"/>
    <p:sldId id="342" r:id="rId27"/>
    <p:sldId id="463" r:id="rId28"/>
    <p:sldId id="4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56"/>
            <p14:sldId id="257"/>
            <p14:sldId id="344"/>
            <p14:sldId id="298"/>
            <p14:sldId id="391"/>
            <p14:sldId id="465"/>
            <p14:sldId id="302"/>
            <p14:sldId id="406"/>
            <p14:sldId id="448"/>
            <p14:sldId id="446"/>
            <p14:sldId id="405"/>
            <p14:sldId id="303"/>
            <p14:sldId id="304"/>
            <p14:sldId id="428"/>
            <p14:sldId id="401"/>
            <p14:sldId id="429"/>
            <p14:sldId id="417"/>
            <p14:sldId id="408"/>
            <p14:sldId id="367"/>
            <p14:sldId id="462"/>
            <p14:sldId id="461"/>
            <p14:sldId id="342"/>
            <p14:sldId id="463"/>
            <p14:sldId id="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C067F-60CF-5902-6257-712278DC704B}" v="96" dt="2024-12-11T01:00:5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84771" autoAdjust="0"/>
  </p:normalViewPr>
  <p:slideViewPr>
    <p:cSldViewPr snapToGrid="0" snapToObjects="1">
      <p:cViewPr varScale="1">
        <p:scale>
          <a:sx n="72" d="100"/>
          <a:sy n="72" d="100"/>
        </p:scale>
        <p:origin x="12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20/12/2024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20/12/2024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4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4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0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7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6884FA2E-E323-4A33-A645-D3C1812F050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51331060-5C85-4FB0-A70A-45E32D6036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067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0.pn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image" Target="../media/image10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3"/>
          <a:stretch/>
        </p:blipFill>
        <p:spPr bwMode="auto">
          <a:xfrm>
            <a:off x="7023682" y="854274"/>
            <a:ext cx="1827456" cy="71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F67156-7988-4005-BA1A-FE9493A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62" y="877957"/>
            <a:ext cx="5547220" cy="666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PHYSICS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3F1872A-C45F-4DD9-AFC4-8CAF0832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99" y="1866900"/>
            <a:ext cx="7559675" cy="3810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10: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Inductance,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oscillations and  ac circuits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6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7F2406-70BD-4EE7-A55C-BB33CFB09CE2}"/>
                  </a:ext>
                </a:extLst>
              </p:cNvPr>
              <p:cNvSpPr/>
              <p:nvPr/>
            </p:nvSpPr>
            <p:spPr>
              <a:xfrm>
                <a:off x="138390" y="771392"/>
                <a:ext cx="868679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solenoid with an inductance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0.285 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length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 cross-sectional area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6×</m:t>
                    </m:r>
                    <m:sSup>
                      <m:sSup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sSup>
                      <m:sSup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0" indent="-457200" algn="just">
                  <a:buAutoNum type="alphaLcParenBoth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number of turns of the solenoid. </a:t>
                </a:r>
              </a:p>
              <a:p>
                <a:pPr marL="457200" lvl="0" indent="-457200" algn="just">
                  <a:buAutoNum type="alphaLcParenBoth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at a specific time the emf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rate of change of the current at that time.</a:t>
                </a:r>
                <a:endParaRPr lang="en-GB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7F2406-70BD-4EE7-A55C-BB33CFB09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0" y="771392"/>
                <a:ext cx="8686799" cy="1938992"/>
              </a:xfrm>
              <a:prstGeom prst="rect">
                <a:avLst/>
              </a:prstGeom>
              <a:blipFill>
                <a:blip r:embed="rId2"/>
                <a:stretch>
                  <a:fillRect l="-1168" t="-2597" r="-1022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2: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690947-5FD9-41C5-9306-A9EC9729F425}"/>
              </a:ext>
            </a:extLst>
          </p:cNvPr>
          <p:cNvSpPr/>
          <p:nvPr/>
        </p:nvSpPr>
        <p:spPr>
          <a:xfrm>
            <a:off x="0" y="820561"/>
            <a:ext cx="5725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 Find the number of turns of the solenoid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F82E8-71F6-44C2-9105-6C9649AE6842}"/>
              </a:ext>
            </a:extLst>
          </p:cNvPr>
          <p:cNvSpPr/>
          <p:nvPr/>
        </p:nvSpPr>
        <p:spPr>
          <a:xfrm>
            <a:off x="428876" y="1282226"/>
            <a:ext cx="623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 the definition of the inductance of a solenoid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AFCA993-6BD1-445A-BB88-EA3DAE7D0BD6}"/>
                  </a:ext>
                </a:extLst>
              </p:cNvPr>
              <p:cNvSpPr txBox="1"/>
              <p:nvPr/>
            </p:nvSpPr>
            <p:spPr>
              <a:xfrm>
                <a:off x="428876" y="2205556"/>
                <a:ext cx="1293238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AFCA993-6BD1-445A-BB88-EA3DAE7D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2205556"/>
                <a:ext cx="1293238" cy="617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2A31D4-090B-4F6B-9734-6E84B05BAE2A}"/>
                  </a:ext>
                </a:extLst>
              </p:cNvPr>
              <p:cNvSpPr txBox="1"/>
              <p:nvPr/>
            </p:nvSpPr>
            <p:spPr>
              <a:xfrm>
                <a:off x="7054111" y="2410041"/>
                <a:ext cx="17249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369 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𝑡𝑢𝑟𝑛𝑠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2A31D4-090B-4F6B-9734-6E84B05BA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111" y="2410041"/>
                <a:ext cx="1724959" cy="307777"/>
              </a:xfrm>
              <a:prstGeom prst="rect">
                <a:avLst/>
              </a:prstGeom>
              <a:blipFill>
                <a:blip r:embed="rId3"/>
                <a:stretch>
                  <a:fillRect l="-2473" r="-212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92A4C2-169C-48FA-896F-41F5432BA0C5}"/>
                  </a:ext>
                </a:extLst>
              </p:cNvPr>
              <p:cNvSpPr txBox="1"/>
              <p:nvPr/>
            </p:nvSpPr>
            <p:spPr>
              <a:xfrm>
                <a:off x="2033245" y="2111594"/>
                <a:ext cx="1220462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92A4C2-169C-48FA-896F-41F5432B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45" y="2111594"/>
                <a:ext cx="1220462" cy="909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C5D339-EEF9-42F6-B8F8-F40F75B6F2B8}"/>
                  </a:ext>
                </a:extLst>
              </p:cNvPr>
              <p:cNvSpPr txBox="1"/>
              <p:nvPr/>
            </p:nvSpPr>
            <p:spPr>
              <a:xfrm>
                <a:off x="3512126" y="2109254"/>
                <a:ext cx="3340210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(0.285</m:t>
                              </m:r>
                              <m:r>
                                <a:rPr lang="el-G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)(0.36)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6×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C5D339-EEF9-42F6-B8F8-F40F75B6F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26" y="2109254"/>
                <a:ext cx="3340210" cy="909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93A847EA-F385-464D-A895-D3CAED88F90C}"/>
              </a:ext>
            </a:extLst>
          </p:cNvPr>
          <p:cNvSpPr/>
          <p:nvPr/>
        </p:nvSpPr>
        <p:spPr>
          <a:xfrm>
            <a:off x="152400" y="3383969"/>
            <a:ext cx="2914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induced EMF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16D5AA-9233-43B8-A2EC-72CFE71B4305}"/>
                  </a:ext>
                </a:extLst>
              </p:cNvPr>
              <p:cNvSpPr txBox="1"/>
              <p:nvPr/>
            </p:nvSpPr>
            <p:spPr>
              <a:xfrm>
                <a:off x="3240705" y="3866385"/>
                <a:ext cx="116352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16D5AA-9233-43B8-A2EC-72CFE71B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05" y="3866385"/>
                <a:ext cx="1163524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6840B4-AA5E-4A83-B9A6-9B149E18FD86}"/>
                  </a:ext>
                </a:extLst>
              </p:cNvPr>
              <p:cNvSpPr txBox="1"/>
              <p:nvPr/>
            </p:nvSpPr>
            <p:spPr>
              <a:xfrm>
                <a:off x="2033245" y="4828185"/>
                <a:ext cx="4081245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−12.5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(0.285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6840B4-AA5E-4A83-B9A6-9B149E18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45" y="4828185"/>
                <a:ext cx="4081245" cy="584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0F1549-6696-4B8C-A0B6-3EF811071974}"/>
                  </a:ext>
                </a:extLst>
              </p:cNvPr>
              <p:cNvSpPr txBox="1"/>
              <p:nvPr/>
            </p:nvSpPr>
            <p:spPr>
              <a:xfrm>
                <a:off x="3262410" y="5789985"/>
                <a:ext cx="191982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=43.9 </m:t>
                      </m:r>
                      <m:r>
                        <m:rPr>
                          <m:sty m:val="p"/>
                        </m:rPr>
                        <a:rPr lang="en-GB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0F1549-6696-4B8C-A0B6-3EF81107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410" y="5789985"/>
                <a:ext cx="1919821" cy="584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F2406-70BD-4EE7-A55C-BB33CFB09CE2}"/>
              </a:ext>
            </a:extLst>
          </p:cNvPr>
          <p:cNvSpPr/>
          <p:nvPr/>
        </p:nvSpPr>
        <p:spPr>
          <a:xfrm>
            <a:off x="81895" y="740905"/>
            <a:ext cx="8785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Ignoring any mutual inductance, what is the equivalent inductance of two inductors connected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series,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parallel? </a:t>
            </a:r>
          </a:p>
        </p:txBody>
      </p:sp>
    </p:spTree>
    <p:extLst>
      <p:ext uri="{BB962C8B-B14F-4D97-AF65-F5344CB8AC3E}">
        <p14:creationId xmlns:p14="http://schemas.microsoft.com/office/powerpoint/2010/main" val="6934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3: ANSWERS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177EE-4C35-4AE9-AFE5-58F4263943B3}"/>
              </a:ext>
            </a:extLst>
          </p:cNvPr>
          <p:cNvSpPr txBox="1"/>
          <p:nvPr/>
        </p:nvSpPr>
        <p:spPr>
          <a:xfrm>
            <a:off x="95311" y="912681"/>
            <a:ext cx="403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When connected in series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8353BF-5305-4779-817C-12126B5ECFA1}"/>
              </a:ext>
            </a:extLst>
          </p:cNvPr>
          <p:cNvSpPr/>
          <p:nvPr/>
        </p:nvSpPr>
        <p:spPr>
          <a:xfrm>
            <a:off x="532051" y="1380512"/>
            <a:ext cx="8079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 connected in series the voltage drops across each inductor will add, while the currents in each inductor are the same.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A946A-A45B-41C9-8827-080C1CCE7767}"/>
                  </a:ext>
                </a:extLst>
              </p:cNvPr>
              <p:cNvSpPr txBox="1"/>
              <p:nvPr/>
            </p:nvSpPr>
            <p:spPr>
              <a:xfrm>
                <a:off x="479402" y="2446623"/>
                <a:ext cx="16357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A946A-A45B-41C9-8827-080C1CCE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2" y="2446623"/>
                <a:ext cx="1635769" cy="307777"/>
              </a:xfrm>
              <a:prstGeom prst="rect">
                <a:avLst/>
              </a:prstGeom>
              <a:blipFill>
                <a:blip r:embed="rId2"/>
                <a:stretch>
                  <a:fillRect l="-2985" r="-74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A92B6F-E990-4C44-9AD5-458941C00083}"/>
                  </a:ext>
                </a:extLst>
              </p:cNvPr>
              <p:cNvSpPr txBox="1"/>
              <p:nvPr/>
            </p:nvSpPr>
            <p:spPr>
              <a:xfrm>
                <a:off x="2373084" y="2308347"/>
                <a:ext cx="235102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A92B6F-E990-4C44-9AD5-458941C00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84" y="2308347"/>
                <a:ext cx="2351028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446D33-D841-4756-A16D-7E90992BD43D}"/>
                  </a:ext>
                </a:extLst>
              </p:cNvPr>
              <p:cNvSpPr/>
              <p:nvPr/>
            </p:nvSpPr>
            <p:spPr>
              <a:xfrm>
                <a:off x="5155316" y="2262180"/>
                <a:ext cx="2393347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446D33-D841-4756-A16D-7E90992BD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316" y="2262180"/>
                <a:ext cx="2393347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0506771-ACA7-459E-B340-DF4B102E1291}"/>
                  </a:ext>
                </a:extLst>
              </p:cNvPr>
              <p:cNvSpPr/>
              <p:nvPr/>
            </p:nvSpPr>
            <p:spPr>
              <a:xfrm>
                <a:off x="2784010" y="3059437"/>
                <a:ext cx="1787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0506771-ACA7-459E-B340-DF4B102E1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010" y="3059437"/>
                <a:ext cx="178798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1606F5E-B5CE-4562-A866-75C7DEF9828F}"/>
              </a:ext>
            </a:extLst>
          </p:cNvPr>
          <p:cNvSpPr txBox="1"/>
          <p:nvPr/>
        </p:nvSpPr>
        <p:spPr>
          <a:xfrm>
            <a:off x="39017" y="3595844"/>
            <a:ext cx="403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When connected in parallel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F83F7-74D1-48B9-A77A-C67130A1682B}"/>
              </a:ext>
            </a:extLst>
          </p:cNvPr>
          <p:cNvSpPr/>
          <p:nvPr/>
        </p:nvSpPr>
        <p:spPr>
          <a:xfrm>
            <a:off x="532051" y="4057509"/>
            <a:ext cx="8385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When connected in parallel the currents in each inductor add to the equivalent current, while the voltage drop across each inductor is the same as the equivalent voltage drop.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D095B2-2554-4DA8-A1AB-1E457E0A065B}"/>
                  </a:ext>
                </a:extLst>
              </p:cNvPr>
              <p:cNvSpPr txBox="1"/>
              <p:nvPr/>
            </p:nvSpPr>
            <p:spPr>
              <a:xfrm>
                <a:off x="742297" y="5477488"/>
                <a:ext cx="172124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D095B2-2554-4DA8-A1AB-1E457E0A0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97" y="5477488"/>
                <a:ext cx="1721240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D27C08-BFB6-4392-9B9B-33A0E5B3A72B}"/>
                  </a:ext>
                </a:extLst>
              </p:cNvPr>
              <p:cNvSpPr txBox="1"/>
              <p:nvPr/>
            </p:nvSpPr>
            <p:spPr>
              <a:xfrm>
                <a:off x="3660416" y="5533048"/>
                <a:ext cx="1695529" cy="612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D27C08-BFB6-4392-9B9B-33A0E5B3A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16" y="5533048"/>
                <a:ext cx="1695529" cy="6128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BD7A5C-5588-4972-85C6-EDE5E95196F3}"/>
                  </a:ext>
                </a:extLst>
              </p:cNvPr>
              <p:cNvSpPr/>
              <p:nvPr/>
            </p:nvSpPr>
            <p:spPr>
              <a:xfrm>
                <a:off x="6201156" y="5477488"/>
                <a:ext cx="1787989" cy="720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BD7A5C-5588-4972-85C6-EDE5E9519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56" y="5477488"/>
                <a:ext cx="1787989" cy="7208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4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DC2C63-339D-4ED9-BED3-AC2E2E9FD9BB}"/>
                  </a:ext>
                </a:extLst>
              </p:cNvPr>
              <p:cNvSpPr/>
              <p:nvPr/>
            </p:nvSpPr>
            <p:spPr>
              <a:xfrm>
                <a:off x="72564" y="927164"/>
                <a:ext cx="888558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 large values for electric and magnetic fields attained in laboratories are about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1.0 × 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V/m and 2.0 T. </a:t>
                </a:r>
              </a:p>
              <a:p>
                <a:pPr marL="457200" lvl="0" indent="-457200" algn="just">
                  <a:buAutoNum type="alphaLcParenBoth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energy density for each field and compare. </a:t>
                </a:r>
              </a:p>
              <a:p>
                <a:pPr marL="457200" lvl="0" indent="-457200" algn="just">
                  <a:buAutoNum type="alphaLcParenBoth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magnitude of electric field would be needed to produce the same energy density as the 2.0 T magnetic field?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DC2C63-339D-4ED9-BED3-AC2E2E9FD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" y="927164"/>
                <a:ext cx="8885583" cy="1938992"/>
              </a:xfrm>
              <a:prstGeom prst="rect">
                <a:avLst/>
              </a:prstGeom>
              <a:blipFill>
                <a:blip r:embed="rId2"/>
                <a:stretch>
                  <a:fillRect l="-1097" t="-2516" r="-1029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9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4: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2896C-9B76-485B-AD38-43CF8E3AE2C7}"/>
              </a:ext>
            </a:extLst>
          </p:cNvPr>
          <p:cNvSpPr/>
          <p:nvPr/>
        </p:nvSpPr>
        <p:spPr>
          <a:xfrm>
            <a:off x="89287" y="851478"/>
            <a:ext cx="4378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 Determine the energy density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B10119-9B50-4206-A24B-7956CE986D91}"/>
                  </a:ext>
                </a:extLst>
              </p:cNvPr>
              <p:cNvSpPr txBox="1"/>
              <p:nvPr/>
            </p:nvSpPr>
            <p:spPr>
              <a:xfrm>
                <a:off x="1909987" y="1531192"/>
                <a:ext cx="5606086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8.85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B10119-9B50-4206-A24B-7956CE98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87" y="1531192"/>
                <a:ext cx="5606086" cy="5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DF049CB-FAAC-48D9-A44D-88DB1508390F}"/>
                  </a:ext>
                </a:extLst>
              </p:cNvPr>
              <p:cNvSpPr/>
              <p:nvPr/>
            </p:nvSpPr>
            <p:spPr>
              <a:xfrm>
                <a:off x="1909987" y="2281357"/>
                <a:ext cx="26576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4.4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DF049CB-FAAC-48D9-A44D-88DB15083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87" y="2281357"/>
                <a:ext cx="265765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B8C5EC-5544-4BC4-ACCA-BA82FE4AB7E7}"/>
                  </a:ext>
                </a:extLst>
              </p:cNvPr>
              <p:cNvSpPr/>
              <p:nvPr/>
            </p:nvSpPr>
            <p:spPr>
              <a:xfrm>
                <a:off x="326348" y="1508887"/>
                <a:ext cx="1583639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E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sz="200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B8C5EC-5544-4BC4-ACCA-BA82FE4AB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8" y="1508887"/>
                <a:ext cx="1583639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9B51EC-F8BC-426B-9C0E-4BC475F14519}"/>
                  </a:ext>
                </a:extLst>
              </p:cNvPr>
              <p:cNvSpPr/>
              <p:nvPr/>
            </p:nvSpPr>
            <p:spPr>
              <a:xfrm>
                <a:off x="326348" y="3081436"/>
                <a:ext cx="1360436" cy="69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IE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I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E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sz="200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9B51EC-F8BC-426B-9C0E-4BC475F1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8" y="3081436"/>
                <a:ext cx="1360436" cy="695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B2FE9F-E459-4B47-8DCB-E4BE792EC845}"/>
                  </a:ext>
                </a:extLst>
              </p:cNvPr>
              <p:cNvSpPr/>
              <p:nvPr/>
            </p:nvSpPr>
            <p:spPr>
              <a:xfrm>
                <a:off x="1909987" y="3014816"/>
                <a:ext cx="3295774" cy="76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2.0 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B2FE9F-E459-4B47-8DCB-E4BE792EC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87" y="3014816"/>
                <a:ext cx="3295774" cy="76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9DBCCA-2E36-4DB8-936A-64E1D15783F3}"/>
                  </a:ext>
                </a:extLst>
              </p:cNvPr>
              <p:cNvSpPr/>
              <p:nvPr/>
            </p:nvSpPr>
            <p:spPr>
              <a:xfrm>
                <a:off x="5495706" y="3228944"/>
                <a:ext cx="28108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1.592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9DBCCA-2E36-4DB8-936A-64E1D157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06" y="3228944"/>
                <a:ext cx="2810833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272728A-ACFA-4C82-833F-43C20ED06CEC}"/>
              </a:ext>
            </a:extLst>
          </p:cNvPr>
          <p:cNvSpPr/>
          <p:nvPr/>
        </p:nvSpPr>
        <p:spPr>
          <a:xfrm>
            <a:off x="89287" y="3945701"/>
            <a:ext cx="7419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energy stored in the electric and magnetic energy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4D16C7-99BC-4AFF-A6BF-9E366BF7BDFB}"/>
                  </a:ext>
                </a:extLst>
              </p:cNvPr>
              <p:cNvSpPr/>
              <p:nvPr/>
            </p:nvSpPr>
            <p:spPr>
              <a:xfrm>
                <a:off x="249833" y="4645509"/>
                <a:ext cx="2234265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4D16C7-99BC-4AFF-A6BF-9E366BF7B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3" y="4645509"/>
                <a:ext cx="2234265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70C98-E2D1-401A-AD4D-6DDE86DB8B62}"/>
                  </a:ext>
                </a:extLst>
              </p:cNvPr>
              <p:cNvSpPr txBox="1"/>
              <p:nvPr/>
            </p:nvSpPr>
            <p:spPr>
              <a:xfrm>
                <a:off x="3075849" y="4586121"/>
                <a:ext cx="1329658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70C98-E2D1-401A-AD4D-6DDE86DB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49" y="4586121"/>
                <a:ext cx="1329658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C5084-E0D6-44BA-99D9-86434667A484}"/>
                  </a:ext>
                </a:extLst>
              </p:cNvPr>
              <p:cNvSpPr txBox="1"/>
              <p:nvPr/>
            </p:nvSpPr>
            <p:spPr>
              <a:xfrm>
                <a:off x="249833" y="5671600"/>
                <a:ext cx="359951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1.592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8.85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2C5084-E0D6-44BA-99D9-86434667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3" y="5671600"/>
                <a:ext cx="3599511" cy="9093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F1CC58-72BE-4DC8-A530-DD1DD425CB6D}"/>
                  </a:ext>
                </a:extLst>
              </p:cNvPr>
              <p:cNvSpPr/>
              <p:nvPr/>
            </p:nvSpPr>
            <p:spPr>
              <a:xfrm>
                <a:off x="4600685" y="6033252"/>
                <a:ext cx="2300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=6.0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F1CC58-72BE-4DC8-A530-DD1DD425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85" y="6033252"/>
                <a:ext cx="2300437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5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C2C63-339D-4ED9-BED3-AC2E2E9FD9BB}"/>
              </a:ext>
            </a:extLst>
          </p:cNvPr>
          <p:cNvSpPr/>
          <p:nvPr/>
        </p:nvSpPr>
        <p:spPr>
          <a:xfrm>
            <a:off x="67112" y="904794"/>
            <a:ext cx="88855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how many time constants does the current in the figure below reach within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5.0%,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1.0%, and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0.10% of its maximum value?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(a) 95% (b) 99% (c) 99.9% of its maximum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D19E8-EE07-47A1-AD32-9D79A517F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7764" y="3975428"/>
            <a:ext cx="3263872" cy="18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5: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2BFB1A-89DB-4BFE-B1B9-FDF563735612}"/>
                  </a:ext>
                </a:extLst>
              </p:cNvPr>
              <p:cNvSpPr/>
              <p:nvPr/>
            </p:nvSpPr>
            <p:spPr>
              <a:xfrm>
                <a:off x="295358" y="854422"/>
                <a:ext cx="8190753" cy="977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circuit, we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2BFB1A-89DB-4BFE-B1B9-FDF563735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8" y="854422"/>
                <a:ext cx="8190753" cy="977566"/>
              </a:xfrm>
              <a:prstGeom prst="rect">
                <a:avLst/>
              </a:prstGeom>
              <a:blipFill>
                <a:blip r:embed="rId2"/>
                <a:stretch>
                  <a:fillRect l="-1116" r="-1190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329B7A-50E0-4E94-B012-F2645AB5A2A1}"/>
                  </a:ext>
                </a:extLst>
              </p:cNvPr>
              <p:cNvSpPr txBox="1"/>
              <p:nvPr/>
            </p:nvSpPr>
            <p:spPr>
              <a:xfrm>
                <a:off x="497659" y="1831035"/>
                <a:ext cx="2065181" cy="444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329B7A-50E0-4E94-B012-F2645AB5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59" y="1831035"/>
                <a:ext cx="2065181" cy="444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6E9FE-83E6-47F8-826C-E0EB548EABFF}"/>
                  </a:ext>
                </a:extLst>
              </p:cNvPr>
              <p:cNvSpPr txBox="1"/>
              <p:nvPr/>
            </p:nvSpPr>
            <p:spPr>
              <a:xfrm>
                <a:off x="3213121" y="1745391"/>
                <a:ext cx="219143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6E9FE-83E6-47F8-826C-E0EB548E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21" y="1745391"/>
                <a:ext cx="2191434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7B37E8-5982-48A3-8995-501C18E902D8}"/>
                  </a:ext>
                </a:extLst>
              </p:cNvPr>
              <p:cNvSpPr txBox="1"/>
              <p:nvPr/>
            </p:nvSpPr>
            <p:spPr>
              <a:xfrm>
                <a:off x="5974353" y="1692145"/>
                <a:ext cx="2182649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7B37E8-5982-48A3-8995-501C18E9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3" y="1692145"/>
                <a:ext cx="2182649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9CCE762-2567-032F-F478-D4060B4A69BB}"/>
              </a:ext>
            </a:extLst>
          </p:cNvPr>
          <p:cNvGrpSpPr/>
          <p:nvPr/>
        </p:nvGrpSpPr>
        <p:grpSpPr>
          <a:xfrm>
            <a:off x="184715" y="3084555"/>
            <a:ext cx="2492965" cy="2962881"/>
            <a:chOff x="184715" y="3084555"/>
            <a:chExt cx="2492965" cy="2962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F79CDB-6A04-4351-81D3-0C993FCD03F6}"/>
                    </a:ext>
                  </a:extLst>
                </p:cNvPr>
                <p:cNvSpPr txBox="1"/>
                <p:nvPr/>
              </p:nvSpPr>
              <p:spPr>
                <a:xfrm>
                  <a:off x="802899" y="3084555"/>
                  <a:ext cx="17111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  <a:latin typeface="Gill Sans MT" panose="020B0502020104020203"/>
                    </a:rPr>
                    <a:t>(a)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=0.95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F79CDB-6A04-4351-81D3-0C993FCD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99" y="3084555"/>
                  <a:ext cx="1711109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3704"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AC3966D-1193-4497-86D5-6DE93D6F7CDD}"/>
                    </a:ext>
                  </a:extLst>
                </p:cNvPr>
                <p:cNvSpPr txBox="1"/>
                <p:nvPr/>
              </p:nvSpPr>
              <p:spPr>
                <a:xfrm>
                  <a:off x="208992" y="3738309"/>
                  <a:ext cx="2468688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AC3966D-1193-4497-86D5-6DE93D6F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92" y="3738309"/>
                  <a:ext cx="2468688" cy="691536"/>
                </a:xfrm>
                <a:prstGeom prst="rect">
                  <a:avLst/>
                </a:prstGeom>
                <a:blipFill>
                  <a:blip r:embed="rId7"/>
                  <a:stretch>
                    <a:fillRect l="-513"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797509-1118-4647-BBA5-2ECCF9B004E5}"/>
                    </a:ext>
                  </a:extLst>
                </p:cNvPr>
                <p:cNvSpPr/>
                <p:nvPr/>
              </p:nvSpPr>
              <p:spPr>
                <a:xfrm>
                  <a:off x="184715" y="4820358"/>
                  <a:ext cx="24654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1−0.95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797509-1118-4647-BBA5-2ECCF9B00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15" y="4820358"/>
                  <a:ext cx="246548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A871E15-6C1B-4E57-AF30-E32B90B6191F}"/>
                    </a:ext>
                  </a:extLst>
                </p:cNvPr>
                <p:cNvSpPr/>
                <p:nvPr/>
              </p:nvSpPr>
              <p:spPr>
                <a:xfrm>
                  <a:off x="497659" y="5647326"/>
                  <a:ext cx="121417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=3.0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A871E15-6C1B-4E57-AF30-E32B90B61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59" y="5647326"/>
                  <a:ext cx="121417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0ED69-70BA-7860-89EB-6D8681B98D80}"/>
              </a:ext>
            </a:extLst>
          </p:cNvPr>
          <p:cNvGrpSpPr/>
          <p:nvPr/>
        </p:nvGrpSpPr>
        <p:grpSpPr>
          <a:xfrm>
            <a:off x="3003686" y="3006256"/>
            <a:ext cx="2539496" cy="3000607"/>
            <a:chOff x="3003686" y="3006256"/>
            <a:chExt cx="2539496" cy="3000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B3F1928-C8C3-4E85-AA58-12669F751B58}"/>
                    </a:ext>
                  </a:extLst>
                </p:cNvPr>
                <p:cNvSpPr txBox="1"/>
                <p:nvPr/>
              </p:nvSpPr>
              <p:spPr>
                <a:xfrm>
                  <a:off x="3627735" y="3006256"/>
                  <a:ext cx="17303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  <a:latin typeface="Gill Sans MT" panose="020B0502020104020203"/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=0.99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B3F1928-C8C3-4E85-AA58-12669F751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735" y="3006256"/>
                  <a:ext cx="1730345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3650"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344F0A2-E7EC-426F-ABD7-97F7F19AD2E7}"/>
                    </a:ext>
                  </a:extLst>
                </p:cNvPr>
                <p:cNvSpPr txBox="1"/>
                <p:nvPr/>
              </p:nvSpPr>
              <p:spPr>
                <a:xfrm>
                  <a:off x="3074494" y="3629927"/>
                  <a:ext cx="2468688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344F0A2-E7EC-426F-ABD7-97F7F19AD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94" y="3629927"/>
                  <a:ext cx="2468688" cy="691536"/>
                </a:xfrm>
                <a:prstGeom prst="rect">
                  <a:avLst/>
                </a:prstGeom>
                <a:blipFill>
                  <a:blip r:embed="rId11"/>
                  <a:stretch>
                    <a:fillRect l="-5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15FFAD6-3BFE-49AD-A1DD-61C909EDE68A}"/>
                    </a:ext>
                  </a:extLst>
                </p:cNvPr>
                <p:cNvSpPr/>
                <p:nvPr/>
              </p:nvSpPr>
              <p:spPr>
                <a:xfrm>
                  <a:off x="3627735" y="5606753"/>
                  <a:ext cx="121417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4.6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15FFAD6-3BFE-49AD-A1DD-61C909EDE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735" y="5606753"/>
                  <a:ext cx="121417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B564-91FA-4B48-BC61-E5FA0DDE5D19}"/>
                    </a:ext>
                  </a:extLst>
                </p:cNvPr>
                <p:cNvSpPr/>
                <p:nvPr/>
              </p:nvSpPr>
              <p:spPr>
                <a:xfrm>
                  <a:off x="3003686" y="4820358"/>
                  <a:ext cx="24654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1−0.99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B564-91FA-4B48-BC61-E5FA0DDE5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686" y="4820358"/>
                  <a:ext cx="2465483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06D3BF-ED2B-E28E-822F-A1B022BEF8BD}"/>
              </a:ext>
            </a:extLst>
          </p:cNvPr>
          <p:cNvGrpSpPr/>
          <p:nvPr/>
        </p:nvGrpSpPr>
        <p:grpSpPr>
          <a:xfrm>
            <a:off x="5917292" y="2896245"/>
            <a:ext cx="2754874" cy="2992701"/>
            <a:chOff x="5917292" y="2896245"/>
            <a:chExt cx="2754874" cy="2992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D1A2EE-B7E0-446A-9E98-7314FCD70E76}"/>
                    </a:ext>
                  </a:extLst>
                </p:cNvPr>
                <p:cNvSpPr txBox="1"/>
                <p:nvPr/>
              </p:nvSpPr>
              <p:spPr>
                <a:xfrm>
                  <a:off x="6528997" y="2896245"/>
                  <a:ext cx="1856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  <a:latin typeface="Gill Sans MT" panose="020B0502020104020203"/>
                    </a:rPr>
                    <a:t>(c)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=0.999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D1A2EE-B7E0-446A-9E98-7314FCD70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997" y="2896245"/>
                  <a:ext cx="1856983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3401"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BE2327-9D81-4622-A12E-F4AF2E60DC77}"/>
                    </a:ext>
                  </a:extLst>
                </p:cNvPr>
                <p:cNvSpPr txBox="1"/>
                <p:nvPr/>
              </p:nvSpPr>
              <p:spPr>
                <a:xfrm>
                  <a:off x="5917292" y="3509920"/>
                  <a:ext cx="2468688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BE2327-9D81-4622-A12E-F4AF2E60D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292" y="3509920"/>
                  <a:ext cx="2468688" cy="691536"/>
                </a:xfrm>
                <a:prstGeom prst="rect">
                  <a:avLst/>
                </a:prstGeom>
                <a:blipFill>
                  <a:blip r:embed="rId15"/>
                  <a:stretch>
                    <a:fillRect l="-513"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1941E8-4D69-4E48-9287-0D11959AB78C}"/>
                    </a:ext>
                  </a:extLst>
                </p:cNvPr>
                <p:cNvSpPr/>
                <p:nvPr/>
              </p:nvSpPr>
              <p:spPr>
                <a:xfrm>
                  <a:off x="6757811" y="5488836"/>
                  <a:ext cx="121417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1941E8-4D69-4E48-9287-0D11959AB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811" y="5488836"/>
                  <a:ext cx="1214179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70AD564-CCF2-4973-A477-482215B252F6}"/>
                    </a:ext>
                  </a:extLst>
                </p:cNvPr>
                <p:cNvSpPr/>
                <p:nvPr/>
              </p:nvSpPr>
              <p:spPr>
                <a:xfrm>
                  <a:off x="6064016" y="4613316"/>
                  <a:ext cx="26081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1−0.999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70AD564-CCF2-4973-A477-482215B25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016" y="4613316"/>
                  <a:ext cx="260815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519B20-BCF3-877A-8FC9-A16D21FB50DD}"/>
              </a:ext>
            </a:extLst>
          </p:cNvPr>
          <p:cNvSpPr txBox="1"/>
          <p:nvPr/>
        </p:nvSpPr>
        <p:spPr>
          <a:xfrm>
            <a:off x="1868557" y="468133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9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F2406-70BD-4EE7-A55C-BB33CFB09CE2}"/>
              </a:ext>
            </a:extLst>
          </p:cNvPr>
          <p:cNvSpPr/>
          <p:nvPr/>
        </p:nvSpPr>
        <p:spPr>
          <a:xfrm>
            <a:off x="140338" y="818208"/>
            <a:ext cx="8863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425 pF capacitor is charged to 135 V and then quickly connected to a 175 mH inductor. Determine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oscillation,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peak value of the current, and </a:t>
            </a:r>
          </a:p>
          <a:p>
            <a:pPr marL="457200" lvl="0" indent="-457200" algn="just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stored in the magnetic field of the inductor.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6: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C16BB8-97A3-4EC0-B023-BB753523C7E8}"/>
              </a:ext>
            </a:extLst>
          </p:cNvPr>
          <p:cNvSpPr/>
          <p:nvPr/>
        </p:nvSpPr>
        <p:spPr>
          <a:xfrm>
            <a:off x="0" y="740742"/>
            <a:ext cx="3974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oscillation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34803-7CC3-4AD0-ABEB-A8379A48112A}"/>
              </a:ext>
            </a:extLst>
          </p:cNvPr>
          <p:cNvSpPr/>
          <p:nvPr/>
        </p:nvSpPr>
        <p:spPr>
          <a:xfrm>
            <a:off x="262990" y="1240124"/>
            <a:ext cx="8209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the resonant frequency using the equation below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6F1DF8-EAB7-4E9A-9C24-DF679819E7CF}"/>
                  </a:ext>
                </a:extLst>
              </p:cNvPr>
              <p:cNvSpPr txBox="1"/>
              <p:nvPr/>
            </p:nvSpPr>
            <p:spPr>
              <a:xfrm>
                <a:off x="2111176" y="1865752"/>
                <a:ext cx="3998979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0.175 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425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6F1DF8-EAB7-4E9A-9C24-DF679819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6" y="1865752"/>
                <a:ext cx="3998979" cy="7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AC3397-A27E-4B22-9358-275C37CE04A0}"/>
                  </a:ext>
                </a:extLst>
              </p:cNvPr>
              <p:cNvSpPr txBox="1"/>
              <p:nvPr/>
            </p:nvSpPr>
            <p:spPr>
              <a:xfrm>
                <a:off x="548259" y="1931438"/>
                <a:ext cx="1322670" cy="63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E" sz="20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20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0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IE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20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E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AC3397-A27E-4B22-9358-275C37CE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9" y="1931438"/>
                <a:ext cx="1322670" cy="635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826597-66B0-4C10-B001-10049C8480D3}"/>
                  </a:ext>
                </a:extLst>
              </p:cNvPr>
              <p:cNvSpPr/>
              <p:nvPr/>
            </p:nvSpPr>
            <p:spPr>
              <a:xfrm>
                <a:off x="6350402" y="2019383"/>
                <a:ext cx="18746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=18,450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826597-66B0-4C10-B001-10049C848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402" y="2019383"/>
                <a:ext cx="187467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F272D2-299C-49C0-A767-8A3F9F29C9DA}"/>
                  </a:ext>
                </a:extLst>
              </p:cNvPr>
              <p:cNvSpPr/>
              <p:nvPr/>
            </p:nvSpPr>
            <p:spPr>
              <a:xfrm>
                <a:off x="3161431" y="2737088"/>
                <a:ext cx="20470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≈18.5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F272D2-299C-49C0-A767-8A3F9F29C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31" y="2737088"/>
                <a:ext cx="2047034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F2AC6F0-B6F5-4597-80A2-E6BA47A9A3AC}"/>
              </a:ext>
            </a:extLst>
          </p:cNvPr>
          <p:cNvSpPr/>
          <p:nvPr/>
        </p:nvSpPr>
        <p:spPr>
          <a:xfrm>
            <a:off x="-17388" y="3275352"/>
            <a:ext cx="4128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peak value of the current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6E2F6-9FBD-4F31-99E9-C3379EF006BA}"/>
              </a:ext>
            </a:extLst>
          </p:cNvPr>
          <p:cNvSpPr/>
          <p:nvPr/>
        </p:nvSpPr>
        <p:spPr>
          <a:xfrm>
            <a:off x="422276" y="3825827"/>
            <a:ext cx="8333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equation below, we set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equal to the maximum charge multiplied by the angular frequency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942CC-FE51-4385-AFCD-6006696F68CA}"/>
                  </a:ext>
                </a:extLst>
              </p:cNvPr>
              <p:cNvSpPr txBox="1"/>
              <p:nvPr/>
            </p:nvSpPr>
            <p:spPr>
              <a:xfrm>
                <a:off x="3890669" y="4825153"/>
                <a:ext cx="2336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kern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000" i="1" kern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GB" sz="2000" i="1" kern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942CC-FE51-4385-AFCD-6006696F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9" y="4825153"/>
                <a:ext cx="2336858" cy="307777"/>
              </a:xfrm>
              <a:prstGeom prst="rect">
                <a:avLst/>
              </a:prstGeom>
              <a:blipFill>
                <a:blip r:embed="rId6"/>
                <a:stretch>
                  <a:fillRect l="-364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31428F-1C2E-4E7E-8C59-63FB24AEE251}"/>
                  </a:ext>
                </a:extLst>
              </p:cNvPr>
              <p:cNvSpPr txBox="1"/>
              <p:nvPr/>
            </p:nvSpPr>
            <p:spPr>
              <a:xfrm>
                <a:off x="3069910" y="5889563"/>
                <a:ext cx="23979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=6.653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31428F-1C2E-4E7E-8C59-63FB24AEE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10" y="5889563"/>
                <a:ext cx="2397964" cy="307777"/>
              </a:xfrm>
              <a:prstGeom prst="rect">
                <a:avLst/>
              </a:prstGeom>
              <a:blipFill>
                <a:blip r:embed="rId7"/>
                <a:stretch>
                  <a:fillRect l="-1781" r="-20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4D771A-A90E-47D6-BB9D-4686A8B6BB89}"/>
                  </a:ext>
                </a:extLst>
              </p:cNvPr>
              <p:cNvSpPr/>
              <p:nvPr/>
            </p:nvSpPr>
            <p:spPr>
              <a:xfrm>
                <a:off x="2440347" y="4644752"/>
                <a:ext cx="1363130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  <m:r>
                        <a:rPr lang="en-GB" sz="2000" b="1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1" dirty="0">
                  <a:solidFill>
                    <a:srgbClr val="333399">
                      <a:lumMod val="75000"/>
                    </a:srgbClr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4D771A-A90E-47D6-BB9D-4686A8B6B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47" y="4644752"/>
                <a:ext cx="1363130" cy="668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E26695-483A-4B4A-A4BC-67016C0A0CCC}"/>
                  </a:ext>
                </a:extLst>
              </p:cNvPr>
              <p:cNvSpPr/>
              <p:nvPr/>
            </p:nvSpPr>
            <p:spPr>
              <a:xfrm>
                <a:off x="1779056" y="5313333"/>
                <a:ext cx="5325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425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135 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18,450 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Hz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E26695-483A-4B4A-A4BC-67016C0A0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056" y="5313333"/>
                <a:ext cx="5325689" cy="400110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A819CA-C270-4536-81A1-FF9E3700ACA2}"/>
                  </a:ext>
                </a:extLst>
              </p:cNvPr>
              <p:cNvSpPr/>
              <p:nvPr/>
            </p:nvSpPr>
            <p:spPr>
              <a:xfrm>
                <a:off x="3193710" y="6373460"/>
                <a:ext cx="1699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≈6.65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A819CA-C270-4536-81A1-FF9E3700A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10" y="6373460"/>
                <a:ext cx="1699761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  <p:bldP spid="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3"/>
          <a:stretch/>
        </p:blipFill>
        <p:spPr bwMode="auto">
          <a:xfrm>
            <a:off x="7300448" y="848812"/>
            <a:ext cx="1329699" cy="51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7428FA-3B85-41F6-A41D-26E7E6CEC11B}"/>
              </a:ext>
            </a:extLst>
          </p:cNvPr>
          <p:cNvSpPr/>
          <p:nvPr/>
        </p:nvSpPr>
        <p:spPr>
          <a:xfrm>
            <a:off x="174071" y="1998837"/>
            <a:ext cx="8795858" cy="273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defRPr/>
            </a:pPr>
            <a:r>
              <a:rPr lang="en-US" sz="2800" dirty="0">
                <a:solidFill>
                  <a:prstClr val="black"/>
                </a:solidFill>
                <a:latin typeface="Times New Roman"/>
              </a:rPr>
              <a:t>Students will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able to</a:t>
            </a:r>
            <a:r>
              <a:rPr lang="en-US" sz="2800" dirty="0">
                <a:solidFill>
                  <a:prstClr val="black"/>
                </a:solidFill>
                <a:latin typeface="Times New Roman"/>
              </a:rPr>
              <a:t> :</a:t>
            </a:r>
          </a:p>
          <a:p>
            <a:pPr marL="306000" lvl="0" indent="-306000" algn="just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inductance and how it differs from resistance and capacitance.</a:t>
            </a:r>
          </a:p>
          <a:p>
            <a:pPr marL="306000" lvl="0" indent="-306000" algn="just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related to RLC and RL circuits. </a:t>
            </a:r>
          </a:p>
          <a:p>
            <a:pPr marL="306000" lvl="0" indent="-306000" algn="just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of an AC circuits.</a:t>
            </a:r>
          </a:p>
        </p:txBody>
      </p:sp>
    </p:spTree>
    <p:extLst>
      <p:ext uri="{BB962C8B-B14F-4D97-AF65-F5344CB8AC3E}">
        <p14:creationId xmlns:p14="http://schemas.microsoft.com/office/powerpoint/2010/main" val="135282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6: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C16BB8-97A3-4EC0-B023-BB753523C7E8}"/>
              </a:ext>
            </a:extLst>
          </p:cNvPr>
          <p:cNvSpPr/>
          <p:nvPr/>
        </p:nvSpPr>
        <p:spPr>
          <a:xfrm>
            <a:off x="72930" y="821663"/>
            <a:ext cx="6272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energy stored in the magnetic field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7A6CAD-13AD-4CCE-BEC1-F5506D94E19B}"/>
                  </a:ext>
                </a:extLst>
              </p:cNvPr>
              <p:cNvSpPr txBox="1"/>
              <p:nvPr/>
            </p:nvSpPr>
            <p:spPr>
              <a:xfrm>
                <a:off x="2183078" y="2785212"/>
                <a:ext cx="390760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0.175 </m:t>
                          </m:r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6.653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7A6CAD-13AD-4CCE-BEC1-F5506D94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78" y="2785212"/>
                <a:ext cx="3907608" cy="5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ACA028-8659-46C5-BC4B-B7F67D26D10B}"/>
                  </a:ext>
                </a:extLst>
              </p:cNvPr>
              <p:cNvSpPr/>
              <p:nvPr/>
            </p:nvSpPr>
            <p:spPr>
              <a:xfrm>
                <a:off x="3589327" y="1661971"/>
                <a:ext cx="137999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ACA028-8659-46C5-BC4B-B7F67D26D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27" y="1661971"/>
                <a:ext cx="1379993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DEF3E0-ADAD-4D23-A47A-02AA19D44EFF}"/>
                  </a:ext>
                </a:extLst>
              </p:cNvPr>
              <p:cNvSpPr/>
              <p:nvPr/>
            </p:nvSpPr>
            <p:spPr>
              <a:xfrm>
                <a:off x="3375295" y="3832371"/>
                <a:ext cx="15231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≈3.87 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DEF3E0-ADAD-4D23-A47A-02AA19D4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95" y="3832371"/>
                <a:ext cx="1523173" cy="400110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9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F2406-70BD-4EE7-A55C-BB33CFB09CE2}"/>
              </a:ext>
            </a:extLst>
          </p:cNvPr>
          <p:cNvSpPr/>
          <p:nvPr/>
        </p:nvSpPr>
        <p:spPr>
          <a:xfrm>
            <a:off x="140338" y="916179"/>
            <a:ext cx="8863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resistance must be added to a pure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350 mH,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1800 pF) to change the oscillator's frequency by 0.25%? Will it be increased or decreased?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7: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B2E69E-B225-42EC-9CAD-8E849D587A51}"/>
              </a:ext>
            </a:extLst>
          </p:cNvPr>
          <p:cNvSpPr/>
          <p:nvPr/>
        </p:nvSpPr>
        <p:spPr>
          <a:xfrm>
            <a:off x="254898" y="894840"/>
            <a:ext cx="8177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no resistance in a circuit oscillation angular frequency is given by: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5FB2ED-05E4-422B-A32D-738C5F962D0B}"/>
                  </a:ext>
                </a:extLst>
              </p:cNvPr>
              <p:cNvSpPr/>
              <p:nvPr/>
            </p:nvSpPr>
            <p:spPr>
              <a:xfrm>
                <a:off x="3965348" y="1358016"/>
                <a:ext cx="1357936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333399">
                      <a:lumMod val="75000"/>
                    </a:srgbClr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5FB2ED-05E4-422B-A32D-738C5F962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48" y="1358016"/>
                <a:ext cx="1357936" cy="72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E540894-8B90-44C5-A35D-03ADCBA27429}"/>
              </a:ext>
            </a:extLst>
          </p:cNvPr>
          <p:cNvSpPr/>
          <p:nvPr/>
        </p:nvSpPr>
        <p:spPr>
          <a:xfrm>
            <a:off x="269967" y="1990018"/>
            <a:ext cx="8516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resistance is added to a circuit oscillation angular frequency is given by: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98C1BD-BC14-4908-9FB4-6B79FAA505C7}"/>
                  </a:ext>
                </a:extLst>
              </p:cNvPr>
              <p:cNvSpPr/>
              <p:nvPr/>
            </p:nvSpPr>
            <p:spPr>
              <a:xfrm>
                <a:off x="3466654" y="2450996"/>
                <a:ext cx="2355324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 smtClean="0">
                                      <a:solidFill>
                                        <a:srgbClr val="333399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 smtClea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 smtClea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2000" i="1" kern="0" smtClea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 kern="0" smtClea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 kern="0" smtClea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b="1" dirty="0">
                  <a:solidFill>
                    <a:srgbClr val="333399">
                      <a:lumMod val="75000"/>
                    </a:srgbClr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98C1BD-BC14-4908-9FB4-6B79FAA5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54" y="2450996"/>
                <a:ext cx="2355324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82BD40-7FE1-4B4D-B72F-141E4B4B2063}"/>
              </a:ext>
            </a:extLst>
          </p:cNvPr>
          <p:cNvSpPr/>
          <p:nvPr/>
        </p:nvSpPr>
        <p:spPr>
          <a:xfrm>
            <a:off x="254898" y="3563230"/>
            <a:ext cx="8516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from the above equations it is clear that when we add resistance in the circuit oscillation angular frequency will decrease.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FF872DD-87C8-41D2-B53C-02EFCF0A9B99}"/>
                  </a:ext>
                </a:extLst>
              </p:cNvPr>
              <p:cNvSpPr/>
              <p:nvPr/>
            </p:nvSpPr>
            <p:spPr>
              <a:xfrm>
                <a:off x="122549" y="4655872"/>
                <a:ext cx="290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0.002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1" dirty="0">
                  <a:solidFill>
                    <a:srgbClr val="333399">
                      <a:lumMod val="75000"/>
                    </a:srgbClr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FF872DD-87C8-41D2-B53C-02EFCF0A9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" y="4655872"/>
                <a:ext cx="2909450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E9EA64-9BA4-4EAC-AC23-84A639EBFCC4}"/>
                  </a:ext>
                </a:extLst>
              </p:cNvPr>
              <p:cNvSpPr/>
              <p:nvPr/>
            </p:nvSpPr>
            <p:spPr>
              <a:xfrm>
                <a:off x="3031999" y="4667990"/>
                <a:ext cx="2247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0.9975</m:t>
                      </m:r>
                      <m:sSub>
                        <m:sSubPr>
                          <m:ctrlP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b="1" dirty="0">
                  <a:solidFill>
                    <a:srgbClr val="333399">
                      <a:lumMod val="75000"/>
                    </a:srgbClr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E9EA64-9BA4-4EAC-AC23-84A639EBF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99" y="4667990"/>
                <a:ext cx="2247538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CC5FC6-F310-4553-8FBC-FEE9C73B3B45}"/>
                  </a:ext>
                </a:extLst>
              </p:cNvPr>
              <p:cNvSpPr/>
              <p:nvPr/>
            </p:nvSpPr>
            <p:spPr>
              <a:xfrm>
                <a:off x="5165524" y="4394892"/>
                <a:ext cx="3621311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  <m:r>
                            <a:rPr lang="en-US" sz="2000" i="1" ker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333399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2000" i="1" ker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 kern="0">
                                          <a:solidFill>
                                            <a:srgbClr val="333399">
                                              <a:lumMod val="7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 kern="0" smtClea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kern="0">
                          <a:solidFill>
                            <a:srgbClr val="33339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0.9975</m:t>
                      </m:r>
                      <m:d>
                        <m:dPr>
                          <m:ctrlPr>
                            <a:rPr lang="en-US" sz="2000" i="1" kern="0" smtClean="0">
                              <a:solidFill>
                                <a:srgbClr val="333399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0">
                                  <a:solidFill>
                                    <a:srgbClr val="333399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2000" i="1" kern="0">
                                      <a:solidFill>
                                        <a:srgbClr val="333399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 kern="0">
                                      <a:solidFill>
                                        <a:srgbClr val="333399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CC5FC6-F310-4553-8FBC-FEE9C73B3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24" y="4394892"/>
                <a:ext cx="3621311" cy="100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2C588F-996A-4E53-90BC-5685655AA397}"/>
                  </a:ext>
                </a:extLst>
              </p:cNvPr>
              <p:cNvSpPr txBox="1"/>
              <p:nvPr/>
            </p:nvSpPr>
            <p:spPr>
              <a:xfrm>
                <a:off x="254898" y="5658221"/>
                <a:ext cx="2703369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0.9975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2C588F-996A-4E53-90BC-5685655AA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8" y="5658221"/>
                <a:ext cx="2703369" cy="909352"/>
              </a:xfrm>
              <a:prstGeom prst="rect">
                <a:avLst/>
              </a:prstGeom>
              <a:blipFill>
                <a:blip r:embed="rId7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965CB6-255B-46FD-9239-87C03C0FBE7B}"/>
                  </a:ext>
                </a:extLst>
              </p:cNvPr>
              <p:cNvSpPr txBox="1"/>
              <p:nvPr/>
            </p:nvSpPr>
            <p:spPr>
              <a:xfrm>
                <a:off x="3138951" y="5658221"/>
                <a:ext cx="4281172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0.350 </m:t>
                                  </m:r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00 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−9</m:t>
                                      </m:r>
                                    </m:sup>
                                  </m:sSup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0.9975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965CB6-255B-46FD-9239-87C03C0F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51" y="5658221"/>
                <a:ext cx="4281172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4732DB-CA8A-457C-A9C2-5B3DA7B6C250}"/>
                  </a:ext>
                </a:extLst>
              </p:cNvPr>
              <p:cNvSpPr/>
              <p:nvPr/>
            </p:nvSpPr>
            <p:spPr>
              <a:xfrm>
                <a:off x="7420123" y="5963160"/>
                <a:ext cx="1607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1.97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4732DB-CA8A-457C-A9C2-5B3DA7B6C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23" y="5963160"/>
                <a:ext cx="16074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6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F2406-70BD-4EE7-A55C-BB33CFB09CE2}"/>
              </a:ext>
            </a:extLst>
          </p:cNvPr>
          <p:cNvSpPr/>
          <p:nvPr/>
        </p:nvSpPr>
        <p:spPr>
          <a:xfrm>
            <a:off x="140338" y="916179"/>
            <a:ext cx="8863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reactance of a 9.2 μF capacitor at a frequency of </a:t>
            </a:r>
          </a:p>
          <a:p>
            <a:pPr marL="457200" lvl="0" indent="-457200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60.0 Hz, </a:t>
            </a:r>
          </a:p>
          <a:p>
            <a:pPr marL="457200" lvl="0" indent="-457200">
              <a:buAutoNum type="alphaLcParenBoth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l.00 MHz?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8: ANSWERS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941BF-A84F-4526-825A-AFE0E6CD22DC}"/>
              </a:ext>
            </a:extLst>
          </p:cNvPr>
          <p:cNvSpPr/>
          <p:nvPr/>
        </p:nvSpPr>
        <p:spPr>
          <a:xfrm>
            <a:off x="149702" y="970053"/>
            <a:ext cx="5336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reactance of a capacitor is given by: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38375-EA5E-4B23-92D5-62CF9E6F846D}"/>
                  </a:ext>
                </a:extLst>
              </p:cNvPr>
              <p:cNvSpPr txBox="1"/>
              <p:nvPr/>
            </p:nvSpPr>
            <p:spPr>
              <a:xfrm>
                <a:off x="5544658" y="1137189"/>
                <a:ext cx="1347548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38375-EA5E-4B23-92D5-62CF9E6F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58" y="1137189"/>
                <a:ext cx="1347548" cy="63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EA8F41-5B03-47D0-9A47-9E11B6F6E95E}"/>
                  </a:ext>
                </a:extLst>
              </p:cNvPr>
              <p:cNvSpPr txBox="1"/>
              <p:nvPr/>
            </p:nvSpPr>
            <p:spPr>
              <a:xfrm>
                <a:off x="254360" y="2366325"/>
                <a:ext cx="1938608" cy="657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Gill Sans MT" panose="020B0502020104020203"/>
                  </a:rPr>
                  <a:t>(a)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𝑓𝐶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EA8F41-5B03-47D0-9A47-9E11B6F6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0" y="2366325"/>
                <a:ext cx="1938608" cy="657552"/>
              </a:xfrm>
              <a:prstGeom prst="rect">
                <a:avLst/>
              </a:prstGeom>
              <a:blipFill>
                <a:blip r:embed="rId3"/>
                <a:stretch>
                  <a:fillRect l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E21332-9553-407A-AB05-F177412F8D26}"/>
                  </a:ext>
                </a:extLst>
              </p:cNvPr>
              <p:cNvSpPr txBox="1"/>
              <p:nvPr/>
            </p:nvSpPr>
            <p:spPr>
              <a:xfrm>
                <a:off x="2367109" y="2402168"/>
                <a:ext cx="3464025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60 </m:t>
                              </m:r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Hz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9.2×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E21332-9553-407A-AB05-F177412F8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09" y="2402168"/>
                <a:ext cx="3464025" cy="621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F646AE1-8919-471B-9E74-36E4316A021D}"/>
                  </a:ext>
                </a:extLst>
              </p:cNvPr>
              <p:cNvSpPr/>
              <p:nvPr/>
            </p:nvSpPr>
            <p:spPr>
              <a:xfrm>
                <a:off x="3612875" y="3366923"/>
                <a:ext cx="15763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=290 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F646AE1-8919-471B-9E74-36E4316A0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75" y="3366923"/>
                <a:ext cx="157632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CE2048-8C78-4F34-91B8-7FDDC20AFE41}"/>
                  </a:ext>
                </a:extLst>
              </p:cNvPr>
              <p:cNvSpPr txBox="1"/>
              <p:nvPr/>
            </p:nvSpPr>
            <p:spPr>
              <a:xfrm>
                <a:off x="254360" y="4521642"/>
                <a:ext cx="1664686" cy="563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Gill Sans MT" panose="020B0502020104020203"/>
                  </a:rPr>
                  <a:t>(b)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𝑓𝐶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CE2048-8C78-4F34-91B8-7FDDC20A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0" y="4521642"/>
                <a:ext cx="1664686" cy="563359"/>
              </a:xfrm>
              <a:prstGeom prst="rect">
                <a:avLst/>
              </a:prstGeom>
              <a:blipFill>
                <a:blip r:embed="rId6"/>
                <a:stretch>
                  <a:fillRect l="-40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C79EA7-F03B-4BA5-A879-9E33D6282143}"/>
                  </a:ext>
                </a:extLst>
              </p:cNvPr>
              <p:cNvSpPr txBox="1"/>
              <p:nvPr/>
            </p:nvSpPr>
            <p:spPr>
              <a:xfrm>
                <a:off x="2192968" y="4533629"/>
                <a:ext cx="4416144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(1.00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Hz</m:t>
                          </m:r>
                          <m:r>
                            <a:rPr lang="en-US" sz="2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9.2×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C79EA7-F03B-4BA5-A879-9E33D6282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68" y="4533629"/>
                <a:ext cx="4416144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AE8C51-8C8F-495F-9F83-0A4145F26E30}"/>
                  </a:ext>
                </a:extLst>
              </p:cNvPr>
              <p:cNvSpPr/>
              <p:nvPr/>
            </p:nvSpPr>
            <p:spPr>
              <a:xfrm>
                <a:off x="3021980" y="5730238"/>
                <a:ext cx="23673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AE8C51-8C8F-495F-9F83-0A4145F26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980" y="5730238"/>
                <a:ext cx="2367315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8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62176BE-A2F1-4D8E-AF6F-78490AFFE8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427753"/>
                  </p:ext>
                </p:extLst>
              </p:nvPr>
            </p:nvGraphicFramePr>
            <p:xfrm>
              <a:off x="252038" y="584216"/>
              <a:ext cx="4867523" cy="2722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0343">
                      <a:extLst>
                        <a:ext uri="{9D8B030D-6E8A-4147-A177-3AD203B41FA5}">
                          <a16:colId xmlns:a16="http://schemas.microsoft.com/office/drawing/2014/main" val="2479238768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3750648922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3116804799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1578045297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Elements symbols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</a:t>
                          </a: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Capacitor</a:t>
                          </a: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Inductor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91883931"/>
                      </a:ext>
                    </a:extLst>
                  </a:tr>
                  <a:tr h="32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Denoted by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8923882"/>
                      </a:ext>
                    </a:extLst>
                  </a:tr>
                  <a:tr h="586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Equations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f>
                                      <m:fPr>
                                        <m:type m:val="lin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𝑑𝑖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5035689"/>
                      </a:ext>
                    </a:extLst>
                  </a:tr>
                  <a:tr h="59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Series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38936981"/>
                      </a:ext>
                    </a:extLst>
                  </a:tr>
                  <a:tr h="594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Parallel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05485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62176BE-A2F1-4D8E-AF6F-78490AFFE8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427753"/>
                  </p:ext>
                </p:extLst>
              </p:nvPr>
            </p:nvGraphicFramePr>
            <p:xfrm>
              <a:off x="252038" y="584216"/>
              <a:ext cx="4867523" cy="2722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0343">
                      <a:extLst>
                        <a:ext uri="{9D8B030D-6E8A-4147-A177-3AD203B41FA5}">
                          <a16:colId xmlns:a16="http://schemas.microsoft.com/office/drawing/2014/main" val="2479238768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3750648922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3116804799"/>
                        </a:ext>
                      </a:extLst>
                    </a:gridCol>
                    <a:gridCol w="1219060">
                      <a:extLst>
                        <a:ext uri="{9D8B030D-6E8A-4147-A177-3AD203B41FA5}">
                          <a16:colId xmlns:a16="http://schemas.microsoft.com/office/drawing/2014/main" val="1578045297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Elements symbols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</a:t>
                          </a: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Capacitor</a:t>
                          </a:r>
                        </a:p>
                        <a:p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Inductor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91883931"/>
                      </a:ext>
                    </a:extLst>
                  </a:tr>
                  <a:tr h="32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Denoted by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8923882"/>
                      </a:ext>
                    </a:extLst>
                  </a:tr>
                  <a:tr h="628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Equations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000" t="-134000" r="-203125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97938" t="-134000" r="-10103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042" t="-134000" r="-2083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035689"/>
                      </a:ext>
                    </a:extLst>
                  </a:tr>
                  <a:tr h="636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Series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000" t="-234000" r="-20312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97938" t="-234000" r="-10103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042" t="-234000" r="-2083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36981"/>
                      </a:ext>
                    </a:extLst>
                  </a:tr>
                  <a:tr h="636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Parallel</a:t>
                          </a:r>
                          <a:endParaRPr 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000" t="-334000" r="-20312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97938" t="-334000" r="-10103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1042" t="-334000" r="-208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4851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Picture 46">
            <a:extLst>
              <a:ext uri="{FF2B5EF4-FFF2-40B4-BE49-F238E27FC236}">
                <a16:creationId xmlns:a16="http://schemas.microsoft.com/office/drawing/2014/main" id="{682DB498-E18E-4EBF-9074-94914A944B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3555" y="865700"/>
            <a:ext cx="427673" cy="1538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0D8F01-DD59-4711-B3E7-539F2836A6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3026" y="865700"/>
            <a:ext cx="462915" cy="1752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4EE0-BE5E-4882-95FA-CB31587EB5C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70133" y="849507"/>
            <a:ext cx="507683" cy="186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475DDF5-FCB7-4B96-91E9-506532EA62E5}"/>
              </a:ext>
            </a:extLst>
          </p:cNvPr>
          <p:cNvSpPr/>
          <p:nvPr/>
        </p:nvSpPr>
        <p:spPr>
          <a:xfrm>
            <a:off x="298870" y="3336389"/>
            <a:ext cx="248188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725" b="1" u="sng" kern="0" dirty="0">
                <a:solidFill>
                  <a:srgbClr val="1A3260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Reactance of A Capacitor: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4DBC40-B300-43B8-A8D3-48E3A96CB80A}"/>
                  </a:ext>
                </a:extLst>
              </p:cNvPr>
              <p:cNvSpPr txBox="1"/>
              <p:nvPr/>
            </p:nvSpPr>
            <p:spPr>
              <a:xfrm>
                <a:off x="418486" y="3912272"/>
                <a:ext cx="2153090" cy="566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5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5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4DBC40-B300-43B8-A8D3-48E3A96C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6" y="3912272"/>
                <a:ext cx="2153090" cy="566437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C0C600DE-80D8-430D-9823-71E08106CA65}"/>
              </a:ext>
            </a:extLst>
          </p:cNvPr>
          <p:cNvSpPr/>
          <p:nvPr/>
        </p:nvSpPr>
        <p:spPr>
          <a:xfrm>
            <a:off x="343652" y="4525857"/>
            <a:ext cx="239232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725" b="1" u="sng" kern="0" dirty="0">
                <a:solidFill>
                  <a:srgbClr val="1A3260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Reactance of A Inductor: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0E1114-7EDF-47BE-B714-CF4D2EF38A40}"/>
                  </a:ext>
                </a:extLst>
              </p:cNvPr>
              <p:cNvSpPr txBox="1"/>
              <p:nvPr/>
            </p:nvSpPr>
            <p:spPr>
              <a:xfrm>
                <a:off x="446186" y="5196253"/>
                <a:ext cx="2097690" cy="563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5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sz="15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500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0E1114-7EDF-47BE-B714-CF4D2EF38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6" y="5196253"/>
                <a:ext cx="2097690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3D98D8EF-4F8F-4FAE-B1FF-CD4E4998BA05}"/>
              </a:ext>
            </a:extLst>
          </p:cNvPr>
          <p:cNvSpPr/>
          <p:nvPr/>
        </p:nvSpPr>
        <p:spPr>
          <a:xfrm>
            <a:off x="2780759" y="3336389"/>
            <a:ext cx="2484014" cy="3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725" b="1" u="sng" kern="0" dirty="0">
                <a:solidFill>
                  <a:srgbClr val="1A3260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Frequency in LRC circuit: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EBBA84-2A9F-4BF2-B94A-16240D45F3AE}"/>
                  </a:ext>
                </a:extLst>
              </p:cNvPr>
              <p:cNvSpPr txBox="1"/>
              <p:nvPr/>
            </p:nvSpPr>
            <p:spPr>
              <a:xfrm>
                <a:off x="3128639" y="3792450"/>
                <a:ext cx="1191288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E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IE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E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EBBA84-2A9F-4BF2-B94A-16240D45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39" y="3792450"/>
                <a:ext cx="1191288" cy="572273"/>
              </a:xfrm>
              <a:prstGeom prst="rect">
                <a:avLst/>
              </a:prstGeom>
              <a:blipFill>
                <a:blip r:embed="rId8"/>
                <a:stretch>
                  <a:fillRect l="-6316" t="-4348" r="-21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581229B4-A87F-4509-87D1-4D684EA9C922}"/>
              </a:ext>
            </a:extLst>
          </p:cNvPr>
          <p:cNvSpPr/>
          <p:nvPr/>
        </p:nvSpPr>
        <p:spPr>
          <a:xfrm>
            <a:off x="2920552" y="4462994"/>
            <a:ext cx="20384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725" b="1" u="sng" kern="0" dirty="0">
                <a:solidFill>
                  <a:srgbClr val="1A3260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Current in LR Circuit: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0D7F56-EB4B-44A2-880D-C0B8CD6D196A}"/>
                  </a:ext>
                </a:extLst>
              </p:cNvPr>
              <p:cNvSpPr txBox="1"/>
              <p:nvPr/>
            </p:nvSpPr>
            <p:spPr>
              <a:xfrm>
                <a:off x="2951138" y="5196253"/>
                <a:ext cx="1600375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0D7F56-EB4B-44A2-880D-C0B8CD6D1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38" y="5196253"/>
                <a:ext cx="1600375" cy="399597"/>
              </a:xfrm>
              <a:prstGeom prst="rect">
                <a:avLst/>
              </a:prstGeom>
              <a:blipFill>
                <a:blip r:embed="rId9"/>
                <a:stretch>
                  <a:fillRect l="-2362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BD79A89-CC2E-480D-95C9-54403FE5AE0F}"/>
                  </a:ext>
                </a:extLst>
              </p:cNvPr>
              <p:cNvSpPr/>
              <p:nvPr/>
            </p:nvSpPr>
            <p:spPr>
              <a:xfrm>
                <a:off x="5301442" y="584216"/>
                <a:ext cx="3385818" cy="357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Total impedance </a:t>
                </a:r>
                <a14:m>
                  <m:oMath xmlns:m="http://schemas.openxmlformats.org/officeDocument/2006/math">
                    <m:r>
                      <a:rPr lang="en-US" sz="1725" b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25" b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725" b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 in LCR Circuit: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BD79A89-CC2E-480D-95C9-54403FE5A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42" y="584216"/>
                <a:ext cx="3385818" cy="357790"/>
              </a:xfrm>
              <a:prstGeom prst="rect">
                <a:avLst/>
              </a:prstGeom>
              <a:blipFill>
                <a:blip r:embed="rId10"/>
                <a:stretch>
                  <a:fillRect l="-1261" t="-5085" r="-721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3D3B57-80DB-47BB-BA58-928301C3C2AF}"/>
                  </a:ext>
                </a:extLst>
              </p:cNvPr>
              <p:cNvSpPr/>
              <p:nvPr/>
            </p:nvSpPr>
            <p:spPr>
              <a:xfrm>
                <a:off x="5495459" y="906139"/>
                <a:ext cx="3101747" cy="640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25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725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en-IE" sz="1725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sz="1725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E" sz="1725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725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IE" sz="1725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sz="1725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1725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725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IE" sz="1725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E" sz="1725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IE" sz="1725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E" sz="1725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350" kern="0" dirty="0">
                  <a:solidFill>
                    <a:sysClr val="windowText" lastClr="000000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3D3B57-80DB-47BB-BA58-928301C3C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59" y="906139"/>
                <a:ext cx="3101747" cy="640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804436-0AA2-43AE-9F6D-7D8CA45A0532}"/>
                  </a:ext>
                </a:extLst>
              </p:cNvPr>
              <p:cNvSpPr/>
              <p:nvPr/>
            </p:nvSpPr>
            <p:spPr>
              <a:xfrm>
                <a:off x="5301442" y="1448910"/>
                <a:ext cx="3175869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Energy </a:t>
                </a:r>
                <a14:m>
                  <m:oMath xmlns:m="http://schemas.openxmlformats.org/officeDocument/2006/math">
                    <m:r>
                      <a:rPr lang="en-IE" sz="1725" b="1" i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 stored in the inductor: </a:t>
                </a:r>
                <a:endParaRPr lang="en-US" sz="1350" u="sng" kern="0" dirty="0">
                  <a:solidFill>
                    <a:srgbClr val="1A3260">
                      <a:lumMod val="60000"/>
                      <a:lumOff val="40000"/>
                    </a:srgb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804436-0AA2-43AE-9F6D-7D8CA45A0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42" y="1448910"/>
                <a:ext cx="3175869" cy="357790"/>
              </a:xfrm>
              <a:prstGeom prst="rect">
                <a:avLst/>
              </a:prstGeom>
              <a:blipFill>
                <a:blip r:embed="rId12"/>
                <a:stretch>
                  <a:fillRect l="-1344" t="-5172" r="-384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516F1D-3E4C-4D9D-9631-B2289E573361}"/>
                  </a:ext>
                </a:extLst>
              </p:cNvPr>
              <p:cNvSpPr/>
              <p:nvPr/>
            </p:nvSpPr>
            <p:spPr>
              <a:xfrm>
                <a:off x="6361014" y="1851039"/>
                <a:ext cx="1151662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sz="1725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516F1D-3E4C-4D9D-9631-B2289E573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14" y="1851039"/>
                <a:ext cx="1151662" cy="539571"/>
              </a:xfrm>
              <a:prstGeom prst="rect">
                <a:avLst/>
              </a:prstGeom>
              <a:blipFill>
                <a:blip r:embed="rId13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68BE953-E4AD-41C4-9CDE-A6D9BFC10CD3}"/>
                  </a:ext>
                </a:extLst>
              </p:cNvPr>
              <p:cNvSpPr/>
              <p:nvPr/>
            </p:nvSpPr>
            <p:spPr>
              <a:xfrm>
                <a:off x="5264772" y="2350106"/>
                <a:ext cx="3249608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Energy </a:t>
                </a:r>
                <a14:m>
                  <m:oMath xmlns:m="http://schemas.openxmlformats.org/officeDocument/2006/math">
                    <m:r>
                      <a:rPr lang="en-IE" sz="1725" b="1" i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 stored in the capacitor: </a:t>
                </a:r>
                <a:endParaRPr lang="en-US" sz="1350" u="sng" kern="0" dirty="0">
                  <a:solidFill>
                    <a:srgbClr val="1A3260">
                      <a:lumMod val="60000"/>
                      <a:lumOff val="40000"/>
                    </a:srgb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68BE953-E4AD-41C4-9CDE-A6D9BFC1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72" y="2350106"/>
                <a:ext cx="3249608" cy="357790"/>
              </a:xfrm>
              <a:prstGeom prst="rect">
                <a:avLst/>
              </a:prstGeom>
              <a:blipFill>
                <a:blip r:embed="rId14"/>
                <a:stretch>
                  <a:fillRect l="-1313" t="-5172" r="-375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E635E50-B217-401C-A240-3113B2FA3A91}"/>
                  </a:ext>
                </a:extLst>
              </p:cNvPr>
              <p:cNvSpPr/>
              <p:nvPr/>
            </p:nvSpPr>
            <p:spPr>
              <a:xfrm>
                <a:off x="6407055" y="2707313"/>
                <a:ext cx="1230978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sz="1725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E635E50-B217-401C-A240-3113B2FA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55" y="2707313"/>
                <a:ext cx="1230978" cy="539571"/>
              </a:xfrm>
              <a:prstGeom prst="rect">
                <a:avLst/>
              </a:prstGeom>
              <a:blipFill>
                <a:blip r:embed="rId15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8DF5FE-AB54-4854-B850-7633A6515B70}"/>
                  </a:ext>
                </a:extLst>
              </p:cNvPr>
              <p:cNvSpPr/>
              <p:nvPr/>
            </p:nvSpPr>
            <p:spPr>
              <a:xfrm>
                <a:off x="5264772" y="3269899"/>
                <a:ext cx="3738524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Energy </a:t>
                </a:r>
                <a14:m>
                  <m:oMath xmlns:m="http://schemas.openxmlformats.org/officeDocument/2006/math">
                    <m:r>
                      <a:rPr lang="en-IE" sz="1725" b="1" i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 density in magnetic field (B): </a:t>
                </a:r>
                <a:endParaRPr lang="en-US" sz="1350" u="sng" kern="0" dirty="0">
                  <a:solidFill>
                    <a:srgbClr val="1A3260">
                      <a:lumMod val="60000"/>
                      <a:lumOff val="40000"/>
                    </a:srgb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8DF5FE-AB54-4854-B850-7633A6515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72" y="3269899"/>
                <a:ext cx="3738524" cy="357790"/>
              </a:xfrm>
              <a:prstGeom prst="rect">
                <a:avLst/>
              </a:prstGeom>
              <a:blipFill>
                <a:blip r:embed="rId16"/>
                <a:stretch>
                  <a:fillRect l="-1142" t="-3390" r="-163" b="-2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E24BC6-F025-4357-AEFA-68B421750C0C}"/>
                  </a:ext>
                </a:extLst>
              </p:cNvPr>
              <p:cNvSpPr/>
              <p:nvPr/>
            </p:nvSpPr>
            <p:spPr>
              <a:xfrm>
                <a:off x="5301442" y="4259354"/>
                <a:ext cx="3544560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Energy </a:t>
                </a:r>
                <a14:m>
                  <m:oMath xmlns:m="http://schemas.openxmlformats.org/officeDocument/2006/math">
                    <m:r>
                      <a:rPr lang="en-IE" sz="1725" b="1" i="1" u="sng" kern="0">
                        <a:solidFill>
                          <a:srgbClr val="1A3260">
                            <a:lumMod val="60000"/>
                            <a:lumOff val="40000"/>
                          </a:srgbClr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IE" sz="1725" b="1" u="sng" kern="0" dirty="0">
                    <a:solidFill>
                      <a:srgbClr val="1A3260">
                        <a:lumMod val="60000"/>
                        <a:lumOff val="40000"/>
                      </a:srgbClr>
                    </a:solidFill>
                    <a:latin typeface="Calibri" panose="020F0502020204030204" pitchFamily="34" charset="0"/>
                  </a:rPr>
                  <a:t> density in Electric field (E): </a:t>
                </a:r>
                <a:endParaRPr lang="en-US" sz="1350" u="sng" kern="0" dirty="0">
                  <a:solidFill>
                    <a:srgbClr val="1A3260">
                      <a:lumMod val="60000"/>
                      <a:lumOff val="40000"/>
                    </a:srgb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E24BC6-F025-4357-AEFA-68B421750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42" y="4259354"/>
                <a:ext cx="3544560" cy="357790"/>
              </a:xfrm>
              <a:prstGeom prst="rect">
                <a:avLst/>
              </a:prstGeom>
              <a:blipFill>
                <a:blip r:embed="rId17"/>
                <a:stretch>
                  <a:fillRect l="-1205" t="-5172" r="-344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C74331-1A6F-4228-88B9-470A7884083D}"/>
                  </a:ext>
                </a:extLst>
              </p:cNvPr>
              <p:cNvSpPr/>
              <p:nvPr/>
            </p:nvSpPr>
            <p:spPr>
              <a:xfrm>
                <a:off x="6244967" y="3665561"/>
                <a:ext cx="1818190" cy="61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𝑉𝑜𝑙</m:t>
                          </m:r>
                        </m:den>
                      </m:f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IE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E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7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sz="1725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C74331-1A6F-4228-88B9-470A78840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67" y="3665561"/>
                <a:ext cx="1818190" cy="612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00563D4-8580-4F86-AFF6-BF10D0E4090C}"/>
                  </a:ext>
                </a:extLst>
              </p:cNvPr>
              <p:cNvSpPr/>
              <p:nvPr/>
            </p:nvSpPr>
            <p:spPr>
              <a:xfrm>
                <a:off x="6210159" y="4655015"/>
                <a:ext cx="2007665" cy="541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70C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17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𝑉𝑜𝑙</m:t>
                          </m:r>
                        </m:den>
                      </m:f>
                      <m:r>
                        <a:rPr lang="en-IE" sz="17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E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7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sz="1725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00563D4-8580-4F86-AFF6-BF10D0E4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59" y="4655015"/>
                <a:ext cx="2007665" cy="541238"/>
              </a:xfrm>
              <a:prstGeom prst="rect">
                <a:avLst/>
              </a:prstGeom>
              <a:blipFill>
                <a:blip r:embed="rId19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30D10-6608-B82A-C1E6-E041E9C961D1}"/>
                  </a:ext>
                </a:extLst>
              </p:cNvPr>
              <p:cNvSpPr txBox="1"/>
              <p:nvPr/>
            </p:nvSpPr>
            <p:spPr>
              <a:xfrm>
                <a:off x="3031435" y="6062870"/>
                <a:ext cx="1214179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30D10-6608-B82A-C1E6-E041E9C96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435" y="6062870"/>
                <a:ext cx="1214179" cy="484172"/>
              </a:xfrm>
              <a:prstGeom prst="rect">
                <a:avLst/>
              </a:prstGeom>
              <a:blipFill>
                <a:blip r:embed="rId20"/>
                <a:stretch>
                  <a:fillRect l="-4124" r="-30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26" grpId="0"/>
      <p:bldP spid="27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Practice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3FBE4-4E9A-4592-97AA-256157DC3E87}"/>
              </a:ext>
            </a:extLst>
          </p:cNvPr>
          <p:cNvSpPr txBox="1"/>
          <p:nvPr/>
        </p:nvSpPr>
        <p:spPr>
          <a:xfrm>
            <a:off x="0" y="722474"/>
            <a:ext cx="8854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old-fashioned radio has a circuit with a resistor, inductor, and capacitor (LRC circuit) in series. The circuit is tuned to a specific frequency to receive a clear signal from a radio station.</a:t>
            </a:r>
          </a:p>
          <a:p>
            <a:pPr marL="342900" indent="-342900">
              <a:buFont typeface="+mj-lt"/>
              <a:buAutoNum type="alphaLcParenR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the current in the circuit when the frequency of the incoming radio signal matches the natural resonant frequency of the LRC circuit? Why?</a:t>
            </a:r>
          </a:p>
          <a:p>
            <a:pPr marL="342900" indent="-342900">
              <a:buFont typeface="+mj-lt"/>
              <a:buAutoNum type="alphaLcParenR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could adjusting the values of the circuit components (R, L, or C) change which station is received clearly?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2C50E-B8AC-4336-88DE-61F83487CA45}"/>
              </a:ext>
            </a:extLst>
          </p:cNvPr>
          <p:cNvSpPr txBox="1"/>
          <p:nvPr/>
        </p:nvSpPr>
        <p:spPr>
          <a:xfrm>
            <a:off x="79454" y="4144608"/>
            <a:ext cx="885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 startAt="2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energy lost in an LR circuit primarily due to the resistor, and not the inductor?</a:t>
            </a:r>
          </a:p>
        </p:txBody>
      </p:sp>
      <p:pic>
        <p:nvPicPr>
          <p:cNvPr id="3" name="Picture 2" descr="A brown and silver radio&#10;&#10;Description automatically generated">
            <a:extLst>
              <a:ext uri="{FF2B5EF4-FFF2-40B4-BE49-F238E27FC236}">
                <a16:creationId xmlns:a16="http://schemas.microsoft.com/office/drawing/2014/main" id="{A3DF6F42-4E9F-E0A8-E204-8BC2C37F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56" y="2320184"/>
            <a:ext cx="1917249" cy="1572496"/>
          </a:xfrm>
          <a:prstGeom prst="rect">
            <a:avLst/>
          </a:prstGeom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12C5549A-470D-A811-DE5A-D66067F61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08" y="5059230"/>
            <a:ext cx="2962413" cy="12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ANSWER: Practice Question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4198F-AAC9-96FC-510B-8AD1FC8FE65C}"/>
              </a:ext>
            </a:extLst>
          </p:cNvPr>
          <p:cNvSpPr txBox="1"/>
          <p:nvPr/>
        </p:nvSpPr>
        <p:spPr>
          <a:xfrm>
            <a:off x="1727" y="923249"/>
            <a:ext cx="805026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incoming signal matches the resonant frequency, </a:t>
            </a:r>
          </a:p>
          <a:p>
            <a:r>
              <a:rPr lang="en-AU" b="1" dirty="0">
                <a:latin typeface="Times New Roman"/>
                <a:cs typeface="Times New Roman"/>
              </a:rPr>
              <a:t>the current in the circuit reaches its maximum value.</a:t>
            </a:r>
          </a:p>
          <a:p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/>
                <a:cs typeface="Times New Roman"/>
              </a:rPr>
              <a:t>At resonance, the inductive reactance X</a:t>
            </a:r>
            <a:r>
              <a:rPr lang="en-AU" baseline="-25000" dirty="0">
                <a:latin typeface="Times New Roman"/>
                <a:cs typeface="Times New Roman"/>
              </a:rPr>
              <a:t>L</a:t>
            </a:r>
            <a:r>
              <a:rPr lang="en-AU" dirty="0">
                <a:latin typeface="Times New Roman"/>
                <a:cs typeface="Times New Roman"/>
              </a:rPr>
              <a:t> </a:t>
            </a:r>
          </a:p>
          <a:p>
            <a:r>
              <a:rPr lang="en-AU" dirty="0">
                <a:latin typeface="Times New Roman"/>
                <a:cs typeface="Times New Roman"/>
              </a:rPr>
              <a:t>and capacitive reactance X</a:t>
            </a:r>
            <a:r>
              <a:rPr lang="en-AU" baseline="-25000" dirty="0">
                <a:latin typeface="Times New Roman"/>
                <a:cs typeface="Times New Roman"/>
              </a:rPr>
              <a:t>C </a:t>
            </a:r>
            <a:r>
              <a:rPr lang="en-AU" dirty="0">
                <a:latin typeface="Times New Roman"/>
                <a:cs typeface="Times New Roman"/>
              </a:rPr>
              <a:t>cancel each other out </a:t>
            </a:r>
          </a:p>
          <a:p>
            <a:r>
              <a:rPr lang="en-AU" dirty="0">
                <a:latin typeface="Times New Roman"/>
                <a:cs typeface="Times New Roman"/>
              </a:rPr>
              <a:t>because they are equal in magnitude but opposite in phase. </a:t>
            </a:r>
          </a:p>
          <a:p>
            <a:r>
              <a:rPr lang="en-AU" dirty="0">
                <a:latin typeface="Times New Roman"/>
                <a:cs typeface="Times New Roman"/>
              </a:rPr>
              <a:t>This minimizes the total impedance</a:t>
            </a:r>
          </a:p>
          <a:p>
            <a:r>
              <a:rPr lang="en-AU" dirty="0">
                <a:latin typeface="Times New Roman"/>
                <a:cs typeface="Times New Roman"/>
              </a:rPr>
              <a:t> of the circuit to just the resistance R,</a:t>
            </a:r>
          </a:p>
          <a:p>
            <a:r>
              <a:rPr lang="en-AU" dirty="0">
                <a:latin typeface="Times New Roman"/>
                <a:cs typeface="Times New Roman"/>
              </a:rPr>
              <a:t> allowing the current to be at its highest.</a:t>
            </a:r>
          </a:p>
          <a:p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voltage&#10;&#10;Description automatically generated">
            <a:extLst>
              <a:ext uri="{FF2B5EF4-FFF2-40B4-BE49-F238E27FC236}">
                <a16:creationId xmlns:a16="http://schemas.microsoft.com/office/drawing/2014/main" id="{FF0F0844-C159-18FF-47B0-4519ED5C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34" y="772684"/>
            <a:ext cx="3167327" cy="3392362"/>
          </a:xfrm>
          <a:prstGeom prst="rect">
            <a:avLst/>
          </a:prstGeom>
        </p:spPr>
      </p:pic>
      <p:pic>
        <p:nvPicPr>
          <p:cNvPr id="6" name="Picture 5" descr="A black screen with red text&#10;&#10;Description automatically generated">
            <a:extLst>
              <a:ext uri="{FF2B5EF4-FFF2-40B4-BE49-F238E27FC236}">
                <a16:creationId xmlns:a16="http://schemas.microsoft.com/office/drawing/2014/main" id="{0569CCE2-ED38-ABCB-4C0D-77C94046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" y="3848326"/>
            <a:ext cx="3312011" cy="30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4092-3C30-7A9D-F060-814924FF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Times New Roman"/>
                <a:cs typeface="Times New Roman"/>
              </a:rPr>
              <a:t>ANSWER: Practice Question 1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4C57-01CC-ED58-4BCE-D2FFF1563A0F}"/>
              </a:ext>
            </a:extLst>
          </p:cNvPr>
          <p:cNvSpPr txBox="1"/>
          <p:nvPr/>
        </p:nvSpPr>
        <p:spPr>
          <a:xfrm>
            <a:off x="492211" y="2149019"/>
            <a:ext cx="512536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AU" dirty="0">
              <a:latin typeface="Times New Roman"/>
              <a:cs typeface="Times New Roman"/>
            </a:endParaRPr>
          </a:p>
          <a:p>
            <a:endParaRPr lang="en-AU" dirty="0">
              <a:latin typeface="Times New Roman"/>
              <a:cs typeface="Times New Roman"/>
            </a:endParaRPr>
          </a:p>
          <a:p>
            <a:endParaRPr lang="en-AU" dirty="0">
              <a:latin typeface="Times New Roman"/>
              <a:cs typeface="Times New Roman"/>
            </a:endParaRPr>
          </a:p>
          <a:p>
            <a:r>
              <a:rPr lang="en-AU" dirty="0">
                <a:latin typeface="Times New Roman"/>
                <a:cs typeface="Times New Roman"/>
              </a:rPr>
              <a:t>Increasing the inductance L or capacitance C lowers the resonant frequency,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AU" dirty="0">
                <a:latin typeface="Times New Roman"/>
                <a:cs typeface="Times New Roman"/>
              </a:rPr>
              <a:t>allowing the circuit to tune to stations with lower frequencies.</a:t>
            </a:r>
            <a:endParaRPr lang="en-US" dirty="0">
              <a:latin typeface="Times New Roman"/>
              <a:cs typeface="Times New Roman"/>
            </a:endParaRPr>
          </a:p>
          <a:p>
            <a:endParaRPr lang="en-AU" dirty="0">
              <a:latin typeface="Times New Roman"/>
              <a:cs typeface="Times New Roman"/>
            </a:endParaRPr>
          </a:p>
          <a:p>
            <a:r>
              <a:rPr lang="en-AU" dirty="0">
                <a:latin typeface="Times New Roman"/>
                <a:cs typeface="Times New Roman"/>
              </a:rPr>
              <a:t>Decreasing L or C raises the resonant frequency, tuning to stations with higher frequencies.</a:t>
            </a:r>
            <a:br>
              <a:rPr lang="en-AU" dirty="0">
                <a:latin typeface="Times New Roman"/>
                <a:cs typeface="Times New Roman"/>
              </a:rPr>
            </a:br>
            <a:endParaRPr lang="en-AU" dirty="0">
              <a:latin typeface="Times New Roman"/>
              <a:cs typeface="Times New Roman"/>
            </a:endParaRPr>
          </a:p>
          <a:p>
            <a:r>
              <a:rPr lang="en-AU" dirty="0">
                <a:latin typeface="Times New Roman"/>
                <a:cs typeface="Times New Roman"/>
              </a:rPr>
              <a:t>By fine-tuning L or C, the circuit can selectively amplify signals from a desired station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AU" dirty="0">
                <a:latin typeface="Times New Roman"/>
                <a:cs typeface="Times New Roman"/>
              </a:rPr>
              <a:t>while ignoring others.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400" dirty="0">
              <a:latin typeface="+mj-lt"/>
              <a:cs typeface="Arial"/>
            </a:endParaRPr>
          </a:p>
          <a:p>
            <a:pPr algn="l"/>
            <a:endParaRPr lang="en-US" sz="2400" dirty="0">
              <a:latin typeface="+mj-lt"/>
              <a:cs typeface="Arial"/>
            </a:endParaRPr>
          </a:p>
        </p:txBody>
      </p:sp>
      <p:pic>
        <p:nvPicPr>
          <p:cNvPr id="4" name="Picture 3" descr="A black screen with red text&#10;&#10;Description automatically generated">
            <a:extLst>
              <a:ext uri="{FF2B5EF4-FFF2-40B4-BE49-F238E27FC236}">
                <a16:creationId xmlns:a16="http://schemas.microsoft.com/office/drawing/2014/main" id="{D6FADD71-FBEC-048C-EFE4-1FB1F87D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71" y="2334986"/>
            <a:ext cx="3546895" cy="3608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2422D7-ADC2-5486-36A1-C60CB423A601}"/>
                  </a:ext>
                </a:extLst>
              </p:cNvPr>
              <p:cNvSpPr/>
              <p:nvPr/>
            </p:nvSpPr>
            <p:spPr>
              <a:xfrm>
                <a:off x="492211" y="2073557"/>
                <a:ext cx="2024858" cy="636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ptos"/>
                            <a:cs typeface="Times New Roman" panose="020206030504050203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Aptos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Aptos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Aptos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2422D7-ADC2-5486-36A1-C60CB423A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1" y="2073557"/>
                <a:ext cx="2024858" cy="63645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711F25-5467-4A8B-BD2E-9B81E466F36A}"/>
              </a:ext>
            </a:extLst>
          </p:cNvPr>
          <p:cNvSpPr txBox="1"/>
          <p:nvPr/>
        </p:nvSpPr>
        <p:spPr>
          <a:xfrm>
            <a:off x="4114800" y="29260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err="1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D518A-02B7-40B3-9DA0-9C56CEAED9B2}"/>
              </a:ext>
            </a:extLst>
          </p:cNvPr>
          <p:cNvSpPr txBox="1"/>
          <p:nvPr/>
        </p:nvSpPr>
        <p:spPr>
          <a:xfrm flipH="1">
            <a:off x="312561" y="1267097"/>
            <a:ext cx="714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b="1" dirty="0">
                <a:solidFill>
                  <a:prstClr val="black"/>
                </a:solidFill>
                <a:latin typeface="Times New Roman"/>
                <a:cs typeface="Times New Roman"/>
              </a:rPr>
              <a:t>Adjusting the values of L or C changes the resonant frequency. The resonant frequency of the circuit is given by: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6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FFFFFF"/>
                </a:solidFill>
                <a:latin typeface="Times New Roman"/>
                <a:cs typeface="Calibri" panose="020F0502020204030204" pitchFamily="34" charset="0"/>
              </a:rPr>
              <a:t>ANSWER: Practice Question 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E60B0-A0BF-4FFA-8166-AC819D055879}"/>
              </a:ext>
            </a:extLst>
          </p:cNvPr>
          <p:cNvSpPr/>
          <p:nvPr/>
        </p:nvSpPr>
        <p:spPr>
          <a:xfrm>
            <a:off x="109241" y="1039046"/>
            <a:ext cx="8452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"/>
              </a:spcBef>
              <a:spcAft>
                <a:spcPts val="180"/>
              </a:spcAft>
            </a:pPr>
            <a:r>
              <a:rPr lang="en-US" sz="24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Energy loss in the resistor is due to heat dissipation (Joule heating), whereas the inductor stores and returns energy to the circuit without a net loss, thus acting ideally as an energy storage element rather than an energy dissipating element.</a:t>
            </a:r>
          </a:p>
        </p:txBody>
      </p:sp>
      <p:pic>
        <p:nvPicPr>
          <p:cNvPr id="5" name="Picture 4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832603AC-F354-B3D3-7683-6B0D1C16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87" y="2681285"/>
            <a:ext cx="4273825" cy="3136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C5FCE-8D84-F8A6-C4FB-2EB5D4C8A6CB}"/>
              </a:ext>
            </a:extLst>
          </p:cNvPr>
          <p:cNvSpPr txBox="1"/>
          <p:nvPr/>
        </p:nvSpPr>
        <p:spPr>
          <a:xfrm>
            <a:off x="1292087" y="6082748"/>
            <a:ext cx="637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“ideal” RC circuit would oscillate with no loses… </a:t>
            </a:r>
          </a:p>
        </p:txBody>
      </p:sp>
    </p:spTree>
    <p:extLst>
      <p:ext uri="{BB962C8B-B14F-4D97-AF65-F5344CB8AC3E}">
        <p14:creationId xmlns:p14="http://schemas.microsoft.com/office/powerpoint/2010/main" val="13440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7F2406-70BD-4EE7-A55C-BB33CFB09CE2}"/>
                  </a:ext>
                </a:extLst>
              </p:cNvPr>
              <p:cNvSpPr/>
              <p:nvPr/>
            </p:nvSpPr>
            <p:spPr>
              <a:xfrm>
                <a:off x="130586" y="853710"/>
                <a:ext cx="850643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mutual inductance per unit length between two long solenoids, one inside the other, whose radii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whose turns per unit length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Consider the value for the permeability of free space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known. </a:t>
                </a:r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7F2406-70BD-4EE7-A55C-BB33CFB09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6" y="853710"/>
                <a:ext cx="8506435" cy="1569660"/>
              </a:xfrm>
              <a:prstGeom prst="rect">
                <a:avLst/>
              </a:prstGeom>
              <a:blipFill>
                <a:blip r:embed="rId2"/>
                <a:stretch>
                  <a:fillRect l="-1192" t="-3200" r="-104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oil&#10;&#10;Description automatically generated">
            <a:extLst>
              <a:ext uri="{FF2B5EF4-FFF2-40B4-BE49-F238E27FC236}">
                <a16:creationId xmlns:a16="http://schemas.microsoft.com/office/drawing/2014/main" id="{C48EA9BC-4C82-B864-27F6-3A1359CF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8" y="3177703"/>
            <a:ext cx="5665221" cy="25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96E55-45EC-41AC-8F55-EFAC362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/>
                <a:ea typeface="+mn-ea"/>
                <a:cs typeface="Calibri" panose="020F0502020204030204" pitchFamily="34" charset="0"/>
              </a:rPr>
              <a:t>Question 1: ANSWERS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EC501-3A8D-42C9-9ECF-356C2E486AA1}"/>
              </a:ext>
            </a:extLst>
          </p:cNvPr>
          <p:cNvSpPr/>
          <p:nvPr/>
        </p:nvSpPr>
        <p:spPr>
          <a:xfrm>
            <a:off x="252876" y="903545"/>
            <a:ext cx="8638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if there are two solenoid of equal length and one solenoid is placed co-axially inside the other solenoid then the mutual inductance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solenoid 1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solenoid 2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equal to the mutual inductance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solenoid 2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solenoid 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4D3D8F-2D26-475B-8089-522A5EE0651C}"/>
                  </a:ext>
                </a:extLst>
              </p:cNvPr>
              <p:cNvSpPr/>
              <p:nvPr/>
            </p:nvSpPr>
            <p:spPr>
              <a:xfrm>
                <a:off x="1939736" y="2686863"/>
                <a:ext cx="20065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4D3D8F-2D26-475B-8089-522A5EE06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36" y="2686863"/>
                <a:ext cx="2006511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EE6468-C01C-41A2-B175-45F2D50971E9}"/>
                  </a:ext>
                </a:extLst>
              </p:cNvPr>
              <p:cNvSpPr txBox="1"/>
              <p:nvPr/>
            </p:nvSpPr>
            <p:spPr>
              <a:xfrm>
                <a:off x="5342241" y="2531189"/>
                <a:ext cx="1279966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EE6468-C01C-41A2-B175-45F2D509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41" y="2531189"/>
                <a:ext cx="1279966" cy="626518"/>
              </a:xfrm>
              <a:prstGeom prst="rect">
                <a:avLst/>
              </a:prstGeom>
              <a:blipFill>
                <a:blip r:embed="rId4"/>
                <a:stretch>
                  <a:fillRect l="-2941" t="-2000" r="-98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0EA7C9-0303-4C13-91BC-C9E21C4C07AC}"/>
                  </a:ext>
                </a:extLst>
              </p:cNvPr>
              <p:cNvSpPr/>
              <p:nvPr/>
            </p:nvSpPr>
            <p:spPr>
              <a:xfrm>
                <a:off x="252876" y="3230634"/>
                <a:ext cx="626400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the outer solenoid is carrying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magnetic field inside the outer solenoid is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0EA7C9-0303-4C13-91BC-C9E21C4C0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6" y="3230634"/>
                <a:ext cx="6264005" cy="1200329"/>
              </a:xfrm>
              <a:prstGeom prst="rect">
                <a:avLst/>
              </a:prstGeom>
              <a:blipFill>
                <a:blip r:embed="rId5"/>
                <a:stretch>
                  <a:fillRect l="-1459" t="-4061" r="-145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1F8BD-0E97-4E3F-A059-9D7A98CF6E68}"/>
                  </a:ext>
                </a:extLst>
              </p:cNvPr>
              <p:cNvSpPr txBox="1"/>
              <p:nvPr/>
            </p:nvSpPr>
            <p:spPr>
              <a:xfrm>
                <a:off x="2241991" y="4548261"/>
                <a:ext cx="12317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aseline="-25000" dirty="0">
                  <a:solidFill>
                    <a:prstClr val="black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61F8BD-0E97-4E3F-A059-9D7A98CF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91" y="4548261"/>
                <a:ext cx="1231747" cy="300660"/>
              </a:xfrm>
              <a:prstGeom prst="rect">
                <a:avLst/>
              </a:prstGeom>
              <a:blipFill>
                <a:blip r:embed="rId6"/>
                <a:stretch>
                  <a:fillRect l="-4082" r="-20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186BA-A389-487C-AA1B-F2D6201B7B60}"/>
                  </a:ext>
                </a:extLst>
              </p:cNvPr>
              <p:cNvSpPr txBox="1"/>
              <p:nvPr/>
            </p:nvSpPr>
            <p:spPr>
              <a:xfrm>
                <a:off x="1939736" y="4029703"/>
                <a:ext cx="139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186BA-A389-487C-AA1B-F2D6201B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36" y="4029703"/>
                <a:ext cx="1394420" cy="307777"/>
              </a:xfrm>
              <a:prstGeom prst="rect">
                <a:avLst/>
              </a:prstGeom>
              <a:blipFill>
                <a:blip r:embed="rId7"/>
                <a:stretch>
                  <a:fillRect l="-2703" r="-90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C2C91E-5D7B-4060-BEE6-D18BDD8F31A0}"/>
                  </a:ext>
                </a:extLst>
              </p:cNvPr>
              <p:cNvSpPr/>
              <p:nvPr/>
            </p:nvSpPr>
            <p:spPr>
              <a:xfrm>
                <a:off x="3802569" y="4495870"/>
                <a:ext cx="2147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aseline="-25000" dirty="0">
                  <a:solidFill>
                    <a:prstClr val="black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C2C91E-5D7B-4060-BEE6-D18BDD8F3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69" y="4495870"/>
                <a:ext cx="2147447" cy="4001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37F7A2-D0ED-4050-9D8C-C037AAB63E33}"/>
                  </a:ext>
                </a:extLst>
              </p:cNvPr>
              <p:cNvSpPr txBox="1"/>
              <p:nvPr/>
            </p:nvSpPr>
            <p:spPr>
              <a:xfrm>
                <a:off x="415448" y="5938915"/>
                <a:ext cx="2372060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37F7A2-D0ED-4050-9D8C-C037AAB63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8" y="5938915"/>
                <a:ext cx="2372060" cy="628505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64329E-669F-4B87-AD2C-3CEE1B6EE8F3}"/>
                  </a:ext>
                </a:extLst>
              </p:cNvPr>
              <p:cNvSpPr txBox="1"/>
              <p:nvPr/>
            </p:nvSpPr>
            <p:spPr>
              <a:xfrm>
                <a:off x="3404104" y="6108090"/>
                <a:ext cx="2198230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64329E-669F-4B87-AD2C-3CEE1B6E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4" y="6108090"/>
                <a:ext cx="2198230" cy="311880"/>
              </a:xfrm>
              <a:prstGeom prst="rect">
                <a:avLst/>
              </a:prstGeom>
              <a:blipFill>
                <a:blip r:embed="rId10"/>
                <a:stretch>
                  <a:fillRect l="-1939" t="-1961" r="-83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5C8CF1-52E1-489D-AC48-DB321D036EC4}"/>
                  </a:ext>
                </a:extLst>
              </p:cNvPr>
              <p:cNvSpPr txBox="1"/>
              <p:nvPr/>
            </p:nvSpPr>
            <p:spPr>
              <a:xfrm>
                <a:off x="6168218" y="5917966"/>
                <a:ext cx="1830436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Arial" charset="0"/>
                  <a:ea typeface="ＭＳ Ｐゴシック" pitchFamily="84" charset="-128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5C8CF1-52E1-489D-AC48-DB321D03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218" y="5917966"/>
                <a:ext cx="1830436" cy="5761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AE11CBD-13AB-DF25-F203-F1CEFE9EBAE7}"/>
              </a:ext>
            </a:extLst>
          </p:cNvPr>
          <p:cNvGrpSpPr/>
          <p:nvPr/>
        </p:nvGrpSpPr>
        <p:grpSpPr>
          <a:xfrm>
            <a:off x="604729" y="5149589"/>
            <a:ext cx="2908360" cy="668516"/>
            <a:chOff x="604729" y="5149589"/>
            <a:chExt cx="2908360" cy="668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E41BA-F789-4BEE-BA4D-E789B89B266C}"/>
                    </a:ext>
                  </a:extLst>
                </p:cNvPr>
                <p:cNvSpPr/>
                <p:nvPr/>
              </p:nvSpPr>
              <p:spPr>
                <a:xfrm>
                  <a:off x="604729" y="5149589"/>
                  <a:ext cx="1429109" cy="6685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E41BA-F789-4BEE-BA4D-E789B89B2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29" y="5149589"/>
                  <a:ext cx="1429109" cy="668516"/>
                </a:xfrm>
                <a:prstGeom prst="rect">
                  <a:avLst/>
                </a:prstGeom>
                <a:blipFill>
                  <a:blip r:embed="rId12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B57229D-D398-401F-9F0D-4041354A2FFB}"/>
                    </a:ext>
                  </a:extLst>
                </p:cNvPr>
                <p:cNvSpPr/>
                <p:nvPr/>
              </p:nvSpPr>
              <p:spPr>
                <a:xfrm>
                  <a:off x="2280124" y="5326618"/>
                  <a:ext cx="1232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Gill Sans MT" panose="020B0502020104020203"/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B57229D-D398-401F-9F0D-4041354A2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124" y="5326618"/>
                  <a:ext cx="1232965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1AAC79-816B-40F9-B847-F3C7261DCD56}"/>
                  </a:ext>
                </a:extLst>
              </p:cNvPr>
              <p:cNvSpPr/>
              <p:nvPr/>
            </p:nvSpPr>
            <p:spPr>
              <a:xfrm>
                <a:off x="4058877" y="5254047"/>
                <a:ext cx="1283364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1AAC79-816B-40F9-B847-F3C7261DC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7" y="5254047"/>
                <a:ext cx="1283364" cy="404213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AE4F06-819B-CDB0-671B-2E9562B826EA}"/>
              </a:ext>
            </a:extLst>
          </p:cNvPr>
          <p:cNvSpPr txBox="1"/>
          <p:nvPr/>
        </p:nvSpPr>
        <p:spPr>
          <a:xfrm>
            <a:off x="323082" y="4548261"/>
            <a:ext cx="161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Hence the flux in the second is:</a:t>
            </a:r>
          </a:p>
        </p:txBody>
      </p:sp>
    </p:spTree>
    <p:extLst>
      <p:ext uri="{BB962C8B-B14F-4D97-AF65-F5344CB8AC3E}">
        <p14:creationId xmlns:p14="http://schemas.microsoft.com/office/powerpoint/2010/main" val="20246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28B3721DBB12F4F9F1012D42C95D50A" ma:contentTypeVersion="11" ma:contentTypeDescription="新建文档。" ma:contentTypeScope="" ma:versionID="332acbd7b80b1f39fd7792bd2672f9ec">
  <xsd:schema xmlns:xsd="http://www.w3.org/2001/XMLSchema" xmlns:xs="http://www.w3.org/2001/XMLSchema" xmlns:p="http://schemas.microsoft.com/office/2006/metadata/properties" xmlns:ns3="9e099b6e-ec10-4444-abae-a9635d2a4765" targetNamespace="http://schemas.microsoft.com/office/2006/metadata/properties" ma:root="true" ma:fieldsID="b9254b8d22631f2c295a0b3acac4ce01" ns3:_="">
    <xsd:import namespace="9e099b6e-ec10-4444-abae-a9635d2a476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99b6e-ec10-4444-abae-a9635d2a476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099b6e-ec10-4444-abae-a9635d2a47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E72B79-356D-4879-8C39-98425E5628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099b6e-ec10-4444-abae-a9635d2a4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D78E0-3C68-42EF-8FC9-8F9D1050DC94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e099b6e-ec10-4444-abae-a9635d2a476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9607824-995B-45A8-AA0F-0D75FBC44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Nottingham PPT Template</Template>
  <TotalTime>11115</TotalTime>
  <Words>1665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Aptos</vt:lpstr>
      <vt:lpstr>DengXian</vt:lpstr>
      <vt:lpstr>MS PGothic</vt:lpstr>
      <vt:lpstr>MS PGothic</vt:lpstr>
      <vt:lpstr>Arial</vt:lpstr>
      <vt:lpstr>Calibri</vt:lpstr>
      <vt:lpstr>Cambria Math</vt:lpstr>
      <vt:lpstr>Georgia</vt:lpstr>
      <vt:lpstr>Gill Sans MT</vt:lpstr>
      <vt:lpstr>Times New Roman</vt:lpstr>
      <vt:lpstr>Wingdings 2</vt:lpstr>
      <vt:lpstr>Office Theme</vt:lpstr>
      <vt:lpstr>Dividend</vt:lpstr>
      <vt:lpstr>Foundation PHYSICS</vt:lpstr>
      <vt:lpstr>Learning outcomes</vt:lpstr>
      <vt:lpstr>PowerPoint Presentation</vt:lpstr>
      <vt:lpstr>Practice Questions</vt:lpstr>
      <vt:lpstr>ANSWER: Practice Question 1</vt:lpstr>
      <vt:lpstr>ANSWER: Practice Question 1 </vt:lpstr>
      <vt:lpstr>ANSWER: Practice Question 2</vt:lpstr>
      <vt:lpstr>Question 1</vt:lpstr>
      <vt:lpstr>Question 1: ANSWERS</vt:lpstr>
      <vt:lpstr>Question 2</vt:lpstr>
      <vt:lpstr>Question 2: ANSWERS</vt:lpstr>
      <vt:lpstr>Question 3</vt:lpstr>
      <vt:lpstr>Question 3: ANSWERS</vt:lpstr>
      <vt:lpstr>Question 4</vt:lpstr>
      <vt:lpstr>Question 4: ANSWERS</vt:lpstr>
      <vt:lpstr>Question 5</vt:lpstr>
      <vt:lpstr>Question 5: ANSWERS</vt:lpstr>
      <vt:lpstr>Question 6</vt:lpstr>
      <vt:lpstr>Question 6: ANSWERS</vt:lpstr>
      <vt:lpstr>Question 6: ANSWERS</vt:lpstr>
      <vt:lpstr>Question 7</vt:lpstr>
      <vt:lpstr>Question 7: ANSWERS</vt:lpstr>
      <vt:lpstr>Question 8</vt:lpstr>
      <vt:lpstr>Question 8: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PHYSICS</dc:title>
  <dc:creator>Stephen Asomani Ntiri</dc:creator>
  <cp:lastModifiedBy>Stephen Asomani Ntiri</cp:lastModifiedBy>
  <cp:revision>431</cp:revision>
  <dcterms:created xsi:type="dcterms:W3CDTF">2024-08-27T01:06:16Z</dcterms:created>
  <dcterms:modified xsi:type="dcterms:W3CDTF">2024-12-20T09:47:06Z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0x010100028B3721DBB12F4F9F1012D42C95D50A</vt:lpwstr>
  </property>
</Properties>
</file>