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52"/>
  </p:notesMasterIdLst>
  <p:handoutMasterIdLst>
    <p:handoutMasterId r:id="rId53"/>
  </p:handoutMasterIdLst>
  <p:sldIdLst>
    <p:sldId id="256" r:id="rId3"/>
    <p:sldId id="257" r:id="rId4"/>
    <p:sldId id="298" r:id="rId5"/>
    <p:sldId id="300" r:id="rId6"/>
    <p:sldId id="302" r:id="rId7"/>
    <p:sldId id="341" r:id="rId8"/>
    <p:sldId id="303" r:id="rId9"/>
    <p:sldId id="304" r:id="rId10"/>
    <p:sldId id="342" r:id="rId11"/>
    <p:sldId id="343" r:id="rId12"/>
    <p:sldId id="344" r:id="rId13"/>
    <p:sldId id="306" r:id="rId14"/>
    <p:sldId id="307" r:id="rId15"/>
    <p:sldId id="346" r:id="rId16"/>
    <p:sldId id="347" r:id="rId17"/>
    <p:sldId id="349" r:id="rId18"/>
    <p:sldId id="350" r:id="rId19"/>
    <p:sldId id="345" r:id="rId20"/>
    <p:sldId id="351" r:id="rId21"/>
    <p:sldId id="352" r:id="rId22"/>
    <p:sldId id="309" r:id="rId23"/>
    <p:sldId id="353" r:id="rId24"/>
    <p:sldId id="354" r:id="rId25"/>
    <p:sldId id="355" r:id="rId26"/>
    <p:sldId id="356" r:id="rId27"/>
    <p:sldId id="311" r:id="rId28"/>
    <p:sldId id="357" r:id="rId29"/>
    <p:sldId id="358" r:id="rId30"/>
    <p:sldId id="359" r:id="rId31"/>
    <p:sldId id="312" r:id="rId32"/>
    <p:sldId id="360" r:id="rId33"/>
    <p:sldId id="361" r:id="rId34"/>
    <p:sldId id="362" r:id="rId35"/>
    <p:sldId id="313" r:id="rId36"/>
    <p:sldId id="363" r:id="rId37"/>
    <p:sldId id="314" r:id="rId38"/>
    <p:sldId id="364" r:id="rId39"/>
    <p:sldId id="365" r:id="rId40"/>
    <p:sldId id="366" r:id="rId41"/>
    <p:sldId id="367" r:id="rId42"/>
    <p:sldId id="368" r:id="rId43"/>
    <p:sldId id="369" r:id="rId44"/>
    <p:sldId id="370" r:id="rId45"/>
    <p:sldId id="371" r:id="rId46"/>
    <p:sldId id="372" r:id="rId47"/>
    <p:sldId id="373" r:id="rId48"/>
    <p:sldId id="374" r:id="rId49"/>
    <p:sldId id="375" r:id="rId50"/>
    <p:sldId id="376" r:id="rId51"/>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B4A74C-F69A-40BF-868C-AE17408811A6}">
          <p14:sldIdLst>
            <p14:sldId id="256"/>
            <p14:sldId id="257"/>
            <p14:sldId id="298"/>
            <p14:sldId id="300"/>
            <p14:sldId id="302"/>
            <p14:sldId id="341"/>
            <p14:sldId id="303"/>
            <p14:sldId id="304"/>
            <p14:sldId id="342"/>
            <p14:sldId id="343"/>
            <p14:sldId id="344"/>
            <p14:sldId id="306"/>
            <p14:sldId id="307"/>
            <p14:sldId id="346"/>
            <p14:sldId id="347"/>
            <p14:sldId id="349"/>
            <p14:sldId id="350"/>
            <p14:sldId id="345"/>
            <p14:sldId id="351"/>
            <p14:sldId id="352"/>
            <p14:sldId id="309"/>
            <p14:sldId id="353"/>
            <p14:sldId id="354"/>
            <p14:sldId id="355"/>
            <p14:sldId id="356"/>
            <p14:sldId id="311"/>
            <p14:sldId id="357"/>
            <p14:sldId id="358"/>
            <p14:sldId id="359"/>
            <p14:sldId id="312"/>
            <p14:sldId id="360"/>
            <p14:sldId id="361"/>
            <p14:sldId id="362"/>
            <p14:sldId id="313"/>
            <p14:sldId id="363"/>
            <p14:sldId id="314"/>
            <p14:sldId id="364"/>
            <p14:sldId id="365"/>
            <p14:sldId id="366"/>
            <p14:sldId id="367"/>
            <p14:sldId id="368"/>
            <p14:sldId id="369"/>
            <p14:sldId id="370"/>
            <p14:sldId id="371"/>
            <p14:sldId id="372"/>
            <p14:sldId id="373"/>
            <p14:sldId id="374"/>
            <p14:sldId id="375"/>
            <p14:sldId id="37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A159"/>
    <a:srgbClr val="112C0B"/>
    <a:srgbClr val="B92121"/>
    <a:srgbClr val="D92A2B"/>
    <a:srgbClr val="004648"/>
    <a:srgbClr val="005E60"/>
    <a:srgbClr val="00766E"/>
    <a:srgbClr val="009186"/>
    <a:srgbClr val="009BBD"/>
    <a:srgbClr val="5540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4771" autoAdjust="0"/>
  </p:normalViewPr>
  <p:slideViewPr>
    <p:cSldViewPr snapToGrid="0" snapToObjects="1">
      <p:cViewPr varScale="1">
        <p:scale>
          <a:sx n="72" d="100"/>
          <a:sy n="72" d="100"/>
        </p:scale>
        <p:origin x="1350" y="72"/>
      </p:cViewPr>
      <p:guideLst/>
    </p:cSldViewPr>
  </p:slideViewPr>
  <p:notesTextViewPr>
    <p:cViewPr>
      <p:scale>
        <a:sx n="3" d="2"/>
        <a:sy n="3" d="2"/>
      </p:scale>
      <p:origin x="0" y="0"/>
    </p:cViewPr>
  </p:notesTextViewPr>
  <p:sorterViewPr>
    <p:cViewPr varScale="1">
      <p:scale>
        <a:sx n="100" d="100"/>
        <a:sy n="100" d="100"/>
      </p:scale>
      <p:origin x="0" y="0"/>
    </p:cViewPr>
  </p:sorterViewPr>
  <p:notesViewPr>
    <p:cSldViewPr snapToGrid="0" snapToObjects="1" showGuides="1">
      <p:cViewPr varScale="1">
        <p:scale>
          <a:sx n="98" d="100"/>
          <a:sy n="98" d="100"/>
        </p:scale>
        <p:origin x="-3648" y="-102"/>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3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4" y="0"/>
            <a:ext cx="2945659" cy="496332"/>
          </a:xfrm>
          <a:prstGeom prst="rect">
            <a:avLst/>
          </a:prstGeom>
        </p:spPr>
        <p:txBody>
          <a:bodyPr vert="horz" lIns="91440" tIns="45720" rIns="91440" bIns="45720" rtlCol="0"/>
          <a:lstStyle>
            <a:lvl1pPr algn="r">
              <a:defRPr sz="1200"/>
            </a:lvl1pPr>
          </a:lstStyle>
          <a:p>
            <a:fld id="{B08732D1-0119-4424-ADB1-6A88624C9257}" type="datetimeFigureOut">
              <a:rPr lang="en-GB" smtClean="0"/>
              <a:t>11/10/2024</a:t>
            </a:fld>
            <a:endParaRPr lang="en-GB"/>
          </a:p>
        </p:txBody>
      </p:sp>
      <p:sp>
        <p:nvSpPr>
          <p:cNvPr id="4" name="Footer Placeholder 3"/>
          <p:cNvSpPr>
            <a:spLocks noGrp="1"/>
          </p:cNvSpPr>
          <p:nvPr>
            <p:ph type="ftr" sz="quarter" idx="2"/>
          </p:nvPr>
        </p:nvSpPr>
        <p:spPr>
          <a:xfrm>
            <a:off x="1" y="9428583"/>
            <a:ext cx="2945659" cy="496332"/>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4" y="9428583"/>
            <a:ext cx="2945659" cy="496332"/>
          </a:xfrm>
          <a:prstGeom prst="rect">
            <a:avLst/>
          </a:prstGeom>
        </p:spPr>
        <p:txBody>
          <a:bodyPr vert="horz" lIns="91440" tIns="45720" rIns="91440" bIns="45720" rtlCol="0" anchor="b"/>
          <a:lstStyle>
            <a:lvl1pPr algn="r">
              <a:defRPr sz="1200"/>
            </a:lvl1pPr>
          </a:lstStyle>
          <a:p>
            <a:fld id="{A0F026BA-B8A7-4B5A-A3B0-0B7D31088B83}" type="slidenum">
              <a:rPr lang="en-GB" smtClean="0"/>
              <a:t>‹#›</a:t>
            </a:fld>
            <a:endParaRPr lang="en-GB"/>
          </a:p>
        </p:txBody>
      </p:sp>
    </p:spTree>
    <p:extLst>
      <p:ext uri="{BB962C8B-B14F-4D97-AF65-F5344CB8AC3E}">
        <p14:creationId xmlns:p14="http://schemas.microsoft.com/office/powerpoint/2010/main" val="25941972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805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4" y="0"/>
            <a:ext cx="2945659" cy="498055"/>
          </a:xfrm>
          <a:prstGeom prst="rect">
            <a:avLst/>
          </a:prstGeom>
        </p:spPr>
        <p:txBody>
          <a:bodyPr vert="horz" lIns="91440" tIns="45720" rIns="91440" bIns="45720" rtlCol="0"/>
          <a:lstStyle>
            <a:lvl1pPr algn="r">
              <a:defRPr sz="1200"/>
            </a:lvl1pPr>
          </a:lstStyle>
          <a:p>
            <a:fld id="{E3654FE6-3F31-4904-9137-AFF662B7D702}" type="datetimeFigureOut">
              <a:rPr lang="en-GB" smtClean="0"/>
              <a:t>11/10/2024</a:t>
            </a:fld>
            <a:endParaRPr lang="en-GB"/>
          </a:p>
        </p:txBody>
      </p:sp>
      <p:sp>
        <p:nvSpPr>
          <p:cNvPr id="4" name="Slide Image Placeholder 3"/>
          <p:cNvSpPr>
            <a:spLocks noGrp="1" noRot="1" noChangeAspect="1"/>
          </p:cNvSpPr>
          <p:nvPr>
            <p:ph type="sldImg" idx="2"/>
          </p:nvPr>
        </p:nvSpPr>
        <p:spPr>
          <a:xfrm>
            <a:off x="1168400" y="1243013"/>
            <a:ext cx="4460875" cy="33464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77195"/>
            <a:ext cx="5438140" cy="390861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4" y="9428584"/>
            <a:ext cx="2945659" cy="498055"/>
          </a:xfrm>
          <a:prstGeom prst="rect">
            <a:avLst/>
          </a:prstGeom>
        </p:spPr>
        <p:txBody>
          <a:bodyPr vert="horz" lIns="91440" tIns="45720" rIns="91440" bIns="45720" rtlCol="0" anchor="b"/>
          <a:lstStyle>
            <a:lvl1pPr algn="r">
              <a:defRPr sz="1200"/>
            </a:lvl1pPr>
          </a:lstStyle>
          <a:p>
            <a:fld id="{7DB9E1F4-77C1-461E-ABFF-BFE7DD57AFD2}" type="slidenum">
              <a:rPr lang="en-GB" smtClean="0"/>
              <a:t>‹#›</a:t>
            </a:fld>
            <a:endParaRPr lang="en-GB"/>
          </a:p>
        </p:txBody>
      </p:sp>
    </p:spTree>
    <p:extLst>
      <p:ext uri="{BB962C8B-B14F-4D97-AF65-F5344CB8AC3E}">
        <p14:creationId xmlns:p14="http://schemas.microsoft.com/office/powerpoint/2010/main" val="2151753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7" name="Rectangle 6"/>
          <p:cNvSpPr/>
          <p:nvPr userDrawn="1"/>
        </p:nvSpPr>
        <p:spPr>
          <a:xfrm flipH="1">
            <a:off x="0" y="-1"/>
            <a:ext cx="9144000" cy="6858001"/>
          </a:xfrm>
          <a:prstGeom prst="rect">
            <a:avLst/>
          </a:prstGeom>
          <a:blipFill>
            <a:blip r:embed="rId2"/>
            <a:srcRect/>
            <a:stretch>
              <a:fillRect l="-21459" r="-1175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 name="Rectangle 8"/>
          <p:cNvSpPr/>
          <p:nvPr userDrawn="1"/>
        </p:nvSpPr>
        <p:spPr>
          <a:xfrm>
            <a:off x="0" y="-1"/>
            <a:ext cx="9144000" cy="6858001"/>
          </a:xfrm>
          <a:prstGeom prst="rect">
            <a:avLst/>
          </a:prstGeom>
          <a:gradFill flip="none" rotWithShape="1">
            <a:gsLst>
              <a:gs pos="50000">
                <a:srgbClr val="0E6394">
                  <a:alpha val="45000"/>
                </a:srgbClr>
              </a:gs>
              <a:gs pos="17000">
                <a:schemeClr val="tx2">
                  <a:alpha val="45000"/>
                </a:schemeClr>
              </a:gs>
              <a:gs pos="100000">
                <a:schemeClr val="accent2">
                  <a:alpha val="4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ctrTitle"/>
          </p:nvPr>
        </p:nvSpPr>
        <p:spPr>
          <a:xfrm>
            <a:off x="2562225" y="1742900"/>
            <a:ext cx="4019550" cy="2387600"/>
          </a:xfrm>
        </p:spPr>
        <p:txBody>
          <a:bodyPr anchor="ctr">
            <a:normAutofit/>
          </a:bodyPr>
          <a:lstStyle>
            <a:lvl1pPr algn="ctr">
              <a:lnSpc>
                <a:spcPct val="100000"/>
              </a:lnSpc>
              <a:defRPr sz="4050" b="1">
                <a:solidFill>
                  <a:schemeClr val="bg1"/>
                </a:solidFill>
              </a:defRPr>
            </a:lvl1pPr>
          </a:lstStyle>
          <a:p>
            <a:r>
              <a:rPr lang="en-US"/>
              <a:t>Click to edit Master title style</a:t>
            </a:r>
            <a:endParaRPr lang="en-GB" dirty="0"/>
          </a:p>
        </p:txBody>
      </p:sp>
      <p:sp>
        <p:nvSpPr>
          <p:cNvPr id="6" name="Text Placeholder 5"/>
          <p:cNvSpPr>
            <a:spLocks noGrp="1"/>
          </p:cNvSpPr>
          <p:nvPr>
            <p:ph type="body" sz="quarter" idx="10" hasCustomPrompt="1"/>
          </p:nvPr>
        </p:nvSpPr>
        <p:spPr>
          <a:xfrm>
            <a:off x="2562298" y="4161276"/>
            <a:ext cx="4019405" cy="1079795"/>
          </a:xfrm>
          <a:prstGeom prst="rect">
            <a:avLst/>
          </a:prstGeom>
        </p:spPr>
        <p:txBody>
          <a:bodyPr anchor="ctr">
            <a:normAutofit/>
          </a:bodyPr>
          <a:lstStyle>
            <a:lvl1pPr marL="0" indent="0" algn="ctr">
              <a:buNone/>
              <a:defRPr sz="2400" b="1" baseline="0">
                <a:solidFill>
                  <a:schemeClr val="bg1"/>
                </a:solidFill>
                <a:latin typeface="+mj-lt"/>
              </a:defRPr>
            </a:lvl1pPr>
          </a:lstStyle>
          <a:p>
            <a:pPr lvl="0"/>
            <a:r>
              <a:rPr lang="en-GB" dirty="0"/>
              <a:t>Insert Text</a:t>
            </a:r>
          </a:p>
        </p:txBody>
      </p:sp>
      <p:sp>
        <p:nvSpPr>
          <p:cNvPr id="11" name="Rectangle 10"/>
          <p:cNvSpPr/>
          <p:nvPr userDrawn="1"/>
        </p:nvSpPr>
        <p:spPr>
          <a:xfrm>
            <a:off x="2592000" y="1449000"/>
            <a:ext cx="3960000" cy="39600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b="1" dirty="0">
              <a:latin typeface="+mj-lt"/>
            </a:endParaRP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
            <a:ext cx="2450800" cy="904345"/>
          </a:xfrm>
          <a:prstGeom prst="rect">
            <a:avLst/>
          </a:prstGeom>
        </p:spPr>
      </p:pic>
    </p:spTree>
    <p:extLst>
      <p:ext uri="{BB962C8B-B14F-4D97-AF65-F5344CB8AC3E}">
        <p14:creationId xmlns:p14="http://schemas.microsoft.com/office/powerpoint/2010/main" val="258949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334487" y="606555"/>
            <a:ext cx="847502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729658"/>
            <a:ext cx="8272212"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35895" y="2228004"/>
            <a:ext cx="4066793"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1313" y="2228004"/>
            <a:ext cx="4066794"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84FA2E-E323-4A33-A645-D3C1812F0506}" type="datetimeFigureOut">
              <a:rPr lang="en-US" smtClean="0"/>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331060-5C85-4FB0-A70A-45E32D603670}" type="slidenum">
              <a:rPr lang="en-US" smtClean="0"/>
              <a:t>‹#›</a:t>
            </a:fld>
            <a:endParaRPr lang="en-US"/>
          </a:p>
        </p:txBody>
      </p:sp>
    </p:spTree>
    <p:extLst>
      <p:ext uri="{BB962C8B-B14F-4D97-AF65-F5344CB8AC3E}">
        <p14:creationId xmlns:p14="http://schemas.microsoft.com/office/powerpoint/2010/main" val="2439681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334487" y="606555"/>
            <a:ext cx="847502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35895" y="729658"/>
            <a:ext cx="8272212"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5415" y="2250893"/>
            <a:ext cx="3815306" cy="536005"/>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35896" y="2926053"/>
            <a:ext cx="4044825"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2802" y="2250893"/>
            <a:ext cx="3815305" cy="553373"/>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63282" y="2926053"/>
            <a:ext cx="4044825"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84FA2E-E323-4A33-A645-D3C1812F0506}" type="datetimeFigureOut">
              <a:rPr lang="en-US" smtClean="0"/>
              <a:t>10/11/2024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331060-5C85-4FB0-A70A-45E32D603670}" type="slidenum">
              <a:rPr lang="en-US" smtClean="0"/>
              <a:t>‹#›</a:t>
            </a:fld>
            <a:endParaRPr lang="en-US"/>
          </a:p>
        </p:txBody>
      </p:sp>
    </p:spTree>
    <p:extLst>
      <p:ext uri="{BB962C8B-B14F-4D97-AF65-F5344CB8AC3E}">
        <p14:creationId xmlns:p14="http://schemas.microsoft.com/office/powerpoint/2010/main" val="2260740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884FA2E-E323-4A33-A645-D3C1812F0506}" type="datetimeFigureOut">
              <a:rPr lang="en-US" smtClean="0"/>
              <a:t>10/11/2024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331060-5C85-4FB0-A70A-45E32D603670}" type="slidenum">
              <a:rPr lang="en-US" smtClean="0"/>
              <a:t>‹#›</a:t>
            </a:fld>
            <a:endParaRPr lang="en-US"/>
          </a:p>
        </p:txBody>
      </p:sp>
      <p:sp>
        <p:nvSpPr>
          <p:cNvPr id="7" name="Rectangle 6"/>
          <p:cNvSpPr>
            <a:spLocks noChangeAspect="1"/>
          </p:cNvSpPr>
          <p:nvPr/>
        </p:nvSpPr>
        <p:spPr>
          <a:xfrm>
            <a:off x="330512" y="606555"/>
            <a:ext cx="847502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31921" y="729658"/>
            <a:ext cx="8272212"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397214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84FA2E-E323-4A33-A645-D3C1812F0506}" type="datetimeFigureOut">
              <a:rPr lang="en-US" smtClean="0"/>
              <a:t>10/11/2024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331060-5C85-4FB0-A70A-45E32D603670}" type="slidenum">
              <a:rPr lang="en-US" smtClean="0"/>
              <a:t>‹#›</a:t>
            </a:fld>
            <a:endParaRPr lang="en-US"/>
          </a:p>
        </p:txBody>
      </p:sp>
    </p:spTree>
    <p:extLst>
      <p:ext uri="{BB962C8B-B14F-4D97-AF65-F5344CB8AC3E}">
        <p14:creationId xmlns:p14="http://schemas.microsoft.com/office/powerpoint/2010/main" val="251747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5863" y="5141973"/>
            <a:ext cx="847365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2296"/>
            <a:ext cx="3682084" cy="689514"/>
          </a:xfrm>
        </p:spPr>
        <p:txBody>
          <a:bodyPr anchor="ctr"/>
          <a:lstStyle>
            <a:lvl1pPr algn="l">
              <a:defRPr sz="15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35862" y="601200"/>
            <a:ext cx="8469630" cy="42048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8" y="5262297"/>
            <a:ext cx="4402490" cy="689515"/>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884FA2E-E323-4A33-A645-D3C1812F0506}" type="datetimeFigureOut">
              <a:rPr lang="en-US" smtClean="0"/>
              <a:t>10/11/2024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1331060-5C85-4FB0-A70A-45E32D603670}" type="slidenum">
              <a:rPr lang="en-US" smtClean="0"/>
              <a:t>‹#›</a:t>
            </a:fld>
            <a:endParaRPr lang="en-US"/>
          </a:p>
        </p:txBody>
      </p:sp>
    </p:spTree>
    <p:extLst>
      <p:ext uri="{BB962C8B-B14F-4D97-AF65-F5344CB8AC3E}">
        <p14:creationId xmlns:p14="http://schemas.microsoft.com/office/powerpoint/2010/main" val="906784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5" y="4693389"/>
            <a:ext cx="8272212" cy="566738"/>
          </a:xfrm>
        </p:spPr>
        <p:txBody>
          <a:bodyPr anchor="b">
            <a:normAutofit/>
          </a:bodyPr>
          <a:lstStyle>
            <a:lvl1pPr algn="l">
              <a:defRPr sz="18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35863" y="599725"/>
            <a:ext cx="8468144" cy="3557252"/>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435894" y="5260128"/>
            <a:ext cx="8272213" cy="598671"/>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6884FA2E-E323-4A33-A645-D3C1812F0506}" type="datetimeFigureOut">
              <a:rPr lang="en-US" smtClean="0"/>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331060-5C85-4FB0-A70A-45E32D603670}" type="slidenum">
              <a:rPr lang="en-US" smtClean="0"/>
              <a:t>‹#›</a:t>
            </a:fld>
            <a:endParaRPr lang="en-US"/>
          </a:p>
        </p:txBody>
      </p:sp>
    </p:spTree>
    <p:extLst>
      <p:ext uri="{BB962C8B-B14F-4D97-AF65-F5344CB8AC3E}">
        <p14:creationId xmlns:p14="http://schemas.microsoft.com/office/powerpoint/2010/main" val="3020405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702156"/>
            <a:ext cx="8272212"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84FA2E-E323-4A33-A645-D3C1812F0506}"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31060-5C85-4FB0-A70A-45E32D603670}" type="slidenum">
              <a:rPr lang="en-US" smtClean="0"/>
              <a:t>‹#›</a:t>
            </a:fld>
            <a:endParaRPr lang="en-US"/>
          </a:p>
        </p:txBody>
      </p:sp>
    </p:spTree>
    <p:extLst>
      <p:ext uri="{BB962C8B-B14F-4D97-AF65-F5344CB8AC3E}">
        <p14:creationId xmlns:p14="http://schemas.microsoft.com/office/powerpoint/2010/main" val="1641014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1" y="599725"/>
            <a:ext cx="2180113"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675727"/>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3" y="675727"/>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8"/>
            <a:ext cx="996106" cy="365125"/>
          </a:xfrm>
        </p:spPr>
        <p:txBody>
          <a:bodyPr/>
          <a:lstStyle>
            <a:lvl1pPr>
              <a:defRPr>
                <a:solidFill>
                  <a:schemeClr val="accent1">
                    <a:lumMod val="75000"/>
                    <a:lumOff val="25000"/>
                  </a:schemeClr>
                </a:solidFill>
              </a:defRPr>
            </a:lvl1pPr>
          </a:lstStyle>
          <a:p>
            <a:fld id="{6884FA2E-E323-4A33-A645-D3C1812F0506}" type="datetimeFigureOut">
              <a:rPr lang="en-US" smtClean="0"/>
              <a:t>10/11/2024</a:t>
            </a:fld>
            <a:endParaRPr lang="en-US"/>
          </a:p>
        </p:txBody>
      </p:sp>
      <p:sp>
        <p:nvSpPr>
          <p:cNvPr id="5" name="Footer Placeholder 4"/>
          <p:cNvSpPr>
            <a:spLocks noGrp="1"/>
          </p:cNvSpPr>
          <p:nvPr>
            <p:ph type="ftr" sz="quarter" idx="11"/>
          </p:nvPr>
        </p:nvSpPr>
        <p:spPr>
          <a:xfrm>
            <a:off x="581193" y="5951812"/>
            <a:ext cx="5922209" cy="365125"/>
          </a:xfrm>
        </p:spPr>
        <p:txBody>
          <a:bodyPr/>
          <a:lstStyle/>
          <a:p>
            <a:endParaRPr lang="en-US"/>
          </a:p>
        </p:txBody>
      </p:sp>
      <p:sp>
        <p:nvSpPr>
          <p:cNvPr id="6" name="Slide Number Placeholder 5"/>
          <p:cNvSpPr>
            <a:spLocks noGrp="1"/>
          </p:cNvSpPr>
          <p:nvPr>
            <p:ph type="sldNum" sz="quarter" idx="12"/>
          </p:nvPr>
        </p:nvSpPr>
        <p:spPr>
          <a:xfrm>
            <a:off x="7834962" y="5956138"/>
            <a:ext cx="873146" cy="365125"/>
          </a:xfrm>
        </p:spPr>
        <p:txBody>
          <a:bodyPr/>
          <a:lstStyle>
            <a:lvl1pPr>
              <a:defRPr>
                <a:solidFill>
                  <a:schemeClr val="accent1">
                    <a:lumMod val="75000"/>
                    <a:lumOff val="25000"/>
                  </a:schemeClr>
                </a:solidFill>
              </a:defRPr>
            </a:lvl1pPr>
          </a:lstStyle>
          <a:p>
            <a:fld id="{51331060-5C85-4FB0-A70A-45E32D603670}" type="slidenum">
              <a:rPr lang="en-US" smtClean="0"/>
              <a:t>‹#›</a:t>
            </a:fld>
            <a:endParaRPr lang="en-US"/>
          </a:p>
        </p:txBody>
      </p:sp>
    </p:spTree>
    <p:extLst>
      <p:ext uri="{BB962C8B-B14F-4D97-AF65-F5344CB8AC3E}">
        <p14:creationId xmlns:p14="http://schemas.microsoft.com/office/powerpoint/2010/main" val="3792651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Joint Client Slide">
    <p:spTree>
      <p:nvGrpSpPr>
        <p:cNvPr id="1" name=""/>
        <p:cNvGrpSpPr/>
        <p:nvPr/>
      </p:nvGrpSpPr>
      <p:grpSpPr>
        <a:xfrm>
          <a:off x="0" y="0"/>
          <a:ext cx="0" cy="0"/>
          <a:chOff x="0" y="0"/>
          <a:chExt cx="0" cy="0"/>
        </a:xfrm>
      </p:grpSpPr>
      <p:sp>
        <p:nvSpPr>
          <p:cNvPr id="7" name="Rectangle 6"/>
          <p:cNvSpPr/>
          <p:nvPr userDrawn="1"/>
        </p:nvSpPr>
        <p:spPr>
          <a:xfrm flipH="1">
            <a:off x="0" y="-1"/>
            <a:ext cx="9144000" cy="6858001"/>
          </a:xfrm>
          <a:prstGeom prst="rect">
            <a:avLst/>
          </a:prstGeom>
          <a:blipFill>
            <a:blip r:embed="rId2"/>
            <a:srcRect/>
            <a:stretch>
              <a:fillRect l="-21459" r="-1175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 name="Rectangle 8"/>
          <p:cNvSpPr/>
          <p:nvPr userDrawn="1"/>
        </p:nvSpPr>
        <p:spPr>
          <a:xfrm>
            <a:off x="0" y="-1"/>
            <a:ext cx="9144000" cy="6858001"/>
          </a:xfrm>
          <a:prstGeom prst="rect">
            <a:avLst/>
          </a:prstGeom>
          <a:gradFill flip="none" rotWithShape="1">
            <a:gsLst>
              <a:gs pos="50000">
                <a:srgbClr val="0E6394">
                  <a:alpha val="45000"/>
                </a:srgbClr>
              </a:gs>
              <a:gs pos="17000">
                <a:schemeClr val="tx2">
                  <a:alpha val="45000"/>
                </a:schemeClr>
              </a:gs>
              <a:gs pos="100000">
                <a:schemeClr val="accent2">
                  <a:alpha val="4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ctrTitle"/>
          </p:nvPr>
        </p:nvSpPr>
        <p:spPr>
          <a:xfrm>
            <a:off x="2562225" y="1742900"/>
            <a:ext cx="4019550" cy="2387600"/>
          </a:xfrm>
        </p:spPr>
        <p:txBody>
          <a:bodyPr anchor="ctr">
            <a:normAutofit/>
          </a:bodyPr>
          <a:lstStyle>
            <a:lvl1pPr algn="ctr">
              <a:lnSpc>
                <a:spcPct val="100000"/>
              </a:lnSpc>
              <a:defRPr sz="4050" b="1">
                <a:solidFill>
                  <a:schemeClr val="bg1"/>
                </a:solidFill>
              </a:defRPr>
            </a:lvl1pPr>
          </a:lstStyle>
          <a:p>
            <a:r>
              <a:rPr lang="en-US"/>
              <a:t>Click to edit Master title style</a:t>
            </a:r>
            <a:endParaRPr lang="en-GB" dirty="0"/>
          </a:p>
        </p:txBody>
      </p:sp>
      <p:sp>
        <p:nvSpPr>
          <p:cNvPr id="6" name="Text Placeholder 5"/>
          <p:cNvSpPr>
            <a:spLocks noGrp="1"/>
          </p:cNvSpPr>
          <p:nvPr>
            <p:ph type="body" sz="quarter" idx="10" hasCustomPrompt="1"/>
          </p:nvPr>
        </p:nvSpPr>
        <p:spPr>
          <a:xfrm>
            <a:off x="2562298" y="4161276"/>
            <a:ext cx="4019405" cy="1079795"/>
          </a:xfrm>
          <a:prstGeom prst="rect">
            <a:avLst/>
          </a:prstGeom>
        </p:spPr>
        <p:txBody>
          <a:bodyPr anchor="ctr">
            <a:normAutofit/>
          </a:bodyPr>
          <a:lstStyle>
            <a:lvl1pPr marL="0" indent="0" algn="ctr">
              <a:buNone/>
              <a:defRPr sz="2400" b="1" baseline="0">
                <a:solidFill>
                  <a:schemeClr val="bg1"/>
                </a:solidFill>
                <a:latin typeface="+mj-lt"/>
              </a:defRPr>
            </a:lvl1pPr>
          </a:lstStyle>
          <a:p>
            <a:pPr lvl="0"/>
            <a:r>
              <a:rPr lang="en-GB" dirty="0"/>
              <a:t>Insert Text</a:t>
            </a:r>
          </a:p>
        </p:txBody>
      </p:sp>
      <p:sp>
        <p:nvSpPr>
          <p:cNvPr id="11" name="Rectangle 10"/>
          <p:cNvSpPr/>
          <p:nvPr userDrawn="1"/>
        </p:nvSpPr>
        <p:spPr>
          <a:xfrm>
            <a:off x="2592000" y="1449000"/>
            <a:ext cx="3960000" cy="39600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b="1" dirty="0">
              <a:latin typeface="+mj-lt"/>
            </a:endParaRP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
            <a:ext cx="2450800" cy="904345"/>
          </a:xfrm>
          <a:prstGeom prst="rect">
            <a:avLst/>
          </a:prstGeom>
        </p:spPr>
      </p:pic>
    </p:spTree>
    <p:extLst>
      <p:ext uri="{BB962C8B-B14F-4D97-AF65-F5344CB8AC3E}">
        <p14:creationId xmlns:p14="http://schemas.microsoft.com/office/powerpoint/2010/main" val="1340118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gradFill flip="none" rotWithShape="1">
            <a:gsLst>
              <a:gs pos="37000">
                <a:schemeClr val="accent4"/>
              </a:gs>
              <a:gs pos="7000">
                <a:schemeClr val="accent4"/>
              </a:gs>
              <a:gs pos="63000">
                <a:schemeClr val="accent2"/>
              </a:gs>
              <a:gs pos="100000">
                <a:schemeClr val="accent3"/>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0" name="Rectangle 9"/>
          <p:cNvSpPr/>
          <p:nvPr userDrawn="1"/>
        </p:nvSpPr>
        <p:spPr>
          <a:xfrm flipH="1">
            <a:off x="0" y="0"/>
            <a:ext cx="9142809" cy="6858000"/>
          </a:xfrm>
          <a:prstGeom prst="rect">
            <a:avLst/>
          </a:prstGeom>
          <a:blipFill dpi="0" rotWithShape="1">
            <a:blip r:embed="rId2">
              <a:alphaModFix amt="40000"/>
            </a:blip>
            <a:srcRect/>
            <a:stretch>
              <a:fillRect l="-20737" t="-2407" r="-9007" b="-1296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b="1" dirty="0">
              <a:latin typeface="+mj-lt"/>
            </a:endParaRPr>
          </a:p>
        </p:txBody>
      </p:sp>
      <p:sp>
        <p:nvSpPr>
          <p:cNvPr id="2" name="Title 1"/>
          <p:cNvSpPr>
            <a:spLocks noGrp="1"/>
          </p:cNvSpPr>
          <p:nvPr>
            <p:ph type="ctrTitle"/>
          </p:nvPr>
        </p:nvSpPr>
        <p:spPr>
          <a:xfrm>
            <a:off x="3353908" y="2409650"/>
            <a:ext cx="5447192" cy="2387600"/>
          </a:xfrm>
        </p:spPr>
        <p:txBody>
          <a:bodyPr anchor="ctr">
            <a:noAutofit/>
          </a:bodyPr>
          <a:lstStyle>
            <a:lvl1pPr algn="r">
              <a:lnSpc>
                <a:spcPct val="100000"/>
              </a:lnSpc>
              <a:defRPr sz="6000" b="1">
                <a:solidFill>
                  <a:schemeClr val="bg1"/>
                </a:solidFill>
              </a:defRPr>
            </a:lvl1pPr>
          </a:lstStyle>
          <a:p>
            <a:r>
              <a:rPr lang="en-US"/>
              <a:t>Click to edit Master title style</a:t>
            </a:r>
            <a:endParaRPr lang="en-GB" dirty="0"/>
          </a:p>
        </p:txBody>
      </p:sp>
      <p:sp>
        <p:nvSpPr>
          <p:cNvPr id="6" name="Text Placeholder 5"/>
          <p:cNvSpPr>
            <a:spLocks noGrp="1"/>
          </p:cNvSpPr>
          <p:nvPr>
            <p:ph type="body" sz="quarter" idx="10" hasCustomPrompt="1"/>
          </p:nvPr>
        </p:nvSpPr>
        <p:spPr>
          <a:xfrm>
            <a:off x="157163" y="5562601"/>
            <a:ext cx="8643822" cy="947797"/>
          </a:xfrm>
          <a:prstGeom prst="rect">
            <a:avLst/>
          </a:prstGeom>
        </p:spPr>
        <p:txBody>
          <a:bodyPr anchor="ctr">
            <a:normAutofit/>
          </a:bodyPr>
          <a:lstStyle>
            <a:lvl1pPr marL="0" indent="0" algn="r">
              <a:buNone/>
              <a:defRPr sz="2700" b="0" baseline="0">
                <a:solidFill>
                  <a:schemeClr val="bg1"/>
                </a:solidFill>
                <a:latin typeface="+mn-lt"/>
              </a:defRPr>
            </a:lvl1pPr>
          </a:lstStyle>
          <a:p>
            <a:pPr lvl="0"/>
            <a:r>
              <a:rPr lang="en-GB" dirty="0"/>
              <a:t>Insert Text</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
            <a:ext cx="2450800" cy="904345"/>
          </a:xfrm>
          <a:prstGeom prst="rect">
            <a:avLst/>
          </a:prstGeom>
        </p:spPr>
      </p:pic>
    </p:spTree>
    <p:extLst>
      <p:ext uri="{BB962C8B-B14F-4D97-AF65-F5344CB8AC3E}">
        <p14:creationId xmlns:p14="http://schemas.microsoft.com/office/powerpoint/2010/main" val="1715074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nimating TItle Bar">
    <p:spTree>
      <p:nvGrpSpPr>
        <p:cNvPr id="1" name=""/>
        <p:cNvGrpSpPr/>
        <p:nvPr/>
      </p:nvGrpSpPr>
      <p:grpSpPr>
        <a:xfrm>
          <a:off x="0" y="0"/>
          <a:ext cx="0" cy="0"/>
          <a:chOff x="0" y="0"/>
          <a:chExt cx="0" cy="0"/>
        </a:xfrm>
      </p:grpSpPr>
      <p:sp>
        <p:nvSpPr>
          <p:cNvPr id="7" name="Rectangle 6"/>
          <p:cNvSpPr/>
          <p:nvPr userDrawn="1"/>
        </p:nvSpPr>
        <p:spPr>
          <a:xfrm flipH="1" flipV="1">
            <a:off x="1503757" y="-2"/>
            <a:ext cx="7639046" cy="746451"/>
          </a:xfrm>
          <a:prstGeom prst="rect">
            <a:avLst/>
          </a:prstGeom>
          <a:gradFill flip="none" rotWithShape="1">
            <a:gsLst>
              <a:gs pos="50000">
                <a:srgbClr val="0E6394"/>
              </a:gs>
              <a:gs pos="17000">
                <a:schemeClr val="bg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1503759" y="23973"/>
            <a:ext cx="7639050" cy="698501"/>
          </a:xfrm>
        </p:spPr>
        <p:txBody>
          <a:bodyPr>
            <a:normAutofit/>
          </a:bodyPr>
          <a:lstStyle>
            <a:lvl1pPr>
              <a:defRPr sz="1800" b="1">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3730623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Lst>
  </p:timing>
  <p:extLst mod="1">
    <p:ext uri="{DCECCB84-F9BA-43D5-87BE-67443E8EF086}">
      <p15:sldGuideLst xmlns:p15="http://schemas.microsoft.com/office/powerpoint/2012/main">
        <p15:guide id="2" pos="5" userDrawn="1">
          <p15:clr>
            <a:srgbClr val="FBAE40"/>
          </p15:clr>
        </p15:guide>
        <p15:guide id="3" pos="565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n-Animating TItle Bar">
    <p:spTree>
      <p:nvGrpSpPr>
        <p:cNvPr id="1" name=""/>
        <p:cNvGrpSpPr/>
        <p:nvPr/>
      </p:nvGrpSpPr>
      <p:grpSpPr>
        <a:xfrm>
          <a:off x="0" y="0"/>
          <a:ext cx="0" cy="0"/>
          <a:chOff x="0" y="0"/>
          <a:chExt cx="0" cy="0"/>
        </a:xfrm>
      </p:grpSpPr>
      <p:sp>
        <p:nvSpPr>
          <p:cNvPr id="7" name="Rectangle 6"/>
          <p:cNvSpPr/>
          <p:nvPr userDrawn="1"/>
        </p:nvSpPr>
        <p:spPr>
          <a:xfrm flipH="1" flipV="1">
            <a:off x="1503758" y="-1"/>
            <a:ext cx="7639046" cy="746450"/>
          </a:xfrm>
          <a:prstGeom prst="rect">
            <a:avLst/>
          </a:prstGeom>
          <a:gradFill flip="none" rotWithShape="1">
            <a:gsLst>
              <a:gs pos="50000">
                <a:srgbClr val="0E6394"/>
              </a:gs>
              <a:gs pos="17000">
                <a:schemeClr val="bg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1503759" y="23974"/>
            <a:ext cx="7639050" cy="698501"/>
          </a:xfrm>
        </p:spPr>
        <p:txBody>
          <a:bodyPr>
            <a:normAutofit/>
          </a:bodyPr>
          <a:lstStyle>
            <a:lvl1pPr>
              <a:defRPr sz="1800" b="1">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2398412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3" pos="565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 Beacons of Excellence">
    <p:spTree>
      <p:nvGrpSpPr>
        <p:cNvPr id="1" name=""/>
        <p:cNvGrpSpPr/>
        <p:nvPr/>
      </p:nvGrpSpPr>
      <p:grpSpPr>
        <a:xfrm>
          <a:off x="0" y="0"/>
          <a:ext cx="0" cy="0"/>
          <a:chOff x="0" y="0"/>
          <a:chExt cx="0" cy="0"/>
        </a:xfrm>
      </p:grpSpPr>
      <p:sp>
        <p:nvSpPr>
          <p:cNvPr id="7" name="Rectangle 6"/>
          <p:cNvSpPr/>
          <p:nvPr userDrawn="1"/>
        </p:nvSpPr>
        <p:spPr>
          <a:xfrm flipH="1" flipV="1">
            <a:off x="0" y="-1"/>
            <a:ext cx="9144000" cy="6857999"/>
          </a:xfrm>
          <a:prstGeom prst="rect">
            <a:avLst/>
          </a:prstGeom>
          <a:gradFill flip="none" rotWithShape="1">
            <a:gsLst>
              <a:gs pos="50000">
                <a:srgbClr val="0E6394"/>
              </a:gs>
              <a:gs pos="17000">
                <a:srgbClr val="009BBD"/>
              </a:gs>
              <a:gs pos="100000">
                <a:srgbClr val="1B2A6B"/>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3104434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1020431"/>
            <a:ext cx="8245162" cy="1475013"/>
          </a:xfrm>
          <a:effectLst/>
        </p:spPr>
        <p:txBody>
          <a:bodyPr anchor="b">
            <a:normAutofit/>
          </a:bodyPr>
          <a:lstStyle>
            <a:lvl1pPr>
              <a:defRPr sz="27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435895" y="2495446"/>
            <a:ext cx="8245160" cy="590321"/>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704463" y="5956138"/>
            <a:ext cx="2133600" cy="365125"/>
          </a:xfrm>
        </p:spPr>
        <p:txBody>
          <a:bodyPr/>
          <a:lstStyle>
            <a:lvl1pPr>
              <a:defRPr>
                <a:solidFill>
                  <a:schemeClr val="accent1">
                    <a:lumMod val="75000"/>
                    <a:lumOff val="25000"/>
                  </a:schemeClr>
                </a:solidFill>
              </a:defRPr>
            </a:lvl1pPr>
          </a:lstStyle>
          <a:p>
            <a:fld id="{6884FA2E-E323-4A33-A645-D3C1812F0506}" type="datetimeFigureOut">
              <a:rPr lang="en-US" smtClean="0"/>
              <a:t>10/11/2024</a:t>
            </a:fld>
            <a:endParaRPr lang="en-US"/>
          </a:p>
        </p:txBody>
      </p:sp>
      <p:sp>
        <p:nvSpPr>
          <p:cNvPr id="5" name="Footer Placeholder 4"/>
          <p:cNvSpPr>
            <a:spLocks noGrp="1"/>
          </p:cNvSpPr>
          <p:nvPr>
            <p:ph type="ftr" sz="quarter" idx="11"/>
          </p:nvPr>
        </p:nvSpPr>
        <p:spPr>
          <a:xfrm>
            <a:off x="435894" y="5951812"/>
            <a:ext cx="5187908"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7918725" y="5956138"/>
            <a:ext cx="762330" cy="365125"/>
          </a:xfrm>
        </p:spPr>
        <p:txBody>
          <a:bodyPr/>
          <a:lstStyle>
            <a:lvl1pPr>
              <a:defRPr>
                <a:solidFill>
                  <a:schemeClr val="accent1">
                    <a:lumMod val="75000"/>
                    <a:lumOff val="25000"/>
                  </a:schemeClr>
                </a:solidFill>
              </a:defRPr>
            </a:lvl1pPr>
          </a:lstStyle>
          <a:p>
            <a:fld id="{51331060-5C85-4FB0-A70A-45E32D603670}" type="slidenum">
              <a:rPr lang="en-US" smtClean="0"/>
              <a:t>‹#›</a:t>
            </a:fld>
            <a:endParaRPr lang="en-US"/>
          </a:p>
        </p:txBody>
      </p:sp>
    </p:spTree>
    <p:extLst>
      <p:ext uri="{BB962C8B-B14F-4D97-AF65-F5344CB8AC3E}">
        <p14:creationId xmlns:p14="http://schemas.microsoft.com/office/powerpoint/2010/main" val="845176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702156"/>
            <a:ext cx="8272212"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435895" y="2180497"/>
            <a:ext cx="8272211"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84FA2E-E323-4A33-A645-D3C1812F0506}"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18725" y="5956138"/>
            <a:ext cx="789381" cy="365125"/>
          </a:xfrm>
        </p:spPr>
        <p:txBody>
          <a:bodyPr/>
          <a:lstStyle/>
          <a:p>
            <a:fld id="{51331060-5C85-4FB0-A70A-45E32D603670}" type="slidenum">
              <a:rPr lang="en-US" smtClean="0"/>
              <a:t>‹#›</a:t>
            </a:fld>
            <a:endParaRPr lang="en-US"/>
          </a:p>
        </p:txBody>
      </p:sp>
    </p:spTree>
    <p:extLst>
      <p:ext uri="{BB962C8B-B14F-4D97-AF65-F5344CB8AC3E}">
        <p14:creationId xmlns:p14="http://schemas.microsoft.com/office/powerpoint/2010/main" val="1738085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5863" y="5141975"/>
            <a:ext cx="8468145"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3043911"/>
            <a:ext cx="8272211" cy="1497507"/>
          </a:xfrm>
        </p:spPr>
        <p:txBody>
          <a:bodyPr anchor="b">
            <a:normAutofit/>
          </a:bodyPr>
          <a:lstStyle>
            <a:lvl1pPr algn="l">
              <a:defRPr sz="27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35895" y="4541417"/>
            <a:ext cx="8272211" cy="600556"/>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884FA2E-E323-4A33-A645-D3C1812F0506}" type="datetimeFigureOut">
              <a:rPr lang="en-US" smtClean="0"/>
              <a:t>10/11/2024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1331060-5C85-4FB0-A70A-45E32D603670}" type="slidenum">
              <a:rPr lang="en-US" smtClean="0"/>
              <a:t>‹#›</a:t>
            </a:fld>
            <a:endParaRPr lang="en-US"/>
          </a:p>
        </p:txBody>
      </p:sp>
    </p:spTree>
    <p:extLst>
      <p:ext uri="{BB962C8B-B14F-4D97-AF65-F5344CB8AC3E}">
        <p14:creationId xmlns:p14="http://schemas.microsoft.com/office/powerpoint/2010/main" val="3449466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flipH="1" flipV="1">
            <a:off x="-2" y="0"/>
            <a:ext cx="9142810" cy="746449"/>
          </a:xfrm>
          <a:prstGeom prst="rect">
            <a:avLst/>
          </a:prstGeom>
          <a:gradFill flip="none" rotWithShape="1">
            <a:gsLst>
              <a:gs pos="50000">
                <a:srgbClr val="0E6394"/>
              </a:gs>
              <a:gs pos="17000">
                <a:schemeClr val="bg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7" name="Rectangle 6"/>
          <p:cNvSpPr/>
          <p:nvPr userDrawn="1"/>
        </p:nvSpPr>
        <p:spPr>
          <a:xfrm>
            <a:off x="1501503" y="1"/>
            <a:ext cx="7646069" cy="7464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 name="Title Placeholder 1"/>
          <p:cNvSpPr>
            <a:spLocks noGrp="1"/>
          </p:cNvSpPr>
          <p:nvPr>
            <p:ph type="title"/>
          </p:nvPr>
        </p:nvSpPr>
        <p:spPr>
          <a:xfrm>
            <a:off x="1501504" y="23976"/>
            <a:ext cx="7642496" cy="698498"/>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14E112F-1B58-4F80-8548-230F871317D2}" type="datetimeFigureOut">
              <a:rPr lang="en-GB" smtClean="0"/>
              <a:t>11/10/2024</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72D6D5-F6C2-4C88-B07F-0F9DC0B2C389}" type="slidenum">
              <a:rPr lang="en-GB" smtClean="0"/>
              <a:t>‹#›</a:t>
            </a:fld>
            <a:endParaRPr lang="en-GB"/>
          </a:p>
        </p:txBody>
      </p:sp>
      <p:cxnSp>
        <p:nvCxnSpPr>
          <p:cNvPr id="8" name="Straight Connector 7"/>
          <p:cNvCxnSpPr>
            <a:cxnSpLocks/>
          </p:cNvCxnSpPr>
          <p:nvPr userDrawn="1"/>
        </p:nvCxnSpPr>
        <p:spPr>
          <a:xfrm>
            <a:off x="1497932" y="1"/>
            <a:ext cx="0" cy="8964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 y="1"/>
            <a:ext cx="1247775" cy="460429"/>
          </a:xfrm>
          <a:prstGeom prst="rect">
            <a:avLst/>
          </a:prstGeom>
        </p:spPr>
      </p:pic>
    </p:spTree>
    <p:extLst>
      <p:ext uri="{BB962C8B-B14F-4D97-AF65-F5344CB8AC3E}">
        <p14:creationId xmlns:p14="http://schemas.microsoft.com/office/powerpoint/2010/main" val="346649141"/>
      </p:ext>
    </p:extLst>
  </p:cSld>
  <p:clrMap bg1="lt1" tx1="dk1" bg2="lt2" tx2="dk2" accent1="accent1" accent2="accent2" accent3="accent3" accent4="accent4" accent5="accent5" accent6="accent6" hlink="hlink" folHlink="folHlink"/>
  <p:sldLayoutIdLst>
    <p:sldLayoutId id="2147483657" r:id="rId1"/>
    <p:sldLayoutId id="2147483663" r:id="rId2"/>
    <p:sldLayoutId id="2147483662" r:id="rId3"/>
    <p:sldLayoutId id="2147483650" r:id="rId4"/>
    <p:sldLayoutId id="2147483658" r:id="rId5"/>
    <p:sldLayoutId id="2147483651"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1800" b="1"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705124"/>
            <a:ext cx="8272212"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35894" y="2336003"/>
            <a:ext cx="8272212"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04464" y="5956138"/>
            <a:ext cx="2133599" cy="365125"/>
          </a:xfrm>
          <a:prstGeom prst="rect">
            <a:avLst/>
          </a:prstGeom>
        </p:spPr>
        <p:txBody>
          <a:bodyPr vert="horz" lIns="91440" tIns="45720" rIns="91440" bIns="45720" rtlCol="0" anchor="ctr"/>
          <a:lstStyle>
            <a:lvl1pPr algn="r">
              <a:defRPr sz="675">
                <a:solidFill>
                  <a:schemeClr val="accent2"/>
                </a:solidFill>
              </a:defRPr>
            </a:lvl1pPr>
          </a:lstStyle>
          <a:p>
            <a:fld id="{6884FA2E-E323-4A33-A645-D3C1812F0506}" type="datetimeFigureOut">
              <a:rPr lang="en-US" smtClean="0"/>
              <a:t>10/11/2024</a:t>
            </a:fld>
            <a:endParaRPr lang="en-US"/>
          </a:p>
        </p:txBody>
      </p:sp>
      <p:sp>
        <p:nvSpPr>
          <p:cNvPr id="5" name="Footer Placeholder 4"/>
          <p:cNvSpPr>
            <a:spLocks noGrp="1"/>
          </p:cNvSpPr>
          <p:nvPr>
            <p:ph type="ftr" sz="quarter" idx="3"/>
          </p:nvPr>
        </p:nvSpPr>
        <p:spPr>
          <a:xfrm>
            <a:off x="435894" y="5951812"/>
            <a:ext cx="5187908" cy="365125"/>
          </a:xfrm>
          <a:prstGeom prst="rect">
            <a:avLst/>
          </a:prstGeom>
        </p:spPr>
        <p:txBody>
          <a:bodyPr vert="horz" lIns="91440" tIns="45720" rIns="91440" bIns="45720" rtlCol="0" anchor="ctr"/>
          <a:lstStyle>
            <a:lvl1pPr algn="l">
              <a:defRPr sz="675" cap="all">
                <a:solidFill>
                  <a:schemeClr val="accent2"/>
                </a:solidFill>
              </a:defRPr>
            </a:lvl1pPr>
          </a:lstStyle>
          <a:p>
            <a:endParaRPr lang="en-US"/>
          </a:p>
        </p:txBody>
      </p:sp>
      <p:sp>
        <p:nvSpPr>
          <p:cNvPr id="6" name="Slide Number Placeholder 5"/>
          <p:cNvSpPr>
            <a:spLocks noGrp="1"/>
          </p:cNvSpPr>
          <p:nvPr>
            <p:ph type="sldNum" sz="quarter" idx="4"/>
          </p:nvPr>
        </p:nvSpPr>
        <p:spPr>
          <a:xfrm>
            <a:off x="7918725" y="5956138"/>
            <a:ext cx="789383" cy="365125"/>
          </a:xfrm>
          <a:prstGeom prst="rect">
            <a:avLst/>
          </a:prstGeom>
        </p:spPr>
        <p:txBody>
          <a:bodyPr vert="horz" lIns="91440" tIns="45720" rIns="91440" bIns="45720" rtlCol="0" anchor="ctr"/>
          <a:lstStyle>
            <a:lvl1pPr algn="r">
              <a:defRPr sz="675">
                <a:solidFill>
                  <a:schemeClr val="accent2"/>
                </a:solidFill>
              </a:defRPr>
            </a:lvl1pPr>
          </a:lstStyle>
          <a:p>
            <a:fld id="{51331060-5C85-4FB0-A70A-45E32D603670}" type="slidenum">
              <a:rPr lang="en-US" smtClean="0"/>
              <a:t>‹#›</a:t>
            </a:fld>
            <a:endParaRPr lang="en-US"/>
          </a:p>
        </p:txBody>
      </p:sp>
      <p:sp>
        <p:nvSpPr>
          <p:cNvPr id="9" name="Rectangle 8"/>
          <p:cNvSpPr/>
          <p:nvPr/>
        </p:nvSpPr>
        <p:spPr>
          <a:xfrm>
            <a:off x="334901"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1067902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61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9.jpeg"/><Relationship Id="rId7" Type="http://schemas.openxmlformats.org/officeDocument/2006/relationships/image" Target="../media/image43.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4.xml"/><Relationship Id="rId6" Type="http://schemas.openxmlformats.org/officeDocument/2006/relationships/image" Target="../media/image56.png"/><Relationship Id="rId5" Type="http://schemas.openxmlformats.org/officeDocument/2006/relationships/image" Target="../media/image23.png"/><Relationship Id="rId4" Type="http://schemas.openxmlformats.org/officeDocument/2006/relationships/image" Target="../media/image54.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2.png"/><Relationship Id="rId2" Type="http://schemas.openxmlformats.org/officeDocument/2006/relationships/image" Target="../media/image60.png"/><Relationship Id="rId1" Type="http://schemas.openxmlformats.org/officeDocument/2006/relationships/slideLayout" Target="../slideLayouts/slideLayout4.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2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3.png"/><Relationship Id="rId1" Type="http://schemas.openxmlformats.org/officeDocument/2006/relationships/slideLayout" Target="../slideLayouts/slideLayout4.xml"/><Relationship Id="rId5" Type="http://schemas.openxmlformats.org/officeDocument/2006/relationships/image" Target="../media/image71.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image" Target="../media/image72.png"/><Relationship Id="rId1" Type="http://schemas.openxmlformats.org/officeDocument/2006/relationships/slideLayout" Target="../slideLayouts/slideLayout4.xml"/><Relationship Id="rId6" Type="http://schemas.openxmlformats.org/officeDocument/2006/relationships/image" Target="../media/image76.png"/><Relationship Id="rId5" Type="http://schemas.openxmlformats.org/officeDocument/2006/relationships/image" Target="../media/image75.png"/><Relationship Id="rId10" Type="http://schemas.openxmlformats.org/officeDocument/2006/relationships/image" Target="../media/image80.png"/><Relationship Id="rId4" Type="http://schemas.openxmlformats.org/officeDocument/2006/relationships/image" Target="../media/image74.png"/><Relationship Id="rId9" Type="http://schemas.openxmlformats.org/officeDocument/2006/relationships/image" Target="../media/image79.png"/></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4.xml"/><Relationship Id="rId6" Type="http://schemas.openxmlformats.org/officeDocument/2006/relationships/image" Target="../media/image45.png"/><Relationship Id="rId5" Type="http://schemas.openxmlformats.org/officeDocument/2006/relationships/image" Target="../media/image84.png"/><Relationship Id="rId4" Type="http://schemas.openxmlformats.org/officeDocument/2006/relationships/image" Target="../media/image83.png"/></Relationships>
</file>

<file path=ppt/slides/_rels/slide27.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image" Target="../media/image86.png"/><Relationship Id="rId1" Type="http://schemas.openxmlformats.org/officeDocument/2006/relationships/slideLayout" Target="../slideLayouts/slideLayout4.xml"/><Relationship Id="rId6" Type="http://schemas.openxmlformats.org/officeDocument/2006/relationships/image" Target="../media/image90.png"/><Relationship Id="rId5" Type="http://schemas.openxmlformats.org/officeDocument/2006/relationships/image" Target="../media/image89.png"/><Relationship Id="rId10" Type="http://schemas.openxmlformats.org/officeDocument/2006/relationships/image" Target="../media/image94.png"/><Relationship Id="rId4" Type="http://schemas.openxmlformats.org/officeDocument/2006/relationships/image" Target="../media/image88.png"/><Relationship Id="rId9" Type="http://schemas.openxmlformats.org/officeDocument/2006/relationships/image" Target="../media/image93.png"/></Relationships>
</file>

<file path=ppt/slides/_rels/slide28.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4.xml"/><Relationship Id="rId4" Type="http://schemas.openxmlformats.org/officeDocument/2006/relationships/image" Target="../media/image9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image" Target="../media/image68.png"/><Relationship Id="rId7" Type="http://schemas.openxmlformats.org/officeDocument/2006/relationships/image" Target="../media/image103.png"/><Relationship Id="rId2" Type="http://schemas.openxmlformats.org/officeDocument/2006/relationships/image" Target="../media/image670.png"/><Relationship Id="rId1" Type="http://schemas.openxmlformats.org/officeDocument/2006/relationships/slideLayout" Target="../slideLayouts/slideLayout4.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98.png"/></Relationships>
</file>

<file path=ppt/slides/_rels/slide31.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106.png"/><Relationship Id="rId7"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4.xml"/><Relationship Id="rId6" Type="http://schemas.openxmlformats.org/officeDocument/2006/relationships/image" Target="../media/image109.png"/><Relationship Id="rId11" Type="http://schemas.openxmlformats.org/officeDocument/2006/relationships/image" Target="../media/image114.png"/><Relationship Id="rId5" Type="http://schemas.openxmlformats.org/officeDocument/2006/relationships/image" Target="../media/image55.png"/><Relationship Id="rId10" Type="http://schemas.openxmlformats.org/officeDocument/2006/relationships/image" Target="../media/image113.png"/><Relationship Id="rId4" Type="http://schemas.openxmlformats.org/officeDocument/2006/relationships/image" Target="../media/image107.png"/><Relationship Id="rId9" Type="http://schemas.openxmlformats.org/officeDocument/2006/relationships/image" Target="../media/image112.png"/></Relationships>
</file>

<file path=ppt/slides/_rels/slide32.xml.rels><?xml version="1.0" encoding="UTF-8" standalone="yes"?>
<Relationships xmlns="http://schemas.openxmlformats.org/package/2006/relationships"><Relationship Id="rId8" Type="http://schemas.openxmlformats.org/officeDocument/2006/relationships/image" Target="../media/image121.png"/><Relationship Id="rId3" Type="http://schemas.openxmlformats.org/officeDocument/2006/relationships/image" Target="../media/image116.png"/><Relationship Id="rId7" Type="http://schemas.openxmlformats.org/officeDocument/2006/relationships/image" Target="../media/image120.png"/><Relationship Id="rId2" Type="http://schemas.openxmlformats.org/officeDocument/2006/relationships/image" Target="../media/image115.png"/><Relationship Id="rId1" Type="http://schemas.openxmlformats.org/officeDocument/2006/relationships/slideLayout" Target="../slideLayouts/slideLayout4.xml"/><Relationship Id="rId6" Type="http://schemas.openxmlformats.org/officeDocument/2006/relationships/image" Target="../media/image119.png"/><Relationship Id="rId5" Type="http://schemas.openxmlformats.org/officeDocument/2006/relationships/image" Target="../media/image118.png"/><Relationship Id="rId10" Type="http://schemas.openxmlformats.org/officeDocument/2006/relationships/image" Target="../media/image123.png"/><Relationship Id="rId4" Type="http://schemas.openxmlformats.org/officeDocument/2006/relationships/image" Target="../media/image117.png"/><Relationship Id="rId9" Type="http://schemas.openxmlformats.org/officeDocument/2006/relationships/image" Target="../media/image122.png"/></Relationships>
</file>

<file path=ppt/slides/_rels/slide33.xml.rels><?xml version="1.0" encoding="UTF-8" standalone="yes"?>
<Relationships xmlns="http://schemas.openxmlformats.org/package/2006/relationships"><Relationship Id="rId2" Type="http://schemas.openxmlformats.org/officeDocument/2006/relationships/image" Target="../media/image45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125.png"/><Relationship Id="rId7" Type="http://schemas.openxmlformats.org/officeDocument/2006/relationships/image" Target="../media/image67.png"/><Relationship Id="rId2" Type="http://schemas.openxmlformats.org/officeDocument/2006/relationships/image" Target="../media/image124.png"/><Relationship Id="rId1" Type="http://schemas.openxmlformats.org/officeDocument/2006/relationships/slideLayout" Target="../slideLayouts/slideLayout4.xml"/><Relationship Id="rId6" Type="http://schemas.openxmlformats.org/officeDocument/2006/relationships/image" Target="../media/image128.png"/><Relationship Id="rId5" Type="http://schemas.openxmlformats.org/officeDocument/2006/relationships/image" Target="../media/image127.png"/><Relationship Id="rId10" Type="http://schemas.openxmlformats.org/officeDocument/2006/relationships/image" Target="../media/image132.png"/><Relationship Id="rId4" Type="http://schemas.openxmlformats.org/officeDocument/2006/relationships/image" Target="../media/image126.png"/><Relationship Id="rId9" Type="http://schemas.openxmlformats.org/officeDocument/2006/relationships/image" Target="../media/image131.png"/></Relationships>
</file>

<file path=ppt/slides/_rels/slide35.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85.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8" Type="http://schemas.openxmlformats.org/officeDocument/2006/relationships/image" Target="../media/image1050.png"/><Relationship Id="rId3" Type="http://schemas.openxmlformats.org/officeDocument/2006/relationships/image" Target="../media/image850.png"/><Relationship Id="rId7" Type="http://schemas.openxmlformats.org/officeDocument/2006/relationships/image" Target="../media/image140.png"/><Relationship Id="rId2" Type="http://schemas.openxmlformats.org/officeDocument/2006/relationships/image" Target="../media/image135.png"/><Relationship Id="rId1" Type="http://schemas.openxmlformats.org/officeDocument/2006/relationships/slideLayout" Target="../slideLayouts/slideLayout4.xml"/><Relationship Id="rId6" Type="http://schemas.openxmlformats.org/officeDocument/2006/relationships/image" Target="../media/image139.png"/><Relationship Id="rId5" Type="http://schemas.openxmlformats.org/officeDocument/2006/relationships/image" Target="../media/image138.png"/><Relationship Id="rId10" Type="http://schemas.openxmlformats.org/officeDocument/2006/relationships/image" Target="../media/image142.png"/><Relationship Id="rId4" Type="http://schemas.openxmlformats.org/officeDocument/2006/relationships/image" Target="../media/image137.png"/><Relationship Id="rId9" Type="http://schemas.openxmlformats.org/officeDocument/2006/relationships/image" Target="../media/image134.png"/></Relationships>
</file>

<file path=ppt/slides/_rels/slide37.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image" Target="../media/image110.png"/><Relationship Id="rId3" Type="http://schemas.openxmlformats.org/officeDocument/2006/relationships/image" Target="../media/image145.png"/><Relationship Id="rId7" Type="http://schemas.openxmlformats.org/officeDocument/2006/relationships/image" Target="../media/image149.png"/><Relationship Id="rId12" Type="http://schemas.openxmlformats.org/officeDocument/2006/relationships/image" Target="../media/image154.png"/><Relationship Id="rId2" Type="http://schemas.openxmlformats.org/officeDocument/2006/relationships/image" Target="../media/image144.png"/><Relationship Id="rId1" Type="http://schemas.openxmlformats.org/officeDocument/2006/relationships/slideLayout" Target="../slideLayouts/slideLayout4.xml"/><Relationship Id="rId6" Type="http://schemas.openxmlformats.org/officeDocument/2006/relationships/image" Target="../media/image108.png"/><Relationship Id="rId11" Type="http://schemas.openxmlformats.org/officeDocument/2006/relationships/image" Target="../media/image153.png"/><Relationship Id="rId5" Type="http://schemas.openxmlformats.org/officeDocument/2006/relationships/image" Target="../media/image147.png"/><Relationship Id="rId10" Type="http://schemas.openxmlformats.org/officeDocument/2006/relationships/image" Target="../media/image152.png"/><Relationship Id="rId4" Type="http://schemas.openxmlformats.org/officeDocument/2006/relationships/image" Target="../media/image146.png"/><Relationship Id="rId9" Type="http://schemas.openxmlformats.org/officeDocument/2006/relationships/image" Target="../media/image151.png"/><Relationship Id="rId14" Type="http://schemas.openxmlformats.org/officeDocument/2006/relationships/image" Target="../media/image156.png"/></Relationships>
</file>

<file path=ppt/slides/_rels/slide38.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image" Target="../media/image143.png"/><Relationship Id="rId1" Type="http://schemas.openxmlformats.org/officeDocument/2006/relationships/slideLayout" Target="../slideLayouts/slideLayout4.xml"/><Relationship Id="rId6" Type="http://schemas.openxmlformats.org/officeDocument/2006/relationships/image" Target="../media/image160.png"/><Relationship Id="rId5" Type="http://schemas.openxmlformats.org/officeDocument/2006/relationships/image" Target="../media/image159.png"/><Relationship Id="rId4" Type="http://schemas.openxmlformats.org/officeDocument/2006/relationships/image" Target="../media/image15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8" Type="http://schemas.openxmlformats.org/officeDocument/2006/relationships/image" Target="../media/image167.png"/><Relationship Id="rId3" Type="http://schemas.openxmlformats.org/officeDocument/2006/relationships/image" Target="../media/image130.png"/><Relationship Id="rId7" Type="http://schemas.openxmlformats.org/officeDocument/2006/relationships/image" Target="../media/image166.png"/><Relationship Id="rId2" Type="http://schemas.openxmlformats.org/officeDocument/2006/relationships/image" Target="../media/image1340.png"/><Relationship Id="rId1" Type="http://schemas.openxmlformats.org/officeDocument/2006/relationships/slideLayout" Target="../slideLayouts/slideLayout4.xml"/><Relationship Id="rId6" Type="http://schemas.openxmlformats.org/officeDocument/2006/relationships/image" Target="../media/image165.png"/><Relationship Id="rId5" Type="http://schemas.openxmlformats.org/officeDocument/2006/relationships/image" Target="../media/image164.png"/><Relationship Id="rId10" Type="http://schemas.openxmlformats.org/officeDocument/2006/relationships/image" Target="../media/image169.png"/><Relationship Id="rId4" Type="http://schemas.openxmlformats.org/officeDocument/2006/relationships/image" Target="../media/image163.png"/><Relationship Id="rId9" Type="http://schemas.openxmlformats.org/officeDocument/2006/relationships/image" Target="../media/image168.png"/></Relationships>
</file>

<file path=ppt/slides/_rels/slide42.xml.rels><?xml version="1.0" encoding="UTF-8" standalone="yes"?>
<Relationships xmlns="http://schemas.openxmlformats.org/package/2006/relationships"><Relationship Id="rId3" Type="http://schemas.openxmlformats.org/officeDocument/2006/relationships/image" Target="../media/image170.png"/><Relationship Id="rId7" Type="http://schemas.openxmlformats.org/officeDocument/2006/relationships/image" Target="../media/image174.png"/><Relationship Id="rId2" Type="http://schemas.openxmlformats.org/officeDocument/2006/relationships/image" Target="../media/image130.png"/><Relationship Id="rId1" Type="http://schemas.openxmlformats.org/officeDocument/2006/relationships/slideLayout" Target="../slideLayouts/slideLayout4.xml"/><Relationship Id="rId6" Type="http://schemas.openxmlformats.org/officeDocument/2006/relationships/image" Target="../media/image173.png"/><Relationship Id="rId5" Type="http://schemas.openxmlformats.org/officeDocument/2006/relationships/image" Target="../media/image172.png"/><Relationship Id="rId4" Type="http://schemas.openxmlformats.org/officeDocument/2006/relationships/image" Target="../media/image171.png"/></Relationships>
</file>

<file path=ppt/slides/_rels/slide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3.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8" Type="http://schemas.openxmlformats.org/officeDocument/2006/relationships/image" Target="../media/image180.png"/><Relationship Id="rId3" Type="http://schemas.microsoft.com/office/2007/relationships/hdphoto" Target="../media/hdphoto1.wdp"/><Relationship Id="rId7" Type="http://schemas.openxmlformats.org/officeDocument/2006/relationships/image" Target="../media/image179.png"/><Relationship Id="rId2" Type="http://schemas.openxmlformats.org/officeDocument/2006/relationships/image" Target="../media/image133.png"/><Relationship Id="rId1" Type="http://schemas.openxmlformats.org/officeDocument/2006/relationships/slideLayout" Target="../slideLayouts/slideLayout4.xml"/><Relationship Id="rId6" Type="http://schemas.openxmlformats.org/officeDocument/2006/relationships/image" Target="../media/image178.png"/><Relationship Id="rId11" Type="http://schemas.openxmlformats.org/officeDocument/2006/relationships/image" Target="../media/image183.png"/><Relationship Id="rId5" Type="http://schemas.openxmlformats.org/officeDocument/2006/relationships/image" Target="../media/image177.png"/><Relationship Id="rId10" Type="http://schemas.openxmlformats.org/officeDocument/2006/relationships/image" Target="../media/image182.png"/><Relationship Id="rId4" Type="http://schemas.openxmlformats.org/officeDocument/2006/relationships/image" Target="../media/image176.png"/><Relationship Id="rId9" Type="http://schemas.openxmlformats.org/officeDocument/2006/relationships/image" Target="../media/image181.png"/></Relationships>
</file>

<file path=ppt/slides/_rels/slide4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87.png"/><Relationship Id="rId2" Type="http://schemas.openxmlformats.org/officeDocument/2006/relationships/image" Target="../media/image133.png"/><Relationship Id="rId1" Type="http://schemas.openxmlformats.org/officeDocument/2006/relationships/slideLayout" Target="../slideLayouts/slideLayout4.xml"/><Relationship Id="rId6" Type="http://schemas.openxmlformats.org/officeDocument/2006/relationships/image" Target="../media/image186.png"/><Relationship Id="rId5" Type="http://schemas.openxmlformats.org/officeDocument/2006/relationships/image" Target="../media/image185.png"/><Relationship Id="rId4" Type="http://schemas.openxmlformats.org/officeDocument/2006/relationships/image" Target="../media/image184.png"/></Relationships>
</file>

<file path=ppt/slides/_rels/slide4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36.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36.png"/><Relationship Id="rId1" Type="http://schemas.openxmlformats.org/officeDocument/2006/relationships/slideLayout" Target="../slideLayouts/slideLayout4.xml"/><Relationship Id="rId4" Type="http://schemas.openxmlformats.org/officeDocument/2006/relationships/image" Target="../media/image141.png"/></Relationships>
</file>

<file path=ppt/slides/_rels/slide48.xml.rels><?xml version="1.0" encoding="UTF-8" standalone="yes"?>
<Relationships xmlns="http://schemas.openxmlformats.org/package/2006/relationships"><Relationship Id="rId3" Type="http://schemas.openxmlformats.org/officeDocument/2006/relationships/image" Target="../media/image191.png"/><Relationship Id="rId7" Type="http://schemas.openxmlformats.org/officeDocument/2006/relationships/image" Target="../media/image195.png"/><Relationship Id="rId2" Type="http://schemas.openxmlformats.org/officeDocument/2006/relationships/image" Target="../media/image190.png"/><Relationship Id="rId1" Type="http://schemas.openxmlformats.org/officeDocument/2006/relationships/slideLayout" Target="../slideLayouts/slideLayout4.xml"/><Relationship Id="rId6" Type="http://schemas.openxmlformats.org/officeDocument/2006/relationships/image" Target="../media/image194.png"/><Relationship Id="rId5" Type="http://schemas.openxmlformats.org/officeDocument/2006/relationships/image" Target="../media/image193.png"/><Relationship Id="rId4" Type="http://schemas.openxmlformats.org/officeDocument/2006/relationships/image" Target="../media/image192.png"/></Relationships>
</file>

<file path=ppt/slides/_rels/slide49.xml.rels><?xml version="1.0" encoding="UTF-8" standalone="yes"?>
<Relationships xmlns="http://schemas.openxmlformats.org/package/2006/relationships"><Relationship Id="rId8" Type="http://schemas.openxmlformats.org/officeDocument/2006/relationships/image" Target="../media/image202.png"/><Relationship Id="rId3" Type="http://schemas.openxmlformats.org/officeDocument/2006/relationships/image" Target="../media/image197.png"/><Relationship Id="rId7" Type="http://schemas.openxmlformats.org/officeDocument/2006/relationships/image" Target="../media/image201.png"/><Relationship Id="rId2" Type="http://schemas.openxmlformats.org/officeDocument/2006/relationships/image" Target="../media/image196.png"/><Relationship Id="rId1" Type="http://schemas.openxmlformats.org/officeDocument/2006/relationships/slideLayout" Target="../slideLayouts/slideLayout4.xml"/><Relationship Id="rId6" Type="http://schemas.openxmlformats.org/officeDocument/2006/relationships/image" Target="../media/image200.png"/><Relationship Id="rId5" Type="http://schemas.openxmlformats.org/officeDocument/2006/relationships/image" Target="../media/image199.png"/><Relationship Id="rId4" Type="http://schemas.openxmlformats.org/officeDocument/2006/relationships/image" Target="../media/image19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b="18803"/>
          <a:stretch/>
        </p:blipFill>
        <p:spPr bwMode="auto">
          <a:xfrm>
            <a:off x="7023682" y="854274"/>
            <a:ext cx="1827456" cy="714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37F67156-7988-4005-BA1A-FE9493A5B379}"/>
              </a:ext>
            </a:extLst>
          </p:cNvPr>
          <p:cNvSpPr>
            <a:spLocks noGrp="1"/>
          </p:cNvSpPr>
          <p:nvPr>
            <p:ph type="ctrTitle"/>
          </p:nvPr>
        </p:nvSpPr>
        <p:spPr>
          <a:xfrm>
            <a:off x="1476462" y="877957"/>
            <a:ext cx="5547220" cy="666750"/>
          </a:xfrm>
        </p:spPr>
        <p:txBody>
          <a:bodyPr>
            <a:noAutofit/>
          </a:bodyPr>
          <a:lstStyle/>
          <a:p>
            <a:pPr algn="ctr" eaLnBrk="1" fontAlgn="auto" hangingPunct="1">
              <a:spcAft>
                <a:spcPts val="0"/>
              </a:spcAft>
              <a:defRPr/>
            </a:pPr>
            <a:r>
              <a:rPr lang="en-US" sz="3200" b="1" dirty="0">
                <a:latin typeface="Times New Roman" panose="02020603050405020304" pitchFamily="18" charset="0"/>
                <a:cs typeface="Times New Roman" panose="02020603050405020304" pitchFamily="18" charset="0"/>
              </a:rPr>
              <a:t>Foundation PHYSICS</a:t>
            </a:r>
          </a:p>
        </p:txBody>
      </p:sp>
      <p:sp>
        <p:nvSpPr>
          <p:cNvPr id="10" name="Subtitle 2">
            <a:extLst>
              <a:ext uri="{FF2B5EF4-FFF2-40B4-BE49-F238E27FC236}">
                <a16:creationId xmlns:a16="http://schemas.microsoft.com/office/drawing/2014/main" id="{63F1872A-C45F-4DD9-AFC4-8CAF0832CF80}"/>
              </a:ext>
            </a:extLst>
          </p:cNvPr>
          <p:cNvSpPr>
            <a:spLocks noGrp="1"/>
          </p:cNvSpPr>
          <p:nvPr>
            <p:ph type="subTitle" idx="1"/>
          </p:nvPr>
        </p:nvSpPr>
        <p:spPr>
          <a:xfrm>
            <a:off x="636799" y="1866900"/>
            <a:ext cx="7559675" cy="381000"/>
          </a:xfrm>
        </p:spPr>
        <p:txBody>
          <a:bodyPr rtlCol="0">
            <a:noAutofit/>
          </a:bodyPr>
          <a:lstStyle/>
          <a:p>
            <a:pPr algn="ctr">
              <a:defRPr/>
            </a:pPr>
            <a:r>
              <a:rPr lang="en-US" sz="3200" b="1" dirty="0">
                <a:latin typeface="Times New Roman" panose="02020603050405020304" pitchFamily="18" charset="0"/>
                <a:cs typeface="Times New Roman" panose="02020603050405020304" pitchFamily="18" charset="0"/>
              </a:rPr>
              <a:t>Seminar 2: Dynamics and Work/Energy</a:t>
            </a:r>
          </a:p>
        </p:txBody>
      </p:sp>
    </p:spTree>
    <p:extLst>
      <p:ext uri="{BB962C8B-B14F-4D97-AF65-F5344CB8AC3E}">
        <p14:creationId xmlns:p14="http://schemas.microsoft.com/office/powerpoint/2010/main" val="1651466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 ANSWERS</a:t>
            </a:r>
          </a:p>
        </p:txBody>
      </p:sp>
      <p:sp>
        <p:nvSpPr>
          <p:cNvPr id="13" name="Rectangle 18">
            <a:extLst>
              <a:ext uri="{FF2B5EF4-FFF2-40B4-BE49-F238E27FC236}">
                <a16:creationId xmlns:a16="http://schemas.microsoft.com/office/drawing/2014/main" id="{3C4F7ABE-A5CD-404A-8246-8E40CCF32378}"/>
              </a:ext>
            </a:extLst>
          </p:cNvPr>
          <p:cNvSpPr>
            <a:spLocks noChangeArrowheads="1"/>
          </p:cNvSpPr>
          <p:nvPr/>
        </p:nvSpPr>
        <p:spPr bwMode="auto">
          <a:xfrm>
            <a:off x="0" y="755528"/>
            <a:ext cx="4253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(c) </a:t>
            </a:r>
            <a:r>
              <a:rPr kumimoji="0" lang="en-US" altLang="en-US" sz="2400" b="0" i="0" u="none" strike="noStrike" kern="1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Calculate acceleration</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8DEC5EED-48A6-4746-B799-8E54BB7F0943}"/>
                  </a:ext>
                </a:extLst>
              </p:cNvPr>
              <p:cNvSpPr/>
              <p:nvPr/>
            </p:nvSpPr>
            <p:spPr>
              <a:xfrm>
                <a:off x="121641" y="1336089"/>
                <a:ext cx="8401574" cy="856068"/>
              </a:xfrm>
              <a:prstGeom prst="rect">
                <a:avLst/>
              </a:prstGeom>
            </p:spPr>
            <p:txBody>
              <a:bodyPr wrap="square">
                <a:spAutoFit/>
              </a:bodyPr>
              <a:lstStyle/>
              <a:p>
                <a:pPr>
                  <a:lnSpc>
                    <a:spcPct val="107000"/>
                  </a:lnSpc>
                  <a:spcAft>
                    <a:spcPts val="800"/>
                  </a:spcAf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Using Newton's second law, </a:t>
                </a:r>
                <a14:m>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𝐹</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𝑛𝑒𝑡</m:t>
                        </m:r>
                      </m:sub>
                    </m:sSub>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𝑚𝑎</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where mmm is the mass of the system and a is the acceleration:</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8DEC5EED-48A6-4746-B799-8E54BB7F0943}"/>
                  </a:ext>
                </a:extLst>
              </p:cNvPr>
              <p:cNvSpPr>
                <a:spLocks noRot="1" noChangeAspect="1" noMove="1" noResize="1" noEditPoints="1" noAdjustHandles="1" noChangeArrowheads="1" noChangeShapeType="1" noTextEdit="1"/>
              </p:cNvSpPr>
              <p:nvPr/>
            </p:nvSpPr>
            <p:spPr>
              <a:xfrm>
                <a:off x="121641" y="1336089"/>
                <a:ext cx="8401574" cy="856068"/>
              </a:xfrm>
              <a:prstGeom prst="rect">
                <a:avLst/>
              </a:prstGeom>
              <a:blipFill>
                <a:blip r:embed="rId2"/>
                <a:stretch>
                  <a:fillRect l="-1161" t="-5674" b="-148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B1A1AD05-2D4B-4D63-8D31-791CEE78A94A}"/>
                  </a:ext>
                </a:extLst>
              </p:cNvPr>
              <p:cNvSpPr/>
              <p:nvPr/>
            </p:nvSpPr>
            <p:spPr>
              <a:xfrm>
                <a:off x="4032012" y="2639752"/>
                <a:ext cx="1173847" cy="6685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𝑎</m:t>
                      </m:r>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𝑛𝑒𝑡</m:t>
                              </m:r>
                            </m:sub>
                          </m:sSub>
                        </m:num>
                        <m:den>
                          <m:r>
                            <a:rPr lang="en-US" sz="2000" i="1">
                              <a:latin typeface="Cambria Math" panose="02040503050406030204" pitchFamily="18" charset="0"/>
                            </a:rPr>
                            <m:t>𝑚</m:t>
                          </m:r>
                        </m:den>
                      </m:f>
                    </m:oMath>
                  </m:oMathPara>
                </a14:m>
                <a:endParaRPr lang="en-US" sz="2000" i="1" dirty="0">
                  <a:latin typeface="Cambria Math" panose="02040503050406030204" pitchFamily="18" charset="0"/>
                </a:endParaRPr>
              </a:p>
            </p:txBody>
          </p:sp>
        </mc:Choice>
        <mc:Fallback xmlns="">
          <p:sp>
            <p:nvSpPr>
              <p:cNvPr id="5" name="Rectangle 4">
                <a:extLst>
                  <a:ext uri="{FF2B5EF4-FFF2-40B4-BE49-F238E27FC236}">
                    <a16:creationId xmlns:a16="http://schemas.microsoft.com/office/drawing/2014/main" id="{B1A1AD05-2D4B-4D63-8D31-791CEE78A94A}"/>
                  </a:ext>
                </a:extLst>
              </p:cNvPr>
              <p:cNvSpPr>
                <a:spLocks noRot="1" noChangeAspect="1" noMove="1" noResize="1" noEditPoints="1" noAdjustHandles="1" noChangeArrowheads="1" noChangeShapeType="1" noTextEdit="1"/>
              </p:cNvSpPr>
              <p:nvPr/>
            </p:nvSpPr>
            <p:spPr>
              <a:xfrm>
                <a:off x="4032012" y="2639752"/>
                <a:ext cx="1173847" cy="668581"/>
              </a:xfrm>
              <a:prstGeom prst="rect">
                <a:avLst/>
              </a:prstGeom>
              <a:blipFill>
                <a:blip r:embed="rId3"/>
                <a:stretch>
                  <a:fillRect/>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934D2F9A-2F6B-4723-80D8-23F2E14BDB7C}"/>
              </a:ext>
            </a:extLst>
          </p:cNvPr>
          <p:cNvSpPr/>
          <p:nvPr/>
        </p:nvSpPr>
        <p:spPr>
          <a:xfrm>
            <a:off x="121641" y="3698220"/>
            <a:ext cx="4021229" cy="470000"/>
          </a:xfrm>
          <a:prstGeom prst="rect">
            <a:avLst/>
          </a:prstGeom>
        </p:spPr>
        <p:txBody>
          <a:bodyPr wrap="none">
            <a:spAutoFit/>
          </a:bodyPr>
          <a:lstStyle/>
          <a:p>
            <a:pPr>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Substituting the known values:</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EAB4289F-7B1E-4EF8-82DE-60383B99E2CC}"/>
                  </a:ext>
                </a:extLst>
              </p:cNvPr>
              <p:cNvSpPr/>
              <p:nvPr/>
            </p:nvSpPr>
            <p:spPr>
              <a:xfrm>
                <a:off x="3157959" y="4615815"/>
                <a:ext cx="2845010" cy="7244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𝑎</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b="0" i="0" smtClean="0">
                              <a:latin typeface="Cambria Math" panose="02040503050406030204" pitchFamily="18" charset="0"/>
                            </a:rPr>
                            <m:t>3</m:t>
                          </m:r>
                          <m:r>
                            <a:rPr lang="en-US" sz="2000" i="1">
                              <a:latin typeface="Cambria Math" panose="02040503050406030204" pitchFamily="18" charset="0"/>
                            </a:rPr>
                            <m:t>𝑁</m:t>
                          </m:r>
                        </m:num>
                        <m:den>
                          <m:r>
                            <a:rPr lang="en-US" sz="2000">
                              <a:latin typeface="Cambria Math" panose="02040503050406030204" pitchFamily="18" charset="0"/>
                            </a:rPr>
                            <m:t>23</m:t>
                          </m:r>
                          <m:r>
                            <a:rPr lang="en-US" sz="2000" i="1">
                              <a:latin typeface="Cambria Math" panose="02040503050406030204" pitchFamily="18" charset="0"/>
                            </a:rPr>
                            <m:t>𝑘𝑔</m:t>
                          </m:r>
                        </m:den>
                      </m:f>
                      <m:r>
                        <a:rPr lang="en-US" sz="2000">
                          <a:latin typeface="Cambria Math" panose="02040503050406030204" pitchFamily="18" charset="0"/>
                        </a:rPr>
                        <m:t>=</m:t>
                      </m:r>
                      <m:r>
                        <a:rPr lang="en-US" sz="2000" b="0" i="0" smtClean="0">
                          <a:latin typeface="Cambria Math" panose="02040503050406030204" pitchFamily="18" charset="0"/>
                        </a:rPr>
                        <m:t>0</m:t>
                      </m:r>
                      <m:r>
                        <a:rPr lang="en-US" sz="2000">
                          <a:latin typeface="Cambria Math" panose="02040503050406030204" pitchFamily="18" charset="0"/>
                        </a:rPr>
                        <m:t>.</m:t>
                      </m:r>
                      <m:r>
                        <a:rPr lang="en-US" sz="2000" b="0" i="0" smtClean="0">
                          <a:latin typeface="Cambria Math" panose="02040503050406030204" pitchFamily="18" charset="0"/>
                        </a:rPr>
                        <m:t>13</m:t>
                      </m:r>
                      <m:r>
                        <a:rPr lang="en-US" sz="2000">
                          <a:latin typeface="Cambria Math" panose="02040503050406030204" pitchFamily="18" charset="0"/>
                        </a:rPr>
                        <m:t> </m:t>
                      </m:r>
                      <m:f>
                        <m:fPr>
                          <m:type m:val="lin"/>
                          <m:ctrlPr>
                            <a:rPr lang="en-US" sz="2000" i="1">
                              <a:latin typeface="Cambria Math" panose="02040503050406030204" pitchFamily="18" charset="0"/>
                            </a:rPr>
                          </m:ctrlPr>
                        </m:fPr>
                        <m:num>
                          <m:r>
                            <a:rPr lang="en-US" sz="2000" i="1">
                              <a:latin typeface="Cambria Math" panose="02040503050406030204" pitchFamily="18" charset="0"/>
                            </a:rPr>
                            <m:t>𝑚</m:t>
                          </m:r>
                        </m:num>
                        <m:den>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a:latin typeface="Cambria Math" panose="02040503050406030204" pitchFamily="18" charset="0"/>
                                </a:rPr>
                                <m:t>2</m:t>
                              </m:r>
                            </m:sup>
                          </m:sSup>
                        </m:den>
                      </m:f>
                    </m:oMath>
                  </m:oMathPara>
                </a14:m>
                <a:endParaRPr lang="en-US" sz="2000" dirty="0"/>
              </a:p>
            </p:txBody>
          </p:sp>
        </mc:Choice>
        <mc:Fallback xmlns="">
          <p:sp>
            <p:nvSpPr>
              <p:cNvPr id="9" name="Rectangle 8">
                <a:extLst>
                  <a:ext uri="{FF2B5EF4-FFF2-40B4-BE49-F238E27FC236}">
                    <a16:creationId xmlns:a16="http://schemas.microsoft.com/office/drawing/2014/main" id="{EAB4289F-7B1E-4EF8-82DE-60383B99E2CC}"/>
                  </a:ext>
                </a:extLst>
              </p:cNvPr>
              <p:cNvSpPr>
                <a:spLocks noRot="1" noChangeAspect="1" noMove="1" noResize="1" noEditPoints="1" noAdjustHandles="1" noChangeArrowheads="1" noChangeShapeType="1" noTextEdit="1"/>
              </p:cNvSpPr>
              <p:nvPr/>
            </p:nvSpPr>
            <p:spPr>
              <a:xfrm>
                <a:off x="3157959" y="4615815"/>
                <a:ext cx="2845010" cy="72449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FBAFF126-737E-4F83-9DB2-35D4D0CB67C6}"/>
                  </a:ext>
                </a:extLst>
              </p:cNvPr>
              <p:cNvSpPr/>
              <p:nvPr/>
            </p:nvSpPr>
            <p:spPr>
              <a:xfrm>
                <a:off x="121641" y="5724745"/>
                <a:ext cx="5326010" cy="460382"/>
              </a:xfrm>
              <a:prstGeom prst="rect">
                <a:avLst/>
              </a:prstGeom>
            </p:spPr>
            <p:txBody>
              <a:bodyPr wrap="none">
                <a:spAutoFit/>
              </a:bodyPr>
              <a:lstStyle/>
              <a:p>
                <a:pPr>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The acceleration is  </a:t>
                </a:r>
                <a14:m>
                  <m:oMath xmlns:m="http://schemas.openxmlformats.org/officeDocument/2006/math">
                    <m:r>
                      <a:rPr lang="en-US" sz="2400" i="1" kern="0">
                        <a:latin typeface="Cambria Math" panose="02040503050406030204" pitchFamily="18" charset="0"/>
                        <a:ea typeface="Calibri" panose="020F0502020204030204" pitchFamily="34" charset="0"/>
                        <a:cs typeface="Times New Roman" panose="02020603050405020304" pitchFamily="18" charset="0"/>
                      </a:rPr>
                      <m:t>0</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m:t>
                    </m:r>
                    <m:r>
                      <a:rPr lang="en-US" sz="2400" b="0" i="1" kern="0" smtClean="0">
                        <a:latin typeface="Cambria Math" panose="02040503050406030204" pitchFamily="18" charset="0"/>
                        <a:ea typeface="Times New Roman" panose="02020603050405020304" pitchFamily="18" charset="0"/>
                        <a:cs typeface="Times New Roman" panose="02020603050405020304" pitchFamily="18" charset="0"/>
                      </a:rPr>
                      <m:t>13</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𝑚</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𝑠</m:t>
                        </m:r>
                      </m:e>
                      <m:sup>
                        <m:r>
                          <a:rPr lang="en-US" sz="2400" i="1" kern="0">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en-US" sz="2400" kern="0" dirty="0">
                    <a:latin typeface="Times New Roman" panose="02020603050405020304" pitchFamily="18" charset="0"/>
                    <a:ea typeface="DengXian" panose="02010600030101010101" pitchFamily="2" charset="-122"/>
                    <a:cs typeface="Times New Roman" panose="02020603050405020304" pitchFamily="18" charset="0"/>
                  </a:rPr>
                  <a:t> </a:t>
                </a:r>
                <a:r>
                  <a:rPr lang="en-US" sz="2400" kern="100" dirty="0">
                    <a:latin typeface="Times New Roman" panose="02020603050405020304" pitchFamily="18" charset="0"/>
                    <a:ea typeface="Calibri" panose="020F0502020204030204" pitchFamily="34" charset="0"/>
                    <a:cs typeface="Times New Roman" panose="02020603050405020304" pitchFamily="18" charset="0"/>
                  </a:rPr>
                  <a:t>to the left.</a:t>
                </a:r>
              </a:p>
            </p:txBody>
          </p:sp>
        </mc:Choice>
        <mc:Fallback xmlns="">
          <p:sp>
            <p:nvSpPr>
              <p:cNvPr id="10" name="Rectangle 9">
                <a:extLst>
                  <a:ext uri="{FF2B5EF4-FFF2-40B4-BE49-F238E27FC236}">
                    <a16:creationId xmlns:a16="http://schemas.microsoft.com/office/drawing/2014/main" id="{FBAFF126-737E-4F83-9DB2-35D4D0CB67C6}"/>
                  </a:ext>
                </a:extLst>
              </p:cNvPr>
              <p:cNvSpPr>
                <a:spLocks noRot="1" noChangeAspect="1" noMove="1" noResize="1" noEditPoints="1" noAdjustHandles="1" noChangeArrowheads="1" noChangeShapeType="1" noTextEdit="1"/>
              </p:cNvSpPr>
              <p:nvPr/>
            </p:nvSpPr>
            <p:spPr>
              <a:xfrm>
                <a:off x="121641" y="5724745"/>
                <a:ext cx="5326010" cy="460382"/>
              </a:xfrm>
              <a:prstGeom prst="rect">
                <a:avLst/>
              </a:prstGeom>
              <a:blipFill>
                <a:blip r:embed="rId5"/>
                <a:stretch>
                  <a:fillRect l="-1831" t="-10526" r="-458" b="-28947"/>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E55025DD-73CA-4019-AF22-98348B2833AB}"/>
              </a:ext>
            </a:extLst>
          </p:cNvPr>
          <p:cNvSpPr txBox="1"/>
          <p:nvPr/>
        </p:nvSpPr>
        <p:spPr>
          <a:xfrm>
            <a:off x="3894212" y="2628544"/>
            <a:ext cx="1778466" cy="830997"/>
          </a:xfrm>
          <a:prstGeom prst="rect">
            <a:avLst/>
          </a:prstGeom>
          <a:noFill/>
          <a:ln w="19050">
            <a:solidFill>
              <a:srgbClr val="FF0000"/>
            </a:solidFill>
          </a:ln>
        </p:spPr>
        <p:txBody>
          <a:bodyPr wrap="square" rtlCol="0">
            <a:spAutoFit/>
          </a:bodyPr>
          <a:lstStyle/>
          <a:p>
            <a:endParaRPr lang="en-US" sz="2400" dirty="0">
              <a:latin typeface="+mj-lt"/>
            </a:endParaRPr>
          </a:p>
          <a:p>
            <a:endParaRPr lang="en-US" sz="2400" dirty="0" err="1">
              <a:latin typeface="+mj-lt"/>
            </a:endParaRPr>
          </a:p>
        </p:txBody>
      </p:sp>
      <p:sp>
        <p:nvSpPr>
          <p:cNvPr id="12" name="TextBox 11">
            <a:extLst>
              <a:ext uri="{FF2B5EF4-FFF2-40B4-BE49-F238E27FC236}">
                <a16:creationId xmlns:a16="http://schemas.microsoft.com/office/drawing/2014/main" id="{C3310851-D72D-437E-97CD-13919651A97A}"/>
              </a:ext>
            </a:extLst>
          </p:cNvPr>
          <p:cNvSpPr txBox="1"/>
          <p:nvPr/>
        </p:nvSpPr>
        <p:spPr>
          <a:xfrm>
            <a:off x="3157958" y="4583188"/>
            <a:ext cx="2940837" cy="830997"/>
          </a:xfrm>
          <a:prstGeom prst="rect">
            <a:avLst/>
          </a:prstGeom>
          <a:noFill/>
          <a:ln w="19050">
            <a:solidFill>
              <a:srgbClr val="FF0000"/>
            </a:solidFill>
          </a:ln>
        </p:spPr>
        <p:txBody>
          <a:bodyPr wrap="square" rtlCol="0">
            <a:spAutoFit/>
          </a:bodyPr>
          <a:lstStyle/>
          <a:p>
            <a:endParaRPr lang="en-US" sz="2400" dirty="0">
              <a:latin typeface="+mj-lt"/>
            </a:endParaRPr>
          </a:p>
          <a:p>
            <a:endParaRPr lang="en-US" sz="2400" dirty="0" err="1">
              <a:latin typeface="+mj-lt"/>
            </a:endParaRPr>
          </a:p>
        </p:txBody>
      </p:sp>
    </p:spTree>
    <p:extLst>
      <p:ext uri="{BB962C8B-B14F-4D97-AF65-F5344CB8AC3E}">
        <p14:creationId xmlns:p14="http://schemas.microsoft.com/office/powerpoint/2010/main" val="2459505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9" grpId="0"/>
      <p:bldP spid="10" grpId="0"/>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 ANSWERS</a:t>
            </a:r>
          </a:p>
        </p:txBody>
      </p:sp>
      <p:sp>
        <p:nvSpPr>
          <p:cNvPr id="13" name="Rectangle 18">
            <a:extLst>
              <a:ext uri="{FF2B5EF4-FFF2-40B4-BE49-F238E27FC236}">
                <a16:creationId xmlns:a16="http://schemas.microsoft.com/office/drawing/2014/main" id="{3C4F7ABE-A5CD-404A-8246-8E40CCF32378}"/>
              </a:ext>
            </a:extLst>
          </p:cNvPr>
          <p:cNvSpPr>
            <a:spLocks noChangeArrowheads="1"/>
          </p:cNvSpPr>
          <p:nvPr/>
        </p:nvSpPr>
        <p:spPr bwMode="auto">
          <a:xfrm>
            <a:off x="-1" y="755528"/>
            <a:ext cx="8401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(d) </a:t>
            </a:r>
            <a:r>
              <a:rPr kumimoji="0" lang="en-US" altLang="en-US" sz="2400" b="0" i="0" u="none" strike="noStrike" kern="1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Calculate acceleration</a:t>
            </a:r>
            <a:r>
              <a:rPr lang="en-US" sz="2400" kern="100" dirty="0">
                <a:solidFill>
                  <a:prstClr val="black"/>
                </a:solidFill>
                <a:ea typeface="Calibri" panose="020F0502020204030204" pitchFamily="34" charset="0"/>
                <a:cs typeface="Times New Roman" panose="02020603050405020304" pitchFamily="18" charset="0"/>
              </a:rPr>
              <a:t> be if friction were 15.0 N</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EAB4289F-7B1E-4EF8-82DE-60383B99E2CC}"/>
                  </a:ext>
                </a:extLst>
              </p:cNvPr>
              <p:cNvSpPr/>
              <p:nvPr/>
            </p:nvSpPr>
            <p:spPr>
              <a:xfrm>
                <a:off x="3054758" y="4628046"/>
                <a:ext cx="152798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𝑎</m:t>
                      </m:r>
                      <m:r>
                        <a:rPr lang="en-US" sz="2000">
                          <a:latin typeface="Cambria Math" panose="02040503050406030204" pitchFamily="18" charset="0"/>
                        </a:rPr>
                        <m:t>=</m:t>
                      </m:r>
                      <m:r>
                        <a:rPr lang="en-US" sz="2000" i="1" smtClean="0">
                          <a:latin typeface="Cambria Math" panose="02040503050406030204" pitchFamily="18" charset="0"/>
                        </a:rPr>
                        <m:t>0</m:t>
                      </m:r>
                      <m:f>
                        <m:fPr>
                          <m:type m:val="lin"/>
                          <m:ctrlPr>
                            <a:rPr lang="en-US" sz="2000" i="1">
                              <a:latin typeface="Cambria Math" panose="02040503050406030204" pitchFamily="18" charset="0"/>
                            </a:rPr>
                          </m:ctrlPr>
                        </m:fPr>
                        <m:num>
                          <m:r>
                            <a:rPr lang="en-US" sz="2000" i="1">
                              <a:latin typeface="Cambria Math" panose="02040503050406030204" pitchFamily="18" charset="0"/>
                            </a:rPr>
                            <m:t>𝑚</m:t>
                          </m:r>
                        </m:num>
                        <m:den>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a:latin typeface="Cambria Math" panose="02040503050406030204" pitchFamily="18" charset="0"/>
                                </a:rPr>
                                <m:t>2</m:t>
                              </m:r>
                            </m:sup>
                          </m:sSup>
                        </m:den>
                      </m:f>
                    </m:oMath>
                  </m:oMathPara>
                </a14:m>
                <a:endParaRPr lang="en-US" sz="2000" dirty="0"/>
              </a:p>
            </p:txBody>
          </p:sp>
        </mc:Choice>
        <mc:Fallback xmlns="">
          <p:sp>
            <p:nvSpPr>
              <p:cNvPr id="9" name="Rectangle 8">
                <a:extLst>
                  <a:ext uri="{FF2B5EF4-FFF2-40B4-BE49-F238E27FC236}">
                    <a16:creationId xmlns:a16="http://schemas.microsoft.com/office/drawing/2014/main" id="{EAB4289F-7B1E-4EF8-82DE-60383B99E2CC}"/>
                  </a:ext>
                </a:extLst>
              </p:cNvPr>
              <p:cNvSpPr>
                <a:spLocks noRot="1" noChangeAspect="1" noMove="1" noResize="1" noEditPoints="1" noAdjustHandles="1" noChangeArrowheads="1" noChangeShapeType="1" noTextEdit="1"/>
              </p:cNvSpPr>
              <p:nvPr/>
            </p:nvSpPr>
            <p:spPr>
              <a:xfrm>
                <a:off x="3054758" y="4628046"/>
                <a:ext cx="1527982" cy="400110"/>
              </a:xfrm>
              <a:prstGeom prst="rect">
                <a:avLst/>
              </a:prstGeom>
              <a:blipFill>
                <a:blip r:embed="rId2"/>
                <a:stretch>
                  <a:fillRect t="-115152" r="-27888" b="-178788"/>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FBAFF126-737E-4F83-9DB2-35D4D0CB67C6}"/>
              </a:ext>
            </a:extLst>
          </p:cNvPr>
          <p:cNvSpPr/>
          <p:nvPr/>
        </p:nvSpPr>
        <p:spPr>
          <a:xfrm>
            <a:off x="121641" y="5724745"/>
            <a:ext cx="3701654" cy="460895"/>
          </a:xfrm>
          <a:prstGeom prst="rect">
            <a:avLst/>
          </a:prstGeom>
        </p:spPr>
        <p:txBody>
          <a:bodyPr wrap="none">
            <a:spAutoFit/>
          </a:bodyPr>
          <a:lstStyle/>
          <a:p>
            <a:pPr>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The system is in equilibrium</a:t>
            </a:r>
          </a:p>
        </p:txBody>
      </p:sp>
      <p:sp>
        <p:nvSpPr>
          <p:cNvPr id="2" name="Rectangle 1">
            <a:extLst>
              <a:ext uri="{FF2B5EF4-FFF2-40B4-BE49-F238E27FC236}">
                <a16:creationId xmlns:a16="http://schemas.microsoft.com/office/drawing/2014/main" id="{672D17D1-B604-40AE-AFC9-0166C74A7DD4}"/>
              </a:ext>
            </a:extLst>
          </p:cNvPr>
          <p:cNvSpPr/>
          <p:nvPr/>
        </p:nvSpPr>
        <p:spPr>
          <a:xfrm>
            <a:off x="121641" y="1409268"/>
            <a:ext cx="5572359"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If the frictional force is increased to 15.0 N:</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83FFE0E-819A-4E21-882A-261FA6929E8D}"/>
                  </a:ext>
                </a:extLst>
              </p:cNvPr>
              <p:cNvSpPr/>
              <p:nvPr/>
            </p:nvSpPr>
            <p:spPr>
              <a:xfrm>
                <a:off x="3031226" y="2243137"/>
                <a:ext cx="308154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𝑛𝑒𝑡</m:t>
                          </m:r>
                        </m:sub>
                      </m:sSub>
                      <m:r>
                        <a:rPr lang="en-US" sz="2000">
                          <a:latin typeface="Cambria Math" panose="02040503050406030204" pitchFamily="18" charset="0"/>
                        </a:rPr>
                        <m:t>=</m:t>
                      </m:r>
                      <m:r>
                        <a:rPr lang="en-US" sz="2000" b="0" i="1" smtClean="0">
                          <a:latin typeface="Cambria Math" panose="02040503050406030204" pitchFamily="18" charset="0"/>
                        </a:rPr>
                        <m:t>90</m:t>
                      </m:r>
                      <m:r>
                        <a:rPr lang="en-US" sz="2000" i="1">
                          <a:latin typeface="Cambria Math" panose="02040503050406030204" pitchFamily="18" charset="0"/>
                        </a:rPr>
                        <m:t>𝑁</m:t>
                      </m:r>
                      <m:r>
                        <a:rPr lang="en-US" sz="2000">
                          <a:latin typeface="Cambria Math" panose="02040503050406030204" pitchFamily="18" charset="0"/>
                        </a:rPr>
                        <m:t>−</m:t>
                      </m:r>
                      <m:r>
                        <a:rPr lang="en-US" sz="2000" b="0" i="1" smtClean="0">
                          <a:latin typeface="Cambria Math" panose="02040503050406030204" pitchFamily="18" charset="0"/>
                        </a:rPr>
                        <m:t>75</m:t>
                      </m:r>
                      <m:r>
                        <a:rPr lang="en-US" sz="2000" i="1">
                          <a:latin typeface="Cambria Math" panose="02040503050406030204" pitchFamily="18" charset="0"/>
                        </a:rPr>
                        <m:t>𝑁</m:t>
                      </m:r>
                      <m:r>
                        <a:rPr lang="en-US" sz="2000">
                          <a:latin typeface="Cambria Math" panose="02040503050406030204" pitchFamily="18" charset="0"/>
                        </a:rPr>
                        <m:t>−1</m:t>
                      </m:r>
                      <m:r>
                        <a:rPr lang="en-US" sz="2000" b="0" i="1" smtClean="0">
                          <a:latin typeface="Cambria Math" panose="02040503050406030204" pitchFamily="18" charset="0"/>
                        </a:rPr>
                        <m:t>5</m:t>
                      </m:r>
                      <m:r>
                        <a:rPr lang="en-US" sz="2000" i="1">
                          <a:latin typeface="Cambria Math" panose="02040503050406030204" pitchFamily="18" charset="0"/>
                        </a:rPr>
                        <m:t>𝑁</m:t>
                      </m:r>
                    </m:oMath>
                  </m:oMathPara>
                </a14:m>
                <a:endParaRPr lang="en-US" sz="2000" dirty="0"/>
              </a:p>
            </p:txBody>
          </p:sp>
        </mc:Choice>
        <mc:Fallback xmlns="">
          <p:sp>
            <p:nvSpPr>
              <p:cNvPr id="11" name="Rectangle 10">
                <a:extLst>
                  <a:ext uri="{FF2B5EF4-FFF2-40B4-BE49-F238E27FC236}">
                    <a16:creationId xmlns:a16="http://schemas.microsoft.com/office/drawing/2014/main" id="{783FFE0E-819A-4E21-882A-261FA6929E8D}"/>
                  </a:ext>
                </a:extLst>
              </p:cNvPr>
              <p:cNvSpPr>
                <a:spLocks noRot="1" noChangeAspect="1" noMove="1" noResize="1" noEditPoints="1" noAdjustHandles="1" noChangeArrowheads="1" noChangeShapeType="1" noTextEdit="1"/>
              </p:cNvSpPr>
              <p:nvPr/>
            </p:nvSpPr>
            <p:spPr>
              <a:xfrm>
                <a:off x="3031226" y="2243137"/>
                <a:ext cx="3081549" cy="4001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8394CC4F-7D33-4C56-A369-4FE48753BAD0}"/>
                  </a:ext>
                </a:extLst>
              </p:cNvPr>
              <p:cNvSpPr/>
              <p:nvPr/>
            </p:nvSpPr>
            <p:spPr>
              <a:xfrm>
                <a:off x="3720581" y="3015451"/>
                <a:ext cx="136781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𝑛𝑒𝑡</m:t>
                          </m:r>
                        </m:sub>
                      </m:sSub>
                      <m:r>
                        <a:rPr lang="en-US" sz="2000">
                          <a:latin typeface="Cambria Math" panose="02040503050406030204" pitchFamily="18" charset="0"/>
                        </a:rPr>
                        <m:t>=</m:t>
                      </m:r>
                      <m:r>
                        <a:rPr lang="en-US" sz="2000" b="0" i="1" smtClean="0">
                          <a:latin typeface="Cambria Math" panose="02040503050406030204" pitchFamily="18" charset="0"/>
                        </a:rPr>
                        <m:t>0</m:t>
                      </m:r>
                      <m:r>
                        <a:rPr lang="en-US" sz="2000" i="1">
                          <a:latin typeface="Cambria Math" panose="02040503050406030204" pitchFamily="18" charset="0"/>
                        </a:rPr>
                        <m:t>𝑁</m:t>
                      </m:r>
                    </m:oMath>
                  </m:oMathPara>
                </a14:m>
                <a:endParaRPr lang="en-US" sz="2000" dirty="0"/>
              </a:p>
            </p:txBody>
          </p:sp>
        </mc:Choice>
        <mc:Fallback xmlns="">
          <p:sp>
            <p:nvSpPr>
              <p:cNvPr id="12" name="Rectangle 11">
                <a:extLst>
                  <a:ext uri="{FF2B5EF4-FFF2-40B4-BE49-F238E27FC236}">
                    <a16:creationId xmlns:a16="http://schemas.microsoft.com/office/drawing/2014/main" id="{8394CC4F-7D33-4C56-A369-4FE48753BAD0}"/>
                  </a:ext>
                </a:extLst>
              </p:cNvPr>
              <p:cNvSpPr>
                <a:spLocks noRot="1" noChangeAspect="1" noMove="1" noResize="1" noEditPoints="1" noAdjustHandles="1" noChangeArrowheads="1" noChangeShapeType="1" noTextEdit="1"/>
              </p:cNvSpPr>
              <p:nvPr/>
            </p:nvSpPr>
            <p:spPr>
              <a:xfrm>
                <a:off x="3720581" y="3015451"/>
                <a:ext cx="1367810" cy="400110"/>
              </a:xfrm>
              <a:prstGeom prst="rect">
                <a:avLst/>
              </a:prstGeom>
              <a:blipFill>
                <a:blip r:embed="rId4"/>
                <a:stretch>
                  <a:fillRect b="-1538"/>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28322D5D-2AC1-44B4-9CEE-7A3B552FAF82}"/>
              </a:ext>
            </a:extLst>
          </p:cNvPr>
          <p:cNvSpPr/>
          <p:nvPr/>
        </p:nvSpPr>
        <p:spPr>
          <a:xfrm>
            <a:off x="121641" y="3787765"/>
            <a:ext cx="3239990" cy="468077"/>
          </a:xfrm>
          <a:prstGeom prst="rect">
            <a:avLst/>
          </a:prstGeom>
        </p:spPr>
        <p:txBody>
          <a:bodyPr wrap="none">
            <a:spAutoFit/>
          </a:bodyPr>
          <a:lstStyle/>
          <a:p>
            <a:pPr>
              <a:lnSpc>
                <a:spcPct val="107000"/>
              </a:lnSpc>
              <a:spcAft>
                <a:spcPts val="800"/>
              </a:spcAf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Now, the acceleration is:</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CB343DC2-D6C8-4C5D-88AC-D65D794F56DF}"/>
              </a:ext>
            </a:extLst>
          </p:cNvPr>
          <p:cNvSpPr txBox="1"/>
          <p:nvPr/>
        </p:nvSpPr>
        <p:spPr>
          <a:xfrm>
            <a:off x="3682767" y="3010073"/>
            <a:ext cx="1778466" cy="460895"/>
          </a:xfrm>
          <a:prstGeom prst="rect">
            <a:avLst/>
          </a:prstGeom>
          <a:noFill/>
          <a:ln w="19050">
            <a:solidFill>
              <a:srgbClr val="FF0000"/>
            </a:solidFill>
          </a:ln>
        </p:spPr>
        <p:txBody>
          <a:bodyPr wrap="square" rtlCol="0">
            <a:spAutoFit/>
          </a:bodyPr>
          <a:lstStyle/>
          <a:p>
            <a:endParaRPr lang="en-US" sz="2400" dirty="0" err="1">
              <a:latin typeface="+mj-lt"/>
            </a:endParaRPr>
          </a:p>
        </p:txBody>
      </p:sp>
      <p:sp>
        <p:nvSpPr>
          <p:cNvPr id="15" name="TextBox 14">
            <a:extLst>
              <a:ext uri="{FF2B5EF4-FFF2-40B4-BE49-F238E27FC236}">
                <a16:creationId xmlns:a16="http://schemas.microsoft.com/office/drawing/2014/main" id="{3D2F7F3A-1909-4388-89F2-F15E817A307D}"/>
              </a:ext>
            </a:extLst>
          </p:cNvPr>
          <p:cNvSpPr txBox="1"/>
          <p:nvPr/>
        </p:nvSpPr>
        <p:spPr>
          <a:xfrm>
            <a:off x="3031226" y="4615486"/>
            <a:ext cx="1778466" cy="460895"/>
          </a:xfrm>
          <a:prstGeom prst="rect">
            <a:avLst/>
          </a:prstGeom>
          <a:noFill/>
          <a:ln w="19050">
            <a:solidFill>
              <a:srgbClr val="FF0000"/>
            </a:solidFill>
          </a:ln>
        </p:spPr>
        <p:txBody>
          <a:bodyPr wrap="square" rtlCol="0">
            <a:spAutoFit/>
          </a:bodyPr>
          <a:lstStyle/>
          <a:p>
            <a:endParaRPr lang="en-US" sz="2400" dirty="0" err="1">
              <a:latin typeface="+mj-lt"/>
            </a:endParaRPr>
          </a:p>
        </p:txBody>
      </p:sp>
    </p:spTree>
    <p:extLst>
      <p:ext uri="{BB962C8B-B14F-4D97-AF65-F5344CB8AC3E}">
        <p14:creationId xmlns:p14="http://schemas.microsoft.com/office/powerpoint/2010/main" val="3065881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 grpId="0"/>
      <p:bldP spid="11" grpId="0"/>
      <p:bldP spid="12" grpId="0"/>
      <p:bldP spid="6" grpId="0"/>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2</a:t>
            </a:r>
          </a:p>
        </p:txBody>
      </p:sp>
      <p:sp>
        <p:nvSpPr>
          <p:cNvPr id="6" name="Rectangle 5">
            <a:extLst>
              <a:ext uri="{FF2B5EF4-FFF2-40B4-BE49-F238E27FC236}">
                <a16:creationId xmlns:a16="http://schemas.microsoft.com/office/drawing/2014/main" id="{FA8F4957-E9F4-43CD-A857-99EADE3951D7}"/>
              </a:ext>
            </a:extLst>
          </p:cNvPr>
          <p:cNvSpPr/>
          <p:nvPr/>
        </p:nvSpPr>
        <p:spPr>
          <a:xfrm>
            <a:off x="96838" y="791725"/>
            <a:ext cx="8839200" cy="2831929"/>
          </a:xfrm>
          <a:prstGeom prst="rect">
            <a:avLst/>
          </a:prstGeom>
        </p:spPr>
        <p:txBody>
          <a:bodyPr wrap="square">
            <a:spAutoFit/>
          </a:bodyPr>
          <a:lstStyle/>
          <a:p>
            <a:pPr algn="just" eaLnBrk="0" fontAlgn="base" hangingPunct="0">
              <a:lnSpc>
                <a:spcPct val="107000"/>
              </a:lnSpc>
              <a:defRPr/>
            </a:pPr>
            <a:r>
              <a:rPr lang="en-US" sz="2400" dirty="0">
                <a:latin typeface="Times New Roman" panose="02020603050405020304" pitchFamily="18" charset="0"/>
                <a:ea typeface="Calibri" panose="020F0502020204030204" pitchFamily="34" charset="0"/>
                <a:cs typeface="Times New Roman" panose="02020603050405020304" pitchFamily="18" charset="0"/>
              </a:rPr>
              <a:t>Two teams of nine members each engage in a tug of war. Each of the first team’s members has an average mass of 68 kg and exerts an average force of 1350 N horizontally. Each of the second team’s members has an average mass of 73 kg and exerts an average force of 1365 N horizontally. </a:t>
            </a:r>
          </a:p>
          <a:p>
            <a:pPr marL="457200" indent="-457200" algn="just" eaLnBrk="0" fontAlgn="base" hangingPunct="0">
              <a:lnSpc>
                <a:spcPct val="107000"/>
              </a:lnSpc>
              <a:buAutoNum type="alphaLcParenBoth"/>
              <a:defRPr/>
            </a:pPr>
            <a:r>
              <a:rPr lang="en-US" sz="2400" dirty="0">
                <a:latin typeface="Times New Roman" panose="02020603050405020304" pitchFamily="18" charset="0"/>
                <a:ea typeface="Calibri" panose="020F0502020204030204" pitchFamily="34" charset="0"/>
                <a:cs typeface="Times New Roman" panose="02020603050405020304" pitchFamily="18" charset="0"/>
              </a:rPr>
              <a:t>What is magnitude of the acceleration of the two teams?</a:t>
            </a:r>
          </a:p>
          <a:p>
            <a:pPr marL="457200" indent="-457200" algn="just" eaLnBrk="0" fontAlgn="base" hangingPunct="0">
              <a:lnSpc>
                <a:spcPct val="107000"/>
              </a:lnSpc>
              <a:buAutoNum type="alphaLcParenBoth"/>
              <a:defRPr/>
            </a:pPr>
            <a:r>
              <a:rPr lang="en-US" sz="2400" dirty="0">
                <a:latin typeface="Times New Roman" panose="02020603050405020304" pitchFamily="18" charset="0"/>
                <a:ea typeface="Calibri" panose="020F0502020204030204" pitchFamily="34" charset="0"/>
                <a:cs typeface="Times New Roman" panose="02020603050405020304" pitchFamily="18" charset="0"/>
              </a:rPr>
              <a:t> What is the tension in the section of rope between the teams?</a:t>
            </a:r>
            <a:endParaRPr lang="en-US" sz="2400" kern="100" dirty="0">
              <a:solidFill>
                <a:srgbClr val="0808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AD8FEC74-2838-4E23-AA59-7B3C7F98E65D}"/>
              </a:ext>
            </a:extLst>
          </p:cNvPr>
          <p:cNvPicPr/>
          <p:nvPr/>
        </p:nvPicPr>
        <p:blipFill rotWithShape="1">
          <a:blip r:embed="rId2" cstate="print">
            <a:extLst>
              <a:ext uri="{28A0092B-C50C-407E-A947-70E740481C1C}">
                <a14:useLocalDpi xmlns:a14="http://schemas.microsoft.com/office/drawing/2010/main" val="0"/>
              </a:ext>
            </a:extLst>
          </a:blip>
          <a:srcRect t="21733" b="10852"/>
          <a:stretch/>
        </p:blipFill>
        <p:spPr bwMode="auto">
          <a:xfrm>
            <a:off x="2155971" y="3692905"/>
            <a:ext cx="4202884" cy="300689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83271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2: ANSWERS</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B7E090A-F520-4425-97F5-474C02518DBB}"/>
                  </a:ext>
                </a:extLst>
              </p:cNvPr>
              <p:cNvSpPr/>
              <p:nvPr/>
            </p:nvSpPr>
            <p:spPr>
              <a:xfrm>
                <a:off x="0" y="722474"/>
                <a:ext cx="7852095" cy="3814057"/>
              </a:xfrm>
              <a:prstGeom prst="rect">
                <a:avLst/>
              </a:prstGeom>
            </p:spPr>
            <p:txBody>
              <a:bodyPr wrap="square">
                <a:spAutoFit/>
              </a:bodyPr>
              <a:lstStyle/>
              <a:p>
                <a:pPr>
                  <a:lnSpc>
                    <a:spcPct val="107000"/>
                  </a:lnSpc>
                  <a:spcAft>
                    <a:spcPts val="800"/>
                  </a:spcAft>
                </a:pPr>
                <a:r>
                  <a:rPr lang="en-US" sz="2800" b="1" kern="0" dirty="0">
                    <a:latin typeface="Times New Roman" panose="02020603050405020304" pitchFamily="18" charset="0"/>
                    <a:ea typeface="Times New Roman" panose="02020603050405020304" pitchFamily="18" charset="0"/>
                    <a:cs typeface="Times New Roman" panose="02020603050405020304" pitchFamily="18" charset="0"/>
                  </a:rPr>
                  <a:t>Given Data:</a:t>
                </a: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Wingdings" panose="05000000000000000000" pitchFamily="2" charset="2"/>
                  <a:buChar char="v"/>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Number of members in each team: 9</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Wingdings" panose="05000000000000000000" pitchFamily="2" charset="2"/>
                  <a:buChar char="v"/>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Average mass of first team's members </a:t>
                </a:r>
                <a14:m>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𝑚</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400" i="1" kern="0">
                        <a:latin typeface="Cambria Math" panose="02040503050406030204" pitchFamily="18" charset="0"/>
                        <a:ea typeface="Times New Roman" panose="02020603050405020304" pitchFamily="18" charset="0"/>
                        <a:cs typeface="Times New Roman" panose="02020603050405020304" pitchFamily="18" charset="0"/>
                      </a:rPr>
                      <m:t>​=68</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𝑘𝑔</m:t>
                    </m:r>
                  </m:oMath>
                </a14:m>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Wingdings" panose="05000000000000000000" pitchFamily="2" charset="2"/>
                  <a:buChar char="v"/>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Average force exerted by each member of the first team: </a:t>
                </a:r>
                <a14:m>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𝐹</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400" i="1" kern="0">
                        <a:latin typeface="Cambria Math" panose="02040503050406030204" pitchFamily="18" charset="0"/>
                        <a:ea typeface="Times New Roman" panose="02020603050405020304" pitchFamily="18" charset="0"/>
                        <a:cs typeface="Times New Roman" panose="02020603050405020304" pitchFamily="18" charset="0"/>
                      </a:rPr>
                      <m:t>​=1350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𝑁</m:t>
                    </m:r>
                  </m:oMath>
                </a14:m>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Wingdings" panose="05000000000000000000" pitchFamily="2" charset="2"/>
                  <a:buChar char="v"/>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Average mass of second team's members: </a:t>
                </a:r>
                <a14:m>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𝑚</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2</m:t>
                        </m:r>
                      </m:sub>
                    </m:sSub>
                    <m:r>
                      <a:rPr lang="en-US" sz="2400" i="1" kern="0">
                        <a:latin typeface="Cambria Math" panose="02040503050406030204" pitchFamily="18" charset="0"/>
                        <a:ea typeface="Times New Roman" panose="02020603050405020304" pitchFamily="18" charset="0"/>
                        <a:cs typeface="Times New Roman" panose="02020603050405020304" pitchFamily="18" charset="0"/>
                      </a:rPr>
                      <m:t>​=73</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𝑘𝑔</m:t>
                    </m:r>
                  </m:oMath>
                </a14:m>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Wingdings" panose="05000000000000000000" pitchFamily="2" charset="2"/>
                  <a:buChar char="v"/>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Average force exerted by each member of the second team: </a:t>
                </a:r>
                <a14:m>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𝐹</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2</m:t>
                        </m:r>
                      </m:sub>
                    </m:sSub>
                    <m:r>
                      <a:rPr lang="en-US" sz="2400" i="1" kern="0">
                        <a:latin typeface="Cambria Math" panose="02040503050406030204" pitchFamily="18" charset="0"/>
                        <a:ea typeface="Times New Roman" panose="02020603050405020304" pitchFamily="18" charset="0"/>
                        <a:cs typeface="Times New Roman" panose="02020603050405020304" pitchFamily="18" charset="0"/>
                      </a:rPr>
                      <m:t>​=1365</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𝑁</m:t>
                    </m:r>
                  </m:oMath>
                </a14:m>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FB7E090A-F520-4425-97F5-474C02518DBB}"/>
                  </a:ext>
                </a:extLst>
              </p:cNvPr>
              <p:cNvSpPr>
                <a:spLocks noRot="1" noChangeAspect="1" noMove="1" noResize="1" noEditPoints="1" noAdjustHandles="1" noChangeArrowheads="1" noChangeShapeType="1" noTextEdit="1"/>
              </p:cNvSpPr>
              <p:nvPr/>
            </p:nvSpPr>
            <p:spPr>
              <a:xfrm>
                <a:off x="0" y="722474"/>
                <a:ext cx="7852095" cy="3814057"/>
              </a:xfrm>
              <a:prstGeom prst="rect">
                <a:avLst/>
              </a:prstGeom>
              <a:blipFill>
                <a:blip r:embed="rId2"/>
                <a:stretch>
                  <a:fillRect l="-1553" t="-1760" r="-1087"/>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8A360606-EB45-4870-A70C-64626AD11592}"/>
              </a:ext>
            </a:extLst>
          </p:cNvPr>
          <p:cNvSpPr/>
          <p:nvPr/>
        </p:nvSpPr>
        <p:spPr>
          <a:xfrm>
            <a:off x="0" y="4580195"/>
            <a:ext cx="6703502" cy="461665"/>
          </a:xfrm>
          <a:prstGeom prst="rect">
            <a:avLst/>
          </a:prstGeom>
        </p:spPr>
        <p:txBody>
          <a:bodyPr wrap="none">
            <a:spAutoFit/>
          </a:bodyPr>
          <a:lstStyle/>
          <a:p>
            <a:r>
              <a:rPr lang="en-US" sz="2400" dirty="0">
                <a:latin typeface="Times New Roman" panose="02020603050405020304" pitchFamily="18" charset="0"/>
                <a:ea typeface="Calibri" panose="020F0502020204030204" pitchFamily="34" charset="0"/>
                <a:cs typeface="Times New Roman" panose="02020603050405020304" pitchFamily="18" charset="0"/>
              </a:rPr>
              <a:t>(a) Magnitude of the Acceleration of the Two Teams</a:t>
            </a:r>
            <a:endParaRPr lang="en-US" sz="24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D16D8FFD-062E-40D8-B6EF-5EDF8A75542C}"/>
              </a:ext>
            </a:extLst>
          </p:cNvPr>
          <p:cNvSpPr/>
          <p:nvPr/>
        </p:nvSpPr>
        <p:spPr>
          <a:xfrm>
            <a:off x="0" y="5085525"/>
            <a:ext cx="4583306" cy="468077"/>
          </a:xfrm>
          <a:prstGeom prst="rect">
            <a:avLst/>
          </a:prstGeom>
        </p:spPr>
        <p:txBody>
          <a:bodyPr wrap="none">
            <a:spAutoFit/>
          </a:bodyPr>
          <a:lstStyle/>
          <a:p>
            <a:pPr>
              <a:lnSpc>
                <a:spcPct val="107000"/>
              </a:lnSpc>
              <a:spcAft>
                <a:spcPts val="800"/>
              </a:spcAft>
            </a:pPr>
            <a:r>
              <a:rPr lang="en-US" sz="2400" b="1" kern="0" dirty="0">
                <a:latin typeface="Times New Roman" panose="02020603050405020304" pitchFamily="18" charset="0"/>
                <a:ea typeface="Times New Roman" panose="02020603050405020304" pitchFamily="18" charset="0"/>
                <a:cs typeface="Times New Roman" panose="02020603050405020304" pitchFamily="18" charset="0"/>
              </a:rPr>
              <a:t>Total force exerted by each team:</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19C888BD-F834-46CD-90B2-2F21D7A20369}"/>
                  </a:ext>
                </a:extLst>
              </p:cNvPr>
              <p:cNvSpPr/>
              <p:nvPr/>
            </p:nvSpPr>
            <p:spPr>
              <a:xfrm>
                <a:off x="0" y="5580579"/>
                <a:ext cx="5943871" cy="493725"/>
              </a:xfrm>
              <a:prstGeom prst="rect">
                <a:avLst/>
              </a:prstGeom>
            </p:spPr>
            <p:txBody>
              <a:bodyPr wrap="none">
                <a:spAutoFit/>
              </a:bodyPr>
              <a:lstStyle/>
              <a:p>
                <a:pPr marR="0" lvl="0">
                  <a:lnSpc>
                    <a:spcPct val="107000"/>
                  </a:lnSpc>
                  <a:spcBef>
                    <a:spcPts val="0"/>
                  </a:spcBef>
                  <a:spcAft>
                    <a:spcPts val="800"/>
                  </a:spcAft>
                  <a:buSzPts val="1000"/>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First team: </a:t>
                </a:r>
                <a14:m>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𝐹</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𝑡𝑜𝑡𝑎𝑙</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400" i="1" kern="0">
                        <a:latin typeface="Cambria Math" panose="02040503050406030204" pitchFamily="18" charset="0"/>
                        <a:ea typeface="Times New Roman" panose="02020603050405020304" pitchFamily="18" charset="0"/>
                        <a:cs typeface="Times New Roman" panose="02020603050405020304" pitchFamily="18" charset="0"/>
                      </a:rPr>
                      <m:t>=9×1350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𝑁</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=12150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𝑁</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8" name="Rectangle 7">
                <a:extLst>
                  <a:ext uri="{FF2B5EF4-FFF2-40B4-BE49-F238E27FC236}">
                    <a16:creationId xmlns:a16="http://schemas.microsoft.com/office/drawing/2014/main" id="{19C888BD-F834-46CD-90B2-2F21D7A20369}"/>
                  </a:ext>
                </a:extLst>
              </p:cNvPr>
              <p:cNvSpPr>
                <a:spLocks noRot="1" noChangeAspect="1" noMove="1" noResize="1" noEditPoints="1" noAdjustHandles="1" noChangeArrowheads="1" noChangeShapeType="1" noTextEdit="1"/>
              </p:cNvSpPr>
              <p:nvPr/>
            </p:nvSpPr>
            <p:spPr>
              <a:xfrm>
                <a:off x="0" y="5580579"/>
                <a:ext cx="5943871" cy="493725"/>
              </a:xfrm>
              <a:prstGeom prst="rect">
                <a:avLst/>
              </a:prstGeom>
              <a:blipFill>
                <a:blip r:embed="rId3"/>
                <a:stretch>
                  <a:fillRect l="-1538" t="-7407" b="-234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B5D0C0E1-B06B-4E62-92BA-A305BE378A04}"/>
                  </a:ext>
                </a:extLst>
              </p:cNvPr>
              <p:cNvSpPr/>
              <p:nvPr/>
            </p:nvSpPr>
            <p:spPr>
              <a:xfrm>
                <a:off x="0" y="6103766"/>
                <a:ext cx="6285310" cy="493725"/>
              </a:xfrm>
              <a:prstGeom prst="rect">
                <a:avLst/>
              </a:prstGeom>
            </p:spPr>
            <p:txBody>
              <a:bodyPr wrap="none">
                <a:spAutoFit/>
              </a:bodyPr>
              <a:lstStyle/>
              <a:p>
                <a:pPr marR="0" lvl="0">
                  <a:lnSpc>
                    <a:spcPct val="107000"/>
                  </a:lnSpc>
                  <a:spcBef>
                    <a:spcPts val="0"/>
                  </a:spcBef>
                  <a:spcAft>
                    <a:spcPts val="800"/>
                  </a:spcAft>
                  <a:buSzPts val="1000"/>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Second team: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𝐹</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𝑡𝑜𝑡𝑎𝑙</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,2</m:t>
                        </m:r>
                      </m:sub>
                    </m:sSub>
                    <m:r>
                      <a:rPr lang="en-US" sz="2400" i="1" kern="0">
                        <a:latin typeface="Cambria Math" panose="02040503050406030204" pitchFamily="18" charset="0"/>
                        <a:ea typeface="Times New Roman" panose="02020603050405020304" pitchFamily="18" charset="0"/>
                        <a:cs typeface="Times New Roman" panose="02020603050405020304" pitchFamily="18" charset="0"/>
                      </a:rPr>
                      <m:t>=9×1365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𝑁</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=12285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𝑁</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9" name="Rectangle 8">
                <a:extLst>
                  <a:ext uri="{FF2B5EF4-FFF2-40B4-BE49-F238E27FC236}">
                    <a16:creationId xmlns:a16="http://schemas.microsoft.com/office/drawing/2014/main" id="{B5D0C0E1-B06B-4E62-92BA-A305BE378A04}"/>
                  </a:ext>
                </a:extLst>
              </p:cNvPr>
              <p:cNvSpPr>
                <a:spLocks noRot="1" noChangeAspect="1" noMove="1" noResize="1" noEditPoints="1" noAdjustHandles="1" noChangeArrowheads="1" noChangeShapeType="1" noTextEdit="1"/>
              </p:cNvSpPr>
              <p:nvPr/>
            </p:nvSpPr>
            <p:spPr>
              <a:xfrm>
                <a:off x="0" y="6103766"/>
                <a:ext cx="6285310" cy="493725"/>
              </a:xfrm>
              <a:prstGeom prst="rect">
                <a:avLst/>
              </a:prstGeom>
              <a:blipFill>
                <a:blip r:embed="rId4"/>
                <a:stretch>
                  <a:fillRect l="-1455" t="-7407" b="-23457"/>
                </a:stretch>
              </a:blipFill>
            </p:spPr>
            <p:txBody>
              <a:bodyPr/>
              <a:lstStyle/>
              <a:p>
                <a:r>
                  <a:rPr lang="en-US">
                    <a:noFill/>
                  </a:rPr>
                  <a:t> </a:t>
                </a:r>
              </a:p>
            </p:txBody>
          </p:sp>
        </mc:Fallback>
      </mc:AlternateContent>
    </p:spTree>
    <p:extLst>
      <p:ext uri="{BB962C8B-B14F-4D97-AF65-F5344CB8AC3E}">
        <p14:creationId xmlns:p14="http://schemas.microsoft.com/office/powerpoint/2010/main" val="1725574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2: ANSWERS</a:t>
            </a:r>
          </a:p>
        </p:txBody>
      </p:sp>
      <p:sp>
        <p:nvSpPr>
          <p:cNvPr id="2" name="Rectangle 1">
            <a:extLst>
              <a:ext uri="{FF2B5EF4-FFF2-40B4-BE49-F238E27FC236}">
                <a16:creationId xmlns:a16="http://schemas.microsoft.com/office/drawing/2014/main" id="{8A360606-EB45-4870-A70C-64626AD11592}"/>
              </a:ext>
            </a:extLst>
          </p:cNvPr>
          <p:cNvSpPr/>
          <p:nvPr/>
        </p:nvSpPr>
        <p:spPr>
          <a:xfrm>
            <a:off x="0" y="754811"/>
            <a:ext cx="6703502" cy="461665"/>
          </a:xfrm>
          <a:prstGeom prst="rect">
            <a:avLst/>
          </a:prstGeom>
        </p:spPr>
        <p:txBody>
          <a:bodyPr wrap="none">
            <a:spAutoFit/>
          </a:bodyPr>
          <a:lstStyle/>
          <a:p>
            <a:r>
              <a:rPr lang="en-US" sz="2400" dirty="0">
                <a:latin typeface="Times New Roman" panose="02020603050405020304" pitchFamily="18" charset="0"/>
                <a:ea typeface="Calibri" panose="020F0502020204030204" pitchFamily="34" charset="0"/>
                <a:cs typeface="Times New Roman" panose="02020603050405020304" pitchFamily="18" charset="0"/>
              </a:rPr>
              <a:t>(a) Magnitude of the Acceleration of the Two Teams</a:t>
            </a:r>
            <a:endParaRPr lang="en-US" sz="24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22C6C129-2334-4A90-BC4A-5F0E8ABC186C}"/>
              </a:ext>
            </a:extLst>
          </p:cNvPr>
          <p:cNvSpPr/>
          <p:nvPr/>
        </p:nvSpPr>
        <p:spPr>
          <a:xfrm>
            <a:off x="0" y="1323298"/>
            <a:ext cx="4227439" cy="461665"/>
          </a:xfrm>
          <a:prstGeom prst="rect">
            <a:avLst/>
          </a:prstGeom>
        </p:spPr>
        <p:txBody>
          <a:bodyPr wrap="none">
            <a:spAutoFit/>
          </a:bodyPr>
          <a:lstStyle/>
          <a:p>
            <a:r>
              <a:rPr lang="en-US" sz="2400" b="1" kern="0" dirty="0">
                <a:latin typeface="Times New Roman" panose="02020603050405020304" pitchFamily="18" charset="0"/>
                <a:ea typeface="Times New Roman" panose="02020603050405020304" pitchFamily="18" charset="0"/>
              </a:rPr>
              <a:t>Net force acting on the system:</a:t>
            </a:r>
            <a:endParaRPr lang="en-US" sz="2400" dirty="0"/>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CA651A0-8FE6-45AF-B181-3810E75F47CA}"/>
                  </a:ext>
                </a:extLst>
              </p:cNvPr>
              <p:cNvSpPr/>
              <p:nvPr/>
            </p:nvSpPr>
            <p:spPr>
              <a:xfrm>
                <a:off x="3171039" y="1891785"/>
                <a:ext cx="2801923" cy="413511"/>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𝑛𝑒𝑡</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𝑡𝑜𝑡𝑎𝑙</m:t>
                          </m:r>
                          <m:r>
                            <a:rPr lang="en-US" sz="2000">
                              <a:latin typeface="Cambria Math" panose="02040503050406030204" pitchFamily="18" charset="0"/>
                            </a:rPr>
                            <m:t>,2</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𝑡𝑜𝑡𝑎𝑙</m:t>
                          </m:r>
                          <m:r>
                            <a:rPr lang="en-US" sz="2000">
                              <a:latin typeface="Cambria Math" panose="02040503050406030204" pitchFamily="18" charset="0"/>
                            </a:rPr>
                            <m:t>,1</m:t>
                          </m:r>
                        </m:sub>
                      </m:sSub>
                    </m:oMath>
                  </m:oMathPara>
                </a14:m>
                <a:endParaRPr lang="en-US" sz="2000" dirty="0"/>
              </a:p>
            </p:txBody>
          </p:sp>
        </mc:Choice>
        <mc:Fallback xmlns="">
          <p:sp>
            <p:nvSpPr>
              <p:cNvPr id="7" name="Rectangle 6">
                <a:extLst>
                  <a:ext uri="{FF2B5EF4-FFF2-40B4-BE49-F238E27FC236}">
                    <a16:creationId xmlns:a16="http://schemas.microsoft.com/office/drawing/2014/main" id="{2CA651A0-8FE6-45AF-B181-3810E75F47CA}"/>
                  </a:ext>
                </a:extLst>
              </p:cNvPr>
              <p:cNvSpPr>
                <a:spLocks noRot="1" noChangeAspect="1" noMove="1" noResize="1" noEditPoints="1" noAdjustHandles="1" noChangeArrowheads="1" noChangeShapeType="1" noTextEdit="1"/>
              </p:cNvSpPr>
              <p:nvPr/>
            </p:nvSpPr>
            <p:spPr>
              <a:xfrm>
                <a:off x="3171039" y="1891785"/>
                <a:ext cx="2801923" cy="41351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03A3BD0C-0762-4C6B-96F9-84BCD714794B}"/>
                  </a:ext>
                </a:extLst>
              </p:cNvPr>
              <p:cNvSpPr/>
              <p:nvPr/>
            </p:nvSpPr>
            <p:spPr>
              <a:xfrm>
                <a:off x="2433498" y="2412118"/>
                <a:ext cx="4277005" cy="40011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𝑛𝑒𝑡</m:t>
                          </m:r>
                        </m:sub>
                      </m:sSub>
                      <m:r>
                        <a:rPr lang="en-US" sz="2000">
                          <a:solidFill>
                            <a:prstClr val="black"/>
                          </a:solidFill>
                          <a:latin typeface="Cambria Math" panose="02040503050406030204" pitchFamily="18" charset="0"/>
                        </a:rPr>
                        <m:t>=12285 </m:t>
                      </m:r>
                      <m:r>
                        <a:rPr lang="en-US" sz="2000" i="1">
                          <a:solidFill>
                            <a:prstClr val="black"/>
                          </a:solidFill>
                          <a:latin typeface="Cambria Math" panose="02040503050406030204" pitchFamily="18" charset="0"/>
                        </a:rPr>
                        <m:t>𝑁</m:t>
                      </m:r>
                      <m:r>
                        <a:rPr lang="en-US" sz="2000">
                          <a:solidFill>
                            <a:prstClr val="black"/>
                          </a:solidFill>
                          <a:latin typeface="Cambria Math" panose="02040503050406030204" pitchFamily="18" charset="0"/>
                        </a:rPr>
                        <m:t>−12150 </m:t>
                      </m:r>
                      <m:r>
                        <a:rPr lang="en-US" sz="2000" i="1">
                          <a:solidFill>
                            <a:prstClr val="black"/>
                          </a:solidFill>
                          <a:latin typeface="Cambria Math" panose="02040503050406030204" pitchFamily="18" charset="0"/>
                        </a:rPr>
                        <m:t>𝑁</m:t>
                      </m:r>
                      <m:r>
                        <a:rPr lang="en-US" sz="2000">
                          <a:solidFill>
                            <a:prstClr val="black"/>
                          </a:solidFill>
                          <a:latin typeface="Cambria Math" panose="02040503050406030204" pitchFamily="18" charset="0"/>
                        </a:rPr>
                        <m:t>=135 </m:t>
                      </m:r>
                      <m:r>
                        <a:rPr lang="en-US" sz="2000" i="1">
                          <a:solidFill>
                            <a:prstClr val="black"/>
                          </a:solidFill>
                          <a:latin typeface="Cambria Math" panose="02040503050406030204" pitchFamily="18" charset="0"/>
                        </a:rPr>
                        <m:t>𝑁</m:t>
                      </m:r>
                    </m:oMath>
                  </m:oMathPara>
                </a14:m>
                <a:endParaRPr lang="en-US" sz="2000" dirty="0"/>
              </a:p>
            </p:txBody>
          </p:sp>
        </mc:Choice>
        <mc:Fallback xmlns="">
          <p:sp>
            <p:nvSpPr>
              <p:cNvPr id="10" name="Rectangle 9">
                <a:extLst>
                  <a:ext uri="{FF2B5EF4-FFF2-40B4-BE49-F238E27FC236}">
                    <a16:creationId xmlns:a16="http://schemas.microsoft.com/office/drawing/2014/main" id="{03A3BD0C-0762-4C6B-96F9-84BCD714794B}"/>
                  </a:ext>
                </a:extLst>
              </p:cNvPr>
              <p:cNvSpPr>
                <a:spLocks noRot="1" noChangeAspect="1" noMove="1" noResize="1" noEditPoints="1" noAdjustHandles="1" noChangeArrowheads="1" noChangeShapeType="1" noTextEdit="1"/>
              </p:cNvSpPr>
              <p:nvPr/>
            </p:nvSpPr>
            <p:spPr>
              <a:xfrm>
                <a:off x="2433498" y="2412118"/>
                <a:ext cx="4277005" cy="400110"/>
              </a:xfrm>
              <a:prstGeom prst="rect">
                <a:avLst/>
              </a:prstGeom>
              <a:blipFill>
                <a:blip r:embed="rId3"/>
                <a:stretch>
                  <a:fillRect b="-1538"/>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DEB0A5C0-2E94-46DC-888A-372EFC9AA446}"/>
              </a:ext>
            </a:extLst>
          </p:cNvPr>
          <p:cNvSpPr/>
          <p:nvPr/>
        </p:nvSpPr>
        <p:spPr>
          <a:xfrm>
            <a:off x="0" y="2919050"/>
            <a:ext cx="9129462" cy="856068"/>
          </a:xfrm>
          <a:prstGeom prst="rect">
            <a:avLst/>
          </a:prstGeom>
        </p:spPr>
        <p:txBody>
          <a:bodyPr wrap="square">
            <a:spAutoFit/>
          </a:bodyPr>
          <a:lstStyle/>
          <a:p>
            <a:pPr>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The net force is in the direction of the second team because they exert more force.</a:t>
            </a:r>
          </a:p>
        </p:txBody>
      </p:sp>
      <p:sp>
        <p:nvSpPr>
          <p:cNvPr id="12" name="Rectangle 11">
            <a:extLst>
              <a:ext uri="{FF2B5EF4-FFF2-40B4-BE49-F238E27FC236}">
                <a16:creationId xmlns:a16="http://schemas.microsoft.com/office/drawing/2014/main" id="{284176E6-C382-4ADD-BB7F-B9B8B15C831F}"/>
              </a:ext>
            </a:extLst>
          </p:cNvPr>
          <p:cNvSpPr/>
          <p:nvPr/>
        </p:nvSpPr>
        <p:spPr>
          <a:xfrm>
            <a:off x="0" y="3881940"/>
            <a:ext cx="3502882" cy="468077"/>
          </a:xfrm>
          <a:prstGeom prst="rect">
            <a:avLst/>
          </a:prstGeom>
        </p:spPr>
        <p:txBody>
          <a:bodyPr wrap="none">
            <a:spAutoFit/>
          </a:bodyPr>
          <a:lstStyle/>
          <a:p>
            <a:pPr>
              <a:lnSpc>
                <a:spcPct val="107000"/>
              </a:lnSpc>
              <a:spcAft>
                <a:spcPts val="800"/>
              </a:spcAft>
            </a:pPr>
            <a:r>
              <a:rPr lang="en-US" sz="2400" b="1" kern="0" dirty="0">
                <a:latin typeface="Times New Roman" panose="02020603050405020304" pitchFamily="18" charset="0"/>
                <a:ea typeface="Times New Roman" panose="02020603050405020304" pitchFamily="18" charset="0"/>
                <a:cs typeface="Times New Roman" panose="02020603050405020304" pitchFamily="18" charset="0"/>
              </a:rPr>
              <a:t>Total mass of the system:</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E446F8D1-18B2-4410-BD56-C59E1A45DF1D}"/>
                  </a:ext>
                </a:extLst>
              </p:cNvPr>
              <p:cNvSpPr/>
              <p:nvPr/>
            </p:nvSpPr>
            <p:spPr>
              <a:xfrm>
                <a:off x="0" y="4456839"/>
                <a:ext cx="7065524" cy="460895"/>
              </a:xfrm>
              <a:prstGeom prst="rect">
                <a:avLst/>
              </a:prstGeom>
            </p:spPr>
            <p:txBody>
              <a:bodyPr wrap="none">
                <a:spAutoFit/>
              </a:bodyPr>
              <a:lstStyle/>
              <a:p>
                <a:pPr marR="0" lvl="0">
                  <a:lnSpc>
                    <a:spcPct val="107000"/>
                  </a:lnSpc>
                  <a:spcBef>
                    <a:spcPts val="0"/>
                  </a:spcBef>
                  <a:spcAft>
                    <a:spcPts val="800"/>
                  </a:spcAft>
                  <a:buSzPts val="1000"/>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Total mass of the first team: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𝑀</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400" i="1" kern="0">
                        <a:latin typeface="Cambria Math" panose="02040503050406030204" pitchFamily="18" charset="0"/>
                        <a:ea typeface="Times New Roman" panose="02020603050405020304" pitchFamily="18" charset="0"/>
                        <a:cs typeface="Times New Roman" panose="02020603050405020304" pitchFamily="18" charset="0"/>
                      </a:rPr>
                      <m:t>=9×68</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𝑘𝑔</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=612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𝑘𝑔</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3" name="Rectangle 12">
                <a:extLst>
                  <a:ext uri="{FF2B5EF4-FFF2-40B4-BE49-F238E27FC236}">
                    <a16:creationId xmlns:a16="http://schemas.microsoft.com/office/drawing/2014/main" id="{E446F8D1-18B2-4410-BD56-C59E1A45DF1D}"/>
                  </a:ext>
                </a:extLst>
              </p:cNvPr>
              <p:cNvSpPr>
                <a:spLocks noRot="1" noChangeAspect="1" noMove="1" noResize="1" noEditPoints="1" noAdjustHandles="1" noChangeArrowheads="1" noChangeShapeType="1" noTextEdit="1"/>
              </p:cNvSpPr>
              <p:nvPr/>
            </p:nvSpPr>
            <p:spPr>
              <a:xfrm>
                <a:off x="0" y="4456839"/>
                <a:ext cx="7065524" cy="460895"/>
              </a:xfrm>
              <a:prstGeom prst="rect">
                <a:avLst/>
              </a:prstGeom>
              <a:blipFill>
                <a:blip r:embed="rId4"/>
                <a:stretch>
                  <a:fillRect l="-1294"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48D54590-3BC2-468A-8F56-F61793750DCE}"/>
                  </a:ext>
                </a:extLst>
              </p:cNvPr>
              <p:cNvSpPr/>
              <p:nvPr/>
            </p:nvSpPr>
            <p:spPr>
              <a:xfrm>
                <a:off x="0" y="5024556"/>
                <a:ext cx="7431714" cy="461665"/>
              </a:xfrm>
              <a:prstGeom prst="rect">
                <a:avLst/>
              </a:prstGeom>
            </p:spPr>
            <p:txBody>
              <a:bodyPr wrap="none">
                <a:spAutoFit/>
              </a:bodyPr>
              <a:lstStyle/>
              <a:p>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Total mass of the second team: </a:t>
                </a:r>
                <a14:m>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𝑀</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2</m:t>
                        </m:r>
                      </m:sub>
                    </m:sSub>
                    <m:r>
                      <a:rPr lang="en-US" sz="2400" i="1" kern="0">
                        <a:latin typeface="Cambria Math" panose="02040503050406030204" pitchFamily="18" charset="0"/>
                        <a:ea typeface="Times New Roman" panose="02020603050405020304" pitchFamily="18" charset="0"/>
                        <a:cs typeface="Times New Roman" panose="02020603050405020304" pitchFamily="18" charset="0"/>
                      </a:rPr>
                      <m:t>=9×73</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𝑘𝑔</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=657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𝑘𝑔</m:t>
                    </m:r>
                  </m:oMath>
                </a14:m>
                <a:endParaRPr lang="en-US" sz="2400" dirty="0">
                  <a:latin typeface="Times New Roman" panose="02020603050405020304" pitchFamily="18" charset="0"/>
                  <a:cs typeface="Times New Roman" panose="02020603050405020304" pitchFamily="18" charset="0"/>
                </a:endParaRPr>
              </a:p>
            </p:txBody>
          </p:sp>
        </mc:Choice>
        <mc:Fallback xmlns="">
          <p:sp>
            <p:nvSpPr>
              <p:cNvPr id="14" name="Rectangle 13">
                <a:extLst>
                  <a:ext uri="{FF2B5EF4-FFF2-40B4-BE49-F238E27FC236}">
                    <a16:creationId xmlns:a16="http://schemas.microsoft.com/office/drawing/2014/main" id="{48D54590-3BC2-468A-8F56-F61793750DCE}"/>
                  </a:ext>
                </a:extLst>
              </p:cNvPr>
              <p:cNvSpPr>
                <a:spLocks noRot="1" noChangeAspect="1" noMove="1" noResize="1" noEditPoints="1" noAdjustHandles="1" noChangeArrowheads="1" noChangeShapeType="1" noTextEdit="1"/>
              </p:cNvSpPr>
              <p:nvPr/>
            </p:nvSpPr>
            <p:spPr>
              <a:xfrm>
                <a:off x="0" y="5024556"/>
                <a:ext cx="7431714" cy="461665"/>
              </a:xfrm>
              <a:prstGeom prst="rect">
                <a:avLst/>
              </a:prstGeom>
              <a:blipFill>
                <a:blip r:embed="rId5"/>
                <a:stretch>
                  <a:fillRect l="-1231"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988075FA-821A-468F-BF28-0A105A0747BF}"/>
                  </a:ext>
                </a:extLst>
              </p:cNvPr>
              <p:cNvSpPr/>
              <p:nvPr/>
            </p:nvSpPr>
            <p:spPr>
              <a:xfrm>
                <a:off x="0" y="5593043"/>
                <a:ext cx="8536475" cy="460895"/>
              </a:xfrm>
              <a:prstGeom prst="rect">
                <a:avLst/>
              </a:prstGeom>
            </p:spPr>
            <p:txBody>
              <a:bodyPr wrap="square">
                <a:spAutoFit/>
              </a:bodyPr>
              <a:lstStyle/>
              <a:p>
                <a:pPr marR="0" lvl="0">
                  <a:lnSpc>
                    <a:spcPct val="107000"/>
                  </a:lnSpc>
                  <a:spcBef>
                    <a:spcPts val="0"/>
                  </a:spcBef>
                  <a:spcAft>
                    <a:spcPts val="800"/>
                  </a:spcAft>
                  <a:buSzPts val="1000"/>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Total mass of both teams: </a:t>
                </a:r>
                <a14:m>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𝑀</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𝑡𝑜𝑡𝑎𝑙</m:t>
                        </m:r>
                      </m:sub>
                    </m:sSub>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𝑀</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𝑀</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2</m:t>
                        </m:r>
                      </m:sub>
                    </m:sSub>
                    <m:r>
                      <a:rPr lang="en-US" sz="2400" i="1" kern="0">
                        <a:latin typeface="Cambria Math" panose="02040503050406030204" pitchFamily="18" charset="0"/>
                        <a:ea typeface="Times New Roman" panose="02020603050405020304" pitchFamily="18" charset="0"/>
                        <a:cs typeface="Times New Roman" panose="02020603050405020304" pitchFamily="18" charset="0"/>
                      </a:rPr>
                      <m:t>=612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𝑘𝑔</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+657 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𝑘𝑔</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5" name="Rectangle 14">
                <a:extLst>
                  <a:ext uri="{FF2B5EF4-FFF2-40B4-BE49-F238E27FC236}">
                    <a16:creationId xmlns:a16="http://schemas.microsoft.com/office/drawing/2014/main" id="{988075FA-821A-468F-BF28-0A105A0747BF}"/>
                  </a:ext>
                </a:extLst>
              </p:cNvPr>
              <p:cNvSpPr>
                <a:spLocks noRot="1" noChangeAspect="1" noMove="1" noResize="1" noEditPoints="1" noAdjustHandles="1" noChangeArrowheads="1" noChangeShapeType="1" noTextEdit="1"/>
              </p:cNvSpPr>
              <p:nvPr/>
            </p:nvSpPr>
            <p:spPr>
              <a:xfrm>
                <a:off x="0" y="5593043"/>
                <a:ext cx="8536475" cy="460895"/>
              </a:xfrm>
              <a:prstGeom prst="rect">
                <a:avLst/>
              </a:prstGeom>
              <a:blipFill>
                <a:blip r:embed="rId6"/>
                <a:stretch>
                  <a:fillRect l="-1071"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8DEB6D7D-32BB-442B-8C39-CCC6D7322FEA}"/>
                  </a:ext>
                </a:extLst>
              </p:cNvPr>
              <p:cNvSpPr/>
              <p:nvPr/>
            </p:nvSpPr>
            <p:spPr>
              <a:xfrm>
                <a:off x="3162650" y="6179075"/>
                <a:ext cx="25834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𝑀</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𝑡𝑜𝑡𝑎𝑙</m:t>
                          </m:r>
                        </m:sub>
                      </m:sSub>
                      <m:r>
                        <a:rPr lang="en-US" sz="2400" i="1" kern="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=1269 </m:t>
                      </m:r>
                      <m:r>
                        <a:rPr lang="en-US" sz="2400" i="1" kern="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𝑘𝑔</m:t>
                      </m:r>
                    </m:oMath>
                  </m:oMathPara>
                </a14:m>
                <a:endParaRPr lang="en-US" dirty="0"/>
              </a:p>
            </p:txBody>
          </p:sp>
        </mc:Choice>
        <mc:Fallback xmlns="">
          <p:sp>
            <p:nvSpPr>
              <p:cNvPr id="16" name="Rectangle 15">
                <a:extLst>
                  <a:ext uri="{FF2B5EF4-FFF2-40B4-BE49-F238E27FC236}">
                    <a16:creationId xmlns:a16="http://schemas.microsoft.com/office/drawing/2014/main" id="{8DEB6D7D-32BB-442B-8C39-CCC6D7322FEA}"/>
                  </a:ext>
                </a:extLst>
              </p:cNvPr>
              <p:cNvSpPr>
                <a:spLocks noRot="1" noChangeAspect="1" noMove="1" noResize="1" noEditPoints="1" noAdjustHandles="1" noChangeArrowheads="1" noChangeShapeType="1" noTextEdit="1"/>
              </p:cNvSpPr>
              <p:nvPr/>
            </p:nvSpPr>
            <p:spPr>
              <a:xfrm>
                <a:off x="3162650" y="6179075"/>
                <a:ext cx="2583464" cy="461665"/>
              </a:xfrm>
              <a:prstGeom prst="rect">
                <a:avLst/>
              </a:prstGeom>
              <a:blipFill>
                <a:blip r:embed="rId7"/>
                <a:stretch>
                  <a:fillRect b="-20000"/>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71CD9F8B-D202-4297-BBFE-A1494FE90058}"/>
              </a:ext>
            </a:extLst>
          </p:cNvPr>
          <p:cNvSpPr txBox="1"/>
          <p:nvPr/>
        </p:nvSpPr>
        <p:spPr>
          <a:xfrm>
            <a:off x="3113175" y="1918116"/>
            <a:ext cx="2917649" cy="460895"/>
          </a:xfrm>
          <a:prstGeom prst="rect">
            <a:avLst/>
          </a:prstGeom>
          <a:noFill/>
          <a:ln w="19050">
            <a:solidFill>
              <a:srgbClr val="FF0000"/>
            </a:solidFill>
          </a:ln>
        </p:spPr>
        <p:txBody>
          <a:bodyPr wrap="square" rtlCol="0">
            <a:spAutoFit/>
          </a:bodyPr>
          <a:lstStyle/>
          <a:p>
            <a:endParaRPr lang="en-US" sz="2400" dirty="0" err="1">
              <a:latin typeface="+mj-lt"/>
            </a:endParaRPr>
          </a:p>
        </p:txBody>
      </p:sp>
      <p:sp>
        <p:nvSpPr>
          <p:cNvPr id="18" name="TextBox 17">
            <a:extLst>
              <a:ext uri="{FF2B5EF4-FFF2-40B4-BE49-F238E27FC236}">
                <a16:creationId xmlns:a16="http://schemas.microsoft.com/office/drawing/2014/main" id="{1D549DC1-1768-4B08-BA33-B017CF316BB3}"/>
              </a:ext>
            </a:extLst>
          </p:cNvPr>
          <p:cNvSpPr txBox="1"/>
          <p:nvPr/>
        </p:nvSpPr>
        <p:spPr>
          <a:xfrm>
            <a:off x="3162649" y="6241007"/>
            <a:ext cx="2684477" cy="460895"/>
          </a:xfrm>
          <a:prstGeom prst="rect">
            <a:avLst/>
          </a:prstGeom>
          <a:noFill/>
          <a:ln w="19050">
            <a:solidFill>
              <a:srgbClr val="FF0000"/>
            </a:solidFill>
          </a:ln>
        </p:spPr>
        <p:txBody>
          <a:bodyPr wrap="square" rtlCol="0">
            <a:spAutoFit/>
          </a:bodyPr>
          <a:lstStyle/>
          <a:p>
            <a:endParaRPr lang="en-US" sz="2400" dirty="0" err="1">
              <a:latin typeface="+mj-lt"/>
            </a:endParaRPr>
          </a:p>
        </p:txBody>
      </p:sp>
    </p:spTree>
    <p:extLst>
      <p:ext uri="{BB962C8B-B14F-4D97-AF65-F5344CB8AC3E}">
        <p14:creationId xmlns:p14="http://schemas.microsoft.com/office/powerpoint/2010/main" val="271977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0" grpId="0"/>
      <p:bldP spid="11" grpId="0"/>
      <p:bldP spid="12" grpId="0"/>
      <p:bldP spid="13" grpId="0"/>
      <p:bldP spid="14" grpId="0"/>
      <p:bldP spid="15" grpId="0"/>
      <p:bldP spid="16" grpId="0"/>
      <p:bldP spid="17"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2: ANSWERS</a:t>
            </a:r>
          </a:p>
        </p:txBody>
      </p:sp>
      <p:sp>
        <p:nvSpPr>
          <p:cNvPr id="2" name="Rectangle 1">
            <a:extLst>
              <a:ext uri="{FF2B5EF4-FFF2-40B4-BE49-F238E27FC236}">
                <a16:creationId xmlns:a16="http://schemas.microsoft.com/office/drawing/2014/main" id="{8A360606-EB45-4870-A70C-64626AD11592}"/>
              </a:ext>
            </a:extLst>
          </p:cNvPr>
          <p:cNvSpPr/>
          <p:nvPr/>
        </p:nvSpPr>
        <p:spPr>
          <a:xfrm>
            <a:off x="0" y="761645"/>
            <a:ext cx="6703502" cy="461665"/>
          </a:xfrm>
          <a:prstGeom prst="rect">
            <a:avLst/>
          </a:prstGeom>
        </p:spPr>
        <p:txBody>
          <a:bodyPr wrap="none">
            <a:spAutoFit/>
          </a:bodyPr>
          <a:lstStyle/>
          <a:p>
            <a:r>
              <a:rPr lang="en-US" sz="2400" dirty="0">
                <a:latin typeface="Times New Roman" panose="02020603050405020304" pitchFamily="18" charset="0"/>
                <a:ea typeface="Calibri" panose="020F0502020204030204" pitchFamily="34" charset="0"/>
                <a:cs typeface="Times New Roman" panose="02020603050405020304" pitchFamily="18" charset="0"/>
              </a:rPr>
              <a:t>(a) Magnitude of the Acceleration of the Two Teams</a:t>
            </a:r>
            <a:endParaRPr lang="en-US" sz="24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2DFE8045-04E1-4AE6-82E6-03358870CF8C}"/>
              </a:ext>
            </a:extLst>
          </p:cNvPr>
          <p:cNvSpPr/>
          <p:nvPr/>
        </p:nvSpPr>
        <p:spPr>
          <a:xfrm>
            <a:off x="0" y="1344897"/>
            <a:ext cx="4564070" cy="460895"/>
          </a:xfrm>
          <a:prstGeom prst="rect">
            <a:avLst/>
          </a:prstGeom>
        </p:spPr>
        <p:txBody>
          <a:bodyPr wrap="none">
            <a:spAutoFit/>
          </a:bodyPr>
          <a:lstStyle/>
          <a:p>
            <a:pPr>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According to Newton's second law:</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2B3B7537-F823-4C3B-8201-D8A7B915491E}"/>
                  </a:ext>
                </a:extLst>
              </p:cNvPr>
              <p:cNvSpPr/>
              <p:nvPr/>
            </p:nvSpPr>
            <p:spPr>
              <a:xfrm>
                <a:off x="2401566" y="1927379"/>
                <a:ext cx="4340868" cy="730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𝑎</m:t>
                      </m:r>
                      <m:r>
                        <a:rPr lang="en-US" sz="200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𝑛𝑒𝑡</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𝑡𝑜𝑡𝑎𝑙</m:t>
                              </m:r>
                            </m:sub>
                          </m:sSub>
                        </m:den>
                      </m:f>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135 </m:t>
                          </m:r>
                          <m:r>
                            <a:rPr lang="en-US" sz="2000" i="1">
                              <a:latin typeface="Cambria Math" panose="02040503050406030204" pitchFamily="18" charset="0"/>
                            </a:rPr>
                            <m:t>𝑁</m:t>
                          </m:r>
                        </m:num>
                        <m:den>
                          <m:r>
                            <a:rPr lang="en-US" sz="2000">
                              <a:latin typeface="Cambria Math" panose="02040503050406030204" pitchFamily="18" charset="0"/>
                            </a:rPr>
                            <m:t>1269 </m:t>
                          </m:r>
                          <m:r>
                            <a:rPr lang="en-US" sz="2000" i="1">
                              <a:latin typeface="Cambria Math" panose="02040503050406030204" pitchFamily="18" charset="0"/>
                            </a:rPr>
                            <m:t>𝑘𝑔</m:t>
                          </m:r>
                        </m:den>
                      </m:f>
                      <m:r>
                        <a:rPr lang="en-US" sz="2000">
                          <a:latin typeface="Cambria Math" panose="02040503050406030204" pitchFamily="18" charset="0"/>
                        </a:rPr>
                        <m:t>=0.106 </m:t>
                      </m:r>
                      <m:f>
                        <m:fPr>
                          <m:type m:val="lin"/>
                          <m:ctrlPr>
                            <a:rPr lang="en-US" sz="2000" i="1">
                              <a:latin typeface="Cambria Math" panose="02040503050406030204" pitchFamily="18" charset="0"/>
                            </a:rPr>
                          </m:ctrlPr>
                        </m:fPr>
                        <m:num>
                          <m:r>
                            <a:rPr lang="en-US" sz="2000" i="1">
                              <a:latin typeface="Cambria Math" panose="02040503050406030204" pitchFamily="18" charset="0"/>
                            </a:rPr>
                            <m:t>𝑚</m:t>
                          </m:r>
                        </m:num>
                        <m:den>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a:latin typeface="Cambria Math" panose="02040503050406030204" pitchFamily="18" charset="0"/>
                                </a:rPr>
                                <m:t>2</m:t>
                              </m:r>
                            </m:sup>
                          </m:sSup>
                        </m:den>
                      </m:f>
                    </m:oMath>
                  </m:oMathPara>
                </a14:m>
                <a:endParaRPr lang="en-US" sz="2000" dirty="0"/>
              </a:p>
            </p:txBody>
          </p:sp>
        </mc:Choice>
        <mc:Fallback xmlns="">
          <p:sp>
            <p:nvSpPr>
              <p:cNvPr id="8" name="Rectangle 7">
                <a:extLst>
                  <a:ext uri="{FF2B5EF4-FFF2-40B4-BE49-F238E27FC236}">
                    <a16:creationId xmlns:a16="http://schemas.microsoft.com/office/drawing/2014/main" id="{2B3B7537-F823-4C3B-8201-D8A7B915491E}"/>
                  </a:ext>
                </a:extLst>
              </p:cNvPr>
              <p:cNvSpPr>
                <a:spLocks noRot="1" noChangeAspect="1" noMove="1" noResize="1" noEditPoints="1" noAdjustHandles="1" noChangeArrowheads="1" noChangeShapeType="1" noTextEdit="1"/>
              </p:cNvSpPr>
              <p:nvPr/>
            </p:nvSpPr>
            <p:spPr>
              <a:xfrm>
                <a:off x="2401566" y="1927379"/>
                <a:ext cx="4340868" cy="73077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E030A89A-310C-4348-83D5-A6CAE69AE123}"/>
                  </a:ext>
                </a:extLst>
              </p:cNvPr>
              <p:cNvSpPr/>
              <p:nvPr/>
            </p:nvSpPr>
            <p:spPr>
              <a:xfrm>
                <a:off x="0" y="2779743"/>
                <a:ext cx="9142809" cy="855555"/>
              </a:xfrm>
              <a:prstGeom prst="rect">
                <a:avLst/>
              </a:prstGeom>
            </p:spPr>
            <p:txBody>
              <a:bodyPr wrap="square">
                <a:spAutoFit/>
              </a:bodyPr>
              <a:lstStyle/>
              <a:p>
                <a:pPr>
                  <a:lnSpc>
                    <a:spcPct val="107000"/>
                  </a:lnSpc>
                  <a:spcAft>
                    <a:spcPts val="800"/>
                  </a:spcAft>
                  <a:tabLst>
                    <a:tab pos="1915160" algn="l"/>
                  </a:tabLs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So, the magnitude of the acceleration of the two teams is approximately </a:t>
                </a:r>
                <a14:m>
                  <m:oMath xmlns:m="http://schemas.openxmlformats.org/officeDocument/2006/math">
                    <m:r>
                      <a:rPr lang="en-US" sz="2400" i="1" kern="100">
                        <a:latin typeface="Cambria Math" panose="02040503050406030204" pitchFamily="18" charset="0"/>
                        <a:ea typeface="Times New Roman" panose="02020603050405020304" pitchFamily="18" charset="0"/>
                        <a:cs typeface="Times New Roman" panose="02020603050405020304" pitchFamily="18" charset="0"/>
                      </a:rPr>
                      <m:t>0.106 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𝑚</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𝑠</m:t>
                        </m:r>
                      </m:e>
                      <m:sup>
                        <m:r>
                          <a:rPr lang="en-US" sz="2400" i="1" kern="0">
                            <a:latin typeface="Cambria Math" panose="02040503050406030204" pitchFamily="18" charset="0"/>
                            <a:ea typeface="Times New Roman" panose="02020603050405020304" pitchFamily="18" charset="0"/>
                            <a:cs typeface="Times New Roman" panose="02020603050405020304" pitchFamily="18" charset="0"/>
                          </a:rPr>
                          <m:t>2</m:t>
                        </m:r>
                      </m:sup>
                    </m:sSup>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9" name="Rectangle 8">
                <a:extLst>
                  <a:ext uri="{FF2B5EF4-FFF2-40B4-BE49-F238E27FC236}">
                    <a16:creationId xmlns:a16="http://schemas.microsoft.com/office/drawing/2014/main" id="{E030A89A-310C-4348-83D5-A6CAE69AE123}"/>
                  </a:ext>
                </a:extLst>
              </p:cNvPr>
              <p:cNvSpPr>
                <a:spLocks noRot="1" noChangeAspect="1" noMove="1" noResize="1" noEditPoints="1" noAdjustHandles="1" noChangeArrowheads="1" noChangeShapeType="1" noTextEdit="1"/>
              </p:cNvSpPr>
              <p:nvPr/>
            </p:nvSpPr>
            <p:spPr>
              <a:xfrm>
                <a:off x="0" y="2779743"/>
                <a:ext cx="9142809" cy="855555"/>
              </a:xfrm>
              <a:prstGeom prst="rect">
                <a:avLst/>
              </a:prstGeom>
              <a:blipFill>
                <a:blip r:embed="rId3"/>
                <a:stretch>
                  <a:fillRect l="-1000" t="-5714" b="-10000"/>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0E454409-CFD8-4BA3-828A-78AA12007E67}"/>
              </a:ext>
            </a:extLst>
          </p:cNvPr>
          <p:cNvSpPr/>
          <p:nvPr/>
        </p:nvSpPr>
        <p:spPr>
          <a:xfrm>
            <a:off x="0" y="3756885"/>
            <a:ext cx="6968959" cy="460895"/>
          </a:xfrm>
          <a:prstGeom prst="rect">
            <a:avLst/>
          </a:prstGeom>
        </p:spPr>
        <p:txBody>
          <a:bodyPr wrap="none">
            <a:spAutoFit/>
          </a:bodyPr>
          <a:lstStyle/>
          <a:p>
            <a:pPr>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(b) Tension in the Section of Rope Between the Teams</a:t>
            </a:r>
          </a:p>
        </p:txBody>
      </p:sp>
      <p:sp>
        <p:nvSpPr>
          <p:cNvPr id="19" name="Rectangle 18">
            <a:extLst>
              <a:ext uri="{FF2B5EF4-FFF2-40B4-BE49-F238E27FC236}">
                <a16:creationId xmlns:a16="http://schemas.microsoft.com/office/drawing/2014/main" id="{EAC54DB9-3D0F-4A92-9BED-C976C89AD8ED}"/>
              </a:ext>
            </a:extLst>
          </p:cNvPr>
          <p:cNvSpPr/>
          <p:nvPr/>
        </p:nvSpPr>
        <p:spPr>
          <a:xfrm>
            <a:off x="0" y="4431646"/>
            <a:ext cx="9004875" cy="856068"/>
          </a:xfrm>
          <a:prstGeom prst="rect">
            <a:avLst/>
          </a:prstGeom>
        </p:spPr>
        <p:txBody>
          <a:bodyPr wrap="square">
            <a:spAutoFit/>
          </a:bodyPr>
          <a:lstStyle/>
          <a:p>
            <a:pPr>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The tension in the rope can be found by considering the forces acting on either team separately. Let's consider the first team.</a:t>
            </a:r>
          </a:p>
        </p:txBody>
      </p:sp>
      <p:sp>
        <p:nvSpPr>
          <p:cNvPr id="20" name="Rectangle 19">
            <a:extLst>
              <a:ext uri="{FF2B5EF4-FFF2-40B4-BE49-F238E27FC236}">
                <a16:creationId xmlns:a16="http://schemas.microsoft.com/office/drawing/2014/main" id="{892D9C8E-8D14-4C75-B673-98C495E39A84}"/>
              </a:ext>
            </a:extLst>
          </p:cNvPr>
          <p:cNvSpPr/>
          <p:nvPr/>
        </p:nvSpPr>
        <p:spPr>
          <a:xfrm>
            <a:off x="0" y="5484802"/>
            <a:ext cx="4667624" cy="460895"/>
          </a:xfrm>
          <a:prstGeom prst="rect">
            <a:avLst/>
          </a:prstGeom>
        </p:spPr>
        <p:txBody>
          <a:bodyPr wrap="none">
            <a:spAutoFit/>
          </a:bodyPr>
          <a:lstStyle/>
          <a:p>
            <a:pPr>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Total force exerted by the first team:</a:t>
            </a: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A72CF93D-28B4-40C7-B7B0-A38BADFD66AC}"/>
                  </a:ext>
                </a:extLst>
              </p:cNvPr>
              <p:cNvSpPr/>
              <p:nvPr/>
            </p:nvSpPr>
            <p:spPr>
              <a:xfrm>
                <a:off x="0" y="6084062"/>
                <a:ext cx="7096430" cy="493725"/>
              </a:xfrm>
              <a:prstGeom prst="rect">
                <a:avLst/>
              </a:prstGeom>
            </p:spPr>
            <p:txBody>
              <a:bodyPr wrap="none">
                <a:spAutoFit/>
              </a:bodyPr>
              <a:lstStyle/>
              <a:p>
                <a:pPr>
                  <a:lnSpc>
                    <a:spcPct val="107000"/>
                  </a:lnSpc>
                  <a:spcAft>
                    <a:spcPts val="800"/>
                  </a:spcAft>
                  <a:tabLst>
                    <a:tab pos="888365" algn="l"/>
                    <a:tab pos="1066165" algn="l"/>
                  </a:tabLs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As calculated above </a:t>
                </a:r>
                <a14:m>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𝐹</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𝑡𝑜𝑡𝑎𝑙</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400" i="1" kern="0">
                        <a:latin typeface="Cambria Math" panose="02040503050406030204" pitchFamily="18" charset="0"/>
                        <a:ea typeface="Times New Roman" panose="02020603050405020304" pitchFamily="18" charset="0"/>
                        <a:cs typeface="Times New Roman" panose="02020603050405020304" pitchFamily="18" charset="0"/>
                      </a:rPr>
                      <m:t>=9×1350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𝑁</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=12150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𝑁</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1" name="Rectangle 20">
                <a:extLst>
                  <a:ext uri="{FF2B5EF4-FFF2-40B4-BE49-F238E27FC236}">
                    <a16:creationId xmlns:a16="http://schemas.microsoft.com/office/drawing/2014/main" id="{A72CF93D-28B4-40C7-B7B0-A38BADFD66AC}"/>
                  </a:ext>
                </a:extLst>
              </p:cNvPr>
              <p:cNvSpPr>
                <a:spLocks noRot="1" noChangeAspect="1" noMove="1" noResize="1" noEditPoints="1" noAdjustHandles="1" noChangeArrowheads="1" noChangeShapeType="1" noTextEdit="1"/>
              </p:cNvSpPr>
              <p:nvPr/>
            </p:nvSpPr>
            <p:spPr>
              <a:xfrm>
                <a:off x="0" y="6084062"/>
                <a:ext cx="7096430" cy="493725"/>
              </a:xfrm>
              <a:prstGeom prst="rect">
                <a:avLst/>
              </a:prstGeom>
              <a:blipFill>
                <a:blip r:embed="rId4"/>
                <a:stretch>
                  <a:fillRect l="-1289" t="-7407" b="-23457"/>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8B46137E-BAC7-4C07-8C27-D49B4C43BB5D}"/>
              </a:ext>
            </a:extLst>
          </p:cNvPr>
          <p:cNvSpPr txBox="1"/>
          <p:nvPr/>
        </p:nvSpPr>
        <p:spPr>
          <a:xfrm>
            <a:off x="2362479" y="1887952"/>
            <a:ext cx="4279916" cy="830997"/>
          </a:xfrm>
          <a:prstGeom prst="rect">
            <a:avLst/>
          </a:prstGeom>
          <a:noFill/>
          <a:ln w="19050">
            <a:solidFill>
              <a:srgbClr val="FF0000"/>
            </a:solidFill>
          </a:ln>
        </p:spPr>
        <p:txBody>
          <a:bodyPr wrap="square" rtlCol="0">
            <a:spAutoFit/>
          </a:bodyPr>
          <a:lstStyle/>
          <a:p>
            <a:endParaRPr lang="en-US" sz="2400" dirty="0">
              <a:latin typeface="+mj-lt"/>
            </a:endParaRPr>
          </a:p>
          <a:p>
            <a:endParaRPr lang="en-US" sz="2400" dirty="0" err="1">
              <a:latin typeface="+mj-lt"/>
            </a:endParaRPr>
          </a:p>
        </p:txBody>
      </p:sp>
    </p:spTree>
    <p:extLst>
      <p:ext uri="{BB962C8B-B14F-4D97-AF65-F5344CB8AC3E}">
        <p14:creationId xmlns:p14="http://schemas.microsoft.com/office/powerpoint/2010/main" val="402105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8" grpId="0"/>
      <p:bldP spid="19" grpId="0"/>
      <p:bldP spid="20" grpId="0"/>
      <p:bldP spid="21" grpId="0"/>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2: ANSWERS</a:t>
            </a:r>
          </a:p>
        </p:txBody>
      </p:sp>
      <p:sp>
        <p:nvSpPr>
          <p:cNvPr id="18" name="Rectangle 17">
            <a:extLst>
              <a:ext uri="{FF2B5EF4-FFF2-40B4-BE49-F238E27FC236}">
                <a16:creationId xmlns:a16="http://schemas.microsoft.com/office/drawing/2014/main" id="{0E454409-CFD8-4BA3-828A-78AA12007E67}"/>
              </a:ext>
            </a:extLst>
          </p:cNvPr>
          <p:cNvSpPr/>
          <p:nvPr/>
        </p:nvSpPr>
        <p:spPr>
          <a:xfrm>
            <a:off x="8389" y="737869"/>
            <a:ext cx="6968959" cy="460895"/>
          </a:xfrm>
          <a:prstGeom prst="rect">
            <a:avLst/>
          </a:prstGeom>
        </p:spPr>
        <p:txBody>
          <a:bodyPr wrap="none">
            <a:spAutoFit/>
          </a:bodyPr>
          <a:lstStyle/>
          <a:p>
            <a:pPr>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(b) Tension in the Section of Rope Between the Teams</a:t>
            </a:r>
          </a:p>
        </p:txBody>
      </p:sp>
      <p:sp>
        <p:nvSpPr>
          <p:cNvPr id="4" name="Rectangle 3">
            <a:extLst>
              <a:ext uri="{FF2B5EF4-FFF2-40B4-BE49-F238E27FC236}">
                <a16:creationId xmlns:a16="http://schemas.microsoft.com/office/drawing/2014/main" id="{569E86E6-1831-4572-BE8A-063FE1DC3C84}"/>
              </a:ext>
            </a:extLst>
          </p:cNvPr>
          <p:cNvSpPr/>
          <p:nvPr/>
        </p:nvSpPr>
        <p:spPr>
          <a:xfrm>
            <a:off x="100323" y="1313813"/>
            <a:ext cx="8053871" cy="460895"/>
          </a:xfrm>
          <a:prstGeom prst="rect">
            <a:avLst/>
          </a:prstGeom>
        </p:spPr>
        <p:txBody>
          <a:bodyPr wrap="none">
            <a:spAutoFit/>
          </a:bodyPr>
          <a:lstStyle/>
          <a:p>
            <a:pPr>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Force of tension T in the rope (acting towards the second team):</a:t>
            </a:r>
          </a:p>
        </p:txBody>
      </p:sp>
      <p:sp>
        <p:nvSpPr>
          <p:cNvPr id="5" name="Rectangle 4">
            <a:extLst>
              <a:ext uri="{FF2B5EF4-FFF2-40B4-BE49-F238E27FC236}">
                <a16:creationId xmlns:a16="http://schemas.microsoft.com/office/drawing/2014/main" id="{6A9D785F-09CB-4A39-AEB0-C05D44E29763}"/>
              </a:ext>
            </a:extLst>
          </p:cNvPr>
          <p:cNvSpPr/>
          <p:nvPr/>
        </p:nvSpPr>
        <p:spPr>
          <a:xfrm>
            <a:off x="100323" y="1889757"/>
            <a:ext cx="8560965" cy="856068"/>
          </a:xfrm>
          <a:prstGeom prst="rect">
            <a:avLst/>
          </a:prstGeom>
        </p:spPr>
        <p:txBody>
          <a:bodyPr wrap="square">
            <a:spAutoFit/>
          </a:bodyPr>
          <a:lstStyle/>
          <a:p>
            <a:pPr>
              <a:lnSpc>
                <a:spcPct val="107000"/>
              </a:lnSpc>
              <a:spcAft>
                <a:spcPts val="800"/>
              </a:spcAft>
              <a:tabLst>
                <a:tab pos="680085" algn="l"/>
              </a:tabLs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The net force on the first team is the difference between the tension and the force they exert:</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4824EC1-2DEA-4C64-8797-EC906E8B3F8F}"/>
                  </a:ext>
                </a:extLst>
              </p:cNvPr>
              <p:cNvSpPr/>
              <p:nvPr/>
            </p:nvSpPr>
            <p:spPr>
              <a:xfrm>
                <a:off x="2715311" y="2995092"/>
                <a:ext cx="2393539" cy="4135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𝑛𝑒𝑡</m:t>
                          </m:r>
                          <m:r>
                            <a:rPr lang="en-US" sz="2000">
                              <a:latin typeface="Cambria Math" panose="02040503050406030204" pitchFamily="18" charset="0"/>
                            </a:rPr>
                            <m:t>,1</m:t>
                          </m:r>
                        </m:sub>
                      </m:sSub>
                      <m:r>
                        <a:rPr lang="en-US" sz="2000">
                          <a:latin typeface="Cambria Math" panose="02040503050406030204" pitchFamily="18" charset="0"/>
                        </a:rPr>
                        <m:t>=</m:t>
                      </m:r>
                      <m:r>
                        <a:rPr lang="en-US" sz="2000" i="1">
                          <a:latin typeface="Cambria Math" panose="02040503050406030204" pitchFamily="18" charset="0"/>
                        </a:rPr>
                        <m:t>𝑇</m:t>
                      </m:r>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𝑡𝑜𝑡𝑎𝑙</m:t>
                          </m:r>
                          <m:r>
                            <a:rPr lang="en-US" sz="2000">
                              <a:latin typeface="Cambria Math" panose="02040503050406030204" pitchFamily="18" charset="0"/>
                            </a:rPr>
                            <m:t>,1</m:t>
                          </m:r>
                        </m:sub>
                      </m:sSub>
                    </m:oMath>
                  </m:oMathPara>
                </a14:m>
                <a:endParaRPr lang="en-US" sz="2000" dirty="0"/>
              </a:p>
            </p:txBody>
          </p:sp>
        </mc:Choice>
        <mc:Fallback xmlns="">
          <p:sp>
            <p:nvSpPr>
              <p:cNvPr id="7" name="Rectangle 6">
                <a:extLst>
                  <a:ext uri="{FF2B5EF4-FFF2-40B4-BE49-F238E27FC236}">
                    <a16:creationId xmlns:a16="http://schemas.microsoft.com/office/drawing/2014/main" id="{44824EC1-2DEA-4C64-8797-EC906E8B3F8F}"/>
                  </a:ext>
                </a:extLst>
              </p:cNvPr>
              <p:cNvSpPr>
                <a:spLocks noRot="1" noChangeAspect="1" noMove="1" noResize="1" noEditPoints="1" noAdjustHandles="1" noChangeArrowheads="1" noChangeShapeType="1" noTextEdit="1"/>
              </p:cNvSpPr>
              <p:nvPr/>
            </p:nvSpPr>
            <p:spPr>
              <a:xfrm>
                <a:off x="2715311" y="2995092"/>
                <a:ext cx="2393539" cy="413511"/>
              </a:xfrm>
              <a:prstGeom prst="rect">
                <a:avLst/>
              </a:prstGeom>
              <a:blipFill>
                <a:blip r:embed="rId2"/>
                <a:stretch>
                  <a:fillRect/>
                </a:stretch>
              </a:blipFill>
            </p:spPr>
            <p:txBody>
              <a:bodyPr/>
              <a:lstStyle/>
              <a:p>
                <a:r>
                  <a:rPr lang="en-US">
                    <a:noFill/>
                  </a:rPr>
                  <a:t> </a:t>
                </a:r>
              </a:p>
            </p:txBody>
          </p:sp>
        </mc:Fallback>
      </mc:AlternateContent>
      <p:pic>
        <p:nvPicPr>
          <p:cNvPr id="14" name="Picture 13" descr="Tension - Concept | Mechanical Engineering | JoVe">
            <a:extLst>
              <a:ext uri="{FF2B5EF4-FFF2-40B4-BE49-F238E27FC236}">
                <a16:creationId xmlns:a16="http://schemas.microsoft.com/office/drawing/2014/main" id="{3AD0A644-09D9-4A46-8600-ADF051EE231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93465" y="2402258"/>
            <a:ext cx="2167766" cy="1370073"/>
          </a:xfrm>
          <a:prstGeom prst="rect">
            <a:avLst/>
          </a:prstGeom>
          <a:noFill/>
          <a:ln>
            <a:noFill/>
          </a:ln>
        </p:spPr>
      </p:pic>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60C7A35-A6A1-49B0-9AD6-3321787987C8}"/>
                  </a:ext>
                </a:extLst>
              </p:cNvPr>
              <p:cNvSpPr/>
              <p:nvPr/>
            </p:nvSpPr>
            <p:spPr>
              <a:xfrm>
                <a:off x="100323" y="3720201"/>
                <a:ext cx="8745523" cy="873444"/>
              </a:xfrm>
              <a:prstGeom prst="rect">
                <a:avLst/>
              </a:prstGeom>
            </p:spPr>
            <p:txBody>
              <a:bodyPr wrap="square">
                <a:spAutoFit/>
              </a:bodyPr>
              <a:lstStyle/>
              <a:p>
                <a:pPr>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But, </a:t>
                </a:r>
                <a14:m>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𝐹</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𝑛𝑒𝑡</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 is also equal to the total mass of the first team multiplied by the acceleration:</a:t>
                </a:r>
              </a:p>
            </p:txBody>
          </p:sp>
        </mc:Choice>
        <mc:Fallback xmlns="">
          <p:sp>
            <p:nvSpPr>
              <p:cNvPr id="10" name="Rectangle 9">
                <a:extLst>
                  <a:ext uri="{FF2B5EF4-FFF2-40B4-BE49-F238E27FC236}">
                    <a16:creationId xmlns:a16="http://schemas.microsoft.com/office/drawing/2014/main" id="{760C7A35-A6A1-49B0-9AD6-3321787987C8}"/>
                  </a:ext>
                </a:extLst>
              </p:cNvPr>
              <p:cNvSpPr>
                <a:spLocks noRot="1" noChangeAspect="1" noMove="1" noResize="1" noEditPoints="1" noAdjustHandles="1" noChangeArrowheads="1" noChangeShapeType="1" noTextEdit="1"/>
              </p:cNvSpPr>
              <p:nvPr/>
            </p:nvSpPr>
            <p:spPr>
              <a:xfrm>
                <a:off x="100323" y="3720201"/>
                <a:ext cx="8745523" cy="873444"/>
              </a:xfrm>
              <a:prstGeom prst="rect">
                <a:avLst/>
              </a:prstGeom>
              <a:blipFill>
                <a:blip r:embed="rId4"/>
                <a:stretch>
                  <a:fillRect l="-1045" t="-4167" b="-145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BE375CFE-0A14-40C8-88EB-91B8A65C456B}"/>
                  </a:ext>
                </a:extLst>
              </p:cNvPr>
              <p:cNvSpPr/>
              <p:nvPr/>
            </p:nvSpPr>
            <p:spPr>
              <a:xfrm>
                <a:off x="1742618" y="4562210"/>
                <a:ext cx="6176590" cy="41973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𝑛𝑒𝑡</m:t>
                          </m:r>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1</m:t>
                          </m:r>
                        </m:sub>
                      </m:sSub>
                      <m:r>
                        <a:rPr lang="en-US" sz="2000" i="1">
                          <a:latin typeface="Cambria Math" panose="02040503050406030204" pitchFamily="18" charset="0"/>
                        </a:rPr>
                        <m:t>×</m:t>
                      </m:r>
                      <m:r>
                        <a:rPr lang="en-US" sz="2000" i="1">
                          <a:latin typeface="Cambria Math" panose="02040503050406030204" pitchFamily="18" charset="0"/>
                        </a:rPr>
                        <m:t>𝑎</m:t>
                      </m:r>
                      <m:r>
                        <a:rPr lang="en-US" sz="2000" i="1">
                          <a:latin typeface="Cambria Math" panose="02040503050406030204" pitchFamily="18" charset="0"/>
                        </a:rPr>
                        <m:t>=612 </m:t>
                      </m:r>
                      <m:r>
                        <a:rPr lang="en-US" sz="2000" i="1">
                          <a:latin typeface="Cambria Math" panose="02040503050406030204" pitchFamily="18" charset="0"/>
                        </a:rPr>
                        <m:t>𝑘𝑔</m:t>
                      </m:r>
                      <m:r>
                        <a:rPr lang="en-US" sz="2000" i="1">
                          <a:latin typeface="Cambria Math" panose="02040503050406030204" pitchFamily="18" charset="0"/>
                        </a:rPr>
                        <m:t>×0.106 </m:t>
                      </m:r>
                      <m:r>
                        <m:rPr>
                          <m:sty m:val="p"/>
                        </m:rPr>
                        <a:rPr lang="en-US" sz="2000" i="1">
                          <a:latin typeface="Cambria Math" panose="02040503050406030204" pitchFamily="18" charset="0"/>
                        </a:rPr>
                        <m:t>m</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i="1">
                              <a:latin typeface="Cambria Math" panose="02040503050406030204" pitchFamily="18" charset="0"/>
                            </a:rPr>
                            <m:t>2</m:t>
                          </m:r>
                        </m:sup>
                      </m:sSup>
                      <m:r>
                        <a:rPr lang="en-US" sz="2000" i="1">
                          <a:latin typeface="Cambria Math" panose="02040503050406030204" pitchFamily="18" charset="0"/>
                        </a:rPr>
                        <m:t>=64.872 </m:t>
                      </m:r>
                      <m:r>
                        <a:rPr lang="en-US" sz="2000" i="1">
                          <a:latin typeface="Cambria Math" panose="02040503050406030204" pitchFamily="18" charset="0"/>
                        </a:rPr>
                        <m:t>𝑁</m:t>
                      </m:r>
                    </m:oMath>
                  </m:oMathPara>
                </a14:m>
                <a:endParaRPr lang="en-US" sz="2000" i="1" dirty="0">
                  <a:latin typeface="Cambria Math" panose="02040503050406030204" pitchFamily="18" charset="0"/>
                </a:endParaRPr>
              </a:p>
            </p:txBody>
          </p:sp>
        </mc:Choice>
        <mc:Fallback xmlns="">
          <p:sp>
            <p:nvSpPr>
              <p:cNvPr id="11" name="Rectangle 10">
                <a:extLst>
                  <a:ext uri="{FF2B5EF4-FFF2-40B4-BE49-F238E27FC236}">
                    <a16:creationId xmlns:a16="http://schemas.microsoft.com/office/drawing/2014/main" id="{BE375CFE-0A14-40C8-88EB-91B8A65C456B}"/>
                  </a:ext>
                </a:extLst>
              </p:cNvPr>
              <p:cNvSpPr>
                <a:spLocks noRot="1" noChangeAspect="1" noMove="1" noResize="1" noEditPoints="1" noAdjustHandles="1" noChangeArrowheads="1" noChangeShapeType="1" noTextEdit="1"/>
              </p:cNvSpPr>
              <p:nvPr/>
            </p:nvSpPr>
            <p:spPr>
              <a:xfrm>
                <a:off x="1742618" y="4562210"/>
                <a:ext cx="6176590" cy="419730"/>
              </a:xfrm>
              <a:prstGeom prst="rect">
                <a:avLst/>
              </a:prstGeom>
              <a:blipFill>
                <a:blip r:embed="rId5"/>
                <a:stretch>
                  <a:fillRect b="-115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2540719F-3DB4-48DD-AC2F-9F93B04B4BC3}"/>
                  </a:ext>
                </a:extLst>
              </p:cNvPr>
              <p:cNvSpPr/>
              <p:nvPr/>
            </p:nvSpPr>
            <p:spPr>
              <a:xfrm>
                <a:off x="3351806" y="5078794"/>
                <a:ext cx="302576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a:latin typeface="Cambria Math" panose="02040503050406030204" pitchFamily="18" charset="0"/>
                        </a:rPr>
                        <m:t>64.872 </m:t>
                      </m:r>
                      <m:r>
                        <a:rPr lang="en-US" sz="2000" i="1">
                          <a:latin typeface="Cambria Math" panose="02040503050406030204" pitchFamily="18" charset="0"/>
                        </a:rPr>
                        <m:t>𝑁</m:t>
                      </m:r>
                      <m:r>
                        <a:rPr lang="en-US" sz="2000">
                          <a:latin typeface="Cambria Math" panose="02040503050406030204" pitchFamily="18" charset="0"/>
                        </a:rPr>
                        <m:t>=</m:t>
                      </m:r>
                      <m:r>
                        <a:rPr lang="en-US" sz="2000" i="1">
                          <a:latin typeface="Cambria Math" panose="02040503050406030204" pitchFamily="18" charset="0"/>
                        </a:rPr>
                        <m:t>𝑇</m:t>
                      </m:r>
                      <m:r>
                        <a:rPr lang="en-US" sz="2000">
                          <a:latin typeface="Cambria Math" panose="02040503050406030204" pitchFamily="18" charset="0"/>
                        </a:rPr>
                        <m:t>−12150 </m:t>
                      </m:r>
                      <m:r>
                        <a:rPr lang="en-US" sz="2000" i="1">
                          <a:latin typeface="Cambria Math" panose="02040503050406030204" pitchFamily="18" charset="0"/>
                        </a:rPr>
                        <m:t>𝑁</m:t>
                      </m:r>
                    </m:oMath>
                  </m:oMathPara>
                </a14:m>
                <a:endParaRPr lang="en-US" sz="2000" dirty="0"/>
              </a:p>
            </p:txBody>
          </p:sp>
        </mc:Choice>
        <mc:Fallback xmlns="">
          <p:sp>
            <p:nvSpPr>
              <p:cNvPr id="13" name="Rectangle 12">
                <a:extLst>
                  <a:ext uri="{FF2B5EF4-FFF2-40B4-BE49-F238E27FC236}">
                    <a16:creationId xmlns:a16="http://schemas.microsoft.com/office/drawing/2014/main" id="{2540719F-3DB4-48DD-AC2F-9F93B04B4BC3}"/>
                  </a:ext>
                </a:extLst>
              </p:cNvPr>
              <p:cNvSpPr>
                <a:spLocks noRot="1" noChangeAspect="1" noMove="1" noResize="1" noEditPoints="1" noAdjustHandles="1" noChangeArrowheads="1" noChangeShapeType="1" noTextEdit="1"/>
              </p:cNvSpPr>
              <p:nvPr/>
            </p:nvSpPr>
            <p:spPr>
              <a:xfrm>
                <a:off x="3351806" y="5078794"/>
                <a:ext cx="3025765" cy="4001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16EA39DF-56F9-46A5-8737-F6AF326F50BE}"/>
                  </a:ext>
                </a:extLst>
              </p:cNvPr>
              <p:cNvSpPr/>
              <p:nvPr/>
            </p:nvSpPr>
            <p:spPr>
              <a:xfrm>
                <a:off x="3026515" y="5688590"/>
                <a:ext cx="407393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𝑇</m:t>
                      </m:r>
                      <m:r>
                        <a:rPr lang="en-US" sz="2000">
                          <a:latin typeface="Cambria Math" panose="02040503050406030204" pitchFamily="18" charset="0"/>
                        </a:rPr>
                        <m:t>=64.872 </m:t>
                      </m:r>
                      <m:r>
                        <a:rPr lang="en-US" sz="2000" i="1">
                          <a:latin typeface="Cambria Math" panose="02040503050406030204" pitchFamily="18" charset="0"/>
                        </a:rPr>
                        <m:t>𝑁</m:t>
                      </m:r>
                      <m:r>
                        <a:rPr lang="en-US" sz="2000">
                          <a:latin typeface="Cambria Math" panose="02040503050406030204" pitchFamily="18" charset="0"/>
                        </a:rPr>
                        <m:t>+12150 </m:t>
                      </m:r>
                      <m:r>
                        <a:rPr lang="en-US" sz="2000" i="1">
                          <a:latin typeface="Cambria Math" panose="02040503050406030204" pitchFamily="18" charset="0"/>
                        </a:rPr>
                        <m:t>𝑁</m:t>
                      </m:r>
                      <m:r>
                        <a:rPr lang="en-US" sz="2000">
                          <a:latin typeface="Cambria Math" panose="02040503050406030204" pitchFamily="18" charset="0"/>
                        </a:rPr>
                        <m:t>=12215</m:t>
                      </m:r>
                    </m:oMath>
                  </m:oMathPara>
                </a14:m>
                <a:endParaRPr lang="en-US" sz="2000" dirty="0"/>
              </a:p>
            </p:txBody>
          </p:sp>
        </mc:Choice>
        <mc:Fallback xmlns="">
          <p:sp>
            <p:nvSpPr>
              <p:cNvPr id="15" name="Rectangle 14">
                <a:extLst>
                  <a:ext uri="{FF2B5EF4-FFF2-40B4-BE49-F238E27FC236}">
                    <a16:creationId xmlns:a16="http://schemas.microsoft.com/office/drawing/2014/main" id="{16EA39DF-56F9-46A5-8737-F6AF326F50BE}"/>
                  </a:ext>
                </a:extLst>
              </p:cNvPr>
              <p:cNvSpPr>
                <a:spLocks noRot="1" noChangeAspect="1" noMove="1" noResize="1" noEditPoints="1" noAdjustHandles="1" noChangeArrowheads="1" noChangeShapeType="1" noTextEdit="1"/>
              </p:cNvSpPr>
              <p:nvPr/>
            </p:nvSpPr>
            <p:spPr>
              <a:xfrm>
                <a:off x="3026515" y="5688590"/>
                <a:ext cx="4073936" cy="40011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45FC0765-7AE3-4482-9CB8-14906FC520B8}"/>
                  </a:ext>
                </a:extLst>
              </p:cNvPr>
              <p:cNvSpPr/>
              <p:nvPr/>
            </p:nvSpPr>
            <p:spPr>
              <a:xfrm>
                <a:off x="199338" y="6133870"/>
                <a:ext cx="7719870" cy="460895"/>
              </a:xfrm>
              <a:prstGeom prst="rect">
                <a:avLst/>
              </a:prstGeom>
            </p:spPr>
            <p:txBody>
              <a:bodyPr wrap="none">
                <a:spAutoFit/>
              </a:bodyPr>
              <a:lstStyle/>
              <a:p>
                <a:pPr>
                  <a:lnSpc>
                    <a:spcPct val="107000"/>
                  </a:lnSpc>
                  <a:spcAft>
                    <a:spcPts val="800"/>
                  </a:spcAft>
                  <a:tabLst>
                    <a:tab pos="2249170" algn="l"/>
                  </a:tabLs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Therefore, the tension in the rope is approximately </a:t>
                </a:r>
                <a14:m>
                  <m:oMath xmlns:m="http://schemas.openxmlformats.org/officeDocument/2006/math">
                    <m:r>
                      <a:rPr lang="en-US" sz="2400" i="1" kern="100">
                        <a:latin typeface="Cambria Math" panose="02040503050406030204" pitchFamily="18" charset="0"/>
                        <a:ea typeface="Calibri" panose="020F0502020204030204" pitchFamily="34" charset="0"/>
                        <a:cs typeface="Times New Roman" panose="02020603050405020304" pitchFamily="18" charset="0"/>
                      </a:rPr>
                      <m:t>12215 </m:t>
                    </m:r>
                    <m:r>
                      <a:rPr lang="en-US" sz="2400" i="1" kern="100">
                        <a:latin typeface="Cambria Math" panose="02040503050406030204" pitchFamily="18" charset="0"/>
                        <a:ea typeface="Calibri" panose="020F0502020204030204" pitchFamily="34" charset="0"/>
                        <a:cs typeface="Times New Roman" panose="02020603050405020304" pitchFamily="18" charset="0"/>
                      </a:rPr>
                      <m:t>𝑁</m:t>
                    </m:r>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a:t>
                </a:r>
              </a:p>
            </p:txBody>
          </p:sp>
        </mc:Choice>
        <mc:Fallback xmlns="">
          <p:sp>
            <p:nvSpPr>
              <p:cNvPr id="16" name="Rectangle 15">
                <a:extLst>
                  <a:ext uri="{FF2B5EF4-FFF2-40B4-BE49-F238E27FC236}">
                    <a16:creationId xmlns:a16="http://schemas.microsoft.com/office/drawing/2014/main" id="{45FC0765-7AE3-4482-9CB8-14906FC520B8}"/>
                  </a:ext>
                </a:extLst>
              </p:cNvPr>
              <p:cNvSpPr>
                <a:spLocks noRot="1" noChangeAspect="1" noMove="1" noResize="1" noEditPoints="1" noAdjustHandles="1" noChangeArrowheads="1" noChangeShapeType="1" noTextEdit="1"/>
              </p:cNvSpPr>
              <p:nvPr/>
            </p:nvSpPr>
            <p:spPr>
              <a:xfrm>
                <a:off x="199338" y="6133870"/>
                <a:ext cx="7719870" cy="460895"/>
              </a:xfrm>
              <a:prstGeom prst="rect">
                <a:avLst/>
              </a:prstGeom>
              <a:blipFill>
                <a:blip r:embed="rId8"/>
                <a:stretch>
                  <a:fillRect l="-1264" t="-10526" r="-316" b="-28947"/>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8B78F8DF-7D8F-46EE-8093-4D92E1A136CD}"/>
              </a:ext>
            </a:extLst>
          </p:cNvPr>
          <p:cNvSpPr txBox="1"/>
          <p:nvPr/>
        </p:nvSpPr>
        <p:spPr>
          <a:xfrm>
            <a:off x="2715310" y="3002565"/>
            <a:ext cx="2469085" cy="460895"/>
          </a:xfrm>
          <a:prstGeom prst="rect">
            <a:avLst/>
          </a:prstGeom>
          <a:noFill/>
          <a:ln w="19050">
            <a:solidFill>
              <a:srgbClr val="FF0000"/>
            </a:solidFill>
          </a:ln>
        </p:spPr>
        <p:txBody>
          <a:bodyPr wrap="square" rtlCol="0">
            <a:spAutoFit/>
          </a:bodyPr>
          <a:lstStyle/>
          <a:p>
            <a:endParaRPr lang="en-US" sz="2400" dirty="0" err="1">
              <a:latin typeface="+mj-lt"/>
            </a:endParaRPr>
          </a:p>
        </p:txBody>
      </p:sp>
      <p:sp>
        <p:nvSpPr>
          <p:cNvPr id="19" name="TextBox 18">
            <a:extLst>
              <a:ext uri="{FF2B5EF4-FFF2-40B4-BE49-F238E27FC236}">
                <a16:creationId xmlns:a16="http://schemas.microsoft.com/office/drawing/2014/main" id="{FC4F7EDA-999A-4806-8C21-B2F9809892D3}"/>
              </a:ext>
            </a:extLst>
          </p:cNvPr>
          <p:cNvSpPr txBox="1"/>
          <p:nvPr/>
        </p:nvSpPr>
        <p:spPr>
          <a:xfrm>
            <a:off x="2787040" y="5659236"/>
            <a:ext cx="4643619" cy="460895"/>
          </a:xfrm>
          <a:prstGeom prst="rect">
            <a:avLst/>
          </a:prstGeom>
          <a:noFill/>
          <a:ln w="19050">
            <a:solidFill>
              <a:srgbClr val="FF0000"/>
            </a:solidFill>
          </a:ln>
        </p:spPr>
        <p:txBody>
          <a:bodyPr wrap="square" rtlCol="0">
            <a:spAutoFit/>
          </a:bodyPr>
          <a:lstStyle/>
          <a:p>
            <a:endParaRPr lang="en-US" sz="2400" dirty="0" err="1">
              <a:latin typeface="+mj-lt"/>
            </a:endParaRPr>
          </a:p>
        </p:txBody>
      </p:sp>
    </p:spTree>
    <p:extLst>
      <p:ext uri="{BB962C8B-B14F-4D97-AF65-F5344CB8AC3E}">
        <p14:creationId xmlns:p14="http://schemas.microsoft.com/office/powerpoint/2010/main" val="2578582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10" grpId="0"/>
      <p:bldP spid="11" grpId="0"/>
      <p:bldP spid="13" grpId="0"/>
      <p:bldP spid="15" grpId="0"/>
      <p:bldP spid="16" grpId="0"/>
      <p:bldP spid="17" grpId="0"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3</a:t>
            </a:r>
          </a:p>
        </p:txBody>
      </p:sp>
      <p:sp>
        <p:nvSpPr>
          <p:cNvPr id="6" name="Rectangle 5">
            <a:extLst>
              <a:ext uri="{FF2B5EF4-FFF2-40B4-BE49-F238E27FC236}">
                <a16:creationId xmlns:a16="http://schemas.microsoft.com/office/drawing/2014/main" id="{FA8F4957-E9F4-43CD-A857-99EADE3951D7}"/>
              </a:ext>
            </a:extLst>
          </p:cNvPr>
          <p:cNvSpPr/>
          <p:nvPr/>
        </p:nvSpPr>
        <p:spPr>
          <a:xfrm>
            <a:off x="96838" y="791725"/>
            <a:ext cx="8839200" cy="2831929"/>
          </a:xfrm>
          <a:prstGeom prst="rect">
            <a:avLst/>
          </a:prstGeom>
        </p:spPr>
        <p:txBody>
          <a:bodyPr wrap="square">
            <a:spAutoFit/>
          </a:bodyPr>
          <a:lstStyle/>
          <a:p>
            <a:pPr lvl="0" algn="just" eaLnBrk="0" fontAlgn="base" hangingPunct="0">
              <a:lnSpc>
                <a:spcPct val="107000"/>
              </a:lnSpc>
              <a:defRPr/>
            </a:pP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 nurse pushes a cart by exerting a force on the handle at a downward angle 35.0º below the horizontal. The loaded cart has a mass of 28.0 kg, and the force of friction is 60.0 N. </a:t>
            </a:r>
          </a:p>
          <a:p>
            <a:pPr lvl="0" algn="just" eaLnBrk="0" fontAlgn="base" hangingPunct="0">
              <a:lnSpc>
                <a:spcPct val="107000"/>
              </a:lnSpc>
              <a:defRPr/>
            </a:pPr>
            <a:endPar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lgn="just" eaLnBrk="0" fontAlgn="base" hangingPunct="0">
              <a:lnSpc>
                <a:spcPct val="107000"/>
              </a:lnSpc>
              <a:buAutoNum type="alphaLcParenBoth"/>
              <a:defRPr/>
            </a:pP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Draw a free-body diagram for the system of interest. </a:t>
            </a:r>
          </a:p>
          <a:p>
            <a:pPr marL="457200" lvl="0" indent="-457200" algn="just" eaLnBrk="0" fontAlgn="base" hangingPunct="0">
              <a:lnSpc>
                <a:spcPct val="107000"/>
              </a:lnSpc>
              <a:buAutoNum type="alphaLcParenBoth"/>
              <a:defRPr/>
            </a:pPr>
            <a:endPar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algn="just" eaLnBrk="0" fontAlgn="base" hangingPunct="0">
              <a:lnSpc>
                <a:spcPct val="107000"/>
              </a:lnSpc>
              <a:defRPr/>
            </a:pP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(b) What force must the nurse exert to move at a constant velocity?</a:t>
            </a:r>
          </a:p>
        </p:txBody>
      </p:sp>
    </p:spTree>
    <p:extLst>
      <p:ext uri="{BB962C8B-B14F-4D97-AF65-F5344CB8AC3E}">
        <p14:creationId xmlns:p14="http://schemas.microsoft.com/office/powerpoint/2010/main" val="2822153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3: ANSWERS</a:t>
            </a:r>
          </a:p>
        </p:txBody>
      </p:sp>
      <p:sp>
        <p:nvSpPr>
          <p:cNvPr id="6" name="Rectangle 18">
            <a:extLst>
              <a:ext uri="{FF2B5EF4-FFF2-40B4-BE49-F238E27FC236}">
                <a16:creationId xmlns:a16="http://schemas.microsoft.com/office/drawing/2014/main" id="{FDA151E9-8F88-4D81-9B6D-E074A2E736F0}"/>
              </a:ext>
            </a:extLst>
          </p:cNvPr>
          <p:cNvSpPr>
            <a:spLocks noChangeArrowheads="1"/>
          </p:cNvSpPr>
          <p:nvPr/>
        </p:nvSpPr>
        <p:spPr bwMode="auto">
          <a:xfrm>
            <a:off x="0" y="817359"/>
            <a:ext cx="88598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F</a:t>
            </a:r>
            <a:r>
              <a:rPr lang="en-US" altLang="en-US" sz="2400" kern="0" dirty="0" err="1">
                <a:solidFill>
                  <a:srgbClr val="080800"/>
                </a:solidFill>
                <a:cs typeface="Calibri" panose="020F0502020204030204" pitchFamily="34" charset="0"/>
              </a:rPr>
              <a:t>ree</a:t>
            </a:r>
            <a:r>
              <a:rPr lang="en-US" altLang="en-US" sz="2400" kern="0" dirty="0">
                <a:solidFill>
                  <a:srgbClr val="080800"/>
                </a:solidFill>
                <a:cs typeface="Calibri" panose="020F0502020204030204" pitchFamily="34" charset="0"/>
              </a:rPr>
              <a:t>-body diagram for the system of interest</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p:sp>
        <p:nvSpPr>
          <p:cNvPr id="2" name="Rectangle 1">
            <a:extLst>
              <a:ext uri="{FF2B5EF4-FFF2-40B4-BE49-F238E27FC236}">
                <a16:creationId xmlns:a16="http://schemas.microsoft.com/office/drawing/2014/main" id="{52FF5DF7-A427-4407-8357-97A7ADA61EFB}"/>
              </a:ext>
            </a:extLst>
          </p:cNvPr>
          <p:cNvSpPr/>
          <p:nvPr/>
        </p:nvSpPr>
        <p:spPr>
          <a:xfrm>
            <a:off x="413722" y="1224736"/>
            <a:ext cx="7428450" cy="46166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 diagram shows the forces acting on the cart:</a:t>
            </a:r>
          </a:p>
        </p:txBody>
      </p:sp>
      <p:pic>
        <p:nvPicPr>
          <p:cNvPr id="16" name="Picture 15" descr="A nurse pushes a cart by exerting a force on the handle at a | Quizlet">
            <a:extLst>
              <a:ext uri="{FF2B5EF4-FFF2-40B4-BE49-F238E27FC236}">
                <a16:creationId xmlns:a16="http://schemas.microsoft.com/office/drawing/2014/main" id="{3A8C59C7-4F5D-4F1C-B1DA-1D133EAA62F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5435" y="1686401"/>
            <a:ext cx="3439024" cy="2307013"/>
          </a:xfrm>
          <a:prstGeom prst="rect">
            <a:avLst/>
          </a:prstGeom>
          <a:noFill/>
          <a:ln>
            <a:noFill/>
          </a:ln>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40F5E20-93AF-410F-9EFB-F356691D7761}"/>
                  </a:ext>
                </a:extLst>
              </p:cNvPr>
              <p:cNvSpPr/>
              <p:nvPr/>
            </p:nvSpPr>
            <p:spPr>
              <a:xfrm>
                <a:off x="119740" y="3985279"/>
                <a:ext cx="6110071" cy="460895"/>
              </a:xfrm>
              <a:prstGeom prst="rect">
                <a:avLst/>
              </a:prstGeom>
            </p:spPr>
            <p:txBody>
              <a:bodyPr wrap="none">
                <a:sp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14:m>
                  <m:oMath xmlns:m="http://schemas.openxmlformats.org/officeDocument/2006/math">
                    <m:r>
                      <a:rPr lang="en-US" sz="2400" b="0" i="1" kern="100" smtClean="0">
                        <a:latin typeface="Cambria Math" panose="02040503050406030204" pitchFamily="18" charset="0"/>
                        <a:ea typeface="Calibri" panose="020F0502020204030204" pitchFamily="34" charset="0"/>
                        <a:cs typeface="Times New Roman" panose="02020603050405020304" pitchFamily="18" charset="0"/>
                      </a:rPr>
                      <m:t>𝑊</m:t>
                    </m:r>
                    <m:r>
                      <a:rPr lang="en-US" sz="2400" i="1" kern="100">
                        <a:latin typeface="Cambria Math" panose="02040503050406030204" pitchFamily="18" charset="0"/>
                        <a:ea typeface="Calibri" panose="020F0502020204030204" pitchFamily="34" charset="0"/>
                        <a:cs typeface="Times New Roman" panose="02020603050405020304" pitchFamily="18" charset="0"/>
                      </a:rPr>
                      <m:t>=</m:t>
                    </m:r>
                    <m:r>
                      <a:rPr lang="en-US" sz="2400" i="1" kern="100">
                        <a:latin typeface="Cambria Math" panose="02040503050406030204" pitchFamily="18" charset="0"/>
                        <a:ea typeface="Calibri" panose="020F0502020204030204" pitchFamily="34" charset="0"/>
                        <a:cs typeface="Times New Roman" panose="02020603050405020304" pitchFamily="18" charset="0"/>
                      </a:rPr>
                      <m:t>𝑚𝑔</m:t>
                    </m:r>
                  </m:oMath>
                </a14:m>
                <a:r>
                  <a:rPr lang="en-US" sz="2400" b="1" kern="0" dirty="0">
                    <a:latin typeface="Times New Roman" panose="02020603050405020304" pitchFamily="18" charset="0"/>
                    <a:ea typeface="Times New Roman" panose="02020603050405020304" pitchFamily="18" charset="0"/>
                    <a:cs typeface="Times New Roman" panose="02020603050405020304" pitchFamily="18" charset="0"/>
                  </a:rPr>
                  <a:t>​</a:t>
                </a: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Force of gravity acting downward.</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7" name="Rectangle 6">
                <a:extLst>
                  <a:ext uri="{FF2B5EF4-FFF2-40B4-BE49-F238E27FC236}">
                    <a16:creationId xmlns:a16="http://schemas.microsoft.com/office/drawing/2014/main" id="{C40F5E20-93AF-410F-9EFB-F356691D7761}"/>
                  </a:ext>
                </a:extLst>
              </p:cNvPr>
              <p:cNvSpPr>
                <a:spLocks noRot="1" noChangeAspect="1" noMove="1" noResize="1" noEditPoints="1" noAdjustHandles="1" noChangeArrowheads="1" noChangeShapeType="1" noTextEdit="1"/>
              </p:cNvSpPr>
              <p:nvPr/>
            </p:nvSpPr>
            <p:spPr>
              <a:xfrm>
                <a:off x="119740" y="3985279"/>
                <a:ext cx="6110071" cy="460895"/>
              </a:xfrm>
              <a:prstGeom prst="rect">
                <a:avLst/>
              </a:prstGeom>
              <a:blipFill>
                <a:blip r:embed="rId3"/>
                <a:stretch>
                  <a:fillRect t="-10667" r="-599"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6BA180E1-717C-4BE9-A852-F6FE5A946DAE}"/>
                  </a:ext>
                </a:extLst>
              </p:cNvPr>
              <p:cNvSpPr/>
              <p:nvPr/>
            </p:nvSpPr>
            <p:spPr>
              <a:xfrm>
                <a:off x="119740" y="4425823"/>
                <a:ext cx="4479111" cy="496161"/>
              </a:xfrm>
              <a:prstGeom prst="rect">
                <a:avLst/>
              </a:prstGeom>
            </p:spPr>
            <p:txBody>
              <a:bodyPr wrap="none">
                <a:sp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14:m>
                  <m:oMath xmlns:m="http://schemas.openxmlformats.org/officeDocument/2006/math">
                    <m:acc>
                      <m:accPr>
                        <m:chr m:val="⃗"/>
                        <m:ctrlPr>
                          <a:rPr lang="en-US" sz="2400" i="1" kern="0" smtClean="0">
                            <a:latin typeface="Cambria Math" panose="02040503050406030204" pitchFamily="18" charset="0"/>
                            <a:cs typeface="Times New Roman" panose="02020603050405020304" pitchFamily="18" charset="0"/>
                          </a:rPr>
                        </m:ctrlPr>
                      </m:accPr>
                      <m:e>
                        <m:r>
                          <a:rPr lang="en-US" sz="2400" b="0" i="1" kern="0" smtClean="0">
                            <a:latin typeface="Cambria Math" panose="02040503050406030204" pitchFamily="18" charset="0"/>
                            <a:cs typeface="Times New Roman" panose="02020603050405020304" pitchFamily="18" charset="0"/>
                          </a:rPr>
                          <m:t>𝑁</m:t>
                        </m:r>
                      </m:e>
                    </m:acc>
                  </m:oMath>
                </a14:m>
                <a:r>
                  <a:rPr lang="en-US" sz="2400" b="1" kern="0" dirty="0">
                    <a:latin typeface="Times New Roman" panose="02020603050405020304" pitchFamily="18" charset="0"/>
                    <a:ea typeface="Times New Roman" panose="02020603050405020304" pitchFamily="18" charset="0"/>
                    <a:cs typeface="Times New Roman" panose="02020603050405020304" pitchFamily="18" charset="0"/>
                  </a:rPr>
                  <a:t>​</a:t>
                </a: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Normal force acting upward.</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0" name="Rectangle 9">
                <a:extLst>
                  <a:ext uri="{FF2B5EF4-FFF2-40B4-BE49-F238E27FC236}">
                    <a16:creationId xmlns:a16="http://schemas.microsoft.com/office/drawing/2014/main" id="{6BA180E1-717C-4BE9-A852-F6FE5A946DAE}"/>
                  </a:ext>
                </a:extLst>
              </p:cNvPr>
              <p:cNvSpPr>
                <a:spLocks noRot="1" noChangeAspect="1" noMove="1" noResize="1" noEditPoints="1" noAdjustHandles="1" noChangeArrowheads="1" noChangeShapeType="1" noTextEdit="1"/>
              </p:cNvSpPr>
              <p:nvPr/>
            </p:nvSpPr>
            <p:spPr>
              <a:xfrm>
                <a:off x="119740" y="4425823"/>
                <a:ext cx="4479111" cy="496161"/>
              </a:xfrm>
              <a:prstGeom prst="rect">
                <a:avLst/>
              </a:prstGeom>
              <a:blipFill>
                <a:blip r:embed="rId4"/>
                <a:stretch>
                  <a:fillRect t="-2469" r="-1226" b="-283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7410EF1D-C171-470C-90A7-DBBE999D5072}"/>
                  </a:ext>
                </a:extLst>
              </p:cNvPr>
              <p:cNvSpPr/>
              <p:nvPr/>
            </p:nvSpPr>
            <p:spPr>
              <a:xfrm>
                <a:off x="129126" y="4815006"/>
                <a:ext cx="7896714" cy="523798"/>
              </a:xfrm>
              <a:prstGeom prst="rect">
                <a:avLst/>
              </a:prstGeom>
            </p:spPr>
            <p:txBody>
              <a:bodyPr wrap="none">
                <a:sp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14:m>
                  <m:oMath xmlns:m="http://schemas.openxmlformats.org/officeDocument/2006/math">
                    <m:acc>
                      <m:accPr>
                        <m:chr m:val="⃗"/>
                        <m:ctrlPr>
                          <a:rPr lang="en-US" sz="2400" i="1" kern="0" smtClean="0">
                            <a:latin typeface="Cambria Math" panose="02040503050406030204" pitchFamily="18" charset="0"/>
                            <a:cs typeface="Times New Roman" panose="02020603050405020304" pitchFamily="18" charset="0"/>
                          </a:rPr>
                        </m:ctrlPr>
                      </m:accPr>
                      <m:e>
                        <m:r>
                          <a:rPr lang="en-US" sz="2400" b="0" i="1" kern="0" smtClean="0">
                            <a:latin typeface="Cambria Math" panose="02040503050406030204" pitchFamily="18" charset="0"/>
                            <a:cs typeface="Times New Roman" panose="02020603050405020304" pitchFamily="18" charset="0"/>
                          </a:rPr>
                          <m:t>𝑓</m:t>
                        </m:r>
                      </m:e>
                    </m:acc>
                    <m:r>
                      <a:rPr lang="en-US" sz="2400" i="1" kern="0">
                        <a:latin typeface="Cambria Math" panose="02040503050406030204" pitchFamily="18" charset="0"/>
                        <a:cs typeface="Times New Roman" panose="02020603050405020304" pitchFamily="18" charset="0"/>
                      </a:rPr>
                      <m:t> </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Force of friction acting to the left, opposing the motion.</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8" name="Rectangle 17">
                <a:extLst>
                  <a:ext uri="{FF2B5EF4-FFF2-40B4-BE49-F238E27FC236}">
                    <a16:creationId xmlns:a16="http://schemas.microsoft.com/office/drawing/2014/main" id="{7410EF1D-C171-470C-90A7-DBBE999D5072}"/>
                  </a:ext>
                </a:extLst>
              </p:cNvPr>
              <p:cNvSpPr>
                <a:spLocks noRot="1" noChangeAspect="1" noMove="1" noResize="1" noEditPoints="1" noAdjustHandles="1" noChangeArrowheads="1" noChangeShapeType="1" noTextEdit="1"/>
              </p:cNvSpPr>
              <p:nvPr/>
            </p:nvSpPr>
            <p:spPr>
              <a:xfrm>
                <a:off x="129126" y="4815006"/>
                <a:ext cx="7896714" cy="523798"/>
              </a:xfrm>
              <a:prstGeom prst="rect">
                <a:avLst/>
              </a:prstGeom>
              <a:blipFill>
                <a:blip r:embed="rId5"/>
                <a:stretch>
                  <a:fillRect t="-1163" b="-220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C0AA07E9-9A76-4175-92F7-217E43185FCC}"/>
                  </a:ext>
                </a:extLst>
              </p:cNvPr>
              <p:cNvSpPr/>
              <p:nvPr/>
            </p:nvSpPr>
            <p:spPr>
              <a:xfrm>
                <a:off x="192947" y="5297576"/>
                <a:ext cx="8949862" cy="856068"/>
              </a:xfrm>
              <a:prstGeom prst="rect">
                <a:avLst/>
              </a:prstGeom>
            </p:spPr>
            <p:txBody>
              <a:bodyPr wrap="square">
                <a:spAutoFit/>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𝐹</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Force exerted by the nurse, applied downward at an angle of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35</m:t>
                    </m:r>
                    <m:r>
                      <a:rPr lang="en-US" sz="2400" i="1" kern="0">
                        <a:latin typeface="Cambria Math" panose="02040503050406030204" pitchFamily="18" charset="0"/>
                        <a:ea typeface="Times New Roman" panose="02020603050405020304" pitchFamily="18" charset="0"/>
                        <a:cs typeface="Cambria Math" panose="02040503050406030204" pitchFamily="18" charset="0"/>
                      </a:rPr>
                      <m:t>°</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below the horizontal.</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9" name="Rectangle 18">
                <a:extLst>
                  <a:ext uri="{FF2B5EF4-FFF2-40B4-BE49-F238E27FC236}">
                    <a16:creationId xmlns:a16="http://schemas.microsoft.com/office/drawing/2014/main" id="{C0AA07E9-9A76-4175-92F7-217E43185FCC}"/>
                  </a:ext>
                </a:extLst>
              </p:cNvPr>
              <p:cNvSpPr>
                <a:spLocks noRot="1" noChangeAspect="1" noMove="1" noResize="1" noEditPoints="1" noAdjustHandles="1" noChangeArrowheads="1" noChangeShapeType="1" noTextEdit="1"/>
              </p:cNvSpPr>
              <p:nvPr/>
            </p:nvSpPr>
            <p:spPr>
              <a:xfrm>
                <a:off x="192947" y="5297576"/>
                <a:ext cx="8949862" cy="856068"/>
              </a:xfrm>
              <a:prstGeom prst="rect">
                <a:avLst/>
              </a:prstGeom>
              <a:blipFill>
                <a:blip r:embed="rId6"/>
                <a:stretch>
                  <a:fillRect t="-5714" b="-1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DE630E57-0AB5-4CA3-858D-1E2F067B4B51}"/>
                  </a:ext>
                </a:extLst>
              </p:cNvPr>
              <p:cNvSpPr/>
              <p:nvPr/>
            </p:nvSpPr>
            <p:spPr>
              <a:xfrm>
                <a:off x="3447267" y="5902141"/>
                <a:ext cx="4600170" cy="461665"/>
              </a:xfrm>
              <a:prstGeom prst="rect">
                <a:avLst/>
              </a:prstGeom>
            </p:spPr>
            <p:txBody>
              <a:bodyPr wrap="none">
                <a:spAutoFit/>
              </a:bodyPr>
              <a:lstStyle/>
              <a:p>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Horizontal component: </a:t>
                </a:r>
                <a14:m>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𝐹</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𝑥</m:t>
                        </m:r>
                      </m:sub>
                    </m:sSub>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𝐹𝑐𝑜𝑠</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𝜃</m:t>
                    </m:r>
                  </m:oMath>
                </a14:m>
                <a:endParaRPr lang="en-US" sz="2400" dirty="0">
                  <a:latin typeface="Times New Roman" panose="02020603050405020304" pitchFamily="18" charset="0"/>
                  <a:cs typeface="Times New Roman" panose="02020603050405020304" pitchFamily="18" charset="0"/>
                </a:endParaRPr>
              </a:p>
            </p:txBody>
          </p:sp>
        </mc:Choice>
        <mc:Fallback xmlns="">
          <p:sp>
            <p:nvSpPr>
              <p:cNvPr id="20" name="Rectangle 19">
                <a:extLst>
                  <a:ext uri="{FF2B5EF4-FFF2-40B4-BE49-F238E27FC236}">
                    <a16:creationId xmlns:a16="http://schemas.microsoft.com/office/drawing/2014/main" id="{DE630E57-0AB5-4CA3-858D-1E2F067B4B51}"/>
                  </a:ext>
                </a:extLst>
              </p:cNvPr>
              <p:cNvSpPr>
                <a:spLocks noRot="1" noChangeAspect="1" noMove="1" noResize="1" noEditPoints="1" noAdjustHandles="1" noChangeArrowheads="1" noChangeShapeType="1" noTextEdit="1"/>
              </p:cNvSpPr>
              <p:nvPr/>
            </p:nvSpPr>
            <p:spPr>
              <a:xfrm>
                <a:off x="3447267" y="5902141"/>
                <a:ext cx="4600170" cy="461665"/>
              </a:xfrm>
              <a:prstGeom prst="rect">
                <a:avLst/>
              </a:prstGeom>
              <a:blipFill>
                <a:blip r:embed="rId7"/>
                <a:stretch>
                  <a:fillRect l="-1987"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D9DA2412-D13D-4B3F-BEDF-CCD29C0D0869}"/>
                  </a:ext>
                </a:extLst>
              </p:cNvPr>
              <p:cNvSpPr/>
              <p:nvPr/>
            </p:nvSpPr>
            <p:spPr>
              <a:xfrm>
                <a:off x="3794093" y="6261503"/>
                <a:ext cx="4253344" cy="490840"/>
              </a:xfrm>
              <a:prstGeom prst="rect">
                <a:avLst/>
              </a:prstGeom>
            </p:spPr>
            <p:txBody>
              <a:bodyPr wrap="none">
                <a:spAutoFit/>
              </a:bodyPr>
              <a:lstStyle/>
              <a:p>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Vertical component: </a:t>
                </a:r>
                <a14:m>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𝐹</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𝑦</m:t>
                        </m:r>
                      </m:sub>
                    </m:sSub>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𝐹𝑠𝑖𝑛</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𝜃</m:t>
                    </m:r>
                  </m:oMath>
                </a14:m>
                <a:endParaRPr lang="en-US" sz="2400" dirty="0">
                  <a:latin typeface="Times New Roman" panose="02020603050405020304" pitchFamily="18" charset="0"/>
                  <a:cs typeface="Times New Roman" panose="02020603050405020304" pitchFamily="18" charset="0"/>
                </a:endParaRPr>
              </a:p>
            </p:txBody>
          </p:sp>
        </mc:Choice>
        <mc:Fallback xmlns="">
          <p:sp>
            <p:nvSpPr>
              <p:cNvPr id="21" name="Rectangle 20">
                <a:extLst>
                  <a:ext uri="{FF2B5EF4-FFF2-40B4-BE49-F238E27FC236}">
                    <a16:creationId xmlns:a16="http://schemas.microsoft.com/office/drawing/2014/main" id="{D9DA2412-D13D-4B3F-BEDF-CCD29C0D0869}"/>
                  </a:ext>
                </a:extLst>
              </p:cNvPr>
              <p:cNvSpPr>
                <a:spLocks noRot="1" noChangeAspect="1" noMove="1" noResize="1" noEditPoints="1" noAdjustHandles="1" noChangeArrowheads="1" noChangeShapeType="1" noTextEdit="1"/>
              </p:cNvSpPr>
              <p:nvPr/>
            </p:nvSpPr>
            <p:spPr>
              <a:xfrm>
                <a:off x="3794093" y="6261503"/>
                <a:ext cx="4253344" cy="490840"/>
              </a:xfrm>
              <a:prstGeom prst="rect">
                <a:avLst/>
              </a:prstGeom>
              <a:blipFill>
                <a:blip r:embed="rId8"/>
                <a:stretch>
                  <a:fillRect l="-2149" t="-9877" b="-20988"/>
                </a:stretch>
              </a:blipFill>
            </p:spPr>
            <p:txBody>
              <a:bodyPr/>
              <a:lstStyle/>
              <a:p>
                <a:r>
                  <a:rPr lang="en-US">
                    <a:noFill/>
                  </a:rPr>
                  <a:t> </a:t>
                </a:r>
              </a:p>
            </p:txBody>
          </p:sp>
        </mc:Fallback>
      </mc:AlternateContent>
    </p:spTree>
    <p:extLst>
      <p:ext uri="{BB962C8B-B14F-4D97-AF65-F5344CB8AC3E}">
        <p14:creationId xmlns:p14="http://schemas.microsoft.com/office/powerpoint/2010/main" val="3772400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0" grpId="0"/>
      <p:bldP spid="18" grpId="0"/>
      <p:bldP spid="19" grpId="0"/>
      <p:bldP spid="20"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3: ANSWERS</a:t>
            </a:r>
          </a:p>
        </p:txBody>
      </p:sp>
      <p:sp>
        <p:nvSpPr>
          <p:cNvPr id="6" name="Rectangle 18">
            <a:extLst>
              <a:ext uri="{FF2B5EF4-FFF2-40B4-BE49-F238E27FC236}">
                <a16:creationId xmlns:a16="http://schemas.microsoft.com/office/drawing/2014/main" id="{FDA151E9-8F88-4D81-9B6D-E074A2E736F0}"/>
              </a:ext>
            </a:extLst>
          </p:cNvPr>
          <p:cNvSpPr>
            <a:spLocks noChangeArrowheads="1"/>
          </p:cNvSpPr>
          <p:nvPr/>
        </p:nvSpPr>
        <p:spPr bwMode="auto">
          <a:xfrm>
            <a:off x="0" y="817359"/>
            <a:ext cx="88598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altLang="en-US" sz="2400" kern="0" dirty="0">
                <a:solidFill>
                  <a:srgbClr val="080800"/>
                </a:solidFill>
                <a:cs typeface="Calibri" panose="020F0502020204030204" pitchFamily="34" charset="0"/>
              </a:rPr>
              <a:t>Force Required to Move at Constant Velocity</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p:sp>
        <p:nvSpPr>
          <p:cNvPr id="4" name="Rectangle 3">
            <a:extLst>
              <a:ext uri="{FF2B5EF4-FFF2-40B4-BE49-F238E27FC236}">
                <a16:creationId xmlns:a16="http://schemas.microsoft.com/office/drawing/2014/main" id="{9D0A6CF2-9BF8-47D2-A35A-12F5DBF54D6D}"/>
              </a:ext>
            </a:extLst>
          </p:cNvPr>
          <p:cNvSpPr/>
          <p:nvPr/>
        </p:nvSpPr>
        <p:spPr>
          <a:xfrm>
            <a:off x="110098" y="1359391"/>
            <a:ext cx="8859838" cy="830997"/>
          </a:xfrm>
          <a:prstGeom prst="rect">
            <a:avLst/>
          </a:prstGeom>
        </p:spPr>
        <p:txBody>
          <a:bodyPr wrap="square">
            <a:spAutoFit/>
          </a:bodyPr>
          <a:lstStyle/>
          <a:p>
            <a:r>
              <a:rPr lang="en-US" sz="2400" kern="0" dirty="0">
                <a:latin typeface="Times New Roman" panose="02020603050405020304" pitchFamily="18" charset="0"/>
                <a:ea typeface="Times New Roman" panose="02020603050405020304" pitchFamily="18" charset="0"/>
              </a:rPr>
              <a:t>To move the cart at a constant velocity, the net force in the horizontal direction must be zero. </a:t>
            </a:r>
            <a:endParaRPr lang="en-US" sz="2400"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46460F08-0073-45F5-ADF9-891B7A15D068}"/>
                  </a:ext>
                </a:extLst>
              </p:cNvPr>
              <p:cNvSpPr/>
              <p:nvPr/>
            </p:nvSpPr>
            <p:spPr>
              <a:xfrm>
                <a:off x="3400975" y="2214861"/>
                <a:ext cx="2342051" cy="424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𝑥</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𝑓𝑟𝑖𝑐𝑡𝑖𝑜𝑛</m:t>
                          </m:r>
                        </m:sub>
                      </m:sSub>
                      <m:r>
                        <a:rPr lang="en-US" sz="2000">
                          <a:latin typeface="Cambria Math" panose="02040503050406030204" pitchFamily="18" charset="0"/>
                        </a:rPr>
                        <m:t>=</m:t>
                      </m:r>
                      <m:r>
                        <a:rPr lang="en-US" sz="2000" i="1">
                          <a:latin typeface="Cambria Math" panose="02040503050406030204" pitchFamily="18" charset="0"/>
                        </a:rPr>
                        <m:t>𝑚𝑎</m:t>
                      </m:r>
                    </m:oMath>
                  </m:oMathPara>
                </a14:m>
                <a:endParaRPr lang="en-US" sz="2000" dirty="0"/>
              </a:p>
            </p:txBody>
          </p:sp>
        </mc:Choice>
        <mc:Fallback xmlns="">
          <p:sp>
            <p:nvSpPr>
              <p:cNvPr id="5" name="Rectangle 4">
                <a:extLst>
                  <a:ext uri="{FF2B5EF4-FFF2-40B4-BE49-F238E27FC236}">
                    <a16:creationId xmlns:a16="http://schemas.microsoft.com/office/drawing/2014/main" id="{46460F08-0073-45F5-ADF9-891B7A15D068}"/>
                  </a:ext>
                </a:extLst>
              </p:cNvPr>
              <p:cNvSpPr>
                <a:spLocks noRot="1" noChangeAspect="1" noMove="1" noResize="1" noEditPoints="1" noAdjustHandles="1" noChangeArrowheads="1" noChangeShapeType="1" noTextEdit="1"/>
              </p:cNvSpPr>
              <p:nvPr/>
            </p:nvSpPr>
            <p:spPr>
              <a:xfrm>
                <a:off x="3400975" y="2214861"/>
                <a:ext cx="2342051" cy="424732"/>
              </a:xfrm>
              <a:prstGeom prst="rect">
                <a:avLst/>
              </a:prstGeom>
              <a:blipFill>
                <a:blip r:embed="rId2"/>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1A7E001-7E8D-45AB-B9B2-E907741AEF65}"/>
                  </a:ext>
                </a:extLst>
              </p:cNvPr>
              <p:cNvSpPr/>
              <p:nvPr/>
            </p:nvSpPr>
            <p:spPr>
              <a:xfrm>
                <a:off x="3514724" y="2664066"/>
                <a:ext cx="2114553" cy="424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𝐹</m:t>
                          </m:r>
                        </m:e>
                        <m:sub>
                          <m:r>
                            <a:rPr lang="en-US" sz="2000">
                              <a:latin typeface="Cambria Math" panose="02040503050406030204" pitchFamily="18" charset="0"/>
                            </a:rPr>
                            <m:t>𝑥</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a:latin typeface="Cambria Math" panose="02040503050406030204" pitchFamily="18" charset="0"/>
                            </a:rPr>
                            <m:t>𝑓</m:t>
                          </m:r>
                        </m:e>
                        <m:sub>
                          <m:r>
                            <a:rPr lang="en-US" sz="2000">
                              <a:latin typeface="Cambria Math" panose="02040503050406030204" pitchFamily="18" charset="0"/>
                            </a:rPr>
                            <m:t>𝑓𝑟𝑖𝑐𝑡𝑖𝑜𝑛</m:t>
                          </m:r>
                        </m:sub>
                      </m:sSub>
                      <m:r>
                        <a:rPr lang="en-US" sz="2000">
                          <a:latin typeface="Cambria Math" panose="02040503050406030204" pitchFamily="18" charset="0"/>
                        </a:rPr>
                        <m:t>=0</m:t>
                      </m:r>
                    </m:oMath>
                  </m:oMathPara>
                </a14:m>
                <a:endParaRPr lang="en-US" sz="2000" dirty="0">
                  <a:latin typeface="Cambria Math" panose="02040503050406030204" pitchFamily="18" charset="0"/>
                </a:endParaRPr>
              </a:p>
            </p:txBody>
          </p:sp>
        </mc:Choice>
        <mc:Fallback xmlns="">
          <p:sp>
            <p:nvSpPr>
              <p:cNvPr id="8" name="Rectangle 7">
                <a:extLst>
                  <a:ext uri="{FF2B5EF4-FFF2-40B4-BE49-F238E27FC236}">
                    <a16:creationId xmlns:a16="http://schemas.microsoft.com/office/drawing/2014/main" id="{B1A7E001-7E8D-45AB-B9B2-E907741AEF65}"/>
                  </a:ext>
                </a:extLst>
              </p:cNvPr>
              <p:cNvSpPr>
                <a:spLocks noRot="1" noChangeAspect="1" noMove="1" noResize="1" noEditPoints="1" noAdjustHandles="1" noChangeArrowheads="1" noChangeShapeType="1" noTextEdit="1"/>
              </p:cNvSpPr>
              <p:nvPr/>
            </p:nvSpPr>
            <p:spPr>
              <a:xfrm>
                <a:off x="3514724" y="2664066"/>
                <a:ext cx="2114553" cy="424732"/>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97B0B41C-A0D3-4F79-BCAA-A63C6F198F29}"/>
                  </a:ext>
                </a:extLst>
              </p:cNvPr>
              <p:cNvSpPr/>
              <p:nvPr/>
            </p:nvSpPr>
            <p:spPr>
              <a:xfrm>
                <a:off x="3739240" y="3113271"/>
                <a:ext cx="1665521" cy="424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𝐹</m:t>
                          </m:r>
                        </m:e>
                        <m:sub>
                          <m:r>
                            <a:rPr lang="en-US" sz="2000">
                              <a:latin typeface="Cambria Math" panose="02040503050406030204" pitchFamily="18" charset="0"/>
                            </a:rPr>
                            <m:t>𝑥</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a:latin typeface="Cambria Math" panose="02040503050406030204" pitchFamily="18" charset="0"/>
                            </a:rPr>
                            <m:t>𝑓</m:t>
                          </m:r>
                        </m:e>
                        <m:sub>
                          <m:r>
                            <a:rPr lang="en-US" sz="2000">
                              <a:latin typeface="Cambria Math" panose="02040503050406030204" pitchFamily="18" charset="0"/>
                            </a:rPr>
                            <m:t>𝑓𝑟𝑖𝑐𝑡𝑖𝑜𝑛</m:t>
                          </m:r>
                        </m:sub>
                      </m:sSub>
                    </m:oMath>
                  </m:oMathPara>
                </a14:m>
                <a:endParaRPr lang="en-US" sz="2000" dirty="0">
                  <a:latin typeface="Cambria Math" panose="02040503050406030204" pitchFamily="18" charset="0"/>
                </a:endParaRPr>
              </a:p>
            </p:txBody>
          </p:sp>
        </mc:Choice>
        <mc:Fallback xmlns="">
          <p:sp>
            <p:nvSpPr>
              <p:cNvPr id="9" name="Rectangle 8">
                <a:extLst>
                  <a:ext uri="{FF2B5EF4-FFF2-40B4-BE49-F238E27FC236}">
                    <a16:creationId xmlns:a16="http://schemas.microsoft.com/office/drawing/2014/main" id="{97B0B41C-A0D3-4F79-BCAA-A63C6F198F29}"/>
                  </a:ext>
                </a:extLst>
              </p:cNvPr>
              <p:cNvSpPr>
                <a:spLocks noRot="1" noChangeAspect="1" noMove="1" noResize="1" noEditPoints="1" noAdjustHandles="1" noChangeArrowheads="1" noChangeShapeType="1" noTextEdit="1"/>
              </p:cNvSpPr>
              <p:nvPr/>
            </p:nvSpPr>
            <p:spPr>
              <a:xfrm>
                <a:off x="3739240" y="3113271"/>
                <a:ext cx="1665521" cy="424732"/>
              </a:xfrm>
              <a:prstGeom prst="rect">
                <a:avLst/>
              </a:prstGeom>
              <a:blipFill>
                <a:blip r:embed="rId4"/>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AE8AEB0D-0FEE-4508-A7CA-6032A5F3F26B}"/>
                  </a:ext>
                </a:extLst>
              </p:cNvPr>
              <p:cNvSpPr/>
              <p:nvPr/>
            </p:nvSpPr>
            <p:spPr>
              <a:xfrm>
                <a:off x="3514691" y="3562476"/>
                <a:ext cx="2310761" cy="424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a:latin typeface="Cambria Math" panose="02040503050406030204" pitchFamily="18" charset="0"/>
                        </a:rPr>
                        <m:t>𝐹</m:t>
                      </m:r>
                      <m:r>
                        <a:rPr lang="en-US" sz="2000" i="1" smtClean="0">
                          <a:latin typeface="Cambria Math" panose="02040503050406030204" pitchFamily="18" charset="0"/>
                          <a:ea typeface="Cambria Math" panose="02040503050406030204" pitchFamily="18" charset="0"/>
                        </a:rPr>
                        <m:t>∙</m:t>
                      </m:r>
                      <m:r>
                        <a:rPr lang="en-US" sz="2000">
                          <a:latin typeface="Cambria Math" panose="02040503050406030204" pitchFamily="18" charset="0"/>
                        </a:rPr>
                        <m:t>𝑐𝑜𝑠</m:t>
                      </m:r>
                      <m:r>
                        <a:rPr lang="en-US" sz="2000">
                          <a:latin typeface="Cambria Math" panose="02040503050406030204" pitchFamily="18" charset="0"/>
                        </a:rPr>
                        <m:t>𝜃</m:t>
                      </m:r>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a:latin typeface="Cambria Math" panose="02040503050406030204" pitchFamily="18" charset="0"/>
                            </a:rPr>
                            <m:t>𝑓</m:t>
                          </m:r>
                        </m:e>
                        <m:sub>
                          <m:r>
                            <a:rPr lang="en-US" sz="2000">
                              <a:latin typeface="Cambria Math" panose="02040503050406030204" pitchFamily="18" charset="0"/>
                            </a:rPr>
                            <m:t>𝑓𝑟𝑖𝑐𝑡𝑖𝑜𝑛</m:t>
                          </m:r>
                        </m:sub>
                      </m:sSub>
                    </m:oMath>
                  </m:oMathPara>
                </a14:m>
                <a:endParaRPr lang="en-US" sz="2000" dirty="0">
                  <a:latin typeface="Cambria Math" panose="02040503050406030204" pitchFamily="18" charset="0"/>
                </a:endParaRPr>
              </a:p>
            </p:txBody>
          </p:sp>
        </mc:Choice>
        <mc:Fallback xmlns="">
          <p:sp>
            <p:nvSpPr>
              <p:cNvPr id="11" name="Rectangle 10">
                <a:extLst>
                  <a:ext uri="{FF2B5EF4-FFF2-40B4-BE49-F238E27FC236}">
                    <a16:creationId xmlns:a16="http://schemas.microsoft.com/office/drawing/2014/main" id="{AE8AEB0D-0FEE-4508-A7CA-6032A5F3F26B}"/>
                  </a:ext>
                </a:extLst>
              </p:cNvPr>
              <p:cNvSpPr>
                <a:spLocks noRot="1" noChangeAspect="1" noMove="1" noResize="1" noEditPoints="1" noAdjustHandles="1" noChangeArrowheads="1" noChangeShapeType="1" noTextEdit="1"/>
              </p:cNvSpPr>
              <p:nvPr/>
            </p:nvSpPr>
            <p:spPr>
              <a:xfrm>
                <a:off x="3514691" y="3562476"/>
                <a:ext cx="2310761" cy="424732"/>
              </a:xfrm>
              <a:prstGeom prst="rect">
                <a:avLst/>
              </a:prstGeom>
              <a:blipFill>
                <a:blip r:embed="rId5"/>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4CE3DABD-A866-4E98-B934-EC04879D5068}"/>
                  </a:ext>
                </a:extLst>
              </p:cNvPr>
              <p:cNvSpPr/>
              <p:nvPr/>
            </p:nvSpPr>
            <p:spPr>
              <a:xfrm>
                <a:off x="3772326" y="4011681"/>
                <a:ext cx="1599349" cy="6864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a:latin typeface="Cambria Math" panose="02040503050406030204" pitchFamily="18" charset="0"/>
                        </a:rPr>
                        <m:t>𝐹</m:t>
                      </m:r>
                      <m:r>
                        <a:rPr lang="en-US" sz="200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a:latin typeface="Cambria Math" panose="02040503050406030204" pitchFamily="18" charset="0"/>
                                </a:rPr>
                                <m:t>𝑓</m:t>
                              </m:r>
                            </m:e>
                            <m:sub>
                              <m:r>
                                <a:rPr lang="en-US" sz="2000">
                                  <a:latin typeface="Cambria Math" panose="02040503050406030204" pitchFamily="18" charset="0"/>
                                </a:rPr>
                                <m:t>𝑓𝑟𝑖𝑐𝑡𝑖𝑜𝑛</m:t>
                              </m:r>
                            </m:sub>
                          </m:sSub>
                        </m:num>
                        <m:den>
                          <m:r>
                            <a:rPr lang="en-US" sz="2000">
                              <a:latin typeface="Cambria Math" panose="02040503050406030204" pitchFamily="18" charset="0"/>
                            </a:rPr>
                            <m:t>𝑐𝑜𝑠</m:t>
                          </m:r>
                          <m:r>
                            <a:rPr lang="en-US" sz="2000">
                              <a:latin typeface="Cambria Math" panose="02040503050406030204" pitchFamily="18" charset="0"/>
                            </a:rPr>
                            <m:t>𝜃</m:t>
                          </m:r>
                        </m:den>
                      </m:f>
                    </m:oMath>
                  </m:oMathPara>
                </a14:m>
                <a:endParaRPr lang="en-US" sz="2000" dirty="0">
                  <a:latin typeface="Cambria Math" panose="02040503050406030204" pitchFamily="18" charset="0"/>
                </a:endParaRPr>
              </a:p>
            </p:txBody>
          </p:sp>
        </mc:Choice>
        <mc:Fallback xmlns="">
          <p:sp>
            <p:nvSpPr>
              <p:cNvPr id="12" name="Rectangle 11">
                <a:extLst>
                  <a:ext uri="{FF2B5EF4-FFF2-40B4-BE49-F238E27FC236}">
                    <a16:creationId xmlns:a16="http://schemas.microsoft.com/office/drawing/2014/main" id="{4CE3DABD-A866-4E98-B934-EC04879D5068}"/>
                  </a:ext>
                </a:extLst>
              </p:cNvPr>
              <p:cNvSpPr>
                <a:spLocks noRot="1" noChangeAspect="1" noMove="1" noResize="1" noEditPoints="1" noAdjustHandles="1" noChangeArrowheads="1" noChangeShapeType="1" noTextEdit="1"/>
              </p:cNvSpPr>
              <p:nvPr/>
            </p:nvSpPr>
            <p:spPr>
              <a:xfrm>
                <a:off x="3772326" y="4011681"/>
                <a:ext cx="1599349" cy="686470"/>
              </a:xfrm>
              <a:prstGeom prst="rect">
                <a:avLst/>
              </a:prstGeom>
              <a:blipFill>
                <a:blip r:embed="rId6"/>
                <a:stretch>
                  <a:fillRect/>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4A18137E-0268-4297-9F80-80F3F145EDE0}"/>
              </a:ext>
            </a:extLst>
          </p:cNvPr>
          <p:cNvSpPr/>
          <p:nvPr/>
        </p:nvSpPr>
        <p:spPr>
          <a:xfrm>
            <a:off x="110098" y="4801869"/>
            <a:ext cx="3573414"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Substitute the given values:</a:t>
            </a: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F82EB7BF-0CE6-4748-9CD4-099C02219D0C}"/>
                  </a:ext>
                </a:extLst>
              </p:cNvPr>
              <p:cNvSpPr/>
              <p:nvPr/>
            </p:nvSpPr>
            <p:spPr>
              <a:xfrm>
                <a:off x="3200792" y="5208762"/>
                <a:ext cx="2742417" cy="6705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𝐹</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60 </m:t>
                          </m:r>
                          <m:r>
                            <a:rPr lang="en-US" sz="2000" i="1">
                              <a:latin typeface="Cambria Math" panose="02040503050406030204" pitchFamily="18" charset="0"/>
                            </a:rPr>
                            <m:t>𝑁</m:t>
                          </m:r>
                        </m:num>
                        <m:den>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cos</m:t>
                              </m:r>
                            </m:fName>
                            <m:e>
                              <m:r>
                                <a:rPr lang="en-US" sz="2000">
                                  <a:latin typeface="Cambria Math" panose="02040503050406030204" pitchFamily="18" charset="0"/>
                                </a:rPr>
                                <m:t>35°</m:t>
                              </m:r>
                            </m:e>
                          </m:func>
                        </m:den>
                      </m:f>
                      <m:r>
                        <a:rPr lang="en-US" sz="2000">
                          <a:latin typeface="Cambria Math" panose="02040503050406030204" pitchFamily="18" charset="0"/>
                        </a:rPr>
                        <m:t>=73.25 </m:t>
                      </m:r>
                      <m:r>
                        <a:rPr lang="en-US" sz="2000" i="1">
                          <a:latin typeface="Cambria Math" panose="02040503050406030204" pitchFamily="18" charset="0"/>
                        </a:rPr>
                        <m:t>𝑁</m:t>
                      </m:r>
                    </m:oMath>
                  </m:oMathPara>
                </a14:m>
                <a:endParaRPr lang="en-US" sz="2000" dirty="0"/>
              </a:p>
            </p:txBody>
          </p:sp>
        </mc:Choice>
        <mc:Fallback xmlns="">
          <p:sp>
            <p:nvSpPr>
              <p:cNvPr id="14" name="Rectangle 13">
                <a:extLst>
                  <a:ext uri="{FF2B5EF4-FFF2-40B4-BE49-F238E27FC236}">
                    <a16:creationId xmlns:a16="http://schemas.microsoft.com/office/drawing/2014/main" id="{F82EB7BF-0CE6-4748-9CD4-099C02219D0C}"/>
                  </a:ext>
                </a:extLst>
              </p:cNvPr>
              <p:cNvSpPr>
                <a:spLocks noRot="1" noChangeAspect="1" noMove="1" noResize="1" noEditPoints="1" noAdjustHandles="1" noChangeArrowheads="1" noChangeShapeType="1" noTextEdit="1"/>
              </p:cNvSpPr>
              <p:nvPr/>
            </p:nvSpPr>
            <p:spPr>
              <a:xfrm>
                <a:off x="3200792" y="5208762"/>
                <a:ext cx="2742417" cy="670568"/>
              </a:xfrm>
              <a:prstGeom prst="rect">
                <a:avLst/>
              </a:prstGeom>
              <a:blipFill>
                <a:blip r:embed="rId7"/>
                <a:stretch>
                  <a:fillRect/>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F69BAB85-485C-41F8-8D0A-0F92069B10AE}"/>
              </a:ext>
            </a:extLst>
          </p:cNvPr>
          <p:cNvSpPr/>
          <p:nvPr/>
        </p:nvSpPr>
        <p:spPr>
          <a:xfrm>
            <a:off x="110098" y="5903805"/>
            <a:ext cx="8761281" cy="856068"/>
          </a:xfrm>
          <a:prstGeom prst="rect">
            <a:avLst/>
          </a:prstGeom>
        </p:spPr>
        <p:txBody>
          <a:bodyPr wrap="square">
            <a:spAutoFit/>
          </a:bodyPr>
          <a:lstStyle/>
          <a:p>
            <a:pPr>
              <a:lnSpc>
                <a:spcPct val="107000"/>
              </a:lnSpc>
              <a:spcAft>
                <a:spcPts val="800"/>
              </a:spcAft>
              <a:tabLst>
                <a:tab pos="2526665" algn="l"/>
              </a:tabLs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Thus, the nurse must exert a force of approximately 73.25 N to move the cart at a constant velocity.</a:t>
            </a:r>
          </a:p>
        </p:txBody>
      </p:sp>
      <p:sp>
        <p:nvSpPr>
          <p:cNvPr id="16" name="TextBox 15">
            <a:extLst>
              <a:ext uri="{FF2B5EF4-FFF2-40B4-BE49-F238E27FC236}">
                <a16:creationId xmlns:a16="http://schemas.microsoft.com/office/drawing/2014/main" id="{0F67DFA5-29A7-48D2-A1F7-6EE9D1190E5D}"/>
              </a:ext>
            </a:extLst>
          </p:cNvPr>
          <p:cNvSpPr txBox="1"/>
          <p:nvPr/>
        </p:nvSpPr>
        <p:spPr>
          <a:xfrm>
            <a:off x="3780838" y="4025643"/>
            <a:ext cx="1679652" cy="830997"/>
          </a:xfrm>
          <a:prstGeom prst="rect">
            <a:avLst/>
          </a:prstGeom>
          <a:noFill/>
          <a:ln w="19050">
            <a:solidFill>
              <a:srgbClr val="FF0000"/>
            </a:solidFill>
          </a:ln>
        </p:spPr>
        <p:txBody>
          <a:bodyPr wrap="square" rtlCol="0">
            <a:spAutoFit/>
          </a:bodyPr>
          <a:lstStyle/>
          <a:p>
            <a:endParaRPr lang="en-US" sz="2400" dirty="0">
              <a:latin typeface="+mj-lt"/>
            </a:endParaRPr>
          </a:p>
          <a:p>
            <a:endParaRPr lang="en-US" sz="2400" dirty="0" err="1">
              <a:latin typeface="+mj-lt"/>
            </a:endParaRPr>
          </a:p>
        </p:txBody>
      </p:sp>
    </p:spTree>
    <p:extLst>
      <p:ext uri="{BB962C8B-B14F-4D97-AF65-F5344CB8AC3E}">
        <p14:creationId xmlns:p14="http://schemas.microsoft.com/office/powerpoint/2010/main" val="1140794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p:bldP spid="11" grpId="0"/>
      <p:bldP spid="12" grpId="0"/>
      <p:bldP spid="13" grpId="0"/>
      <p:bldP spid="14" grpId="0"/>
      <p:bldP spid="15" grpId="0"/>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Learning outcomes</a:t>
            </a:r>
          </a:p>
        </p:txBody>
      </p:sp>
      <p:pic>
        <p:nvPicPr>
          <p:cNvPr id="4" name="Picture 10"/>
          <p:cNvPicPr>
            <a:picLocks noChangeAspect="1"/>
          </p:cNvPicPr>
          <p:nvPr/>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b="18803"/>
          <a:stretch/>
        </p:blipFill>
        <p:spPr bwMode="auto">
          <a:xfrm>
            <a:off x="7300448" y="848812"/>
            <a:ext cx="1329699" cy="519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567428FA-3B85-41F6-A41D-26E7E6CEC11B}"/>
              </a:ext>
            </a:extLst>
          </p:cNvPr>
          <p:cNvSpPr/>
          <p:nvPr/>
        </p:nvSpPr>
        <p:spPr>
          <a:xfrm>
            <a:off x="174071" y="2218016"/>
            <a:ext cx="8795858" cy="2736134"/>
          </a:xfrm>
          <a:prstGeom prst="rect">
            <a:avLst/>
          </a:prstGeom>
        </p:spPr>
        <p:txBody>
          <a:bodyPr wrap="square">
            <a:spAutoFit/>
          </a:bodyPr>
          <a:lstStyle/>
          <a:p>
            <a:pPr lvl="0" defTabSz="457200">
              <a:spcBef>
                <a:spcPct val="20000"/>
              </a:spcBef>
              <a:spcAft>
                <a:spcPts val="600"/>
              </a:spcAft>
              <a:buClr>
                <a:srgbClr val="4590B8"/>
              </a:buClr>
              <a:buSzPct val="92000"/>
              <a:defRPr/>
            </a:pPr>
            <a:r>
              <a:rPr lang="en-US" sz="2800" dirty="0">
                <a:solidFill>
                  <a:prstClr val="black"/>
                </a:solidFill>
                <a:latin typeface="Times New Roman"/>
              </a:rPr>
              <a:t>Students are expected to understand the concepts and resolve the following mechanical problems regarding:</a:t>
            </a:r>
          </a:p>
          <a:p>
            <a:pPr marL="306000" lvl="0" indent="-306000" defTabSz="457200">
              <a:spcBef>
                <a:spcPct val="20000"/>
              </a:spcBef>
              <a:spcAft>
                <a:spcPts val="600"/>
              </a:spcAft>
              <a:buClr>
                <a:srgbClr val="4590B8"/>
              </a:buClr>
              <a:buSzPct val="92000"/>
              <a:buFont typeface="Wingdings 2" panose="05020102010507070707" pitchFamily="18" charset="2"/>
              <a:buChar char=""/>
              <a:defRPr/>
            </a:pPr>
            <a:r>
              <a:rPr lang="en-US" sz="2800" dirty="0">
                <a:solidFill>
                  <a:prstClr val="black"/>
                </a:solidFill>
                <a:latin typeface="Times New Roman"/>
              </a:rPr>
              <a:t>Newton’s Laws</a:t>
            </a:r>
          </a:p>
          <a:p>
            <a:pPr marL="306000" lvl="0" indent="-306000" defTabSz="457200">
              <a:spcBef>
                <a:spcPct val="20000"/>
              </a:spcBef>
              <a:spcAft>
                <a:spcPts val="600"/>
              </a:spcAft>
              <a:buClr>
                <a:srgbClr val="4590B8"/>
              </a:buClr>
              <a:buSzPct val="92000"/>
              <a:buFont typeface="Wingdings 2" panose="05020102010507070707" pitchFamily="18" charset="2"/>
              <a:buChar char=""/>
              <a:defRPr/>
            </a:pPr>
            <a:r>
              <a:rPr lang="en-US" sz="2800" dirty="0">
                <a:solidFill>
                  <a:prstClr val="black"/>
                </a:solidFill>
                <a:latin typeface="Times New Roman"/>
              </a:rPr>
              <a:t>Work </a:t>
            </a:r>
          </a:p>
          <a:p>
            <a:pPr marL="306000" lvl="0" indent="-306000" defTabSz="457200">
              <a:spcBef>
                <a:spcPct val="20000"/>
              </a:spcBef>
              <a:spcAft>
                <a:spcPts val="600"/>
              </a:spcAft>
              <a:buClr>
                <a:srgbClr val="4590B8"/>
              </a:buClr>
              <a:buSzPct val="92000"/>
              <a:buFont typeface="Wingdings 2" panose="05020102010507070707" pitchFamily="18" charset="2"/>
              <a:buChar char=""/>
              <a:defRPr/>
            </a:pPr>
            <a:r>
              <a:rPr lang="en-US" sz="2800" dirty="0">
                <a:solidFill>
                  <a:prstClr val="black"/>
                </a:solidFill>
                <a:latin typeface="Times New Roman"/>
              </a:rPr>
              <a:t>Conservation of Energy</a:t>
            </a:r>
          </a:p>
        </p:txBody>
      </p:sp>
    </p:spTree>
    <p:extLst>
      <p:ext uri="{BB962C8B-B14F-4D97-AF65-F5344CB8AC3E}">
        <p14:creationId xmlns:p14="http://schemas.microsoft.com/office/powerpoint/2010/main" val="1352826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4</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FA8F4957-E9F4-43CD-A857-99EADE3951D7}"/>
                  </a:ext>
                </a:extLst>
              </p:cNvPr>
              <p:cNvSpPr/>
              <p:nvPr/>
            </p:nvSpPr>
            <p:spPr>
              <a:xfrm>
                <a:off x="96838" y="791725"/>
                <a:ext cx="8839200" cy="3227102"/>
              </a:xfrm>
              <a:prstGeom prst="rect">
                <a:avLst/>
              </a:prstGeom>
            </p:spPr>
            <p:txBody>
              <a:bodyPr wrap="square">
                <a:spAutoFit/>
              </a:bodyPr>
              <a:lstStyle/>
              <a:p>
                <a:pPr lvl="0" algn="just" eaLnBrk="0" fontAlgn="base" hangingPunct="0">
                  <a:lnSpc>
                    <a:spcPct val="107000"/>
                  </a:lnSpc>
                  <a:defRPr/>
                </a:pP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Calculate the maximum acceleration of a car that is heading up a 4º slope under the following road conditions. Assume that only half the weight of the car is supported by the two drive wheels and that the coefficient of static friction is involved—that is, the tires are not allowed to slip during the acceleration. (Ignore rolling.) </a:t>
                </a:r>
              </a:p>
              <a:p>
                <a:pPr marL="457200" lvl="0" indent="-457200" algn="just" eaLnBrk="0" fontAlgn="base" hangingPunct="0">
                  <a:lnSpc>
                    <a:spcPct val="107000"/>
                  </a:lnSpc>
                  <a:buAutoNum type="alphaLcParenBoth"/>
                  <a:defRPr/>
                </a:pP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On dry concrete, </a:t>
                </a:r>
                <a14:m>
                  <m:oMath xmlns:m="http://schemas.openxmlformats.org/officeDocument/2006/math">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𝜇</m:t>
                        </m:r>
                      </m:e>
                      <m:sub>
                        <m:r>
                          <a:rPr lang="en-US" sz="2000" i="1">
                            <a:latin typeface="Cambria Math" panose="02040503050406030204" pitchFamily="18" charset="0"/>
                          </a:rPr>
                          <m:t>𝑠</m:t>
                        </m:r>
                      </m:sub>
                    </m:sSub>
                    <m:r>
                      <a:rPr lang="en-US" sz="2000" i="1">
                        <a:latin typeface="Cambria Math" panose="02040503050406030204" pitchFamily="18" charset="0"/>
                      </a:rPr>
                      <m:t>=0.7)</m:t>
                    </m:r>
                  </m:oMath>
                </a14:m>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p>
              <a:p>
                <a:pPr marL="457200" lvl="0" indent="-457200" algn="just" eaLnBrk="0" fontAlgn="base" hangingPunct="0">
                  <a:lnSpc>
                    <a:spcPct val="107000"/>
                  </a:lnSpc>
                  <a:buAutoNum type="alphaLcParenBoth"/>
                  <a:defRPr/>
                </a:pP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On wet concrete, </a:t>
                </a:r>
                <a14:m>
                  <m:oMath xmlns:m="http://schemas.openxmlformats.org/officeDocument/2006/math">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𝜇</m:t>
                        </m:r>
                      </m:e>
                      <m:sub>
                        <m:r>
                          <a:rPr lang="en-US" sz="2000" i="1">
                            <a:latin typeface="Cambria Math" panose="02040503050406030204" pitchFamily="18" charset="0"/>
                          </a:rPr>
                          <m:t>𝑠</m:t>
                        </m:r>
                      </m:sub>
                    </m:sSub>
                    <m:r>
                      <a:rPr lang="en-US" sz="2000" i="1">
                        <a:latin typeface="Cambria Math" panose="02040503050406030204" pitchFamily="18" charset="0"/>
                      </a:rPr>
                      <m:t>=0.</m:t>
                    </m:r>
                    <m:r>
                      <a:rPr lang="en-US" sz="2000" b="0" i="1" smtClean="0">
                        <a:latin typeface="Cambria Math" panose="02040503050406030204" pitchFamily="18" charset="0"/>
                      </a:rPr>
                      <m:t>4</m:t>
                    </m:r>
                    <m:r>
                      <a:rPr lang="en-US" sz="2000" i="1">
                        <a:latin typeface="Cambria Math" panose="02040503050406030204" pitchFamily="18" charset="0"/>
                      </a:rPr>
                      <m:t>)</m:t>
                    </m:r>
                  </m:oMath>
                </a14:m>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p>
              <a:p>
                <a:pPr marL="457200" lvl="0" indent="-457200" algn="just" eaLnBrk="0" fontAlgn="base" hangingPunct="0">
                  <a:lnSpc>
                    <a:spcPct val="107000"/>
                  </a:lnSpc>
                  <a:buAutoNum type="alphaLcParenBoth"/>
                  <a:defRPr/>
                </a:pP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On ice, </a:t>
                </a:r>
                <a14:m>
                  <m:oMath xmlns:m="http://schemas.openxmlformats.org/officeDocument/2006/math">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𝜇</m:t>
                        </m:r>
                      </m:e>
                      <m:sub>
                        <m:r>
                          <a:rPr lang="en-US" sz="2000" i="1">
                            <a:latin typeface="Cambria Math" panose="02040503050406030204" pitchFamily="18" charset="0"/>
                          </a:rPr>
                          <m:t>𝑠</m:t>
                        </m:r>
                      </m:sub>
                    </m:sSub>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m:t>
                    </m:r>
                  </m:oMath>
                </a14:m>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p>
            </p:txBody>
          </p:sp>
        </mc:Choice>
        <mc:Fallback xmlns="">
          <p:sp>
            <p:nvSpPr>
              <p:cNvPr id="6" name="Rectangle 5">
                <a:extLst>
                  <a:ext uri="{FF2B5EF4-FFF2-40B4-BE49-F238E27FC236}">
                    <a16:creationId xmlns:a16="http://schemas.microsoft.com/office/drawing/2014/main" id="{FA8F4957-E9F4-43CD-A857-99EADE3951D7}"/>
                  </a:ext>
                </a:extLst>
              </p:cNvPr>
              <p:cNvSpPr>
                <a:spLocks noRot="1" noChangeAspect="1" noMove="1" noResize="1" noEditPoints="1" noAdjustHandles="1" noChangeArrowheads="1" noChangeShapeType="1" noTextEdit="1"/>
              </p:cNvSpPr>
              <p:nvPr/>
            </p:nvSpPr>
            <p:spPr>
              <a:xfrm>
                <a:off x="96838" y="791725"/>
                <a:ext cx="8839200" cy="3227102"/>
              </a:xfrm>
              <a:prstGeom prst="rect">
                <a:avLst/>
              </a:prstGeom>
              <a:blipFill>
                <a:blip r:embed="rId2"/>
                <a:stretch>
                  <a:fillRect l="-1103" t="-1512" r="-1034" b="-3592"/>
                </a:stretch>
              </a:blipFill>
            </p:spPr>
            <p:txBody>
              <a:bodyPr/>
              <a:lstStyle/>
              <a:p>
                <a:r>
                  <a:rPr lang="en-US">
                    <a:noFill/>
                  </a:rPr>
                  <a:t> </a:t>
                </a:r>
              </a:p>
            </p:txBody>
          </p:sp>
        </mc:Fallback>
      </mc:AlternateContent>
      <p:pic>
        <p:nvPicPr>
          <p:cNvPr id="4" name="Picture 3" descr="Solved: Calculate the maximum acceleration of a car that is ...">
            <a:extLst>
              <a:ext uri="{FF2B5EF4-FFF2-40B4-BE49-F238E27FC236}">
                <a16:creationId xmlns:a16="http://schemas.microsoft.com/office/drawing/2014/main" id="{A69F51C5-2BB5-412E-ADDD-BFBD747AFE7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16991" y="3353499"/>
            <a:ext cx="3775045" cy="3047301"/>
          </a:xfrm>
          <a:prstGeom prst="rect">
            <a:avLst/>
          </a:prstGeom>
          <a:noFill/>
          <a:ln>
            <a:noFill/>
          </a:ln>
        </p:spPr>
      </p:pic>
    </p:spTree>
    <p:extLst>
      <p:ext uri="{BB962C8B-B14F-4D97-AF65-F5344CB8AC3E}">
        <p14:creationId xmlns:p14="http://schemas.microsoft.com/office/powerpoint/2010/main" val="194510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4: ANSWERS</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11F84A6A-7AA0-43EA-8CF5-D88153A9E185}"/>
                  </a:ext>
                </a:extLst>
              </p:cNvPr>
              <p:cNvSpPr/>
              <p:nvPr/>
            </p:nvSpPr>
            <p:spPr>
              <a:xfrm>
                <a:off x="153098" y="741786"/>
                <a:ext cx="8837803" cy="3842655"/>
              </a:xfrm>
              <a:prstGeom prst="rect">
                <a:avLst/>
              </a:prstGeom>
            </p:spPr>
            <p:txBody>
              <a:bodyPr wrap="square">
                <a:spAutoFit/>
              </a:bodyPr>
              <a:lstStyle/>
              <a:p>
                <a:pPr>
                  <a:lnSpc>
                    <a:spcPct val="107000"/>
                  </a:lnSpc>
                  <a:spcAft>
                    <a:spcPts val="800"/>
                  </a:spcAft>
                </a:pPr>
                <a:r>
                  <a:rPr lang="en-US" sz="2400" b="1" kern="0" dirty="0">
                    <a:latin typeface="Times New Roman" panose="02020603050405020304" pitchFamily="18" charset="0"/>
                    <a:ea typeface="Times New Roman" panose="02020603050405020304" pitchFamily="18" charset="0"/>
                    <a:cs typeface="Times New Roman" panose="02020603050405020304" pitchFamily="18" charset="0"/>
                  </a:rPr>
                  <a:t>Given Data:</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Slope angle </a:t>
                </a:r>
                <a14:m>
                  <m:oMath xmlns:m="http://schemas.openxmlformats.org/officeDocument/2006/math">
                    <m:r>
                      <a:rPr lang="en-US" sz="2000" i="1" kern="0">
                        <a:latin typeface="Cambria Math" panose="02040503050406030204" pitchFamily="18" charset="0"/>
                        <a:ea typeface="Times New Roman" panose="02020603050405020304" pitchFamily="18" charset="0"/>
                        <a:cs typeface="Times New Roman" panose="02020603050405020304" pitchFamily="18" charset="0"/>
                      </a:rPr>
                      <m:t>𝜃</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=4°</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Coefficient of static friction </a:t>
                </a:r>
                <a14:m>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𝜇</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𝑠</m:t>
                        </m:r>
                      </m:sub>
                    </m:sSub>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For dry concrete: </a:t>
                </a:r>
                <a14:m>
                  <m:oMath xmlns:m="http://schemas.openxmlformats.org/officeDocument/2006/math">
                    <m:sSub>
                      <m:sSubPr>
                        <m:ctrlPr>
                          <a:rPr lang="en-US" sz="20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kern="0">
                            <a:latin typeface="Cambria Math" panose="02040503050406030204" pitchFamily="18" charset="0"/>
                            <a:ea typeface="Times New Roman" panose="02020603050405020304" pitchFamily="18" charset="0"/>
                            <a:cs typeface="Times New Roman" panose="02020603050405020304" pitchFamily="18" charset="0"/>
                          </a:rPr>
                          <m:t>𝜇</m:t>
                        </m:r>
                      </m:e>
                      <m:sub>
                        <m:r>
                          <a:rPr lang="en-US" sz="2000" i="1" kern="0">
                            <a:latin typeface="Cambria Math" panose="02040503050406030204" pitchFamily="18" charset="0"/>
                            <a:ea typeface="Times New Roman" panose="02020603050405020304" pitchFamily="18" charset="0"/>
                            <a:cs typeface="Times New Roman" panose="02020603050405020304" pitchFamily="18" charset="0"/>
                          </a:rPr>
                          <m:t>𝑠</m:t>
                        </m:r>
                      </m:sub>
                    </m:sSub>
                    <m:r>
                      <a:rPr lang="en-US" sz="2000" i="1" kern="0">
                        <a:latin typeface="Cambria Math" panose="02040503050406030204" pitchFamily="18" charset="0"/>
                        <a:ea typeface="Times New Roman" panose="02020603050405020304" pitchFamily="18" charset="0"/>
                        <a:cs typeface="Times New Roman" panose="02020603050405020304" pitchFamily="18" charset="0"/>
                      </a:rPr>
                      <m:t>=0.7 (</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𝑡𝑦𝑝𝑖𝑐𝑎𝑙</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 </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𝑣𝑎𝑙𝑢𝑒</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For wet concrete: </a:t>
                </a:r>
                <a14:m>
                  <m:oMath xmlns:m="http://schemas.openxmlformats.org/officeDocument/2006/math">
                    <m:sSub>
                      <m:sSubPr>
                        <m:ctrlPr>
                          <a:rPr lang="en-US" sz="20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kern="0">
                            <a:latin typeface="Cambria Math" panose="02040503050406030204" pitchFamily="18" charset="0"/>
                            <a:ea typeface="Times New Roman" panose="02020603050405020304" pitchFamily="18" charset="0"/>
                            <a:cs typeface="Times New Roman" panose="02020603050405020304" pitchFamily="18" charset="0"/>
                          </a:rPr>
                          <m:t>𝜇</m:t>
                        </m:r>
                      </m:e>
                      <m:sub>
                        <m:r>
                          <a:rPr lang="en-US" sz="2000" i="1" kern="0">
                            <a:latin typeface="Cambria Math" panose="02040503050406030204" pitchFamily="18" charset="0"/>
                            <a:ea typeface="Times New Roman" panose="02020603050405020304" pitchFamily="18" charset="0"/>
                            <a:cs typeface="Times New Roman" panose="02020603050405020304" pitchFamily="18" charset="0"/>
                          </a:rPr>
                          <m:t>𝑠</m:t>
                        </m:r>
                      </m:sub>
                    </m:sSub>
                    <m:r>
                      <a:rPr lang="en-US" sz="2000" i="1" kern="0">
                        <a:latin typeface="Cambria Math" panose="02040503050406030204" pitchFamily="18" charset="0"/>
                        <a:ea typeface="Times New Roman" panose="02020603050405020304" pitchFamily="18" charset="0"/>
                        <a:cs typeface="Times New Roman" panose="02020603050405020304" pitchFamily="18" charset="0"/>
                      </a:rPr>
                      <m:t>=0.5 (</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𝑡𝑦𝑝𝑖𝑐𝑎𝑙</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 </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𝑣𝑎𝑙𝑢𝑒</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For ice: </a:t>
                </a:r>
                <a14:m>
                  <m:oMath xmlns:m="http://schemas.openxmlformats.org/officeDocument/2006/math">
                    <m:sSub>
                      <m:sSubPr>
                        <m:ctrlPr>
                          <a:rPr lang="en-US" sz="20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kern="0">
                            <a:latin typeface="Cambria Math" panose="02040503050406030204" pitchFamily="18" charset="0"/>
                            <a:ea typeface="Times New Roman" panose="02020603050405020304" pitchFamily="18" charset="0"/>
                            <a:cs typeface="Times New Roman" panose="02020603050405020304" pitchFamily="18" charset="0"/>
                          </a:rPr>
                          <m:t>𝜇</m:t>
                        </m:r>
                      </m:e>
                      <m:sub>
                        <m:r>
                          <a:rPr lang="en-US" sz="2000" i="1" kern="0">
                            <a:latin typeface="Cambria Math" panose="02040503050406030204" pitchFamily="18" charset="0"/>
                            <a:ea typeface="Times New Roman" panose="02020603050405020304" pitchFamily="18" charset="0"/>
                            <a:cs typeface="Times New Roman" panose="02020603050405020304" pitchFamily="18" charset="0"/>
                          </a:rPr>
                          <m:t>𝑠</m:t>
                        </m:r>
                      </m:sub>
                    </m:sSub>
                    <m:r>
                      <a:rPr lang="en-US" sz="2000" i="1" kern="0">
                        <a:latin typeface="Cambria Math" panose="02040503050406030204" pitchFamily="18" charset="0"/>
                        <a:ea typeface="Times New Roman" panose="02020603050405020304" pitchFamily="18" charset="0"/>
                        <a:cs typeface="Times New Roman" panose="02020603050405020304" pitchFamily="18" charset="0"/>
                      </a:rPr>
                      <m:t>=0.1 </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Assume only half the weight of the car is supported by the two drive wheels.</a:t>
                </a:r>
              </a:p>
            </p:txBody>
          </p:sp>
        </mc:Choice>
        <mc:Fallback xmlns="">
          <p:sp>
            <p:nvSpPr>
              <p:cNvPr id="6" name="Rectangle 5">
                <a:extLst>
                  <a:ext uri="{FF2B5EF4-FFF2-40B4-BE49-F238E27FC236}">
                    <a16:creationId xmlns:a16="http://schemas.microsoft.com/office/drawing/2014/main" id="{11F84A6A-7AA0-43EA-8CF5-D88153A9E185}"/>
                  </a:ext>
                </a:extLst>
              </p:cNvPr>
              <p:cNvSpPr>
                <a:spLocks noRot="1" noChangeAspect="1" noMove="1" noResize="1" noEditPoints="1" noAdjustHandles="1" noChangeArrowheads="1" noChangeShapeType="1" noTextEdit="1"/>
              </p:cNvSpPr>
              <p:nvPr/>
            </p:nvSpPr>
            <p:spPr>
              <a:xfrm>
                <a:off x="153098" y="741786"/>
                <a:ext cx="8837803" cy="3842655"/>
              </a:xfrm>
              <a:prstGeom prst="rect">
                <a:avLst/>
              </a:prstGeom>
              <a:blipFill>
                <a:blip r:embed="rId2"/>
                <a:stretch>
                  <a:fillRect l="-1034" t="-1270" b="-2857"/>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38C9B817-A552-469C-838A-42D076D0F0A8}"/>
              </a:ext>
            </a:extLst>
          </p:cNvPr>
          <p:cNvSpPr/>
          <p:nvPr/>
        </p:nvSpPr>
        <p:spPr>
          <a:xfrm>
            <a:off x="153098" y="4686505"/>
            <a:ext cx="3483646" cy="461665"/>
          </a:xfrm>
          <a:prstGeom prst="rect">
            <a:avLst/>
          </a:prstGeom>
        </p:spPr>
        <p:txBody>
          <a:bodyPr wrap="none">
            <a:spAutoFit/>
          </a:bodyPr>
          <a:lstStyle/>
          <a:p>
            <a:r>
              <a:rPr lang="en-US" sz="2400" b="1" kern="0" dirty="0">
                <a:latin typeface="Times New Roman" panose="02020603050405020304" pitchFamily="18" charset="0"/>
                <a:ea typeface="Times New Roman" panose="02020603050405020304" pitchFamily="18" charset="0"/>
              </a:rPr>
              <a:t>Forces Acting on the Car</a:t>
            </a:r>
            <a:endParaRPr lang="en-US" sz="2400" dirty="0"/>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1CD32002-7A3D-4CC1-9236-2BC1F18CE024}"/>
                  </a:ext>
                </a:extLst>
              </p:cNvPr>
              <p:cNvSpPr/>
              <p:nvPr/>
            </p:nvSpPr>
            <p:spPr>
              <a:xfrm>
                <a:off x="153098" y="5393853"/>
                <a:ext cx="8670021" cy="855555"/>
              </a:xfrm>
              <a:prstGeom prst="rect">
                <a:avLst/>
              </a:prstGeom>
            </p:spPr>
            <p:txBody>
              <a:bodyPr wrap="square">
                <a:spAutoFit/>
              </a:bodyPr>
              <a:lstStyle/>
              <a:p>
                <a:pPr marL="342900" marR="0" lvl="0" indent="-342900">
                  <a:lnSpc>
                    <a:spcPct val="107000"/>
                  </a:lnSpc>
                  <a:spcBef>
                    <a:spcPts val="0"/>
                  </a:spcBef>
                  <a:spcAft>
                    <a:spcPts val="800"/>
                  </a:spcAft>
                  <a:buFont typeface="+mj-lt"/>
                  <a:buAutoNum type="arabicPeriod"/>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Gravitational force: </a:t>
                </a:r>
                <a14:m>
                  <m:oMath xmlns:m="http://schemas.openxmlformats.org/officeDocument/2006/math">
                    <m:r>
                      <a:rPr lang="en-US" sz="2000" i="1" kern="0">
                        <a:latin typeface="Cambria Math" panose="02040503050406030204" pitchFamily="18" charset="0"/>
                        <a:ea typeface="Times New Roman" panose="02020603050405020304" pitchFamily="18" charset="0"/>
                        <a:cs typeface="Times New Roman" panose="02020603050405020304" pitchFamily="18" charset="0"/>
                      </a:rPr>
                      <m:t>𝑊</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𝑚𝑔</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where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𝑚</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is the mass of the car and g is the acceleration due to gravity (</a:t>
                </a:r>
                <a14:m>
                  <m:oMath xmlns:m="http://schemas.openxmlformats.org/officeDocument/2006/math">
                    <m:r>
                      <a:rPr lang="en-US" sz="2000" i="1" kern="0">
                        <a:latin typeface="Cambria Math" panose="02040503050406030204" pitchFamily="18" charset="0"/>
                        <a:ea typeface="Times New Roman" panose="02020603050405020304" pitchFamily="18" charset="0"/>
                        <a:cs typeface="Times New Roman" panose="02020603050405020304" pitchFamily="18" charset="0"/>
                      </a:rPr>
                      <m:t>𝑔</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=9.8 </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𝑚</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kern="0">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kern="0">
                            <a:latin typeface="Cambria Math" panose="02040503050406030204" pitchFamily="18" charset="0"/>
                            <a:ea typeface="Times New Roman" panose="02020603050405020304" pitchFamily="18" charset="0"/>
                            <a:cs typeface="Times New Roman" panose="02020603050405020304" pitchFamily="18" charset="0"/>
                          </a:rPr>
                          <m:t>𝑠</m:t>
                        </m:r>
                      </m:e>
                      <m:sup>
                        <m:r>
                          <a:rPr lang="en-US" sz="2000" i="1" kern="0">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8" name="Rectangle 7">
                <a:extLst>
                  <a:ext uri="{FF2B5EF4-FFF2-40B4-BE49-F238E27FC236}">
                    <a16:creationId xmlns:a16="http://schemas.microsoft.com/office/drawing/2014/main" id="{1CD32002-7A3D-4CC1-9236-2BC1F18CE024}"/>
                  </a:ext>
                </a:extLst>
              </p:cNvPr>
              <p:cNvSpPr>
                <a:spLocks noRot="1" noChangeAspect="1" noMove="1" noResize="1" noEditPoints="1" noAdjustHandles="1" noChangeArrowheads="1" noChangeShapeType="1" noTextEdit="1"/>
              </p:cNvSpPr>
              <p:nvPr/>
            </p:nvSpPr>
            <p:spPr>
              <a:xfrm>
                <a:off x="153098" y="5393853"/>
                <a:ext cx="8670021" cy="855555"/>
              </a:xfrm>
              <a:prstGeom prst="rect">
                <a:avLst/>
              </a:prstGeom>
              <a:blipFill>
                <a:blip r:embed="rId3"/>
                <a:stretch>
                  <a:fillRect l="-914" t="-5714" r="-844" b="-15714"/>
                </a:stretch>
              </a:blipFill>
            </p:spPr>
            <p:txBody>
              <a:bodyPr/>
              <a:lstStyle/>
              <a:p>
                <a:r>
                  <a:rPr lang="en-US">
                    <a:noFill/>
                  </a:rPr>
                  <a:t> </a:t>
                </a:r>
              </a:p>
            </p:txBody>
          </p:sp>
        </mc:Fallback>
      </mc:AlternateContent>
    </p:spTree>
    <p:extLst>
      <p:ext uri="{BB962C8B-B14F-4D97-AF65-F5344CB8AC3E}">
        <p14:creationId xmlns:p14="http://schemas.microsoft.com/office/powerpoint/2010/main" val="1108713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4: ANSWERS</a:t>
            </a:r>
          </a:p>
        </p:txBody>
      </p:sp>
      <p:sp>
        <p:nvSpPr>
          <p:cNvPr id="7" name="Rectangle 6">
            <a:extLst>
              <a:ext uri="{FF2B5EF4-FFF2-40B4-BE49-F238E27FC236}">
                <a16:creationId xmlns:a16="http://schemas.microsoft.com/office/drawing/2014/main" id="{38C9B817-A552-469C-838A-42D076D0F0A8}"/>
              </a:ext>
            </a:extLst>
          </p:cNvPr>
          <p:cNvSpPr/>
          <p:nvPr/>
        </p:nvSpPr>
        <p:spPr>
          <a:xfrm>
            <a:off x="18874" y="752064"/>
            <a:ext cx="3483646" cy="461665"/>
          </a:xfrm>
          <a:prstGeom prst="rect">
            <a:avLst/>
          </a:prstGeom>
        </p:spPr>
        <p:txBody>
          <a:bodyPr wrap="none">
            <a:spAutoFit/>
          </a:bodyPr>
          <a:lstStyle/>
          <a:p>
            <a:r>
              <a:rPr lang="en-US" sz="2400" b="1" kern="0" dirty="0">
                <a:latin typeface="Times New Roman" panose="02020603050405020304" pitchFamily="18" charset="0"/>
                <a:ea typeface="Times New Roman" panose="02020603050405020304" pitchFamily="18" charset="0"/>
              </a:rPr>
              <a:t>Forces Acting on the Car</a:t>
            </a:r>
            <a:endParaRPr lang="en-US" sz="2400" dirty="0"/>
          </a:p>
        </p:txBody>
      </p:sp>
      <p:sp>
        <p:nvSpPr>
          <p:cNvPr id="2" name="Rectangle 1">
            <a:extLst>
              <a:ext uri="{FF2B5EF4-FFF2-40B4-BE49-F238E27FC236}">
                <a16:creationId xmlns:a16="http://schemas.microsoft.com/office/drawing/2014/main" id="{B5090EED-61EA-4029-A154-2722CACCACEC}"/>
              </a:ext>
            </a:extLst>
          </p:cNvPr>
          <p:cNvSpPr/>
          <p:nvPr/>
        </p:nvSpPr>
        <p:spPr>
          <a:xfrm>
            <a:off x="182925" y="1166761"/>
            <a:ext cx="8670023" cy="468077"/>
          </a:xfrm>
          <a:prstGeom prst="rect">
            <a:avLst/>
          </a:prstGeom>
        </p:spPr>
        <p:txBody>
          <a:bodyPr wrap="square">
            <a:spAutoFit/>
          </a:bodyPr>
          <a:lstStyle/>
          <a:p>
            <a:pPr marL="457200" marR="0" lvl="0" indent="-457200">
              <a:lnSpc>
                <a:spcPct val="107000"/>
              </a:lnSpc>
              <a:spcBef>
                <a:spcPts val="0"/>
              </a:spcBef>
              <a:spcAft>
                <a:spcPts val="800"/>
              </a:spcAft>
              <a:buFont typeface="+mj-lt"/>
              <a:buAutoNum type="arabicPeriod" startAt="2"/>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Component of the Gravitational force acting on the two wheels:</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552F539-CC89-473E-B35E-D3B5578D6FB7}"/>
                  </a:ext>
                </a:extLst>
              </p:cNvPr>
              <p:cNvSpPr/>
              <p:nvPr/>
            </p:nvSpPr>
            <p:spPr>
              <a:xfrm>
                <a:off x="566572" y="1560417"/>
                <a:ext cx="4884927" cy="526939"/>
              </a:xfrm>
              <a:prstGeom prst="rect">
                <a:avLst/>
              </a:prstGeom>
            </p:spPr>
            <p:txBody>
              <a:bodyPr wrap="none">
                <a:spAutoFit/>
              </a:bodyPr>
              <a:lstStyle/>
              <a:p>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Vertical component: </a:t>
                </a:r>
                <a14:m>
                  <m:oMath xmlns:m="http://schemas.openxmlformats.org/officeDocument/2006/math">
                    <m:sSub>
                      <m:sSubPr>
                        <m:ctrlPr>
                          <a:rPr lang="en-US" sz="20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kern="0">
                            <a:latin typeface="Cambria Math" panose="02040503050406030204" pitchFamily="18" charset="0"/>
                            <a:ea typeface="Times New Roman" panose="02020603050405020304" pitchFamily="18" charset="0"/>
                            <a:cs typeface="Times New Roman" panose="02020603050405020304" pitchFamily="18" charset="0"/>
                          </a:rPr>
                          <m:t>𝑊</m:t>
                        </m:r>
                      </m:e>
                      <m:sub>
                        <m:r>
                          <a:rPr lang="en-US" sz="2000" i="1" kern="0">
                            <a:latin typeface="Cambria Math" panose="02040503050406030204" pitchFamily="18" charset="0"/>
                            <a:ea typeface="Times New Roman" panose="02020603050405020304" pitchFamily="18" charset="0"/>
                            <a:cs typeface="Times New Roman" panose="02020603050405020304" pitchFamily="18" charset="0"/>
                          </a:rPr>
                          <m:t>𝑦</m:t>
                        </m:r>
                      </m:sub>
                    </m:sSub>
                    <m:r>
                      <a:rPr lang="en-US" sz="2000" i="1" kern="0">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kern="0">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kern="0">
                            <a:latin typeface="Cambria Math" panose="02040503050406030204" pitchFamily="18" charset="0"/>
                            <a:ea typeface="Times New Roman" panose="02020603050405020304" pitchFamily="18" charset="0"/>
                            <a:cs typeface="Times New Roman" panose="02020603050405020304" pitchFamily="18" charset="0"/>
                          </a:rPr>
                          <m:t>1</m:t>
                        </m:r>
                      </m:num>
                      <m:den>
                        <m:r>
                          <a:rPr lang="en-US" sz="2000" i="1" kern="0">
                            <a:latin typeface="Cambria Math" panose="02040503050406030204" pitchFamily="18" charset="0"/>
                            <a:ea typeface="Times New Roman" panose="02020603050405020304" pitchFamily="18" charset="0"/>
                            <a:cs typeface="Times New Roman" panose="02020603050405020304" pitchFamily="18" charset="0"/>
                          </a:rPr>
                          <m:t>2</m:t>
                        </m:r>
                      </m:den>
                    </m:f>
                    <m:r>
                      <a:rPr lang="en-US" sz="2000" i="1" kern="0">
                        <a:latin typeface="Cambria Math" panose="02040503050406030204" pitchFamily="18" charset="0"/>
                        <a:ea typeface="Times New Roman" panose="02020603050405020304" pitchFamily="18" charset="0"/>
                        <a:cs typeface="Times New Roman" panose="02020603050405020304" pitchFamily="18" charset="0"/>
                      </a:rPr>
                      <m:t>𝑊𝑐𝑜𝑠</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𝜃</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𝑁</m:t>
                    </m:r>
                  </m:oMath>
                </a14:m>
                <a:endParaRPr lang="en-US" sz="2400" dirty="0">
                  <a:latin typeface="Times New Roman" panose="02020603050405020304" pitchFamily="18"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5552F539-CC89-473E-B35E-D3B5578D6FB7}"/>
                  </a:ext>
                </a:extLst>
              </p:cNvPr>
              <p:cNvSpPr>
                <a:spLocks noRot="1" noChangeAspect="1" noMove="1" noResize="1" noEditPoints="1" noAdjustHandles="1" noChangeArrowheads="1" noChangeShapeType="1" noTextEdit="1"/>
              </p:cNvSpPr>
              <p:nvPr/>
            </p:nvSpPr>
            <p:spPr>
              <a:xfrm>
                <a:off x="566572" y="1560417"/>
                <a:ext cx="4884927" cy="526939"/>
              </a:xfrm>
              <a:prstGeom prst="rect">
                <a:avLst/>
              </a:prstGeom>
              <a:blipFill>
                <a:blip r:embed="rId2"/>
                <a:stretch>
                  <a:fillRect l="-1998" t="-6977" b="-16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C9AFF010-DED4-4970-B09B-4D5DB3143384}"/>
                  </a:ext>
                </a:extLst>
              </p:cNvPr>
              <p:cNvSpPr/>
              <p:nvPr/>
            </p:nvSpPr>
            <p:spPr>
              <a:xfrm>
                <a:off x="242910" y="2154512"/>
                <a:ext cx="5110117" cy="557332"/>
              </a:xfrm>
              <a:prstGeom prst="rect">
                <a:avLst/>
              </a:prstGeom>
            </p:spPr>
            <p:txBody>
              <a:bodyPr wrap="none">
                <a:spAutoFit/>
              </a:bodyPr>
              <a:lstStyle/>
              <a:p>
                <a:pPr marL="457200" marR="0">
                  <a:lnSpc>
                    <a:spcPct val="107000"/>
                  </a:lnSpc>
                  <a:spcBef>
                    <a:spcPts val="0"/>
                  </a:spcBef>
                  <a:spcAft>
                    <a:spcPts val="0"/>
                  </a:spcAf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Horizontal component: </a:t>
                </a:r>
                <a14:m>
                  <m:oMath xmlns:m="http://schemas.openxmlformats.org/officeDocument/2006/math">
                    <m:sSub>
                      <m:sSubPr>
                        <m:ctrlPr>
                          <a:rPr lang="en-US" sz="20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kern="0">
                            <a:latin typeface="Cambria Math" panose="02040503050406030204" pitchFamily="18" charset="0"/>
                            <a:ea typeface="Times New Roman" panose="02020603050405020304" pitchFamily="18" charset="0"/>
                            <a:cs typeface="Times New Roman" panose="02020603050405020304" pitchFamily="18" charset="0"/>
                          </a:rPr>
                          <m:t>𝑊</m:t>
                        </m:r>
                      </m:e>
                      <m:sub>
                        <m:r>
                          <a:rPr lang="en-US" sz="2000" i="1" kern="0">
                            <a:latin typeface="Cambria Math" panose="02040503050406030204" pitchFamily="18" charset="0"/>
                            <a:ea typeface="Times New Roman" panose="02020603050405020304" pitchFamily="18" charset="0"/>
                            <a:cs typeface="Times New Roman" panose="02020603050405020304" pitchFamily="18" charset="0"/>
                          </a:rPr>
                          <m:t>𝑥</m:t>
                        </m:r>
                      </m:sub>
                    </m:sSub>
                    <m:r>
                      <a:rPr lang="en-US" sz="2000" i="1" kern="0">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kern="0">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kern="0">
                            <a:latin typeface="Cambria Math" panose="02040503050406030204" pitchFamily="18" charset="0"/>
                            <a:ea typeface="Times New Roman" panose="02020603050405020304" pitchFamily="18" charset="0"/>
                            <a:cs typeface="Times New Roman" panose="02020603050405020304" pitchFamily="18" charset="0"/>
                          </a:rPr>
                          <m:t>1</m:t>
                        </m:r>
                      </m:num>
                      <m:den>
                        <m:r>
                          <a:rPr lang="en-US" sz="2000" i="1" kern="0">
                            <a:latin typeface="Cambria Math" panose="02040503050406030204" pitchFamily="18" charset="0"/>
                            <a:ea typeface="Times New Roman" panose="02020603050405020304" pitchFamily="18" charset="0"/>
                            <a:cs typeface="Times New Roman" panose="02020603050405020304" pitchFamily="18" charset="0"/>
                          </a:rPr>
                          <m:t>2</m:t>
                        </m:r>
                      </m:den>
                    </m:f>
                    <m:r>
                      <a:rPr lang="en-US" sz="2000" i="1" kern="0">
                        <a:latin typeface="Cambria Math" panose="02040503050406030204" pitchFamily="18" charset="0"/>
                        <a:ea typeface="Times New Roman" panose="02020603050405020304" pitchFamily="18" charset="0"/>
                        <a:cs typeface="Times New Roman" panose="02020603050405020304" pitchFamily="18" charset="0"/>
                      </a:rPr>
                      <m:t>𝑊𝑠𝑖𝑛</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𝜃</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C9AFF010-DED4-4970-B09B-4D5DB3143384}"/>
                  </a:ext>
                </a:extLst>
              </p:cNvPr>
              <p:cNvSpPr>
                <a:spLocks noRot="1" noChangeAspect="1" noMove="1" noResize="1" noEditPoints="1" noAdjustHandles="1" noChangeArrowheads="1" noChangeShapeType="1" noTextEdit="1"/>
              </p:cNvSpPr>
              <p:nvPr/>
            </p:nvSpPr>
            <p:spPr>
              <a:xfrm>
                <a:off x="242910" y="2154512"/>
                <a:ext cx="5110117" cy="557332"/>
              </a:xfrm>
              <a:prstGeom prst="rect">
                <a:avLst/>
              </a:prstGeom>
              <a:blipFill>
                <a:blip r:embed="rId3"/>
                <a:stretch>
                  <a:fillRect t="-1087" b="-14130"/>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B97ACF3B-F369-4BB8-A886-CBCCA7A45F4D}"/>
              </a:ext>
            </a:extLst>
          </p:cNvPr>
          <p:cNvSpPr/>
          <p:nvPr/>
        </p:nvSpPr>
        <p:spPr>
          <a:xfrm>
            <a:off x="182925" y="2898458"/>
            <a:ext cx="8912112" cy="830997"/>
          </a:xfrm>
          <a:prstGeom prst="rect">
            <a:avLst/>
          </a:prstGeom>
        </p:spPr>
        <p:txBody>
          <a:bodyPr wrap="square">
            <a:spAutoFit/>
          </a:bodyPr>
          <a:lstStyle/>
          <a:p>
            <a:pPr marL="457200" indent="-457200">
              <a:buFont typeface="+mj-lt"/>
              <a:buAutoNum type="arabicPeriod" startAt="3"/>
            </a:pPr>
            <a:r>
              <a:rPr lang="en-US" sz="2400" kern="0" dirty="0">
                <a:latin typeface="Times New Roman" panose="02020603050405020304" pitchFamily="18" charset="0"/>
                <a:ea typeface="Times New Roman" panose="02020603050405020304" pitchFamily="18" charset="0"/>
              </a:rPr>
              <a:t>Normal force on the drive wheels: Since half the weight is supported by the drive wheels: </a:t>
            </a:r>
            <a:endParaRPr lang="en-US" sz="2400" dirty="0"/>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1C88EDCE-4929-4202-8B26-17B19E546DEC}"/>
                  </a:ext>
                </a:extLst>
              </p:cNvPr>
              <p:cNvSpPr/>
              <p:nvPr/>
            </p:nvSpPr>
            <p:spPr>
              <a:xfrm>
                <a:off x="4053714" y="3598470"/>
                <a:ext cx="1858457"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𝑁</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r>
                        <a:rPr lang="en-US" sz="2000" i="1">
                          <a:latin typeface="Cambria Math" panose="02040503050406030204" pitchFamily="18" charset="0"/>
                        </a:rPr>
                        <m:t>𝑚𝑔𝑐𝑜𝑠</m:t>
                      </m:r>
                      <m:r>
                        <a:rPr lang="en-US" sz="2000" i="1">
                          <a:latin typeface="Cambria Math" panose="02040503050406030204" pitchFamily="18" charset="0"/>
                        </a:rPr>
                        <m:t>𝜃</m:t>
                      </m:r>
                    </m:oMath>
                  </m:oMathPara>
                </a14:m>
                <a:endParaRPr lang="en-US" sz="2000" dirty="0"/>
              </a:p>
            </p:txBody>
          </p:sp>
        </mc:Choice>
        <mc:Fallback xmlns="">
          <p:sp>
            <p:nvSpPr>
              <p:cNvPr id="11" name="Rectangle 10">
                <a:extLst>
                  <a:ext uri="{FF2B5EF4-FFF2-40B4-BE49-F238E27FC236}">
                    <a16:creationId xmlns:a16="http://schemas.microsoft.com/office/drawing/2014/main" id="{1C88EDCE-4929-4202-8B26-17B19E546DEC}"/>
                  </a:ext>
                </a:extLst>
              </p:cNvPr>
              <p:cNvSpPr>
                <a:spLocks noRot="1" noChangeAspect="1" noMove="1" noResize="1" noEditPoints="1" noAdjustHandles="1" noChangeArrowheads="1" noChangeShapeType="1" noTextEdit="1"/>
              </p:cNvSpPr>
              <p:nvPr/>
            </p:nvSpPr>
            <p:spPr>
              <a:xfrm>
                <a:off x="4053714" y="3598470"/>
                <a:ext cx="1858457" cy="668516"/>
              </a:xfrm>
              <a:prstGeom prst="rect">
                <a:avLst/>
              </a:prstGeom>
              <a:blipFill>
                <a:blip r:embed="rId4"/>
                <a:stretch>
                  <a:fillRect/>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082E40BE-D0EF-46FF-8C49-EC40BD67CF68}"/>
              </a:ext>
            </a:extLst>
          </p:cNvPr>
          <p:cNvSpPr/>
          <p:nvPr/>
        </p:nvSpPr>
        <p:spPr>
          <a:xfrm>
            <a:off x="182925" y="4318594"/>
            <a:ext cx="8273047" cy="461665"/>
          </a:xfrm>
          <a:prstGeom prst="rect">
            <a:avLst/>
          </a:prstGeom>
        </p:spPr>
        <p:txBody>
          <a:bodyPr wrap="square">
            <a:spAutoFit/>
          </a:bodyPr>
          <a:lstStyle/>
          <a:p>
            <a:pPr marL="457200" indent="-457200">
              <a:buFont typeface="+mj-lt"/>
              <a:buAutoNum type="arabicPeriod" startAt="4"/>
            </a:pPr>
            <a:r>
              <a:rPr lang="en-US" sz="2400" dirty="0">
                <a:latin typeface="Times New Roman" panose="02020603050405020304" pitchFamily="18" charset="0"/>
                <a:cs typeface="Times New Roman" panose="02020603050405020304" pitchFamily="18" charset="0"/>
              </a:rPr>
              <a:t>Frictional force: The frictional force that prevents slipping is:</a:t>
            </a: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440E8E56-F379-42B1-98CC-276D9F2BFEC9}"/>
                  </a:ext>
                </a:extLst>
              </p:cNvPr>
              <p:cNvSpPr/>
              <p:nvPr/>
            </p:nvSpPr>
            <p:spPr>
              <a:xfrm>
                <a:off x="3078733" y="4689060"/>
                <a:ext cx="3586559"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𝑓𝑟𝑖𝑐𝑡𝑖𝑜𝑛</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𝜇</m:t>
                          </m:r>
                        </m:e>
                        <m:sub>
                          <m:r>
                            <a:rPr lang="en-US" sz="2000" i="1">
                              <a:latin typeface="Cambria Math" panose="02040503050406030204" pitchFamily="18" charset="0"/>
                            </a:rPr>
                            <m:t>𝑠</m:t>
                          </m:r>
                        </m:sub>
                      </m:sSub>
                      <m:r>
                        <a:rPr lang="en-US" sz="2000" i="1">
                          <a:latin typeface="Cambria Math" panose="02040503050406030204" pitchFamily="18" charset="0"/>
                        </a:rPr>
                        <m:t>𝑁</m:t>
                      </m:r>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𝜇</m:t>
                          </m:r>
                        </m:e>
                        <m:sub>
                          <m:r>
                            <a:rPr lang="en-US" sz="2000" i="1">
                              <a:latin typeface="Cambria Math" panose="02040503050406030204" pitchFamily="18" charset="0"/>
                            </a:rPr>
                            <m:t>𝑠</m:t>
                          </m:r>
                        </m:sub>
                      </m:sSub>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r>
                        <a:rPr lang="en-US" sz="2000" i="1">
                          <a:latin typeface="Cambria Math" panose="02040503050406030204" pitchFamily="18" charset="0"/>
                        </a:rPr>
                        <m:t>𝑚𝑔𝑐𝑜𝑠</m:t>
                      </m:r>
                      <m:r>
                        <a:rPr lang="en-US" sz="2000" i="1">
                          <a:latin typeface="Cambria Math" panose="02040503050406030204" pitchFamily="18" charset="0"/>
                        </a:rPr>
                        <m:t>𝜃</m:t>
                      </m:r>
                    </m:oMath>
                  </m:oMathPara>
                </a14:m>
                <a:endParaRPr lang="en-US" sz="2000" dirty="0"/>
              </a:p>
            </p:txBody>
          </p:sp>
        </mc:Choice>
        <mc:Fallback xmlns="">
          <p:sp>
            <p:nvSpPr>
              <p:cNvPr id="13" name="Rectangle 12">
                <a:extLst>
                  <a:ext uri="{FF2B5EF4-FFF2-40B4-BE49-F238E27FC236}">
                    <a16:creationId xmlns:a16="http://schemas.microsoft.com/office/drawing/2014/main" id="{440E8E56-F379-42B1-98CC-276D9F2BFEC9}"/>
                  </a:ext>
                </a:extLst>
              </p:cNvPr>
              <p:cNvSpPr>
                <a:spLocks noRot="1" noChangeAspect="1" noMove="1" noResize="1" noEditPoints="1" noAdjustHandles="1" noChangeArrowheads="1" noChangeShapeType="1" noTextEdit="1"/>
              </p:cNvSpPr>
              <p:nvPr/>
            </p:nvSpPr>
            <p:spPr>
              <a:xfrm>
                <a:off x="3078733" y="4689060"/>
                <a:ext cx="3586559" cy="668516"/>
              </a:xfrm>
              <a:prstGeom prst="rect">
                <a:avLst/>
              </a:prstGeom>
              <a:blipFill>
                <a:blip r:embed="rId5"/>
                <a:stretch>
                  <a:fillRect/>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66ECB942-BB87-4C50-984D-EED25CFA0E13}"/>
              </a:ext>
            </a:extLst>
          </p:cNvPr>
          <p:cNvSpPr/>
          <p:nvPr/>
        </p:nvSpPr>
        <p:spPr>
          <a:xfrm>
            <a:off x="182925" y="5375434"/>
            <a:ext cx="8591959" cy="856068"/>
          </a:xfrm>
          <a:prstGeom prst="rect">
            <a:avLst/>
          </a:prstGeom>
        </p:spPr>
        <p:txBody>
          <a:bodyPr wrap="square">
            <a:spAutoFit/>
          </a:bodyPr>
          <a:lstStyle/>
          <a:p>
            <a:pPr marL="457200" marR="0" lvl="0" indent="-457200">
              <a:lnSpc>
                <a:spcPct val="107000"/>
              </a:lnSpc>
              <a:spcBef>
                <a:spcPts val="0"/>
              </a:spcBef>
              <a:spcAft>
                <a:spcPts val="800"/>
              </a:spcAft>
              <a:buFont typeface="+mj-lt"/>
              <a:buAutoNum type="arabicPeriod" startAt="5"/>
              <a:tabLst>
                <a:tab pos="457200" algn="l"/>
              </a:tabLs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Gravitational force component along the slope: The component of the gravitational force acting down the slope is:</a:t>
            </a:r>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CC80D9AA-EF36-4D00-8D77-199E99F4D939}"/>
                  </a:ext>
                </a:extLst>
              </p:cNvPr>
              <p:cNvSpPr/>
              <p:nvPr/>
            </p:nvSpPr>
            <p:spPr>
              <a:xfrm>
                <a:off x="4143802" y="6383583"/>
                <a:ext cx="176836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𝑥</m:t>
                          </m:r>
                        </m:sub>
                      </m:sSub>
                      <m:r>
                        <a:rPr lang="en-US" sz="2000">
                          <a:latin typeface="Cambria Math" panose="02040503050406030204" pitchFamily="18" charset="0"/>
                        </a:rPr>
                        <m:t>=</m:t>
                      </m:r>
                      <m:r>
                        <a:rPr lang="en-US" sz="2000" i="1">
                          <a:latin typeface="Cambria Math" panose="02040503050406030204" pitchFamily="18" charset="0"/>
                        </a:rPr>
                        <m:t>𝑚𝑔𝑠𝑖𝑛</m:t>
                      </m:r>
                      <m:r>
                        <a:rPr lang="en-US" sz="2000" i="1">
                          <a:latin typeface="Cambria Math" panose="02040503050406030204" pitchFamily="18" charset="0"/>
                        </a:rPr>
                        <m:t>𝜃</m:t>
                      </m:r>
                    </m:oMath>
                  </m:oMathPara>
                </a14:m>
                <a:endParaRPr lang="en-US" sz="2000" dirty="0"/>
              </a:p>
            </p:txBody>
          </p:sp>
        </mc:Choice>
        <mc:Fallback xmlns="">
          <p:sp>
            <p:nvSpPr>
              <p:cNvPr id="15" name="Rectangle 14">
                <a:extLst>
                  <a:ext uri="{FF2B5EF4-FFF2-40B4-BE49-F238E27FC236}">
                    <a16:creationId xmlns:a16="http://schemas.microsoft.com/office/drawing/2014/main" id="{CC80D9AA-EF36-4D00-8D77-199E99F4D939}"/>
                  </a:ext>
                </a:extLst>
              </p:cNvPr>
              <p:cNvSpPr>
                <a:spLocks noRot="1" noChangeAspect="1" noMove="1" noResize="1" noEditPoints="1" noAdjustHandles="1" noChangeArrowheads="1" noChangeShapeType="1" noTextEdit="1"/>
              </p:cNvSpPr>
              <p:nvPr/>
            </p:nvSpPr>
            <p:spPr>
              <a:xfrm>
                <a:off x="4143802" y="6383583"/>
                <a:ext cx="1768369" cy="400110"/>
              </a:xfrm>
              <a:prstGeom prst="rect">
                <a:avLst/>
              </a:prstGeom>
              <a:blipFill>
                <a:blip r:embed="rId6"/>
                <a:stretch>
                  <a:fillRect b="-15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4F2807B9-4900-4705-A330-BC597B06A5BB}"/>
                  </a:ext>
                </a:extLst>
              </p:cNvPr>
              <p:cNvSpPr/>
              <p:nvPr/>
            </p:nvSpPr>
            <p:spPr>
              <a:xfrm>
                <a:off x="6251222" y="1789311"/>
                <a:ext cx="1276503"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kern="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𝑊</m:t>
                      </m:r>
                      <m:r>
                        <a:rPr lang="en-US" i="1" kern="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kern="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US" i="1" kern="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1</m:t>
                          </m:r>
                        </m:num>
                        <m:den>
                          <m:r>
                            <a:rPr lang="en-US" i="1" kern="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2</m:t>
                          </m:r>
                        </m:den>
                      </m:f>
                      <m:r>
                        <a:rPr lang="en-US" i="1" kern="0">
                          <a:solidFill>
                            <a:prstClr val="black"/>
                          </a:solidFill>
                          <a:latin typeface="Cambria Math" panose="02040503050406030204" pitchFamily="18" charset="0"/>
                          <a:ea typeface="Times New Roman" panose="02020603050405020304" pitchFamily="18" charset="0"/>
                          <a:cs typeface="Times New Roman" panose="02020603050405020304" pitchFamily="18" charset="0"/>
                        </a:rPr>
                        <m:t>𝑚𝑔</m:t>
                      </m:r>
                    </m:oMath>
                  </m:oMathPara>
                </a14:m>
                <a:endParaRPr lang="en-US" sz="2000" dirty="0"/>
              </a:p>
            </p:txBody>
          </p:sp>
        </mc:Choice>
        <mc:Fallback xmlns="">
          <p:sp>
            <p:nvSpPr>
              <p:cNvPr id="16" name="Rectangle 15">
                <a:extLst>
                  <a:ext uri="{FF2B5EF4-FFF2-40B4-BE49-F238E27FC236}">
                    <a16:creationId xmlns:a16="http://schemas.microsoft.com/office/drawing/2014/main" id="{4F2807B9-4900-4705-A330-BC597B06A5BB}"/>
                  </a:ext>
                </a:extLst>
              </p:cNvPr>
              <p:cNvSpPr>
                <a:spLocks noRot="1" noChangeAspect="1" noMove="1" noResize="1" noEditPoints="1" noAdjustHandles="1" noChangeArrowheads="1" noChangeShapeType="1" noTextEdit="1"/>
              </p:cNvSpPr>
              <p:nvPr/>
            </p:nvSpPr>
            <p:spPr>
              <a:xfrm>
                <a:off x="6251222" y="1789311"/>
                <a:ext cx="1276503" cy="610936"/>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58528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9" grpId="0"/>
      <p:bldP spid="11" grpId="0"/>
      <p:bldP spid="12" grpId="0"/>
      <p:bldP spid="13" grpId="0"/>
      <p:bldP spid="14" grpId="0"/>
      <p:bldP spid="15"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4: ANSWERS</a:t>
            </a:r>
          </a:p>
        </p:txBody>
      </p:sp>
      <p:sp>
        <p:nvSpPr>
          <p:cNvPr id="7" name="Rectangle 6">
            <a:extLst>
              <a:ext uri="{FF2B5EF4-FFF2-40B4-BE49-F238E27FC236}">
                <a16:creationId xmlns:a16="http://schemas.microsoft.com/office/drawing/2014/main" id="{38C9B817-A552-469C-838A-42D076D0F0A8}"/>
              </a:ext>
            </a:extLst>
          </p:cNvPr>
          <p:cNvSpPr/>
          <p:nvPr/>
        </p:nvSpPr>
        <p:spPr>
          <a:xfrm>
            <a:off x="0" y="752064"/>
            <a:ext cx="4368504" cy="461665"/>
          </a:xfrm>
          <a:prstGeom prst="rect">
            <a:avLst/>
          </a:prstGeom>
        </p:spPr>
        <p:txBody>
          <a:bodyPr wrap="none">
            <a:spAutoFit/>
          </a:bodyPr>
          <a:lstStyle/>
          <a:p>
            <a:r>
              <a:rPr lang="en-US" sz="2400" b="1" kern="0" dirty="0">
                <a:latin typeface="Times New Roman" panose="02020603050405020304" pitchFamily="18" charset="0"/>
                <a:ea typeface="Times New Roman" panose="02020603050405020304" pitchFamily="18" charset="0"/>
              </a:rPr>
              <a:t>Applying Newton's Second Law</a:t>
            </a:r>
            <a:endParaRPr lang="en-US" sz="2400" dirty="0"/>
          </a:p>
        </p:txBody>
      </p:sp>
      <p:sp>
        <p:nvSpPr>
          <p:cNvPr id="6" name="Rectangle 5">
            <a:extLst>
              <a:ext uri="{FF2B5EF4-FFF2-40B4-BE49-F238E27FC236}">
                <a16:creationId xmlns:a16="http://schemas.microsoft.com/office/drawing/2014/main" id="{D42B2ECB-14C9-4EB3-8330-0DD48417C517}"/>
              </a:ext>
            </a:extLst>
          </p:cNvPr>
          <p:cNvSpPr/>
          <p:nvPr/>
        </p:nvSpPr>
        <p:spPr>
          <a:xfrm>
            <a:off x="0" y="1320805"/>
            <a:ext cx="8998226" cy="856068"/>
          </a:xfrm>
          <a:prstGeom prst="rect">
            <a:avLst/>
          </a:prstGeom>
        </p:spPr>
        <p:txBody>
          <a:bodyPr wrap="square">
            <a:spAutoFit/>
          </a:bodyPr>
          <a:lstStyle/>
          <a:p>
            <a:pPr>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For maximum acceleration, the net force along the slope should equal the mass times acceleration:</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D2B68AE3-6DDF-428E-849B-6BEA164863B1}"/>
                  </a:ext>
                </a:extLst>
              </p:cNvPr>
              <p:cNvSpPr/>
              <p:nvPr/>
            </p:nvSpPr>
            <p:spPr>
              <a:xfrm>
                <a:off x="3137922" y="2283949"/>
                <a:ext cx="2423612" cy="424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𝑓𝑟𝑖𝑐𝑡𝑖𝑜𝑛</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𝑥</m:t>
                          </m:r>
                        </m:sub>
                      </m:sSub>
                      <m:r>
                        <a:rPr lang="en-US" sz="2000">
                          <a:latin typeface="Cambria Math" panose="02040503050406030204" pitchFamily="18" charset="0"/>
                        </a:rPr>
                        <m:t>=</m:t>
                      </m:r>
                      <m:r>
                        <a:rPr lang="en-US" sz="2000" i="1">
                          <a:latin typeface="Cambria Math" panose="02040503050406030204" pitchFamily="18" charset="0"/>
                        </a:rPr>
                        <m:t>𝑚𝑎</m:t>
                      </m:r>
                    </m:oMath>
                  </m:oMathPara>
                </a14:m>
                <a:endParaRPr lang="en-US" sz="2400" dirty="0"/>
              </a:p>
            </p:txBody>
          </p:sp>
        </mc:Choice>
        <mc:Fallback xmlns="">
          <p:sp>
            <p:nvSpPr>
              <p:cNvPr id="8" name="Rectangle 7">
                <a:extLst>
                  <a:ext uri="{FF2B5EF4-FFF2-40B4-BE49-F238E27FC236}">
                    <a16:creationId xmlns:a16="http://schemas.microsoft.com/office/drawing/2014/main" id="{D2B68AE3-6DDF-428E-849B-6BEA164863B1}"/>
                  </a:ext>
                </a:extLst>
              </p:cNvPr>
              <p:cNvSpPr>
                <a:spLocks noRot="1" noChangeAspect="1" noMove="1" noResize="1" noEditPoints="1" noAdjustHandles="1" noChangeArrowheads="1" noChangeShapeType="1" noTextEdit="1"/>
              </p:cNvSpPr>
              <p:nvPr/>
            </p:nvSpPr>
            <p:spPr>
              <a:xfrm>
                <a:off x="3137922" y="2283949"/>
                <a:ext cx="2423612" cy="424732"/>
              </a:xfrm>
              <a:prstGeom prst="rect">
                <a:avLst/>
              </a:prstGeom>
              <a:blipFill>
                <a:blip r:embed="rId2"/>
                <a:stretch>
                  <a:fillRect b="-10145"/>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54E1018A-8301-4145-B086-BBE72D143C69}"/>
              </a:ext>
            </a:extLst>
          </p:cNvPr>
          <p:cNvSpPr/>
          <p:nvPr/>
        </p:nvSpPr>
        <p:spPr>
          <a:xfrm>
            <a:off x="0" y="2882313"/>
            <a:ext cx="3836504" cy="461665"/>
          </a:xfrm>
          <a:prstGeom prst="rect">
            <a:avLst/>
          </a:prstGeom>
        </p:spPr>
        <p:txBody>
          <a:bodyPr wrap="square">
            <a:spAutoFit/>
          </a:bodyPr>
          <a:lstStyle/>
          <a:p>
            <a:r>
              <a:rPr lang="en-US" sz="2400" dirty="0">
                <a:latin typeface="Times New Roman" panose="02020603050405020304" pitchFamily="18" charset="0"/>
                <a:ea typeface="Calibri" panose="020F0502020204030204" pitchFamily="34" charset="0"/>
                <a:cs typeface="Times New Roman" panose="02020603050405020304" pitchFamily="18" charset="0"/>
              </a:rPr>
              <a:t>Substituting the forces:</a:t>
            </a: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82BBE12B-07DB-49CF-A709-9FD7F4C89218}"/>
                  </a:ext>
                </a:extLst>
              </p:cNvPr>
              <p:cNvSpPr/>
              <p:nvPr/>
            </p:nvSpPr>
            <p:spPr>
              <a:xfrm>
                <a:off x="2824022" y="3451054"/>
                <a:ext cx="3495957"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𝜇</m:t>
                          </m:r>
                        </m:e>
                        <m:sub>
                          <m:r>
                            <a:rPr lang="en-US" sz="2000" i="1">
                              <a:latin typeface="Cambria Math" panose="02040503050406030204" pitchFamily="18" charset="0"/>
                            </a:rPr>
                            <m:t>𝑠</m:t>
                          </m:r>
                        </m:sub>
                      </m:sSub>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r>
                        <a:rPr lang="en-US" sz="2000" i="1">
                          <a:latin typeface="Cambria Math" panose="02040503050406030204" pitchFamily="18" charset="0"/>
                        </a:rPr>
                        <m:t>𝑚𝑔𝑐𝑜𝑠</m:t>
                      </m:r>
                      <m:r>
                        <a:rPr lang="en-US" sz="2000" i="1">
                          <a:latin typeface="Cambria Math" panose="02040503050406030204" pitchFamily="18" charset="0"/>
                        </a:rPr>
                        <m:t>𝜃</m:t>
                      </m:r>
                      <m:r>
                        <a:rPr lang="en-US" sz="2000">
                          <a:latin typeface="Cambria Math" panose="02040503050406030204" pitchFamily="18" charset="0"/>
                        </a:rPr>
                        <m:t>−</m:t>
                      </m:r>
                      <m:r>
                        <a:rPr lang="en-US" sz="2000" i="1">
                          <a:latin typeface="Cambria Math" panose="02040503050406030204" pitchFamily="18" charset="0"/>
                        </a:rPr>
                        <m:t>𝑚𝑔𝑠𝑖𝑛</m:t>
                      </m:r>
                      <m:r>
                        <a:rPr lang="en-US" sz="2000" i="1">
                          <a:latin typeface="Cambria Math" panose="02040503050406030204" pitchFamily="18" charset="0"/>
                        </a:rPr>
                        <m:t>𝜃</m:t>
                      </m:r>
                      <m:r>
                        <a:rPr lang="en-US" sz="2000">
                          <a:latin typeface="Cambria Math" panose="02040503050406030204" pitchFamily="18" charset="0"/>
                        </a:rPr>
                        <m:t>=</m:t>
                      </m:r>
                      <m:r>
                        <a:rPr lang="en-US" sz="2000" i="1">
                          <a:latin typeface="Cambria Math" panose="02040503050406030204" pitchFamily="18" charset="0"/>
                        </a:rPr>
                        <m:t>𝑚𝑎</m:t>
                      </m:r>
                    </m:oMath>
                  </m:oMathPara>
                </a14:m>
                <a:endParaRPr lang="en-US" sz="2000" dirty="0"/>
              </a:p>
            </p:txBody>
          </p:sp>
        </mc:Choice>
        <mc:Fallback xmlns="">
          <p:sp>
            <p:nvSpPr>
              <p:cNvPr id="17" name="Rectangle 16">
                <a:extLst>
                  <a:ext uri="{FF2B5EF4-FFF2-40B4-BE49-F238E27FC236}">
                    <a16:creationId xmlns:a16="http://schemas.microsoft.com/office/drawing/2014/main" id="{82BBE12B-07DB-49CF-A709-9FD7F4C89218}"/>
                  </a:ext>
                </a:extLst>
              </p:cNvPr>
              <p:cNvSpPr>
                <a:spLocks noRot="1" noChangeAspect="1" noMove="1" noResize="1" noEditPoints="1" noAdjustHandles="1" noChangeArrowheads="1" noChangeShapeType="1" noTextEdit="1"/>
              </p:cNvSpPr>
              <p:nvPr/>
            </p:nvSpPr>
            <p:spPr>
              <a:xfrm>
                <a:off x="2824022" y="3451054"/>
                <a:ext cx="3495957" cy="668516"/>
              </a:xfrm>
              <a:prstGeom prst="rect">
                <a:avLst/>
              </a:prstGeom>
              <a:blipFill>
                <a:blip r:embed="rId3"/>
                <a:stretch>
                  <a:fillRect/>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B6CFE7DB-BDFE-44F4-A815-B279BEE791DD}"/>
              </a:ext>
            </a:extLst>
          </p:cNvPr>
          <p:cNvSpPr/>
          <p:nvPr/>
        </p:nvSpPr>
        <p:spPr>
          <a:xfrm>
            <a:off x="0" y="4226646"/>
            <a:ext cx="2562034" cy="460895"/>
          </a:xfrm>
          <a:prstGeom prst="rect">
            <a:avLst/>
          </a:prstGeom>
        </p:spPr>
        <p:txBody>
          <a:bodyPr wrap="square">
            <a:spAutoFit/>
          </a:bodyPr>
          <a:lstStyle/>
          <a:p>
            <a:pPr>
              <a:lnSpc>
                <a:spcPct val="107000"/>
              </a:lnSpc>
              <a:spcAft>
                <a:spcPts val="800"/>
              </a:spcAft>
              <a:tabLst>
                <a:tab pos="2045335" algn="l"/>
              </a:tabLs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Simplifying for a:</a:t>
            </a: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D2707478-DA21-435D-B29D-6FBB05100108}"/>
                  </a:ext>
                </a:extLst>
              </p:cNvPr>
              <p:cNvSpPr/>
              <p:nvPr/>
            </p:nvSpPr>
            <p:spPr>
              <a:xfrm>
                <a:off x="2858535" y="4511494"/>
                <a:ext cx="3281155" cy="8699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𝑎</m:t>
                      </m:r>
                      <m:r>
                        <a:rPr lang="en-US" sz="200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𝜇</m:t>
                              </m:r>
                            </m:e>
                            <m:sub>
                              <m:r>
                                <a:rPr lang="en-US" sz="2000" i="1">
                                  <a:latin typeface="Cambria Math" panose="02040503050406030204" pitchFamily="18" charset="0"/>
                                </a:rPr>
                                <m:t>𝑠</m:t>
                              </m:r>
                            </m:sub>
                          </m:sSub>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r>
                            <a:rPr lang="en-US" sz="2000" i="1">
                              <a:latin typeface="Cambria Math" panose="02040503050406030204" pitchFamily="18" charset="0"/>
                            </a:rPr>
                            <m:t>𝑚𝑔𝑐𝑜𝑠</m:t>
                          </m:r>
                          <m:r>
                            <a:rPr lang="en-US" sz="2000" i="1">
                              <a:latin typeface="Cambria Math" panose="02040503050406030204" pitchFamily="18" charset="0"/>
                            </a:rPr>
                            <m:t>𝜃</m:t>
                          </m:r>
                          <m:r>
                            <a:rPr lang="en-US" sz="2000">
                              <a:latin typeface="Cambria Math" panose="02040503050406030204" pitchFamily="18" charset="0"/>
                            </a:rPr>
                            <m:t>−</m:t>
                          </m:r>
                          <m:r>
                            <a:rPr lang="en-US" sz="2000" i="1">
                              <a:latin typeface="Cambria Math" panose="02040503050406030204" pitchFamily="18" charset="0"/>
                            </a:rPr>
                            <m:t>𝑚𝑔𝑠𝑖𝑛</m:t>
                          </m:r>
                          <m:r>
                            <a:rPr lang="en-US" sz="2000" i="1">
                              <a:latin typeface="Cambria Math" panose="02040503050406030204" pitchFamily="18" charset="0"/>
                            </a:rPr>
                            <m:t>𝜃</m:t>
                          </m:r>
                        </m:num>
                        <m:den>
                          <m:r>
                            <a:rPr lang="en-US" sz="2000" i="1">
                              <a:latin typeface="Cambria Math" panose="02040503050406030204" pitchFamily="18" charset="0"/>
                            </a:rPr>
                            <m:t>𝑚</m:t>
                          </m:r>
                        </m:den>
                      </m:f>
                    </m:oMath>
                  </m:oMathPara>
                </a14:m>
                <a:endParaRPr lang="en-US" sz="2000" dirty="0"/>
              </a:p>
            </p:txBody>
          </p:sp>
        </mc:Choice>
        <mc:Fallback xmlns="">
          <p:sp>
            <p:nvSpPr>
              <p:cNvPr id="19" name="Rectangle 18">
                <a:extLst>
                  <a:ext uri="{FF2B5EF4-FFF2-40B4-BE49-F238E27FC236}">
                    <a16:creationId xmlns:a16="http://schemas.microsoft.com/office/drawing/2014/main" id="{D2707478-DA21-435D-B29D-6FBB05100108}"/>
                  </a:ext>
                </a:extLst>
              </p:cNvPr>
              <p:cNvSpPr>
                <a:spLocks noRot="1" noChangeAspect="1" noMove="1" noResize="1" noEditPoints="1" noAdjustHandles="1" noChangeArrowheads="1" noChangeShapeType="1" noTextEdit="1"/>
              </p:cNvSpPr>
              <p:nvPr/>
            </p:nvSpPr>
            <p:spPr>
              <a:xfrm>
                <a:off x="2858535" y="4511494"/>
                <a:ext cx="3281155" cy="86998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ACCAF074-009D-47BF-9FA4-FB3D9FB38846}"/>
                  </a:ext>
                </a:extLst>
              </p:cNvPr>
              <p:cNvSpPr/>
              <p:nvPr/>
            </p:nvSpPr>
            <p:spPr>
              <a:xfrm>
                <a:off x="3146225" y="5771678"/>
                <a:ext cx="2851550"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𝑎</m:t>
                      </m:r>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𝜇</m:t>
                          </m:r>
                        </m:e>
                        <m:sub>
                          <m:r>
                            <a:rPr lang="en-US" sz="2000" i="1">
                              <a:latin typeface="Cambria Math" panose="02040503050406030204" pitchFamily="18" charset="0"/>
                            </a:rPr>
                            <m:t>𝑠</m:t>
                          </m:r>
                        </m:sub>
                      </m:sSub>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r>
                        <a:rPr lang="en-US" sz="2000" i="1">
                          <a:latin typeface="Cambria Math" panose="02040503050406030204" pitchFamily="18" charset="0"/>
                        </a:rPr>
                        <m:t>𝑔𝑐𝑜𝑠</m:t>
                      </m:r>
                      <m:r>
                        <a:rPr lang="en-US" sz="2000" i="1">
                          <a:latin typeface="Cambria Math" panose="02040503050406030204" pitchFamily="18" charset="0"/>
                        </a:rPr>
                        <m:t>𝜃</m:t>
                      </m:r>
                      <m:r>
                        <a:rPr lang="en-US" sz="2000">
                          <a:latin typeface="Cambria Math" panose="02040503050406030204" pitchFamily="18" charset="0"/>
                        </a:rPr>
                        <m:t>−</m:t>
                      </m:r>
                      <m:r>
                        <a:rPr lang="en-US" sz="2000" i="1">
                          <a:latin typeface="Cambria Math" panose="02040503050406030204" pitchFamily="18" charset="0"/>
                        </a:rPr>
                        <m:t>𝑔𝑠𝑖𝑛</m:t>
                      </m:r>
                      <m:r>
                        <a:rPr lang="en-US" sz="2000" i="1">
                          <a:latin typeface="Cambria Math" panose="02040503050406030204" pitchFamily="18" charset="0"/>
                        </a:rPr>
                        <m:t>𝜃</m:t>
                      </m:r>
                    </m:oMath>
                  </m:oMathPara>
                </a14:m>
                <a:endParaRPr lang="en-US" sz="2000" dirty="0"/>
              </a:p>
            </p:txBody>
          </p:sp>
        </mc:Choice>
        <mc:Fallback xmlns="">
          <p:sp>
            <p:nvSpPr>
              <p:cNvPr id="20" name="Rectangle 19">
                <a:extLst>
                  <a:ext uri="{FF2B5EF4-FFF2-40B4-BE49-F238E27FC236}">
                    <a16:creationId xmlns:a16="http://schemas.microsoft.com/office/drawing/2014/main" id="{ACCAF074-009D-47BF-9FA4-FB3D9FB38846}"/>
                  </a:ext>
                </a:extLst>
              </p:cNvPr>
              <p:cNvSpPr>
                <a:spLocks noRot="1" noChangeAspect="1" noMove="1" noResize="1" noEditPoints="1" noAdjustHandles="1" noChangeArrowheads="1" noChangeShapeType="1" noTextEdit="1"/>
              </p:cNvSpPr>
              <p:nvPr/>
            </p:nvSpPr>
            <p:spPr>
              <a:xfrm>
                <a:off x="3146225" y="5771678"/>
                <a:ext cx="2851550" cy="668516"/>
              </a:xfrm>
              <a:prstGeom prst="rect">
                <a:avLst/>
              </a:prstGeom>
              <a:blipFill>
                <a:blip r:embed="rId5"/>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59200EA7-B050-4F40-8ECF-608757A738A7}"/>
              </a:ext>
            </a:extLst>
          </p:cNvPr>
          <p:cNvSpPr txBox="1"/>
          <p:nvPr/>
        </p:nvSpPr>
        <p:spPr>
          <a:xfrm>
            <a:off x="3034672" y="5690437"/>
            <a:ext cx="3074656" cy="830997"/>
          </a:xfrm>
          <a:prstGeom prst="rect">
            <a:avLst/>
          </a:prstGeom>
          <a:noFill/>
          <a:ln w="19050">
            <a:solidFill>
              <a:srgbClr val="FF0000"/>
            </a:solidFill>
          </a:ln>
        </p:spPr>
        <p:txBody>
          <a:bodyPr wrap="square" rtlCol="0">
            <a:spAutoFit/>
          </a:bodyPr>
          <a:lstStyle/>
          <a:p>
            <a:endParaRPr lang="en-US" sz="2400" dirty="0">
              <a:latin typeface="+mj-lt"/>
            </a:endParaRPr>
          </a:p>
          <a:p>
            <a:endParaRPr lang="en-US" sz="2400" dirty="0" err="1">
              <a:latin typeface="+mj-lt"/>
            </a:endParaRPr>
          </a:p>
        </p:txBody>
      </p:sp>
    </p:spTree>
    <p:extLst>
      <p:ext uri="{BB962C8B-B14F-4D97-AF65-F5344CB8AC3E}">
        <p14:creationId xmlns:p14="http://schemas.microsoft.com/office/powerpoint/2010/main" val="270553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7" grpId="0"/>
      <p:bldP spid="18" grpId="0"/>
      <p:bldP spid="19" grpId="0"/>
      <p:bldP spid="20" grpId="0"/>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4: ANSWERS</a:t>
            </a:r>
          </a:p>
        </p:txBody>
      </p:sp>
      <p:sp>
        <p:nvSpPr>
          <p:cNvPr id="7" name="Rectangle 6">
            <a:extLst>
              <a:ext uri="{FF2B5EF4-FFF2-40B4-BE49-F238E27FC236}">
                <a16:creationId xmlns:a16="http://schemas.microsoft.com/office/drawing/2014/main" id="{38C9B817-A552-469C-838A-42D076D0F0A8}"/>
              </a:ext>
            </a:extLst>
          </p:cNvPr>
          <p:cNvSpPr/>
          <p:nvPr/>
        </p:nvSpPr>
        <p:spPr>
          <a:xfrm>
            <a:off x="0" y="752064"/>
            <a:ext cx="5772734" cy="461665"/>
          </a:xfrm>
          <a:prstGeom prst="rect">
            <a:avLst/>
          </a:prstGeom>
        </p:spPr>
        <p:txBody>
          <a:bodyPr wrap="none">
            <a:spAutoFit/>
          </a:bodyPr>
          <a:lstStyle/>
          <a:p>
            <a:r>
              <a:rPr lang="en-US" sz="2400" b="1" kern="0" dirty="0">
                <a:latin typeface="Times New Roman" panose="02020603050405020304" pitchFamily="18" charset="0"/>
                <a:ea typeface="Times New Roman" panose="02020603050405020304" pitchFamily="18" charset="0"/>
              </a:rPr>
              <a:t>Calculate Acceleration for Each Condition</a:t>
            </a:r>
            <a:endParaRPr lang="en-US" sz="2400"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2507E777-F787-4229-A811-D5761AC5308C}"/>
                  </a:ext>
                </a:extLst>
              </p:cNvPr>
              <p:cNvSpPr/>
              <p:nvPr/>
            </p:nvSpPr>
            <p:spPr>
              <a:xfrm>
                <a:off x="119113" y="1310934"/>
                <a:ext cx="4152868" cy="461665"/>
              </a:xfrm>
              <a:prstGeom prst="rect">
                <a:avLst/>
              </a:prstGeom>
            </p:spPr>
            <p:txBody>
              <a:bodyPr wrap="none">
                <a:spAutoFit/>
              </a:bodyPr>
              <a:lstStyle/>
              <a:p>
                <a:r>
                  <a:rPr lang="en-US" sz="2400" dirty="0">
                    <a:latin typeface="Times New Roman" panose="02020603050405020304" pitchFamily="18" charset="0"/>
                    <a:ea typeface="Calibri" panose="020F0502020204030204" pitchFamily="34" charset="0"/>
                    <a:cs typeface="Times New Roman" panose="02020603050405020304" pitchFamily="18" charset="0"/>
                  </a:rPr>
                  <a:t>(a) On Dry Concrete </a:t>
                </a:r>
                <a14:m>
                  <m:oMath xmlns:m="http://schemas.openxmlformats.org/officeDocument/2006/math">
                    <m:r>
                      <a:rPr lang="en-US" sz="2400" b="0" i="1">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a:latin typeface="Cambria Math" panose="02040503050406030204" pitchFamily="18" charset="0"/>
                          </a:rPr>
                        </m:ctrlPr>
                      </m:sSubPr>
                      <m:e>
                        <m:r>
                          <a:rPr lang="en-US" sz="2400" b="0" i="1">
                            <a:latin typeface="Cambria Math" panose="02040503050406030204" pitchFamily="18" charset="0"/>
                            <a:ea typeface="Calibri" panose="020F0502020204030204" pitchFamily="34" charset="0"/>
                            <a:cs typeface="Times New Roman" panose="02020603050405020304" pitchFamily="18" charset="0"/>
                          </a:rPr>
                          <m:t>𝜇</m:t>
                        </m:r>
                      </m:e>
                      <m:sub>
                        <m:r>
                          <a:rPr lang="en-US" sz="2400" b="0" i="1">
                            <a:latin typeface="Cambria Math" panose="02040503050406030204" pitchFamily="18" charset="0"/>
                            <a:ea typeface="Calibri" panose="020F0502020204030204" pitchFamily="34" charset="0"/>
                            <a:cs typeface="Times New Roman" panose="02020603050405020304" pitchFamily="18" charset="0"/>
                          </a:rPr>
                          <m:t>𝑠</m:t>
                        </m:r>
                      </m:sub>
                    </m:sSub>
                    <m:r>
                      <a:rPr lang="en-US" sz="2400" b="0" i="1">
                        <a:latin typeface="Cambria Math" panose="02040503050406030204" pitchFamily="18" charset="0"/>
                        <a:ea typeface="Calibri" panose="020F0502020204030204" pitchFamily="34" charset="0"/>
                        <a:cs typeface="Times New Roman" panose="02020603050405020304" pitchFamily="18" charset="0"/>
                      </a:rPr>
                      <m:t>=0.7)</m:t>
                    </m:r>
                  </m:oMath>
                </a14:m>
                <a:endParaRPr lang="en-US" sz="2400" dirty="0">
                  <a:latin typeface="Times New Roman" panose="02020603050405020304" pitchFamily="18"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2507E777-F787-4229-A811-D5761AC5308C}"/>
                  </a:ext>
                </a:extLst>
              </p:cNvPr>
              <p:cNvSpPr>
                <a:spLocks noRot="1" noChangeAspect="1" noMove="1" noResize="1" noEditPoints="1" noAdjustHandles="1" noChangeArrowheads="1" noChangeShapeType="1" noTextEdit="1"/>
              </p:cNvSpPr>
              <p:nvPr/>
            </p:nvSpPr>
            <p:spPr>
              <a:xfrm>
                <a:off x="119113" y="1310934"/>
                <a:ext cx="4152868" cy="461665"/>
              </a:xfrm>
              <a:prstGeom prst="rect">
                <a:avLst/>
              </a:prstGeom>
              <a:blipFill>
                <a:blip r:embed="rId2"/>
                <a:stretch>
                  <a:fillRect l="-2349" t="-10526" r="-294"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C2486C8-31C1-4AB8-AF9F-CA03ED6369AD}"/>
                  </a:ext>
                </a:extLst>
              </p:cNvPr>
              <p:cNvSpPr/>
              <p:nvPr/>
            </p:nvSpPr>
            <p:spPr>
              <a:xfrm>
                <a:off x="846612" y="1795847"/>
                <a:ext cx="7450777" cy="66851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𝑑𝑟𝑦</m:t>
                          </m:r>
                        </m:sub>
                      </m:sSub>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d>
                        <m:dPr>
                          <m:ctrlPr>
                            <a:rPr lang="en-US" sz="2000" i="1">
                              <a:latin typeface="Cambria Math" panose="02040503050406030204" pitchFamily="18" charset="0"/>
                            </a:rPr>
                          </m:ctrlPr>
                        </m:dPr>
                        <m:e>
                          <m:r>
                            <a:rPr lang="en-US" sz="2000">
                              <a:latin typeface="Cambria Math" panose="02040503050406030204" pitchFamily="18" charset="0"/>
                            </a:rPr>
                            <m:t>0.7</m:t>
                          </m:r>
                        </m:e>
                      </m:d>
                      <m:d>
                        <m:dPr>
                          <m:ctrlPr>
                            <a:rPr lang="en-US" sz="2000" i="1">
                              <a:latin typeface="Cambria Math" panose="02040503050406030204" pitchFamily="18" charset="0"/>
                            </a:rPr>
                          </m:ctrlPr>
                        </m:dPr>
                        <m:e>
                          <m:r>
                            <a:rPr lang="en-US" sz="2000">
                              <a:latin typeface="Cambria Math" panose="02040503050406030204" pitchFamily="18" charset="0"/>
                            </a:rPr>
                            <m:t>9.81 </m:t>
                          </m:r>
                          <m:f>
                            <m:fPr>
                              <m:type m:val="lin"/>
                              <m:ctrlPr>
                                <a:rPr lang="en-US" sz="2000" i="1">
                                  <a:latin typeface="Cambria Math" panose="02040503050406030204" pitchFamily="18" charset="0"/>
                                </a:rPr>
                              </m:ctrlPr>
                            </m:fPr>
                            <m:num>
                              <m:r>
                                <a:rPr lang="en-US" sz="2000" i="1">
                                  <a:latin typeface="Cambria Math" panose="02040503050406030204" pitchFamily="18" charset="0"/>
                                </a:rPr>
                                <m:t>𝑚</m:t>
                              </m:r>
                            </m:num>
                            <m:den>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a:latin typeface="Cambria Math" panose="02040503050406030204" pitchFamily="18" charset="0"/>
                                    </a:rPr>
                                    <m:t>2</m:t>
                                  </m:r>
                                </m:sup>
                              </m:sSup>
                            </m:den>
                          </m:f>
                        </m:e>
                      </m:d>
                      <m:r>
                        <a:rPr lang="en-US" sz="2000" i="1">
                          <a:latin typeface="Cambria Math" panose="02040503050406030204" pitchFamily="18" charset="0"/>
                        </a:rPr>
                        <m:t>𝑐𝑜𝑠</m:t>
                      </m:r>
                      <m:d>
                        <m:dPr>
                          <m:ctrlPr>
                            <a:rPr lang="en-US" sz="2000" i="1">
                              <a:latin typeface="Cambria Math" panose="02040503050406030204" pitchFamily="18" charset="0"/>
                            </a:rPr>
                          </m:ctrlPr>
                        </m:dPr>
                        <m:e>
                          <m:r>
                            <a:rPr lang="en-US" sz="2000">
                              <a:latin typeface="Cambria Math" panose="02040503050406030204" pitchFamily="18" charset="0"/>
                            </a:rPr>
                            <m:t>4°</m:t>
                          </m:r>
                        </m:e>
                      </m:d>
                      <m:r>
                        <a:rPr lang="en-US" sz="2000">
                          <a:latin typeface="Cambria Math" panose="02040503050406030204" pitchFamily="18" charset="0"/>
                        </a:rPr>
                        <m:t>−</m:t>
                      </m:r>
                      <m:d>
                        <m:dPr>
                          <m:ctrlPr>
                            <a:rPr lang="en-US" sz="2000" i="1">
                              <a:latin typeface="Cambria Math" panose="02040503050406030204" pitchFamily="18" charset="0"/>
                            </a:rPr>
                          </m:ctrlPr>
                        </m:dPr>
                        <m:e>
                          <m:r>
                            <a:rPr lang="en-US" sz="2000">
                              <a:latin typeface="Cambria Math" panose="02040503050406030204" pitchFamily="18" charset="0"/>
                            </a:rPr>
                            <m:t>9.81 </m:t>
                          </m:r>
                          <m:f>
                            <m:fPr>
                              <m:type m:val="lin"/>
                              <m:ctrlPr>
                                <a:rPr lang="en-US" sz="2000" i="1">
                                  <a:latin typeface="Cambria Math" panose="02040503050406030204" pitchFamily="18" charset="0"/>
                                </a:rPr>
                              </m:ctrlPr>
                            </m:fPr>
                            <m:num>
                              <m:r>
                                <a:rPr lang="en-US" sz="2000" i="1">
                                  <a:latin typeface="Cambria Math" panose="02040503050406030204" pitchFamily="18" charset="0"/>
                                </a:rPr>
                                <m:t>𝑚</m:t>
                              </m:r>
                            </m:num>
                            <m:den>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a:latin typeface="Cambria Math" panose="02040503050406030204" pitchFamily="18" charset="0"/>
                                    </a:rPr>
                                    <m:t>2</m:t>
                                  </m:r>
                                </m:sup>
                              </m:sSup>
                            </m:den>
                          </m:f>
                        </m:e>
                      </m:d>
                      <m:r>
                        <a:rPr lang="en-US" sz="2000" i="1">
                          <a:latin typeface="Cambria Math" panose="02040503050406030204" pitchFamily="18" charset="0"/>
                        </a:rPr>
                        <m:t>𝑠𝑖𝑛</m:t>
                      </m:r>
                      <m:d>
                        <m:dPr>
                          <m:ctrlPr>
                            <a:rPr lang="en-US" sz="2000" i="1">
                              <a:latin typeface="Cambria Math" panose="02040503050406030204" pitchFamily="18" charset="0"/>
                            </a:rPr>
                          </m:ctrlPr>
                        </m:dPr>
                        <m:e>
                          <m:r>
                            <a:rPr lang="en-US" sz="2000">
                              <a:latin typeface="Cambria Math" panose="02040503050406030204" pitchFamily="18" charset="0"/>
                            </a:rPr>
                            <m:t>4°</m:t>
                          </m:r>
                        </m:e>
                      </m:d>
                    </m:oMath>
                  </m:oMathPara>
                </a14:m>
                <a:endParaRPr lang="en-US" sz="2000" dirty="0"/>
              </a:p>
            </p:txBody>
          </p:sp>
        </mc:Choice>
        <mc:Fallback xmlns="">
          <p:sp>
            <p:nvSpPr>
              <p:cNvPr id="4" name="Rectangle 3">
                <a:extLst>
                  <a:ext uri="{FF2B5EF4-FFF2-40B4-BE49-F238E27FC236}">
                    <a16:creationId xmlns:a16="http://schemas.microsoft.com/office/drawing/2014/main" id="{FC2486C8-31C1-4AB8-AF9F-CA03ED6369AD}"/>
                  </a:ext>
                </a:extLst>
              </p:cNvPr>
              <p:cNvSpPr>
                <a:spLocks noRot="1" noChangeAspect="1" noMove="1" noResize="1" noEditPoints="1" noAdjustHandles="1" noChangeArrowheads="1" noChangeShapeType="1" noTextEdit="1"/>
              </p:cNvSpPr>
              <p:nvPr/>
            </p:nvSpPr>
            <p:spPr>
              <a:xfrm>
                <a:off x="846612" y="1795847"/>
                <a:ext cx="7450777" cy="66851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DA547BE5-23BC-4274-992A-85D5ADB60041}"/>
                  </a:ext>
                </a:extLst>
              </p:cNvPr>
              <p:cNvSpPr/>
              <p:nvPr/>
            </p:nvSpPr>
            <p:spPr>
              <a:xfrm>
                <a:off x="3437267" y="2487611"/>
                <a:ext cx="2269467" cy="430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𝑑𝑟𝑦</m:t>
                          </m:r>
                        </m:sub>
                      </m:sSub>
                      <m:r>
                        <a:rPr lang="en-US" sz="2000">
                          <a:latin typeface="Cambria Math" panose="02040503050406030204" pitchFamily="18" charset="0"/>
                        </a:rPr>
                        <m:t>=2.75 </m:t>
                      </m:r>
                      <m:f>
                        <m:fPr>
                          <m:type m:val="lin"/>
                          <m:ctrlPr>
                            <a:rPr lang="en-US" sz="2000" i="1">
                              <a:latin typeface="Cambria Math" panose="02040503050406030204" pitchFamily="18" charset="0"/>
                            </a:rPr>
                          </m:ctrlPr>
                        </m:fPr>
                        <m:num>
                          <m:r>
                            <a:rPr lang="en-US" sz="2000" i="1">
                              <a:latin typeface="Cambria Math" panose="02040503050406030204" pitchFamily="18" charset="0"/>
                            </a:rPr>
                            <m:t>𝑚</m:t>
                          </m:r>
                        </m:num>
                        <m:den>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a:latin typeface="Cambria Math" panose="02040503050406030204" pitchFamily="18" charset="0"/>
                                </a:rPr>
                                <m:t>2</m:t>
                              </m:r>
                            </m:sup>
                          </m:sSup>
                        </m:den>
                      </m:f>
                    </m:oMath>
                  </m:oMathPara>
                </a14:m>
                <a:endParaRPr lang="en-US" sz="2000" dirty="0"/>
              </a:p>
            </p:txBody>
          </p:sp>
        </mc:Choice>
        <mc:Fallback xmlns="">
          <p:sp>
            <p:nvSpPr>
              <p:cNvPr id="5" name="Rectangle 4">
                <a:extLst>
                  <a:ext uri="{FF2B5EF4-FFF2-40B4-BE49-F238E27FC236}">
                    <a16:creationId xmlns:a16="http://schemas.microsoft.com/office/drawing/2014/main" id="{DA547BE5-23BC-4274-992A-85D5ADB60041}"/>
                  </a:ext>
                </a:extLst>
              </p:cNvPr>
              <p:cNvSpPr>
                <a:spLocks noRot="1" noChangeAspect="1" noMove="1" noResize="1" noEditPoints="1" noAdjustHandles="1" noChangeArrowheads="1" noChangeShapeType="1" noTextEdit="1"/>
              </p:cNvSpPr>
              <p:nvPr/>
            </p:nvSpPr>
            <p:spPr>
              <a:xfrm>
                <a:off x="3437267" y="2487611"/>
                <a:ext cx="2269467" cy="430502"/>
              </a:xfrm>
              <a:prstGeom prst="rect">
                <a:avLst/>
              </a:prstGeom>
              <a:blipFill>
                <a:blip r:embed="rId4"/>
                <a:stretch>
                  <a:fillRect t="-105634" r="-18548" b="-160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5BE556B7-27CE-4795-8A0C-BB5772263407}"/>
                  </a:ext>
                </a:extLst>
              </p:cNvPr>
              <p:cNvSpPr/>
              <p:nvPr/>
            </p:nvSpPr>
            <p:spPr>
              <a:xfrm>
                <a:off x="119113" y="2941361"/>
                <a:ext cx="4189993" cy="461665"/>
              </a:xfrm>
              <a:prstGeom prst="rect">
                <a:avLst/>
              </a:prstGeom>
            </p:spPr>
            <p:txBody>
              <a:bodyPr wrap="none">
                <a:spAutoFit/>
              </a:bodyPr>
              <a:lstStyle/>
              <a:p>
                <a:r>
                  <a:rPr lang="en-US" sz="2400" dirty="0">
                    <a:latin typeface="Times New Roman" panose="02020603050405020304" pitchFamily="18" charset="0"/>
                    <a:ea typeface="Calibri" panose="020F0502020204030204" pitchFamily="34" charset="0"/>
                    <a:cs typeface="Times New Roman" panose="02020603050405020304" pitchFamily="18" charset="0"/>
                  </a:rPr>
                  <a:t>(b) On Wet Concrete </a:t>
                </a:r>
                <a14:m>
                  <m:oMath xmlns:m="http://schemas.openxmlformats.org/officeDocument/2006/math">
                    <m:r>
                      <a:rPr lang="en-US" sz="2400" b="0" i="1">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a:latin typeface="Cambria Math" panose="02040503050406030204" pitchFamily="18" charset="0"/>
                          </a:rPr>
                        </m:ctrlPr>
                      </m:sSubPr>
                      <m:e>
                        <m:r>
                          <a:rPr lang="en-US" sz="2400" b="0" i="1">
                            <a:latin typeface="Cambria Math" panose="02040503050406030204" pitchFamily="18" charset="0"/>
                            <a:ea typeface="Calibri" panose="020F0502020204030204" pitchFamily="34" charset="0"/>
                            <a:cs typeface="Times New Roman" panose="02020603050405020304" pitchFamily="18" charset="0"/>
                          </a:rPr>
                          <m:t>𝜇</m:t>
                        </m:r>
                      </m:e>
                      <m:sub>
                        <m:r>
                          <a:rPr lang="en-US" sz="2400" b="0" i="1">
                            <a:latin typeface="Cambria Math" panose="02040503050406030204" pitchFamily="18" charset="0"/>
                            <a:ea typeface="Calibri" panose="020F0502020204030204" pitchFamily="34" charset="0"/>
                            <a:cs typeface="Times New Roman" panose="02020603050405020304" pitchFamily="18" charset="0"/>
                          </a:rPr>
                          <m:t>𝑠</m:t>
                        </m:r>
                      </m:sub>
                    </m:sSub>
                    <m:r>
                      <a:rPr lang="en-US" sz="2400" b="0" i="1">
                        <a:latin typeface="Cambria Math" panose="02040503050406030204" pitchFamily="18" charset="0"/>
                        <a:ea typeface="Calibri" panose="020F0502020204030204" pitchFamily="34" charset="0"/>
                        <a:cs typeface="Times New Roman" panose="02020603050405020304" pitchFamily="18" charset="0"/>
                      </a:rPr>
                      <m:t>=0.4)</m:t>
                    </m:r>
                  </m:oMath>
                </a14:m>
                <a:endParaRPr lang="en-US" sz="2400" dirty="0">
                  <a:latin typeface="Times New Roman" panose="02020603050405020304" pitchFamily="18" charset="0"/>
                  <a:cs typeface="Times New Roman" panose="02020603050405020304" pitchFamily="18" charset="0"/>
                </a:endParaRPr>
              </a:p>
            </p:txBody>
          </p:sp>
        </mc:Choice>
        <mc:Fallback xmlns="">
          <p:sp>
            <p:nvSpPr>
              <p:cNvPr id="9" name="Rectangle 8">
                <a:extLst>
                  <a:ext uri="{FF2B5EF4-FFF2-40B4-BE49-F238E27FC236}">
                    <a16:creationId xmlns:a16="http://schemas.microsoft.com/office/drawing/2014/main" id="{5BE556B7-27CE-4795-8A0C-BB5772263407}"/>
                  </a:ext>
                </a:extLst>
              </p:cNvPr>
              <p:cNvSpPr>
                <a:spLocks noRot="1" noChangeAspect="1" noMove="1" noResize="1" noEditPoints="1" noAdjustHandles="1" noChangeArrowheads="1" noChangeShapeType="1" noTextEdit="1"/>
              </p:cNvSpPr>
              <p:nvPr/>
            </p:nvSpPr>
            <p:spPr>
              <a:xfrm>
                <a:off x="119113" y="2941361"/>
                <a:ext cx="4189993" cy="461665"/>
              </a:xfrm>
              <a:prstGeom prst="rect">
                <a:avLst/>
              </a:prstGeom>
              <a:blipFill>
                <a:blip r:embed="rId5"/>
                <a:stretch>
                  <a:fillRect l="-2329" t="-10667"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27C5D213-80AA-48A4-A457-8D589398EECA}"/>
                  </a:ext>
                </a:extLst>
              </p:cNvPr>
              <p:cNvSpPr/>
              <p:nvPr/>
            </p:nvSpPr>
            <p:spPr>
              <a:xfrm>
                <a:off x="1196715" y="3426274"/>
                <a:ext cx="6750570" cy="61093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𝑤𝑒𝑡</m:t>
                          </m:r>
                        </m:sub>
                      </m:sSub>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den>
                      </m:f>
                      <m:d>
                        <m:dPr>
                          <m:ctrlPr>
                            <a:rPr lang="en-US" i="1">
                              <a:latin typeface="Cambria Math" panose="02040503050406030204" pitchFamily="18" charset="0"/>
                            </a:rPr>
                          </m:ctrlPr>
                        </m:dPr>
                        <m:e>
                          <m:r>
                            <a:rPr lang="en-US">
                              <a:latin typeface="Cambria Math" panose="02040503050406030204" pitchFamily="18" charset="0"/>
                            </a:rPr>
                            <m:t>0.4</m:t>
                          </m:r>
                        </m:e>
                      </m:d>
                      <m:d>
                        <m:dPr>
                          <m:ctrlPr>
                            <a:rPr lang="en-US" i="1">
                              <a:latin typeface="Cambria Math" panose="02040503050406030204" pitchFamily="18" charset="0"/>
                            </a:rPr>
                          </m:ctrlPr>
                        </m:dPr>
                        <m:e>
                          <m:r>
                            <a:rPr lang="en-US">
                              <a:latin typeface="Cambria Math" panose="02040503050406030204" pitchFamily="18" charset="0"/>
                            </a:rPr>
                            <m:t>9.81 </m:t>
                          </m:r>
                          <m:f>
                            <m:fPr>
                              <m:type m:val="lin"/>
                              <m:ctrlPr>
                                <a:rPr lang="en-US" i="1">
                                  <a:latin typeface="Cambria Math" panose="02040503050406030204" pitchFamily="18" charset="0"/>
                                </a:rPr>
                              </m:ctrlPr>
                            </m:fPr>
                            <m:num>
                              <m:r>
                                <a:rPr lang="en-US" i="1">
                                  <a:latin typeface="Cambria Math" panose="02040503050406030204" pitchFamily="18" charset="0"/>
                                </a:rPr>
                                <m:t>𝑚</m:t>
                              </m:r>
                            </m:num>
                            <m:den>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a:latin typeface="Cambria Math" panose="02040503050406030204" pitchFamily="18" charset="0"/>
                                    </a:rPr>
                                    <m:t>2</m:t>
                                  </m:r>
                                </m:sup>
                              </m:sSup>
                            </m:den>
                          </m:f>
                        </m:e>
                      </m:d>
                      <m:r>
                        <a:rPr lang="en-US" i="1">
                          <a:latin typeface="Cambria Math" panose="02040503050406030204" pitchFamily="18" charset="0"/>
                        </a:rPr>
                        <m:t>𝑐𝑜𝑠</m:t>
                      </m:r>
                      <m:d>
                        <m:dPr>
                          <m:ctrlPr>
                            <a:rPr lang="en-US" i="1">
                              <a:latin typeface="Cambria Math" panose="02040503050406030204" pitchFamily="18" charset="0"/>
                            </a:rPr>
                          </m:ctrlPr>
                        </m:dPr>
                        <m:e>
                          <m:r>
                            <a:rPr lang="en-US">
                              <a:latin typeface="Cambria Math" panose="02040503050406030204" pitchFamily="18" charset="0"/>
                            </a:rPr>
                            <m:t>4°</m:t>
                          </m:r>
                        </m:e>
                      </m:d>
                      <m:r>
                        <a:rPr lang="en-US">
                          <a:latin typeface="Cambria Math" panose="02040503050406030204" pitchFamily="18" charset="0"/>
                        </a:rPr>
                        <m:t>−</m:t>
                      </m:r>
                      <m:d>
                        <m:dPr>
                          <m:ctrlPr>
                            <a:rPr lang="en-US" i="1">
                              <a:latin typeface="Cambria Math" panose="02040503050406030204" pitchFamily="18" charset="0"/>
                            </a:rPr>
                          </m:ctrlPr>
                        </m:dPr>
                        <m:e>
                          <m:r>
                            <a:rPr lang="en-US">
                              <a:latin typeface="Cambria Math" panose="02040503050406030204" pitchFamily="18" charset="0"/>
                            </a:rPr>
                            <m:t>9.81 </m:t>
                          </m:r>
                          <m:f>
                            <m:fPr>
                              <m:type m:val="lin"/>
                              <m:ctrlPr>
                                <a:rPr lang="en-US" i="1">
                                  <a:latin typeface="Cambria Math" panose="02040503050406030204" pitchFamily="18" charset="0"/>
                                </a:rPr>
                              </m:ctrlPr>
                            </m:fPr>
                            <m:num>
                              <m:r>
                                <a:rPr lang="en-US" i="1">
                                  <a:latin typeface="Cambria Math" panose="02040503050406030204" pitchFamily="18" charset="0"/>
                                </a:rPr>
                                <m:t>𝑚</m:t>
                              </m:r>
                            </m:num>
                            <m:den>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a:latin typeface="Cambria Math" panose="02040503050406030204" pitchFamily="18" charset="0"/>
                                    </a:rPr>
                                    <m:t>2</m:t>
                                  </m:r>
                                </m:sup>
                              </m:sSup>
                            </m:den>
                          </m:f>
                        </m:e>
                      </m:d>
                      <m:r>
                        <a:rPr lang="en-US" i="1">
                          <a:latin typeface="Cambria Math" panose="02040503050406030204" pitchFamily="18" charset="0"/>
                        </a:rPr>
                        <m:t>𝑠𝑖𝑛</m:t>
                      </m:r>
                      <m:d>
                        <m:dPr>
                          <m:ctrlPr>
                            <a:rPr lang="en-US" i="1">
                              <a:latin typeface="Cambria Math" panose="02040503050406030204" pitchFamily="18" charset="0"/>
                            </a:rPr>
                          </m:ctrlPr>
                        </m:dPr>
                        <m:e>
                          <m:r>
                            <a:rPr lang="en-US">
                              <a:latin typeface="Cambria Math" panose="02040503050406030204" pitchFamily="18" charset="0"/>
                            </a:rPr>
                            <m:t>4°</m:t>
                          </m:r>
                        </m:e>
                      </m:d>
                    </m:oMath>
                  </m:oMathPara>
                </a14:m>
                <a:endParaRPr lang="en-US" dirty="0"/>
              </a:p>
            </p:txBody>
          </p:sp>
        </mc:Choice>
        <mc:Fallback xmlns="">
          <p:sp>
            <p:nvSpPr>
              <p:cNvPr id="11" name="Rectangle 10">
                <a:extLst>
                  <a:ext uri="{FF2B5EF4-FFF2-40B4-BE49-F238E27FC236}">
                    <a16:creationId xmlns:a16="http://schemas.microsoft.com/office/drawing/2014/main" id="{27C5D213-80AA-48A4-A457-8D589398EECA}"/>
                  </a:ext>
                </a:extLst>
              </p:cNvPr>
              <p:cNvSpPr>
                <a:spLocks noRot="1" noChangeAspect="1" noMove="1" noResize="1" noEditPoints="1" noAdjustHandles="1" noChangeArrowheads="1" noChangeShapeType="1" noTextEdit="1"/>
              </p:cNvSpPr>
              <p:nvPr/>
            </p:nvSpPr>
            <p:spPr>
              <a:xfrm>
                <a:off x="1196715" y="3426274"/>
                <a:ext cx="6750570" cy="61093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494B8550-7B40-4A6D-ADD3-D3FF9F96C797}"/>
                  </a:ext>
                </a:extLst>
              </p:cNvPr>
              <p:cNvSpPr/>
              <p:nvPr/>
            </p:nvSpPr>
            <p:spPr>
              <a:xfrm>
                <a:off x="3541302" y="4060458"/>
                <a:ext cx="206139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𝑤𝑒𝑡</m:t>
                          </m:r>
                        </m:sub>
                      </m:sSub>
                      <m:r>
                        <a:rPr lang="en-US">
                          <a:latin typeface="Cambria Math" panose="02040503050406030204" pitchFamily="18" charset="0"/>
                        </a:rPr>
                        <m:t>=1.27 </m:t>
                      </m:r>
                      <m:f>
                        <m:fPr>
                          <m:type m:val="lin"/>
                          <m:ctrlPr>
                            <a:rPr lang="en-US" i="1">
                              <a:latin typeface="Cambria Math" panose="02040503050406030204" pitchFamily="18" charset="0"/>
                            </a:rPr>
                          </m:ctrlPr>
                        </m:fPr>
                        <m:num>
                          <m:r>
                            <a:rPr lang="en-US" i="1">
                              <a:latin typeface="Cambria Math" panose="02040503050406030204" pitchFamily="18" charset="0"/>
                            </a:rPr>
                            <m:t>𝑚</m:t>
                          </m:r>
                        </m:num>
                        <m:den>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a:latin typeface="Cambria Math" panose="02040503050406030204" pitchFamily="18" charset="0"/>
                                </a:rPr>
                                <m:t>2</m:t>
                              </m:r>
                            </m:sup>
                          </m:sSup>
                        </m:den>
                      </m:f>
                    </m:oMath>
                  </m:oMathPara>
                </a14:m>
                <a:endParaRPr lang="en-US" dirty="0"/>
              </a:p>
            </p:txBody>
          </p:sp>
        </mc:Choice>
        <mc:Fallback xmlns="">
          <p:sp>
            <p:nvSpPr>
              <p:cNvPr id="12" name="Rectangle 11">
                <a:extLst>
                  <a:ext uri="{FF2B5EF4-FFF2-40B4-BE49-F238E27FC236}">
                    <a16:creationId xmlns:a16="http://schemas.microsoft.com/office/drawing/2014/main" id="{494B8550-7B40-4A6D-ADD3-D3FF9F96C797}"/>
                  </a:ext>
                </a:extLst>
              </p:cNvPr>
              <p:cNvSpPr>
                <a:spLocks noRot="1" noChangeAspect="1" noMove="1" noResize="1" noEditPoints="1" noAdjustHandles="1" noChangeArrowheads="1" noChangeShapeType="1" noTextEdit="1"/>
              </p:cNvSpPr>
              <p:nvPr/>
            </p:nvSpPr>
            <p:spPr>
              <a:xfrm>
                <a:off x="3541302" y="4060458"/>
                <a:ext cx="2061397" cy="369332"/>
              </a:xfrm>
              <a:prstGeom prst="rect">
                <a:avLst/>
              </a:prstGeom>
              <a:blipFill>
                <a:blip r:embed="rId7"/>
                <a:stretch>
                  <a:fillRect t="-114754" r="-18047" b="-1770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A6CF59EA-A42F-4F67-977D-F038912C8DF6}"/>
                  </a:ext>
                </a:extLst>
              </p:cNvPr>
              <p:cNvSpPr/>
              <p:nvPr/>
            </p:nvSpPr>
            <p:spPr>
              <a:xfrm>
                <a:off x="119113" y="4453038"/>
                <a:ext cx="4066306" cy="461665"/>
              </a:xfrm>
              <a:prstGeom prst="rect">
                <a:avLst/>
              </a:prstGeom>
            </p:spPr>
            <p:txBody>
              <a:bodyPr wrap="none">
                <a:spAutoFit/>
              </a:bodyPr>
              <a:lstStyle/>
              <a:p>
                <a:r>
                  <a:rPr lang="en-US" sz="2400" dirty="0">
                    <a:latin typeface="Times New Roman" panose="02020603050405020304" pitchFamily="18" charset="0"/>
                    <a:ea typeface="DengXian" panose="02010600030101010101" pitchFamily="2" charset="-122"/>
                    <a:cs typeface="Times New Roman" panose="02020603050405020304" pitchFamily="18" charset="0"/>
                  </a:rPr>
                  <a:t>(c) On Ice Concrete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400" i="1">
                            <a:latin typeface="Cambria Math" panose="02040503050406030204" pitchFamily="18" charset="0"/>
                            <a:ea typeface="DengXian" panose="02010600030101010101" pitchFamily="2" charset="-122"/>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𝜇</m:t>
                        </m:r>
                      </m:e>
                      <m:sub>
                        <m:r>
                          <a:rPr lang="en-US" sz="2400" i="1">
                            <a:latin typeface="Cambria Math" panose="02040503050406030204" pitchFamily="18" charset="0"/>
                            <a:ea typeface="DengXian" panose="02010600030101010101" pitchFamily="2" charset="-122"/>
                            <a:cs typeface="Times New Roman" panose="02020603050405020304" pitchFamily="18" charset="0"/>
                          </a:rPr>
                          <m:t>𝑠</m:t>
                        </m:r>
                      </m:sub>
                    </m:sSub>
                    <m:r>
                      <a:rPr lang="en-US" sz="2400" i="1">
                        <a:latin typeface="Cambria Math" panose="02040503050406030204" pitchFamily="18" charset="0"/>
                        <a:ea typeface="DengXian" panose="02010600030101010101" pitchFamily="2" charset="-122"/>
                        <a:cs typeface="Times New Roman" panose="02020603050405020304" pitchFamily="18" charset="0"/>
                      </a:rPr>
                      <m:t>=0.1)</m:t>
                    </m:r>
                  </m:oMath>
                </a14:m>
                <a:endParaRPr lang="en-US" sz="2400" dirty="0">
                  <a:latin typeface="Times New Roman" panose="02020603050405020304" pitchFamily="18" charset="0"/>
                  <a:cs typeface="Times New Roman" panose="02020603050405020304" pitchFamily="18" charset="0"/>
                </a:endParaRPr>
              </a:p>
            </p:txBody>
          </p:sp>
        </mc:Choice>
        <mc:Fallback xmlns="">
          <p:sp>
            <p:nvSpPr>
              <p:cNvPr id="14" name="Rectangle 13">
                <a:extLst>
                  <a:ext uri="{FF2B5EF4-FFF2-40B4-BE49-F238E27FC236}">
                    <a16:creationId xmlns:a16="http://schemas.microsoft.com/office/drawing/2014/main" id="{A6CF59EA-A42F-4F67-977D-F038912C8DF6}"/>
                  </a:ext>
                </a:extLst>
              </p:cNvPr>
              <p:cNvSpPr>
                <a:spLocks noRot="1" noChangeAspect="1" noMove="1" noResize="1" noEditPoints="1" noAdjustHandles="1" noChangeArrowheads="1" noChangeShapeType="1" noTextEdit="1"/>
              </p:cNvSpPr>
              <p:nvPr/>
            </p:nvSpPr>
            <p:spPr>
              <a:xfrm>
                <a:off x="119113" y="4453038"/>
                <a:ext cx="4066306" cy="461665"/>
              </a:xfrm>
              <a:prstGeom prst="rect">
                <a:avLst/>
              </a:prstGeom>
              <a:blipFill>
                <a:blip r:embed="rId8"/>
                <a:stretch>
                  <a:fillRect l="-2399"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46C129A5-511A-4A24-ACC4-3D690DC3E482}"/>
                  </a:ext>
                </a:extLst>
              </p:cNvPr>
              <p:cNvSpPr/>
              <p:nvPr/>
            </p:nvSpPr>
            <p:spPr>
              <a:xfrm>
                <a:off x="1067577" y="4937951"/>
                <a:ext cx="7008846" cy="61093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𝑖𝑐𝑒</m:t>
                          </m:r>
                        </m:sub>
                      </m:sSub>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den>
                      </m:f>
                      <m:d>
                        <m:dPr>
                          <m:ctrlPr>
                            <a:rPr lang="en-US" i="1">
                              <a:latin typeface="Cambria Math" panose="02040503050406030204" pitchFamily="18" charset="0"/>
                            </a:rPr>
                          </m:ctrlPr>
                        </m:dPr>
                        <m:e>
                          <m:r>
                            <a:rPr lang="en-US">
                              <a:latin typeface="Cambria Math" panose="02040503050406030204" pitchFamily="18" charset="0"/>
                            </a:rPr>
                            <m:t>0.1</m:t>
                          </m:r>
                        </m:e>
                      </m:d>
                      <m:d>
                        <m:dPr>
                          <m:ctrlPr>
                            <a:rPr lang="en-US" i="1">
                              <a:latin typeface="Cambria Math" panose="02040503050406030204" pitchFamily="18" charset="0"/>
                            </a:rPr>
                          </m:ctrlPr>
                        </m:dPr>
                        <m:e>
                          <m:r>
                            <a:rPr lang="en-US">
                              <a:latin typeface="Cambria Math" panose="02040503050406030204" pitchFamily="18" charset="0"/>
                            </a:rPr>
                            <m:t>9.81 </m:t>
                          </m:r>
                          <m:f>
                            <m:fPr>
                              <m:type m:val="lin"/>
                              <m:ctrlPr>
                                <a:rPr lang="en-US" i="1">
                                  <a:latin typeface="Cambria Math" panose="02040503050406030204" pitchFamily="18" charset="0"/>
                                </a:rPr>
                              </m:ctrlPr>
                            </m:fPr>
                            <m:num>
                              <m:r>
                                <a:rPr lang="en-US" i="1">
                                  <a:latin typeface="Cambria Math" panose="02040503050406030204" pitchFamily="18" charset="0"/>
                                </a:rPr>
                                <m:t>𝑚</m:t>
                              </m:r>
                            </m:num>
                            <m:den>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a:latin typeface="Cambria Math" panose="02040503050406030204" pitchFamily="18" charset="0"/>
                                    </a:rPr>
                                    <m:t>2</m:t>
                                  </m:r>
                                </m:sup>
                              </m:sSup>
                            </m:den>
                          </m:f>
                        </m:e>
                      </m:d>
                      <m:r>
                        <a:rPr lang="en-US" i="1">
                          <a:latin typeface="Cambria Math" panose="02040503050406030204" pitchFamily="18" charset="0"/>
                        </a:rPr>
                        <m:t>𝑐𝑜𝑠</m:t>
                      </m:r>
                      <m:d>
                        <m:dPr>
                          <m:ctrlPr>
                            <a:rPr lang="en-US" i="1">
                              <a:latin typeface="Cambria Math" panose="02040503050406030204" pitchFamily="18" charset="0"/>
                            </a:rPr>
                          </m:ctrlPr>
                        </m:dPr>
                        <m:e>
                          <m:r>
                            <a:rPr lang="en-US">
                              <a:latin typeface="Cambria Math" panose="02040503050406030204" pitchFamily="18" charset="0"/>
                            </a:rPr>
                            <m:t>4°</m:t>
                          </m:r>
                        </m:e>
                      </m:d>
                      <m:r>
                        <a:rPr lang="en-US">
                          <a:latin typeface="Cambria Math" panose="02040503050406030204" pitchFamily="18" charset="0"/>
                        </a:rPr>
                        <m:t>−</m:t>
                      </m:r>
                      <m:d>
                        <m:dPr>
                          <m:ctrlPr>
                            <a:rPr lang="en-US" i="1">
                              <a:latin typeface="Cambria Math" panose="02040503050406030204" pitchFamily="18" charset="0"/>
                            </a:rPr>
                          </m:ctrlPr>
                        </m:dPr>
                        <m:e>
                          <m:r>
                            <a:rPr lang="en-US">
                              <a:latin typeface="Cambria Math" panose="02040503050406030204" pitchFamily="18" charset="0"/>
                            </a:rPr>
                            <m:t>9.81 </m:t>
                          </m:r>
                          <m:f>
                            <m:fPr>
                              <m:type m:val="lin"/>
                              <m:ctrlPr>
                                <a:rPr lang="en-US" i="1">
                                  <a:latin typeface="Cambria Math" panose="02040503050406030204" pitchFamily="18" charset="0"/>
                                </a:rPr>
                              </m:ctrlPr>
                            </m:fPr>
                            <m:num>
                              <m:r>
                                <a:rPr lang="en-US" i="1">
                                  <a:latin typeface="Cambria Math" panose="02040503050406030204" pitchFamily="18" charset="0"/>
                                </a:rPr>
                                <m:t>𝑚</m:t>
                              </m:r>
                            </m:num>
                            <m:den>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a:latin typeface="Cambria Math" panose="02040503050406030204" pitchFamily="18" charset="0"/>
                                    </a:rPr>
                                    <m:t>2</m:t>
                                  </m:r>
                                </m:sup>
                              </m:sSup>
                            </m:den>
                          </m:f>
                        </m:e>
                      </m:d>
                      <m:r>
                        <a:rPr lang="en-US" i="1">
                          <a:latin typeface="Cambria Math" panose="02040503050406030204" pitchFamily="18" charset="0"/>
                        </a:rPr>
                        <m:t>𝑠𝑖𝑛</m:t>
                      </m:r>
                      <m:d>
                        <m:dPr>
                          <m:ctrlPr>
                            <a:rPr lang="en-US" i="1">
                              <a:latin typeface="Cambria Math" panose="02040503050406030204" pitchFamily="18" charset="0"/>
                            </a:rPr>
                          </m:ctrlPr>
                        </m:dPr>
                        <m:e>
                          <m:r>
                            <a:rPr lang="en-US">
                              <a:latin typeface="Cambria Math" panose="02040503050406030204" pitchFamily="18" charset="0"/>
                            </a:rPr>
                            <m:t>4°</m:t>
                          </m:r>
                        </m:e>
                      </m:d>
                    </m:oMath>
                  </m:oMathPara>
                </a14:m>
                <a:endParaRPr lang="en-US" dirty="0"/>
              </a:p>
            </p:txBody>
          </p:sp>
        </mc:Choice>
        <mc:Fallback xmlns="">
          <p:sp>
            <p:nvSpPr>
              <p:cNvPr id="15" name="Rectangle 14">
                <a:extLst>
                  <a:ext uri="{FF2B5EF4-FFF2-40B4-BE49-F238E27FC236}">
                    <a16:creationId xmlns:a16="http://schemas.microsoft.com/office/drawing/2014/main" id="{46C129A5-511A-4A24-ACC4-3D690DC3E482}"/>
                  </a:ext>
                </a:extLst>
              </p:cNvPr>
              <p:cNvSpPr>
                <a:spLocks noRot="1" noChangeAspect="1" noMove="1" noResize="1" noEditPoints="1" noAdjustHandles="1" noChangeArrowheads="1" noChangeShapeType="1" noTextEdit="1"/>
              </p:cNvSpPr>
              <p:nvPr/>
            </p:nvSpPr>
            <p:spPr>
              <a:xfrm>
                <a:off x="1067577" y="4937951"/>
                <a:ext cx="7008846" cy="61093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FD31DB9A-E26C-4A49-9C3C-A303E976E4DA}"/>
                  </a:ext>
                </a:extLst>
              </p:cNvPr>
              <p:cNvSpPr/>
              <p:nvPr/>
            </p:nvSpPr>
            <p:spPr>
              <a:xfrm>
                <a:off x="3423994" y="5572135"/>
                <a:ext cx="22960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𝑖𝑐𝑒</m:t>
                          </m:r>
                        </m:sub>
                      </m:sSub>
                      <m:r>
                        <a:rPr lang="en-US">
                          <a:latin typeface="Cambria Math" panose="02040503050406030204" pitchFamily="18" charset="0"/>
                        </a:rPr>
                        <m:t>=−0.196 </m:t>
                      </m:r>
                      <m:f>
                        <m:fPr>
                          <m:type m:val="lin"/>
                          <m:ctrlPr>
                            <a:rPr lang="en-US" i="1">
                              <a:latin typeface="Cambria Math" panose="02040503050406030204" pitchFamily="18" charset="0"/>
                            </a:rPr>
                          </m:ctrlPr>
                        </m:fPr>
                        <m:num>
                          <m:r>
                            <a:rPr lang="en-US" i="1">
                              <a:latin typeface="Cambria Math" panose="02040503050406030204" pitchFamily="18" charset="0"/>
                            </a:rPr>
                            <m:t>𝑚</m:t>
                          </m:r>
                        </m:num>
                        <m:den>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a:latin typeface="Cambria Math" panose="02040503050406030204" pitchFamily="18" charset="0"/>
                                </a:rPr>
                                <m:t>2</m:t>
                              </m:r>
                            </m:sup>
                          </m:sSup>
                        </m:den>
                      </m:f>
                    </m:oMath>
                  </m:oMathPara>
                </a14:m>
                <a:endParaRPr lang="en-US" dirty="0"/>
              </a:p>
            </p:txBody>
          </p:sp>
        </mc:Choice>
        <mc:Fallback xmlns="">
          <p:sp>
            <p:nvSpPr>
              <p:cNvPr id="16" name="Rectangle 15">
                <a:extLst>
                  <a:ext uri="{FF2B5EF4-FFF2-40B4-BE49-F238E27FC236}">
                    <a16:creationId xmlns:a16="http://schemas.microsoft.com/office/drawing/2014/main" id="{FD31DB9A-E26C-4A49-9C3C-A303E976E4DA}"/>
                  </a:ext>
                </a:extLst>
              </p:cNvPr>
              <p:cNvSpPr>
                <a:spLocks noRot="1" noChangeAspect="1" noMove="1" noResize="1" noEditPoints="1" noAdjustHandles="1" noChangeArrowheads="1" noChangeShapeType="1" noTextEdit="1"/>
              </p:cNvSpPr>
              <p:nvPr/>
            </p:nvSpPr>
            <p:spPr>
              <a:xfrm>
                <a:off x="3423994" y="5572135"/>
                <a:ext cx="2296013" cy="369332"/>
              </a:xfrm>
              <a:prstGeom prst="rect">
                <a:avLst/>
              </a:prstGeom>
              <a:blipFill>
                <a:blip r:embed="rId10"/>
                <a:stretch>
                  <a:fillRect t="-114754" r="-16489" b="-177049"/>
                </a:stretch>
              </a:blipFill>
            </p:spPr>
            <p:txBody>
              <a:bodyPr/>
              <a:lstStyle/>
              <a:p>
                <a:r>
                  <a:rPr lang="en-US">
                    <a:noFill/>
                  </a:rPr>
                  <a:t> </a:t>
                </a:r>
              </a:p>
            </p:txBody>
          </p:sp>
        </mc:Fallback>
      </mc:AlternateContent>
      <p:sp>
        <p:nvSpPr>
          <p:cNvPr id="21" name="Rectangle 20">
            <a:extLst>
              <a:ext uri="{FF2B5EF4-FFF2-40B4-BE49-F238E27FC236}">
                <a16:creationId xmlns:a16="http://schemas.microsoft.com/office/drawing/2014/main" id="{A1320536-49C8-437B-9129-8E698AE54038}"/>
              </a:ext>
            </a:extLst>
          </p:cNvPr>
          <p:cNvSpPr/>
          <p:nvPr/>
        </p:nvSpPr>
        <p:spPr>
          <a:xfrm>
            <a:off x="119113" y="5964716"/>
            <a:ext cx="8953345" cy="728726"/>
          </a:xfrm>
          <a:prstGeom prst="rect">
            <a:avLst/>
          </a:prstGeom>
        </p:spPr>
        <p:txBody>
          <a:bodyPr wrap="square">
            <a:spAutoFit/>
          </a:bodyPr>
          <a:lstStyle/>
          <a:p>
            <a:pPr>
              <a:lnSpc>
                <a:spcPct val="107000"/>
              </a:lnSpc>
              <a:spcAft>
                <a:spcPts val="800"/>
              </a:spcAft>
              <a:tabLst>
                <a:tab pos="576580" algn="l"/>
              </a:tabLst>
            </a:pPr>
            <a:r>
              <a:rPr lang="en-US" sz="2000" kern="100" dirty="0">
                <a:latin typeface="Times New Roman" panose="02020603050405020304" pitchFamily="18" charset="0"/>
                <a:ea typeface="DengXian" panose="02010600030101010101" pitchFamily="2" charset="-122"/>
                <a:cs typeface="Times New Roman" panose="02020603050405020304" pitchFamily="18" charset="0"/>
              </a:rPr>
              <a:t>This negative value indicates that the car would not be able to accelerate up the slope on ice, but rather would slide backward.</a:t>
            </a: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DC516892-C041-4155-BF25-FF4780FD31A0}"/>
              </a:ext>
            </a:extLst>
          </p:cNvPr>
          <p:cNvSpPr txBox="1"/>
          <p:nvPr/>
        </p:nvSpPr>
        <p:spPr>
          <a:xfrm>
            <a:off x="3437266" y="2453838"/>
            <a:ext cx="2335467" cy="460895"/>
          </a:xfrm>
          <a:prstGeom prst="rect">
            <a:avLst/>
          </a:prstGeom>
          <a:noFill/>
          <a:ln w="19050">
            <a:solidFill>
              <a:srgbClr val="FF0000"/>
            </a:solidFill>
          </a:ln>
        </p:spPr>
        <p:txBody>
          <a:bodyPr wrap="square" rtlCol="0">
            <a:spAutoFit/>
          </a:bodyPr>
          <a:lstStyle/>
          <a:p>
            <a:endParaRPr lang="en-US" sz="2400" dirty="0" err="1">
              <a:latin typeface="+mj-lt"/>
            </a:endParaRPr>
          </a:p>
        </p:txBody>
      </p:sp>
      <p:sp>
        <p:nvSpPr>
          <p:cNvPr id="18" name="TextBox 17">
            <a:extLst>
              <a:ext uri="{FF2B5EF4-FFF2-40B4-BE49-F238E27FC236}">
                <a16:creationId xmlns:a16="http://schemas.microsoft.com/office/drawing/2014/main" id="{BFED074A-4B1F-4467-8B28-B1C7363674DA}"/>
              </a:ext>
            </a:extLst>
          </p:cNvPr>
          <p:cNvSpPr txBox="1"/>
          <p:nvPr/>
        </p:nvSpPr>
        <p:spPr>
          <a:xfrm>
            <a:off x="3544818" y="4006473"/>
            <a:ext cx="2161916" cy="460895"/>
          </a:xfrm>
          <a:prstGeom prst="rect">
            <a:avLst/>
          </a:prstGeom>
          <a:noFill/>
          <a:ln w="19050">
            <a:solidFill>
              <a:srgbClr val="FF0000"/>
            </a:solidFill>
          </a:ln>
        </p:spPr>
        <p:txBody>
          <a:bodyPr wrap="square" rtlCol="0">
            <a:spAutoFit/>
          </a:bodyPr>
          <a:lstStyle/>
          <a:p>
            <a:endParaRPr lang="en-US" sz="2400" dirty="0" err="1">
              <a:latin typeface="+mj-lt"/>
            </a:endParaRPr>
          </a:p>
        </p:txBody>
      </p:sp>
      <p:sp>
        <p:nvSpPr>
          <p:cNvPr id="19" name="TextBox 18">
            <a:extLst>
              <a:ext uri="{FF2B5EF4-FFF2-40B4-BE49-F238E27FC236}">
                <a16:creationId xmlns:a16="http://schemas.microsoft.com/office/drawing/2014/main" id="{BC30E245-491B-4838-AF83-06C80A51C206}"/>
              </a:ext>
            </a:extLst>
          </p:cNvPr>
          <p:cNvSpPr txBox="1"/>
          <p:nvPr/>
        </p:nvSpPr>
        <p:spPr>
          <a:xfrm>
            <a:off x="3451868" y="5503821"/>
            <a:ext cx="2254865" cy="460895"/>
          </a:xfrm>
          <a:prstGeom prst="rect">
            <a:avLst/>
          </a:prstGeom>
          <a:noFill/>
          <a:ln w="19050">
            <a:solidFill>
              <a:srgbClr val="FF0000"/>
            </a:solidFill>
          </a:ln>
        </p:spPr>
        <p:txBody>
          <a:bodyPr wrap="square" rtlCol="0">
            <a:spAutoFit/>
          </a:bodyPr>
          <a:lstStyle/>
          <a:p>
            <a:endParaRPr lang="en-US" sz="2400" dirty="0" err="1">
              <a:latin typeface="+mj-lt"/>
            </a:endParaRPr>
          </a:p>
        </p:txBody>
      </p:sp>
    </p:spTree>
    <p:extLst>
      <p:ext uri="{BB962C8B-B14F-4D97-AF65-F5344CB8AC3E}">
        <p14:creationId xmlns:p14="http://schemas.microsoft.com/office/powerpoint/2010/main" val="405614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9" grpId="0"/>
      <p:bldP spid="11" grpId="0"/>
      <p:bldP spid="12" grpId="0"/>
      <p:bldP spid="14" grpId="0"/>
      <p:bldP spid="15" grpId="0"/>
      <p:bldP spid="16" grpId="0"/>
      <p:bldP spid="21" grpId="0"/>
      <p:bldP spid="17" grpId="0" animBg="1"/>
      <p:bldP spid="18" grpId="0" animBg="1"/>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5</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FA8F4957-E9F4-43CD-A857-99EADE3951D7}"/>
                  </a:ext>
                </a:extLst>
              </p:cNvPr>
              <p:cNvSpPr/>
              <p:nvPr/>
            </p:nvSpPr>
            <p:spPr>
              <a:xfrm>
                <a:off x="96838" y="791725"/>
                <a:ext cx="8839200" cy="3329694"/>
              </a:xfrm>
              <a:prstGeom prst="rect">
                <a:avLst/>
              </a:prstGeom>
            </p:spPr>
            <p:txBody>
              <a:bodyPr wrap="square">
                <a:spAutoFit/>
              </a:bodyPr>
              <a:lstStyle/>
              <a:p>
                <a:pPr algn="just" eaLnBrk="0" fontAlgn="base" hangingPunct="0">
                  <a:lnSpc>
                    <a:spcPct val="107000"/>
                  </a:lnSpc>
                  <a:defRPr/>
                </a:pP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An electron leaves one end of a TV picture tube with zero initial speed and travels in a straight line to the accelerating grid, which is 1.80 cm away. It reaches the grid with a speed of</a:t>
                </a:r>
                <a14:m>
                  <m:oMath xmlns:m="http://schemas.openxmlformats.org/officeDocument/2006/math">
                    <m:r>
                      <a:rPr lang="en-US" sz="2400" b="0" i="0" kern="0" smtClean="0">
                        <a:latin typeface="Cambria Math" panose="02040503050406030204" pitchFamily="18" charset="0"/>
                        <a:ea typeface="Times New Roman" panose="02020603050405020304" pitchFamily="18" charset="0"/>
                        <a:cs typeface="Times New Roman" panose="02020603050405020304" pitchFamily="18" charset="0"/>
                      </a:rPr>
                      <m:t>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2.60×</m:t>
                    </m:r>
                    <m:sSup>
                      <m:sSup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10</m:t>
                        </m:r>
                      </m:e>
                      <m:sup>
                        <m:r>
                          <a:rPr lang="en-US" sz="2400" i="1" kern="0">
                            <a:latin typeface="Cambria Math" panose="02040503050406030204" pitchFamily="18" charset="0"/>
                            <a:ea typeface="Times New Roman" panose="02020603050405020304" pitchFamily="18" charset="0"/>
                            <a:cs typeface="Times New Roman" panose="02020603050405020304" pitchFamily="18" charset="0"/>
                          </a:rPr>
                          <m:t>6</m:t>
                        </m:r>
                        <m:r>
                          <a:rPr lang="en-US" sz="2400" b="0" i="1" kern="0" smtClean="0">
                            <a:latin typeface="Cambria Math" panose="02040503050406030204" pitchFamily="18" charset="0"/>
                            <a:ea typeface="Times New Roman" panose="02020603050405020304" pitchFamily="18" charset="0"/>
                            <a:cs typeface="Times New Roman" panose="02020603050405020304" pitchFamily="18" charset="0"/>
                          </a:rPr>
                          <m:t> </m:t>
                        </m:r>
                      </m:sup>
                    </m:sSup>
                    <m:r>
                      <a:rPr lang="en-US" sz="2400" b="0" i="1" kern="0" smtClean="0">
                        <a:latin typeface="Cambria Math" panose="02040503050406030204" pitchFamily="18" charset="0"/>
                        <a:ea typeface="Times New Roman" panose="02020603050405020304" pitchFamily="18" charset="0"/>
                        <a:cs typeface="Times New Roman" panose="02020603050405020304" pitchFamily="18" charset="0"/>
                      </a:rPr>
                      <m:t>𝑚</m:t>
                    </m:r>
                    <m:r>
                      <a:rPr lang="en-US" sz="2400" b="0" i="1" kern="0" smtClean="0">
                        <a:latin typeface="Cambria Math" panose="02040503050406030204" pitchFamily="18" charset="0"/>
                        <a:ea typeface="Times New Roman" panose="02020603050405020304" pitchFamily="18" charset="0"/>
                        <a:cs typeface="Times New Roman" panose="02020603050405020304" pitchFamily="18" charset="0"/>
                      </a:rPr>
                      <m:t>/</m:t>
                    </m:r>
                    <m:r>
                      <a:rPr lang="en-US" sz="2400" b="0" i="1" kern="0" smtClean="0">
                        <a:latin typeface="Cambria Math" panose="02040503050406030204" pitchFamily="18" charset="0"/>
                        <a:ea typeface="Times New Roman" panose="02020603050405020304" pitchFamily="18" charset="0"/>
                        <a:cs typeface="Times New Roman" panose="02020603050405020304" pitchFamily="18" charset="0"/>
                      </a:rPr>
                      <m:t>𝑠</m:t>
                    </m:r>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a:t>
                </a:r>
              </a:p>
              <a:p>
                <a:pPr lvl="0" algn="just" eaLnBrk="0" fontAlgn="base" hangingPunct="0">
                  <a:lnSpc>
                    <a:spcPct val="107000"/>
                  </a:lnSpc>
                  <a:defRPr/>
                </a:pP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If the accelerating force is constant, calculate: </a:t>
                </a:r>
              </a:p>
              <a:p>
                <a:pPr marL="457200" lvl="0" indent="-457200" algn="just" eaLnBrk="0" fontAlgn="base" hangingPunct="0">
                  <a:lnSpc>
                    <a:spcPct val="107000"/>
                  </a:lnSpc>
                  <a:buAutoNum type="alphaLcParenBoth"/>
                  <a:defRPr/>
                </a:pP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the acceleration of the electron, </a:t>
                </a:r>
              </a:p>
              <a:p>
                <a:pPr marL="457200" lvl="0" indent="-457200" algn="just" eaLnBrk="0" fontAlgn="base" hangingPunct="0">
                  <a:lnSpc>
                    <a:spcPct val="107000"/>
                  </a:lnSpc>
                  <a:buAutoNum type="alphaLcParenBoth"/>
                  <a:defRPr/>
                </a:pP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the time it takes the electron to reach the grid, and </a:t>
                </a:r>
              </a:p>
              <a:p>
                <a:pPr marL="457200" lvl="0" indent="-457200" algn="just" eaLnBrk="0" fontAlgn="base" hangingPunct="0">
                  <a:lnSpc>
                    <a:spcPct val="107000"/>
                  </a:lnSpc>
                  <a:buAutoNum type="alphaLcParenBoth"/>
                  <a:defRPr/>
                </a:pP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the net force that is accelerating the electron, in Newtons. (You can ignore the gravitational force on the electron.)</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6" name="Rectangle 5">
                <a:extLst>
                  <a:ext uri="{FF2B5EF4-FFF2-40B4-BE49-F238E27FC236}">
                    <a16:creationId xmlns:a16="http://schemas.microsoft.com/office/drawing/2014/main" id="{FA8F4957-E9F4-43CD-A857-99EADE3951D7}"/>
                  </a:ext>
                </a:extLst>
              </p:cNvPr>
              <p:cNvSpPr>
                <a:spLocks noRot="1" noChangeAspect="1" noMove="1" noResize="1" noEditPoints="1" noAdjustHandles="1" noChangeArrowheads="1" noChangeShapeType="1" noTextEdit="1"/>
              </p:cNvSpPr>
              <p:nvPr/>
            </p:nvSpPr>
            <p:spPr>
              <a:xfrm>
                <a:off x="96838" y="791725"/>
                <a:ext cx="8839200" cy="3329694"/>
              </a:xfrm>
              <a:prstGeom prst="rect">
                <a:avLst/>
              </a:prstGeom>
              <a:blipFill>
                <a:blip r:embed="rId2"/>
                <a:stretch>
                  <a:fillRect l="-1103" t="-1465" r="-1034" b="-366"/>
                </a:stretch>
              </a:blipFill>
            </p:spPr>
            <p:txBody>
              <a:bodyPr/>
              <a:lstStyle/>
              <a:p>
                <a:r>
                  <a:rPr lang="en-US">
                    <a:noFill/>
                  </a:rPr>
                  <a:t> </a:t>
                </a:r>
              </a:p>
            </p:txBody>
          </p:sp>
        </mc:Fallback>
      </mc:AlternateContent>
    </p:spTree>
    <p:extLst>
      <p:ext uri="{BB962C8B-B14F-4D97-AF65-F5344CB8AC3E}">
        <p14:creationId xmlns:p14="http://schemas.microsoft.com/office/powerpoint/2010/main" val="1598452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5: ANSWERS</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DAACD082-A985-4BBD-8C32-CE20BA45DB21}"/>
                  </a:ext>
                </a:extLst>
              </p:cNvPr>
              <p:cNvSpPr/>
              <p:nvPr/>
            </p:nvSpPr>
            <p:spPr>
              <a:xfrm>
                <a:off x="-1" y="700762"/>
                <a:ext cx="9236766" cy="2451440"/>
              </a:xfrm>
              <a:prstGeom prst="rect">
                <a:avLst/>
              </a:prstGeom>
            </p:spPr>
            <p:txBody>
              <a:bodyPr wrap="square">
                <a:spAutoFit/>
              </a:bodyPr>
              <a:lstStyle/>
              <a:p>
                <a:pPr>
                  <a:lnSpc>
                    <a:spcPct val="107000"/>
                  </a:lnSpc>
                  <a:spcAft>
                    <a:spcPts val="800"/>
                  </a:spcAft>
                </a:pPr>
                <a:r>
                  <a:rPr lang="en-US" sz="2400" b="1" kern="0" dirty="0">
                    <a:latin typeface="Times New Roman" panose="02020603050405020304" pitchFamily="18" charset="0"/>
                    <a:ea typeface="Times New Roman" panose="02020603050405020304" pitchFamily="18" charset="0"/>
                    <a:cs typeface="Times New Roman" panose="02020603050405020304" pitchFamily="18" charset="0"/>
                  </a:rPr>
                  <a:t>Given Data:</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Initial speed of the electron,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𝑢</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=0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𝑚</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𝑠</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Final speed of the electron,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𝑣</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=2.60×</m:t>
                    </m:r>
                    <m:sSup>
                      <m:sSup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10</m:t>
                        </m:r>
                      </m:e>
                      <m:sup>
                        <m:r>
                          <a:rPr lang="en-US" sz="2400" i="1" kern="0">
                            <a:latin typeface="Cambria Math" panose="02040503050406030204" pitchFamily="18" charset="0"/>
                            <a:ea typeface="Times New Roman" panose="02020603050405020304" pitchFamily="18" charset="0"/>
                            <a:cs typeface="Times New Roman" panose="02020603050405020304" pitchFamily="18" charset="0"/>
                          </a:rPr>
                          <m:t>6</m:t>
                        </m:r>
                      </m:sup>
                    </m:sSup>
                    <m:r>
                      <a:rPr lang="en-US" sz="2400" i="1" kern="0">
                        <a:latin typeface="Cambria Math" panose="02040503050406030204" pitchFamily="18" charset="0"/>
                        <a:ea typeface="Times New Roman" panose="02020603050405020304" pitchFamily="18" charset="0"/>
                        <a:cs typeface="Times New Roman" panose="02020603050405020304" pitchFamily="18" charset="0"/>
                      </a:rPr>
                      <m:t>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𝑚</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𝑠</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Distance traveled by the electron,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𝑠</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=1.80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𝑐𝑚</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=0.0180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𝑚</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Mass of the electron,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𝑚</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=9.11×</m:t>
                    </m:r>
                    <m:sSup>
                      <m:sSup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10</m:t>
                        </m:r>
                      </m:e>
                      <m:sup>
                        <m:r>
                          <a:rPr lang="en-US" sz="2400" i="1" kern="0">
                            <a:latin typeface="Cambria Math" panose="02040503050406030204" pitchFamily="18" charset="0"/>
                            <a:ea typeface="Times New Roman" panose="02020603050405020304" pitchFamily="18" charset="0"/>
                            <a:cs typeface="Times New Roman" panose="02020603050405020304" pitchFamily="18" charset="0"/>
                          </a:rPr>
                          <m:t>−31</m:t>
                        </m:r>
                      </m:sup>
                    </m:sSup>
                    <m:r>
                      <a:rPr lang="en-US" sz="2400" i="1" kern="0">
                        <a:latin typeface="Cambria Math" panose="02040503050406030204" pitchFamily="18" charset="0"/>
                        <a:ea typeface="Times New Roman" panose="02020603050405020304" pitchFamily="18" charset="0"/>
                        <a:cs typeface="Times New Roman" panose="02020603050405020304" pitchFamily="18" charset="0"/>
                      </a:rPr>
                      <m:t>𝑘𝑔</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(This is a known constant)</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6" name="Rectangle 5">
                <a:extLst>
                  <a:ext uri="{FF2B5EF4-FFF2-40B4-BE49-F238E27FC236}">
                    <a16:creationId xmlns:a16="http://schemas.microsoft.com/office/drawing/2014/main" id="{DAACD082-A985-4BBD-8C32-CE20BA45DB21}"/>
                  </a:ext>
                </a:extLst>
              </p:cNvPr>
              <p:cNvSpPr>
                <a:spLocks noRot="1" noChangeAspect="1" noMove="1" noResize="1" noEditPoints="1" noAdjustHandles="1" noChangeArrowheads="1" noChangeShapeType="1" noTextEdit="1"/>
              </p:cNvSpPr>
              <p:nvPr/>
            </p:nvSpPr>
            <p:spPr>
              <a:xfrm>
                <a:off x="-1" y="700762"/>
                <a:ext cx="9236766" cy="2451440"/>
              </a:xfrm>
              <a:prstGeom prst="rect">
                <a:avLst/>
              </a:prstGeom>
              <a:blipFill>
                <a:blip r:embed="rId2"/>
                <a:stretch>
                  <a:fillRect l="-990" t="-1990" r="-330" b="-4975"/>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A9B4504F-E508-46F7-A9A0-CBABD736F61F}"/>
              </a:ext>
            </a:extLst>
          </p:cNvPr>
          <p:cNvSpPr/>
          <p:nvPr/>
        </p:nvSpPr>
        <p:spPr>
          <a:xfrm>
            <a:off x="-1" y="3201858"/>
            <a:ext cx="4143122" cy="461665"/>
          </a:xfrm>
          <a:prstGeom prst="rect">
            <a:avLst/>
          </a:prstGeom>
        </p:spPr>
        <p:txBody>
          <a:bodyPr wrap="none">
            <a:spAutoFit/>
          </a:bodyPr>
          <a:lstStyle/>
          <a:p>
            <a:r>
              <a:rPr lang="en-US" sz="2400" dirty="0">
                <a:latin typeface="Times New Roman" panose="02020603050405020304" pitchFamily="18" charset="0"/>
                <a:ea typeface="Calibri" panose="020F0502020204030204" pitchFamily="34" charset="0"/>
                <a:cs typeface="Times New Roman" panose="02020603050405020304" pitchFamily="18" charset="0"/>
              </a:rPr>
              <a:t>(a) Acceleration of the Electron</a:t>
            </a:r>
            <a:endParaRPr lang="en-US"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5BC7B71-B9FA-475F-AC6A-AA39D4AA585A}"/>
              </a:ext>
            </a:extLst>
          </p:cNvPr>
          <p:cNvSpPr/>
          <p:nvPr/>
        </p:nvSpPr>
        <p:spPr>
          <a:xfrm>
            <a:off x="-1" y="3713179"/>
            <a:ext cx="8922058" cy="461665"/>
          </a:xfrm>
          <a:prstGeom prst="rect">
            <a:avLst/>
          </a:prstGeom>
        </p:spPr>
        <p:txBody>
          <a:bodyPr wrap="none">
            <a:spAutoFit/>
          </a:bodyPr>
          <a:lstStyle/>
          <a:p>
            <a:r>
              <a:rPr lang="en-US" sz="2400" dirty="0">
                <a:latin typeface="Times New Roman" panose="02020603050405020304" pitchFamily="18" charset="0"/>
                <a:ea typeface="Times New Roman" panose="02020603050405020304" pitchFamily="18" charset="0"/>
              </a:rPr>
              <a:t>We can use the following kinematic equation to find the acceleration a:</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DCD2A43F-EE32-45F9-B681-558C6C6B363F}"/>
                  </a:ext>
                </a:extLst>
              </p:cNvPr>
              <p:cNvSpPr/>
              <p:nvPr/>
            </p:nvSpPr>
            <p:spPr>
              <a:xfrm>
                <a:off x="3649312" y="4224500"/>
                <a:ext cx="184537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𝑣</m:t>
                          </m:r>
                        </m:e>
                        <m:sup>
                          <m:r>
                            <a:rPr lang="en-US" sz="2000">
                              <a:latin typeface="Cambria Math" panose="02040503050406030204" pitchFamily="18" charset="0"/>
                            </a:rPr>
                            <m:t>2</m:t>
                          </m:r>
                        </m:sup>
                      </m:sSup>
                      <m:r>
                        <a:rPr lang="en-US" sz="200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𝑢</m:t>
                          </m:r>
                        </m:e>
                        <m:sup>
                          <m:r>
                            <a:rPr lang="en-US" sz="2000">
                              <a:latin typeface="Cambria Math" panose="02040503050406030204" pitchFamily="18" charset="0"/>
                            </a:rPr>
                            <m:t>2</m:t>
                          </m:r>
                        </m:sup>
                      </m:sSup>
                      <m:r>
                        <a:rPr lang="en-US" sz="2000">
                          <a:latin typeface="Cambria Math" panose="02040503050406030204" pitchFamily="18" charset="0"/>
                        </a:rPr>
                        <m:t>+2</m:t>
                      </m:r>
                      <m:r>
                        <a:rPr lang="en-US" sz="2000" i="1">
                          <a:latin typeface="Cambria Math" panose="02040503050406030204" pitchFamily="18" charset="0"/>
                        </a:rPr>
                        <m:t>𝑎𝑠</m:t>
                      </m:r>
                    </m:oMath>
                  </m:oMathPara>
                </a14:m>
                <a:endParaRPr lang="en-US" sz="2000" dirty="0"/>
              </a:p>
            </p:txBody>
          </p:sp>
        </mc:Choice>
        <mc:Fallback xmlns="">
          <p:sp>
            <p:nvSpPr>
              <p:cNvPr id="5" name="Rectangle 4">
                <a:extLst>
                  <a:ext uri="{FF2B5EF4-FFF2-40B4-BE49-F238E27FC236}">
                    <a16:creationId xmlns:a16="http://schemas.microsoft.com/office/drawing/2014/main" id="{DCD2A43F-EE32-45F9-B681-558C6C6B363F}"/>
                  </a:ext>
                </a:extLst>
              </p:cNvPr>
              <p:cNvSpPr>
                <a:spLocks noRot="1" noChangeAspect="1" noMove="1" noResize="1" noEditPoints="1" noAdjustHandles="1" noChangeArrowheads="1" noChangeShapeType="1" noTextEdit="1"/>
              </p:cNvSpPr>
              <p:nvPr/>
            </p:nvSpPr>
            <p:spPr>
              <a:xfrm>
                <a:off x="3649312" y="4224500"/>
                <a:ext cx="1845377" cy="4001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134F4985-B266-414D-AC2E-3E0E03D11281}"/>
                  </a:ext>
                </a:extLst>
              </p:cNvPr>
              <p:cNvSpPr/>
              <p:nvPr/>
            </p:nvSpPr>
            <p:spPr>
              <a:xfrm>
                <a:off x="-1" y="4674266"/>
                <a:ext cx="3946145" cy="460895"/>
              </a:xfrm>
              <a:prstGeom prst="rect">
                <a:avLst/>
              </a:prstGeom>
            </p:spPr>
            <p:txBody>
              <a:bodyPr wrap="none">
                <a:spAutoFit/>
              </a:bodyPr>
              <a:lstStyle/>
              <a:p>
                <a:pPr>
                  <a:lnSpc>
                    <a:spcPct val="107000"/>
                  </a:lnSpc>
                  <a:spcAft>
                    <a:spcPts val="800"/>
                  </a:spcAft>
                </a:pPr>
                <a:r>
                  <a:rPr lang="en-US" sz="2400" kern="100" dirty="0">
                    <a:latin typeface="Times New Roman" panose="02020603050405020304" pitchFamily="18" charset="0"/>
                    <a:ea typeface="DengXian" panose="02010600030101010101" pitchFamily="2" charset="-122"/>
                    <a:cs typeface="Times New Roman" panose="02020603050405020304" pitchFamily="18" charset="0"/>
                  </a:rPr>
                  <a:t>Since the initial speed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𝑢</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=0: </m:t>
                    </m:r>
                  </m:oMath>
                </a14:m>
                <a:r>
                  <a:rPr lang="en-US" sz="2400" kern="100" dirty="0">
                    <a:latin typeface="Times New Roman" panose="02020603050405020304" pitchFamily="18" charset="0"/>
                    <a:ea typeface="DengXian" panose="02010600030101010101" pitchFamily="2" charset="-122"/>
                    <a:cs typeface="Times New Roman" panose="02020603050405020304" pitchFamily="18" charset="0"/>
                  </a:rPr>
                  <a:t> </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7" name="Rectangle 6">
                <a:extLst>
                  <a:ext uri="{FF2B5EF4-FFF2-40B4-BE49-F238E27FC236}">
                    <a16:creationId xmlns:a16="http://schemas.microsoft.com/office/drawing/2014/main" id="{134F4985-B266-414D-AC2E-3E0E03D11281}"/>
                  </a:ext>
                </a:extLst>
              </p:cNvPr>
              <p:cNvSpPr>
                <a:spLocks noRot="1" noChangeAspect="1" noMove="1" noResize="1" noEditPoints="1" noAdjustHandles="1" noChangeArrowheads="1" noChangeShapeType="1" noTextEdit="1"/>
              </p:cNvSpPr>
              <p:nvPr/>
            </p:nvSpPr>
            <p:spPr>
              <a:xfrm>
                <a:off x="-1" y="4674266"/>
                <a:ext cx="3946145" cy="460895"/>
              </a:xfrm>
              <a:prstGeom prst="rect">
                <a:avLst/>
              </a:prstGeom>
              <a:blipFill>
                <a:blip r:embed="rId4"/>
                <a:stretch>
                  <a:fillRect l="-2318" t="-10667"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44C19DD2-21E8-4BCF-A4AE-313DCA63E2AB}"/>
                  </a:ext>
                </a:extLst>
              </p:cNvPr>
              <p:cNvSpPr/>
              <p:nvPr/>
            </p:nvSpPr>
            <p:spPr>
              <a:xfrm>
                <a:off x="3939327" y="5184817"/>
                <a:ext cx="126534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𝑣</m:t>
                          </m:r>
                        </m:e>
                        <m:sup>
                          <m:r>
                            <a:rPr lang="en-US" sz="2000">
                              <a:latin typeface="Cambria Math" panose="02040503050406030204" pitchFamily="18" charset="0"/>
                            </a:rPr>
                            <m:t>2</m:t>
                          </m:r>
                        </m:sup>
                      </m:sSup>
                      <m:r>
                        <a:rPr lang="en-US" sz="2000">
                          <a:latin typeface="Cambria Math" panose="02040503050406030204" pitchFamily="18" charset="0"/>
                        </a:rPr>
                        <m:t>=2</m:t>
                      </m:r>
                      <m:r>
                        <a:rPr lang="en-US" sz="2000" i="1">
                          <a:latin typeface="Cambria Math" panose="02040503050406030204" pitchFamily="18" charset="0"/>
                        </a:rPr>
                        <m:t>𝑎𝑠</m:t>
                      </m:r>
                    </m:oMath>
                  </m:oMathPara>
                </a14:m>
                <a:endParaRPr lang="en-US" sz="2000" dirty="0"/>
              </a:p>
            </p:txBody>
          </p:sp>
        </mc:Choice>
        <mc:Fallback xmlns="">
          <p:sp>
            <p:nvSpPr>
              <p:cNvPr id="8" name="Rectangle 7">
                <a:extLst>
                  <a:ext uri="{FF2B5EF4-FFF2-40B4-BE49-F238E27FC236}">
                    <a16:creationId xmlns:a16="http://schemas.microsoft.com/office/drawing/2014/main" id="{44C19DD2-21E8-4BCF-A4AE-313DCA63E2AB}"/>
                  </a:ext>
                </a:extLst>
              </p:cNvPr>
              <p:cNvSpPr>
                <a:spLocks noRot="1" noChangeAspect="1" noMove="1" noResize="1" noEditPoints="1" noAdjustHandles="1" noChangeArrowheads="1" noChangeShapeType="1" noTextEdit="1"/>
              </p:cNvSpPr>
              <p:nvPr/>
            </p:nvSpPr>
            <p:spPr>
              <a:xfrm>
                <a:off x="3939327" y="5184817"/>
                <a:ext cx="1265346" cy="400110"/>
              </a:xfrm>
              <a:prstGeom prst="rect">
                <a:avLst/>
              </a:prstGeom>
              <a:blipFill>
                <a:blip r:embed="rId5"/>
                <a:stretch>
                  <a:fillRect/>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23BAC6AC-8ED4-4E50-A626-5277F68972A5}"/>
              </a:ext>
            </a:extLst>
          </p:cNvPr>
          <p:cNvSpPr/>
          <p:nvPr/>
        </p:nvSpPr>
        <p:spPr>
          <a:xfrm>
            <a:off x="0" y="5722127"/>
            <a:ext cx="3435556" cy="460895"/>
          </a:xfrm>
          <a:prstGeom prst="rect">
            <a:avLst/>
          </a:prstGeom>
        </p:spPr>
        <p:txBody>
          <a:bodyPr wrap="none">
            <a:spAutoFit/>
          </a:bodyPr>
          <a:lstStyle/>
          <a:p>
            <a:pPr>
              <a:lnSpc>
                <a:spcPct val="107000"/>
              </a:lnSpc>
              <a:spcAft>
                <a:spcPts val="800"/>
              </a:spcAft>
            </a:pPr>
            <a:r>
              <a:rPr lang="en-US" sz="2400" kern="100" dirty="0">
                <a:latin typeface="Times New Roman" panose="02020603050405020304" pitchFamily="18" charset="0"/>
                <a:ea typeface="DengXian" panose="02010600030101010101" pitchFamily="2" charset="-122"/>
                <a:cs typeface="Times New Roman" panose="02020603050405020304" pitchFamily="18" charset="0"/>
              </a:rPr>
              <a:t>Solving for acceleration a:</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BAD14CBA-F87F-4A02-9827-EED880FBEFEA}"/>
                  </a:ext>
                </a:extLst>
              </p:cNvPr>
              <p:cNvSpPr/>
              <p:nvPr/>
            </p:nvSpPr>
            <p:spPr>
              <a:xfrm>
                <a:off x="4069460" y="6020645"/>
                <a:ext cx="1005083" cy="7100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𝑎</m:t>
                      </m:r>
                      <m:r>
                        <a:rPr lang="en-US" sz="2000">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𝑣</m:t>
                              </m:r>
                            </m:e>
                            <m:sup>
                              <m:r>
                                <a:rPr lang="en-US" sz="2000">
                                  <a:latin typeface="Cambria Math" panose="02040503050406030204" pitchFamily="18" charset="0"/>
                                </a:rPr>
                                <m:t>2</m:t>
                              </m:r>
                            </m:sup>
                          </m:sSup>
                        </m:num>
                        <m:den>
                          <m:r>
                            <a:rPr lang="en-US" sz="2000">
                              <a:latin typeface="Cambria Math" panose="02040503050406030204" pitchFamily="18" charset="0"/>
                            </a:rPr>
                            <m:t>2</m:t>
                          </m:r>
                          <m:r>
                            <a:rPr lang="en-US" sz="2000" i="1">
                              <a:latin typeface="Cambria Math" panose="02040503050406030204" pitchFamily="18" charset="0"/>
                            </a:rPr>
                            <m:t>𝑠</m:t>
                          </m:r>
                        </m:den>
                      </m:f>
                    </m:oMath>
                  </m:oMathPara>
                </a14:m>
                <a:endParaRPr lang="en-US" sz="2000" dirty="0"/>
              </a:p>
            </p:txBody>
          </p:sp>
        </mc:Choice>
        <mc:Fallback xmlns="">
          <p:sp>
            <p:nvSpPr>
              <p:cNvPr id="10" name="Rectangle 9">
                <a:extLst>
                  <a:ext uri="{FF2B5EF4-FFF2-40B4-BE49-F238E27FC236}">
                    <a16:creationId xmlns:a16="http://schemas.microsoft.com/office/drawing/2014/main" id="{BAD14CBA-F87F-4A02-9827-EED880FBEFEA}"/>
                  </a:ext>
                </a:extLst>
              </p:cNvPr>
              <p:cNvSpPr>
                <a:spLocks noRot="1" noChangeAspect="1" noMove="1" noResize="1" noEditPoints="1" noAdjustHandles="1" noChangeArrowheads="1" noChangeShapeType="1" noTextEdit="1"/>
              </p:cNvSpPr>
              <p:nvPr/>
            </p:nvSpPr>
            <p:spPr>
              <a:xfrm>
                <a:off x="4069460" y="6020645"/>
                <a:ext cx="1005083" cy="710066"/>
              </a:xfrm>
              <a:prstGeom prst="rect">
                <a:avLst/>
              </a:prstGeom>
              <a:blipFill>
                <a:blip r:embed="rId6"/>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F9EC2E0A-3272-467A-AF51-19C7AC4676D3}"/>
              </a:ext>
            </a:extLst>
          </p:cNvPr>
          <p:cNvSpPr txBox="1"/>
          <p:nvPr/>
        </p:nvSpPr>
        <p:spPr>
          <a:xfrm>
            <a:off x="3845657" y="5960179"/>
            <a:ext cx="1778466" cy="830997"/>
          </a:xfrm>
          <a:prstGeom prst="rect">
            <a:avLst/>
          </a:prstGeom>
          <a:noFill/>
          <a:ln w="19050">
            <a:solidFill>
              <a:srgbClr val="FF0000"/>
            </a:solidFill>
          </a:ln>
        </p:spPr>
        <p:txBody>
          <a:bodyPr wrap="square" rtlCol="0">
            <a:spAutoFit/>
          </a:bodyPr>
          <a:lstStyle/>
          <a:p>
            <a:endParaRPr lang="en-US" sz="2400" dirty="0">
              <a:latin typeface="+mj-lt"/>
            </a:endParaRPr>
          </a:p>
          <a:p>
            <a:endParaRPr lang="en-US" sz="2400" dirty="0" err="1">
              <a:latin typeface="+mj-lt"/>
            </a:endParaRPr>
          </a:p>
        </p:txBody>
      </p:sp>
    </p:spTree>
    <p:extLst>
      <p:ext uri="{BB962C8B-B14F-4D97-AF65-F5344CB8AC3E}">
        <p14:creationId xmlns:p14="http://schemas.microsoft.com/office/powerpoint/2010/main" val="3120385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p:bldP spid="8" grpId="0"/>
      <p:bldP spid="9" grpId="0"/>
      <p:bldP spid="10" grpId="0"/>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5: ANSWERS</a:t>
            </a:r>
          </a:p>
        </p:txBody>
      </p:sp>
      <p:sp>
        <p:nvSpPr>
          <p:cNvPr id="2" name="Rectangle 1">
            <a:extLst>
              <a:ext uri="{FF2B5EF4-FFF2-40B4-BE49-F238E27FC236}">
                <a16:creationId xmlns:a16="http://schemas.microsoft.com/office/drawing/2014/main" id="{A9B4504F-E508-46F7-A9A0-CBABD736F61F}"/>
              </a:ext>
            </a:extLst>
          </p:cNvPr>
          <p:cNvSpPr/>
          <p:nvPr/>
        </p:nvSpPr>
        <p:spPr>
          <a:xfrm>
            <a:off x="-1" y="736952"/>
            <a:ext cx="4143122" cy="461665"/>
          </a:xfrm>
          <a:prstGeom prst="rect">
            <a:avLst/>
          </a:prstGeom>
        </p:spPr>
        <p:txBody>
          <a:bodyPr wrap="none">
            <a:spAutoFit/>
          </a:bodyPr>
          <a:lstStyle/>
          <a:p>
            <a:r>
              <a:rPr lang="en-US" sz="2400" dirty="0">
                <a:latin typeface="Times New Roman" panose="02020603050405020304" pitchFamily="18" charset="0"/>
                <a:ea typeface="Calibri" panose="020F0502020204030204" pitchFamily="34" charset="0"/>
                <a:cs typeface="Times New Roman" panose="02020603050405020304" pitchFamily="18" charset="0"/>
              </a:rPr>
              <a:t>(a) Acceleration of the Electron</a:t>
            </a:r>
            <a:endParaRPr lang="en-US" sz="24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23BAC6AC-8ED4-4E50-A626-5277F68972A5}"/>
              </a:ext>
            </a:extLst>
          </p:cNvPr>
          <p:cNvSpPr/>
          <p:nvPr/>
        </p:nvSpPr>
        <p:spPr>
          <a:xfrm>
            <a:off x="-2" y="1209222"/>
            <a:ext cx="3435556" cy="460895"/>
          </a:xfrm>
          <a:prstGeom prst="rect">
            <a:avLst/>
          </a:prstGeom>
        </p:spPr>
        <p:txBody>
          <a:bodyPr wrap="none">
            <a:spAutoFit/>
          </a:bodyPr>
          <a:lstStyle/>
          <a:p>
            <a:pPr>
              <a:lnSpc>
                <a:spcPct val="107000"/>
              </a:lnSpc>
              <a:spcAft>
                <a:spcPts val="800"/>
              </a:spcAft>
            </a:pPr>
            <a:r>
              <a:rPr lang="en-US" sz="2400" kern="100" dirty="0">
                <a:latin typeface="Times New Roman" panose="02020603050405020304" pitchFamily="18" charset="0"/>
                <a:ea typeface="DengXian" panose="02010600030101010101" pitchFamily="2" charset="-122"/>
                <a:cs typeface="Times New Roman" panose="02020603050405020304" pitchFamily="18" charset="0"/>
              </a:rPr>
              <a:t>Solving for acceleration a:</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BAD14CBA-F87F-4A02-9827-EED880FBEFEA}"/>
                  </a:ext>
                </a:extLst>
              </p:cNvPr>
              <p:cNvSpPr/>
              <p:nvPr/>
            </p:nvSpPr>
            <p:spPr>
              <a:xfrm>
                <a:off x="3995798" y="1084636"/>
                <a:ext cx="1005083" cy="7100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𝑎</m:t>
                      </m:r>
                      <m:r>
                        <a:rPr lang="en-US" sz="2000">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𝑣</m:t>
                              </m:r>
                            </m:e>
                            <m:sup>
                              <m:r>
                                <a:rPr lang="en-US" sz="2000">
                                  <a:latin typeface="Cambria Math" panose="02040503050406030204" pitchFamily="18" charset="0"/>
                                </a:rPr>
                                <m:t>2</m:t>
                              </m:r>
                            </m:sup>
                          </m:sSup>
                        </m:num>
                        <m:den>
                          <m:r>
                            <a:rPr lang="en-US" sz="2000">
                              <a:latin typeface="Cambria Math" panose="02040503050406030204" pitchFamily="18" charset="0"/>
                            </a:rPr>
                            <m:t>2</m:t>
                          </m:r>
                          <m:r>
                            <a:rPr lang="en-US" sz="2000" i="1">
                              <a:latin typeface="Cambria Math" panose="02040503050406030204" pitchFamily="18" charset="0"/>
                            </a:rPr>
                            <m:t>𝑠</m:t>
                          </m:r>
                        </m:den>
                      </m:f>
                    </m:oMath>
                  </m:oMathPara>
                </a14:m>
                <a:endParaRPr lang="en-US" sz="2000" dirty="0"/>
              </a:p>
            </p:txBody>
          </p:sp>
        </mc:Choice>
        <mc:Fallback xmlns="">
          <p:sp>
            <p:nvSpPr>
              <p:cNvPr id="10" name="Rectangle 9">
                <a:extLst>
                  <a:ext uri="{FF2B5EF4-FFF2-40B4-BE49-F238E27FC236}">
                    <a16:creationId xmlns:a16="http://schemas.microsoft.com/office/drawing/2014/main" id="{BAD14CBA-F87F-4A02-9827-EED880FBEFEA}"/>
                  </a:ext>
                </a:extLst>
              </p:cNvPr>
              <p:cNvSpPr>
                <a:spLocks noRot="1" noChangeAspect="1" noMove="1" noResize="1" noEditPoints="1" noAdjustHandles="1" noChangeArrowheads="1" noChangeShapeType="1" noTextEdit="1"/>
              </p:cNvSpPr>
              <p:nvPr/>
            </p:nvSpPr>
            <p:spPr>
              <a:xfrm>
                <a:off x="3995798" y="1084636"/>
                <a:ext cx="1005083" cy="710066"/>
              </a:xfrm>
              <a:prstGeom prst="rect">
                <a:avLst/>
              </a:prstGeom>
              <a:blipFill>
                <a:blip r:embed="rId2"/>
                <a:stretch>
                  <a:fillRect/>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0672921F-F122-417F-956A-46784E8C51FB}"/>
              </a:ext>
            </a:extLst>
          </p:cNvPr>
          <p:cNvSpPr/>
          <p:nvPr/>
        </p:nvSpPr>
        <p:spPr>
          <a:xfrm>
            <a:off x="0" y="1891542"/>
            <a:ext cx="3573414" cy="460895"/>
          </a:xfrm>
          <a:prstGeom prst="rect">
            <a:avLst/>
          </a:prstGeom>
        </p:spPr>
        <p:txBody>
          <a:bodyPr wrap="none">
            <a:spAutoFit/>
          </a:bodyPr>
          <a:lstStyle/>
          <a:p>
            <a:pPr>
              <a:lnSpc>
                <a:spcPct val="107000"/>
              </a:lnSpc>
              <a:spcAft>
                <a:spcPts val="800"/>
              </a:spcAft>
            </a:pPr>
            <a:r>
              <a:rPr lang="en-US" sz="2400" kern="100" dirty="0">
                <a:latin typeface="Times New Roman" panose="02020603050405020304" pitchFamily="18" charset="0"/>
                <a:ea typeface="DengXian" panose="02010600030101010101" pitchFamily="2" charset="-122"/>
                <a:cs typeface="Times New Roman" panose="02020603050405020304" pitchFamily="18" charset="0"/>
              </a:rPr>
              <a:t>Substitute the given values:</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8662088-9D65-4410-AAEC-FE7254D310EB}"/>
                  </a:ext>
                </a:extLst>
              </p:cNvPr>
              <p:cNvSpPr/>
              <p:nvPr/>
            </p:nvSpPr>
            <p:spPr>
              <a:xfrm>
                <a:off x="3573414" y="2119548"/>
                <a:ext cx="2830070" cy="7534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𝑎</m:t>
                      </m:r>
                      <m:r>
                        <a:rPr lang="en-US" sz="2000">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a:latin typeface="Cambria Math" panose="02040503050406030204" pitchFamily="18" charset="0"/>
                                    </a:rPr>
                                    <m:t>2.60×</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6</m:t>
                                      </m:r>
                                    </m:sup>
                                  </m:sSup>
                                  <m:r>
                                    <a:rPr lang="en-US" sz="2000">
                                      <a:latin typeface="Cambria Math" panose="02040503050406030204" pitchFamily="18" charset="0"/>
                                    </a:rPr>
                                    <m:t> </m:t>
                                  </m:r>
                                  <m:f>
                                    <m:fPr>
                                      <m:type m:val="lin"/>
                                      <m:ctrlPr>
                                        <a:rPr lang="en-US" sz="2000" i="1">
                                          <a:latin typeface="Cambria Math" panose="02040503050406030204" pitchFamily="18" charset="0"/>
                                        </a:rPr>
                                      </m:ctrlPr>
                                    </m:fPr>
                                    <m:num>
                                      <m:r>
                                        <a:rPr lang="en-US" sz="2000" i="1">
                                          <a:latin typeface="Cambria Math" panose="02040503050406030204" pitchFamily="18" charset="0"/>
                                        </a:rPr>
                                        <m:t>𝑚</m:t>
                                      </m:r>
                                    </m:num>
                                    <m:den>
                                      <m:r>
                                        <a:rPr lang="en-US" sz="2000" i="1">
                                          <a:latin typeface="Cambria Math" panose="02040503050406030204" pitchFamily="18" charset="0"/>
                                        </a:rPr>
                                        <m:t>𝑠</m:t>
                                      </m:r>
                                    </m:den>
                                  </m:f>
                                </m:e>
                              </m:d>
                            </m:e>
                            <m:sup>
                              <m:r>
                                <a:rPr lang="en-US" sz="2000">
                                  <a:latin typeface="Cambria Math" panose="02040503050406030204" pitchFamily="18" charset="0"/>
                                </a:rPr>
                                <m:t>2</m:t>
                              </m:r>
                            </m:sup>
                          </m:sSup>
                        </m:num>
                        <m:den>
                          <m:r>
                            <a:rPr lang="en-US" sz="2000">
                              <a:latin typeface="Cambria Math" panose="02040503050406030204" pitchFamily="18" charset="0"/>
                            </a:rPr>
                            <m:t>2</m:t>
                          </m:r>
                          <m:d>
                            <m:dPr>
                              <m:ctrlPr>
                                <a:rPr lang="en-US" sz="2000" i="1">
                                  <a:latin typeface="Cambria Math" panose="02040503050406030204" pitchFamily="18" charset="0"/>
                                </a:rPr>
                              </m:ctrlPr>
                            </m:dPr>
                            <m:e>
                              <m:r>
                                <a:rPr lang="en-US" sz="2000">
                                  <a:latin typeface="Cambria Math" panose="02040503050406030204" pitchFamily="18" charset="0"/>
                                </a:rPr>
                                <m:t>0.0180 </m:t>
                              </m:r>
                              <m:r>
                                <a:rPr lang="en-US" sz="2000" i="1">
                                  <a:latin typeface="Cambria Math" panose="02040503050406030204" pitchFamily="18" charset="0"/>
                                </a:rPr>
                                <m:t>𝑚</m:t>
                              </m:r>
                            </m:e>
                          </m:d>
                        </m:den>
                      </m:f>
                    </m:oMath>
                  </m:oMathPara>
                </a14:m>
                <a:endParaRPr lang="en-US" sz="2000" dirty="0"/>
              </a:p>
            </p:txBody>
          </p:sp>
        </mc:Choice>
        <mc:Fallback xmlns="">
          <p:sp>
            <p:nvSpPr>
              <p:cNvPr id="12" name="Rectangle 11">
                <a:extLst>
                  <a:ext uri="{FF2B5EF4-FFF2-40B4-BE49-F238E27FC236}">
                    <a16:creationId xmlns:a16="http://schemas.microsoft.com/office/drawing/2014/main" id="{18662088-9D65-4410-AAEC-FE7254D310EB}"/>
                  </a:ext>
                </a:extLst>
              </p:cNvPr>
              <p:cNvSpPr>
                <a:spLocks noRot="1" noChangeAspect="1" noMove="1" noResize="1" noEditPoints="1" noAdjustHandles="1" noChangeArrowheads="1" noChangeShapeType="1" noTextEdit="1"/>
              </p:cNvSpPr>
              <p:nvPr/>
            </p:nvSpPr>
            <p:spPr>
              <a:xfrm>
                <a:off x="3573414" y="2119548"/>
                <a:ext cx="2830070" cy="75341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477E3121-CB37-4E9C-BC44-5EAB09714E75}"/>
                  </a:ext>
                </a:extLst>
              </p:cNvPr>
              <p:cNvSpPr/>
              <p:nvPr/>
            </p:nvSpPr>
            <p:spPr>
              <a:xfrm>
                <a:off x="3637110" y="3016127"/>
                <a:ext cx="272754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𝑎</m:t>
                      </m:r>
                      <m:r>
                        <a:rPr lang="en-US" sz="2000">
                          <a:latin typeface="Cambria Math" panose="02040503050406030204" pitchFamily="18" charset="0"/>
                        </a:rPr>
                        <m:t>=1.88×</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14</m:t>
                          </m:r>
                        </m:sup>
                      </m:sSup>
                      <m:r>
                        <a:rPr lang="en-US" sz="2000">
                          <a:latin typeface="Cambria Math" panose="02040503050406030204" pitchFamily="18" charset="0"/>
                        </a:rPr>
                        <m:t> </m:t>
                      </m:r>
                      <m:f>
                        <m:fPr>
                          <m:type m:val="lin"/>
                          <m:ctrlPr>
                            <a:rPr lang="en-US" sz="2000" i="1">
                              <a:latin typeface="Cambria Math" panose="02040503050406030204" pitchFamily="18" charset="0"/>
                            </a:rPr>
                          </m:ctrlPr>
                        </m:fPr>
                        <m:num>
                          <m:r>
                            <a:rPr lang="en-US" sz="2000" i="1">
                              <a:latin typeface="Cambria Math" panose="02040503050406030204" pitchFamily="18" charset="0"/>
                            </a:rPr>
                            <m:t>𝑚</m:t>
                          </m:r>
                        </m:num>
                        <m:den>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a:latin typeface="Cambria Math" panose="02040503050406030204" pitchFamily="18" charset="0"/>
                                </a:rPr>
                                <m:t>2</m:t>
                              </m:r>
                            </m:sup>
                          </m:sSup>
                        </m:den>
                      </m:f>
                    </m:oMath>
                  </m:oMathPara>
                </a14:m>
                <a:endParaRPr lang="en-US" sz="2000" dirty="0"/>
              </a:p>
            </p:txBody>
          </p:sp>
        </mc:Choice>
        <mc:Fallback xmlns="">
          <p:sp>
            <p:nvSpPr>
              <p:cNvPr id="13" name="Rectangle 12">
                <a:extLst>
                  <a:ext uri="{FF2B5EF4-FFF2-40B4-BE49-F238E27FC236}">
                    <a16:creationId xmlns:a16="http://schemas.microsoft.com/office/drawing/2014/main" id="{477E3121-CB37-4E9C-BC44-5EAB09714E75}"/>
                  </a:ext>
                </a:extLst>
              </p:cNvPr>
              <p:cNvSpPr>
                <a:spLocks noRot="1" noChangeAspect="1" noMove="1" noResize="1" noEditPoints="1" noAdjustHandles="1" noChangeArrowheads="1" noChangeShapeType="1" noTextEdit="1"/>
              </p:cNvSpPr>
              <p:nvPr/>
            </p:nvSpPr>
            <p:spPr>
              <a:xfrm>
                <a:off x="3637110" y="3016127"/>
                <a:ext cx="2727542" cy="400110"/>
              </a:xfrm>
              <a:prstGeom prst="rect">
                <a:avLst/>
              </a:prstGeom>
              <a:blipFill>
                <a:blip r:embed="rId4"/>
                <a:stretch>
                  <a:fillRect t="-116923" r="-15436" b="-183077"/>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402F064C-0757-43CF-BEEC-9537CCEB3533}"/>
              </a:ext>
            </a:extLst>
          </p:cNvPr>
          <p:cNvSpPr/>
          <p:nvPr/>
        </p:nvSpPr>
        <p:spPr>
          <a:xfrm>
            <a:off x="-2" y="3507789"/>
            <a:ext cx="3667607" cy="460895"/>
          </a:xfrm>
          <a:prstGeom prst="rect">
            <a:avLst/>
          </a:prstGeom>
        </p:spPr>
        <p:txBody>
          <a:bodyPr wrap="none">
            <a:spAutoFit/>
          </a:bodyPr>
          <a:lstStyle/>
          <a:p>
            <a:pPr>
              <a:lnSpc>
                <a:spcPct val="107000"/>
              </a:lnSpc>
              <a:spcAft>
                <a:spcPts val="800"/>
              </a:spcAft>
              <a:tabLst>
                <a:tab pos="1325880" algn="l"/>
              </a:tabLst>
            </a:pPr>
            <a:r>
              <a:rPr lang="en-US" sz="2400" kern="100" dirty="0">
                <a:latin typeface="Times New Roman" panose="02020603050405020304" pitchFamily="18" charset="0"/>
                <a:ea typeface="DengXian" panose="02010600030101010101" pitchFamily="2" charset="-122"/>
                <a:cs typeface="Times New Roman" panose="02020603050405020304" pitchFamily="18" charset="0"/>
              </a:rPr>
              <a:t> (b) Time to Reach the Grid</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C71C9177-14E6-4B8D-9DE0-EC6ADEDEFC24}"/>
              </a:ext>
            </a:extLst>
          </p:cNvPr>
          <p:cNvSpPr/>
          <p:nvPr/>
        </p:nvSpPr>
        <p:spPr>
          <a:xfrm>
            <a:off x="29295" y="3985042"/>
            <a:ext cx="7933006" cy="460895"/>
          </a:xfrm>
          <a:prstGeom prst="rect">
            <a:avLst/>
          </a:prstGeom>
        </p:spPr>
        <p:txBody>
          <a:bodyPr wrap="none">
            <a:spAutoFit/>
          </a:bodyPr>
          <a:lstStyle/>
          <a:p>
            <a:pPr>
              <a:lnSpc>
                <a:spcPct val="107000"/>
              </a:lnSpc>
              <a:spcAft>
                <a:spcPts val="800"/>
              </a:spcAft>
              <a:tabLst>
                <a:tab pos="1325880" algn="l"/>
              </a:tabLst>
            </a:pPr>
            <a:r>
              <a:rPr lang="en-US" sz="2400" kern="100" dirty="0">
                <a:latin typeface="Times New Roman" panose="02020603050405020304" pitchFamily="18" charset="0"/>
                <a:ea typeface="DengXian" panose="02010600030101010101" pitchFamily="2" charset="-122"/>
                <a:cs typeface="Times New Roman" panose="02020603050405020304" pitchFamily="18" charset="0"/>
              </a:rPr>
              <a:t>We can use the following kinematic equation to find the time t:</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97365FA3-B070-4D65-A65E-D1C251B46479}"/>
                  </a:ext>
                </a:extLst>
              </p:cNvPr>
              <p:cNvSpPr/>
              <p:nvPr/>
            </p:nvSpPr>
            <p:spPr>
              <a:xfrm>
                <a:off x="3435554" y="4480304"/>
                <a:ext cx="143930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𝑣</m:t>
                      </m:r>
                      <m:r>
                        <a:rPr lang="en-US" sz="2000">
                          <a:latin typeface="Cambria Math" panose="02040503050406030204" pitchFamily="18" charset="0"/>
                        </a:rPr>
                        <m:t>=</m:t>
                      </m:r>
                      <m:r>
                        <a:rPr lang="en-US" sz="2000" i="1">
                          <a:latin typeface="Cambria Math" panose="02040503050406030204" pitchFamily="18" charset="0"/>
                        </a:rPr>
                        <m:t>𝑢</m:t>
                      </m:r>
                      <m:r>
                        <a:rPr lang="en-US" sz="2000">
                          <a:latin typeface="Cambria Math" panose="02040503050406030204" pitchFamily="18" charset="0"/>
                        </a:rPr>
                        <m:t>+</m:t>
                      </m:r>
                      <m:r>
                        <a:rPr lang="en-US" sz="2000" i="1">
                          <a:latin typeface="Cambria Math" panose="02040503050406030204" pitchFamily="18" charset="0"/>
                        </a:rPr>
                        <m:t>𝑎𝑡</m:t>
                      </m:r>
                    </m:oMath>
                  </m:oMathPara>
                </a14:m>
                <a:endParaRPr lang="en-US" sz="2000" dirty="0"/>
              </a:p>
            </p:txBody>
          </p:sp>
        </mc:Choice>
        <mc:Fallback xmlns="">
          <p:sp>
            <p:nvSpPr>
              <p:cNvPr id="16" name="Rectangle 15">
                <a:extLst>
                  <a:ext uri="{FF2B5EF4-FFF2-40B4-BE49-F238E27FC236}">
                    <a16:creationId xmlns:a16="http://schemas.microsoft.com/office/drawing/2014/main" id="{97365FA3-B070-4D65-A65E-D1C251B46479}"/>
                  </a:ext>
                </a:extLst>
              </p:cNvPr>
              <p:cNvSpPr>
                <a:spLocks noRot="1" noChangeAspect="1" noMove="1" noResize="1" noEditPoints="1" noAdjustHandles="1" noChangeArrowheads="1" noChangeShapeType="1" noTextEdit="1"/>
              </p:cNvSpPr>
              <p:nvPr/>
            </p:nvSpPr>
            <p:spPr>
              <a:xfrm>
                <a:off x="3435554" y="4480304"/>
                <a:ext cx="1439305" cy="4001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B21D337B-4715-4661-9512-7B1D8BB51F99}"/>
                  </a:ext>
                </a:extLst>
              </p:cNvPr>
              <p:cNvSpPr/>
              <p:nvPr/>
            </p:nvSpPr>
            <p:spPr>
              <a:xfrm>
                <a:off x="29295" y="4893203"/>
                <a:ext cx="3869201" cy="461665"/>
              </a:xfrm>
              <a:prstGeom prst="rect">
                <a:avLst/>
              </a:prstGeom>
            </p:spPr>
            <p:txBody>
              <a:bodyPr wrap="none">
                <a:spAutoFit/>
              </a:bodyPr>
              <a:lstStyle/>
              <a:p>
                <a:r>
                  <a:rPr lang="en-US" sz="2400" dirty="0">
                    <a:latin typeface="Times New Roman" panose="02020603050405020304" pitchFamily="18" charset="0"/>
                    <a:ea typeface="DengXian" panose="02010600030101010101" pitchFamily="2" charset="-122"/>
                    <a:cs typeface="Times New Roman" panose="02020603050405020304" pitchFamily="18" charset="0"/>
                  </a:rPr>
                  <a:t>Since the initial speed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𝑢</m:t>
                    </m:r>
                    <m:r>
                      <a:rPr lang="en-US" sz="2400" i="1">
                        <a:latin typeface="Cambria Math" panose="02040503050406030204" pitchFamily="18" charset="0"/>
                        <a:ea typeface="DengXian" panose="02010600030101010101" pitchFamily="2" charset="-122"/>
                        <a:cs typeface="Times New Roman" panose="02020603050405020304" pitchFamily="18" charset="0"/>
                      </a:rPr>
                      <m:t>=0: </m:t>
                    </m:r>
                  </m:oMath>
                </a14:m>
                <a:endParaRPr lang="en-US" sz="2400" dirty="0">
                  <a:latin typeface="Times New Roman" panose="02020603050405020304" pitchFamily="18" charset="0"/>
                  <a:cs typeface="Times New Roman" panose="02020603050405020304" pitchFamily="18" charset="0"/>
                </a:endParaRPr>
              </a:p>
            </p:txBody>
          </p:sp>
        </mc:Choice>
        <mc:Fallback xmlns="">
          <p:sp>
            <p:nvSpPr>
              <p:cNvPr id="17" name="Rectangle 16">
                <a:extLst>
                  <a:ext uri="{FF2B5EF4-FFF2-40B4-BE49-F238E27FC236}">
                    <a16:creationId xmlns:a16="http://schemas.microsoft.com/office/drawing/2014/main" id="{B21D337B-4715-4661-9512-7B1D8BB51F99}"/>
                  </a:ext>
                </a:extLst>
              </p:cNvPr>
              <p:cNvSpPr>
                <a:spLocks noRot="1" noChangeAspect="1" noMove="1" noResize="1" noEditPoints="1" noAdjustHandles="1" noChangeArrowheads="1" noChangeShapeType="1" noTextEdit="1"/>
              </p:cNvSpPr>
              <p:nvPr/>
            </p:nvSpPr>
            <p:spPr>
              <a:xfrm>
                <a:off x="29295" y="4893203"/>
                <a:ext cx="3869201" cy="461665"/>
              </a:xfrm>
              <a:prstGeom prst="rect">
                <a:avLst/>
              </a:prstGeom>
              <a:blipFill>
                <a:blip r:embed="rId6"/>
                <a:stretch>
                  <a:fillRect l="-2520" t="-10667"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1E9CF984-07C4-47BF-881C-299B14724C4B}"/>
                  </a:ext>
                </a:extLst>
              </p:cNvPr>
              <p:cNvSpPr/>
              <p:nvPr/>
            </p:nvSpPr>
            <p:spPr>
              <a:xfrm>
                <a:off x="3573414" y="5371931"/>
                <a:ext cx="97892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𝑣</m:t>
                      </m:r>
                      <m:r>
                        <a:rPr lang="en-US" sz="2000">
                          <a:latin typeface="Cambria Math" panose="02040503050406030204" pitchFamily="18" charset="0"/>
                        </a:rPr>
                        <m:t>=</m:t>
                      </m:r>
                      <m:r>
                        <a:rPr lang="en-US" sz="2000" i="1">
                          <a:latin typeface="Cambria Math" panose="02040503050406030204" pitchFamily="18" charset="0"/>
                        </a:rPr>
                        <m:t>𝑎𝑡</m:t>
                      </m:r>
                    </m:oMath>
                  </m:oMathPara>
                </a14:m>
                <a:endParaRPr lang="en-US" sz="2000" dirty="0"/>
              </a:p>
            </p:txBody>
          </p:sp>
        </mc:Choice>
        <mc:Fallback xmlns="">
          <p:sp>
            <p:nvSpPr>
              <p:cNvPr id="18" name="Rectangle 17">
                <a:extLst>
                  <a:ext uri="{FF2B5EF4-FFF2-40B4-BE49-F238E27FC236}">
                    <a16:creationId xmlns:a16="http://schemas.microsoft.com/office/drawing/2014/main" id="{1E9CF984-07C4-47BF-881C-299B14724C4B}"/>
                  </a:ext>
                </a:extLst>
              </p:cNvPr>
              <p:cNvSpPr>
                <a:spLocks noRot="1" noChangeAspect="1" noMove="1" noResize="1" noEditPoints="1" noAdjustHandles="1" noChangeArrowheads="1" noChangeShapeType="1" noTextEdit="1"/>
              </p:cNvSpPr>
              <p:nvPr/>
            </p:nvSpPr>
            <p:spPr>
              <a:xfrm>
                <a:off x="3573414" y="5371931"/>
                <a:ext cx="978922" cy="400110"/>
              </a:xfrm>
              <a:prstGeom prst="rect">
                <a:avLst/>
              </a:prstGeom>
              <a:blipFill>
                <a:blip r:embed="rId7"/>
                <a:stretch>
                  <a:fillRect/>
                </a:stretch>
              </a:blipFill>
            </p:spPr>
            <p:txBody>
              <a:bodyPr/>
              <a:lstStyle/>
              <a:p>
                <a:r>
                  <a:rPr lang="en-US">
                    <a:noFill/>
                  </a:rPr>
                  <a:t> </a:t>
                </a:r>
              </a:p>
            </p:txBody>
          </p:sp>
        </mc:Fallback>
      </mc:AlternateContent>
      <p:sp>
        <p:nvSpPr>
          <p:cNvPr id="19" name="Rectangle 18">
            <a:extLst>
              <a:ext uri="{FF2B5EF4-FFF2-40B4-BE49-F238E27FC236}">
                <a16:creationId xmlns:a16="http://schemas.microsoft.com/office/drawing/2014/main" id="{7B8AD1CD-5849-4D43-BCFE-4CC653D5E64A}"/>
              </a:ext>
            </a:extLst>
          </p:cNvPr>
          <p:cNvSpPr/>
          <p:nvPr/>
        </p:nvSpPr>
        <p:spPr>
          <a:xfrm>
            <a:off x="37541" y="5688255"/>
            <a:ext cx="1824538" cy="460895"/>
          </a:xfrm>
          <a:prstGeom prst="rect">
            <a:avLst/>
          </a:prstGeom>
        </p:spPr>
        <p:txBody>
          <a:bodyPr wrap="none">
            <a:spAutoFit/>
          </a:bodyPr>
          <a:lstStyle/>
          <a:p>
            <a:pPr>
              <a:lnSpc>
                <a:spcPct val="107000"/>
              </a:lnSpc>
              <a:spcAft>
                <a:spcPts val="800"/>
              </a:spcAft>
              <a:tabLst>
                <a:tab pos="1325880" algn="l"/>
              </a:tabLst>
            </a:pPr>
            <a:r>
              <a:rPr lang="en-US" sz="2400" kern="100" dirty="0">
                <a:latin typeface="Times New Roman" panose="02020603050405020304" pitchFamily="18" charset="0"/>
                <a:ea typeface="DengXian" panose="02010600030101010101" pitchFamily="2" charset="-122"/>
                <a:cs typeface="Times New Roman" panose="02020603050405020304" pitchFamily="18" charset="0"/>
              </a:rPr>
              <a:t>Solving for t:</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67EBEDB0-AFC3-423D-AA6F-BAF4266DEACF}"/>
                  </a:ext>
                </a:extLst>
              </p:cNvPr>
              <p:cNvSpPr/>
              <p:nvPr/>
            </p:nvSpPr>
            <p:spPr>
              <a:xfrm>
                <a:off x="1963895" y="6121048"/>
                <a:ext cx="838243" cy="6199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𝑡</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𝑣</m:t>
                          </m:r>
                        </m:num>
                        <m:den>
                          <m:r>
                            <a:rPr lang="en-US" sz="2000" i="1">
                              <a:latin typeface="Cambria Math" panose="02040503050406030204" pitchFamily="18" charset="0"/>
                            </a:rPr>
                            <m:t>𝑎</m:t>
                          </m:r>
                        </m:den>
                      </m:f>
                    </m:oMath>
                  </m:oMathPara>
                </a14:m>
                <a:endParaRPr lang="en-US" sz="2000" dirty="0"/>
              </a:p>
            </p:txBody>
          </p:sp>
        </mc:Choice>
        <mc:Fallback xmlns="">
          <p:sp>
            <p:nvSpPr>
              <p:cNvPr id="20" name="Rectangle 19">
                <a:extLst>
                  <a:ext uri="{FF2B5EF4-FFF2-40B4-BE49-F238E27FC236}">
                    <a16:creationId xmlns:a16="http://schemas.microsoft.com/office/drawing/2014/main" id="{67EBEDB0-AFC3-423D-AA6F-BAF4266DEACF}"/>
                  </a:ext>
                </a:extLst>
              </p:cNvPr>
              <p:cNvSpPr>
                <a:spLocks noRot="1" noChangeAspect="1" noMove="1" noResize="1" noEditPoints="1" noAdjustHandles="1" noChangeArrowheads="1" noChangeShapeType="1" noTextEdit="1"/>
              </p:cNvSpPr>
              <p:nvPr/>
            </p:nvSpPr>
            <p:spPr>
              <a:xfrm>
                <a:off x="1963895" y="6121048"/>
                <a:ext cx="838243" cy="61997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9CA68D38-D850-49D9-AEC3-28D8DF038236}"/>
                  </a:ext>
                </a:extLst>
              </p:cNvPr>
              <p:cNvSpPr/>
              <p:nvPr/>
            </p:nvSpPr>
            <p:spPr>
              <a:xfrm>
                <a:off x="3229068" y="6003110"/>
                <a:ext cx="2685863" cy="7511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𝑡</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2.60×</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6</m:t>
                              </m:r>
                            </m:sup>
                          </m:sSup>
                          <m:r>
                            <a:rPr lang="en-US" sz="2000">
                              <a:latin typeface="Cambria Math" panose="02040503050406030204" pitchFamily="18" charset="0"/>
                            </a:rPr>
                            <m:t> </m:t>
                          </m:r>
                          <m:f>
                            <m:fPr>
                              <m:type m:val="lin"/>
                              <m:ctrlPr>
                                <a:rPr lang="en-US" sz="2000" i="1">
                                  <a:latin typeface="Cambria Math" panose="02040503050406030204" pitchFamily="18" charset="0"/>
                                </a:rPr>
                              </m:ctrlPr>
                            </m:fPr>
                            <m:num>
                              <m:r>
                                <a:rPr lang="en-US" sz="2000" i="1">
                                  <a:latin typeface="Cambria Math" panose="02040503050406030204" pitchFamily="18" charset="0"/>
                                </a:rPr>
                                <m:t>𝑚</m:t>
                              </m:r>
                            </m:num>
                            <m:den>
                              <m:r>
                                <a:rPr lang="en-US" sz="2000" i="1">
                                  <a:latin typeface="Cambria Math" panose="02040503050406030204" pitchFamily="18" charset="0"/>
                                </a:rPr>
                                <m:t>𝑠</m:t>
                              </m:r>
                            </m:den>
                          </m:f>
                        </m:num>
                        <m:den>
                          <m:r>
                            <a:rPr lang="en-US" sz="2000">
                              <a:latin typeface="Cambria Math" panose="02040503050406030204" pitchFamily="18" charset="0"/>
                            </a:rPr>
                            <m:t>1.88×</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14</m:t>
                              </m:r>
                            </m:sup>
                          </m:sSup>
                          <m:r>
                            <a:rPr lang="en-US" sz="2000">
                              <a:latin typeface="Cambria Math" panose="02040503050406030204" pitchFamily="18" charset="0"/>
                            </a:rPr>
                            <m:t> </m:t>
                          </m:r>
                          <m:f>
                            <m:fPr>
                              <m:type m:val="lin"/>
                              <m:ctrlPr>
                                <a:rPr lang="en-US" sz="2000" i="1">
                                  <a:latin typeface="Cambria Math" panose="02040503050406030204" pitchFamily="18" charset="0"/>
                                </a:rPr>
                              </m:ctrlPr>
                            </m:fPr>
                            <m:num>
                              <m:r>
                                <a:rPr lang="en-US" sz="2000" i="1">
                                  <a:latin typeface="Cambria Math" panose="02040503050406030204" pitchFamily="18" charset="0"/>
                                </a:rPr>
                                <m:t>𝑚</m:t>
                              </m:r>
                            </m:num>
                            <m:den>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a:latin typeface="Cambria Math" panose="02040503050406030204" pitchFamily="18" charset="0"/>
                                    </a:rPr>
                                    <m:t>2</m:t>
                                  </m:r>
                                </m:sup>
                              </m:sSup>
                            </m:den>
                          </m:f>
                        </m:den>
                      </m:f>
                    </m:oMath>
                  </m:oMathPara>
                </a14:m>
                <a:endParaRPr lang="en-US" sz="2000" dirty="0"/>
              </a:p>
            </p:txBody>
          </p:sp>
        </mc:Choice>
        <mc:Fallback xmlns="">
          <p:sp>
            <p:nvSpPr>
              <p:cNvPr id="21" name="Rectangle 20">
                <a:extLst>
                  <a:ext uri="{FF2B5EF4-FFF2-40B4-BE49-F238E27FC236}">
                    <a16:creationId xmlns:a16="http://schemas.microsoft.com/office/drawing/2014/main" id="{9CA68D38-D850-49D9-AEC3-28D8DF038236}"/>
                  </a:ext>
                </a:extLst>
              </p:cNvPr>
              <p:cNvSpPr>
                <a:spLocks noRot="1" noChangeAspect="1" noMove="1" noResize="1" noEditPoints="1" noAdjustHandles="1" noChangeArrowheads="1" noChangeShapeType="1" noTextEdit="1"/>
              </p:cNvSpPr>
              <p:nvPr/>
            </p:nvSpPr>
            <p:spPr>
              <a:xfrm>
                <a:off x="3229068" y="6003110"/>
                <a:ext cx="2685863" cy="75116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3222D1B6-1370-4E51-B789-16C62722DB21}"/>
                  </a:ext>
                </a:extLst>
              </p:cNvPr>
              <p:cNvSpPr/>
              <p:nvPr/>
            </p:nvSpPr>
            <p:spPr>
              <a:xfrm>
                <a:off x="6086023" y="6165387"/>
                <a:ext cx="218816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𝑡</m:t>
                      </m:r>
                      <m:r>
                        <a:rPr lang="en-US" sz="2000">
                          <a:latin typeface="Cambria Math" panose="02040503050406030204" pitchFamily="18" charset="0"/>
                        </a:rPr>
                        <m:t>=1.38×</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−8</m:t>
                          </m:r>
                        </m:sup>
                      </m:sSup>
                      <m:r>
                        <a:rPr lang="en-US" sz="2000">
                          <a:latin typeface="Cambria Math" panose="02040503050406030204" pitchFamily="18" charset="0"/>
                        </a:rPr>
                        <m:t> </m:t>
                      </m:r>
                      <m:r>
                        <a:rPr lang="en-US" sz="2000" i="1">
                          <a:latin typeface="Cambria Math" panose="02040503050406030204" pitchFamily="18" charset="0"/>
                        </a:rPr>
                        <m:t>𝑠</m:t>
                      </m:r>
                    </m:oMath>
                  </m:oMathPara>
                </a14:m>
                <a:endParaRPr lang="en-US" sz="2000" dirty="0"/>
              </a:p>
            </p:txBody>
          </p:sp>
        </mc:Choice>
        <mc:Fallback xmlns="">
          <p:sp>
            <p:nvSpPr>
              <p:cNvPr id="22" name="Rectangle 21">
                <a:extLst>
                  <a:ext uri="{FF2B5EF4-FFF2-40B4-BE49-F238E27FC236}">
                    <a16:creationId xmlns:a16="http://schemas.microsoft.com/office/drawing/2014/main" id="{3222D1B6-1370-4E51-B789-16C62722DB21}"/>
                  </a:ext>
                </a:extLst>
              </p:cNvPr>
              <p:cNvSpPr>
                <a:spLocks noRot="1" noChangeAspect="1" noMove="1" noResize="1" noEditPoints="1" noAdjustHandles="1" noChangeArrowheads="1" noChangeShapeType="1" noTextEdit="1"/>
              </p:cNvSpPr>
              <p:nvPr/>
            </p:nvSpPr>
            <p:spPr>
              <a:xfrm>
                <a:off x="6086023" y="6165387"/>
                <a:ext cx="2188163" cy="400110"/>
              </a:xfrm>
              <a:prstGeom prst="rect">
                <a:avLst/>
              </a:prstGeom>
              <a:blipFill>
                <a:blip r:embed="rId10"/>
                <a:stretch>
                  <a:fillRect/>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2758860D-5DFE-467C-BACA-D96A531F173B}"/>
              </a:ext>
            </a:extLst>
          </p:cNvPr>
          <p:cNvSpPr txBox="1"/>
          <p:nvPr/>
        </p:nvSpPr>
        <p:spPr>
          <a:xfrm>
            <a:off x="3637110" y="3002636"/>
            <a:ext cx="2967930" cy="460895"/>
          </a:xfrm>
          <a:prstGeom prst="rect">
            <a:avLst/>
          </a:prstGeom>
          <a:noFill/>
          <a:ln w="19050">
            <a:solidFill>
              <a:srgbClr val="FF0000"/>
            </a:solidFill>
          </a:ln>
        </p:spPr>
        <p:txBody>
          <a:bodyPr wrap="square" rtlCol="0">
            <a:spAutoFit/>
          </a:bodyPr>
          <a:lstStyle/>
          <a:p>
            <a:endParaRPr lang="en-US" sz="2400" dirty="0" err="1">
              <a:latin typeface="+mj-lt"/>
            </a:endParaRPr>
          </a:p>
        </p:txBody>
      </p:sp>
      <p:sp>
        <p:nvSpPr>
          <p:cNvPr id="24" name="TextBox 23">
            <a:extLst>
              <a:ext uri="{FF2B5EF4-FFF2-40B4-BE49-F238E27FC236}">
                <a16:creationId xmlns:a16="http://schemas.microsoft.com/office/drawing/2014/main" id="{7726B55C-01EF-436C-B78C-9D89120B0920}"/>
              </a:ext>
            </a:extLst>
          </p:cNvPr>
          <p:cNvSpPr txBox="1"/>
          <p:nvPr/>
        </p:nvSpPr>
        <p:spPr>
          <a:xfrm>
            <a:off x="6086023" y="6121048"/>
            <a:ext cx="2286190" cy="460895"/>
          </a:xfrm>
          <a:prstGeom prst="rect">
            <a:avLst/>
          </a:prstGeom>
          <a:noFill/>
          <a:ln w="19050">
            <a:solidFill>
              <a:srgbClr val="FF0000"/>
            </a:solidFill>
          </a:ln>
        </p:spPr>
        <p:txBody>
          <a:bodyPr wrap="square" rtlCol="0">
            <a:spAutoFit/>
          </a:bodyPr>
          <a:lstStyle/>
          <a:p>
            <a:endParaRPr lang="en-US" sz="2400" dirty="0" err="1">
              <a:latin typeface="+mj-lt"/>
            </a:endParaRPr>
          </a:p>
        </p:txBody>
      </p:sp>
    </p:spTree>
    <p:extLst>
      <p:ext uri="{BB962C8B-B14F-4D97-AF65-F5344CB8AC3E}">
        <p14:creationId xmlns:p14="http://schemas.microsoft.com/office/powerpoint/2010/main" val="3090369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P spid="18" grpId="0"/>
      <p:bldP spid="19" grpId="0"/>
      <p:bldP spid="20" grpId="0"/>
      <p:bldP spid="21" grpId="0"/>
      <p:bldP spid="22" grpId="0"/>
      <p:bldP spid="23" grpId="0" animBg="1"/>
      <p:bldP spid="2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5: ANSWERS</a:t>
            </a:r>
          </a:p>
        </p:txBody>
      </p:sp>
      <p:sp>
        <p:nvSpPr>
          <p:cNvPr id="2" name="Rectangle 1">
            <a:extLst>
              <a:ext uri="{FF2B5EF4-FFF2-40B4-BE49-F238E27FC236}">
                <a16:creationId xmlns:a16="http://schemas.microsoft.com/office/drawing/2014/main" id="{A9B4504F-E508-46F7-A9A0-CBABD736F61F}"/>
              </a:ext>
            </a:extLst>
          </p:cNvPr>
          <p:cNvSpPr/>
          <p:nvPr/>
        </p:nvSpPr>
        <p:spPr>
          <a:xfrm>
            <a:off x="-1" y="736952"/>
            <a:ext cx="4675319" cy="461665"/>
          </a:xfrm>
          <a:prstGeom prst="rect">
            <a:avLst/>
          </a:prstGeom>
        </p:spPr>
        <p:txBody>
          <a:bodyPr wrap="none">
            <a:spAutoFit/>
          </a:bodyPr>
          <a:lstStyle/>
          <a:p>
            <a:r>
              <a:rPr lang="en-US" sz="2400" dirty="0">
                <a:latin typeface="Times New Roman" panose="02020603050405020304" pitchFamily="18" charset="0"/>
                <a:ea typeface="Calibri" panose="020F0502020204030204" pitchFamily="34" charset="0"/>
                <a:cs typeface="Times New Roman" panose="02020603050405020304" pitchFamily="18" charset="0"/>
              </a:rPr>
              <a:t>(c) Net Force Acting on the Electron</a:t>
            </a:r>
            <a:endParaRPr lang="en-US"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024AF688-2F1E-4210-8ADC-CE4927E706A4}"/>
              </a:ext>
            </a:extLst>
          </p:cNvPr>
          <p:cNvSpPr/>
          <p:nvPr/>
        </p:nvSpPr>
        <p:spPr>
          <a:xfrm>
            <a:off x="0" y="1476496"/>
            <a:ext cx="8841899" cy="830997"/>
          </a:xfrm>
          <a:prstGeom prst="rect">
            <a:avLst/>
          </a:prstGeom>
        </p:spPr>
        <p:txBody>
          <a:bodyPr wrap="square">
            <a:spAutoFit/>
          </a:bodyPr>
          <a:lstStyle/>
          <a:p>
            <a:r>
              <a:rPr lang="en-US" sz="2400" dirty="0">
                <a:latin typeface="Times New Roman" panose="02020603050405020304" pitchFamily="18" charset="0"/>
                <a:ea typeface="DengXian" panose="02010600030101010101" pitchFamily="2" charset="-122"/>
                <a:cs typeface="Times New Roman" panose="02020603050405020304" pitchFamily="18" charset="0"/>
              </a:rPr>
              <a:t>The net force F acting on the electron can be found using Newton's second law:</a:t>
            </a: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52AE96A-E675-4749-99AB-F0838FE479F3}"/>
                  </a:ext>
                </a:extLst>
              </p:cNvPr>
              <p:cNvSpPr/>
              <p:nvPr/>
            </p:nvSpPr>
            <p:spPr>
              <a:xfrm>
                <a:off x="3860476" y="2300521"/>
                <a:ext cx="111286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𝐹</m:t>
                      </m:r>
                      <m:r>
                        <a:rPr lang="en-US" sz="2000">
                          <a:latin typeface="Cambria Math" panose="02040503050406030204" pitchFamily="18" charset="0"/>
                        </a:rPr>
                        <m:t>=</m:t>
                      </m:r>
                      <m:r>
                        <a:rPr lang="en-US" sz="2000" i="1">
                          <a:latin typeface="Cambria Math" panose="02040503050406030204" pitchFamily="18" charset="0"/>
                        </a:rPr>
                        <m:t>𝑚𝑎</m:t>
                      </m:r>
                    </m:oMath>
                  </m:oMathPara>
                </a14:m>
                <a:endParaRPr lang="en-US" sz="2000" dirty="0"/>
              </a:p>
            </p:txBody>
          </p:sp>
        </mc:Choice>
        <mc:Fallback xmlns="">
          <p:sp>
            <p:nvSpPr>
              <p:cNvPr id="5" name="Rectangle 4">
                <a:extLst>
                  <a:ext uri="{FF2B5EF4-FFF2-40B4-BE49-F238E27FC236}">
                    <a16:creationId xmlns:a16="http://schemas.microsoft.com/office/drawing/2014/main" id="{F52AE96A-E675-4749-99AB-F0838FE479F3}"/>
                  </a:ext>
                </a:extLst>
              </p:cNvPr>
              <p:cNvSpPr>
                <a:spLocks noRot="1" noChangeAspect="1" noMove="1" noResize="1" noEditPoints="1" noAdjustHandles="1" noChangeArrowheads="1" noChangeShapeType="1" noTextEdit="1"/>
              </p:cNvSpPr>
              <p:nvPr/>
            </p:nvSpPr>
            <p:spPr>
              <a:xfrm>
                <a:off x="3860476" y="2300521"/>
                <a:ext cx="1112869" cy="400110"/>
              </a:xfrm>
              <a:prstGeom prst="rect">
                <a:avLst/>
              </a:prstGeom>
              <a:blipFill>
                <a:blip r:embed="rId2"/>
                <a:stretch>
                  <a:fillRect/>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048705CE-31D4-496D-BB16-E6095767DE4A}"/>
              </a:ext>
            </a:extLst>
          </p:cNvPr>
          <p:cNvSpPr/>
          <p:nvPr/>
        </p:nvSpPr>
        <p:spPr>
          <a:xfrm>
            <a:off x="-1" y="2976719"/>
            <a:ext cx="7027886" cy="460895"/>
          </a:xfrm>
          <a:prstGeom prst="rect">
            <a:avLst/>
          </a:prstGeom>
        </p:spPr>
        <p:txBody>
          <a:bodyPr wrap="none">
            <a:spAutoFit/>
          </a:bodyPr>
          <a:lstStyle/>
          <a:p>
            <a:pPr>
              <a:lnSpc>
                <a:spcPct val="107000"/>
              </a:lnSpc>
              <a:spcAft>
                <a:spcPts val="800"/>
              </a:spcAft>
              <a:tabLst>
                <a:tab pos="1325880" algn="l"/>
              </a:tabLst>
            </a:pPr>
            <a:r>
              <a:rPr lang="en-US" sz="2400" kern="100" dirty="0">
                <a:latin typeface="Times New Roman" panose="02020603050405020304" pitchFamily="18" charset="0"/>
                <a:ea typeface="DengXian" panose="02010600030101010101" pitchFamily="2" charset="-122"/>
                <a:cs typeface="Times New Roman" panose="02020603050405020304" pitchFamily="18" charset="0"/>
              </a:rPr>
              <a:t>Substitute the mass of the electron and the acceleration:</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DCE9D7CA-E2DA-4D84-8789-F011C91B2D8F}"/>
                  </a:ext>
                </a:extLst>
              </p:cNvPr>
              <p:cNvSpPr/>
              <p:nvPr/>
            </p:nvSpPr>
            <p:spPr>
              <a:xfrm>
                <a:off x="2107639" y="3891897"/>
                <a:ext cx="492872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F</m:t>
                      </m:r>
                      <m:r>
                        <a:rPr lang="en-US" sz="2000">
                          <a:latin typeface="Cambria Math" panose="02040503050406030204" pitchFamily="18" charset="0"/>
                        </a:rPr>
                        <m:t>=</m:t>
                      </m:r>
                      <m:d>
                        <m:dPr>
                          <m:ctrlPr>
                            <a:rPr lang="en-US" sz="2000" i="1">
                              <a:latin typeface="Cambria Math" panose="02040503050406030204" pitchFamily="18" charset="0"/>
                            </a:rPr>
                          </m:ctrlPr>
                        </m:dPr>
                        <m:e>
                          <m:r>
                            <a:rPr lang="en-US" sz="2000">
                              <a:latin typeface="Cambria Math" panose="02040503050406030204" pitchFamily="18" charset="0"/>
                            </a:rPr>
                            <m:t>9.11×</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−31</m:t>
                              </m:r>
                            </m:sup>
                          </m:sSup>
                          <m:r>
                            <a:rPr lang="en-US" sz="2000" i="1">
                              <a:latin typeface="Cambria Math" panose="02040503050406030204" pitchFamily="18" charset="0"/>
                            </a:rPr>
                            <m:t>𝑘𝑔</m:t>
                          </m:r>
                          <m:r>
                            <a:rPr lang="en-US" sz="2000">
                              <a:latin typeface="Cambria Math" panose="02040503050406030204" pitchFamily="18" charset="0"/>
                            </a:rPr>
                            <m:t> </m:t>
                          </m:r>
                        </m:e>
                      </m:d>
                      <m:d>
                        <m:dPr>
                          <m:ctrlPr>
                            <a:rPr lang="en-US" sz="2000" i="1">
                              <a:latin typeface="Cambria Math" panose="02040503050406030204" pitchFamily="18" charset="0"/>
                            </a:rPr>
                          </m:ctrlPr>
                        </m:dPr>
                        <m:e>
                          <m:r>
                            <a:rPr lang="en-US" sz="2000">
                              <a:latin typeface="Cambria Math" panose="02040503050406030204" pitchFamily="18" charset="0"/>
                            </a:rPr>
                            <m:t>1.88×</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14</m:t>
                              </m:r>
                            </m:sup>
                          </m:sSup>
                          <m:r>
                            <a:rPr lang="en-US" sz="2000">
                              <a:latin typeface="Cambria Math" panose="02040503050406030204" pitchFamily="18" charset="0"/>
                            </a:rPr>
                            <m:t> </m:t>
                          </m:r>
                          <m:f>
                            <m:fPr>
                              <m:type m:val="lin"/>
                              <m:ctrlPr>
                                <a:rPr lang="en-US" sz="2000" i="1">
                                  <a:latin typeface="Cambria Math" panose="02040503050406030204" pitchFamily="18" charset="0"/>
                                </a:rPr>
                              </m:ctrlPr>
                            </m:fPr>
                            <m:num>
                              <m:r>
                                <a:rPr lang="en-US" sz="2000" i="1">
                                  <a:latin typeface="Cambria Math" panose="02040503050406030204" pitchFamily="18" charset="0"/>
                                </a:rPr>
                                <m:t>𝑚</m:t>
                              </m:r>
                            </m:num>
                            <m:den>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a:latin typeface="Cambria Math" panose="02040503050406030204" pitchFamily="18" charset="0"/>
                                    </a:rPr>
                                    <m:t>2</m:t>
                                  </m:r>
                                </m:sup>
                              </m:sSup>
                            </m:den>
                          </m:f>
                        </m:e>
                      </m:d>
                    </m:oMath>
                  </m:oMathPara>
                </a14:m>
                <a:endParaRPr lang="en-US" sz="2000" dirty="0"/>
              </a:p>
            </p:txBody>
          </p:sp>
        </mc:Choice>
        <mc:Fallback xmlns="">
          <p:sp>
            <p:nvSpPr>
              <p:cNvPr id="7" name="Rectangle 6">
                <a:extLst>
                  <a:ext uri="{FF2B5EF4-FFF2-40B4-BE49-F238E27FC236}">
                    <a16:creationId xmlns:a16="http://schemas.microsoft.com/office/drawing/2014/main" id="{DCE9D7CA-E2DA-4D84-8789-F011C91B2D8F}"/>
                  </a:ext>
                </a:extLst>
              </p:cNvPr>
              <p:cNvSpPr>
                <a:spLocks noRot="1" noChangeAspect="1" noMove="1" noResize="1" noEditPoints="1" noAdjustHandles="1" noChangeArrowheads="1" noChangeShapeType="1" noTextEdit="1"/>
              </p:cNvSpPr>
              <p:nvPr/>
            </p:nvSpPr>
            <p:spPr>
              <a:xfrm>
                <a:off x="2107639" y="3891897"/>
                <a:ext cx="4928722" cy="400110"/>
              </a:xfrm>
              <a:prstGeom prst="rect">
                <a:avLst/>
              </a:prstGeom>
              <a:blipFill>
                <a:blip r:embed="rId3"/>
                <a:stretch>
                  <a:fillRect t="-115152" r="-6188" b="-1787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47915B7C-472F-417A-B47B-2E9781A7F7B8}"/>
                  </a:ext>
                </a:extLst>
              </p:cNvPr>
              <p:cNvSpPr/>
              <p:nvPr/>
            </p:nvSpPr>
            <p:spPr>
              <a:xfrm>
                <a:off x="3220936" y="4682002"/>
                <a:ext cx="237084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𝐹</m:t>
                      </m:r>
                      <m:r>
                        <a:rPr lang="en-US" sz="2000">
                          <a:latin typeface="Cambria Math" panose="02040503050406030204" pitchFamily="18" charset="0"/>
                        </a:rPr>
                        <m:t>=1.71×</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−16</m:t>
                          </m:r>
                        </m:sup>
                      </m:sSup>
                      <m:r>
                        <a:rPr lang="en-US" sz="2000" i="1">
                          <a:latin typeface="Cambria Math" panose="02040503050406030204" pitchFamily="18" charset="0"/>
                        </a:rPr>
                        <m:t>𝑁</m:t>
                      </m:r>
                    </m:oMath>
                  </m:oMathPara>
                </a14:m>
                <a:endParaRPr lang="en-US" sz="2000" dirty="0"/>
              </a:p>
            </p:txBody>
          </p:sp>
        </mc:Choice>
        <mc:Fallback xmlns="">
          <p:sp>
            <p:nvSpPr>
              <p:cNvPr id="8" name="Rectangle 7">
                <a:extLst>
                  <a:ext uri="{FF2B5EF4-FFF2-40B4-BE49-F238E27FC236}">
                    <a16:creationId xmlns:a16="http://schemas.microsoft.com/office/drawing/2014/main" id="{47915B7C-472F-417A-B47B-2E9781A7F7B8}"/>
                  </a:ext>
                </a:extLst>
              </p:cNvPr>
              <p:cNvSpPr>
                <a:spLocks noRot="1" noChangeAspect="1" noMove="1" noResize="1" noEditPoints="1" noAdjustHandles="1" noChangeArrowheads="1" noChangeShapeType="1" noTextEdit="1"/>
              </p:cNvSpPr>
              <p:nvPr/>
            </p:nvSpPr>
            <p:spPr>
              <a:xfrm>
                <a:off x="3220936" y="4682002"/>
                <a:ext cx="2370841" cy="400110"/>
              </a:xfrm>
              <a:prstGeom prst="rect">
                <a:avLst/>
              </a:prstGeom>
              <a:blipFill>
                <a:blip r:embed="rId4"/>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CE25571-03C1-43A8-86E8-DC548684062C}"/>
              </a:ext>
            </a:extLst>
          </p:cNvPr>
          <p:cNvSpPr txBox="1"/>
          <p:nvPr/>
        </p:nvSpPr>
        <p:spPr>
          <a:xfrm>
            <a:off x="3603541" y="2293905"/>
            <a:ext cx="1778466" cy="460895"/>
          </a:xfrm>
          <a:prstGeom prst="rect">
            <a:avLst/>
          </a:prstGeom>
          <a:noFill/>
          <a:ln w="19050">
            <a:solidFill>
              <a:srgbClr val="FF0000"/>
            </a:solidFill>
          </a:ln>
        </p:spPr>
        <p:txBody>
          <a:bodyPr wrap="square" rtlCol="0">
            <a:spAutoFit/>
          </a:bodyPr>
          <a:lstStyle/>
          <a:p>
            <a:endParaRPr lang="en-US" sz="2400" dirty="0" err="1">
              <a:latin typeface="+mj-lt"/>
            </a:endParaRPr>
          </a:p>
        </p:txBody>
      </p:sp>
      <p:sp>
        <p:nvSpPr>
          <p:cNvPr id="10" name="TextBox 9">
            <a:extLst>
              <a:ext uri="{FF2B5EF4-FFF2-40B4-BE49-F238E27FC236}">
                <a16:creationId xmlns:a16="http://schemas.microsoft.com/office/drawing/2014/main" id="{11300760-E3B7-4041-8476-08EE94A60235}"/>
              </a:ext>
            </a:extLst>
          </p:cNvPr>
          <p:cNvSpPr txBox="1"/>
          <p:nvPr/>
        </p:nvSpPr>
        <p:spPr>
          <a:xfrm>
            <a:off x="3194879" y="4682002"/>
            <a:ext cx="2396898" cy="460895"/>
          </a:xfrm>
          <a:prstGeom prst="rect">
            <a:avLst/>
          </a:prstGeom>
          <a:noFill/>
          <a:ln w="19050">
            <a:solidFill>
              <a:srgbClr val="FF0000"/>
            </a:solidFill>
          </a:ln>
        </p:spPr>
        <p:txBody>
          <a:bodyPr wrap="square" rtlCol="0">
            <a:spAutoFit/>
          </a:bodyPr>
          <a:lstStyle/>
          <a:p>
            <a:endParaRPr lang="en-US" sz="2400" dirty="0" err="1">
              <a:latin typeface="+mj-lt"/>
            </a:endParaRPr>
          </a:p>
        </p:txBody>
      </p:sp>
    </p:spTree>
    <p:extLst>
      <p:ext uri="{BB962C8B-B14F-4D97-AF65-F5344CB8AC3E}">
        <p14:creationId xmlns:p14="http://schemas.microsoft.com/office/powerpoint/2010/main" val="2402825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6</a:t>
            </a:r>
          </a:p>
        </p:txBody>
      </p:sp>
      <p:sp>
        <p:nvSpPr>
          <p:cNvPr id="6" name="Rectangle 5">
            <a:extLst>
              <a:ext uri="{FF2B5EF4-FFF2-40B4-BE49-F238E27FC236}">
                <a16:creationId xmlns:a16="http://schemas.microsoft.com/office/drawing/2014/main" id="{FA8F4957-E9F4-43CD-A857-99EADE3951D7}"/>
              </a:ext>
            </a:extLst>
          </p:cNvPr>
          <p:cNvSpPr/>
          <p:nvPr/>
        </p:nvSpPr>
        <p:spPr>
          <a:xfrm>
            <a:off x="96838" y="791725"/>
            <a:ext cx="8839200" cy="3227102"/>
          </a:xfrm>
          <a:prstGeom prst="rect">
            <a:avLst/>
          </a:prstGeom>
        </p:spPr>
        <p:txBody>
          <a:bodyPr wrap="square">
            <a:spAutoFit/>
          </a:bodyPr>
          <a:lstStyle/>
          <a:p>
            <a:pPr lvl="0" algn="just" eaLnBrk="0" fontAlgn="base" hangingPunct="0">
              <a:lnSpc>
                <a:spcPct val="107000"/>
              </a:lnSpc>
              <a:defRPr/>
            </a:pP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You push your physics book 1.50 m along a horizontal tabletop with a horizontal push of 2.40 N while the opposing force of friction is 0.60 N. How much work does each of the following forces do on the book? (a) your 2.40 N push, </a:t>
            </a:r>
          </a:p>
          <a:p>
            <a:pPr lvl="0" algn="just" eaLnBrk="0" fontAlgn="base" hangingPunct="0">
              <a:lnSpc>
                <a:spcPct val="107000"/>
              </a:lnSpc>
              <a:defRPr/>
            </a:pP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(b) the friction force, </a:t>
            </a:r>
          </a:p>
          <a:p>
            <a:pPr lvl="0" algn="just" eaLnBrk="0" fontAlgn="base" hangingPunct="0">
              <a:lnSpc>
                <a:spcPct val="107000"/>
              </a:lnSpc>
              <a:defRPr/>
            </a:pP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(c) the normal force from the table, and </a:t>
            </a:r>
          </a:p>
          <a:p>
            <a:pPr lvl="0" algn="just" eaLnBrk="0" fontAlgn="base" hangingPunct="0">
              <a:lnSpc>
                <a:spcPct val="107000"/>
              </a:lnSpc>
              <a:defRPr/>
            </a:pP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(d) gravity? </a:t>
            </a:r>
          </a:p>
          <a:p>
            <a:pPr lvl="0" algn="just" eaLnBrk="0" fontAlgn="base" hangingPunct="0">
              <a:lnSpc>
                <a:spcPct val="107000"/>
              </a:lnSpc>
              <a:defRPr/>
            </a:pP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(e) What is the net work done on the book?</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6047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Practice Questions</a:t>
            </a:r>
          </a:p>
        </p:txBody>
      </p:sp>
      <p:sp>
        <p:nvSpPr>
          <p:cNvPr id="3" name="Rectangle 2">
            <a:extLst>
              <a:ext uri="{FF2B5EF4-FFF2-40B4-BE49-F238E27FC236}">
                <a16:creationId xmlns:a16="http://schemas.microsoft.com/office/drawing/2014/main" id="{B8F2B8BB-55AD-4B9C-A83D-E62CEC7A0E83}"/>
              </a:ext>
            </a:extLst>
          </p:cNvPr>
          <p:cNvSpPr/>
          <p:nvPr/>
        </p:nvSpPr>
        <p:spPr>
          <a:xfrm>
            <a:off x="304800" y="1676400"/>
            <a:ext cx="8587530" cy="1569660"/>
          </a:xfrm>
          <a:prstGeom prst="rect">
            <a:avLst/>
          </a:prstGeom>
        </p:spPr>
        <p:txBody>
          <a:bodyPr wrap="square">
            <a:spAutoFit/>
          </a:bodyPr>
          <a:lstStyle/>
          <a:p>
            <a:pPr marL="457200" lvl="0" indent="-457200" algn="just" eaLnBrk="0" fontAlgn="base" hangingPunct="0">
              <a:spcBef>
                <a:spcPct val="0"/>
              </a:spcBef>
              <a:spcAft>
                <a:spcPct val="0"/>
              </a:spcAft>
              <a:buFont typeface="+mj-lt"/>
              <a:buAutoNum type="arabicPeriod"/>
              <a:defRPr/>
            </a:pPr>
            <a:r>
              <a:rPr lang="en-US" sz="2400" dirty="0">
                <a:solidFill>
                  <a:srgbClr val="080800"/>
                </a:solidFill>
                <a:latin typeface="Times New Roman"/>
                <a:cs typeface="Calibri" panose="020F0502020204030204" pitchFamily="34" charset="0"/>
              </a:rPr>
              <a:t>Give an example of a situation in which there is a force and a displacement, but the force does no work. Explain why it does no work.</a:t>
            </a:r>
            <a:endParaRPr lang="en-US" sz="2400" dirty="0">
              <a:solidFill>
                <a:srgbClr val="080800"/>
              </a:solidFill>
              <a:latin typeface="Calibri" panose="020F0502020204030204" pitchFamily="34" charset="0"/>
              <a:cs typeface="Calibri" panose="020F0502020204030204" pitchFamily="34" charset="0"/>
            </a:endParaRPr>
          </a:p>
          <a:p>
            <a:pPr marL="457200" indent="-457200" algn="just" eaLnBrk="0" fontAlgn="base" hangingPunct="0">
              <a:spcBef>
                <a:spcPct val="0"/>
              </a:spcBef>
              <a:spcAft>
                <a:spcPct val="0"/>
              </a:spcAft>
              <a:buFont typeface="+mj-lt"/>
              <a:buAutoNum type="arabicPeriod"/>
              <a:defRPr/>
            </a:pPr>
            <a:endParaRPr lang="en-US" sz="2400" dirty="0">
              <a:solidFill>
                <a:srgbClr val="080800"/>
              </a:solidFill>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FBB58D1B-96FC-4FF3-BA21-5EAA6AE4EFF7}"/>
              </a:ext>
            </a:extLst>
          </p:cNvPr>
          <p:cNvSpPr/>
          <p:nvPr/>
        </p:nvSpPr>
        <p:spPr>
          <a:xfrm>
            <a:off x="304800" y="4017963"/>
            <a:ext cx="8587530" cy="461665"/>
          </a:xfrm>
          <a:prstGeom prst="rect">
            <a:avLst/>
          </a:prstGeom>
        </p:spPr>
        <p:txBody>
          <a:bodyPr wrap="square">
            <a:spAutoFit/>
          </a:bodyPr>
          <a:lstStyle/>
          <a:p>
            <a:pPr marL="457200" lvl="0" indent="-457200" algn="just" eaLnBrk="0" fontAlgn="base" hangingPunct="0">
              <a:spcBef>
                <a:spcPct val="0"/>
              </a:spcBef>
              <a:spcAft>
                <a:spcPct val="0"/>
              </a:spcAft>
              <a:buFont typeface="+mj-lt"/>
              <a:buAutoNum type="arabicPeriod" startAt="2"/>
              <a:defRPr/>
            </a:pPr>
            <a:r>
              <a:rPr lang="en-US" sz="2400" dirty="0">
                <a:solidFill>
                  <a:srgbClr val="080800"/>
                </a:solidFill>
                <a:latin typeface="Times New Roman"/>
                <a:cs typeface="Calibri" panose="020F0502020204030204" pitchFamily="34" charset="0"/>
              </a:rPr>
              <a:t>How are inertia and mass related?</a:t>
            </a:r>
          </a:p>
        </p:txBody>
      </p:sp>
    </p:spTree>
    <p:extLst>
      <p:ext uri="{BB962C8B-B14F-4D97-AF65-F5344CB8AC3E}">
        <p14:creationId xmlns:p14="http://schemas.microsoft.com/office/powerpoint/2010/main" val="322092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6: ANSWERS</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9EA07BB3-07E3-4A49-B1CD-4ACD91D5DFE1}"/>
                  </a:ext>
                </a:extLst>
              </p:cNvPr>
              <p:cNvSpPr/>
              <p:nvPr/>
            </p:nvSpPr>
            <p:spPr>
              <a:xfrm>
                <a:off x="0" y="722474"/>
                <a:ext cx="9142809" cy="3063787"/>
              </a:xfrm>
              <a:prstGeom prst="rect">
                <a:avLst/>
              </a:prstGeom>
            </p:spPr>
            <p:txBody>
              <a:bodyPr wrap="square">
                <a:spAutoFit/>
              </a:bodyPr>
              <a:lstStyle/>
              <a:p>
                <a:pPr>
                  <a:lnSpc>
                    <a:spcPct val="107000"/>
                  </a:lnSpc>
                  <a:spcAft>
                    <a:spcPts val="800"/>
                  </a:spcAft>
                </a:pPr>
                <a:r>
                  <a:rPr lang="en-US" sz="2400" b="1" kern="100" dirty="0">
                    <a:latin typeface="Times New Roman" panose="02020603050405020304" pitchFamily="18" charset="0"/>
                    <a:ea typeface="DengXian" panose="02010600030101010101" pitchFamily="2" charset="-122"/>
                    <a:cs typeface="Times New Roman" panose="02020603050405020304" pitchFamily="18" charset="0"/>
                  </a:rPr>
                  <a:t>Given:</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100" dirty="0">
                    <a:latin typeface="Times New Roman" panose="02020603050405020304" pitchFamily="18" charset="0"/>
                    <a:ea typeface="DengXian" panose="02010600030101010101" pitchFamily="2" charset="-122"/>
                    <a:cs typeface="Times New Roman" panose="02020603050405020304" pitchFamily="18" charset="0"/>
                  </a:rPr>
                  <a:t>Displacement </a:t>
                </a:r>
                <a14:m>
                  <m:oMath xmlns:m="http://schemas.openxmlformats.org/officeDocument/2006/math">
                    <m:r>
                      <a:rPr lang="en-US" sz="2000" i="1" kern="100">
                        <a:latin typeface="Cambria Math" panose="02040503050406030204" pitchFamily="18" charset="0"/>
                        <a:ea typeface="DengXian" panose="02010600030101010101" pitchFamily="2" charset="-122"/>
                        <a:cs typeface="Times New Roman" panose="02020603050405020304" pitchFamily="18" charset="0"/>
                      </a:rPr>
                      <m:t>𝑑</m:t>
                    </m:r>
                    <m:r>
                      <a:rPr lang="en-US" sz="2000" i="1" kern="100">
                        <a:latin typeface="Cambria Math" panose="02040503050406030204" pitchFamily="18" charset="0"/>
                        <a:ea typeface="DengXian" panose="02010600030101010101" pitchFamily="2" charset="-122"/>
                        <a:cs typeface="Times New Roman" panose="02020603050405020304" pitchFamily="18" charset="0"/>
                      </a:rPr>
                      <m:t>=1.50 </m:t>
                    </m:r>
                    <m:r>
                      <a:rPr lang="en-US" sz="2000" i="1" kern="100">
                        <a:latin typeface="Cambria Math" panose="02040503050406030204" pitchFamily="18" charset="0"/>
                        <a:ea typeface="DengXian" panose="02010600030101010101" pitchFamily="2" charset="-122"/>
                        <a:cs typeface="Times New Roman" panose="02020603050405020304" pitchFamily="18" charset="0"/>
                      </a:rPr>
                      <m:t>𝑚</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100" dirty="0">
                    <a:latin typeface="Times New Roman" panose="02020603050405020304" pitchFamily="18" charset="0"/>
                    <a:ea typeface="DengXian" panose="02010600030101010101" pitchFamily="2" charset="-122"/>
                    <a:cs typeface="Times New Roman" panose="02020603050405020304" pitchFamily="18" charset="0"/>
                  </a:rPr>
                  <a:t>Push force </a:t>
                </a:r>
                <a14:m>
                  <m:oMath xmlns:m="http://schemas.openxmlformats.org/officeDocument/2006/math">
                    <m:sSub>
                      <m:sSubPr>
                        <m:ctrlPr>
                          <a:rPr lang="en-US" sz="2000" i="1" kern="100">
                            <a:latin typeface="Cambria Math" panose="02040503050406030204" pitchFamily="18" charset="0"/>
                            <a:ea typeface="DengXian" panose="02010600030101010101" pitchFamily="2" charset="-122"/>
                            <a:cs typeface="Times New Roman" panose="02020603050405020304" pitchFamily="18" charset="0"/>
                          </a:rPr>
                        </m:ctrlPr>
                      </m:sSubPr>
                      <m:e>
                        <m:r>
                          <a:rPr lang="en-US" sz="2000" i="1" kern="100">
                            <a:latin typeface="Cambria Math" panose="02040503050406030204" pitchFamily="18" charset="0"/>
                            <a:ea typeface="DengXian" panose="02010600030101010101" pitchFamily="2" charset="-122"/>
                            <a:cs typeface="Times New Roman" panose="02020603050405020304" pitchFamily="18" charset="0"/>
                          </a:rPr>
                          <m:t>𝐹</m:t>
                        </m:r>
                        <m:r>
                          <a:rPr lang="en-US" sz="2000" i="1" kern="100">
                            <a:latin typeface="Cambria Math" panose="02040503050406030204" pitchFamily="18" charset="0"/>
                            <a:ea typeface="DengXian" panose="02010600030101010101" pitchFamily="2" charset="-122"/>
                            <a:cs typeface="Times New Roman" panose="02020603050405020304" pitchFamily="18" charset="0"/>
                          </a:rPr>
                          <m:t>​</m:t>
                        </m:r>
                      </m:e>
                      <m:sub>
                        <m:r>
                          <a:rPr lang="en-US" sz="2000" i="1" kern="100">
                            <a:latin typeface="Cambria Math" panose="02040503050406030204" pitchFamily="18" charset="0"/>
                            <a:ea typeface="DengXian" panose="02010600030101010101" pitchFamily="2" charset="-122"/>
                            <a:cs typeface="Times New Roman" panose="02020603050405020304" pitchFamily="18" charset="0"/>
                          </a:rPr>
                          <m:t>𝑝𝑢𝑠h</m:t>
                        </m:r>
                      </m:sub>
                    </m:sSub>
                    <m:r>
                      <a:rPr lang="en-US" sz="2000" i="1" kern="100">
                        <a:latin typeface="Cambria Math" panose="02040503050406030204" pitchFamily="18" charset="0"/>
                        <a:ea typeface="DengXian" panose="02010600030101010101" pitchFamily="2" charset="-122"/>
                        <a:cs typeface="Times New Roman" panose="02020603050405020304" pitchFamily="18" charset="0"/>
                      </a:rPr>
                      <m:t>=2.40 </m:t>
                    </m:r>
                    <m:r>
                      <a:rPr lang="en-US" sz="2000" i="1" kern="100">
                        <a:latin typeface="Cambria Math" panose="02040503050406030204" pitchFamily="18" charset="0"/>
                        <a:ea typeface="DengXian" panose="02010600030101010101" pitchFamily="2" charset="-122"/>
                        <a:cs typeface="Times New Roman" panose="02020603050405020304" pitchFamily="18" charset="0"/>
                      </a:rPr>
                      <m:t>𝑁</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100" dirty="0">
                    <a:latin typeface="Times New Roman" panose="02020603050405020304" pitchFamily="18" charset="0"/>
                    <a:ea typeface="DengXian" panose="02010600030101010101" pitchFamily="2" charset="-122"/>
                    <a:cs typeface="Times New Roman" panose="02020603050405020304" pitchFamily="18" charset="0"/>
                  </a:rPr>
                  <a:t>Friction force </a:t>
                </a:r>
                <a14:m>
                  <m:oMath xmlns:m="http://schemas.openxmlformats.org/officeDocument/2006/math">
                    <m:sSub>
                      <m:sSubPr>
                        <m:ctrlPr>
                          <a:rPr lang="en-US" sz="2000" i="1" kern="100">
                            <a:latin typeface="Cambria Math" panose="02040503050406030204" pitchFamily="18" charset="0"/>
                            <a:ea typeface="DengXian" panose="02010600030101010101" pitchFamily="2" charset="-122"/>
                            <a:cs typeface="Times New Roman" panose="02020603050405020304" pitchFamily="18" charset="0"/>
                          </a:rPr>
                        </m:ctrlPr>
                      </m:sSubPr>
                      <m:e>
                        <m:r>
                          <a:rPr lang="en-US" sz="2000" i="1" kern="100">
                            <a:latin typeface="Cambria Math" panose="02040503050406030204" pitchFamily="18" charset="0"/>
                            <a:ea typeface="DengXian" panose="02010600030101010101" pitchFamily="2" charset="-122"/>
                            <a:cs typeface="Times New Roman" panose="02020603050405020304" pitchFamily="18" charset="0"/>
                          </a:rPr>
                          <m:t>𝐹</m:t>
                        </m:r>
                        <m:r>
                          <a:rPr lang="en-US" sz="2000" i="1" kern="100">
                            <a:latin typeface="Cambria Math" panose="02040503050406030204" pitchFamily="18" charset="0"/>
                            <a:ea typeface="DengXian" panose="02010600030101010101" pitchFamily="2" charset="-122"/>
                            <a:cs typeface="Times New Roman" panose="02020603050405020304" pitchFamily="18" charset="0"/>
                          </a:rPr>
                          <m:t>​</m:t>
                        </m:r>
                      </m:e>
                      <m:sub>
                        <m:r>
                          <a:rPr lang="en-US" sz="2000" i="1" kern="100">
                            <a:latin typeface="Cambria Math" panose="02040503050406030204" pitchFamily="18" charset="0"/>
                            <a:ea typeface="DengXian" panose="02010600030101010101" pitchFamily="2" charset="-122"/>
                            <a:cs typeface="Times New Roman" panose="02020603050405020304" pitchFamily="18" charset="0"/>
                          </a:rPr>
                          <m:t>𝑓𝑟𝑖𝑐𝑡𝑖𝑜𝑛</m:t>
                        </m:r>
                      </m:sub>
                    </m:sSub>
                    <m:r>
                      <a:rPr lang="en-US" sz="2000" i="1" kern="100">
                        <a:latin typeface="Cambria Math" panose="02040503050406030204" pitchFamily="18" charset="0"/>
                        <a:ea typeface="DengXian" panose="02010600030101010101" pitchFamily="2" charset="-122"/>
                        <a:cs typeface="Times New Roman" panose="02020603050405020304" pitchFamily="18" charset="0"/>
                      </a:rPr>
                      <m:t>=0.600 </m:t>
                    </m:r>
                    <m:r>
                      <a:rPr lang="en-US" sz="2000" i="1" kern="100">
                        <a:latin typeface="Cambria Math" panose="02040503050406030204" pitchFamily="18" charset="0"/>
                        <a:ea typeface="DengXian" panose="02010600030101010101" pitchFamily="2" charset="-122"/>
                        <a:cs typeface="Times New Roman" panose="02020603050405020304" pitchFamily="18" charset="0"/>
                      </a:rPr>
                      <m:t>𝑁</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100" dirty="0">
                    <a:latin typeface="Times New Roman" panose="02020603050405020304" pitchFamily="18" charset="0"/>
                    <a:ea typeface="DengXian" panose="02010600030101010101" pitchFamily="2" charset="-122"/>
                    <a:cs typeface="Times New Roman" panose="02020603050405020304" pitchFamily="18" charset="0"/>
                  </a:rPr>
                  <a:t>The normal force</a:t>
                </a:r>
                <a14:m>
                  <m:oMath xmlns:m="http://schemas.openxmlformats.org/officeDocument/2006/math">
                    <m:sSub>
                      <m:sSubPr>
                        <m:ctrlPr>
                          <a:rPr lang="en-US" sz="2400" i="1" kern="100">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kern="100">
                            <a:latin typeface="Cambria Math" panose="02040503050406030204" pitchFamily="18" charset="0"/>
                            <a:ea typeface="DengXian" panose="02010600030101010101" pitchFamily="2" charset="-122"/>
                            <a:cs typeface="Times New Roman" panose="02020603050405020304" pitchFamily="18" charset="0"/>
                          </a:rPr>
                          <m:t>𝐹</m:t>
                        </m:r>
                      </m:e>
                      <m:sub>
                        <m:r>
                          <a:rPr lang="en-US" sz="2400" i="1" kern="100">
                            <a:latin typeface="Cambria Math" panose="02040503050406030204" pitchFamily="18" charset="0"/>
                            <a:ea typeface="DengXian" panose="02010600030101010101" pitchFamily="2" charset="-122"/>
                            <a:cs typeface="Times New Roman" panose="02020603050405020304" pitchFamily="18" charset="0"/>
                          </a:rPr>
                          <m:t>𝑛𝑜𝑟𝑚𝑎𝑙</m:t>
                        </m:r>
                      </m:sub>
                    </m:sSub>
                    <m:r>
                      <a:rPr lang="en-US" sz="2400" i="1" kern="100">
                        <a:latin typeface="Cambria Math" panose="02040503050406030204" pitchFamily="18" charset="0"/>
                        <a:ea typeface="DengXian" panose="02010600030101010101" pitchFamily="2" charset="-122"/>
                        <a:cs typeface="Times New Roman" panose="02020603050405020304" pitchFamily="18" charset="0"/>
                      </a:rPr>
                      <m:t>​</m:t>
                    </m:r>
                  </m:oMath>
                </a14:m>
                <a:r>
                  <a:rPr lang="en-US" sz="2400" kern="100" dirty="0">
                    <a:latin typeface="Times New Roman" panose="02020603050405020304" pitchFamily="18" charset="0"/>
                    <a:ea typeface="DengXian" panose="02010600030101010101" pitchFamily="2" charset="-122"/>
                    <a:cs typeface="Times New Roman" panose="02020603050405020304" pitchFamily="18" charset="0"/>
                  </a:rPr>
                  <a:t> acts vertically upward.</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100" dirty="0">
                    <a:latin typeface="Times New Roman" panose="02020603050405020304" pitchFamily="18" charset="0"/>
                    <a:ea typeface="DengXian" panose="02010600030101010101" pitchFamily="2" charset="-122"/>
                    <a:cs typeface="Times New Roman" panose="02020603050405020304" pitchFamily="18" charset="0"/>
                  </a:rPr>
                  <a:t>Gravity </a:t>
                </a:r>
                <a14:m>
                  <m:oMath xmlns:m="http://schemas.openxmlformats.org/officeDocument/2006/math">
                    <m:sSub>
                      <m:sSubPr>
                        <m:ctrlPr>
                          <a:rPr lang="en-US" sz="2400" i="1" kern="100">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kern="100">
                            <a:latin typeface="Cambria Math" panose="02040503050406030204" pitchFamily="18" charset="0"/>
                            <a:ea typeface="DengXian" panose="02010600030101010101" pitchFamily="2" charset="-122"/>
                            <a:cs typeface="Times New Roman" panose="02020603050405020304" pitchFamily="18" charset="0"/>
                          </a:rPr>
                          <m:t>𝐹</m:t>
                        </m:r>
                        <m:r>
                          <a:rPr lang="en-US" sz="2400" i="1" kern="100">
                            <a:latin typeface="Cambria Math" panose="02040503050406030204" pitchFamily="18" charset="0"/>
                            <a:ea typeface="DengXian" panose="02010600030101010101" pitchFamily="2" charset="-122"/>
                            <a:cs typeface="Times New Roman" panose="02020603050405020304" pitchFamily="18" charset="0"/>
                          </a:rPr>
                          <m:t>​</m:t>
                        </m:r>
                      </m:e>
                      <m:sub>
                        <m:r>
                          <a:rPr lang="en-US" sz="2400" i="1" kern="100">
                            <a:latin typeface="Cambria Math" panose="02040503050406030204" pitchFamily="18" charset="0"/>
                            <a:ea typeface="DengXian" panose="02010600030101010101" pitchFamily="2" charset="-122"/>
                            <a:cs typeface="Times New Roman" panose="02020603050405020304" pitchFamily="18" charset="0"/>
                          </a:rPr>
                          <m:t>𝑔𝑟𝑎𝑣𝑖𝑡𝑦</m:t>
                        </m:r>
                      </m:sub>
                    </m:sSub>
                    <m:r>
                      <a:rPr lang="en-US" sz="2400" i="1" kern="100">
                        <a:latin typeface="Cambria Math" panose="02040503050406030204" pitchFamily="18" charset="0"/>
                        <a:ea typeface="DengXian" panose="02010600030101010101" pitchFamily="2" charset="-122"/>
                        <a:cs typeface="Times New Roman" panose="02020603050405020304" pitchFamily="18" charset="0"/>
                      </a:rPr>
                      <m:t>​=</m:t>
                    </m:r>
                    <m:r>
                      <a:rPr lang="en-US" sz="2400" i="1" kern="100">
                        <a:latin typeface="Cambria Math" panose="02040503050406030204" pitchFamily="18" charset="0"/>
                        <a:ea typeface="DengXian" panose="02010600030101010101" pitchFamily="2" charset="-122"/>
                        <a:cs typeface="Times New Roman" panose="02020603050405020304" pitchFamily="18" charset="0"/>
                      </a:rPr>
                      <m:t>𝑚𝑔</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6" name="Rectangle 5">
                <a:extLst>
                  <a:ext uri="{FF2B5EF4-FFF2-40B4-BE49-F238E27FC236}">
                    <a16:creationId xmlns:a16="http://schemas.microsoft.com/office/drawing/2014/main" id="{9EA07BB3-07E3-4A49-B1CD-4ACD91D5DFE1}"/>
                  </a:ext>
                </a:extLst>
              </p:cNvPr>
              <p:cNvSpPr>
                <a:spLocks noRot="1" noChangeAspect="1" noMove="1" noResize="1" noEditPoints="1" noAdjustHandles="1" noChangeArrowheads="1" noChangeShapeType="1" noTextEdit="1"/>
              </p:cNvSpPr>
              <p:nvPr/>
            </p:nvSpPr>
            <p:spPr>
              <a:xfrm>
                <a:off x="0" y="722474"/>
                <a:ext cx="9142809" cy="3063787"/>
              </a:xfrm>
              <a:prstGeom prst="rect">
                <a:avLst/>
              </a:prstGeom>
              <a:blipFill>
                <a:blip r:embed="rId2"/>
                <a:stretch>
                  <a:fillRect l="-1000" t="-1594" b="-5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1913EAE1-D1D6-42B0-8615-5CCB7A8B36E2}"/>
                  </a:ext>
                </a:extLst>
              </p:cNvPr>
              <p:cNvSpPr/>
              <p:nvPr/>
            </p:nvSpPr>
            <p:spPr>
              <a:xfrm>
                <a:off x="27846" y="3770666"/>
                <a:ext cx="4661597" cy="460895"/>
              </a:xfrm>
              <a:prstGeom prst="rect">
                <a:avLst/>
              </a:prstGeom>
            </p:spPr>
            <p:txBody>
              <a:bodyPr wrap="none">
                <a:spAutoFit/>
              </a:bodyPr>
              <a:lstStyle/>
              <a:p>
                <a:pPr>
                  <a:lnSpc>
                    <a:spcPct val="107000"/>
                  </a:lnSpc>
                  <a:spcAft>
                    <a:spcPts val="800"/>
                  </a:spcAft>
                </a:pPr>
                <a:r>
                  <a:rPr lang="en-US" sz="2400" kern="100" dirty="0">
                    <a:latin typeface="Times New Roman" panose="02020603050405020304" pitchFamily="18" charset="0"/>
                    <a:ea typeface="DengXian" panose="02010600030101010101" pitchFamily="2" charset="-122"/>
                    <a:cs typeface="Times New Roman" panose="02020603050405020304" pitchFamily="18" charset="0"/>
                  </a:rPr>
                  <a:t>(a) Work Done by Your </a:t>
                </a:r>
                <a14:m>
                  <m:oMath xmlns:m="http://schemas.openxmlformats.org/officeDocument/2006/math">
                    <m:r>
                      <a:rPr lang="en-US" sz="2000" i="1" kern="100" dirty="0" smtClean="0">
                        <a:latin typeface="Cambria Math" panose="02040503050406030204" pitchFamily="18" charset="0"/>
                        <a:ea typeface="DengXian" panose="02010600030101010101" pitchFamily="2" charset="-122"/>
                        <a:cs typeface="Times New Roman" panose="02020603050405020304" pitchFamily="18" charset="0"/>
                      </a:rPr>
                      <m:t>2.40 </m:t>
                    </m:r>
                    <m:r>
                      <a:rPr lang="en-US" sz="2000" i="1" kern="100" dirty="0" smtClean="0">
                        <a:latin typeface="Cambria Math" panose="02040503050406030204" pitchFamily="18" charset="0"/>
                        <a:ea typeface="DengXian" panose="02010600030101010101" pitchFamily="2" charset="-122"/>
                        <a:cs typeface="Times New Roman" panose="02020603050405020304" pitchFamily="18" charset="0"/>
                      </a:rPr>
                      <m:t>𝑁</m:t>
                    </m:r>
                    <m:r>
                      <a:rPr lang="en-US" sz="2000" i="1" kern="100" dirty="0" smtClean="0">
                        <a:latin typeface="Cambria Math" panose="02040503050406030204" pitchFamily="18" charset="0"/>
                        <a:ea typeface="DengXian" panose="02010600030101010101" pitchFamily="2" charset="-122"/>
                        <a:cs typeface="Times New Roman" panose="02020603050405020304" pitchFamily="18" charset="0"/>
                      </a:rPr>
                      <m:t> </m:t>
                    </m:r>
                  </m:oMath>
                </a14:m>
                <a:r>
                  <a:rPr lang="en-US" sz="2400" kern="100" dirty="0">
                    <a:latin typeface="Times New Roman" panose="02020603050405020304" pitchFamily="18" charset="0"/>
                    <a:ea typeface="DengXian" panose="02010600030101010101" pitchFamily="2" charset="-122"/>
                    <a:cs typeface="Times New Roman" panose="02020603050405020304" pitchFamily="18" charset="0"/>
                  </a:rPr>
                  <a:t>Push</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0" name="Rectangle 9">
                <a:extLst>
                  <a:ext uri="{FF2B5EF4-FFF2-40B4-BE49-F238E27FC236}">
                    <a16:creationId xmlns:a16="http://schemas.microsoft.com/office/drawing/2014/main" id="{1913EAE1-D1D6-42B0-8615-5CCB7A8B36E2}"/>
                  </a:ext>
                </a:extLst>
              </p:cNvPr>
              <p:cNvSpPr>
                <a:spLocks noRot="1" noChangeAspect="1" noMove="1" noResize="1" noEditPoints="1" noAdjustHandles="1" noChangeArrowheads="1" noChangeShapeType="1" noTextEdit="1"/>
              </p:cNvSpPr>
              <p:nvPr/>
            </p:nvSpPr>
            <p:spPr>
              <a:xfrm>
                <a:off x="27846" y="3770666"/>
                <a:ext cx="4661597" cy="460895"/>
              </a:xfrm>
              <a:prstGeom prst="rect">
                <a:avLst/>
              </a:prstGeom>
              <a:blipFill>
                <a:blip r:embed="rId3"/>
                <a:stretch>
                  <a:fillRect l="-2094" t="-10667"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92728C4D-266D-473D-8671-B1D41CD21624}"/>
                  </a:ext>
                </a:extLst>
              </p:cNvPr>
              <p:cNvSpPr/>
              <p:nvPr/>
            </p:nvSpPr>
            <p:spPr>
              <a:xfrm>
                <a:off x="27846" y="4215966"/>
                <a:ext cx="9088308" cy="856068"/>
              </a:xfrm>
              <a:prstGeom prst="rect">
                <a:avLst/>
              </a:prstGeom>
            </p:spPr>
            <p:txBody>
              <a:bodyPr wrap="square">
                <a:spAutoFit/>
              </a:bodyPr>
              <a:lstStyle/>
              <a:p>
                <a:pPr>
                  <a:lnSpc>
                    <a:spcPct val="107000"/>
                  </a:lnSpc>
                  <a:spcAft>
                    <a:spcPts val="800"/>
                  </a:spcAft>
                </a:pPr>
                <a:r>
                  <a:rPr lang="en-US" sz="2400" kern="100" dirty="0">
                    <a:latin typeface="Times New Roman" panose="02020603050405020304" pitchFamily="18" charset="0"/>
                    <a:ea typeface="DengXian" panose="02010600030101010101" pitchFamily="2" charset="-122"/>
                    <a:cs typeface="Times New Roman" panose="02020603050405020304" pitchFamily="18" charset="0"/>
                  </a:rPr>
                  <a:t>The push force is horizontal and in the same direction as the displacement, so </a:t>
                </a:r>
                <a14:m>
                  <m:oMath xmlns:m="http://schemas.openxmlformats.org/officeDocument/2006/math">
                    <m:r>
                      <a:rPr lang="en-US" sz="2000" i="1" kern="100">
                        <a:latin typeface="Cambria Math" panose="02040503050406030204" pitchFamily="18" charset="0"/>
                        <a:ea typeface="DengXian" panose="02010600030101010101" pitchFamily="2" charset="-122"/>
                        <a:cs typeface="Times New Roman" panose="02020603050405020304" pitchFamily="18" charset="0"/>
                      </a:rPr>
                      <m:t>𝜃</m:t>
                    </m:r>
                    <m:r>
                      <a:rPr lang="en-US" sz="2000" i="1" kern="100">
                        <a:latin typeface="Cambria Math" panose="02040503050406030204" pitchFamily="18" charset="0"/>
                        <a:ea typeface="DengXian" panose="02010600030101010101" pitchFamily="2" charset="-122"/>
                        <a:cs typeface="Times New Roman" panose="02020603050405020304" pitchFamily="18" charset="0"/>
                      </a:rPr>
                      <m:t>=0°</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1" name="Rectangle 10">
                <a:extLst>
                  <a:ext uri="{FF2B5EF4-FFF2-40B4-BE49-F238E27FC236}">
                    <a16:creationId xmlns:a16="http://schemas.microsoft.com/office/drawing/2014/main" id="{92728C4D-266D-473D-8671-B1D41CD21624}"/>
                  </a:ext>
                </a:extLst>
              </p:cNvPr>
              <p:cNvSpPr>
                <a:spLocks noRot="1" noChangeAspect="1" noMove="1" noResize="1" noEditPoints="1" noAdjustHandles="1" noChangeArrowheads="1" noChangeShapeType="1" noTextEdit="1"/>
              </p:cNvSpPr>
              <p:nvPr/>
            </p:nvSpPr>
            <p:spPr>
              <a:xfrm>
                <a:off x="27846" y="4215966"/>
                <a:ext cx="9088308" cy="856068"/>
              </a:xfrm>
              <a:prstGeom prst="rect">
                <a:avLst/>
              </a:prstGeom>
              <a:blipFill>
                <a:blip r:embed="rId4"/>
                <a:stretch>
                  <a:fillRect l="-1074" t="-5714" b="-1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59B41571-4B10-42E0-BD35-86D649E15F8E}"/>
                  </a:ext>
                </a:extLst>
              </p:cNvPr>
              <p:cNvSpPr/>
              <p:nvPr/>
            </p:nvSpPr>
            <p:spPr>
              <a:xfrm>
                <a:off x="2648657" y="5096195"/>
                <a:ext cx="2903936" cy="4237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𝑝𝑢𝑠h</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𝑝𝑢𝑠h</m:t>
                          </m:r>
                        </m:sub>
                      </m:sSub>
                      <m:r>
                        <a:rPr lang="en-US" sz="2000">
                          <a:latin typeface="Cambria Math" panose="02040503050406030204" pitchFamily="18" charset="0"/>
                        </a:rPr>
                        <m:t>∙</m:t>
                      </m:r>
                      <m:r>
                        <a:rPr lang="en-US" sz="2000" i="1">
                          <a:latin typeface="Cambria Math" panose="02040503050406030204" pitchFamily="18" charset="0"/>
                        </a:rPr>
                        <m:t>𝑑</m:t>
                      </m:r>
                      <m:r>
                        <a:rPr lang="en-US" sz="2000">
                          <a:latin typeface="Cambria Math" panose="02040503050406030204" pitchFamily="18" charset="0"/>
                        </a:rPr>
                        <m:t>∙</m:t>
                      </m:r>
                      <m:r>
                        <a:rPr lang="en-US" sz="2000" i="1">
                          <a:latin typeface="Cambria Math" panose="02040503050406030204" pitchFamily="18" charset="0"/>
                        </a:rPr>
                        <m:t>𝑐𝑜𝑠</m:t>
                      </m:r>
                      <m:r>
                        <a:rPr lang="en-US" sz="2000" i="1">
                          <a:latin typeface="Cambria Math" panose="02040503050406030204" pitchFamily="18" charset="0"/>
                        </a:rPr>
                        <m:t>𝜃</m:t>
                      </m:r>
                    </m:oMath>
                  </m:oMathPara>
                </a14:m>
                <a:endParaRPr lang="en-US" sz="2000" dirty="0"/>
              </a:p>
            </p:txBody>
          </p:sp>
        </mc:Choice>
        <mc:Fallback xmlns="">
          <p:sp>
            <p:nvSpPr>
              <p:cNvPr id="12" name="Rectangle 11">
                <a:extLst>
                  <a:ext uri="{FF2B5EF4-FFF2-40B4-BE49-F238E27FC236}">
                    <a16:creationId xmlns:a16="http://schemas.microsoft.com/office/drawing/2014/main" id="{59B41571-4B10-42E0-BD35-86D649E15F8E}"/>
                  </a:ext>
                </a:extLst>
              </p:cNvPr>
              <p:cNvSpPr>
                <a:spLocks noRot="1" noChangeAspect="1" noMove="1" noResize="1" noEditPoints="1" noAdjustHandles="1" noChangeArrowheads="1" noChangeShapeType="1" noTextEdit="1"/>
              </p:cNvSpPr>
              <p:nvPr/>
            </p:nvSpPr>
            <p:spPr>
              <a:xfrm>
                <a:off x="2648657" y="5096195"/>
                <a:ext cx="2903936" cy="423770"/>
              </a:xfrm>
              <a:prstGeom prst="rect">
                <a:avLst/>
              </a:prstGeom>
              <a:blipFill>
                <a:blip r:embed="rId5"/>
                <a:stretch>
                  <a:fillRect b="-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C808DAD6-E447-40F3-B2E0-5606A0472350}"/>
                  </a:ext>
                </a:extLst>
              </p:cNvPr>
              <p:cNvSpPr/>
              <p:nvPr/>
            </p:nvSpPr>
            <p:spPr>
              <a:xfrm>
                <a:off x="1720661" y="5703150"/>
                <a:ext cx="4371389" cy="4237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𝑝𝑢𝑠h</m:t>
                          </m:r>
                        </m:sub>
                      </m:sSub>
                      <m:r>
                        <a:rPr lang="en-US" sz="2000">
                          <a:latin typeface="Cambria Math" panose="02040503050406030204" pitchFamily="18" charset="0"/>
                        </a:rPr>
                        <m:t>=</m:t>
                      </m:r>
                      <m:d>
                        <m:dPr>
                          <m:ctrlPr>
                            <a:rPr lang="en-US" sz="2000" i="1">
                              <a:latin typeface="Cambria Math" panose="02040503050406030204" pitchFamily="18" charset="0"/>
                            </a:rPr>
                          </m:ctrlPr>
                        </m:dPr>
                        <m:e>
                          <m:r>
                            <a:rPr lang="en-US" sz="2000">
                              <a:latin typeface="Cambria Math" panose="02040503050406030204" pitchFamily="18" charset="0"/>
                            </a:rPr>
                            <m:t>2.40 </m:t>
                          </m:r>
                          <m:r>
                            <a:rPr lang="en-US" sz="2000" i="1">
                              <a:latin typeface="Cambria Math" panose="02040503050406030204" pitchFamily="18" charset="0"/>
                            </a:rPr>
                            <m:t>𝑁</m:t>
                          </m:r>
                        </m:e>
                      </m:d>
                      <m:r>
                        <a:rPr lang="en-US" sz="2000">
                          <a:latin typeface="Cambria Math" panose="02040503050406030204" pitchFamily="18" charset="0"/>
                        </a:rPr>
                        <m:t>∙</m:t>
                      </m:r>
                      <m:d>
                        <m:dPr>
                          <m:ctrlPr>
                            <a:rPr lang="en-US" sz="2000" i="1">
                              <a:latin typeface="Cambria Math" panose="02040503050406030204" pitchFamily="18" charset="0"/>
                            </a:rPr>
                          </m:ctrlPr>
                        </m:dPr>
                        <m:e>
                          <m:r>
                            <a:rPr lang="en-US" sz="2000">
                              <a:latin typeface="Cambria Math" panose="02040503050406030204" pitchFamily="18" charset="0"/>
                            </a:rPr>
                            <m:t>1.50 </m:t>
                          </m:r>
                          <m:r>
                            <a:rPr lang="en-US" sz="2000" i="1">
                              <a:latin typeface="Cambria Math" panose="02040503050406030204" pitchFamily="18" charset="0"/>
                            </a:rPr>
                            <m:t>𝑚</m:t>
                          </m:r>
                        </m:e>
                      </m:d>
                      <m:r>
                        <a:rPr lang="en-US" sz="2000">
                          <a:latin typeface="Cambria Math" panose="02040503050406030204" pitchFamily="18" charset="0"/>
                        </a:rPr>
                        <m:t>∙</m:t>
                      </m:r>
                      <m:r>
                        <a:rPr lang="en-US" sz="2000" i="1">
                          <a:latin typeface="Cambria Math" panose="02040503050406030204" pitchFamily="18" charset="0"/>
                        </a:rPr>
                        <m:t>𝑐𝑜𝑠</m:t>
                      </m:r>
                      <m:d>
                        <m:dPr>
                          <m:ctrlPr>
                            <a:rPr lang="en-US" sz="2000" i="1">
                              <a:latin typeface="Cambria Math" panose="02040503050406030204" pitchFamily="18" charset="0"/>
                            </a:rPr>
                          </m:ctrlPr>
                        </m:dPr>
                        <m:e>
                          <m:r>
                            <a:rPr lang="en-US" sz="2000">
                              <a:latin typeface="Cambria Math" panose="02040503050406030204" pitchFamily="18" charset="0"/>
                            </a:rPr>
                            <m:t>0°</m:t>
                          </m:r>
                        </m:e>
                      </m:d>
                    </m:oMath>
                  </m:oMathPara>
                </a14:m>
                <a:endParaRPr lang="en-US" sz="2000" dirty="0"/>
              </a:p>
            </p:txBody>
          </p:sp>
        </mc:Choice>
        <mc:Fallback xmlns="">
          <p:sp>
            <p:nvSpPr>
              <p:cNvPr id="13" name="Rectangle 12">
                <a:extLst>
                  <a:ext uri="{FF2B5EF4-FFF2-40B4-BE49-F238E27FC236}">
                    <a16:creationId xmlns:a16="http://schemas.microsoft.com/office/drawing/2014/main" id="{C808DAD6-E447-40F3-B2E0-5606A0472350}"/>
                  </a:ext>
                </a:extLst>
              </p:cNvPr>
              <p:cNvSpPr>
                <a:spLocks noRot="1" noChangeAspect="1" noMove="1" noResize="1" noEditPoints="1" noAdjustHandles="1" noChangeArrowheads="1" noChangeShapeType="1" noTextEdit="1"/>
              </p:cNvSpPr>
              <p:nvPr/>
            </p:nvSpPr>
            <p:spPr>
              <a:xfrm>
                <a:off x="1720661" y="5703150"/>
                <a:ext cx="4371389" cy="423770"/>
              </a:xfrm>
              <a:prstGeom prst="rect">
                <a:avLst/>
              </a:prstGeom>
              <a:blipFill>
                <a:blip r:embed="rId6"/>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8B1F116F-AEC7-4BF9-BFCB-27B127CBB6CC}"/>
                  </a:ext>
                </a:extLst>
              </p:cNvPr>
              <p:cNvSpPr/>
              <p:nvPr/>
            </p:nvSpPr>
            <p:spPr>
              <a:xfrm>
                <a:off x="2675757" y="6257305"/>
                <a:ext cx="1895647" cy="4237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𝑝𝑢𝑠h</m:t>
                          </m:r>
                        </m:sub>
                      </m:sSub>
                      <m:r>
                        <a:rPr lang="en-US" sz="2000">
                          <a:latin typeface="Cambria Math" panose="02040503050406030204" pitchFamily="18" charset="0"/>
                        </a:rPr>
                        <m:t>=3.60 </m:t>
                      </m:r>
                      <m:r>
                        <a:rPr lang="en-US" sz="2000" i="1">
                          <a:latin typeface="Cambria Math" panose="02040503050406030204" pitchFamily="18" charset="0"/>
                        </a:rPr>
                        <m:t>𝐽</m:t>
                      </m:r>
                    </m:oMath>
                  </m:oMathPara>
                </a14:m>
                <a:endParaRPr lang="en-US" sz="2000" dirty="0"/>
              </a:p>
            </p:txBody>
          </p:sp>
        </mc:Choice>
        <mc:Fallback xmlns="">
          <p:sp>
            <p:nvSpPr>
              <p:cNvPr id="14" name="Rectangle 13">
                <a:extLst>
                  <a:ext uri="{FF2B5EF4-FFF2-40B4-BE49-F238E27FC236}">
                    <a16:creationId xmlns:a16="http://schemas.microsoft.com/office/drawing/2014/main" id="{8B1F116F-AEC7-4BF9-BFCB-27B127CBB6CC}"/>
                  </a:ext>
                </a:extLst>
              </p:cNvPr>
              <p:cNvSpPr>
                <a:spLocks noRot="1" noChangeAspect="1" noMove="1" noResize="1" noEditPoints="1" noAdjustHandles="1" noChangeArrowheads="1" noChangeShapeType="1" noTextEdit="1"/>
              </p:cNvSpPr>
              <p:nvPr/>
            </p:nvSpPr>
            <p:spPr>
              <a:xfrm>
                <a:off x="2675757" y="6257305"/>
                <a:ext cx="1895647" cy="423770"/>
              </a:xfrm>
              <a:prstGeom prst="rect">
                <a:avLst/>
              </a:prstGeom>
              <a:blipFill>
                <a:blip r:embed="rId7"/>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AD6CC569-8AB3-4D21-BB51-08354E5910DC}"/>
                  </a:ext>
                </a:extLst>
              </p:cNvPr>
              <p:cNvSpPr/>
              <p:nvPr/>
            </p:nvSpPr>
            <p:spPr>
              <a:xfrm>
                <a:off x="4689443" y="6257305"/>
                <a:ext cx="4298164" cy="400110"/>
              </a:xfrm>
              <a:prstGeom prst="rect">
                <a:avLst/>
              </a:prstGeom>
            </p:spPr>
            <p:txBody>
              <a:bodyPr wrap="none">
                <a:spAutoFit/>
              </a:bodyPr>
              <a:lstStyle/>
              <a:p>
                <a:r>
                  <a:rPr lang="en-US" sz="2000" dirty="0">
                    <a:latin typeface="Times New Roman" panose="02020603050405020304" pitchFamily="18" charset="0"/>
                    <a:ea typeface="Calibri" panose="020F0502020204030204" pitchFamily="34" charset="0"/>
                    <a:cs typeface="Times New Roman" panose="02020603050405020304" pitchFamily="18" charset="0"/>
                  </a:rPr>
                  <a:t>So, the work done by the push is </a:t>
                </a:r>
                <a14:m>
                  <m:oMath xmlns:m="http://schemas.openxmlformats.org/officeDocument/2006/math">
                    <m:r>
                      <a:rPr lang="en-US" sz="2000" i="1">
                        <a:latin typeface="Cambria Math" panose="02040503050406030204" pitchFamily="18" charset="0"/>
                        <a:ea typeface="DengXian" panose="02010600030101010101" pitchFamily="2" charset="-122"/>
                        <a:cs typeface="Times New Roman" panose="02020603050405020304" pitchFamily="18" charset="0"/>
                      </a:rPr>
                      <m:t>3.60 </m:t>
                    </m:r>
                    <m:r>
                      <a:rPr lang="en-US" sz="2000" i="1">
                        <a:latin typeface="Cambria Math" panose="02040503050406030204" pitchFamily="18" charset="0"/>
                        <a:ea typeface="DengXian" panose="02010600030101010101" pitchFamily="2" charset="-122"/>
                        <a:cs typeface="Times New Roman" panose="02020603050405020304" pitchFamily="18" charset="0"/>
                      </a:rPr>
                      <m:t>𝐽</m:t>
                    </m:r>
                  </m:oMath>
                </a14:m>
                <a:endParaRPr lang="en-US" sz="2000" dirty="0">
                  <a:latin typeface="Times New Roman" panose="02020603050405020304" pitchFamily="18" charset="0"/>
                  <a:cs typeface="Times New Roman" panose="02020603050405020304" pitchFamily="18" charset="0"/>
                </a:endParaRPr>
              </a:p>
            </p:txBody>
          </p:sp>
        </mc:Choice>
        <mc:Fallback xmlns="">
          <p:sp>
            <p:nvSpPr>
              <p:cNvPr id="15" name="Rectangle 14">
                <a:extLst>
                  <a:ext uri="{FF2B5EF4-FFF2-40B4-BE49-F238E27FC236}">
                    <a16:creationId xmlns:a16="http://schemas.microsoft.com/office/drawing/2014/main" id="{AD6CC569-8AB3-4D21-BB51-08354E5910DC}"/>
                  </a:ext>
                </a:extLst>
              </p:cNvPr>
              <p:cNvSpPr>
                <a:spLocks noRot="1" noChangeAspect="1" noMove="1" noResize="1" noEditPoints="1" noAdjustHandles="1" noChangeArrowheads="1" noChangeShapeType="1" noTextEdit="1"/>
              </p:cNvSpPr>
              <p:nvPr/>
            </p:nvSpPr>
            <p:spPr>
              <a:xfrm>
                <a:off x="4689443" y="6257305"/>
                <a:ext cx="4298164" cy="400110"/>
              </a:xfrm>
              <a:prstGeom prst="rect">
                <a:avLst/>
              </a:prstGeom>
              <a:blipFill>
                <a:blip r:embed="rId8"/>
                <a:stretch>
                  <a:fillRect l="-1418" t="-7576" b="-25758"/>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9D07AF48-7076-4AEB-98DA-1D557C6392C6}"/>
              </a:ext>
            </a:extLst>
          </p:cNvPr>
          <p:cNvSpPr txBox="1"/>
          <p:nvPr/>
        </p:nvSpPr>
        <p:spPr>
          <a:xfrm>
            <a:off x="2648657" y="5111870"/>
            <a:ext cx="2903936" cy="460895"/>
          </a:xfrm>
          <a:prstGeom prst="rect">
            <a:avLst/>
          </a:prstGeom>
          <a:noFill/>
          <a:ln w="19050">
            <a:solidFill>
              <a:srgbClr val="FF0000"/>
            </a:solidFill>
          </a:ln>
        </p:spPr>
        <p:txBody>
          <a:bodyPr wrap="square" rtlCol="0">
            <a:spAutoFit/>
          </a:bodyPr>
          <a:lstStyle/>
          <a:p>
            <a:endParaRPr lang="en-US" sz="2400" dirty="0" err="1">
              <a:latin typeface="+mj-lt"/>
            </a:endParaRPr>
          </a:p>
        </p:txBody>
      </p:sp>
      <p:sp>
        <p:nvSpPr>
          <p:cNvPr id="17" name="TextBox 16">
            <a:extLst>
              <a:ext uri="{FF2B5EF4-FFF2-40B4-BE49-F238E27FC236}">
                <a16:creationId xmlns:a16="http://schemas.microsoft.com/office/drawing/2014/main" id="{157EC364-F9E6-4447-9A19-6373C366447B}"/>
              </a:ext>
            </a:extLst>
          </p:cNvPr>
          <p:cNvSpPr txBox="1"/>
          <p:nvPr/>
        </p:nvSpPr>
        <p:spPr>
          <a:xfrm>
            <a:off x="2734347" y="6238742"/>
            <a:ext cx="1778466" cy="460895"/>
          </a:xfrm>
          <a:prstGeom prst="rect">
            <a:avLst/>
          </a:prstGeom>
          <a:noFill/>
          <a:ln w="19050">
            <a:solidFill>
              <a:srgbClr val="FF0000"/>
            </a:solidFill>
          </a:ln>
        </p:spPr>
        <p:txBody>
          <a:bodyPr wrap="square" rtlCol="0">
            <a:spAutoFit/>
          </a:bodyPr>
          <a:lstStyle/>
          <a:p>
            <a:endParaRPr lang="en-US" sz="2400" dirty="0" err="1">
              <a:latin typeface="+mj-lt"/>
            </a:endParaRPr>
          </a:p>
        </p:txBody>
      </p:sp>
    </p:spTree>
    <p:extLst>
      <p:ext uri="{BB962C8B-B14F-4D97-AF65-F5344CB8AC3E}">
        <p14:creationId xmlns:p14="http://schemas.microsoft.com/office/powerpoint/2010/main" val="387238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animBg="1"/>
      <p:bldP spid="1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6: ANSWERS</a:t>
            </a:r>
          </a:p>
        </p:txBody>
      </p:sp>
      <p:sp>
        <p:nvSpPr>
          <p:cNvPr id="10" name="Rectangle 9">
            <a:extLst>
              <a:ext uri="{FF2B5EF4-FFF2-40B4-BE49-F238E27FC236}">
                <a16:creationId xmlns:a16="http://schemas.microsoft.com/office/drawing/2014/main" id="{1913EAE1-D1D6-42B0-8615-5CCB7A8B36E2}"/>
              </a:ext>
            </a:extLst>
          </p:cNvPr>
          <p:cNvSpPr/>
          <p:nvPr/>
        </p:nvSpPr>
        <p:spPr>
          <a:xfrm>
            <a:off x="27846" y="749174"/>
            <a:ext cx="4661597" cy="460895"/>
          </a:xfrm>
          <a:prstGeom prst="rect">
            <a:avLst/>
          </a:prstGeom>
        </p:spPr>
        <p:txBody>
          <a:bodyPr wrap="none">
            <a:spAutoFit/>
          </a:bodyPr>
          <a:lstStyle/>
          <a:p>
            <a:pPr>
              <a:lnSpc>
                <a:spcPct val="107000"/>
              </a:lnSpc>
              <a:spcAft>
                <a:spcPts val="800"/>
              </a:spcAft>
            </a:pPr>
            <a:r>
              <a:rPr lang="en-US" sz="2400" kern="100" dirty="0">
                <a:latin typeface="Times New Roman" panose="02020603050405020304" pitchFamily="18" charset="0"/>
                <a:ea typeface="DengXian" panose="02010600030101010101" pitchFamily="2" charset="-122"/>
                <a:cs typeface="Times New Roman" panose="02020603050405020304" pitchFamily="18" charset="0"/>
              </a:rPr>
              <a:t>(b) Work Done by the Friction Force</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98AECDE-8B29-41C3-8C65-B11A82DF22F1}"/>
                  </a:ext>
                </a:extLst>
              </p:cNvPr>
              <p:cNvSpPr/>
              <p:nvPr/>
            </p:nvSpPr>
            <p:spPr>
              <a:xfrm>
                <a:off x="294364" y="1210069"/>
                <a:ext cx="6533007" cy="460895"/>
              </a:xfrm>
              <a:prstGeom prst="rect">
                <a:avLst/>
              </a:prstGeom>
            </p:spPr>
            <p:txBody>
              <a:bodyPr wrap="none">
                <a:spAutoFit/>
              </a:bodyPr>
              <a:lstStyle/>
              <a:p>
                <a:pPr>
                  <a:lnSpc>
                    <a:spcPct val="107000"/>
                  </a:lnSpc>
                  <a:spcAft>
                    <a:spcPts val="800"/>
                  </a:spcAft>
                </a:pPr>
                <a:r>
                  <a:rPr lang="en-US" sz="2400" kern="100" dirty="0">
                    <a:latin typeface="Times New Roman" panose="02020603050405020304" pitchFamily="18" charset="0"/>
                    <a:ea typeface="DengXian" panose="02010600030101010101" pitchFamily="2" charset="-122"/>
                    <a:cs typeface="Times New Roman" panose="02020603050405020304" pitchFamily="18" charset="0"/>
                  </a:rPr>
                  <a:t>The friction force opposes the motion, so </a:t>
                </a:r>
                <a14:m>
                  <m:oMath xmlns:m="http://schemas.openxmlformats.org/officeDocument/2006/math">
                    <m:r>
                      <a:rPr lang="en-US" sz="2000" i="1" kern="100">
                        <a:latin typeface="Cambria Math" panose="02040503050406030204" pitchFamily="18" charset="0"/>
                        <a:ea typeface="DengXian" panose="02010600030101010101" pitchFamily="2" charset="-122"/>
                        <a:cs typeface="Times New Roman" panose="02020603050405020304" pitchFamily="18" charset="0"/>
                      </a:rPr>
                      <m:t>𝜃</m:t>
                    </m:r>
                    <m:r>
                      <a:rPr lang="en-US" sz="2000" i="1" kern="100">
                        <a:latin typeface="Cambria Math" panose="02040503050406030204" pitchFamily="18" charset="0"/>
                        <a:ea typeface="DengXian" panose="02010600030101010101" pitchFamily="2" charset="-122"/>
                        <a:cs typeface="Times New Roman" panose="02020603050405020304" pitchFamily="18" charset="0"/>
                      </a:rPr>
                      <m:t>=180°</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898AECDE-8B29-41C3-8C65-B11A82DF22F1}"/>
                  </a:ext>
                </a:extLst>
              </p:cNvPr>
              <p:cNvSpPr>
                <a:spLocks noRot="1" noChangeAspect="1" noMove="1" noResize="1" noEditPoints="1" noAdjustHandles="1" noChangeArrowheads="1" noChangeShapeType="1" noTextEdit="1"/>
              </p:cNvSpPr>
              <p:nvPr/>
            </p:nvSpPr>
            <p:spPr>
              <a:xfrm>
                <a:off x="294364" y="1210069"/>
                <a:ext cx="6533007" cy="460895"/>
              </a:xfrm>
              <a:prstGeom prst="rect">
                <a:avLst/>
              </a:prstGeom>
              <a:blipFill>
                <a:blip r:embed="rId2"/>
                <a:stretch>
                  <a:fillRect l="-1399" t="-10667"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D6FB76E-E4EA-4CE1-94FC-0434B0E20088}"/>
                  </a:ext>
                </a:extLst>
              </p:cNvPr>
              <p:cNvSpPr/>
              <p:nvPr/>
            </p:nvSpPr>
            <p:spPr>
              <a:xfrm>
                <a:off x="3104477" y="1733827"/>
                <a:ext cx="3475760" cy="424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𝑓𝑟𝑖𝑐𝑡𝑖𝑜𝑛</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𝑓𝑟𝑖𝑐𝑡𝑖𝑜𝑛</m:t>
                          </m:r>
                        </m:sub>
                      </m:sSub>
                      <m:r>
                        <a:rPr lang="en-US" sz="2000">
                          <a:latin typeface="Cambria Math" panose="02040503050406030204" pitchFamily="18" charset="0"/>
                        </a:rPr>
                        <m:t>∙</m:t>
                      </m:r>
                      <m:r>
                        <a:rPr lang="en-US" sz="2000" i="1">
                          <a:latin typeface="Cambria Math" panose="02040503050406030204" pitchFamily="18" charset="0"/>
                        </a:rPr>
                        <m:t>𝑑</m:t>
                      </m:r>
                      <m:r>
                        <a:rPr lang="en-US" sz="2000">
                          <a:latin typeface="Cambria Math" panose="02040503050406030204" pitchFamily="18" charset="0"/>
                        </a:rPr>
                        <m:t>∙</m:t>
                      </m:r>
                      <m:r>
                        <a:rPr lang="en-US" sz="2000" i="1">
                          <a:latin typeface="Cambria Math" panose="02040503050406030204" pitchFamily="18" charset="0"/>
                        </a:rPr>
                        <m:t>𝑐𝑜𝑠</m:t>
                      </m:r>
                      <m:r>
                        <a:rPr lang="en-US" sz="2000" i="1">
                          <a:latin typeface="Cambria Math" panose="02040503050406030204" pitchFamily="18" charset="0"/>
                        </a:rPr>
                        <m:t>𝜃</m:t>
                      </m:r>
                    </m:oMath>
                  </m:oMathPara>
                </a14:m>
                <a:endParaRPr lang="en-US" sz="2000" dirty="0"/>
              </a:p>
            </p:txBody>
          </p:sp>
        </mc:Choice>
        <mc:Fallback xmlns="">
          <p:sp>
            <p:nvSpPr>
              <p:cNvPr id="4" name="Rectangle 3">
                <a:extLst>
                  <a:ext uri="{FF2B5EF4-FFF2-40B4-BE49-F238E27FC236}">
                    <a16:creationId xmlns:a16="http://schemas.microsoft.com/office/drawing/2014/main" id="{5D6FB76E-E4EA-4CE1-94FC-0434B0E20088}"/>
                  </a:ext>
                </a:extLst>
              </p:cNvPr>
              <p:cNvSpPr>
                <a:spLocks noRot="1" noChangeAspect="1" noMove="1" noResize="1" noEditPoints="1" noAdjustHandles="1" noChangeArrowheads="1" noChangeShapeType="1" noTextEdit="1"/>
              </p:cNvSpPr>
              <p:nvPr/>
            </p:nvSpPr>
            <p:spPr>
              <a:xfrm>
                <a:off x="3104477" y="1733827"/>
                <a:ext cx="3475760" cy="424732"/>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63383081-798F-45F1-B1B0-3841F4FC7667}"/>
                  </a:ext>
                </a:extLst>
              </p:cNvPr>
              <p:cNvSpPr/>
              <p:nvPr/>
            </p:nvSpPr>
            <p:spPr>
              <a:xfrm>
                <a:off x="2671346" y="2247605"/>
                <a:ext cx="4342021" cy="3915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𝑓𝑟𝑖𝑐𝑡𝑖𝑜𝑛</m:t>
                          </m:r>
                        </m:sub>
                      </m:sSub>
                      <m:r>
                        <a:rPr lang="en-US">
                          <a:latin typeface="Cambria Math" panose="02040503050406030204" pitchFamily="18" charset="0"/>
                        </a:rPr>
                        <m:t>=</m:t>
                      </m:r>
                      <m:d>
                        <m:dPr>
                          <m:ctrlPr>
                            <a:rPr lang="en-US" i="1">
                              <a:latin typeface="Cambria Math" panose="02040503050406030204" pitchFamily="18" charset="0"/>
                            </a:rPr>
                          </m:ctrlPr>
                        </m:dPr>
                        <m:e>
                          <m:r>
                            <a:rPr lang="en-US">
                              <a:latin typeface="Cambria Math" panose="02040503050406030204" pitchFamily="18" charset="0"/>
                            </a:rPr>
                            <m:t>0.6 </m:t>
                          </m:r>
                          <m:r>
                            <a:rPr lang="en-US" i="1">
                              <a:latin typeface="Cambria Math" panose="02040503050406030204" pitchFamily="18" charset="0"/>
                            </a:rPr>
                            <m:t>𝑁</m:t>
                          </m:r>
                        </m:e>
                      </m:d>
                      <m:r>
                        <a:rPr lang="en-US">
                          <a:latin typeface="Cambria Math" panose="02040503050406030204" pitchFamily="18" charset="0"/>
                        </a:rPr>
                        <m:t>∙</m:t>
                      </m:r>
                      <m:d>
                        <m:dPr>
                          <m:ctrlPr>
                            <a:rPr lang="en-US" i="1">
                              <a:latin typeface="Cambria Math" panose="02040503050406030204" pitchFamily="18" charset="0"/>
                            </a:rPr>
                          </m:ctrlPr>
                        </m:dPr>
                        <m:e>
                          <m:r>
                            <a:rPr lang="en-US">
                              <a:latin typeface="Cambria Math" panose="02040503050406030204" pitchFamily="18" charset="0"/>
                            </a:rPr>
                            <m:t>1.50 </m:t>
                          </m:r>
                          <m:r>
                            <a:rPr lang="en-US" i="1">
                              <a:latin typeface="Cambria Math" panose="02040503050406030204" pitchFamily="18" charset="0"/>
                            </a:rPr>
                            <m:t>𝑚</m:t>
                          </m:r>
                        </m:e>
                      </m:d>
                      <m:r>
                        <a:rPr lang="en-US">
                          <a:latin typeface="Cambria Math" panose="02040503050406030204" pitchFamily="18" charset="0"/>
                        </a:rPr>
                        <m:t>∙</m:t>
                      </m:r>
                      <m:r>
                        <a:rPr lang="en-US" i="1">
                          <a:latin typeface="Cambria Math" panose="02040503050406030204" pitchFamily="18" charset="0"/>
                        </a:rPr>
                        <m:t>𝑐𝑜𝑠</m:t>
                      </m:r>
                      <m:d>
                        <m:dPr>
                          <m:ctrlPr>
                            <a:rPr lang="en-US" i="1">
                              <a:latin typeface="Cambria Math" panose="02040503050406030204" pitchFamily="18" charset="0"/>
                            </a:rPr>
                          </m:ctrlPr>
                        </m:dPr>
                        <m:e>
                          <m:r>
                            <a:rPr lang="en-US">
                              <a:latin typeface="Cambria Math" panose="02040503050406030204" pitchFamily="18" charset="0"/>
                            </a:rPr>
                            <m:t>180°</m:t>
                          </m:r>
                        </m:e>
                      </m:d>
                    </m:oMath>
                  </m:oMathPara>
                </a14:m>
                <a:endParaRPr lang="en-US" dirty="0"/>
              </a:p>
            </p:txBody>
          </p:sp>
        </mc:Choice>
        <mc:Fallback xmlns="">
          <p:sp>
            <p:nvSpPr>
              <p:cNvPr id="5" name="Rectangle 4">
                <a:extLst>
                  <a:ext uri="{FF2B5EF4-FFF2-40B4-BE49-F238E27FC236}">
                    <a16:creationId xmlns:a16="http://schemas.microsoft.com/office/drawing/2014/main" id="{63383081-798F-45F1-B1B0-3841F4FC7667}"/>
                  </a:ext>
                </a:extLst>
              </p:cNvPr>
              <p:cNvSpPr>
                <a:spLocks noRot="1" noChangeAspect="1" noMove="1" noResize="1" noEditPoints="1" noAdjustHandles="1" noChangeArrowheads="1" noChangeShapeType="1" noTextEdit="1"/>
              </p:cNvSpPr>
              <p:nvPr/>
            </p:nvSpPr>
            <p:spPr>
              <a:xfrm>
                <a:off x="2671346" y="2247605"/>
                <a:ext cx="4342021" cy="391582"/>
              </a:xfrm>
              <a:prstGeom prst="rect">
                <a:avLst/>
              </a:prstGeom>
              <a:blipFill>
                <a:blip r:embed="rId4"/>
                <a:stretch>
                  <a:fillRect b="-109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6F93EED5-D28C-4E87-A768-4D568F1ECFF7}"/>
                  </a:ext>
                </a:extLst>
              </p:cNvPr>
              <p:cNvSpPr/>
              <p:nvPr/>
            </p:nvSpPr>
            <p:spPr>
              <a:xfrm>
                <a:off x="3573817" y="2688695"/>
                <a:ext cx="2231252" cy="424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𝑓𝑟𝑖𝑐𝑡𝑖𝑜𝑛</m:t>
                          </m:r>
                        </m:sub>
                      </m:sSub>
                      <m:r>
                        <a:rPr lang="en-US" sz="2000">
                          <a:latin typeface="Cambria Math" panose="02040503050406030204" pitchFamily="18" charset="0"/>
                        </a:rPr>
                        <m:t>=−0.9 </m:t>
                      </m:r>
                      <m:r>
                        <a:rPr lang="en-US" sz="2000" i="1">
                          <a:latin typeface="Cambria Math" panose="02040503050406030204" pitchFamily="18" charset="0"/>
                        </a:rPr>
                        <m:t>𝐽</m:t>
                      </m:r>
                    </m:oMath>
                  </m:oMathPara>
                </a14:m>
                <a:endParaRPr lang="en-US" sz="2000" dirty="0"/>
              </a:p>
            </p:txBody>
          </p:sp>
        </mc:Choice>
        <mc:Fallback xmlns="">
          <p:sp>
            <p:nvSpPr>
              <p:cNvPr id="7" name="Rectangle 6">
                <a:extLst>
                  <a:ext uri="{FF2B5EF4-FFF2-40B4-BE49-F238E27FC236}">
                    <a16:creationId xmlns:a16="http://schemas.microsoft.com/office/drawing/2014/main" id="{6F93EED5-D28C-4E87-A768-4D568F1ECFF7}"/>
                  </a:ext>
                </a:extLst>
              </p:cNvPr>
              <p:cNvSpPr>
                <a:spLocks noRot="1" noChangeAspect="1" noMove="1" noResize="1" noEditPoints="1" noAdjustHandles="1" noChangeArrowheads="1" noChangeShapeType="1" noTextEdit="1"/>
              </p:cNvSpPr>
              <p:nvPr/>
            </p:nvSpPr>
            <p:spPr>
              <a:xfrm>
                <a:off x="3573817" y="2688695"/>
                <a:ext cx="2231252" cy="424732"/>
              </a:xfrm>
              <a:prstGeom prst="rect">
                <a:avLst/>
              </a:prstGeom>
              <a:blipFill>
                <a:blip r:embed="rId5"/>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9B04DB6A-28A6-4FC9-B1C6-E95D5732AAEC}"/>
                  </a:ext>
                </a:extLst>
              </p:cNvPr>
              <p:cNvSpPr/>
              <p:nvPr/>
            </p:nvSpPr>
            <p:spPr>
              <a:xfrm>
                <a:off x="1438893" y="3126782"/>
                <a:ext cx="5141344" cy="399405"/>
              </a:xfrm>
              <a:prstGeom prst="rect">
                <a:avLst/>
              </a:prstGeom>
            </p:spPr>
            <p:txBody>
              <a:bodyPr wrap="none">
                <a:spAutoFit/>
              </a:bodyPr>
              <a:lstStyle/>
              <a:p>
                <a:pPr>
                  <a:lnSpc>
                    <a:spcPct val="107000"/>
                  </a:lnSpc>
                  <a:spcAft>
                    <a:spcPts val="800"/>
                  </a:spcAft>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So, the work done by the friction force is </a:t>
                </a:r>
                <a14:m>
                  <m:oMath xmlns:m="http://schemas.openxmlformats.org/officeDocument/2006/math">
                    <m:r>
                      <a:rPr lang="en-US" sz="2000" i="1" kern="100">
                        <a:latin typeface="Cambria Math" panose="02040503050406030204" pitchFamily="18" charset="0"/>
                        <a:ea typeface="DengXian" panose="02010600030101010101" pitchFamily="2" charset="-122"/>
                        <a:cs typeface="Times New Roman" panose="02020603050405020304" pitchFamily="18" charset="0"/>
                      </a:rPr>
                      <m:t>−0.9 </m:t>
                    </m:r>
                    <m:r>
                      <a:rPr lang="en-US" sz="2000" i="1" kern="100">
                        <a:latin typeface="Cambria Math" panose="02040503050406030204" pitchFamily="18" charset="0"/>
                        <a:ea typeface="DengXian" panose="02010600030101010101" pitchFamily="2" charset="-122"/>
                        <a:cs typeface="Times New Roman" panose="02020603050405020304" pitchFamily="18" charset="0"/>
                      </a:rPr>
                      <m:t>𝐽</m:t>
                    </m:r>
                  </m:oMath>
                </a14:m>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8" name="Rectangle 7">
                <a:extLst>
                  <a:ext uri="{FF2B5EF4-FFF2-40B4-BE49-F238E27FC236}">
                    <a16:creationId xmlns:a16="http://schemas.microsoft.com/office/drawing/2014/main" id="{9B04DB6A-28A6-4FC9-B1C6-E95D5732AAEC}"/>
                  </a:ext>
                </a:extLst>
              </p:cNvPr>
              <p:cNvSpPr>
                <a:spLocks noRot="1" noChangeAspect="1" noMove="1" noResize="1" noEditPoints="1" noAdjustHandles="1" noChangeArrowheads="1" noChangeShapeType="1" noTextEdit="1"/>
              </p:cNvSpPr>
              <p:nvPr/>
            </p:nvSpPr>
            <p:spPr>
              <a:xfrm>
                <a:off x="1438893" y="3126782"/>
                <a:ext cx="5141344" cy="399405"/>
              </a:xfrm>
              <a:prstGeom prst="rect">
                <a:avLst/>
              </a:prstGeom>
              <a:blipFill>
                <a:blip r:embed="rId6"/>
                <a:stretch>
                  <a:fillRect l="-1186" t="-9231" b="-27692"/>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786FF68A-2DE6-46E3-AA62-1F6562AB28F0}"/>
              </a:ext>
            </a:extLst>
          </p:cNvPr>
          <p:cNvSpPr/>
          <p:nvPr/>
        </p:nvSpPr>
        <p:spPr>
          <a:xfrm>
            <a:off x="0" y="3599100"/>
            <a:ext cx="6523389" cy="460895"/>
          </a:xfrm>
          <a:prstGeom prst="rect">
            <a:avLst/>
          </a:prstGeom>
        </p:spPr>
        <p:txBody>
          <a:bodyPr wrap="none">
            <a:spAutoFit/>
          </a:bodyPr>
          <a:lstStyle/>
          <a:p>
            <a:pPr>
              <a:lnSpc>
                <a:spcPct val="107000"/>
              </a:lnSpc>
              <a:spcAft>
                <a:spcPts val="800"/>
              </a:spcAft>
            </a:pPr>
            <a:r>
              <a:rPr lang="en-US" sz="2400" kern="100" dirty="0">
                <a:latin typeface="Times New Roman" panose="02020603050405020304" pitchFamily="18" charset="0"/>
                <a:ea typeface="DengXian" panose="02010600030101010101" pitchFamily="2" charset="-122"/>
                <a:cs typeface="Times New Roman" panose="02020603050405020304" pitchFamily="18" charset="0"/>
              </a:rPr>
              <a:t>(c) Work Done by the Normal Force from the Table</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A6B442B2-0C29-49C3-A0BA-54235771C9B4}"/>
                  </a:ext>
                </a:extLst>
              </p:cNvPr>
              <p:cNvSpPr/>
              <p:nvPr/>
            </p:nvSpPr>
            <p:spPr>
              <a:xfrm>
                <a:off x="148392" y="4164318"/>
                <a:ext cx="8847216" cy="856068"/>
              </a:xfrm>
              <a:prstGeom prst="rect">
                <a:avLst/>
              </a:prstGeom>
            </p:spPr>
            <p:txBody>
              <a:bodyPr wrap="square">
                <a:spAutoFit/>
              </a:bodyPr>
              <a:lstStyle/>
              <a:p>
                <a:pPr>
                  <a:lnSpc>
                    <a:spcPct val="107000"/>
                  </a:lnSpc>
                  <a:spcAft>
                    <a:spcPts val="800"/>
                  </a:spcAft>
                </a:pPr>
                <a:r>
                  <a:rPr lang="en-US" sz="2400" kern="100" dirty="0">
                    <a:latin typeface="Times New Roman" panose="02020603050405020304" pitchFamily="18" charset="0"/>
                    <a:ea typeface="DengXian" panose="02010600030101010101" pitchFamily="2" charset="-122"/>
                    <a:cs typeface="Times New Roman" panose="02020603050405020304" pitchFamily="18" charset="0"/>
                  </a:rPr>
                  <a:t>The normal force acts perpendicular to the displacement (upward), so </a:t>
                </a:r>
                <a14:m>
                  <m:oMath xmlns:m="http://schemas.openxmlformats.org/officeDocument/2006/math">
                    <m:r>
                      <a:rPr lang="en-US" sz="2000" i="1" kern="100">
                        <a:latin typeface="Cambria Math" panose="02040503050406030204" pitchFamily="18" charset="0"/>
                        <a:ea typeface="DengXian" panose="02010600030101010101" pitchFamily="2" charset="-122"/>
                        <a:cs typeface="Times New Roman" panose="02020603050405020304" pitchFamily="18" charset="0"/>
                      </a:rPr>
                      <m:t>𝜃</m:t>
                    </m:r>
                    <m:r>
                      <a:rPr lang="en-US" sz="2000" i="1" kern="100">
                        <a:latin typeface="Cambria Math" panose="02040503050406030204" pitchFamily="18" charset="0"/>
                        <a:ea typeface="DengXian" panose="02010600030101010101" pitchFamily="2" charset="-122"/>
                        <a:cs typeface="Times New Roman" panose="02020603050405020304" pitchFamily="18" charset="0"/>
                      </a:rPr>
                      <m:t>=90°</m:t>
                    </m:r>
                  </m:oMath>
                </a14:m>
                <a:r>
                  <a:rPr lang="en-US" sz="2400" kern="100" dirty="0">
                    <a:latin typeface="Times New Roman" panose="02020603050405020304" pitchFamily="18" charset="0"/>
                    <a:ea typeface="DengXian" panose="02010600030101010101" pitchFamily="2" charset="-122"/>
                    <a:cs typeface="Times New Roman" panose="02020603050405020304" pitchFamily="18" charset="0"/>
                  </a:rPr>
                  <a:t>:</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6" name="Rectangle 15">
                <a:extLst>
                  <a:ext uri="{FF2B5EF4-FFF2-40B4-BE49-F238E27FC236}">
                    <a16:creationId xmlns:a16="http://schemas.microsoft.com/office/drawing/2014/main" id="{A6B442B2-0C29-49C3-A0BA-54235771C9B4}"/>
                  </a:ext>
                </a:extLst>
              </p:cNvPr>
              <p:cNvSpPr>
                <a:spLocks noRot="1" noChangeAspect="1" noMove="1" noResize="1" noEditPoints="1" noAdjustHandles="1" noChangeArrowheads="1" noChangeShapeType="1" noTextEdit="1"/>
              </p:cNvSpPr>
              <p:nvPr/>
            </p:nvSpPr>
            <p:spPr>
              <a:xfrm>
                <a:off x="148392" y="4164318"/>
                <a:ext cx="8847216" cy="856068"/>
              </a:xfrm>
              <a:prstGeom prst="rect">
                <a:avLst/>
              </a:prstGeom>
              <a:blipFill>
                <a:blip r:embed="rId7"/>
                <a:stretch>
                  <a:fillRect l="-1033" t="-5674" b="-148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F1C1BE55-9023-4568-8C97-2A29860CB3B2}"/>
                  </a:ext>
                </a:extLst>
              </p:cNvPr>
              <p:cNvSpPr/>
              <p:nvPr/>
            </p:nvSpPr>
            <p:spPr>
              <a:xfrm>
                <a:off x="2671346" y="4745785"/>
                <a:ext cx="338817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𝑛𝑜𝑟𝑚𝑎𝑙</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𝑛𝑜𝑟𝑚𝑎𝑙</m:t>
                          </m:r>
                        </m:sub>
                      </m:sSub>
                      <m:r>
                        <a:rPr lang="en-US" sz="2000">
                          <a:latin typeface="Cambria Math" panose="02040503050406030204" pitchFamily="18" charset="0"/>
                        </a:rPr>
                        <m:t>∙</m:t>
                      </m:r>
                      <m:r>
                        <a:rPr lang="en-US" sz="2000" i="1">
                          <a:latin typeface="Cambria Math" panose="02040503050406030204" pitchFamily="18" charset="0"/>
                        </a:rPr>
                        <m:t>𝑑</m:t>
                      </m:r>
                      <m:r>
                        <a:rPr lang="en-US" sz="2000">
                          <a:latin typeface="Cambria Math" panose="02040503050406030204" pitchFamily="18" charset="0"/>
                        </a:rPr>
                        <m:t>∙</m:t>
                      </m:r>
                      <m:r>
                        <a:rPr lang="en-US" sz="2000" i="1">
                          <a:latin typeface="Cambria Math" panose="02040503050406030204" pitchFamily="18" charset="0"/>
                        </a:rPr>
                        <m:t>𝑐𝑜𝑠</m:t>
                      </m:r>
                      <m:r>
                        <a:rPr lang="en-US" sz="2000" i="1">
                          <a:latin typeface="Cambria Math" panose="02040503050406030204" pitchFamily="18" charset="0"/>
                        </a:rPr>
                        <m:t>𝜃</m:t>
                      </m:r>
                    </m:oMath>
                  </m:oMathPara>
                </a14:m>
                <a:endParaRPr lang="en-US" sz="2000" dirty="0"/>
              </a:p>
            </p:txBody>
          </p:sp>
        </mc:Choice>
        <mc:Fallback xmlns="">
          <p:sp>
            <p:nvSpPr>
              <p:cNvPr id="17" name="Rectangle 16">
                <a:extLst>
                  <a:ext uri="{FF2B5EF4-FFF2-40B4-BE49-F238E27FC236}">
                    <a16:creationId xmlns:a16="http://schemas.microsoft.com/office/drawing/2014/main" id="{F1C1BE55-9023-4568-8C97-2A29860CB3B2}"/>
                  </a:ext>
                </a:extLst>
              </p:cNvPr>
              <p:cNvSpPr>
                <a:spLocks noRot="1" noChangeAspect="1" noMove="1" noResize="1" noEditPoints="1" noAdjustHandles="1" noChangeArrowheads="1" noChangeShapeType="1" noTextEdit="1"/>
              </p:cNvSpPr>
              <p:nvPr/>
            </p:nvSpPr>
            <p:spPr>
              <a:xfrm>
                <a:off x="2671346" y="4745785"/>
                <a:ext cx="3388172" cy="400110"/>
              </a:xfrm>
              <a:prstGeom prst="rect">
                <a:avLst/>
              </a:prstGeom>
              <a:blipFill>
                <a:blip r:embed="rId8"/>
                <a:stretch>
                  <a:fillRect b="-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94B3ABF2-F446-48D4-8DD7-CCC61AC973AB}"/>
                  </a:ext>
                </a:extLst>
              </p:cNvPr>
              <p:cNvSpPr/>
              <p:nvPr/>
            </p:nvSpPr>
            <p:spPr>
              <a:xfrm>
                <a:off x="2365505" y="5315758"/>
                <a:ext cx="464787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𝑛𝑜𝑟𝑚𝑎𝑙</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𝑛𝑜𝑟𝑚𝑎𝑙</m:t>
                          </m:r>
                        </m:sub>
                      </m:sSub>
                      <m:r>
                        <a:rPr lang="en-US" sz="2000">
                          <a:latin typeface="Cambria Math" panose="02040503050406030204" pitchFamily="18" charset="0"/>
                        </a:rPr>
                        <m:t>∙</m:t>
                      </m:r>
                      <m:d>
                        <m:dPr>
                          <m:ctrlPr>
                            <a:rPr lang="en-US" sz="2000" i="1">
                              <a:latin typeface="Cambria Math" panose="02040503050406030204" pitchFamily="18" charset="0"/>
                            </a:rPr>
                          </m:ctrlPr>
                        </m:dPr>
                        <m:e>
                          <m:r>
                            <a:rPr lang="en-US" sz="2000">
                              <a:latin typeface="Cambria Math" panose="02040503050406030204" pitchFamily="18" charset="0"/>
                            </a:rPr>
                            <m:t>1.50 </m:t>
                          </m:r>
                          <m:r>
                            <a:rPr lang="en-US" sz="2000" i="1">
                              <a:latin typeface="Cambria Math" panose="02040503050406030204" pitchFamily="18" charset="0"/>
                            </a:rPr>
                            <m:t>𝑚</m:t>
                          </m:r>
                        </m:e>
                      </m:d>
                      <m:r>
                        <a:rPr lang="en-US" sz="2000">
                          <a:latin typeface="Cambria Math" panose="02040503050406030204" pitchFamily="18" charset="0"/>
                        </a:rPr>
                        <m:t>∙</m:t>
                      </m:r>
                      <m:r>
                        <a:rPr lang="en-US" sz="2000" i="1">
                          <a:latin typeface="Cambria Math" panose="02040503050406030204" pitchFamily="18" charset="0"/>
                        </a:rPr>
                        <m:t>𝑐𝑜𝑠</m:t>
                      </m:r>
                      <m:d>
                        <m:dPr>
                          <m:ctrlPr>
                            <a:rPr lang="en-US" sz="2000" i="1">
                              <a:latin typeface="Cambria Math" panose="02040503050406030204" pitchFamily="18" charset="0"/>
                            </a:rPr>
                          </m:ctrlPr>
                        </m:dPr>
                        <m:e>
                          <m:r>
                            <a:rPr lang="en-US" sz="2000">
                              <a:latin typeface="Cambria Math" panose="02040503050406030204" pitchFamily="18" charset="0"/>
                            </a:rPr>
                            <m:t>90°</m:t>
                          </m:r>
                        </m:e>
                      </m:d>
                    </m:oMath>
                  </m:oMathPara>
                </a14:m>
                <a:endParaRPr lang="en-US" sz="2000" dirty="0"/>
              </a:p>
            </p:txBody>
          </p:sp>
        </mc:Choice>
        <mc:Fallback xmlns="">
          <p:sp>
            <p:nvSpPr>
              <p:cNvPr id="18" name="Rectangle 17">
                <a:extLst>
                  <a:ext uri="{FF2B5EF4-FFF2-40B4-BE49-F238E27FC236}">
                    <a16:creationId xmlns:a16="http://schemas.microsoft.com/office/drawing/2014/main" id="{94B3ABF2-F446-48D4-8DD7-CCC61AC973AB}"/>
                  </a:ext>
                </a:extLst>
              </p:cNvPr>
              <p:cNvSpPr>
                <a:spLocks noRot="1" noChangeAspect="1" noMove="1" noResize="1" noEditPoints="1" noAdjustHandles="1" noChangeArrowheads="1" noChangeShapeType="1" noTextEdit="1"/>
              </p:cNvSpPr>
              <p:nvPr/>
            </p:nvSpPr>
            <p:spPr>
              <a:xfrm>
                <a:off x="2365505" y="5315758"/>
                <a:ext cx="4647875" cy="400110"/>
              </a:xfrm>
              <a:prstGeom prst="rect">
                <a:avLst/>
              </a:prstGeom>
              <a:blipFill>
                <a:blip r:embed="rId9"/>
                <a:stretch>
                  <a:fillRect b="-30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F7B0EBC9-6FD7-4D7D-9035-37967F8E96A4}"/>
                  </a:ext>
                </a:extLst>
              </p:cNvPr>
              <p:cNvSpPr/>
              <p:nvPr/>
            </p:nvSpPr>
            <p:spPr>
              <a:xfrm>
                <a:off x="3589949" y="5841377"/>
                <a:ext cx="179953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𝑛𝑜𝑟𝑚𝑎𝑙</m:t>
                          </m:r>
                        </m:sub>
                      </m:sSub>
                      <m:r>
                        <a:rPr lang="en-US" sz="2000">
                          <a:latin typeface="Cambria Math" panose="02040503050406030204" pitchFamily="18" charset="0"/>
                        </a:rPr>
                        <m:t>=0 </m:t>
                      </m:r>
                      <m:r>
                        <a:rPr lang="en-US" sz="2000" i="1">
                          <a:latin typeface="Cambria Math" panose="02040503050406030204" pitchFamily="18" charset="0"/>
                        </a:rPr>
                        <m:t>𝐽</m:t>
                      </m:r>
                    </m:oMath>
                  </m:oMathPara>
                </a14:m>
                <a:endParaRPr lang="en-US" sz="2000" dirty="0"/>
              </a:p>
            </p:txBody>
          </p:sp>
        </mc:Choice>
        <mc:Fallback xmlns="">
          <p:sp>
            <p:nvSpPr>
              <p:cNvPr id="19" name="Rectangle 18">
                <a:extLst>
                  <a:ext uri="{FF2B5EF4-FFF2-40B4-BE49-F238E27FC236}">
                    <a16:creationId xmlns:a16="http://schemas.microsoft.com/office/drawing/2014/main" id="{F7B0EBC9-6FD7-4D7D-9035-37967F8E96A4}"/>
                  </a:ext>
                </a:extLst>
              </p:cNvPr>
              <p:cNvSpPr>
                <a:spLocks noRot="1" noChangeAspect="1" noMove="1" noResize="1" noEditPoints="1" noAdjustHandles="1" noChangeArrowheads="1" noChangeShapeType="1" noTextEdit="1"/>
              </p:cNvSpPr>
              <p:nvPr/>
            </p:nvSpPr>
            <p:spPr>
              <a:xfrm>
                <a:off x="3589949" y="5841377"/>
                <a:ext cx="1799532" cy="400110"/>
              </a:xfrm>
              <a:prstGeom prst="rect">
                <a:avLst/>
              </a:prstGeom>
              <a:blipFill>
                <a:blip r:embed="rId10"/>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5D89FAC5-FD73-4A2D-984E-3020C22AEF2A}"/>
                  </a:ext>
                </a:extLst>
              </p:cNvPr>
              <p:cNvSpPr/>
              <p:nvPr/>
            </p:nvSpPr>
            <p:spPr>
              <a:xfrm>
                <a:off x="1670848" y="6316521"/>
                <a:ext cx="4726166" cy="399405"/>
              </a:xfrm>
              <a:prstGeom prst="rect">
                <a:avLst/>
              </a:prstGeom>
            </p:spPr>
            <p:txBody>
              <a:bodyPr wrap="none">
                <a:spAutoFit/>
              </a:bodyPr>
              <a:lstStyle/>
              <a:p>
                <a:pPr>
                  <a:lnSpc>
                    <a:spcPct val="107000"/>
                  </a:lnSpc>
                  <a:spcAft>
                    <a:spcPts val="800"/>
                  </a:spcAft>
                </a:pPr>
                <a:r>
                  <a:rPr lang="en-US" sz="2000" kern="100" dirty="0">
                    <a:latin typeface="Times New Roman" panose="02020603050405020304" pitchFamily="18" charset="0"/>
                    <a:ea typeface="DengXian" panose="02010600030101010101" pitchFamily="2" charset="-122"/>
                    <a:cs typeface="Times New Roman" panose="02020603050405020304" pitchFamily="18" charset="0"/>
                  </a:rPr>
                  <a:t>So, the work done by the normal force is </a:t>
                </a:r>
                <a14:m>
                  <m:oMath xmlns:m="http://schemas.openxmlformats.org/officeDocument/2006/math">
                    <m:r>
                      <a:rPr lang="en-US" sz="2000" i="1" kern="100">
                        <a:latin typeface="Cambria Math" panose="02040503050406030204" pitchFamily="18" charset="0"/>
                        <a:ea typeface="DengXian" panose="02010600030101010101" pitchFamily="2" charset="-122"/>
                        <a:cs typeface="Times New Roman" panose="02020603050405020304" pitchFamily="18" charset="0"/>
                      </a:rPr>
                      <m:t>0 </m:t>
                    </m:r>
                    <m:r>
                      <a:rPr lang="en-US" sz="2000" i="1" kern="100">
                        <a:latin typeface="Cambria Math" panose="02040503050406030204" pitchFamily="18" charset="0"/>
                        <a:ea typeface="DengXian" panose="02010600030101010101" pitchFamily="2" charset="-122"/>
                        <a:cs typeface="Times New Roman" panose="02020603050405020304" pitchFamily="18" charset="0"/>
                      </a:rPr>
                      <m:t>𝐽</m:t>
                    </m:r>
                  </m:oMath>
                </a14:m>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0" name="Rectangle 19">
                <a:extLst>
                  <a:ext uri="{FF2B5EF4-FFF2-40B4-BE49-F238E27FC236}">
                    <a16:creationId xmlns:a16="http://schemas.microsoft.com/office/drawing/2014/main" id="{5D89FAC5-FD73-4A2D-984E-3020C22AEF2A}"/>
                  </a:ext>
                </a:extLst>
              </p:cNvPr>
              <p:cNvSpPr>
                <a:spLocks noRot="1" noChangeAspect="1" noMove="1" noResize="1" noEditPoints="1" noAdjustHandles="1" noChangeArrowheads="1" noChangeShapeType="1" noTextEdit="1"/>
              </p:cNvSpPr>
              <p:nvPr/>
            </p:nvSpPr>
            <p:spPr>
              <a:xfrm>
                <a:off x="1670848" y="6316521"/>
                <a:ext cx="4726166" cy="399405"/>
              </a:xfrm>
              <a:prstGeom prst="rect">
                <a:avLst/>
              </a:prstGeom>
              <a:blipFill>
                <a:blip r:embed="rId11"/>
                <a:stretch>
                  <a:fillRect l="-1290" t="-7576" b="-25758"/>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7597D87B-2635-4896-816C-FF7C3CEA8715}"/>
              </a:ext>
            </a:extLst>
          </p:cNvPr>
          <p:cNvSpPr txBox="1"/>
          <p:nvPr/>
        </p:nvSpPr>
        <p:spPr>
          <a:xfrm>
            <a:off x="3611015" y="2688774"/>
            <a:ext cx="2194054" cy="460895"/>
          </a:xfrm>
          <a:prstGeom prst="rect">
            <a:avLst/>
          </a:prstGeom>
          <a:noFill/>
          <a:ln w="19050">
            <a:solidFill>
              <a:srgbClr val="FF0000"/>
            </a:solidFill>
          </a:ln>
        </p:spPr>
        <p:txBody>
          <a:bodyPr wrap="square" rtlCol="0">
            <a:spAutoFit/>
          </a:bodyPr>
          <a:lstStyle/>
          <a:p>
            <a:endParaRPr lang="en-US" sz="2400" dirty="0" err="1">
              <a:latin typeface="+mj-lt"/>
            </a:endParaRPr>
          </a:p>
        </p:txBody>
      </p:sp>
      <p:sp>
        <p:nvSpPr>
          <p:cNvPr id="21" name="TextBox 20">
            <a:extLst>
              <a:ext uri="{FF2B5EF4-FFF2-40B4-BE49-F238E27FC236}">
                <a16:creationId xmlns:a16="http://schemas.microsoft.com/office/drawing/2014/main" id="{2D815FC9-F9E2-478A-868B-3AE4ACE5327B}"/>
              </a:ext>
            </a:extLst>
          </p:cNvPr>
          <p:cNvSpPr txBox="1"/>
          <p:nvPr/>
        </p:nvSpPr>
        <p:spPr>
          <a:xfrm>
            <a:off x="3611015" y="5818109"/>
            <a:ext cx="1778466" cy="460895"/>
          </a:xfrm>
          <a:prstGeom prst="rect">
            <a:avLst/>
          </a:prstGeom>
          <a:noFill/>
          <a:ln w="19050">
            <a:solidFill>
              <a:srgbClr val="FF0000"/>
            </a:solidFill>
          </a:ln>
        </p:spPr>
        <p:txBody>
          <a:bodyPr wrap="square" rtlCol="0">
            <a:spAutoFit/>
          </a:bodyPr>
          <a:lstStyle/>
          <a:p>
            <a:endParaRPr lang="en-US" sz="2400" dirty="0" err="1">
              <a:latin typeface="+mj-lt"/>
            </a:endParaRPr>
          </a:p>
        </p:txBody>
      </p:sp>
    </p:spTree>
    <p:extLst>
      <p:ext uri="{BB962C8B-B14F-4D97-AF65-F5344CB8AC3E}">
        <p14:creationId xmlns:p14="http://schemas.microsoft.com/office/powerpoint/2010/main" val="2368847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p:bldP spid="8" grpId="0"/>
      <p:bldP spid="9" grpId="0"/>
      <p:bldP spid="16" grpId="0"/>
      <p:bldP spid="17" grpId="0"/>
      <p:bldP spid="18" grpId="0"/>
      <p:bldP spid="19" grpId="0"/>
      <p:bldP spid="20" grpId="0"/>
      <p:bldP spid="15" grpId="0" animBg="1"/>
      <p:bldP spid="2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6: ANSWERS</a:t>
            </a:r>
          </a:p>
        </p:txBody>
      </p:sp>
      <p:sp>
        <p:nvSpPr>
          <p:cNvPr id="6" name="Rectangle 5">
            <a:extLst>
              <a:ext uri="{FF2B5EF4-FFF2-40B4-BE49-F238E27FC236}">
                <a16:creationId xmlns:a16="http://schemas.microsoft.com/office/drawing/2014/main" id="{FE7E2D10-45D1-4562-85C2-F3EEF0408B8D}"/>
              </a:ext>
            </a:extLst>
          </p:cNvPr>
          <p:cNvSpPr/>
          <p:nvPr/>
        </p:nvSpPr>
        <p:spPr>
          <a:xfrm>
            <a:off x="0" y="831368"/>
            <a:ext cx="3366884" cy="460895"/>
          </a:xfrm>
          <a:prstGeom prst="rect">
            <a:avLst/>
          </a:prstGeom>
        </p:spPr>
        <p:txBody>
          <a:bodyPr wrap="none">
            <a:spAutoFit/>
          </a:bodyPr>
          <a:lstStyle/>
          <a:p>
            <a:pPr>
              <a:lnSpc>
                <a:spcPct val="107000"/>
              </a:lnSpc>
              <a:spcAft>
                <a:spcPts val="800"/>
              </a:spcAft>
            </a:pPr>
            <a:r>
              <a:rPr lang="en-US" sz="2400" kern="100" dirty="0">
                <a:latin typeface="Times New Roman" panose="02020603050405020304" pitchFamily="18" charset="0"/>
                <a:ea typeface="DengXian" panose="02010600030101010101" pitchFamily="2" charset="-122"/>
                <a:cs typeface="Times New Roman" panose="02020603050405020304" pitchFamily="18" charset="0"/>
              </a:rPr>
              <a:t>(d) Work Done by gravity</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B3D6DBD5-29E8-4EBD-A275-D8693B13AB77}"/>
                  </a:ext>
                </a:extLst>
              </p:cNvPr>
              <p:cNvSpPr/>
              <p:nvPr/>
            </p:nvSpPr>
            <p:spPr>
              <a:xfrm>
                <a:off x="88024" y="1252566"/>
                <a:ext cx="9054785" cy="856068"/>
              </a:xfrm>
              <a:prstGeom prst="rect">
                <a:avLst/>
              </a:prstGeom>
            </p:spPr>
            <p:txBody>
              <a:bodyPr wrap="square">
                <a:spAutoFit/>
              </a:bodyPr>
              <a:lstStyle/>
              <a:p>
                <a:pPr>
                  <a:lnSpc>
                    <a:spcPct val="107000"/>
                  </a:lnSpc>
                  <a:spcAft>
                    <a:spcPts val="800"/>
                  </a:spcAft>
                </a:pPr>
                <a:r>
                  <a:rPr lang="en-US" sz="2400" kern="100" dirty="0">
                    <a:latin typeface="Times New Roman" panose="02020603050405020304" pitchFamily="18" charset="0"/>
                    <a:ea typeface="DengXian" panose="02010600030101010101" pitchFamily="2" charset="-122"/>
                    <a:cs typeface="Times New Roman" panose="02020603050405020304" pitchFamily="18" charset="0"/>
                  </a:rPr>
                  <a:t>Gravity acts vertically downward, so the angle between the force and the displacement is </a:t>
                </a:r>
                <a14:m>
                  <m:oMath xmlns:m="http://schemas.openxmlformats.org/officeDocument/2006/math">
                    <m:r>
                      <a:rPr lang="en-US" sz="2400" i="1" kern="100">
                        <a:latin typeface="Cambria Math" panose="02040503050406030204" pitchFamily="18" charset="0"/>
                        <a:ea typeface="DengXian" panose="02010600030101010101" pitchFamily="2" charset="-122"/>
                        <a:cs typeface="Times New Roman" panose="02020603050405020304" pitchFamily="18" charset="0"/>
                      </a:rPr>
                      <m:t>𝜃</m:t>
                    </m:r>
                    <m:r>
                      <a:rPr lang="en-US" sz="2400" i="1" kern="100">
                        <a:latin typeface="Cambria Math" panose="02040503050406030204" pitchFamily="18" charset="0"/>
                        <a:ea typeface="DengXian" panose="02010600030101010101" pitchFamily="2" charset="-122"/>
                        <a:cs typeface="Times New Roman" panose="02020603050405020304" pitchFamily="18" charset="0"/>
                      </a:rPr>
                      <m:t>=90°</m:t>
                    </m:r>
                  </m:oMath>
                </a14:m>
                <a:r>
                  <a:rPr lang="en-US" sz="2400" kern="100" dirty="0">
                    <a:latin typeface="Times New Roman" panose="02020603050405020304" pitchFamily="18" charset="0"/>
                    <a:ea typeface="DengXian" panose="02010600030101010101" pitchFamily="2" charset="-122"/>
                    <a:cs typeface="Times New Roman" panose="02020603050405020304" pitchFamily="18" charset="0"/>
                  </a:rPr>
                  <a:t>:</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1" name="Rectangle 10">
                <a:extLst>
                  <a:ext uri="{FF2B5EF4-FFF2-40B4-BE49-F238E27FC236}">
                    <a16:creationId xmlns:a16="http://schemas.microsoft.com/office/drawing/2014/main" id="{B3D6DBD5-29E8-4EBD-A275-D8693B13AB77}"/>
                  </a:ext>
                </a:extLst>
              </p:cNvPr>
              <p:cNvSpPr>
                <a:spLocks noRot="1" noChangeAspect="1" noMove="1" noResize="1" noEditPoints="1" noAdjustHandles="1" noChangeArrowheads="1" noChangeShapeType="1" noTextEdit="1"/>
              </p:cNvSpPr>
              <p:nvPr/>
            </p:nvSpPr>
            <p:spPr>
              <a:xfrm>
                <a:off x="88024" y="1252566"/>
                <a:ext cx="9054785" cy="856068"/>
              </a:xfrm>
              <a:prstGeom prst="rect">
                <a:avLst/>
              </a:prstGeom>
              <a:blipFill>
                <a:blip r:embed="rId2"/>
                <a:stretch>
                  <a:fillRect l="-1009" t="-5674" b="-148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EC2C7FA8-0707-4F83-A9FD-4070650235E0}"/>
                  </a:ext>
                </a:extLst>
              </p:cNvPr>
              <p:cNvSpPr/>
              <p:nvPr/>
            </p:nvSpPr>
            <p:spPr>
              <a:xfrm>
                <a:off x="3028468" y="2130226"/>
                <a:ext cx="3407408" cy="4250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𝑔𝑟𝑎𝑣𝑖𝑡𝑦</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𝑔𝑟𝑎𝑣𝑖𝑡𝑦</m:t>
                          </m:r>
                        </m:sub>
                      </m:sSub>
                      <m:r>
                        <a:rPr lang="en-US" sz="2000">
                          <a:latin typeface="Cambria Math" panose="02040503050406030204" pitchFamily="18" charset="0"/>
                        </a:rPr>
                        <m:t>∙</m:t>
                      </m:r>
                      <m:r>
                        <a:rPr lang="en-US" sz="2000" i="1">
                          <a:latin typeface="Cambria Math" panose="02040503050406030204" pitchFamily="18" charset="0"/>
                        </a:rPr>
                        <m:t>𝑑</m:t>
                      </m:r>
                      <m:r>
                        <a:rPr lang="en-US" sz="2000">
                          <a:latin typeface="Cambria Math" panose="02040503050406030204" pitchFamily="18" charset="0"/>
                        </a:rPr>
                        <m:t>∙</m:t>
                      </m:r>
                      <m:r>
                        <a:rPr lang="en-US" sz="2000" i="1">
                          <a:latin typeface="Cambria Math" panose="02040503050406030204" pitchFamily="18" charset="0"/>
                        </a:rPr>
                        <m:t>𝑐𝑜𝑠</m:t>
                      </m:r>
                      <m:r>
                        <a:rPr lang="en-US" sz="2000" i="1">
                          <a:latin typeface="Cambria Math" panose="02040503050406030204" pitchFamily="18" charset="0"/>
                        </a:rPr>
                        <m:t>𝜃</m:t>
                      </m:r>
                    </m:oMath>
                  </m:oMathPara>
                </a14:m>
                <a:endParaRPr lang="en-US" sz="2000" dirty="0"/>
              </a:p>
            </p:txBody>
          </p:sp>
        </mc:Choice>
        <mc:Fallback xmlns="">
          <p:sp>
            <p:nvSpPr>
              <p:cNvPr id="12" name="Rectangle 11">
                <a:extLst>
                  <a:ext uri="{FF2B5EF4-FFF2-40B4-BE49-F238E27FC236}">
                    <a16:creationId xmlns:a16="http://schemas.microsoft.com/office/drawing/2014/main" id="{EC2C7FA8-0707-4F83-A9FD-4070650235E0}"/>
                  </a:ext>
                </a:extLst>
              </p:cNvPr>
              <p:cNvSpPr>
                <a:spLocks noRot="1" noChangeAspect="1" noMove="1" noResize="1" noEditPoints="1" noAdjustHandles="1" noChangeArrowheads="1" noChangeShapeType="1" noTextEdit="1"/>
              </p:cNvSpPr>
              <p:nvPr/>
            </p:nvSpPr>
            <p:spPr>
              <a:xfrm>
                <a:off x="3028468" y="2130226"/>
                <a:ext cx="3407408" cy="425053"/>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A384D952-4B7F-4F95-9F0B-E5F9E663F56B}"/>
                  </a:ext>
                </a:extLst>
              </p:cNvPr>
              <p:cNvSpPr/>
              <p:nvPr/>
            </p:nvSpPr>
            <p:spPr>
              <a:xfrm>
                <a:off x="2503844" y="2603267"/>
                <a:ext cx="4667111" cy="4250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𝑔𝑟𝑎𝑣𝑖𝑡𝑦</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𝑔𝑟𝑎𝑣𝑖𝑡𝑦</m:t>
                          </m:r>
                        </m:sub>
                      </m:sSub>
                      <m:r>
                        <a:rPr lang="en-US" sz="2000">
                          <a:latin typeface="Cambria Math" panose="02040503050406030204" pitchFamily="18" charset="0"/>
                        </a:rPr>
                        <m:t>∙</m:t>
                      </m:r>
                      <m:d>
                        <m:dPr>
                          <m:ctrlPr>
                            <a:rPr lang="en-US" sz="2000" i="1">
                              <a:latin typeface="Cambria Math" panose="02040503050406030204" pitchFamily="18" charset="0"/>
                            </a:rPr>
                          </m:ctrlPr>
                        </m:dPr>
                        <m:e>
                          <m:r>
                            <a:rPr lang="en-US" sz="2000">
                              <a:latin typeface="Cambria Math" panose="02040503050406030204" pitchFamily="18" charset="0"/>
                            </a:rPr>
                            <m:t>1.50 </m:t>
                          </m:r>
                          <m:r>
                            <a:rPr lang="en-US" sz="2000" i="1">
                              <a:latin typeface="Cambria Math" panose="02040503050406030204" pitchFamily="18" charset="0"/>
                            </a:rPr>
                            <m:t>𝑚</m:t>
                          </m:r>
                        </m:e>
                      </m:d>
                      <m:r>
                        <a:rPr lang="en-US" sz="2000">
                          <a:latin typeface="Cambria Math" panose="02040503050406030204" pitchFamily="18" charset="0"/>
                        </a:rPr>
                        <m:t>∙</m:t>
                      </m:r>
                      <m:r>
                        <a:rPr lang="en-US" sz="2000" i="1">
                          <a:latin typeface="Cambria Math" panose="02040503050406030204" pitchFamily="18" charset="0"/>
                        </a:rPr>
                        <m:t>𝑐𝑜𝑠</m:t>
                      </m:r>
                      <m:d>
                        <m:dPr>
                          <m:ctrlPr>
                            <a:rPr lang="en-US" sz="2000" i="1">
                              <a:latin typeface="Cambria Math" panose="02040503050406030204" pitchFamily="18" charset="0"/>
                            </a:rPr>
                          </m:ctrlPr>
                        </m:dPr>
                        <m:e>
                          <m:r>
                            <a:rPr lang="en-US" sz="2000">
                              <a:latin typeface="Cambria Math" panose="02040503050406030204" pitchFamily="18" charset="0"/>
                            </a:rPr>
                            <m:t>90°</m:t>
                          </m:r>
                        </m:e>
                      </m:d>
                    </m:oMath>
                  </m:oMathPara>
                </a14:m>
                <a:endParaRPr lang="en-US" sz="2000" dirty="0"/>
              </a:p>
            </p:txBody>
          </p:sp>
        </mc:Choice>
        <mc:Fallback xmlns="">
          <p:sp>
            <p:nvSpPr>
              <p:cNvPr id="13" name="Rectangle 12">
                <a:extLst>
                  <a:ext uri="{FF2B5EF4-FFF2-40B4-BE49-F238E27FC236}">
                    <a16:creationId xmlns:a16="http://schemas.microsoft.com/office/drawing/2014/main" id="{A384D952-4B7F-4F95-9F0B-E5F9E663F56B}"/>
                  </a:ext>
                </a:extLst>
              </p:cNvPr>
              <p:cNvSpPr>
                <a:spLocks noRot="1" noChangeAspect="1" noMove="1" noResize="1" noEditPoints="1" noAdjustHandles="1" noChangeArrowheads="1" noChangeShapeType="1" noTextEdit="1"/>
              </p:cNvSpPr>
              <p:nvPr/>
            </p:nvSpPr>
            <p:spPr>
              <a:xfrm>
                <a:off x="2503844" y="2603267"/>
                <a:ext cx="4667111" cy="425053"/>
              </a:xfrm>
              <a:prstGeom prst="rect">
                <a:avLst/>
              </a:prstGeom>
              <a:blipFill>
                <a:blip r:embed="rId4"/>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5CB82CB1-3403-44BB-BAD5-88BE263E902D}"/>
                  </a:ext>
                </a:extLst>
              </p:cNvPr>
              <p:cNvSpPr/>
              <p:nvPr/>
            </p:nvSpPr>
            <p:spPr>
              <a:xfrm>
                <a:off x="3765150" y="3095818"/>
                <a:ext cx="1809150" cy="4250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𝑔𝑟𝑎𝑣𝑖𝑡𝑦</m:t>
                          </m:r>
                        </m:sub>
                      </m:sSub>
                      <m:r>
                        <a:rPr lang="en-US" sz="2000">
                          <a:latin typeface="Cambria Math" panose="02040503050406030204" pitchFamily="18" charset="0"/>
                        </a:rPr>
                        <m:t>=0 </m:t>
                      </m:r>
                      <m:r>
                        <a:rPr lang="en-US" sz="2000" i="1">
                          <a:latin typeface="Cambria Math" panose="02040503050406030204" pitchFamily="18" charset="0"/>
                        </a:rPr>
                        <m:t>𝐽</m:t>
                      </m:r>
                    </m:oMath>
                  </m:oMathPara>
                </a14:m>
                <a:endParaRPr lang="en-US" sz="2000" dirty="0"/>
              </a:p>
            </p:txBody>
          </p:sp>
        </mc:Choice>
        <mc:Fallback xmlns="">
          <p:sp>
            <p:nvSpPr>
              <p:cNvPr id="14" name="Rectangle 13">
                <a:extLst>
                  <a:ext uri="{FF2B5EF4-FFF2-40B4-BE49-F238E27FC236}">
                    <a16:creationId xmlns:a16="http://schemas.microsoft.com/office/drawing/2014/main" id="{5CB82CB1-3403-44BB-BAD5-88BE263E902D}"/>
                  </a:ext>
                </a:extLst>
              </p:cNvPr>
              <p:cNvSpPr>
                <a:spLocks noRot="1" noChangeAspect="1" noMove="1" noResize="1" noEditPoints="1" noAdjustHandles="1" noChangeArrowheads="1" noChangeShapeType="1" noTextEdit="1"/>
              </p:cNvSpPr>
              <p:nvPr/>
            </p:nvSpPr>
            <p:spPr>
              <a:xfrm>
                <a:off x="3765150" y="3095818"/>
                <a:ext cx="1809150" cy="425053"/>
              </a:xfrm>
              <a:prstGeom prst="rect">
                <a:avLst/>
              </a:prstGeom>
              <a:blipFill>
                <a:blip r:embed="rId5"/>
                <a:stretch>
                  <a:fillRect b="-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FE50DC4D-B700-4F95-B01E-53D848BDF09A}"/>
                  </a:ext>
                </a:extLst>
              </p:cNvPr>
              <p:cNvSpPr/>
              <p:nvPr/>
            </p:nvSpPr>
            <p:spPr>
              <a:xfrm>
                <a:off x="435713" y="3569987"/>
                <a:ext cx="4136261" cy="399405"/>
              </a:xfrm>
              <a:prstGeom prst="rect">
                <a:avLst/>
              </a:prstGeom>
            </p:spPr>
            <p:txBody>
              <a:bodyPr wrap="none">
                <a:spAutoFit/>
              </a:bodyPr>
              <a:lstStyle/>
              <a:p>
                <a:pPr>
                  <a:lnSpc>
                    <a:spcPct val="107000"/>
                  </a:lnSpc>
                  <a:spcAft>
                    <a:spcPts val="800"/>
                  </a:spcAft>
                </a:pPr>
                <a:r>
                  <a:rPr lang="en-US" sz="2000" kern="100" dirty="0">
                    <a:latin typeface="Times New Roman" panose="02020603050405020304" pitchFamily="18" charset="0"/>
                    <a:ea typeface="DengXian" panose="02010600030101010101" pitchFamily="2" charset="-122"/>
                    <a:cs typeface="Times New Roman" panose="02020603050405020304" pitchFamily="18" charset="0"/>
                  </a:rPr>
                  <a:t>So, the work done by the gravity is </a:t>
                </a:r>
                <a14:m>
                  <m:oMath xmlns:m="http://schemas.openxmlformats.org/officeDocument/2006/math">
                    <m:r>
                      <a:rPr lang="en-US" sz="2000" i="1" kern="100">
                        <a:latin typeface="Cambria Math" panose="02040503050406030204" pitchFamily="18" charset="0"/>
                        <a:ea typeface="DengXian" panose="02010600030101010101" pitchFamily="2" charset="-122"/>
                        <a:cs typeface="Times New Roman" panose="02020603050405020304" pitchFamily="18" charset="0"/>
                      </a:rPr>
                      <m:t>0 </m:t>
                    </m:r>
                    <m:r>
                      <a:rPr lang="en-US" sz="2000" i="1" kern="100">
                        <a:latin typeface="Cambria Math" panose="02040503050406030204" pitchFamily="18" charset="0"/>
                        <a:ea typeface="DengXian" panose="02010600030101010101" pitchFamily="2" charset="-122"/>
                        <a:cs typeface="Times New Roman" panose="02020603050405020304" pitchFamily="18" charset="0"/>
                      </a:rPr>
                      <m:t>𝐽</m:t>
                    </m:r>
                  </m:oMath>
                </a14:m>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5" name="Rectangle 14">
                <a:extLst>
                  <a:ext uri="{FF2B5EF4-FFF2-40B4-BE49-F238E27FC236}">
                    <a16:creationId xmlns:a16="http://schemas.microsoft.com/office/drawing/2014/main" id="{FE50DC4D-B700-4F95-B01E-53D848BDF09A}"/>
                  </a:ext>
                </a:extLst>
              </p:cNvPr>
              <p:cNvSpPr>
                <a:spLocks noRot="1" noChangeAspect="1" noMove="1" noResize="1" noEditPoints="1" noAdjustHandles="1" noChangeArrowheads="1" noChangeShapeType="1" noTextEdit="1"/>
              </p:cNvSpPr>
              <p:nvPr/>
            </p:nvSpPr>
            <p:spPr>
              <a:xfrm>
                <a:off x="435713" y="3569987"/>
                <a:ext cx="4136261" cy="399405"/>
              </a:xfrm>
              <a:prstGeom prst="rect">
                <a:avLst/>
              </a:prstGeom>
              <a:blipFill>
                <a:blip r:embed="rId6"/>
                <a:stretch>
                  <a:fillRect l="-1473" t="-9231" b="-27692"/>
                </a:stretch>
              </a:blipFill>
            </p:spPr>
            <p:txBody>
              <a:bodyPr/>
              <a:lstStyle/>
              <a:p>
                <a:r>
                  <a:rPr lang="en-US">
                    <a:noFill/>
                  </a:rPr>
                  <a:t> </a:t>
                </a:r>
              </a:p>
            </p:txBody>
          </p:sp>
        </mc:Fallback>
      </mc:AlternateContent>
      <p:sp>
        <p:nvSpPr>
          <p:cNvPr id="21" name="Rectangle 20">
            <a:extLst>
              <a:ext uri="{FF2B5EF4-FFF2-40B4-BE49-F238E27FC236}">
                <a16:creationId xmlns:a16="http://schemas.microsoft.com/office/drawing/2014/main" id="{721BB979-3C24-4C3E-B9A1-DD3891F7FB5D}"/>
              </a:ext>
            </a:extLst>
          </p:cNvPr>
          <p:cNvSpPr/>
          <p:nvPr/>
        </p:nvSpPr>
        <p:spPr>
          <a:xfrm>
            <a:off x="88024" y="3939493"/>
            <a:ext cx="4118692" cy="460895"/>
          </a:xfrm>
          <a:prstGeom prst="rect">
            <a:avLst/>
          </a:prstGeom>
        </p:spPr>
        <p:txBody>
          <a:bodyPr wrap="none">
            <a:spAutoFit/>
          </a:bodyPr>
          <a:lstStyle/>
          <a:p>
            <a:pPr>
              <a:lnSpc>
                <a:spcPct val="107000"/>
              </a:lnSpc>
              <a:spcAft>
                <a:spcPts val="800"/>
              </a:spcAft>
            </a:pPr>
            <a:r>
              <a:rPr lang="en-US" sz="2400" kern="100" dirty="0">
                <a:latin typeface="Times New Roman" panose="02020603050405020304" pitchFamily="18" charset="0"/>
                <a:ea typeface="DengXian" panose="02010600030101010101" pitchFamily="2" charset="-122"/>
                <a:cs typeface="Times New Roman" panose="02020603050405020304" pitchFamily="18" charset="0"/>
              </a:rPr>
              <a:t>(e) Net Work Done on the Book</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ABCC2914-557C-4FAA-AA26-D18EECA46171}"/>
              </a:ext>
            </a:extLst>
          </p:cNvPr>
          <p:cNvSpPr/>
          <p:nvPr/>
        </p:nvSpPr>
        <p:spPr>
          <a:xfrm>
            <a:off x="88024" y="4433698"/>
            <a:ext cx="7907934" cy="958660"/>
          </a:xfrm>
          <a:prstGeom prst="rect">
            <a:avLst/>
          </a:prstGeom>
        </p:spPr>
        <p:txBody>
          <a:bodyPr wrap="square">
            <a:spAutoFit/>
          </a:bodyPr>
          <a:lstStyle/>
          <a:p>
            <a:pPr>
              <a:lnSpc>
                <a:spcPct val="107000"/>
              </a:lnSpc>
              <a:spcAft>
                <a:spcPts val="800"/>
              </a:spcAft>
            </a:pPr>
            <a:r>
              <a:rPr lang="en-US" sz="2400" kern="100" dirty="0">
                <a:latin typeface="Times New Roman" panose="02020603050405020304" pitchFamily="18" charset="0"/>
                <a:ea typeface="DengXian" panose="02010600030101010101" pitchFamily="2" charset="-122"/>
                <a:cs typeface="Times New Roman" panose="02020603050405020304" pitchFamily="18" charset="0"/>
              </a:rPr>
              <a:t>The net work done on the book is the sum of the work done by</a:t>
            </a:r>
          </a:p>
          <a:p>
            <a:pPr>
              <a:lnSpc>
                <a:spcPct val="107000"/>
              </a:lnSpc>
              <a:spcAft>
                <a:spcPts val="800"/>
              </a:spcAft>
            </a:pPr>
            <a:r>
              <a:rPr lang="en-US" sz="2400" kern="100" dirty="0">
                <a:latin typeface="Times New Roman" panose="02020603050405020304" pitchFamily="18" charset="0"/>
                <a:ea typeface="DengXian" panose="02010600030101010101" pitchFamily="2" charset="-122"/>
                <a:cs typeface="Times New Roman" panose="02020603050405020304" pitchFamily="18" charset="0"/>
              </a:rPr>
              <a:t> all the forces:</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957A02D9-195A-4493-828C-78CD30C7D806}"/>
                  </a:ext>
                </a:extLst>
              </p:cNvPr>
              <p:cNvSpPr/>
              <p:nvPr/>
            </p:nvSpPr>
            <p:spPr>
              <a:xfrm>
                <a:off x="1988344" y="4996387"/>
                <a:ext cx="5848588" cy="42505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𝑛𝑒𝑡</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𝑝𝑢𝑠h</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𝑓𝑟𝑖𝑐𝑡𝑖𝑜𝑛</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𝑛𝑜𝑟𝑚𝑎𝑙</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𝑔𝑟𝑎𝑣𝑖𝑡𝑦</m:t>
                          </m:r>
                        </m:sub>
                      </m:sSub>
                    </m:oMath>
                  </m:oMathPara>
                </a14:m>
                <a:endParaRPr lang="en-US" sz="2000" dirty="0"/>
              </a:p>
            </p:txBody>
          </p:sp>
        </mc:Choice>
        <mc:Fallback xmlns="">
          <p:sp>
            <p:nvSpPr>
              <p:cNvPr id="23" name="Rectangle 22">
                <a:extLst>
                  <a:ext uri="{FF2B5EF4-FFF2-40B4-BE49-F238E27FC236}">
                    <a16:creationId xmlns:a16="http://schemas.microsoft.com/office/drawing/2014/main" id="{957A02D9-195A-4493-828C-78CD30C7D806}"/>
                  </a:ext>
                </a:extLst>
              </p:cNvPr>
              <p:cNvSpPr>
                <a:spLocks noRot="1" noChangeAspect="1" noMove="1" noResize="1" noEditPoints="1" noAdjustHandles="1" noChangeArrowheads="1" noChangeShapeType="1" noTextEdit="1"/>
              </p:cNvSpPr>
              <p:nvPr/>
            </p:nvSpPr>
            <p:spPr>
              <a:xfrm>
                <a:off x="1988344" y="4996387"/>
                <a:ext cx="5848588" cy="425053"/>
              </a:xfrm>
              <a:prstGeom prst="rect">
                <a:avLst/>
              </a:prstGeom>
              <a:blipFill>
                <a:blip r:embed="rId7"/>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AE67767F-EBD2-48C8-AC50-C98F5E5F2306}"/>
                  </a:ext>
                </a:extLst>
              </p:cNvPr>
              <p:cNvSpPr/>
              <p:nvPr/>
            </p:nvSpPr>
            <p:spPr>
              <a:xfrm>
                <a:off x="2725026" y="5525263"/>
                <a:ext cx="417620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𝑛𝑒𝑡</m:t>
                          </m:r>
                        </m:sub>
                      </m:sSub>
                      <m:r>
                        <a:rPr lang="en-US" sz="2000">
                          <a:latin typeface="Cambria Math" panose="02040503050406030204" pitchFamily="18" charset="0"/>
                        </a:rPr>
                        <m:t>=3.60 </m:t>
                      </m:r>
                      <m:r>
                        <a:rPr lang="en-US" sz="2000" i="1">
                          <a:latin typeface="Cambria Math" panose="02040503050406030204" pitchFamily="18" charset="0"/>
                        </a:rPr>
                        <m:t>𝐽</m:t>
                      </m:r>
                      <m:r>
                        <a:rPr lang="en-US" sz="2000">
                          <a:latin typeface="Cambria Math" panose="02040503050406030204" pitchFamily="18" charset="0"/>
                        </a:rPr>
                        <m:t>+</m:t>
                      </m:r>
                      <m:d>
                        <m:dPr>
                          <m:ctrlPr>
                            <a:rPr lang="en-US" sz="2000" i="1">
                              <a:latin typeface="Cambria Math" panose="02040503050406030204" pitchFamily="18" charset="0"/>
                            </a:rPr>
                          </m:ctrlPr>
                        </m:dPr>
                        <m:e>
                          <m:r>
                            <a:rPr lang="en-US" sz="2000">
                              <a:latin typeface="Cambria Math" panose="02040503050406030204" pitchFamily="18" charset="0"/>
                            </a:rPr>
                            <m:t>−0.9 </m:t>
                          </m:r>
                          <m:r>
                            <a:rPr lang="en-US" sz="2000" i="1">
                              <a:latin typeface="Cambria Math" panose="02040503050406030204" pitchFamily="18" charset="0"/>
                            </a:rPr>
                            <m:t>𝐽</m:t>
                          </m:r>
                        </m:e>
                      </m:d>
                      <m:r>
                        <a:rPr lang="en-US" sz="2000">
                          <a:latin typeface="Cambria Math" panose="02040503050406030204" pitchFamily="18" charset="0"/>
                        </a:rPr>
                        <m:t>+0 </m:t>
                      </m:r>
                      <m:r>
                        <a:rPr lang="en-US" sz="2000" i="1">
                          <a:latin typeface="Cambria Math" panose="02040503050406030204" pitchFamily="18" charset="0"/>
                        </a:rPr>
                        <m:t>𝐽</m:t>
                      </m:r>
                      <m:r>
                        <a:rPr lang="en-US" sz="2000">
                          <a:latin typeface="Cambria Math" panose="02040503050406030204" pitchFamily="18" charset="0"/>
                        </a:rPr>
                        <m:t>+0 </m:t>
                      </m:r>
                      <m:r>
                        <a:rPr lang="en-US" sz="2000" i="1">
                          <a:latin typeface="Cambria Math" panose="02040503050406030204" pitchFamily="18" charset="0"/>
                        </a:rPr>
                        <m:t>𝐽</m:t>
                      </m:r>
                    </m:oMath>
                  </m:oMathPara>
                </a14:m>
                <a:endParaRPr lang="en-US" sz="2000" dirty="0"/>
              </a:p>
            </p:txBody>
          </p:sp>
        </mc:Choice>
        <mc:Fallback xmlns="">
          <p:sp>
            <p:nvSpPr>
              <p:cNvPr id="24" name="Rectangle 23">
                <a:extLst>
                  <a:ext uri="{FF2B5EF4-FFF2-40B4-BE49-F238E27FC236}">
                    <a16:creationId xmlns:a16="http://schemas.microsoft.com/office/drawing/2014/main" id="{AE67767F-EBD2-48C8-AC50-C98F5E5F2306}"/>
                  </a:ext>
                </a:extLst>
              </p:cNvPr>
              <p:cNvSpPr>
                <a:spLocks noRot="1" noChangeAspect="1" noMove="1" noResize="1" noEditPoints="1" noAdjustHandles="1" noChangeArrowheads="1" noChangeShapeType="1" noTextEdit="1"/>
              </p:cNvSpPr>
              <p:nvPr/>
            </p:nvSpPr>
            <p:spPr>
              <a:xfrm>
                <a:off x="2725026" y="5525263"/>
                <a:ext cx="4176208" cy="400110"/>
              </a:xfrm>
              <a:prstGeom prst="rect">
                <a:avLst/>
              </a:prstGeom>
              <a:blipFill>
                <a:blip r:embed="rId8"/>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755BC86-5D57-44CA-AF48-B5AC02D9A534}"/>
                  </a:ext>
                </a:extLst>
              </p:cNvPr>
              <p:cNvSpPr/>
              <p:nvPr/>
            </p:nvSpPr>
            <p:spPr>
              <a:xfrm>
                <a:off x="3817408" y="5925124"/>
                <a:ext cx="175163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𝑛𝑒𝑡</m:t>
                          </m:r>
                        </m:sub>
                      </m:sSub>
                      <m:r>
                        <a:rPr lang="en-US" sz="2000">
                          <a:latin typeface="Cambria Math" panose="02040503050406030204" pitchFamily="18" charset="0"/>
                        </a:rPr>
                        <m:t>=2.70 </m:t>
                      </m:r>
                      <m:r>
                        <a:rPr lang="en-US" sz="2000" i="1">
                          <a:latin typeface="Cambria Math" panose="02040503050406030204" pitchFamily="18" charset="0"/>
                        </a:rPr>
                        <m:t>𝐽</m:t>
                      </m:r>
                    </m:oMath>
                  </m:oMathPara>
                </a14:m>
                <a:endParaRPr lang="en-US" sz="2000" dirty="0"/>
              </a:p>
            </p:txBody>
          </p:sp>
        </mc:Choice>
        <mc:Fallback xmlns="">
          <p:sp>
            <p:nvSpPr>
              <p:cNvPr id="25" name="Rectangle 24">
                <a:extLst>
                  <a:ext uri="{FF2B5EF4-FFF2-40B4-BE49-F238E27FC236}">
                    <a16:creationId xmlns:a16="http://schemas.microsoft.com/office/drawing/2014/main" id="{1755BC86-5D57-44CA-AF48-B5AC02D9A534}"/>
                  </a:ext>
                </a:extLst>
              </p:cNvPr>
              <p:cNvSpPr>
                <a:spLocks noRot="1" noChangeAspect="1" noMove="1" noResize="1" noEditPoints="1" noAdjustHandles="1" noChangeArrowheads="1" noChangeShapeType="1" noTextEdit="1"/>
              </p:cNvSpPr>
              <p:nvPr/>
            </p:nvSpPr>
            <p:spPr>
              <a:xfrm>
                <a:off x="3817408" y="5925124"/>
                <a:ext cx="1751633" cy="400110"/>
              </a:xfrm>
              <a:prstGeom prst="rect">
                <a:avLst/>
              </a:prstGeom>
              <a:blipFill>
                <a:blip r:embed="rId9"/>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0AC8ECC5-C46F-45E3-8013-9246B7399AC4}"/>
                  </a:ext>
                </a:extLst>
              </p:cNvPr>
              <p:cNvSpPr/>
              <p:nvPr/>
            </p:nvSpPr>
            <p:spPr>
              <a:xfrm>
                <a:off x="84105" y="6354971"/>
                <a:ext cx="5101268" cy="399405"/>
              </a:xfrm>
              <a:prstGeom prst="rect">
                <a:avLst/>
              </a:prstGeom>
            </p:spPr>
            <p:txBody>
              <a:bodyPr wrap="none">
                <a:spAutoFit/>
              </a:bodyPr>
              <a:lstStyle/>
              <a:p>
                <a:pPr indent="457200">
                  <a:lnSpc>
                    <a:spcPct val="107000"/>
                  </a:lnSpc>
                  <a:spcAft>
                    <a:spcPts val="800"/>
                  </a:spcAft>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So, the net work done on the book is </a:t>
                </a:r>
                <a14:m>
                  <m:oMath xmlns:m="http://schemas.openxmlformats.org/officeDocument/2006/math">
                    <m:r>
                      <a:rPr lang="en-US" sz="2000" i="1" kern="100">
                        <a:latin typeface="Cambria Math" panose="02040503050406030204" pitchFamily="18" charset="0"/>
                        <a:ea typeface="DengXian" panose="02010600030101010101" pitchFamily="2" charset="-122"/>
                        <a:cs typeface="Times New Roman" panose="02020603050405020304" pitchFamily="18" charset="0"/>
                      </a:rPr>
                      <m:t>2.70 </m:t>
                    </m:r>
                    <m:r>
                      <a:rPr lang="en-US" sz="2000" i="1" kern="100">
                        <a:latin typeface="Cambria Math" panose="02040503050406030204" pitchFamily="18" charset="0"/>
                        <a:ea typeface="DengXian" panose="02010600030101010101" pitchFamily="2" charset="-122"/>
                        <a:cs typeface="Times New Roman" panose="02020603050405020304" pitchFamily="18" charset="0"/>
                      </a:rPr>
                      <m:t>𝐽</m:t>
                    </m:r>
                  </m:oMath>
                </a14:m>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6" name="Rectangle 25">
                <a:extLst>
                  <a:ext uri="{FF2B5EF4-FFF2-40B4-BE49-F238E27FC236}">
                    <a16:creationId xmlns:a16="http://schemas.microsoft.com/office/drawing/2014/main" id="{0AC8ECC5-C46F-45E3-8013-9246B7399AC4}"/>
                  </a:ext>
                </a:extLst>
              </p:cNvPr>
              <p:cNvSpPr>
                <a:spLocks noRot="1" noChangeAspect="1" noMove="1" noResize="1" noEditPoints="1" noAdjustHandles="1" noChangeArrowheads="1" noChangeShapeType="1" noTextEdit="1"/>
              </p:cNvSpPr>
              <p:nvPr/>
            </p:nvSpPr>
            <p:spPr>
              <a:xfrm>
                <a:off x="84105" y="6354971"/>
                <a:ext cx="5101268" cy="399405"/>
              </a:xfrm>
              <a:prstGeom prst="rect">
                <a:avLst/>
              </a:prstGeom>
              <a:blipFill>
                <a:blip r:embed="rId10"/>
                <a:stretch>
                  <a:fillRect t="-7576" b="-25758"/>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5589AA35-C26C-4D06-9719-23364C3862B7}"/>
              </a:ext>
            </a:extLst>
          </p:cNvPr>
          <p:cNvSpPr txBox="1"/>
          <p:nvPr/>
        </p:nvSpPr>
        <p:spPr>
          <a:xfrm>
            <a:off x="3780492" y="3085418"/>
            <a:ext cx="1778466" cy="460895"/>
          </a:xfrm>
          <a:prstGeom prst="rect">
            <a:avLst/>
          </a:prstGeom>
          <a:noFill/>
          <a:ln w="19050">
            <a:solidFill>
              <a:srgbClr val="FF0000"/>
            </a:solidFill>
          </a:ln>
        </p:spPr>
        <p:txBody>
          <a:bodyPr wrap="square" rtlCol="0">
            <a:spAutoFit/>
          </a:bodyPr>
          <a:lstStyle/>
          <a:p>
            <a:endParaRPr lang="en-US" sz="2400" dirty="0" err="1">
              <a:latin typeface="+mj-lt"/>
            </a:endParaRPr>
          </a:p>
        </p:txBody>
      </p:sp>
      <p:sp>
        <p:nvSpPr>
          <p:cNvPr id="17" name="TextBox 16">
            <a:extLst>
              <a:ext uri="{FF2B5EF4-FFF2-40B4-BE49-F238E27FC236}">
                <a16:creationId xmlns:a16="http://schemas.microsoft.com/office/drawing/2014/main" id="{64BAC4BC-0B24-480D-9A32-0695635BD700}"/>
              </a:ext>
            </a:extLst>
          </p:cNvPr>
          <p:cNvSpPr txBox="1"/>
          <p:nvPr/>
        </p:nvSpPr>
        <p:spPr>
          <a:xfrm>
            <a:off x="3817408" y="5909724"/>
            <a:ext cx="1778466" cy="460895"/>
          </a:xfrm>
          <a:prstGeom prst="rect">
            <a:avLst/>
          </a:prstGeom>
          <a:noFill/>
          <a:ln w="19050">
            <a:solidFill>
              <a:srgbClr val="FF0000"/>
            </a:solidFill>
          </a:ln>
        </p:spPr>
        <p:txBody>
          <a:bodyPr wrap="square" rtlCol="0">
            <a:spAutoFit/>
          </a:bodyPr>
          <a:lstStyle/>
          <a:p>
            <a:endParaRPr lang="en-US" sz="2400" dirty="0" err="1">
              <a:latin typeface="+mj-lt"/>
            </a:endParaRPr>
          </a:p>
        </p:txBody>
      </p:sp>
    </p:spTree>
    <p:extLst>
      <p:ext uri="{BB962C8B-B14F-4D97-AF65-F5344CB8AC3E}">
        <p14:creationId xmlns:p14="http://schemas.microsoft.com/office/powerpoint/2010/main" val="2962687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21" grpId="0"/>
      <p:bldP spid="22" grpId="0"/>
      <p:bldP spid="23" grpId="0"/>
      <p:bldP spid="24" grpId="0"/>
      <p:bldP spid="25" grpId="0"/>
      <p:bldP spid="26" grpId="0"/>
      <p:bldP spid="16" grpId="0" animBg="1"/>
      <p:bldP spid="1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7</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FA8F4957-E9F4-43CD-A857-99EADE3951D7}"/>
                  </a:ext>
                </a:extLst>
              </p:cNvPr>
              <p:cNvSpPr/>
              <p:nvPr/>
            </p:nvSpPr>
            <p:spPr>
              <a:xfrm>
                <a:off x="96838" y="984672"/>
                <a:ext cx="8839200" cy="2041585"/>
              </a:xfrm>
              <a:prstGeom prst="rect">
                <a:avLst/>
              </a:prstGeom>
            </p:spPr>
            <p:txBody>
              <a:bodyPr wrap="square">
                <a:spAutoFit/>
              </a:bodyPr>
              <a:lstStyle/>
              <a:p>
                <a:pPr algn="just" eaLnBrk="0" fontAlgn="base" hangingPunct="0">
                  <a:lnSpc>
                    <a:spcPct val="107000"/>
                  </a:lnSpc>
                  <a:defRPr/>
                </a:pP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 bullet is fired into a large stationary absorber and comes to rest. Temperature measurements of the absorber show that the bullet lost 1960 J of kinetic energy, and high-speed photos of the bullet show that it was moving at</a:t>
                </a:r>
                <a14:m>
                  <m:oMath xmlns:m="http://schemas.openxmlformats.org/officeDocument/2006/math">
                    <m:r>
                      <a:rPr lang="en-US" sz="2400" b="0" i="0" kern="0" smtClean="0">
                        <a:latin typeface="Cambria Math" panose="02040503050406030204" pitchFamily="18" charset="0"/>
                        <a:ea typeface="Times New Roman" panose="02020603050405020304" pitchFamily="18" charset="0"/>
                        <a:cs typeface="Times New Roman" panose="02020603050405020304" pitchFamily="18" charset="0"/>
                      </a:rPr>
                      <m:t>  </m:t>
                    </m:r>
                    <m:r>
                      <a:rPr lang="en-US" sz="2400" b="0" i="1" kern="0" smtClean="0">
                        <a:latin typeface="Cambria Math" panose="02040503050406030204" pitchFamily="18" charset="0"/>
                        <a:ea typeface="Times New Roman" panose="02020603050405020304" pitchFamily="18" charset="0"/>
                        <a:cs typeface="Times New Roman" panose="02020603050405020304" pitchFamily="18" charset="0"/>
                      </a:rPr>
                      <m:t>400</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𝑚</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𝑠</m:t>
                    </m:r>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as it struck the absorber. What is the mass of the bullet?</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6" name="Rectangle 5">
                <a:extLst>
                  <a:ext uri="{FF2B5EF4-FFF2-40B4-BE49-F238E27FC236}">
                    <a16:creationId xmlns:a16="http://schemas.microsoft.com/office/drawing/2014/main" id="{FA8F4957-E9F4-43CD-A857-99EADE3951D7}"/>
                  </a:ext>
                </a:extLst>
              </p:cNvPr>
              <p:cNvSpPr>
                <a:spLocks noRot="1" noChangeAspect="1" noMove="1" noResize="1" noEditPoints="1" noAdjustHandles="1" noChangeArrowheads="1" noChangeShapeType="1" noTextEdit="1"/>
              </p:cNvSpPr>
              <p:nvPr/>
            </p:nvSpPr>
            <p:spPr>
              <a:xfrm>
                <a:off x="96838" y="984672"/>
                <a:ext cx="8839200" cy="2041585"/>
              </a:xfrm>
              <a:prstGeom prst="rect">
                <a:avLst/>
              </a:prstGeom>
              <a:blipFill>
                <a:blip r:embed="rId2"/>
                <a:stretch>
                  <a:fillRect l="-1103" t="-2395" r="-1034" b="-6287"/>
                </a:stretch>
              </a:blipFill>
            </p:spPr>
            <p:txBody>
              <a:bodyPr/>
              <a:lstStyle/>
              <a:p>
                <a:r>
                  <a:rPr lang="en-US">
                    <a:noFill/>
                  </a:rPr>
                  <a:t> </a:t>
                </a:r>
              </a:p>
            </p:txBody>
          </p:sp>
        </mc:Fallback>
      </mc:AlternateContent>
    </p:spTree>
    <p:extLst>
      <p:ext uri="{BB962C8B-B14F-4D97-AF65-F5344CB8AC3E}">
        <p14:creationId xmlns:p14="http://schemas.microsoft.com/office/powerpoint/2010/main" val="88608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7: ANSWERS</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53820E9-1867-4E25-B2FD-115604432832}"/>
                  </a:ext>
                </a:extLst>
              </p:cNvPr>
              <p:cNvSpPr/>
              <p:nvPr/>
            </p:nvSpPr>
            <p:spPr>
              <a:xfrm>
                <a:off x="0" y="908827"/>
                <a:ext cx="8946858" cy="1251240"/>
              </a:xfrm>
              <a:prstGeom prst="rect">
                <a:avLst/>
              </a:prstGeom>
            </p:spPr>
            <p:txBody>
              <a:bodyPr wrap="square">
                <a:spAutoFit/>
              </a:bodyPr>
              <a:lstStyle/>
              <a:p>
                <a:pPr>
                  <a:lnSpc>
                    <a:spcPct val="107000"/>
                  </a:lnSpc>
                  <a:spcAft>
                    <a:spcPts val="800"/>
                  </a:spcAft>
                </a:pPr>
                <a:r>
                  <a:rPr lang="en-US" sz="2400" kern="100" dirty="0">
                    <a:latin typeface="Times New Roman" panose="02020603050405020304" pitchFamily="18" charset="0"/>
                    <a:ea typeface="DengXian" panose="02010600030101010101" pitchFamily="2" charset="-122"/>
                    <a:cs typeface="Times New Roman" panose="02020603050405020304" pitchFamily="18" charset="0"/>
                  </a:rPr>
                  <a:t>To find the mass of the bullet, we can use the relationship between the kinetic energy and the velocity of the bullet. The kinetic energy </a:t>
                </a:r>
                <a14:m>
                  <m:oMath xmlns:m="http://schemas.openxmlformats.org/officeDocument/2006/math">
                    <m:r>
                      <a:rPr lang="en-US" sz="2400" i="1" kern="100">
                        <a:latin typeface="Cambria Math" panose="02040503050406030204" pitchFamily="18" charset="0"/>
                        <a:ea typeface="DengXian" panose="02010600030101010101" pitchFamily="2" charset="-122"/>
                        <a:cs typeface="Times New Roman" panose="02020603050405020304" pitchFamily="18" charset="0"/>
                      </a:rPr>
                      <m:t>(</m:t>
                    </m:r>
                    <m:r>
                      <a:rPr lang="en-US" sz="2400" i="1" kern="100">
                        <a:latin typeface="Cambria Math" panose="02040503050406030204" pitchFamily="18" charset="0"/>
                        <a:ea typeface="DengXian" panose="02010600030101010101" pitchFamily="2" charset="-122"/>
                        <a:cs typeface="Times New Roman" panose="02020603050405020304" pitchFamily="18" charset="0"/>
                      </a:rPr>
                      <m:t>𝐾</m:t>
                    </m:r>
                    <m:r>
                      <a:rPr lang="en-US" sz="2400" i="1" kern="100">
                        <a:latin typeface="Cambria Math" panose="02040503050406030204" pitchFamily="18" charset="0"/>
                        <a:ea typeface="DengXian" panose="02010600030101010101" pitchFamily="2" charset="-122"/>
                        <a:cs typeface="Times New Roman" panose="02020603050405020304" pitchFamily="18" charset="0"/>
                      </a:rPr>
                      <m:t>) </m:t>
                    </m:r>
                  </m:oMath>
                </a14:m>
                <a:r>
                  <a:rPr lang="en-US" sz="2400" kern="100" dirty="0">
                    <a:latin typeface="Times New Roman" panose="02020603050405020304" pitchFamily="18" charset="0"/>
                    <a:ea typeface="DengXian" panose="02010600030101010101" pitchFamily="2" charset="-122"/>
                    <a:cs typeface="Times New Roman" panose="02020603050405020304" pitchFamily="18" charset="0"/>
                  </a:rPr>
                  <a:t>of an object is given by:</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A53820E9-1867-4E25-B2FD-115604432832}"/>
                  </a:ext>
                </a:extLst>
              </p:cNvPr>
              <p:cNvSpPr>
                <a:spLocks noRot="1" noChangeAspect="1" noMove="1" noResize="1" noEditPoints="1" noAdjustHandles="1" noChangeArrowheads="1" noChangeShapeType="1" noTextEdit="1"/>
              </p:cNvSpPr>
              <p:nvPr/>
            </p:nvSpPr>
            <p:spPr>
              <a:xfrm>
                <a:off x="0" y="908827"/>
                <a:ext cx="8946858" cy="1251240"/>
              </a:xfrm>
              <a:prstGeom prst="rect">
                <a:avLst/>
              </a:prstGeom>
              <a:blipFill>
                <a:blip r:embed="rId2"/>
                <a:stretch>
                  <a:fillRect l="-1022" t="-3902" b="-107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D60AB16-C094-44F6-A189-4EEB92E69F32}"/>
                  </a:ext>
                </a:extLst>
              </p:cNvPr>
              <p:cNvSpPr/>
              <p:nvPr/>
            </p:nvSpPr>
            <p:spPr>
              <a:xfrm>
                <a:off x="3642795" y="1941926"/>
                <a:ext cx="1448025"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𝐾</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r>
                        <a:rPr lang="en-US" sz="2000" i="1">
                          <a:latin typeface="Cambria Math" panose="02040503050406030204" pitchFamily="18" charset="0"/>
                        </a:rPr>
                        <m:t>𝑚</m:t>
                      </m:r>
                      <m:sSup>
                        <m:sSupPr>
                          <m:ctrlPr>
                            <a:rPr lang="en-US" sz="2000" i="1">
                              <a:latin typeface="Cambria Math" panose="02040503050406030204" pitchFamily="18" charset="0"/>
                            </a:rPr>
                          </m:ctrlPr>
                        </m:sSupPr>
                        <m:e>
                          <m:r>
                            <a:rPr lang="en-US" sz="2000" i="1">
                              <a:latin typeface="Cambria Math" panose="02040503050406030204" pitchFamily="18" charset="0"/>
                            </a:rPr>
                            <m:t>𝑣</m:t>
                          </m:r>
                        </m:e>
                        <m:sup>
                          <m:r>
                            <a:rPr lang="en-US" sz="2000">
                              <a:latin typeface="Cambria Math" panose="02040503050406030204" pitchFamily="18" charset="0"/>
                            </a:rPr>
                            <m:t>2</m:t>
                          </m:r>
                        </m:sup>
                      </m:sSup>
                    </m:oMath>
                  </m:oMathPara>
                </a14:m>
                <a:endParaRPr lang="en-US" sz="2000" dirty="0"/>
              </a:p>
            </p:txBody>
          </p:sp>
        </mc:Choice>
        <mc:Fallback xmlns="">
          <p:sp>
            <p:nvSpPr>
              <p:cNvPr id="4" name="Rectangle 3">
                <a:extLst>
                  <a:ext uri="{FF2B5EF4-FFF2-40B4-BE49-F238E27FC236}">
                    <a16:creationId xmlns:a16="http://schemas.microsoft.com/office/drawing/2014/main" id="{CD60AB16-C094-44F6-A189-4EEB92E69F32}"/>
                  </a:ext>
                </a:extLst>
              </p:cNvPr>
              <p:cNvSpPr>
                <a:spLocks noRot="1" noChangeAspect="1" noMove="1" noResize="1" noEditPoints="1" noAdjustHandles="1" noChangeArrowheads="1" noChangeShapeType="1" noTextEdit="1"/>
              </p:cNvSpPr>
              <p:nvPr/>
            </p:nvSpPr>
            <p:spPr>
              <a:xfrm>
                <a:off x="3642795" y="1941926"/>
                <a:ext cx="1448025" cy="66851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5F0F44D1-6BC8-4720-9EC7-494555961F2F}"/>
                  </a:ext>
                </a:extLst>
              </p:cNvPr>
              <p:cNvSpPr/>
              <p:nvPr/>
            </p:nvSpPr>
            <p:spPr>
              <a:xfrm>
                <a:off x="41296" y="2276184"/>
                <a:ext cx="8651021" cy="2349361"/>
              </a:xfrm>
              <a:prstGeom prst="rect">
                <a:avLst/>
              </a:prstGeom>
            </p:spPr>
            <p:txBody>
              <a:bodyPr wrap="square">
                <a:spAutoFit/>
              </a:bodyPr>
              <a:lstStyle/>
              <a:p>
                <a:pPr>
                  <a:lnSpc>
                    <a:spcPct val="107000"/>
                  </a:lnSpc>
                  <a:spcAft>
                    <a:spcPts val="800"/>
                  </a:spcAf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Where:</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𝐾</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is the kinetic energy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(1960 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𝐽</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𝑚</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is the mass of the bullet (unknown)</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𝑣</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is the velocity of the bullet just before it struck the absorber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𝑔𝑖𝑣𝑒𝑛</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𝑎𝑠</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400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𝑚</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𝑠</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5F0F44D1-6BC8-4720-9EC7-494555961F2F}"/>
                  </a:ext>
                </a:extLst>
              </p:cNvPr>
              <p:cNvSpPr>
                <a:spLocks noRot="1" noChangeAspect="1" noMove="1" noResize="1" noEditPoints="1" noAdjustHandles="1" noChangeArrowheads="1" noChangeShapeType="1" noTextEdit="1"/>
              </p:cNvSpPr>
              <p:nvPr/>
            </p:nvSpPr>
            <p:spPr>
              <a:xfrm>
                <a:off x="41296" y="2276184"/>
                <a:ext cx="8651021" cy="2349361"/>
              </a:xfrm>
              <a:prstGeom prst="rect">
                <a:avLst/>
              </a:prstGeom>
              <a:blipFill>
                <a:blip r:embed="rId4"/>
                <a:stretch>
                  <a:fillRect l="-1128" t="-2073" b="-28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F1A710BF-1AA5-4B25-87C6-A0B315172250}"/>
                  </a:ext>
                </a:extLst>
              </p:cNvPr>
              <p:cNvSpPr/>
              <p:nvPr/>
            </p:nvSpPr>
            <p:spPr>
              <a:xfrm>
                <a:off x="186555" y="4741662"/>
                <a:ext cx="7030964" cy="460895"/>
              </a:xfrm>
              <a:prstGeom prst="rect">
                <a:avLst/>
              </a:prstGeom>
            </p:spPr>
            <p:txBody>
              <a:bodyPr wrap="none">
                <a:spAutoFit/>
              </a:bodyPr>
              <a:lstStyle/>
              <a:p>
                <a:pPr>
                  <a:lnSpc>
                    <a:spcPct val="107000"/>
                  </a:lnSpc>
                  <a:spcAft>
                    <a:spcPts val="800"/>
                  </a:spcAft>
                </a:pPr>
                <a:r>
                  <a:rPr lang="en-US" sz="2400" kern="100" dirty="0">
                    <a:latin typeface="Times New Roman" panose="02020603050405020304" pitchFamily="18" charset="0"/>
                    <a:ea typeface="DengXian" panose="02010600030101010101" pitchFamily="2" charset="-122"/>
                    <a:cs typeface="Times New Roman" panose="02020603050405020304" pitchFamily="18" charset="0"/>
                  </a:rPr>
                  <a:t>We can rearrange this equation to solve for the mass </a:t>
                </a:r>
                <a14:m>
                  <m:oMath xmlns:m="http://schemas.openxmlformats.org/officeDocument/2006/math">
                    <m:r>
                      <a:rPr lang="en-US" sz="2400" i="1" kern="100">
                        <a:latin typeface="Cambria Math" panose="02040503050406030204" pitchFamily="18" charset="0"/>
                        <a:ea typeface="DengXian" panose="02010600030101010101" pitchFamily="2" charset="-122"/>
                        <a:cs typeface="Times New Roman" panose="02020603050405020304" pitchFamily="18" charset="0"/>
                      </a:rPr>
                      <m:t>𝑚</m:t>
                    </m:r>
                  </m:oMath>
                </a14:m>
                <a:r>
                  <a:rPr lang="en-US" sz="2400" kern="100" dirty="0">
                    <a:latin typeface="Times New Roman" panose="02020603050405020304" pitchFamily="18" charset="0"/>
                    <a:ea typeface="DengXian" panose="02010600030101010101" pitchFamily="2" charset="-122"/>
                    <a:cs typeface="Times New Roman" panose="02020603050405020304" pitchFamily="18" charset="0"/>
                  </a:rPr>
                  <a:t>:</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7" name="Rectangle 6">
                <a:extLst>
                  <a:ext uri="{FF2B5EF4-FFF2-40B4-BE49-F238E27FC236}">
                    <a16:creationId xmlns:a16="http://schemas.microsoft.com/office/drawing/2014/main" id="{F1A710BF-1AA5-4B25-87C6-A0B315172250}"/>
                  </a:ext>
                </a:extLst>
              </p:cNvPr>
              <p:cNvSpPr>
                <a:spLocks noRot="1" noChangeAspect="1" noMove="1" noResize="1" noEditPoints="1" noAdjustHandles="1" noChangeArrowheads="1" noChangeShapeType="1" noTextEdit="1"/>
              </p:cNvSpPr>
              <p:nvPr/>
            </p:nvSpPr>
            <p:spPr>
              <a:xfrm>
                <a:off x="186555" y="4741662"/>
                <a:ext cx="7030964" cy="460895"/>
              </a:xfrm>
              <a:prstGeom prst="rect">
                <a:avLst/>
              </a:prstGeom>
              <a:blipFill>
                <a:blip r:embed="rId5"/>
                <a:stretch>
                  <a:fillRect l="-1388" t="-10667" r="-434"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14CB351D-FB8F-4261-9DD3-1ED28BDBD3D6}"/>
                  </a:ext>
                </a:extLst>
              </p:cNvPr>
              <p:cNvSpPr/>
              <p:nvPr/>
            </p:nvSpPr>
            <p:spPr>
              <a:xfrm>
                <a:off x="188652" y="5310252"/>
                <a:ext cx="1734064"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𝐾</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r>
                        <a:rPr lang="en-US" sz="2000" i="1">
                          <a:latin typeface="Cambria Math" panose="02040503050406030204" pitchFamily="18" charset="0"/>
                        </a:rPr>
                        <m:t>𝑚</m:t>
                      </m:r>
                      <m:sSup>
                        <m:sSupPr>
                          <m:ctrlPr>
                            <a:rPr lang="en-US" sz="2000" i="1">
                              <a:latin typeface="Cambria Math" panose="02040503050406030204" pitchFamily="18" charset="0"/>
                            </a:rPr>
                          </m:ctrlPr>
                        </m:sSupPr>
                        <m:e>
                          <m:r>
                            <a:rPr lang="en-US" sz="2000" i="1">
                              <a:latin typeface="Cambria Math" panose="02040503050406030204" pitchFamily="18" charset="0"/>
                            </a:rPr>
                            <m:t>𝑣</m:t>
                          </m:r>
                        </m:e>
                        <m:sup>
                          <m:r>
                            <a:rPr lang="en-US" sz="2000">
                              <a:latin typeface="Cambria Math" panose="02040503050406030204" pitchFamily="18" charset="0"/>
                            </a:rPr>
                            <m:t>2</m:t>
                          </m:r>
                        </m:sup>
                      </m:sSup>
                      <m:r>
                        <a:rPr lang="en-US" sz="200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8" name="Rectangle 7">
                <a:extLst>
                  <a:ext uri="{FF2B5EF4-FFF2-40B4-BE49-F238E27FC236}">
                    <a16:creationId xmlns:a16="http://schemas.microsoft.com/office/drawing/2014/main" id="{14CB351D-FB8F-4261-9DD3-1ED28BDBD3D6}"/>
                  </a:ext>
                </a:extLst>
              </p:cNvPr>
              <p:cNvSpPr>
                <a:spLocks noRot="1" noChangeAspect="1" noMove="1" noResize="1" noEditPoints="1" noAdjustHandles="1" noChangeArrowheads="1" noChangeShapeType="1" noTextEdit="1"/>
              </p:cNvSpPr>
              <p:nvPr/>
            </p:nvSpPr>
            <p:spPr>
              <a:xfrm>
                <a:off x="188652" y="5310252"/>
                <a:ext cx="1734064" cy="66851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85D5F52D-33A0-4E32-965F-12CDDF563D89}"/>
                  </a:ext>
                </a:extLst>
              </p:cNvPr>
              <p:cNvSpPr/>
              <p:nvPr/>
            </p:nvSpPr>
            <p:spPr>
              <a:xfrm>
                <a:off x="1977122" y="5326755"/>
                <a:ext cx="1417183" cy="6706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𝑚</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2</m:t>
                          </m:r>
                          <m:r>
                            <a:rPr lang="en-US" sz="2000" i="1">
                              <a:latin typeface="Cambria Math" panose="02040503050406030204" pitchFamily="18" charset="0"/>
                            </a:rPr>
                            <m:t>𝐾</m:t>
                          </m:r>
                        </m:num>
                        <m:den>
                          <m:sSup>
                            <m:sSupPr>
                              <m:ctrlPr>
                                <a:rPr lang="en-US" sz="2000" i="1">
                                  <a:latin typeface="Cambria Math" panose="02040503050406030204" pitchFamily="18" charset="0"/>
                                </a:rPr>
                              </m:ctrlPr>
                            </m:sSupPr>
                            <m:e>
                              <m:r>
                                <a:rPr lang="en-US" sz="2000" i="1">
                                  <a:latin typeface="Cambria Math" panose="02040503050406030204" pitchFamily="18" charset="0"/>
                                </a:rPr>
                                <m:t>𝑣</m:t>
                              </m:r>
                            </m:e>
                            <m:sup>
                              <m:r>
                                <a:rPr lang="en-US" sz="2000">
                                  <a:latin typeface="Cambria Math" panose="02040503050406030204" pitchFamily="18" charset="0"/>
                                </a:rPr>
                                <m:t>2</m:t>
                              </m:r>
                            </m:sup>
                          </m:sSup>
                        </m:den>
                      </m:f>
                      <m:r>
                        <a:rPr lang="en-US" sz="200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9" name="Rectangle 8">
                <a:extLst>
                  <a:ext uri="{FF2B5EF4-FFF2-40B4-BE49-F238E27FC236}">
                    <a16:creationId xmlns:a16="http://schemas.microsoft.com/office/drawing/2014/main" id="{85D5F52D-33A0-4E32-965F-12CDDF563D89}"/>
                  </a:ext>
                </a:extLst>
              </p:cNvPr>
              <p:cNvSpPr>
                <a:spLocks noRot="1" noChangeAspect="1" noMove="1" noResize="1" noEditPoints="1" noAdjustHandles="1" noChangeArrowheads="1" noChangeShapeType="1" noTextEdit="1"/>
              </p:cNvSpPr>
              <p:nvPr/>
            </p:nvSpPr>
            <p:spPr>
              <a:xfrm>
                <a:off x="1977122" y="5326755"/>
                <a:ext cx="1417183" cy="67063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9D11D71B-5027-42B2-80FD-A52A15C17D55}"/>
                  </a:ext>
                </a:extLst>
              </p:cNvPr>
              <p:cNvSpPr/>
              <p:nvPr/>
            </p:nvSpPr>
            <p:spPr>
              <a:xfrm>
                <a:off x="3423261" y="5274325"/>
                <a:ext cx="2145652" cy="7331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𝑚</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2</m:t>
                          </m:r>
                          <m:d>
                            <m:dPr>
                              <m:ctrlPr>
                                <a:rPr lang="en-US" sz="2000" i="1">
                                  <a:latin typeface="Cambria Math" panose="02040503050406030204" pitchFamily="18" charset="0"/>
                                </a:rPr>
                              </m:ctrlPr>
                            </m:dPr>
                            <m:e>
                              <m:r>
                                <a:rPr lang="en-US" sz="2000">
                                  <a:latin typeface="Cambria Math" panose="02040503050406030204" pitchFamily="18" charset="0"/>
                                </a:rPr>
                                <m:t>1960 </m:t>
                              </m:r>
                              <m:r>
                                <a:rPr lang="en-US" sz="2000" i="1">
                                  <a:latin typeface="Cambria Math" panose="02040503050406030204" pitchFamily="18" charset="0"/>
                                </a:rPr>
                                <m:t>𝐽</m:t>
                              </m:r>
                            </m:e>
                          </m:d>
                        </m:num>
                        <m:den>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a:latin typeface="Cambria Math" panose="02040503050406030204" pitchFamily="18" charset="0"/>
                                    </a:rPr>
                                    <m:t>400 </m:t>
                                  </m:r>
                                  <m:f>
                                    <m:fPr>
                                      <m:type m:val="lin"/>
                                      <m:ctrlPr>
                                        <a:rPr lang="en-US" sz="2000" i="1">
                                          <a:latin typeface="Cambria Math" panose="02040503050406030204" pitchFamily="18" charset="0"/>
                                        </a:rPr>
                                      </m:ctrlPr>
                                    </m:fPr>
                                    <m:num>
                                      <m:r>
                                        <a:rPr lang="en-US" sz="2000" i="1">
                                          <a:latin typeface="Cambria Math" panose="02040503050406030204" pitchFamily="18" charset="0"/>
                                        </a:rPr>
                                        <m:t>𝑚</m:t>
                                      </m:r>
                                    </m:num>
                                    <m:den>
                                      <m:r>
                                        <a:rPr lang="en-US" sz="2000" i="1">
                                          <a:latin typeface="Cambria Math" panose="02040503050406030204" pitchFamily="18" charset="0"/>
                                        </a:rPr>
                                        <m:t>𝑠</m:t>
                                      </m:r>
                                    </m:den>
                                  </m:f>
                                </m:e>
                              </m:d>
                            </m:e>
                            <m:sup>
                              <m:r>
                                <a:rPr lang="en-US" sz="2000">
                                  <a:latin typeface="Cambria Math" panose="02040503050406030204" pitchFamily="18" charset="0"/>
                                </a:rPr>
                                <m:t>2</m:t>
                              </m:r>
                            </m:sup>
                          </m:sSup>
                        </m:den>
                      </m:f>
                    </m:oMath>
                  </m:oMathPara>
                </a14:m>
                <a:endParaRPr lang="en-US" sz="2000" dirty="0"/>
              </a:p>
            </p:txBody>
          </p:sp>
        </mc:Choice>
        <mc:Fallback xmlns="">
          <p:sp>
            <p:nvSpPr>
              <p:cNvPr id="12" name="Rectangle 11">
                <a:extLst>
                  <a:ext uri="{FF2B5EF4-FFF2-40B4-BE49-F238E27FC236}">
                    <a16:creationId xmlns:a16="http://schemas.microsoft.com/office/drawing/2014/main" id="{9D11D71B-5027-42B2-80FD-A52A15C17D55}"/>
                  </a:ext>
                </a:extLst>
              </p:cNvPr>
              <p:cNvSpPr>
                <a:spLocks noRot="1" noChangeAspect="1" noMove="1" noResize="1" noEditPoints="1" noAdjustHandles="1" noChangeArrowheads="1" noChangeShapeType="1" noTextEdit="1"/>
              </p:cNvSpPr>
              <p:nvPr/>
            </p:nvSpPr>
            <p:spPr>
              <a:xfrm>
                <a:off x="3423261" y="5274325"/>
                <a:ext cx="2145652" cy="73314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76FFDFD5-559A-4EC3-981A-2C466F4B6F63}"/>
                  </a:ext>
                </a:extLst>
              </p:cNvPr>
              <p:cNvSpPr/>
              <p:nvPr/>
            </p:nvSpPr>
            <p:spPr>
              <a:xfrm>
                <a:off x="6005966" y="5487111"/>
                <a:ext cx="192604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𝑚</m:t>
                      </m:r>
                      <m:r>
                        <a:rPr lang="en-US" sz="2000">
                          <a:latin typeface="Cambria Math" panose="02040503050406030204" pitchFamily="18" charset="0"/>
                        </a:rPr>
                        <m:t>=0.0245 </m:t>
                      </m:r>
                      <m:r>
                        <a:rPr lang="en-US" sz="2000" i="1">
                          <a:latin typeface="Cambria Math" panose="02040503050406030204" pitchFamily="18" charset="0"/>
                        </a:rPr>
                        <m:t>𝑘𝑔</m:t>
                      </m:r>
                    </m:oMath>
                  </m:oMathPara>
                </a14:m>
                <a:endParaRPr lang="en-US" sz="2000" dirty="0"/>
              </a:p>
            </p:txBody>
          </p:sp>
        </mc:Choice>
        <mc:Fallback xmlns="">
          <p:sp>
            <p:nvSpPr>
              <p:cNvPr id="17" name="Rectangle 16">
                <a:extLst>
                  <a:ext uri="{FF2B5EF4-FFF2-40B4-BE49-F238E27FC236}">
                    <a16:creationId xmlns:a16="http://schemas.microsoft.com/office/drawing/2014/main" id="{76FFDFD5-559A-4EC3-981A-2C466F4B6F63}"/>
                  </a:ext>
                </a:extLst>
              </p:cNvPr>
              <p:cNvSpPr>
                <a:spLocks noRot="1" noChangeAspect="1" noMove="1" noResize="1" noEditPoints="1" noAdjustHandles="1" noChangeArrowheads="1" noChangeShapeType="1" noTextEdit="1"/>
              </p:cNvSpPr>
              <p:nvPr/>
            </p:nvSpPr>
            <p:spPr>
              <a:xfrm>
                <a:off x="6005966" y="5487111"/>
                <a:ext cx="1926040" cy="400110"/>
              </a:xfrm>
              <a:prstGeom prst="rect">
                <a:avLst/>
              </a:prstGeom>
              <a:blipFill>
                <a:blip r:embed="rId9"/>
                <a:stretch>
                  <a:fillRect b="-15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0E0C867D-1E76-403A-9BE9-948A69392073}"/>
                  </a:ext>
                </a:extLst>
              </p:cNvPr>
              <p:cNvSpPr/>
              <p:nvPr/>
            </p:nvSpPr>
            <p:spPr>
              <a:xfrm>
                <a:off x="188652" y="6217912"/>
                <a:ext cx="4994124" cy="460895"/>
              </a:xfrm>
              <a:prstGeom prst="rect">
                <a:avLst/>
              </a:prstGeom>
            </p:spPr>
            <p:txBody>
              <a:bodyPr wrap="none">
                <a:spAutoFit/>
              </a:bodyPr>
              <a:lstStyle/>
              <a:p>
                <a:pPr>
                  <a:lnSpc>
                    <a:spcPct val="107000"/>
                  </a:lnSpc>
                  <a:spcAft>
                    <a:spcPts val="800"/>
                  </a:spcAft>
                </a:pPr>
                <a:r>
                  <a:rPr lang="en-US" sz="2400" kern="100" dirty="0">
                    <a:latin typeface="Times New Roman" panose="02020603050405020304" pitchFamily="18" charset="0"/>
                    <a:ea typeface="DengXian" panose="02010600030101010101" pitchFamily="2" charset="-122"/>
                    <a:cs typeface="Times New Roman" panose="02020603050405020304" pitchFamily="18" charset="0"/>
                  </a:rPr>
                  <a:t>So, the mass of the bullet is </a:t>
                </a:r>
                <a14:m>
                  <m:oMath xmlns:m="http://schemas.openxmlformats.org/officeDocument/2006/math">
                    <m:r>
                      <a:rPr lang="en-US" sz="2400" i="1" kern="100">
                        <a:latin typeface="Cambria Math" panose="02040503050406030204" pitchFamily="18" charset="0"/>
                        <a:ea typeface="DengXian" panose="02010600030101010101" pitchFamily="2" charset="-122"/>
                        <a:cs typeface="Times New Roman" panose="02020603050405020304" pitchFamily="18" charset="0"/>
                      </a:rPr>
                      <m:t>0.0245 </m:t>
                    </m:r>
                    <m:r>
                      <a:rPr lang="en-US" sz="2400" i="1" kern="100">
                        <a:latin typeface="Cambria Math" panose="02040503050406030204" pitchFamily="18" charset="0"/>
                        <a:ea typeface="DengXian" panose="02010600030101010101" pitchFamily="2" charset="-122"/>
                        <a:cs typeface="Times New Roman" panose="02020603050405020304" pitchFamily="18" charset="0"/>
                      </a:rPr>
                      <m:t>𝑘𝑔</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8" name="Rectangle 17">
                <a:extLst>
                  <a:ext uri="{FF2B5EF4-FFF2-40B4-BE49-F238E27FC236}">
                    <a16:creationId xmlns:a16="http://schemas.microsoft.com/office/drawing/2014/main" id="{0E0C867D-1E76-403A-9BE9-948A69392073}"/>
                  </a:ext>
                </a:extLst>
              </p:cNvPr>
              <p:cNvSpPr>
                <a:spLocks noRot="1" noChangeAspect="1" noMove="1" noResize="1" noEditPoints="1" noAdjustHandles="1" noChangeArrowheads="1" noChangeShapeType="1" noTextEdit="1"/>
              </p:cNvSpPr>
              <p:nvPr/>
            </p:nvSpPr>
            <p:spPr>
              <a:xfrm>
                <a:off x="188652" y="6217912"/>
                <a:ext cx="4994124" cy="460895"/>
              </a:xfrm>
              <a:prstGeom prst="rect">
                <a:avLst/>
              </a:prstGeom>
              <a:blipFill>
                <a:blip r:embed="rId10"/>
                <a:stretch>
                  <a:fillRect l="-1954" t="-10526" b="-28947"/>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C6A658D6-0D5B-4AA4-9ED5-29A0D7EA2A24}"/>
              </a:ext>
            </a:extLst>
          </p:cNvPr>
          <p:cNvSpPr txBox="1"/>
          <p:nvPr/>
        </p:nvSpPr>
        <p:spPr>
          <a:xfrm>
            <a:off x="3544818" y="1836747"/>
            <a:ext cx="1778466" cy="830997"/>
          </a:xfrm>
          <a:prstGeom prst="rect">
            <a:avLst/>
          </a:prstGeom>
          <a:noFill/>
          <a:ln w="19050">
            <a:solidFill>
              <a:srgbClr val="FF0000"/>
            </a:solidFill>
          </a:ln>
        </p:spPr>
        <p:txBody>
          <a:bodyPr wrap="square" rtlCol="0">
            <a:spAutoFit/>
          </a:bodyPr>
          <a:lstStyle/>
          <a:p>
            <a:endParaRPr lang="en-US" sz="2400" dirty="0">
              <a:latin typeface="+mj-lt"/>
            </a:endParaRPr>
          </a:p>
          <a:p>
            <a:endParaRPr lang="en-US" sz="2400" dirty="0" err="1">
              <a:latin typeface="+mj-lt"/>
            </a:endParaRPr>
          </a:p>
        </p:txBody>
      </p:sp>
      <p:sp>
        <p:nvSpPr>
          <p:cNvPr id="14" name="TextBox 13">
            <a:extLst>
              <a:ext uri="{FF2B5EF4-FFF2-40B4-BE49-F238E27FC236}">
                <a16:creationId xmlns:a16="http://schemas.microsoft.com/office/drawing/2014/main" id="{67F25962-FA34-4F4E-9EB6-085E2692B4C0}"/>
              </a:ext>
            </a:extLst>
          </p:cNvPr>
          <p:cNvSpPr txBox="1"/>
          <p:nvPr/>
        </p:nvSpPr>
        <p:spPr>
          <a:xfrm>
            <a:off x="6079753" y="5498741"/>
            <a:ext cx="1778466" cy="460895"/>
          </a:xfrm>
          <a:prstGeom prst="rect">
            <a:avLst/>
          </a:prstGeom>
          <a:noFill/>
          <a:ln w="19050">
            <a:solidFill>
              <a:srgbClr val="FF0000"/>
            </a:solidFill>
          </a:ln>
        </p:spPr>
        <p:txBody>
          <a:bodyPr wrap="square" rtlCol="0">
            <a:spAutoFit/>
          </a:bodyPr>
          <a:lstStyle/>
          <a:p>
            <a:endParaRPr lang="en-US" sz="2400" dirty="0" err="1">
              <a:latin typeface="+mj-lt"/>
            </a:endParaRPr>
          </a:p>
        </p:txBody>
      </p:sp>
    </p:spTree>
    <p:extLst>
      <p:ext uri="{BB962C8B-B14F-4D97-AF65-F5344CB8AC3E}">
        <p14:creationId xmlns:p14="http://schemas.microsoft.com/office/powerpoint/2010/main" val="3486034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p:bldP spid="8" grpId="0"/>
      <p:bldP spid="9" grpId="0"/>
      <p:bldP spid="12" grpId="0"/>
      <p:bldP spid="17" grpId="0"/>
      <p:bldP spid="18" grpId="0"/>
      <p:bldP spid="13" grpId="0" animBg="1"/>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8</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FA8F4957-E9F4-43CD-A857-99EADE3951D7}"/>
                  </a:ext>
                </a:extLst>
              </p:cNvPr>
              <p:cNvSpPr/>
              <p:nvPr/>
            </p:nvSpPr>
            <p:spPr>
              <a:xfrm>
                <a:off x="152400" y="896768"/>
                <a:ext cx="8839200" cy="2532232"/>
              </a:xfrm>
              <a:prstGeom prst="rect">
                <a:avLst/>
              </a:prstGeom>
            </p:spPr>
            <p:txBody>
              <a:bodyPr wrap="square">
                <a:spAutoFit/>
              </a:bodyPr>
              <a:lstStyle/>
              <a:p>
                <a:pPr lvl="0" algn="just" eaLnBrk="0" fontAlgn="base" hangingPunct="0">
                  <a:lnSpc>
                    <a:spcPct val="107000"/>
                  </a:lnSpc>
                  <a:defRPr/>
                </a:pP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 roller coaster train of mass </a:t>
                </a:r>
                <a14:m>
                  <m:oMath xmlns:m="http://schemas.openxmlformats.org/officeDocument/2006/math">
                    <m:r>
                      <a:rPr lang="en-US" sz="2000" b="0" i="1" smtClean="0">
                        <a:solidFill>
                          <a:prstClr val="black"/>
                        </a:solidFill>
                        <a:latin typeface="Cambria Math" panose="02040503050406030204" pitchFamily="18" charset="0"/>
                        <a:ea typeface="Calibri" panose="020F0502020204030204" pitchFamily="34" charset="0"/>
                        <a:cs typeface="Times New Roman" panose="02020603050405020304" pitchFamily="18" charset="0"/>
                      </a:rPr>
                      <m:t>3.0</m:t>
                    </m:r>
                    <m:r>
                      <a:rPr lang="en-US"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10</m:t>
                        </m:r>
                      </m:e>
                      <m:sup>
                        <m:r>
                          <a:rPr lang="en-US"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3</m:t>
                        </m:r>
                      </m:sup>
                    </m:sSup>
                    <m:r>
                      <a:rPr lang="en-US"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r>
                      <a:rPr lang="en-US"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𝑘𝑔</m:t>
                    </m:r>
                  </m:oMath>
                </a14:m>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travels at </a:t>
                </a:r>
                <a14:m>
                  <m:oMath xmlns:m="http://schemas.openxmlformats.org/officeDocument/2006/math">
                    <m:r>
                      <a:rPr lang="en-US" sz="2000" i="1" dirty="0" smtClean="0">
                        <a:solidFill>
                          <a:prstClr val="black"/>
                        </a:solidFill>
                        <a:latin typeface="Cambria Math" panose="02040503050406030204" pitchFamily="18" charset="0"/>
                        <a:ea typeface="Calibri" panose="020F0502020204030204" pitchFamily="34" charset="0"/>
                        <a:cs typeface="Times New Roman" panose="02020603050405020304" pitchFamily="18" charset="0"/>
                      </a:rPr>
                      <m:t>8.34 </m:t>
                    </m:r>
                    <m:r>
                      <a:rPr lang="en-US" sz="2000" i="1" dirty="0" smtClean="0">
                        <a:solidFill>
                          <a:prstClr val="black"/>
                        </a:solidFill>
                        <a:latin typeface="Cambria Math" panose="02040503050406030204" pitchFamily="18" charset="0"/>
                        <a:ea typeface="Calibri" panose="020F0502020204030204" pitchFamily="34" charset="0"/>
                        <a:cs typeface="Times New Roman" panose="02020603050405020304" pitchFamily="18" charset="0"/>
                      </a:rPr>
                      <m:t>𝑚</m:t>
                    </m:r>
                    <m:r>
                      <a:rPr lang="en-US" sz="2000" i="1" dirty="0" smtClean="0">
                        <a:solidFill>
                          <a:prstClr val="black"/>
                        </a:solidFill>
                        <a:latin typeface="Cambria Math" panose="02040503050406030204" pitchFamily="18" charset="0"/>
                        <a:ea typeface="Calibri" panose="020F0502020204030204" pitchFamily="34" charset="0"/>
                        <a:cs typeface="Times New Roman" panose="02020603050405020304" pitchFamily="18" charset="0"/>
                      </a:rPr>
                      <m:t>/</m:t>
                    </m:r>
                    <m:r>
                      <a:rPr lang="en-US" sz="2000" i="1" dirty="0" smtClean="0">
                        <a:solidFill>
                          <a:prstClr val="black"/>
                        </a:solidFill>
                        <a:latin typeface="Cambria Math" panose="02040503050406030204" pitchFamily="18" charset="0"/>
                        <a:ea typeface="Calibri" panose="020F0502020204030204" pitchFamily="34" charset="0"/>
                        <a:cs typeface="Times New Roman" panose="02020603050405020304" pitchFamily="18" charset="0"/>
                      </a:rPr>
                      <m:t>𝑠</m:t>
                    </m:r>
                    <m:r>
                      <a:rPr lang="en-US" sz="2000" i="1" dirty="0" smtClean="0">
                        <a:solidFill>
                          <a:prstClr val="black"/>
                        </a:solidFill>
                        <a:latin typeface="Cambria Math" panose="02040503050406030204" pitchFamily="18" charset="0"/>
                        <a:ea typeface="Calibri" panose="020F0502020204030204" pitchFamily="34" charset="0"/>
                        <a:cs typeface="Times New Roman" panose="02020603050405020304" pitchFamily="18" charset="0"/>
                      </a:rPr>
                      <m:t> </m:t>
                    </m:r>
                  </m:oMath>
                </a14:m>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and enters a  railway station. Once in the station, brakes are applied to the train to slow it down to </a:t>
                </a:r>
                <a14:m>
                  <m:oMath xmlns:m="http://schemas.openxmlformats.org/officeDocument/2006/math">
                    <m:r>
                      <a:rPr lang="en-US" sz="2000" i="1" dirty="0" smtClean="0">
                        <a:solidFill>
                          <a:prstClr val="black"/>
                        </a:solidFill>
                        <a:latin typeface="Cambria Math" panose="02040503050406030204" pitchFamily="18" charset="0"/>
                        <a:ea typeface="Calibri" panose="020F0502020204030204" pitchFamily="34" charset="0"/>
                        <a:cs typeface="Times New Roman" panose="02020603050405020304" pitchFamily="18" charset="0"/>
                      </a:rPr>
                      <m:t>1.00 </m:t>
                    </m:r>
                    <m:r>
                      <a:rPr lang="en-US" sz="2000" i="1" dirty="0" smtClean="0">
                        <a:solidFill>
                          <a:prstClr val="black"/>
                        </a:solidFill>
                        <a:latin typeface="Cambria Math" panose="02040503050406030204" pitchFamily="18" charset="0"/>
                        <a:ea typeface="Calibri" panose="020F0502020204030204" pitchFamily="34" charset="0"/>
                        <a:cs typeface="Times New Roman" panose="02020603050405020304" pitchFamily="18" charset="0"/>
                      </a:rPr>
                      <m:t>𝑚</m:t>
                    </m:r>
                    <m:r>
                      <a:rPr lang="en-US" sz="2000" i="1" dirty="0" smtClean="0">
                        <a:solidFill>
                          <a:prstClr val="black"/>
                        </a:solidFill>
                        <a:latin typeface="Cambria Math" panose="02040503050406030204" pitchFamily="18" charset="0"/>
                        <a:ea typeface="Calibri" panose="020F0502020204030204" pitchFamily="34" charset="0"/>
                        <a:cs typeface="Times New Roman" panose="02020603050405020304" pitchFamily="18" charset="0"/>
                      </a:rPr>
                      <m:t>/</m:t>
                    </m:r>
                    <m:r>
                      <a:rPr lang="en-US" sz="2000" i="1" dirty="0" smtClean="0">
                        <a:solidFill>
                          <a:prstClr val="black"/>
                        </a:solidFill>
                        <a:latin typeface="Cambria Math" panose="02040503050406030204" pitchFamily="18" charset="0"/>
                        <a:ea typeface="Calibri" panose="020F0502020204030204" pitchFamily="34" charset="0"/>
                        <a:cs typeface="Times New Roman" panose="02020603050405020304" pitchFamily="18" charset="0"/>
                      </a:rPr>
                      <m:t>𝑠</m:t>
                    </m:r>
                    <m:r>
                      <a:rPr lang="en-US" sz="2000" i="1" dirty="0" smtClean="0">
                        <a:solidFill>
                          <a:prstClr val="black"/>
                        </a:solidFill>
                        <a:latin typeface="Cambria Math" panose="02040503050406030204" pitchFamily="18" charset="0"/>
                        <a:ea typeface="Calibri" panose="020F0502020204030204" pitchFamily="34" charset="0"/>
                        <a:cs typeface="Times New Roman" panose="02020603050405020304" pitchFamily="18" charset="0"/>
                      </a:rPr>
                      <m:t> </m:t>
                    </m:r>
                  </m:oMath>
                </a14:m>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in </a:t>
                </a:r>
                <a14:m>
                  <m:oMath xmlns:m="http://schemas.openxmlformats.org/officeDocument/2006/math">
                    <m:r>
                      <a:rPr lang="en-US" sz="2000" i="1" dirty="0" smtClean="0">
                        <a:solidFill>
                          <a:prstClr val="black"/>
                        </a:solidFill>
                        <a:latin typeface="Cambria Math" panose="02040503050406030204" pitchFamily="18" charset="0"/>
                        <a:ea typeface="Calibri" panose="020F0502020204030204" pitchFamily="34" charset="0"/>
                        <a:cs typeface="Times New Roman" panose="02020603050405020304" pitchFamily="18" charset="0"/>
                      </a:rPr>
                      <m:t>5.44 </m:t>
                    </m:r>
                    <m:r>
                      <a:rPr lang="en-US" sz="2000" i="1" dirty="0" smtClean="0">
                        <a:solidFill>
                          <a:prstClr val="black"/>
                        </a:solidFill>
                        <a:latin typeface="Cambria Math" panose="02040503050406030204" pitchFamily="18" charset="0"/>
                        <a:ea typeface="Calibri" panose="020F0502020204030204" pitchFamily="34" charset="0"/>
                        <a:cs typeface="Times New Roman" panose="02020603050405020304" pitchFamily="18" charset="0"/>
                      </a:rPr>
                      <m:t>𝑚</m:t>
                    </m:r>
                  </m:oMath>
                </a14:m>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t>
                </a:r>
              </a:p>
              <a:p>
                <a:pPr lvl="0" algn="just" eaLnBrk="0" fontAlgn="base" hangingPunct="0">
                  <a:lnSpc>
                    <a:spcPct val="107000"/>
                  </a:lnSpc>
                  <a:defRPr/>
                </a:pP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 Calculate the braking force slowing the train?</a:t>
                </a:r>
              </a:p>
              <a:p>
                <a:pPr lvl="0" algn="just" eaLnBrk="0" fontAlgn="base" hangingPunct="0">
                  <a:lnSpc>
                    <a:spcPct val="107000"/>
                  </a:lnSpc>
                  <a:defRPr/>
                </a:pP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(b) How much time did it take to slow the train down?</a:t>
                </a:r>
              </a:p>
              <a:p>
                <a:pPr lvl="0" algn="just" eaLnBrk="0" fontAlgn="base" hangingPunct="0">
                  <a:lnSpc>
                    <a:spcPct val="107000"/>
                  </a:lnSpc>
                  <a:defRPr/>
                </a:pP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(c) What was the acceleration of the train in g’s? </a:t>
                </a:r>
              </a:p>
            </p:txBody>
          </p:sp>
        </mc:Choice>
        <mc:Fallback xmlns="">
          <p:sp>
            <p:nvSpPr>
              <p:cNvPr id="6" name="Rectangle 5">
                <a:extLst>
                  <a:ext uri="{FF2B5EF4-FFF2-40B4-BE49-F238E27FC236}">
                    <a16:creationId xmlns:a16="http://schemas.microsoft.com/office/drawing/2014/main" id="{FA8F4957-E9F4-43CD-A857-99EADE3951D7}"/>
                  </a:ext>
                </a:extLst>
              </p:cNvPr>
              <p:cNvSpPr>
                <a:spLocks noRot="1" noChangeAspect="1" noMove="1" noResize="1" noEditPoints="1" noAdjustHandles="1" noChangeArrowheads="1" noChangeShapeType="1" noTextEdit="1"/>
              </p:cNvSpPr>
              <p:nvPr/>
            </p:nvSpPr>
            <p:spPr>
              <a:xfrm>
                <a:off x="152400" y="896768"/>
                <a:ext cx="8839200" cy="2532232"/>
              </a:xfrm>
              <a:prstGeom prst="rect">
                <a:avLst/>
              </a:prstGeom>
              <a:blipFill>
                <a:blip r:embed="rId2"/>
                <a:stretch>
                  <a:fillRect l="-1034" t="-1923" r="-1034" b="-7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419480C8-96A6-421A-83CE-13775363E61D}"/>
                  </a:ext>
                </a:extLst>
              </p:cNvPr>
              <p:cNvSpPr/>
              <p:nvPr/>
            </p:nvSpPr>
            <p:spPr>
              <a:xfrm>
                <a:off x="299000" y="4002570"/>
                <a:ext cx="8845000" cy="2483693"/>
              </a:xfrm>
              <a:prstGeom prst="rect">
                <a:avLst/>
              </a:prstGeom>
            </p:spPr>
            <p:txBody>
              <a:bodyPr wrap="square">
                <a:spAutoFit/>
              </a:bodyPr>
              <a:lstStyle/>
              <a:p>
                <a:pPr>
                  <a:lnSpc>
                    <a:spcPct val="107000"/>
                  </a:lnSpc>
                  <a:spcAft>
                    <a:spcPts val="800"/>
                  </a:spcAft>
                </a:pPr>
                <a:r>
                  <a:rPr lang="en-US" sz="2400" b="1" kern="0" dirty="0">
                    <a:latin typeface="Times New Roman" panose="02020603050405020304" pitchFamily="18" charset="0"/>
                    <a:ea typeface="Times New Roman" panose="02020603050405020304" pitchFamily="18" charset="0"/>
                    <a:cs typeface="Times New Roman" panose="02020603050405020304" pitchFamily="18" charset="0"/>
                  </a:rPr>
                  <a:t>Given:</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Mass of the roller coaster train: </a:t>
                </a:r>
                <a14:m>
                  <m:oMath xmlns:m="http://schemas.openxmlformats.org/officeDocument/2006/math">
                    <m:r>
                      <a:rPr lang="en-US" sz="2000" i="1" kern="100">
                        <a:latin typeface="Cambria Math" panose="02040503050406030204" pitchFamily="18" charset="0"/>
                        <a:ea typeface="DengXian" panose="02010600030101010101" pitchFamily="2" charset="-122"/>
                        <a:cs typeface="Times New Roman" panose="02020603050405020304" pitchFamily="18" charset="0"/>
                      </a:rPr>
                      <m:t>3.0 </m:t>
                    </m:r>
                    <m:r>
                      <a:rPr lang="en-US" sz="2000" i="1" kern="10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000" i="1" kern="100">
                            <a:latin typeface="Cambria Math" panose="02040503050406030204" pitchFamily="18" charset="0"/>
                            <a:ea typeface="DengXian" panose="02010600030101010101" pitchFamily="2" charset="-122"/>
                            <a:cs typeface="Times New Roman" panose="02020603050405020304" pitchFamily="18" charset="0"/>
                          </a:rPr>
                        </m:ctrlPr>
                      </m:sSupPr>
                      <m:e>
                        <m:r>
                          <a:rPr lang="en-US" sz="2000" i="1" kern="100">
                            <a:latin typeface="Cambria Math" panose="02040503050406030204" pitchFamily="18" charset="0"/>
                            <a:ea typeface="DengXian" panose="02010600030101010101" pitchFamily="2" charset="-122"/>
                            <a:cs typeface="Times New Roman" panose="02020603050405020304" pitchFamily="18" charset="0"/>
                          </a:rPr>
                          <m:t>10</m:t>
                        </m:r>
                      </m:e>
                      <m:sup>
                        <m:r>
                          <a:rPr lang="en-US" sz="2000" i="1" kern="100">
                            <a:latin typeface="Cambria Math" panose="02040503050406030204" pitchFamily="18" charset="0"/>
                            <a:ea typeface="DengXian" panose="02010600030101010101" pitchFamily="2" charset="-122"/>
                            <a:cs typeface="Times New Roman" panose="02020603050405020304" pitchFamily="18" charset="0"/>
                          </a:rPr>
                          <m:t>3</m:t>
                        </m:r>
                      </m:sup>
                    </m:sSup>
                    <m:r>
                      <a:rPr lang="en-US" sz="2000" i="1" kern="100">
                        <a:latin typeface="Cambria Math" panose="02040503050406030204" pitchFamily="18" charset="0"/>
                        <a:ea typeface="DengXian" panose="02010600030101010101" pitchFamily="2" charset="-122"/>
                        <a:cs typeface="Times New Roman" panose="02020603050405020304" pitchFamily="18" charset="0"/>
                      </a:rPr>
                      <m:t> </m:t>
                    </m:r>
                    <m:r>
                      <a:rPr lang="en-US" sz="2000" i="1" kern="100">
                        <a:latin typeface="Cambria Math" panose="02040503050406030204" pitchFamily="18" charset="0"/>
                        <a:ea typeface="DengXian" panose="02010600030101010101" pitchFamily="2" charset="-122"/>
                        <a:cs typeface="Times New Roman" panose="02020603050405020304" pitchFamily="18" charset="0"/>
                      </a:rPr>
                      <m:t>𝑘𝑔</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Initial speed: </a:t>
                </a:r>
                <a14:m>
                  <m:oMath xmlns:m="http://schemas.openxmlformats.org/officeDocument/2006/math">
                    <m:r>
                      <a:rPr lang="en-US" sz="2000" i="1" kern="0">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kern="0">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000" i="1" kern="0">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000" i="1" kern="0">
                        <a:latin typeface="Cambria Math" panose="02040503050406030204" pitchFamily="18" charset="0"/>
                        <a:ea typeface="Times New Roman" panose="02020603050405020304" pitchFamily="18" charset="0"/>
                        <a:cs typeface="Times New Roman" panose="02020603050405020304" pitchFamily="18" charset="0"/>
                      </a:rPr>
                      <m:t>=8.3</m:t>
                    </m:r>
                    <m:r>
                      <a:rPr lang="en-US" sz="2000" i="1" kern="0" smtClean="0">
                        <a:latin typeface="Cambria Math" panose="02040503050406030204" pitchFamily="18" charset="0"/>
                        <a:ea typeface="Times New Roman" panose="02020603050405020304" pitchFamily="18" charset="0"/>
                        <a:cs typeface="Times New Roman" panose="02020603050405020304" pitchFamily="18" charset="0"/>
                      </a:rPr>
                      <m:t>4 </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𝑚</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𝑠</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Final speed after braking: </a:t>
                </a:r>
                <a14:m>
                  <m:oMath xmlns:m="http://schemas.openxmlformats.org/officeDocument/2006/math">
                    <m:r>
                      <a:rPr lang="en-US" sz="2000" i="1" kern="0">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kern="0">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000" i="1" kern="0">
                            <a:latin typeface="Cambria Math" panose="02040503050406030204" pitchFamily="18" charset="0"/>
                            <a:ea typeface="Times New Roman" panose="02020603050405020304" pitchFamily="18" charset="0"/>
                            <a:cs typeface="Times New Roman" panose="02020603050405020304" pitchFamily="18" charset="0"/>
                          </a:rPr>
                          <m:t>𝑓</m:t>
                        </m:r>
                      </m:sub>
                    </m:sSub>
                    <m:r>
                      <a:rPr lang="en-US" sz="2000" i="1" kern="0">
                        <a:latin typeface="Cambria Math" panose="02040503050406030204" pitchFamily="18" charset="0"/>
                        <a:ea typeface="Times New Roman" panose="02020603050405020304" pitchFamily="18" charset="0"/>
                        <a:cs typeface="Times New Roman" panose="02020603050405020304" pitchFamily="18" charset="0"/>
                      </a:rPr>
                      <m:t>=1.0 </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𝑚</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𝑠</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Distance over which the brakes were applied: </a:t>
                </a:r>
                <a14:m>
                  <m:oMath xmlns:m="http://schemas.openxmlformats.org/officeDocument/2006/math">
                    <m:r>
                      <a:rPr lang="en-US" sz="2000" i="1" kern="0">
                        <a:latin typeface="Cambria Math" panose="02040503050406030204" pitchFamily="18" charset="0"/>
                        <a:ea typeface="Times New Roman" panose="02020603050405020304" pitchFamily="18" charset="0"/>
                        <a:cs typeface="Times New Roman" panose="02020603050405020304" pitchFamily="18" charset="0"/>
                      </a:rPr>
                      <m:t>​</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𝑑</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=5.44 </m:t>
                    </m:r>
                    <m:r>
                      <a:rPr lang="en-US" sz="2000" i="1" kern="0">
                        <a:latin typeface="Cambria Math" panose="02040503050406030204" pitchFamily="18" charset="0"/>
                        <a:ea typeface="Times New Roman" panose="02020603050405020304" pitchFamily="18" charset="0"/>
                        <a:cs typeface="Times New Roman" panose="02020603050405020304" pitchFamily="18" charset="0"/>
                      </a:rPr>
                      <m:t>𝑚</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419480C8-96A6-421A-83CE-13775363E61D}"/>
                  </a:ext>
                </a:extLst>
              </p:cNvPr>
              <p:cNvSpPr>
                <a:spLocks noRot="1" noChangeAspect="1" noMove="1" noResize="1" noEditPoints="1" noAdjustHandles="1" noChangeArrowheads="1" noChangeShapeType="1" noTextEdit="1"/>
              </p:cNvSpPr>
              <p:nvPr/>
            </p:nvSpPr>
            <p:spPr>
              <a:xfrm>
                <a:off x="299000" y="4002570"/>
                <a:ext cx="8845000" cy="2483693"/>
              </a:xfrm>
              <a:prstGeom prst="rect">
                <a:avLst/>
              </a:prstGeom>
              <a:blipFill>
                <a:blip r:embed="rId3"/>
                <a:stretch>
                  <a:fillRect l="-1034" t="-1966" b="-3686"/>
                </a:stretch>
              </a:blipFill>
            </p:spPr>
            <p:txBody>
              <a:bodyPr/>
              <a:lstStyle/>
              <a:p>
                <a:r>
                  <a:rPr lang="en-US">
                    <a:noFill/>
                  </a:rPr>
                  <a:t> </a:t>
                </a:r>
              </a:p>
            </p:txBody>
          </p:sp>
        </mc:Fallback>
      </mc:AlternateContent>
    </p:spTree>
    <p:extLst>
      <p:ext uri="{BB962C8B-B14F-4D97-AF65-F5344CB8AC3E}">
        <p14:creationId xmlns:p14="http://schemas.microsoft.com/office/powerpoint/2010/main" val="2216363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8: ANSWERS</a:t>
            </a:r>
          </a:p>
        </p:txBody>
      </p:sp>
      <p:sp>
        <p:nvSpPr>
          <p:cNvPr id="13" name="Rectangle 12">
            <a:extLst>
              <a:ext uri="{FF2B5EF4-FFF2-40B4-BE49-F238E27FC236}">
                <a16:creationId xmlns:a16="http://schemas.microsoft.com/office/drawing/2014/main" id="{63D7AEA4-28B6-4314-B47A-54B03D770333}"/>
              </a:ext>
            </a:extLst>
          </p:cNvPr>
          <p:cNvSpPr/>
          <p:nvPr/>
        </p:nvSpPr>
        <p:spPr>
          <a:xfrm>
            <a:off x="-16547" y="721603"/>
            <a:ext cx="2371162" cy="461665"/>
          </a:xfrm>
          <a:prstGeom prst="rect">
            <a:avLst/>
          </a:prstGeom>
        </p:spPr>
        <p:txBody>
          <a:bodyPr wrap="none">
            <a:spAutoFit/>
          </a:bodyPr>
          <a:lstStyle/>
          <a:p>
            <a:r>
              <a:rPr lang="en-US" sz="2400" dirty="0">
                <a:latin typeface="Times New Roman" panose="02020603050405020304" pitchFamily="18" charset="0"/>
                <a:ea typeface="Times New Roman" panose="02020603050405020304" pitchFamily="18" charset="0"/>
              </a:rPr>
              <a:t>(a) Braking Force</a:t>
            </a:r>
          </a:p>
        </p:txBody>
      </p:sp>
      <p:sp>
        <p:nvSpPr>
          <p:cNvPr id="11" name="Rectangle 10">
            <a:extLst>
              <a:ext uri="{FF2B5EF4-FFF2-40B4-BE49-F238E27FC236}">
                <a16:creationId xmlns:a16="http://schemas.microsoft.com/office/drawing/2014/main" id="{700AB7EE-A015-45C1-A18C-05BBDD6EDD57}"/>
              </a:ext>
            </a:extLst>
          </p:cNvPr>
          <p:cNvSpPr/>
          <p:nvPr/>
        </p:nvSpPr>
        <p:spPr>
          <a:xfrm>
            <a:off x="100639" y="1108048"/>
            <a:ext cx="8875581" cy="707886"/>
          </a:xfrm>
          <a:prstGeom prst="rect">
            <a:avLst/>
          </a:prstGeom>
        </p:spPr>
        <p:txBody>
          <a:bodyPr wrap="square">
            <a:spAutoFit/>
          </a:bodyPr>
          <a:lstStyle/>
          <a:p>
            <a:pPr algn="just"/>
            <a:r>
              <a:rPr lang="en-US" sz="2000" dirty="0">
                <a:latin typeface="Times New Roman" panose="02020603050405020304" pitchFamily="18" charset="0"/>
                <a:ea typeface="Times New Roman" panose="02020603050405020304" pitchFamily="18" charset="0"/>
              </a:rPr>
              <a:t>To find the braking force, we can use the work-energy principle. The work done by the braking force is equal to the change in kinetic energy of the train:</a:t>
            </a: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8A5DE600-183D-4BBC-A091-54B2878E88BA}"/>
                  </a:ext>
                </a:extLst>
              </p:cNvPr>
              <p:cNvSpPr/>
              <p:nvPr/>
            </p:nvSpPr>
            <p:spPr>
              <a:xfrm>
                <a:off x="2922250" y="1874885"/>
                <a:ext cx="3232360"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𝑊𝑜𝑟𝑘</m:t>
                      </m:r>
                      <m:r>
                        <a:rPr lang="en-US">
                          <a:latin typeface="Cambria Math" panose="02040503050406030204" pitchFamily="18" charset="0"/>
                        </a:rPr>
                        <m:t>=∆</m:t>
                      </m:r>
                      <m:r>
                        <a:rPr lang="en-US" i="1">
                          <a:latin typeface="Cambria Math" panose="02040503050406030204" pitchFamily="18" charset="0"/>
                        </a:rPr>
                        <m:t>𝐾</m:t>
                      </m:r>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den>
                      </m:f>
                      <m:r>
                        <a:rPr lang="en-US" i="1">
                          <a:latin typeface="Cambria Math" panose="02040503050406030204" pitchFamily="18" charset="0"/>
                        </a:rPr>
                        <m:t>𝑚</m:t>
                      </m:r>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i="1">
                              <a:latin typeface="Cambria Math" panose="02040503050406030204" pitchFamily="18" charset="0"/>
                            </a:rPr>
                            <m:t>𝑓</m:t>
                          </m:r>
                        </m:sub>
                        <m:sup>
                          <m:r>
                            <a:rPr lang="en-US">
                              <a:latin typeface="Cambria Math" panose="02040503050406030204" pitchFamily="18" charset="0"/>
                            </a:rPr>
                            <m:t>2</m:t>
                          </m:r>
                        </m:sup>
                      </m:sSubSup>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den>
                      </m:f>
                      <m:r>
                        <a:rPr lang="en-US" i="1">
                          <a:latin typeface="Cambria Math" panose="02040503050406030204" pitchFamily="18" charset="0"/>
                        </a:rPr>
                        <m:t>𝑚</m:t>
                      </m:r>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i="1">
                              <a:latin typeface="Cambria Math" panose="02040503050406030204" pitchFamily="18" charset="0"/>
                            </a:rPr>
                            <m:t>𝑖</m:t>
                          </m:r>
                        </m:sub>
                        <m:sup>
                          <m:r>
                            <a:rPr lang="en-US">
                              <a:latin typeface="Cambria Math" panose="02040503050406030204" pitchFamily="18" charset="0"/>
                            </a:rPr>
                            <m:t>2</m:t>
                          </m:r>
                        </m:sup>
                      </m:sSubSup>
                    </m:oMath>
                  </m:oMathPara>
                </a14:m>
                <a:endParaRPr lang="en-US" dirty="0"/>
              </a:p>
            </p:txBody>
          </p:sp>
        </mc:Choice>
        <mc:Fallback xmlns="">
          <p:sp>
            <p:nvSpPr>
              <p:cNvPr id="14" name="Rectangle 13">
                <a:extLst>
                  <a:ext uri="{FF2B5EF4-FFF2-40B4-BE49-F238E27FC236}">
                    <a16:creationId xmlns:a16="http://schemas.microsoft.com/office/drawing/2014/main" id="{8A5DE600-183D-4BBC-A091-54B2878E88BA}"/>
                  </a:ext>
                </a:extLst>
              </p:cNvPr>
              <p:cNvSpPr>
                <a:spLocks noRot="1" noChangeAspect="1" noMove="1" noResize="1" noEditPoints="1" noAdjustHandles="1" noChangeArrowheads="1" noChangeShapeType="1" noTextEdit="1"/>
              </p:cNvSpPr>
              <p:nvPr/>
            </p:nvSpPr>
            <p:spPr>
              <a:xfrm>
                <a:off x="2922250" y="1874885"/>
                <a:ext cx="3232360" cy="61093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3324246C-54F3-46AB-99D8-C0D68608C100}"/>
                  </a:ext>
                </a:extLst>
              </p:cNvPr>
              <p:cNvSpPr/>
              <p:nvPr/>
            </p:nvSpPr>
            <p:spPr>
              <a:xfrm>
                <a:off x="84870" y="2675922"/>
                <a:ext cx="6427272" cy="399405"/>
              </a:xfrm>
              <a:prstGeom prst="rect">
                <a:avLst/>
              </a:prstGeom>
            </p:spPr>
            <p:txBody>
              <a:bodyPr wrap="none">
                <a:spAutoFit/>
              </a:bodyPr>
              <a:lstStyle/>
              <a:p>
                <a:pPr>
                  <a:lnSpc>
                    <a:spcPct val="107000"/>
                  </a:lnSpc>
                  <a:spcAft>
                    <a:spcPts val="800"/>
                  </a:spcAft>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The work done by the braking force </a:t>
                </a:r>
                <a14:m>
                  <m:oMath xmlns:m="http://schemas.openxmlformats.org/officeDocument/2006/math">
                    <m:r>
                      <a:rPr lang="en-US" sz="2000" i="1" kern="100">
                        <a:latin typeface="Cambria Math" panose="02040503050406030204" pitchFamily="18" charset="0"/>
                        <a:ea typeface="Calibri" panose="020F0502020204030204" pitchFamily="34" charset="0"/>
                        <a:cs typeface="Times New Roman" panose="02020603050405020304" pitchFamily="18" charset="0"/>
                      </a:rPr>
                      <m:t>𝐹</m:t>
                    </m:r>
                  </m:oMath>
                </a14:m>
                <a:r>
                  <a:rPr lang="en-US" sz="2000" kern="100" dirty="0">
                    <a:latin typeface="Times New Roman" panose="02020603050405020304" pitchFamily="18" charset="0"/>
                    <a:ea typeface="Calibri" panose="020F0502020204030204" pitchFamily="34" charset="0"/>
                    <a:cs typeface="Times New Roman" panose="02020603050405020304" pitchFamily="18" charset="0"/>
                  </a:rPr>
                  <a:t> over the distance </a:t>
                </a:r>
                <a14:m>
                  <m:oMath xmlns:m="http://schemas.openxmlformats.org/officeDocument/2006/math">
                    <m:r>
                      <a:rPr lang="en-US" sz="2000" i="1" kern="100">
                        <a:latin typeface="Cambria Math" panose="02040503050406030204" pitchFamily="18" charset="0"/>
                        <a:ea typeface="Calibri" panose="020F0502020204030204" pitchFamily="34" charset="0"/>
                        <a:cs typeface="Times New Roman" panose="02020603050405020304" pitchFamily="18" charset="0"/>
                      </a:rPr>
                      <m:t>𝑑</m:t>
                    </m:r>
                  </m:oMath>
                </a14:m>
                <a:r>
                  <a:rPr lang="en-US" sz="2000" kern="100" dirty="0">
                    <a:latin typeface="Times New Roman" panose="02020603050405020304" pitchFamily="18" charset="0"/>
                    <a:ea typeface="Calibri" panose="020F0502020204030204" pitchFamily="34" charset="0"/>
                    <a:cs typeface="Times New Roman" panose="02020603050405020304" pitchFamily="18" charset="0"/>
                  </a:rPr>
                  <a:t> is:</a:t>
                </a:r>
              </a:p>
            </p:txBody>
          </p:sp>
        </mc:Choice>
        <mc:Fallback xmlns="">
          <p:sp>
            <p:nvSpPr>
              <p:cNvPr id="15" name="Rectangle 14">
                <a:extLst>
                  <a:ext uri="{FF2B5EF4-FFF2-40B4-BE49-F238E27FC236}">
                    <a16:creationId xmlns:a16="http://schemas.microsoft.com/office/drawing/2014/main" id="{3324246C-54F3-46AB-99D8-C0D68608C100}"/>
                  </a:ext>
                </a:extLst>
              </p:cNvPr>
              <p:cNvSpPr>
                <a:spLocks noRot="1" noChangeAspect="1" noMove="1" noResize="1" noEditPoints="1" noAdjustHandles="1" noChangeArrowheads="1" noChangeShapeType="1" noTextEdit="1"/>
              </p:cNvSpPr>
              <p:nvPr/>
            </p:nvSpPr>
            <p:spPr>
              <a:xfrm>
                <a:off x="84870" y="2675922"/>
                <a:ext cx="6427272" cy="399405"/>
              </a:xfrm>
              <a:prstGeom prst="rect">
                <a:avLst/>
              </a:prstGeom>
              <a:blipFill>
                <a:blip r:embed="rId3"/>
                <a:stretch>
                  <a:fillRect l="-1044" t="-9231" r="-190"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E48895FC-F574-421E-B4CB-0C3F02287465}"/>
                  </a:ext>
                </a:extLst>
              </p:cNvPr>
              <p:cNvSpPr/>
              <p:nvPr/>
            </p:nvSpPr>
            <p:spPr>
              <a:xfrm>
                <a:off x="3783265" y="3222391"/>
                <a:ext cx="194380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𝑊𝑜𝑟𝑘</m:t>
                      </m:r>
                      <m:r>
                        <a:rPr lang="en-US">
                          <a:latin typeface="Cambria Math" panose="02040503050406030204" pitchFamily="18" charset="0"/>
                        </a:rPr>
                        <m:t>=</m:t>
                      </m:r>
                      <m:r>
                        <a:rPr lang="en-US" i="1">
                          <a:latin typeface="Cambria Math" panose="02040503050406030204" pitchFamily="18" charset="0"/>
                        </a:rPr>
                        <m:t>𝐹</m:t>
                      </m:r>
                      <m:r>
                        <a:rPr lang="en-US">
                          <a:latin typeface="Cambria Math" panose="02040503050406030204" pitchFamily="18" charset="0"/>
                        </a:rPr>
                        <m:t>×</m:t>
                      </m:r>
                      <m:r>
                        <a:rPr lang="en-US" i="1">
                          <a:latin typeface="Cambria Math" panose="02040503050406030204" pitchFamily="18" charset="0"/>
                        </a:rPr>
                        <m:t>𝑑</m:t>
                      </m:r>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6" name="Rectangle 15">
                <a:extLst>
                  <a:ext uri="{FF2B5EF4-FFF2-40B4-BE49-F238E27FC236}">
                    <a16:creationId xmlns:a16="http://schemas.microsoft.com/office/drawing/2014/main" id="{E48895FC-F574-421E-B4CB-0C3F02287465}"/>
                  </a:ext>
                </a:extLst>
              </p:cNvPr>
              <p:cNvSpPr>
                <a:spLocks noRot="1" noChangeAspect="1" noMove="1" noResize="1" noEditPoints="1" noAdjustHandles="1" noChangeArrowheads="1" noChangeShapeType="1" noTextEdit="1"/>
              </p:cNvSpPr>
              <p:nvPr/>
            </p:nvSpPr>
            <p:spPr>
              <a:xfrm>
                <a:off x="3783265" y="3222391"/>
                <a:ext cx="1943802" cy="369332"/>
              </a:xfrm>
              <a:prstGeom prst="rect">
                <a:avLst/>
              </a:prstGeom>
              <a:blipFill>
                <a:blip r:embed="rId4"/>
                <a:stretch>
                  <a:fillRect/>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7D5CC5AB-01AB-407B-966D-59F8A580A0CD}"/>
              </a:ext>
            </a:extLst>
          </p:cNvPr>
          <p:cNvSpPr/>
          <p:nvPr/>
        </p:nvSpPr>
        <p:spPr>
          <a:xfrm>
            <a:off x="84870" y="3215636"/>
            <a:ext cx="3264035" cy="40011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Equating the two expressions:</a:t>
            </a: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86A3276F-822E-4382-805E-25FE2E157DB9}"/>
                  </a:ext>
                </a:extLst>
              </p:cNvPr>
              <p:cNvSpPr/>
              <p:nvPr/>
            </p:nvSpPr>
            <p:spPr>
              <a:xfrm>
                <a:off x="5893713" y="3068311"/>
                <a:ext cx="2596993"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𝐹</m:t>
                      </m:r>
                      <m:r>
                        <a:rPr lang="en-US">
                          <a:latin typeface="Cambria Math" panose="02040503050406030204" pitchFamily="18" charset="0"/>
                        </a:rPr>
                        <m:t>×</m:t>
                      </m:r>
                      <m:r>
                        <a:rPr lang="en-US" i="1">
                          <a:latin typeface="Cambria Math" panose="02040503050406030204" pitchFamily="18" charset="0"/>
                        </a:rPr>
                        <m:t>𝑑</m:t>
                      </m:r>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den>
                      </m:f>
                      <m:r>
                        <a:rPr lang="en-US" i="1">
                          <a:latin typeface="Cambria Math" panose="02040503050406030204" pitchFamily="18" charset="0"/>
                        </a:rPr>
                        <m:t>𝑚</m:t>
                      </m:r>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i="1">
                              <a:latin typeface="Cambria Math" panose="02040503050406030204" pitchFamily="18" charset="0"/>
                            </a:rPr>
                            <m:t>𝑓</m:t>
                          </m:r>
                        </m:sub>
                        <m:sup>
                          <m:r>
                            <a:rPr lang="en-US">
                              <a:latin typeface="Cambria Math" panose="02040503050406030204" pitchFamily="18" charset="0"/>
                            </a:rPr>
                            <m:t>2</m:t>
                          </m:r>
                        </m:sup>
                      </m:sSubSup>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den>
                      </m:f>
                      <m:r>
                        <a:rPr lang="en-US" i="1">
                          <a:latin typeface="Cambria Math" panose="02040503050406030204" pitchFamily="18" charset="0"/>
                        </a:rPr>
                        <m:t>𝑚</m:t>
                      </m:r>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i="1">
                              <a:latin typeface="Cambria Math" panose="02040503050406030204" pitchFamily="18" charset="0"/>
                            </a:rPr>
                            <m:t>𝑖</m:t>
                          </m:r>
                        </m:sub>
                        <m:sup>
                          <m:r>
                            <a:rPr lang="en-US">
                              <a:latin typeface="Cambria Math" panose="02040503050406030204" pitchFamily="18" charset="0"/>
                            </a:rPr>
                            <m:t>2</m:t>
                          </m:r>
                        </m:sup>
                      </m:sSubSup>
                    </m:oMath>
                  </m:oMathPara>
                </a14:m>
                <a:endParaRPr lang="en-US" dirty="0"/>
              </a:p>
            </p:txBody>
          </p:sp>
        </mc:Choice>
        <mc:Fallback xmlns="">
          <p:sp>
            <p:nvSpPr>
              <p:cNvPr id="19" name="Rectangle 18">
                <a:extLst>
                  <a:ext uri="{FF2B5EF4-FFF2-40B4-BE49-F238E27FC236}">
                    <a16:creationId xmlns:a16="http://schemas.microsoft.com/office/drawing/2014/main" id="{86A3276F-822E-4382-805E-25FE2E157DB9}"/>
                  </a:ext>
                </a:extLst>
              </p:cNvPr>
              <p:cNvSpPr>
                <a:spLocks noRot="1" noChangeAspect="1" noMove="1" noResize="1" noEditPoints="1" noAdjustHandles="1" noChangeArrowheads="1" noChangeShapeType="1" noTextEdit="1"/>
              </p:cNvSpPr>
              <p:nvPr/>
            </p:nvSpPr>
            <p:spPr>
              <a:xfrm>
                <a:off x="5893713" y="3068311"/>
                <a:ext cx="2596993" cy="61093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94FF8D37-1D4F-416F-AA69-3212B02BA258}"/>
                  </a:ext>
                </a:extLst>
              </p:cNvPr>
              <p:cNvSpPr/>
              <p:nvPr/>
            </p:nvSpPr>
            <p:spPr>
              <a:xfrm>
                <a:off x="119195" y="3893362"/>
                <a:ext cx="1645387" cy="40011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Solving for </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𝐹</m:t>
                    </m:r>
                  </m:oMath>
                </a14:m>
                <a:r>
                  <a:rPr lang="en-US" sz="2000" dirty="0">
                    <a:latin typeface="Times New Roman" panose="02020603050405020304" pitchFamily="18" charset="0"/>
                    <a:cs typeface="Times New Roman" panose="02020603050405020304" pitchFamily="18" charset="0"/>
                  </a:rPr>
                  <a:t>:</a:t>
                </a:r>
              </a:p>
            </p:txBody>
          </p:sp>
        </mc:Choice>
        <mc:Fallback xmlns="">
          <p:sp>
            <p:nvSpPr>
              <p:cNvPr id="24" name="Rectangle 23">
                <a:extLst>
                  <a:ext uri="{FF2B5EF4-FFF2-40B4-BE49-F238E27FC236}">
                    <a16:creationId xmlns:a16="http://schemas.microsoft.com/office/drawing/2014/main" id="{94FF8D37-1D4F-416F-AA69-3212B02BA258}"/>
                  </a:ext>
                </a:extLst>
              </p:cNvPr>
              <p:cNvSpPr>
                <a:spLocks noRot="1" noChangeAspect="1" noMove="1" noResize="1" noEditPoints="1" noAdjustHandles="1" noChangeArrowheads="1" noChangeShapeType="1" noTextEdit="1"/>
              </p:cNvSpPr>
              <p:nvPr/>
            </p:nvSpPr>
            <p:spPr>
              <a:xfrm>
                <a:off x="119195" y="3893362"/>
                <a:ext cx="1645387" cy="400110"/>
              </a:xfrm>
              <a:prstGeom prst="rect">
                <a:avLst/>
              </a:prstGeom>
              <a:blipFill>
                <a:blip r:embed="rId6"/>
                <a:stretch>
                  <a:fillRect l="-4089" t="-9231" r="-3346"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AC7B2F5F-1651-4BF9-B954-C3799A332A3E}"/>
                  </a:ext>
                </a:extLst>
              </p:cNvPr>
              <p:cNvSpPr/>
              <p:nvPr/>
            </p:nvSpPr>
            <p:spPr>
              <a:xfrm>
                <a:off x="3844074" y="3696697"/>
                <a:ext cx="2188933" cy="7920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𝐹</m:t>
                      </m:r>
                      <m:r>
                        <a:rPr lang="en-US">
                          <a:latin typeface="Cambria Math" panose="02040503050406030204" pitchFamily="18" charset="0"/>
                        </a:rPr>
                        <m:t>=</m:t>
                      </m:r>
                      <m:f>
                        <m:fPr>
                          <m:ctrlPr>
                            <a:rPr lang="en-US" i="1">
                              <a:latin typeface="Cambria Math" panose="02040503050406030204" pitchFamily="18" charset="0"/>
                            </a:rPr>
                          </m:ctrlPr>
                        </m:fPr>
                        <m:num>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den>
                          </m:f>
                          <m:r>
                            <a:rPr lang="en-US" i="1">
                              <a:latin typeface="Cambria Math" panose="02040503050406030204" pitchFamily="18" charset="0"/>
                            </a:rPr>
                            <m:t>𝑚</m:t>
                          </m:r>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i="1">
                                  <a:latin typeface="Cambria Math" panose="02040503050406030204" pitchFamily="18" charset="0"/>
                                </a:rPr>
                                <m:t>𝑓</m:t>
                              </m:r>
                            </m:sub>
                            <m:sup>
                              <m:r>
                                <a:rPr lang="en-US">
                                  <a:latin typeface="Cambria Math" panose="02040503050406030204" pitchFamily="18" charset="0"/>
                                </a:rPr>
                                <m:t>2</m:t>
                              </m:r>
                            </m:sup>
                          </m:sSubSup>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den>
                          </m:f>
                          <m:r>
                            <a:rPr lang="en-US" i="1">
                              <a:latin typeface="Cambria Math" panose="02040503050406030204" pitchFamily="18" charset="0"/>
                            </a:rPr>
                            <m:t>𝑚</m:t>
                          </m:r>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i="1">
                                  <a:latin typeface="Cambria Math" panose="02040503050406030204" pitchFamily="18" charset="0"/>
                                </a:rPr>
                                <m:t>𝑖</m:t>
                              </m:r>
                            </m:sub>
                            <m:sup>
                              <m:r>
                                <a:rPr lang="en-US">
                                  <a:latin typeface="Cambria Math" panose="02040503050406030204" pitchFamily="18" charset="0"/>
                                </a:rPr>
                                <m:t>2</m:t>
                              </m:r>
                            </m:sup>
                          </m:sSubSup>
                        </m:num>
                        <m:den>
                          <m:r>
                            <a:rPr lang="en-US" i="1">
                              <a:latin typeface="Cambria Math" panose="02040503050406030204" pitchFamily="18" charset="0"/>
                            </a:rPr>
                            <m:t>𝑑</m:t>
                          </m:r>
                        </m:den>
                      </m:f>
                    </m:oMath>
                  </m:oMathPara>
                </a14:m>
                <a:endParaRPr lang="en-US" dirty="0"/>
              </a:p>
            </p:txBody>
          </p:sp>
        </mc:Choice>
        <mc:Fallback xmlns="">
          <p:sp>
            <p:nvSpPr>
              <p:cNvPr id="25" name="Rectangle 24">
                <a:extLst>
                  <a:ext uri="{FF2B5EF4-FFF2-40B4-BE49-F238E27FC236}">
                    <a16:creationId xmlns:a16="http://schemas.microsoft.com/office/drawing/2014/main" id="{AC7B2F5F-1651-4BF9-B954-C3799A332A3E}"/>
                  </a:ext>
                </a:extLst>
              </p:cNvPr>
              <p:cNvSpPr>
                <a:spLocks noRot="1" noChangeAspect="1" noMove="1" noResize="1" noEditPoints="1" noAdjustHandles="1" noChangeArrowheads="1" noChangeShapeType="1" noTextEdit="1"/>
              </p:cNvSpPr>
              <p:nvPr/>
            </p:nvSpPr>
            <p:spPr>
              <a:xfrm>
                <a:off x="3844074" y="3696697"/>
                <a:ext cx="2188933" cy="792076"/>
              </a:xfrm>
              <a:prstGeom prst="rect">
                <a:avLst/>
              </a:prstGeom>
              <a:blipFill>
                <a:blip r:embed="rId7"/>
                <a:stretch>
                  <a:fillRect/>
                </a:stretch>
              </a:blipFill>
            </p:spPr>
            <p:txBody>
              <a:bodyPr/>
              <a:lstStyle/>
              <a:p>
                <a:r>
                  <a:rPr lang="en-US">
                    <a:noFill/>
                  </a:rPr>
                  <a:t> </a:t>
                </a:r>
              </a:p>
            </p:txBody>
          </p:sp>
        </mc:Fallback>
      </mc:AlternateContent>
      <p:sp>
        <p:nvSpPr>
          <p:cNvPr id="26" name="Rectangle 25">
            <a:extLst>
              <a:ext uri="{FF2B5EF4-FFF2-40B4-BE49-F238E27FC236}">
                <a16:creationId xmlns:a16="http://schemas.microsoft.com/office/drawing/2014/main" id="{BF0E8CC1-5EA5-494D-9E3C-0876D58BD017}"/>
              </a:ext>
            </a:extLst>
          </p:cNvPr>
          <p:cNvSpPr/>
          <p:nvPr/>
        </p:nvSpPr>
        <p:spPr>
          <a:xfrm>
            <a:off x="114900" y="4560229"/>
            <a:ext cx="4131678" cy="837280"/>
          </a:xfrm>
          <a:prstGeom prst="rect">
            <a:avLst/>
          </a:prstGeom>
        </p:spPr>
        <p:txBody>
          <a:bodyPr wrap="square">
            <a:spAutoFit/>
          </a:bodyPr>
          <a:lstStyle/>
          <a:p>
            <a:pPr>
              <a:lnSpc>
                <a:spcPct val="107000"/>
              </a:lnSpc>
              <a:spcAft>
                <a:spcPts val="800"/>
              </a:spcAft>
              <a:tabLst>
                <a:tab pos="2040890" algn="l"/>
              </a:tabLst>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Substitute the</a:t>
            </a:r>
          </a:p>
          <a:p>
            <a:pPr>
              <a:lnSpc>
                <a:spcPct val="107000"/>
              </a:lnSpc>
              <a:spcAft>
                <a:spcPts val="800"/>
              </a:spcAft>
              <a:tabLst>
                <a:tab pos="2040890" algn="l"/>
              </a:tabLst>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 given values</a:t>
            </a:r>
            <a:r>
              <a:rPr lang="en-US" sz="2000" kern="100" dirty="0">
                <a:latin typeface="Calibri" panose="020F0502020204030204" pitchFamily="34" charset="0"/>
                <a:ea typeface="Calibri" panose="020F0502020204030204" pitchFamily="34"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8A901C78-D8E8-4039-BB82-642272D85875}"/>
                  </a:ext>
                </a:extLst>
              </p:cNvPr>
              <p:cNvSpPr/>
              <p:nvPr/>
            </p:nvSpPr>
            <p:spPr>
              <a:xfrm>
                <a:off x="2011710" y="4553185"/>
                <a:ext cx="7017390" cy="79214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𝐹</m:t>
                      </m:r>
                      <m:r>
                        <a:rPr lang="en-US">
                          <a:latin typeface="Cambria Math" panose="02040503050406030204" pitchFamily="18" charset="0"/>
                        </a:rPr>
                        <m:t>=</m:t>
                      </m:r>
                      <m:f>
                        <m:fPr>
                          <m:ctrlPr>
                            <a:rPr lang="en-US" i="1">
                              <a:latin typeface="Cambria Math" panose="02040503050406030204" pitchFamily="18" charset="0"/>
                            </a:rPr>
                          </m:ctrlPr>
                        </m:fPr>
                        <m:num>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den>
                          </m:f>
                          <m:d>
                            <m:dPr>
                              <m:ctrlPr>
                                <a:rPr lang="en-US" i="1">
                                  <a:latin typeface="Cambria Math" panose="02040503050406030204" pitchFamily="18" charset="0"/>
                                </a:rPr>
                              </m:ctrlPr>
                            </m:dPr>
                            <m:e>
                              <m:r>
                                <a:rPr lang="en-US">
                                  <a:latin typeface="Cambria Math" panose="02040503050406030204" pitchFamily="18" charset="0"/>
                                </a:rPr>
                                <m:t>3.0 </m:t>
                              </m:r>
                              <m:r>
                                <a:rPr lang="en-US" i="1">
                                  <a:latin typeface="Cambria Math" panose="02040503050406030204" pitchFamily="18" charset="0"/>
                                </a:rPr>
                                <m:t>𝑋</m:t>
                              </m:r>
                              <m:r>
                                <a:rPr lang="en-US">
                                  <a:latin typeface="Cambria Math" panose="02040503050406030204" pitchFamily="18" charset="0"/>
                                </a:rPr>
                                <m:t> </m:t>
                              </m:r>
                              <m:sSup>
                                <m:sSupPr>
                                  <m:ctrlPr>
                                    <a:rPr lang="en-US" i="1">
                                      <a:latin typeface="Cambria Math" panose="02040503050406030204" pitchFamily="18" charset="0"/>
                                    </a:rPr>
                                  </m:ctrlPr>
                                </m:sSupPr>
                                <m:e>
                                  <m:r>
                                    <a:rPr lang="en-US">
                                      <a:latin typeface="Cambria Math" panose="02040503050406030204" pitchFamily="18" charset="0"/>
                                    </a:rPr>
                                    <m:t>10</m:t>
                                  </m:r>
                                </m:e>
                                <m:sup>
                                  <m:r>
                                    <a:rPr lang="en-US">
                                      <a:latin typeface="Cambria Math" panose="02040503050406030204" pitchFamily="18" charset="0"/>
                                    </a:rPr>
                                    <m:t>3</m:t>
                                  </m:r>
                                </m:sup>
                              </m:sSup>
                              <m:r>
                                <a:rPr lang="en-US">
                                  <a:latin typeface="Cambria Math" panose="02040503050406030204" pitchFamily="18" charset="0"/>
                                </a:rPr>
                                <m:t> </m:t>
                              </m:r>
                              <m:r>
                                <a:rPr lang="en-US" i="1">
                                  <a:latin typeface="Cambria Math" panose="02040503050406030204" pitchFamily="18" charset="0"/>
                                </a:rPr>
                                <m:t>𝑘𝑔</m:t>
                              </m:r>
                            </m:e>
                          </m:d>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a:latin typeface="Cambria Math" panose="02040503050406030204" pitchFamily="18" charset="0"/>
                                    </a:rPr>
                                    <m:t>1.0 </m:t>
                                  </m:r>
                                  <m:f>
                                    <m:fPr>
                                      <m:type m:val="lin"/>
                                      <m:ctrlPr>
                                        <a:rPr lang="en-US" i="1">
                                          <a:latin typeface="Cambria Math" panose="02040503050406030204" pitchFamily="18" charset="0"/>
                                        </a:rPr>
                                      </m:ctrlPr>
                                    </m:fPr>
                                    <m:num>
                                      <m:r>
                                        <a:rPr lang="en-US" i="1">
                                          <a:latin typeface="Cambria Math" panose="02040503050406030204" pitchFamily="18" charset="0"/>
                                        </a:rPr>
                                        <m:t>𝑚</m:t>
                                      </m:r>
                                    </m:num>
                                    <m:den>
                                      <m:r>
                                        <a:rPr lang="en-US" i="1">
                                          <a:latin typeface="Cambria Math" panose="02040503050406030204" pitchFamily="18" charset="0"/>
                                        </a:rPr>
                                        <m:t>𝑠</m:t>
                                      </m:r>
                                    </m:den>
                                  </m:f>
                                </m:e>
                              </m:d>
                            </m:e>
                            <m:sup>
                              <m:r>
                                <a:rPr lang="en-US">
                                  <a:latin typeface="Cambria Math" panose="02040503050406030204" pitchFamily="18" charset="0"/>
                                </a:rPr>
                                <m:t>2</m:t>
                              </m:r>
                            </m:sup>
                          </m:sSup>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den>
                          </m:f>
                          <m:d>
                            <m:dPr>
                              <m:ctrlPr>
                                <a:rPr lang="en-US" i="1">
                                  <a:latin typeface="Cambria Math" panose="02040503050406030204" pitchFamily="18" charset="0"/>
                                </a:rPr>
                              </m:ctrlPr>
                            </m:dPr>
                            <m:e>
                              <m:r>
                                <a:rPr lang="en-US">
                                  <a:latin typeface="Cambria Math" panose="02040503050406030204" pitchFamily="18" charset="0"/>
                                </a:rPr>
                                <m:t>3.0 </m:t>
                              </m:r>
                              <m:r>
                                <a:rPr lang="en-US" i="1">
                                  <a:latin typeface="Cambria Math" panose="02040503050406030204" pitchFamily="18" charset="0"/>
                                </a:rPr>
                                <m:t>𝑋</m:t>
                              </m:r>
                              <m:r>
                                <a:rPr lang="en-US">
                                  <a:latin typeface="Cambria Math" panose="02040503050406030204" pitchFamily="18" charset="0"/>
                                </a:rPr>
                                <m:t> </m:t>
                              </m:r>
                              <m:sSup>
                                <m:sSupPr>
                                  <m:ctrlPr>
                                    <a:rPr lang="en-US" i="1">
                                      <a:latin typeface="Cambria Math" panose="02040503050406030204" pitchFamily="18" charset="0"/>
                                    </a:rPr>
                                  </m:ctrlPr>
                                </m:sSupPr>
                                <m:e>
                                  <m:r>
                                    <a:rPr lang="en-US">
                                      <a:latin typeface="Cambria Math" panose="02040503050406030204" pitchFamily="18" charset="0"/>
                                    </a:rPr>
                                    <m:t>10</m:t>
                                  </m:r>
                                </m:e>
                                <m:sup>
                                  <m:r>
                                    <a:rPr lang="en-US">
                                      <a:latin typeface="Cambria Math" panose="02040503050406030204" pitchFamily="18" charset="0"/>
                                    </a:rPr>
                                    <m:t>3</m:t>
                                  </m:r>
                                </m:sup>
                              </m:sSup>
                              <m:r>
                                <a:rPr lang="en-US">
                                  <a:latin typeface="Cambria Math" panose="02040503050406030204" pitchFamily="18" charset="0"/>
                                </a:rPr>
                                <m:t> </m:t>
                              </m:r>
                              <m:r>
                                <a:rPr lang="en-US" i="1">
                                  <a:latin typeface="Cambria Math" panose="02040503050406030204" pitchFamily="18" charset="0"/>
                                </a:rPr>
                                <m:t>𝑘𝑔</m:t>
                              </m:r>
                            </m:e>
                          </m:d>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a:latin typeface="Cambria Math" panose="02040503050406030204" pitchFamily="18" charset="0"/>
                                    </a:rPr>
                                    <m:t>8.34 </m:t>
                                  </m:r>
                                  <m:f>
                                    <m:fPr>
                                      <m:type m:val="lin"/>
                                      <m:ctrlPr>
                                        <a:rPr lang="en-US" i="1">
                                          <a:latin typeface="Cambria Math" panose="02040503050406030204" pitchFamily="18" charset="0"/>
                                        </a:rPr>
                                      </m:ctrlPr>
                                    </m:fPr>
                                    <m:num>
                                      <m:r>
                                        <a:rPr lang="en-US" i="1">
                                          <a:latin typeface="Cambria Math" panose="02040503050406030204" pitchFamily="18" charset="0"/>
                                        </a:rPr>
                                        <m:t>𝑚</m:t>
                                      </m:r>
                                    </m:num>
                                    <m:den>
                                      <m:r>
                                        <a:rPr lang="en-US" i="1">
                                          <a:latin typeface="Cambria Math" panose="02040503050406030204" pitchFamily="18" charset="0"/>
                                        </a:rPr>
                                        <m:t>𝑠</m:t>
                                      </m:r>
                                    </m:den>
                                  </m:f>
                                </m:e>
                              </m:d>
                            </m:e>
                            <m:sup>
                              <m:r>
                                <a:rPr lang="en-US">
                                  <a:latin typeface="Cambria Math" panose="02040503050406030204" pitchFamily="18" charset="0"/>
                                </a:rPr>
                                <m:t>2</m:t>
                              </m:r>
                            </m:sup>
                          </m:sSup>
                        </m:num>
                        <m:den>
                          <m:r>
                            <a:rPr lang="en-US">
                              <a:latin typeface="Cambria Math" panose="02040503050406030204" pitchFamily="18" charset="0"/>
                            </a:rPr>
                            <m:t>5.44 </m:t>
                          </m:r>
                          <m:r>
                            <a:rPr lang="en-US" i="1">
                              <a:latin typeface="Cambria Math" panose="02040503050406030204" pitchFamily="18" charset="0"/>
                            </a:rPr>
                            <m:t>𝑚</m:t>
                          </m:r>
                        </m:den>
                      </m:f>
                    </m:oMath>
                  </m:oMathPara>
                </a14:m>
                <a:endParaRPr lang="en-US" dirty="0"/>
              </a:p>
            </p:txBody>
          </p:sp>
        </mc:Choice>
        <mc:Fallback xmlns="">
          <p:sp>
            <p:nvSpPr>
              <p:cNvPr id="27" name="Rectangle 26">
                <a:extLst>
                  <a:ext uri="{FF2B5EF4-FFF2-40B4-BE49-F238E27FC236}">
                    <a16:creationId xmlns:a16="http://schemas.microsoft.com/office/drawing/2014/main" id="{8A901C78-D8E8-4039-BB82-642272D85875}"/>
                  </a:ext>
                </a:extLst>
              </p:cNvPr>
              <p:cNvSpPr>
                <a:spLocks noRot="1" noChangeAspect="1" noMove="1" noResize="1" noEditPoints="1" noAdjustHandles="1" noChangeArrowheads="1" noChangeShapeType="1" noTextEdit="1"/>
              </p:cNvSpPr>
              <p:nvPr/>
            </p:nvSpPr>
            <p:spPr>
              <a:xfrm>
                <a:off x="2011710" y="4553185"/>
                <a:ext cx="7017390" cy="79214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95C3719E-2DCB-4E76-A1A3-26FE7BC73D62}"/>
                  </a:ext>
                </a:extLst>
              </p:cNvPr>
              <p:cNvSpPr/>
              <p:nvPr/>
            </p:nvSpPr>
            <p:spPr>
              <a:xfrm>
                <a:off x="2354615" y="5470914"/>
                <a:ext cx="3152081" cy="6127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𝐹</m:t>
                      </m:r>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−102833.4</m:t>
                          </m:r>
                        </m:num>
                        <m:den>
                          <m:r>
                            <a:rPr lang="en-US">
                              <a:latin typeface="Cambria Math" panose="02040503050406030204" pitchFamily="18" charset="0"/>
                            </a:rPr>
                            <m:t>5.44</m:t>
                          </m:r>
                        </m:den>
                      </m:f>
                      <m:r>
                        <a:rPr lang="en-US">
                          <a:latin typeface="Cambria Math" panose="02040503050406030204" pitchFamily="18" charset="0"/>
                        </a:rPr>
                        <m:t>=−1890</m:t>
                      </m:r>
                      <m:r>
                        <a:rPr lang="en-US" b="0" i="0" smtClean="0">
                          <a:latin typeface="Cambria Math" panose="02040503050406030204" pitchFamily="18" charset="0"/>
                        </a:rPr>
                        <m:t>3</m:t>
                      </m:r>
                      <m:r>
                        <a:rPr lang="en-US">
                          <a:latin typeface="Cambria Math" panose="02040503050406030204" pitchFamily="18" charset="0"/>
                        </a:rPr>
                        <m:t> </m:t>
                      </m:r>
                      <m:r>
                        <a:rPr lang="en-US" i="1">
                          <a:latin typeface="Cambria Math" panose="02040503050406030204" pitchFamily="18" charset="0"/>
                        </a:rPr>
                        <m:t>𝑁</m:t>
                      </m:r>
                    </m:oMath>
                  </m:oMathPara>
                </a14:m>
                <a:endParaRPr lang="en-US" dirty="0"/>
              </a:p>
            </p:txBody>
          </p:sp>
        </mc:Choice>
        <mc:Fallback xmlns="">
          <p:sp>
            <p:nvSpPr>
              <p:cNvPr id="28" name="Rectangle 27">
                <a:extLst>
                  <a:ext uri="{FF2B5EF4-FFF2-40B4-BE49-F238E27FC236}">
                    <a16:creationId xmlns:a16="http://schemas.microsoft.com/office/drawing/2014/main" id="{95C3719E-2DCB-4E76-A1A3-26FE7BC73D62}"/>
                  </a:ext>
                </a:extLst>
              </p:cNvPr>
              <p:cNvSpPr>
                <a:spLocks noRot="1" noChangeAspect="1" noMove="1" noResize="1" noEditPoints="1" noAdjustHandles="1" noChangeArrowheads="1" noChangeShapeType="1" noTextEdit="1"/>
              </p:cNvSpPr>
              <p:nvPr/>
            </p:nvSpPr>
            <p:spPr>
              <a:xfrm>
                <a:off x="2354615" y="5470914"/>
                <a:ext cx="3152081" cy="61279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366CE949-03F7-4011-8F24-CD8E57278260}"/>
                  </a:ext>
                </a:extLst>
              </p:cNvPr>
              <p:cNvSpPr/>
              <p:nvPr/>
            </p:nvSpPr>
            <p:spPr>
              <a:xfrm>
                <a:off x="119195" y="6142661"/>
                <a:ext cx="9023614" cy="728726"/>
              </a:xfrm>
              <a:prstGeom prst="rect">
                <a:avLst/>
              </a:prstGeom>
            </p:spPr>
            <p:txBody>
              <a:bodyPr wrap="square">
                <a:spAutoFit/>
              </a:bodyPr>
              <a:lstStyle/>
              <a:p>
                <a:pPr>
                  <a:lnSpc>
                    <a:spcPct val="107000"/>
                  </a:lnSpc>
                  <a:spcAft>
                    <a:spcPts val="800"/>
                  </a:spcAft>
                  <a:tabLst>
                    <a:tab pos="624205" algn="l"/>
                  </a:tabLst>
                </a:pPr>
                <a:r>
                  <a:rPr lang="en-US" sz="2000" kern="100" dirty="0">
                    <a:latin typeface="Times New Roman" panose="02020603050405020304" pitchFamily="18" charset="0"/>
                    <a:ea typeface="DengXian" panose="02010600030101010101" pitchFamily="2" charset="-122"/>
                    <a:cs typeface="Times New Roman" panose="02020603050405020304" pitchFamily="18" charset="0"/>
                  </a:rPr>
                  <a:t>So, the braking force is approximately </a:t>
                </a:r>
                <a14:m>
                  <m:oMath xmlns:m="http://schemas.openxmlformats.org/officeDocument/2006/math">
                    <m:r>
                      <a:rPr lang="en-US" sz="2000" i="1" kern="100">
                        <a:latin typeface="Cambria Math" panose="02040503050406030204" pitchFamily="18" charset="0"/>
                        <a:ea typeface="DengXian" panose="02010600030101010101" pitchFamily="2" charset="-122"/>
                        <a:cs typeface="Times New Roman" panose="02020603050405020304" pitchFamily="18" charset="0"/>
                      </a:rPr>
                      <m:t>𝐹</m:t>
                    </m:r>
                    <m:r>
                      <a:rPr lang="en-US" sz="2000" i="1" kern="100">
                        <a:latin typeface="Cambria Math" panose="02040503050406030204" pitchFamily="18" charset="0"/>
                        <a:ea typeface="DengXian" panose="02010600030101010101" pitchFamily="2" charset="-122"/>
                        <a:cs typeface="Times New Roman" panose="02020603050405020304" pitchFamily="18" charset="0"/>
                      </a:rPr>
                      <m:t>=−18903 </m:t>
                    </m:r>
                    <m:r>
                      <a:rPr lang="en-US" sz="2000" i="1" kern="100">
                        <a:latin typeface="Cambria Math" panose="02040503050406030204" pitchFamily="18" charset="0"/>
                        <a:ea typeface="DengXian" panose="02010600030101010101" pitchFamily="2" charset="-122"/>
                        <a:cs typeface="Times New Roman" panose="02020603050405020304" pitchFamily="18" charset="0"/>
                      </a:rPr>
                      <m:t>𝑁</m:t>
                    </m:r>
                    <m:r>
                      <a:rPr lang="en-US" sz="2000" i="1" kern="100">
                        <a:latin typeface="Cambria Math" panose="02040503050406030204" pitchFamily="18" charset="0"/>
                        <a:ea typeface="DengXian" panose="02010600030101010101" pitchFamily="2" charset="-122"/>
                        <a:cs typeface="Times New Roman" panose="02020603050405020304" pitchFamily="18" charset="0"/>
                      </a:rPr>
                      <m:t> </m:t>
                    </m:r>
                  </m:oMath>
                </a14:m>
                <a:r>
                  <a:rPr lang="en-US" sz="2000" kern="100" dirty="0">
                    <a:latin typeface="Times New Roman" panose="02020603050405020304" pitchFamily="18" charset="0"/>
                    <a:ea typeface="DengXian" panose="02010600030101010101" pitchFamily="2" charset="-122"/>
                    <a:cs typeface="Times New Roman" panose="02020603050405020304" pitchFamily="18" charset="0"/>
                  </a:rPr>
                  <a:t>(negative sign indicates it's a decelerating force).</a:t>
                </a: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9" name="Rectangle 28">
                <a:extLst>
                  <a:ext uri="{FF2B5EF4-FFF2-40B4-BE49-F238E27FC236}">
                    <a16:creationId xmlns:a16="http://schemas.microsoft.com/office/drawing/2014/main" id="{366CE949-03F7-4011-8F24-CD8E57278260}"/>
                  </a:ext>
                </a:extLst>
              </p:cNvPr>
              <p:cNvSpPr>
                <a:spLocks noRot="1" noChangeAspect="1" noMove="1" noResize="1" noEditPoints="1" noAdjustHandles="1" noChangeArrowheads="1" noChangeShapeType="1" noTextEdit="1"/>
              </p:cNvSpPr>
              <p:nvPr/>
            </p:nvSpPr>
            <p:spPr>
              <a:xfrm>
                <a:off x="119195" y="6142661"/>
                <a:ext cx="9023614" cy="728726"/>
              </a:xfrm>
              <a:prstGeom prst="rect">
                <a:avLst/>
              </a:prstGeom>
              <a:blipFill>
                <a:blip r:embed="rId10"/>
                <a:stretch>
                  <a:fillRect l="-743" t="-5042" b="-15126"/>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3BC1406D-53FC-415E-9136-646BCB2FD477}"/>
              </a:ext>
            </a:extLst>
          </p:cNvPr>
          <p:cNvSpPr txBox="1"/>
          <p:nvPr/>
        </p:nvSpPr>
        <p:spPr>
          <a:xfrm>
            <a:off x="2755776" y="1799629"/>
            <a:ext cx="3632448" cy="830997"/>
          </a:xfrm>
          <a:prstGeom prst="rect">
            <a:avLst/>
          </a:prstGeom>
          <a:noFill/>
          <a:ln w="19050">
            <a:solidFill>
              <a:srgbClr val="FF0000"/>
            </a:solidFill>
          </a:ln>
        </p:spPr>
        <p:txBody>
          <a:bodyPr wrap="square" rtlCol="0">
            <a:spAutoFit/>
          </a:bodyPr>
          <a:lstStyle/>
          <a:p>
            <a:endParaRPr lang="en-US" sz="2400" dirty="0">
              <a:latin typeface="+mj-lt"/>
            </a:endParaRPr>
          </a:p>
          <a:p>
            <a:endParaRPr lang="en-US" sz="2400" dirty="0" err="1">
              <a:latin typeface="+mj-lt"/>
            </a:endParaRPr>
          </a:p>
        </p:txBody>
      </p:sp>
      <p:sp>
        <p:nvSpPr>
          <p:cNvPr id="20" name="TextBox 19">
            <a:extLst>
              <a:ext uri="{FF2B5EF4-FFF2-40B4-BE49-F238E27FC236}">
                <a16:creationId xmlns:a16="http://schemas.microsoft.com/office/drawing/2014/main" id="{D5F8A05C-A1D0-4701-9D19-AA8315A2727A}"/>
              </a:ext>
            </a:extLst>
          </p:cNvPr>
          <p:cNvSpPr txBox="1"/>
          <p:nvPr/>
        </p:nvSpPr>
        <p:spPr>
          <a:xfrm>
            <a:off x="3742413" y="3670281"/>
            <a:ext cx="2392254" cy="830997"/>
          </a:xfrm>
          <a:prstGeom prst="rect">
            <a:avLst/>
          </a:prstGeom>
          <a:noFill/>
          <a:ln w="19050">
            <a:solidFill>
              <a:srgbClr val="FF0000"/>
            </a:solidFill>
          </a:ln>
        </p:spPr>
        <p:txBody>
          <a:bodyPr wrap="square" rtlCol="0">
            <a:spAutoFit/>
          </a:bodyPr>
          <a:lstStyle/>
          <a:p>
            <a:endParaRPr lang="en-US" sz="2400" dirty="0">
              <a:latin typeface="+mj-lt"/>
            </a:endParaRPr>
          </a:p>
          <a:p>
            <a:endParaRPr lang="en-US" sz="2400" dirty="0" err="1">
              <a:latin typeface="+mj-lt"/>
            </a:endParaRPr>
          </a:p>
        </p:txBody>
      </p:sp>
      <p:sp>
        <p:nvSpPr>
          <p:cNvPr id="21" name="TextBox 20">
            <a:extLst>
              <a:ext uri="{FF2B5EF4-FFF2-40B4-BE49-F238E27FC236}">
                <a16:creationId xmlns:a16="http://schemas.microsoft.com/office/drawing/2014/main" id="{11E7103A-8465-44AF-9179-3EA0C026B7E9}"/>
              </a:ext>
            </a:extLst>
          </p:cNvPr>
          <p:cNvSpPr txBox="1"/>
          <p:nvPr/>
        </p:nvSpPr>
        <p:spPr>
          <a:xfrm>
            <a:off x="2318367" y="5361813"/>
            <a:ext cx="3152081" cy="830997"/>
          </a:xfrm>
          <a:prstGeom prst="rect">
            <a:avLst/>
          </a:prstGeom>
          <a:noFill/>
          <a:ln w="19050">
            <a:solidFill>
              <a:srgbClr val="FF0000"/>
            </a:solidFill>
          </a:ln>
        </p:spPr>
        <p:txBody>
          <a:bodyPr wrap="square" rtlCol="0">
            <a:spAutoFit/>
          </a:bodyPr>
          <a:lstStyle/>
          <a:p>
            <a:endParaRPr lang="en-US" sz="2400" dirty="0">
              <a:latin typeface="+mj-lt"/>
            </a:endParaRPr>
          </a:p>
          <a:p>
            <a:endParaRPr lang="en-US" sz="2400" dirty="0" err="1">
              <a:latin typeface="+mj-lt"/>
            </a:endParaRPr>
          </a:p>
        </p:txBody>
      </p:sp>
    </p:spTree>
    <p:extLst>
      <p:ext uri="{BB962C8B-B14F-4D97-AF65-F5344CB8AC3E}">
        <p14:creationId xmlns:p14="http://schemas.microsoft.com/office/powerpoint/2010/main" val="4082378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p:bldP spid="16" grpId="0"/>
      <p:bldP spid="18" grpId="0"/>
      <p:bldP spid="19" grpId="0"/>
      <p:bldP spid="24" grpId="0"/>
      <p:bldP spid="25" grpId="0"/>
      <p:bldP spid="26" grpId="0"/>
      <p:bldP spid="27" grpId="0"/>
      <p:bldP spid="28" grpId="0"/>
      <p:bldP spid="29" grpId="0"/>
      <p:bldP spid="17" grpId="0" animBg="1"/>
      <p:bldP spid="20" grpId="0" animBg="1"/>
      <p:bldP spid="2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8: ANSWERS</a:t>
            </a:r>
          </a:p>
        </p:txBody>
      </p:sp>
      <p:sp>
        <p:nvSpPr>
          <p:cNvPr id="13" name="Rectangle 12">
            <a:extLst>
              <a:ext uri="{FF2B5EF4-FFF2-40B4-BE49-F238E27FC236}">
                <a16:creationId xmlns:a16="http://schemas.microsoft.com/office/drawing/2014/main" id="{63D7AEA4-28B6-4314-B47A-54B03D770333}"/>
              </a:ext>
            </a:extLst>
          </p:cNvPr>
          <p:cNvSpPr/>
          <p:nvPr/>
        </p:nvSpPr>
        <p:spPr>
          <a:xfrm>
            <a:off x="-16547" y="729087"/>
            <a:ext cx="3925883" cy="461665"/>
          </a:xfrm>
          <a:prstGeom prst="rect">
            <a:avLst/>
          </a:prstGeom>
        </p:spPr>
        <p:txBody>
          <a:bodyPr wrap="none">
            <a:spAutoFit/>
          </a:bodyPr>
          <a:lstStyle/>
          <a:p>
            <a:r>
              <a:rPr lang="en-US" sz="2400" dirty="0">
                <a:latin typeface="Times New Roman" panose="02020603050405020304" pitchFamily="18" charset="0"/>
                <a:ea typeface="Times New Roman" panose="02020603050405020304" pitchFamily="18" charset="0"/>
              </a:rPr>
              <a:t>(b) Time Taken to Slow Down</a:t>
            </a:r>
          </a:p>
        </p:txBody>
      </p:sp>
      <p:sp>
        <p:nvSpPr>
          <p:cNvPr id="2" name="Rectangle 1">
            <a:extLst>
              <a:ext uri="{FF2B5EF4-FFF2-40B4-BE49-F238E27FC236}">
                <a16:creationId xmlns:a16="http://schemas.microsoft.com/office/drawing/2014/main" id="{9DBAF945-F110-4494-BF06-6D88D76D54DB}"/>
              </a:ext>
            </a:extLst>
          </p:cNvPr>
          <p:cNvSpPr/>
          <p:nvPr/>
        </p:nvSpPr>
        <p:spPr>
          <a:xfrm>
            <a:off x="168614" y="1216160"/>
            <a:ext cx="5444439" cy="400110"/>
          </a:xfrm>
          <a:prstGeom prst="rect">
            <a:avLst/>
          </a:prstGeom>
        </p:spPr>
        <p:txBody>
          <a:bodyPr wrap="none">
            <a:spAutoFit/>
          </a:bodyPr>
          <a:lstStyle/>
          <a:p>
            <a:r>
              <a:rPr lang="en-US" sz="2000" dirty="0">
                <a:latin typeface="Times New Roman" panose="02020603050405020304" pitchFamily="18" charset="0"/>
                <a:ea typeface="Times New Roman" panose="02020603050405020304" pitchFamily="18" charset="0"/>
              </a:rPr>
              <a:t>We can use the kinematic equation to find the time:</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9E75613-DFF5-4BE0-BBF1-8323A723A179}"/>
                  </a:ext>
                </a:extLst>
              </p:cNvPr>
              <p:cNvSpPr/>
              <p:nvPr/>
            </p:nvSpPr>
            <p:spPr>
              <a:xfrm>
                <a:off x="5819582" y="1233824"/>
                <a:ext cx="1464440" cy="3915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𝑓</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r>
                        <a:rPr lang="en-US">
                          <a:latin typeface="Cambria Math" panose="02040503050406030204" pitchFamily="18" charset="0"/>
                        </a:rPr>
                        <m:t>+</m:t>
                      </m:r>
                      <m:r>
                        <a:rPr lang="en-US" i="1">
                          <a:latin typeface="Cambria Math" panose="02040503050406030204" pitchFamily="18" charset="0"/>
                        </a:rPr>
                        <m:t>𝑎𝑡</m:t>
                      </m:r>
                    </m:oMath>
                  </m:oMathPara>
                </a14:m>
                <a:endParaRPr lang="en-US" dirty="0"/>
              </a:p>
            </p:txBody>
          </p:sp>
        </mc:Choice>
        <mc:Fallback xmlns="">
          <p:sp>
            <p:nvSpPr>
              <p:cNvPr id="4" name="Rectangle 3">
                <a:extLst>
                  <a:ext uri="{FF2B5EF4-FFF2-40B4-BE49-F238E27FC236}">
                    <a16:creationId xmlns:a16="http://schemas.microsoft.com/office/drawing/2014/main" id="{69E75613-DFF5-4BE0-BBF1-8323A723A179}"/>
                  </a:ext>
                </a:extLst>
              </p:cNvPr>
              <p:cNvSpPr>
                <a:spLocks noRot="1" noChangeAspect="1" noMove="1" noResize="1" noEditPoints="1" noAdjustHandles="1" noChangeArrowheads="1" noChangeShapeType="1" noTextEdit="1"/>
              </p:cNvSpPr>
              <p:nvPr/>
            </p:nvSpPr>
            <p:spPr>
              <a:xfrm>
                <a:off x="5819582" y="1233824"/>
                <a:ext cx="1464440" cy="391582"/>
              </a:xfrm>
              <a:prstGeom prst="rect">
                <a:avLst/>
              </a:prstGeom>
              <a:blipFill>
                <a:blip r:embed="rId2"/>
                <a:stretch>
                  <a:fillRect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3095A45-F449-4B4D-9F8F-885BDEBB9F5B}"/>
                  </a:ext>
                </a:extLst>
              </p:cNvPr>
              <p:cNvSpPr/>
              <p:nvPr/>
            </p:nvSpPr>
            <p:spPr>
              <a:xfrm>
                <a:off x="168614" y="1720252"/>
                <a:ext cx="5703677" cy="400110"/>
              </a:xfrm>
              <a:prstGeom prst="rect">
                <a:avLst/>
              </a:prstGeom>
            </p:spPr>
            <p:txBody>
              <a:bodyPr wrap="none">
                <a:spAutoFit/>
              </a:bodyPr>
              <a:lstStyle/>
              <a:p>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Here, </a:t>
                </a:r>
                <a14:m>
                  <m:oMath xmlns:m="http://schemas.openxmlformats.org/officeDocument/2006/math">
                    <m:r>
                      <a:rPr lang="en-US" sz="2000" i="1" kern="0">
                        <a:latin typeface="Cambria Math" panose="02040503050406030204" pitchFamily="18" charset="0"/>
                        <a:ea typeface="Times New Roman" panose="02020603050405020304" pitchFamily="18" charset="0"/>
                        <a:cs typeface="Times New Roman" panose="02020603050405020304" pitchFamily="18" charset="0"/>
                      </a:rPr>
                      <m:t>𝑎</m:t>
                    </m:r>
                  </m:oMath>
                </a14:m>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 is the acceleration, which can be found using:</a:t>
                </a:r>
                <a:endParaRPr lang="en-US" sz="2000" dirty="0">
                  <a:latin typeface="Times New Roman" panose="02020603050405020304" pitchFamily="18" charset="0"/>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73095A45-F449-4B4D-9F8F-885BDEBB9F5B}"/>
                  </a:ext>
                </a:extLst>
              </p:cNvPr>
              <p:cNvSpPr>
                <a:spLocks noRot="1" noChangeAspect="1" noMove="1" noResize="1" noEditPoints="1" noAdjustHandles="1" noChangeArrowheads="1" noChangeShapeType="1" noTextEdit="1"/>
              </p:cNvSpPr>
              <p:nvPr/>
            </p:nvSpPr>
            <p:spPr>
              <a:xfrm>
                <a:off x="168614" y="1720252"/>
                <a:ext cx="5703677" cy="400110"/>
              </a:xfrm>
              <a:prstGeom prst="rect">
                <a:avLst/>
              </a:prstGeom>
              <a:blipFill>
                <a:blip r:embed="rId3"/>
                <a:stretch>
                  <a:fillRect l="-1176" t="-7576" r="-428"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7E3C0EF1-6B3B-4C0F-8D08-E359B0F2A678}"/>
                  </a:ext>
                </a:extLst>
              </p:cNvPr>
              <p:cNvSpPr/>
              <p:nvPr/>
            </p:nvSpPr>
            <p:spPr>
              <a:xfrm>
                <a:off x="5872291" y="1746333"/>
                <a:ext cx="1678152" cy="4149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i="1">
                              <a:latin typeface="Cambria Math" panose="02040503050406030204" pitchFamily="18" charset="0"/>
                            </a:rPr>
                            <m:t>𝑓</m:t>
                          </m:r>
                        </m:sub>
                        <m:sup>
                          <m:r>
                            <a:rPr lang="en-US">
                              <a:latin typeface="Cambria Math" panose="02040503050406030204" pitchFamily="18" charset="0"/>
                            </a:rPr>
                            <m:t>2</m:t>
                          </m:r>
                        </m:sup>
                      </m:sSubSup>
                      <m:r>
                        <a:rPr lang="en-US">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i="1">
                              <a:latin typeface="Cambria Math" panose="02040503050406030204" pitchFamily="18" charset="0"/>
                            </a:rPr>
                            <m:t>𝑖</m:t>
                          </m:r>
                        </m:sub>
                        <m:sup>
                          <m:r>
                            <a:rPr lang="en-US">
                              <a:latin typeface="Cambria Math" panose="02040503050406030204" pitchFamily="18" charset="0"/>
                            </a:rPr>
                            <m:t>2</m:t>
                          </m:r>
                        </m:sup>
                      </m:sSubSup>
                      <m:r>
                        <a:rPr lang="en-US">
                          <a:latin typeface="Cambria Math" panose="02040503050406030204" pitchFamily="18" charset="0"/>
                        </a:rPr>
                        <m:t>+2</m:t>
                      </m:r>
                      <m:r>
                        <a:rPr lang="en-US" i="1">
                          <a:latin typeface="Cambria Math" panose="02040503050406030204" pitchFamily="18" charset="0"/>
                        </a:rPr>
                        <m:t>𝑎𝑠</m:t>
                      </m:r>
                    </m:oMath>
                  </m:oMathPara>
                </a14:m>
                <a:endParaRPr lang="en-US" dirty="0"/>
              </a:p>
            </p:txBody>
          </p:sp>
        </mc:Choice>
        <mc:Fallback xmlns="">
          <p:sp>
            <p:nvSpPr>
              <p:cNvPr id="6" name="Rectangle 5">
                <a:extLst>
                  <a:ext uri="{FF2B5EF4-FFF2-40B4-BE49-F238E27FC236}">
                    <a16:creationId xmlns:a16="http://schemas.microsoft.com/office/drawing/2014/main" id="{7E3C0EF1-6B3B-4C0F-8D08-E359B0F2A678}"/>
                  </a:ext>
                </a:extLst>
              </p:cNvPr>
              <p:cNvSpPr>
                <a:spLocks noRot="1" noChangeAspect="1" noMove="1" noResize="1" noEditPoints="1" noAdjustHandles="1" noChangeArrowheads="1" noChangeShapeType="1" noTextEdit="1"/>
              </p:cNvSpPr>
              <p:nvPr/>
            </p:nvSpPr>
            <p:spPr>
              <a:xfrm>
                <a:off x="5872291" y="1746333"/>
                <a:ext cx="1678152" cy="414922"/>
              </a:xfrm>
              <a:prstGeom prst="rect">
                <a:avLst/>
              </a:prstGeom>
              <a:blipFill>
                <a:blip r:embed="rId4"/>
                <a:stretch>
                  <a:fillRect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5952631-9CFD-4D6F-A77F-BFA342FC2C08}"/>
                  </a:ext>
                </a:extLst>
              </p:cNvPr>
              <p:cNvSpPr/>
              <p:nvPr/>
            </p:nvSpPr>
            <p:spPr>
              <a:xfrm>
                <a:off x="168614" y="2282238"/>
                <a:ext cx="1782661" cy="400110"/>
              </a:xfrm>
              <a:prstGeom prst="rect">
                <a:avLst/>
              </a:prstGeom>
            </p:spPr>
            <p:txBody>
              <a:bodyPr wrap="square">
                <a:spAutoFit/>
              </a:bodyPr>
              <a:lstStyle/>
              <a:p>
                <a:r>
                  <a:rPr lang="en-US" sz="2000" dirty="0">
                    <a:latin typeface="Times New Roman" panose="02020603050405020304" pitchFamily="18" charset="0"/>
                    <a:ea typeface="DengXian" panose="02010600030101010101" pitchFamily="2" charset="-122"/>
                    <a:cs typeface="Times New Roman" panose="02020603050405020304" pitchFamily="18" charset="0"/>
                  </a:rPr>
                  <a:t>Solving for </a:t>
                </a:r>
                <a14:m>
                  <m:oMath xmlns:m="http://schemas.openxmlformats.org/officeDocument/2006/math">
                    <m:r>
                      <a:rPr lang="en-US" sz="2000" i="1">
                        <a:latin typeface="Cambria Math" panose="02040503050406030204" pitchFamily="18" charset="0"/>
                        <a:ea typeface="DengXian" panose="02010600030101010101" pitchFamily="2" charset="-122"/>
                        <a:cs typeface="Times New Roman" panose="02020603050405020304" pitchFamily="18" charset="0"/>
                      </a:rPr>
                      <m:t>𝑎</m:t>
                    </m:r>
                  </m:oMath>
                </a14:m>
                <a:r>
                  <a:rPr lang="en-US" sz="2000" dirty="0">
                    <a:latin typeface="Times New Roman" panose="02020603050405020304" pitchFamily="18" charset="0"/>
                    <a:ea typeface="DengXian" panose="02010600030101010101" pitchFamily="2" charset="-122"/>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mc:Choice>
        <mc:Fallback xmlns="">
          <p:sp>
            <p:nvSpPr>
              <p:cNvPr id="7" name="Rectangle 6">
                <a:extLst>
                  <a:ext uri="{FF2B5EF4-FFF2-40B4-BE49-F238E27FC236}">
                    <a16:creationId xmlns:a16="http://schemas.microsoft.com/office/drawing/2014/main" id="{C5952631-9CFD-4D6F-A77F-BFA342FC2C08}"/>
                  </a:ext>
                </a:extLst>
              </p:cNvPr>
              <p:cNvSpPr>
                <a:spLocks noRot="1" noChangeAspect="1" noMove="1" noResize="1" noEditPoints="1" noAdjustHandles="1" noChangeArrowheads="1" noChangeShapeType="1" noTextEdit="1"/>
              </p:cNvSpPr>
              <p:nvPr/>
            </p:nvSpPr>
            <p:spPr>
              <a:xfrm>
                <a:off x="168614" y="2282238"/>
                <a:ext cx="1782661" cy="400110"/>
              </a:xfrm>
              <a:prstGeom prst="rect">
                <a:avLst/>
              </a:prstGeom>
              <a:blipFill>
                <a:blip r:embed="rId5"/>
                <a:stretch>
                  <a:fillRect l="-3767"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3AA13830-8FFB-4E29-A091-F6FB36BC1D5C}"/>
                  </a:ext>
                </a:extLst>
              </p:cNvPr>
              <p:cNvSpPr/>
              <p:nvPr/>
            </p:nvSpPr>
            <p:spPr>
              <a:xfrm>
                <a:off x="3083595" y="2120362"/>
                <a:ext cx="1443408" cy="6739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𝑎</m:t>
                      </m:r>
                      <m:r>
                        <a:rPr lang="en-US">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i="1">
                                  <a:latin typeface="Cambria Math" panose="02040503050406030204" pitchFamily="18" charset="0"/>
                                </a:rPr>
                                <m:t>𝑓</m:t>
                              </m:r>
                            </m:sub>
                            <m:sup>
                              <m:r>
                                <a:rPr lang="en-US">
                                  <a:latin typeface="Cambria Math" panose="02040503050406030204" pitchFamily="18" charset="0"/>
                                </a:rPr>
                                <m:t>2</m:t>
                              </m:r>
                            </m:sup>
                          </m:sSubSup>
                          <m:r>
                            <a:rPr lang="en-US">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i="1">
                                  <a:latin typeface="Cambria Math" panose="02040503050406030204" pitchFamily="18" charset="0"/>
                                </a:rPr>
                                <m:t>𝑖</m:t>
                              </m:r>
                            </m:sub>
                            <m:sup>
                              <m:r>
                                <a:rPr lang="en-US">
                                  <a:latin typeface="Cambria Math" panose="02040503050406030204" pitchFamily="18" charset="0"/>
                                </a:rPr>
                                <m:t>2</m:t>
                              </m:r>
                            </m:sup>
                          </m:sSubSup>
                        </m:num>
                        <m:den>
                          <m:r>
                            <a:rPr lang="en-US">
                              <a:latin typeface="Cambria Math" panose="02040503050406030204" pitchFamily="18" charset="0"/>
                            </a:rPr>
                            <m:t>2</m:t>
                          </m:r>
                          <m:r>
                            <a:rPr lang="en-US" i="1">
                              <a:latin typeface="Cambria Math" panose="02040503050406030204" pitchFamily="18" charset="0"/>
                            </a:rPr>
                            <m:t>𝑠</m:t>
                          </m:r>
                        </m:den>
                      </m:f>
                    </m:oMath>
                  </m:oMathPara>
                </a14:m>
                <a:endParaRPr lang="en-US" dirty="0"/>
              </a:p>
            </p:txBody>
          </p:sp>
        </mc:Choice>
        <mc:Fallback xmlns="">
          <p:sp>
            <p:nvSpPr>
              <p:cNvPr id="8" name="Rectangle 7">
                <a:extLst>
                  <a:ext uri="{FF2B5EF4-FFF2-40B4-BE49-F238E27FC236}">
                    <a16:creationId xmlns:a16="http://schemas.microsoft.com/office/drawing/2014/main" id="{3AA13830-8FFB-4E29-A091-F6FB36BC1D5C}"/>
                  </a:ext>
                </a:extLst>
              </p:cNvPr>
              <p:cNvSpPr>
                <a:spLocks noRot="1" noChangeAspect="1" noMove="1" noResize="1" noEditPoints="1" noAdjustHandles="1" noChangeArrowheads="1" noChangeShapeType="1" noTextEdit="1"/>
              </p:cNvSpPr>
              <p:nvPr/>
            </p:nvSpPr>
            <p:spPr>
              <a:xfrm>
                <a:off x="3083595" y="2120362"/>
                <a:ext cx="1443408" cy="673902"/>
              </a:xfrm>
              <a:prstGeom prst="rect">
                <a:avLst/>
              </a:prstGeom>
              <a:blipFill>
                <a:blip r:embed="rId6"/>
                <a:stretch>
                  <a:fillRect/>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68E88E88-FDFA-482A-8BEF-B22D0CB62CB8}"/>
              </a:ext>
            </a:extLst>
          </p:cNvPr>
          <p:cNvSpPr/>
          <p:nvPr/>
        </p:nvSpPr>
        <p:spPr>
          <a:xfrm>
            <a:off x="144431" y="2748243"/>
            <a:ext cx="3586291" cy="400110"/>
          </a:xfrm>
          <a:prstGeom prst="rect">
            <a:avLst/>
          </a:prstGeom>
        </p:spPr>
        <p:txBody>
          <a:bodyPr wrap="square">
            <a:spAutoFit/>
          </a:bodyPr>
          <a:lstStyle/>
          <a:p>
            <a:r>
              <a:rPr lang="en-US" sz="2000" dirty="0">
                <a:latin typeface="Times New Roman" panose="02020603050405020304" pitchFamily="18" charset="0"/>
                <a:ea typeface="Calibri" panose="020F0502020204030204" pitchFamily="34" charset="0"/>
                <a:cs typeface="Times New Roman" panose="02020603050405020304" pitchFamily="18" charset="0"/>
              </a:rPr>
              <a:t>Substituting the values:</a:t>
            </a:r>
            <a:endParaRPr 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1897FEA8-5167-4AB7-B56D-66755327B16A}"/>
                  </a:ext>
                </a:extLst>
              </p:cNvPr>
              <p:cNvSpPr/>
              <p:nvPr/>
            </p:nvSpPr>
            <p:spPr>
              <a:xfrm>
                <a:off x="1981023" y="3113824"/>
                <a:ext cx="3342261" cy="6873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𝑎</m:t>
                      </m:r>
                      <m:r>
                        <a:rPr lang="en-US">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a:latin typeface="Cambria Math" panose="02040503050406030204" pitchFamily="18" charset="0"/>
                                    </a:rPr>
                                    <m:t>1.0 </m:t>
                                  </m:r>
                                  <m:f>
                                    <m:fPr>
                                      <m:type m:val="lin"/>
                                      <m:ctrlPr>
                                        <a:rPr lang="en-US" i="1">
                                          <a:latin typeface="Cambria Math" panose="02040503050406030204" pitchFamily="18" charset="0"/>
                                        </a:rPr>
                                      </m:ctrlPr>
                                    </m:fPr>
                                    <m:num>
                                      <m:r>
                                        <a:rPr lang="en-US" i="1">
                                          <a:latin typeface="Cambria Math" panose="02040503050406030204" pitchFamily="18" charset="0"/>
                                        </a:rPr>
                                        <m:t>𝑚</m:t>
                                      </m:r>
                                    </m:num>
                                    <m:den>
                                      <m:r>
                                        <a:rPr lang="en-US" i="1">
                                          <a:latin typeface="Cambria Math" panose="02040503050406030204" pitchFamily="18" charset="0"/>
                                        </a:rPr>
                                        <m:t>𝑠</m:t>
                                      </m:r>
                                    </m:den>
                                  </m:f>
                                </m:e>
                              </m:d>
                            </m:e>
                            <m:sup>
                              <m:r>
                                <a:rPr lang="en-US">
                                  <a:latin typeface="Cambria Math" panose="02040503050406030204" pitchFamily="18" charset="0"/>
                                </a:rPr>
                                <m:t>2</m:t>
                              </m:r>
                            </m:sup>
                          </m:sSup>
                          <m:r>
                            <a:rPr lang="en-US">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a:latin typeface="Cambria Math" panose="02040503050406030204" pitchFamily="18" charset="0"/>
                                    </a:rPr>
                                    <m:t>8.34 </m:t>
                                  </m:r>
                                  <m:f>
                                    <m:fPr>
                                      <m:type m:val="lin"/>
                                      <m:ctrlPr>
                                        <a:rPr lang="en-US" i="1">
                                          <a:latin typeface="Cambria Math" panose="02040503050406030204" pitchFamily="18" charset="0"/>
                                        </a:rPr>
                                      </m:ctrlPr>
                                    </m:fPr>
                                    <m:num>
                                      <m:r>
                                        <a:rPr lang="en-US" i="1">
                                          <a:latin typeface="Cambria Math" panose="02040503050406030204" pitchFamily="18" charset="0"/>
                                        </a:rPr>
                                        <m:t>𝑚</m:t>
                                      </m:r>
                                    </m:num>
                                    <m:den>
                                      <m:r>
                                        <a:rPr lang="en-US" i="1">
                                          <a:latin typeface="Cambria Math" panose="02040503050406030204" pitchFamily="18" charset="0"/>
                                        </a:rPr>
                                        <m:t>𝑠</m:t>
                                      </m:r>
                                    </m:den>
                                  </m:f>
                                </m:e>
                              </m:d>
                            </m:e>
                            <m:sup>
                              <m:r>
                                <a:rPr lang="en-US">
                                  <a:latin typeface="Cambria Math" panose="02040503050406030204" pitchFamily="18" charset="0"/>
                                </a:rPr>
                                <m:t>2</m:t>
                              </m:r>
                            </m:sup>
                          </m:sSup>
                        </m:num>
                        <m:den>
                          <m:r>
                            <a:rPr lang="en-US">
                              <a:latin typeface="Cambria Math" panose="02040503050406030204" pitchFamily="18" charset="0"/>
                            </a:rPr>
                            <m:t>2</m:t>
                          </m:r>
                          <m:d>
                            <m:dPr>
                              <m:ctrlPr>
                                <a:rPr lang="en-US" i="1">
                                  <a:latin typeface="Cambria Math" panose="02040503050406030204" pitchFamily="18" charset="0"/>
                                </a:rPr>
                              </m:ctrlPr>
                            </m:dPr>
                            <m:e>
                              <m:r>
                                <a:rPr lang="en-US">
                                  <a:latin typeface="Cambria Math" panose="02040503050406030204" pitchFamily="18" charset="0"/>
                                </a:rPr>
                                <m:t>5.44</m:t>
                              </m:r>
                            </m:e>
                          </m:d>
                        </m:den>
                      </m:f>
                    </m:oMath>
                  </m:oMathPara>
                </a14:m>
                <a:endParaRPr lang="en-US" dirty="0"/>
              </a:p>
            </p:txBody>
          </p:sp>
        </mc:Choice>
        <mc:Fallback xmlns="">
          <p:sp>
            <p:nvSpPr>
              <p:cNvPr id="10" name="Rectangle 9">
                <a:extLst>
                  <a:ext uri="{FF2B5EF4-FFF2-40B4-BE49-F238E27FC236}">
                    <a16:creationId xmlns:a16="http://schemas.microsoft.com/office/drawing/2014/main" id="{1897FEA8-5167-4AB7-B56D-66755327B16A}"/>
                  </a:ext>
                </a:extLst>
              </p:cNvPr>
              <p:cNvSpPr>
                <a:spLocks noRot="1" noChangeAspect="1" noMove="1" noResize="1" noEditPoints="1" noAdjustHandles="1" noChangeArrowheads="1" noChangeShapeType="1" noTextEdit="1"/>
              </p:cNvSpPr>
              <p:nvPr/>
            </p:nvSpPr>
            <p:spPr>
              <a:xfrm>
                <a:off x="1981023" y="3113824"/>
                <a:ext cx="3342261" cy="68736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EBF56A3A-C450-4A9A-A058-854B73B801D5}"/>
                  </a:ext>
                </a:extLst>
              </p:cNvPr>
              <p:cNvSpPr/>
              <p:nvPr/>
            </p:nvSpPr>
            <p:spPr>
              <a:xfrm>
                <a:off x="5567314" y="3113824"/>
                <a:ext cx="1410193" cy="6183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𝑎</m:t>
                      </m:r>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−68.55</m:t>
                          </m:r>
                        </m:num>
                        <m:den>
                          <m:r>
                            <a:rPr lang="en-US">
                              <a:latin typeface="Cambria Math" panose="02040503050406030204" pitchFamily="18" charset="0"/>
                            </a:rPr>
                            <m:t>10.88</m:t>
                          </m:r>
                        </m:den>
                      </m:f>
                    </m:oMath>
                  </m:oMathPara>
                </a14:m>
                <a:endParaRPr lang="en-US" dirty="0"/>
              </a:p>
            </p:txBody>
          </p:sp>
        </mc:Choice>
        <mc:Fallback xmlns="">
          <p:sp>
            <p:nvSpPr>
              <p:cNvPr id="12" name="Rectangle 11">
                <a:extLst>
                  <a:ext uri="{FF2B5EF4-FFF2-40B4-BE49-F238E27FC236}">
                    <a16:creationId xmlns:a16="http://schemas.microsoft.com/office/drawing/2014/main" id="{EBF56A3A-C450-4A9A-A058-854B73B801D5}"/>
                  </a:ext>
                </a:extLst>
              </p:cNvPr>
              <p:cNvSpPr>
                <a:spLocks noRot="1" noChangeAspect="1" noMove="1" noResize="1" noEditPoints="1" noAdjustHandles="1" noChangeArrowheads="1" noChangeShapeType="1" noTextEdit="1"/>
              </p:cNvSpPr>
              <p:nvPr/>
            </p:nvSpPr>
            <p:spPr>
              <a:xfrm>
                <a:off x="5567314" y="3113824"/>
                <a:ext cx="1410193" cy="61831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A0AF7219-4387-4A32-A4D1-A0453168FC9C}"/>
                  </a:ext>
                </a:extLst>
              </p:cNvPr>
              <p:cNvSpPr/>
              <p:nvPr/>
            </p:nvSpPr>
            <p:spPr>
              <a:xfrm>
                <a:off x="7058299" y="3244334"/>
                <a:ext cx="192315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𝑎</m:t>
                      </m:r>
                      <m:r>
                        <a:rPr lang="en-US">
                          <a:latin typeface="Cambria Math" panose="02040503050406030204" pitchFamily="18" charset="0"/>
                        </a:rPr>
                        <m:t>=−6.30 </m:t>
                      </m:r>
                      <m:f>
                        <m:fPr>
                          <m:type m:val="lin"/>
                          <m:ctrlPr>
                            <a:rPr lang="en-US" i="1">
                              <a:latin typeface="Cambria Math" panose="02040503050406030204" pitchFamily="18" charset="0"/>
                            </a:rPr>
                          </m:ctrlPr>
                        </m:fPr>
                        <m:num>
                          <m:r>
                            <a:rPr lang="en-US" i="1">
                              <a:latin typeface="Cambria Math" panose="02040503050406030204" pitchFamily="18" charset="0"/>
                            </a:rPr>
                            <m:t>𝑚</m:t>
                          </m:r>
                        </m:num>
                        <m:den>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a:latin typeface="Cambria Math" panose="02040503050406030204" pitchFamily="18" charset="0"/>
                                </a:rPr>
                                <m:t>2</m:t>
                              </m:r>
                            </m:sup>
                          </m:sSup>
                        </m:den>
                      </m:f>
                    </m:oMath>
                  </m:oMathPara>
                </a14:m>
                <a:endParaRPr lang="en-US" dirty="0"/>
              </a:p>
            </p:txBody>
          </p:sp>
        </mc:Choice>
        <mc:Fallback xmlns="">
          <p:sp>
            <p:nvSpPr>
              <p:cNvPr id="17" name="Rectangle 16">
                <a:extLst>
                  <a:ext uri="{FF2B5EF4-FFF2-40B4-BE49-F238E27FC236}">
                    <a16:creationId xmlns:a16="http://schemas.microsoft.com/office/drawing/2014/main" id="{A0AF7219-4387-4A32-A4D1-A0453168FC9C}"/>
                  </a:ext>
                </a:extLst>
              </p:cNvPr>
              <p:cNvSpPr>
                <a:spLocks noRot="1" noChangeAspect="1" noMove="1" noResize="1" noEditPoints="1" noAdjustHandles="1" noChangeArrowheads="1" noChangeShapeType="1" noTextEdit="1"/>
              </p:cNvSpPr>
              <p:nvPr/>
            </p:nvSpPr>
            <p:spPr>
              <a:xfrm>
                <a:off x="7058299" y="3244334"/>
                <a:ext cx="1923154" cy="369332"/>
              </a:xfrm>
              <a:prstGeom prst="rect">
                <a:avLst/>
              </a:prstGeom>
              <a:blipFill>
                <a:blip r:embed="rId9"/>
                <a:stretch>
                  <a:fillRect t="-114754" r="-19683" b="-1770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4E8B2246-468E-4C0B-94BA-CD75C2B81E6A}"/>
                  </a:ext>
                </a:extLst>
              </p:cNvPr>
              <p:cNvSpPr/>
              <p:nvPr/>
            </p:nvSpPr>
            <p:spPr>
              <a:xfrm>
                <a:off x="181020" y="3771244"/>
                <a:ext cx="2839432" cy="442237"/>
              </a:xfrm>
              <a:prstGeom prst="rect">
                <a:avLst/>
              </a:prstGeom>
            </p:spPr>
            <p:txBody>
              <a:bodyPr wrap="none">
                <a:spAutoFit/>
              </a:bodyPr>
              <a:lstStyle/>
              <a:p>
                <a:pPr>
                  <a:lnSpc>
                    <a:spcPct val="107000"/>
                  </a:lnSpc>
                  <a:spcAft>
                    <a:spcPts val="800"/>
                  </a:spcAft>
                  <a:tabLst>
                    <a:tab pos="2071370" algn="l"/>
                  </a:tabLst>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Now, using</a:t>
                </a:r>
                <a:r>
                  <a:rPr lang="en-US" sz="2000" kern="100" dirty="0">
                    <a:latin typeface="Times New Roman" panose="02020603050405020304" pitchFamily="18" charset="0"/>
                    <a:ea typeface="DengXian" panose="02010600030101010101" pitchFamily="2" charset="-122"/>
                    <a:cs typeface="Times New Roman" panose="02020603050405020304" pitchFamily="18" charset="0"/>
                  </a:rPr>
                  <a:t>  </a:t>
                </a:r>
                <a14:m>
                  <m:oMath xmlns:m="http://schemas.openxmlformats.org/officeDocument/2006/math">
                    <m:sSub>
                      <m:sSubPr>
                        <m:ctrlPr>
                          <a:rPr lang="en-US"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000" i="1" kern="100">
                            <a:latin typeface="Cambria Math" panose="02040503050406030204" pitchFamily="18" charset="0"/>
                            <a:ea typeface="Calibri" panose="020F0502020204030204" pitchFamily="34" charset="0"/>
                            <a:cs typeface="Times New Roman" panose="02020603050405020304" pitchFamily="18" charset="0"/>
                          </a:rPr>
                          <m:t>𝑣</m:t>
                        </m:r>
                      </m:e>
                      <m:sub>
                        <m:r>
                          <a:rPr lang="en-US" sz="2000" i="1" kern="100">
                            <a:latin typeface="Cambria Math" panose="02040503050406030204" pitchFamily="18" charset="0"/>
                            <a:ea typeface="Calibri" panose="020F0502020204030204" pitchFamily="34" charset="0"/>
                            <a:cs typeface="Times New Roman" panose="02020603050405020304" pitchFamily="18" charset="0"/>
                          </a:rPr>
                          <m:t>𝑓</m:t>
                        </m:r>
                      </m:sub>
                    </m:sSub>
                    <m:r>
                      <a:rPr lang="en-US" sz="2000" i="1" kern="100">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000" i="1" kern="100">
                            <a:latin typeface="Cambria Math" panose="02040503050406030204" pitchFamily="18" charset="0"/>
                            <a:ea typeface="Calibri" panose="020F0502020204030204" pitchFamily="34" charset="0"/>
                            <a:cs typeface="Times New Roman" panose="02020603050405020304" pitchFamily="18" charset="0"/>
                          </a:rPr>
                          <m:t>𝑣</m:t>
                        </m:r>
                      </m:e>
                      <m:sub>
                        <m:r>
                          <a:rPr lang="en-US" sz="2000" i="1" kern="100">
                            <a:latin typeface="Cambria Math" panose="02040503050406030204" pitchFamily="18" charset="0"/>
                            <a:ea typeface="Calibri" panose="020F0502020204030204" pitchFamily="34" charset="0"/>
                            <a:cs typeface="Times New Roman" panose="02020603050405020304" pitchFamily="18" charset="0"/>
                          </a:rPr>
                          <m:t>𝑖</m:t>
                        </m:r>
                      </m:sub>
                    </m:sSub>
                    <m:r>
                      <a:rPr lang="en-US" sz="2000" i="1" kern="100">
                        <a:latin typeface="Cambria Math" panose="02040503050406030204" pitchFamily="18" charset="0"/>
                        <a:ea typeface="Calibri" panose="020F0502020204030204" pitchFamily="34" charset="0"/>
                        <a:cs typeface="Times New Roman" panose="02020603050405020304" pitchFamily="18" charset="0"/>
                      </a:rPr>
                      <m:t>+</m:t>
                    </m:r>
                    <m:r>
                      <a:rPr lang="en-US" sz="2000" i="1" kern="100">
                        <a:latin typeface="Cambria Math" panose="02040503050406030204" pitchFamily="18" charset="0"/>
                        <a:ea typeface="Calibri" panose="020F0502020204030204" pitchFamily="34" charset="0"/>
                        <a:cs typeface="Times New Roman" panose="02020603050405020304" pitchFamily="18" charset="0"/>
                      </a:rPr>
                      <m:t>𝑎𝑡</m:t>
                    </m:r>
                  </m:oMath>
                </a14:m>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0" name="Rectangle 19">
                <a:extLst>
                  <a:ext uri="{FF2B5EF4-FFF2-40B4-BE49-F238E27FC236}">
                    <a16:creationId xmlns:a16="http://schemas.microsoft.com/office/drawing/2014/main" id="{4E8B2246-468E-4C0B-94BA-CD75C2B81E6A}"/>
                  </a:ext>
                </a:extLst>
              </p:cNvPr>
              <p:cNvSpPr>
                <a:spLocks noRot="1" noChangeAspect="1" noMove="1" noResize="1" noEditPoints="1" noAdjustHandles="1" noChangeArrowheads="1" noChangeShapeType="1" noTextEdit="1"/>
              </p:cNvSpPr>
              <p:nvPr/>
            </p:nvSpPr>
            <p:spPr>
              <a:xfrm>
                <a:off x="181020" y="3771244"/>
                <a:ext cx="2839432" cy="442237"/>
              </a:xfrm>
              <a:prstGeom prst="rect">
                <a:avLst/>
              </a:prstGeom>
              <a:blipFill>
                <a:blip r:embed="rId10"/>
                <a:stretch>
                  <a:fillRect l="-2366" t="-4167" b="-19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96E6126B-49AF-4164-BB5E-7725ECE78E15}"/>
                  </a:ext>
                </a:extLst>
              </p:cNvPr>
              <p:cNvSpPr/>
              <p:nvPr/>
            </p:nvSpPr>
            <p:spPr>
              <a:xfrm>
                <a:off x="2890833" y="4280326"/>
                <a:ext cx="232473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1 =8.34+</m:t>
                      </m:r>
                      <m:d>
                        <m:dPr>
                          <m:ctrlPr>
                            <a:rPr lang="en-US" i="1">
                              <a:latin typeface="Cambria Math" panose="02040503050406030204" pitchFamily="18" charset="0"/>
                            </a:rPr>
                          </m:ctrlPr>
                        </m:dPr>
                        <m:e>
                          <m:r>
                            <a:rPr lang="en-US">
                              <a:latin typeface="Cambria Math" panose="02040503050406030204" pitchFamily="18" charset="0"/>
                            </a:rPr>
                            <m:t>−6.30</m:t>
                          </m:r>
                        </m:e>
                      </m:d>
                      <m:r>
                        <a:rPr lang="en-US" i="1">
                          <a:latin typeface="Cambria Math" panose="02040503050406030204" pitchFamily="18" charset="0"/>
                        </a:rPr>
                        <m:t>𝑡</m:t>
                      </m:r>
                    </m:oMath>
                  </m:oMathPara>
                </a14:m>
                <a:endParaRPr lang="en-US" dirty="0"/>
              </a:p>
            </p:txBody>
          </p:sp>
        </mc:Choice>
        <mc:Fallback xmlns="">
          <p:sp>
            <p:nvSpPr>
              <p:cNvPr id="21" name="Rectangle 20">
                <a:extLst>
                  <a:ext uri="{FF2B5EF4-FFF2-40B4-BE49-F238E27FC236}">
                    <a16:creationId xmlns:a16="http://schemas.microsoft.com/office/drawing/2014/main" id="{96E6126B-49AF-4164-BB5E-7725ECE78E15}"/>
                  </a:ext>
                </a:extLst>
              </p:cNvPr>
              <p:cNvSpPr>
                <a:spLocks noRot="1" noChangeAspect="1" noMove="1" noResize="1" noEditPoints="1" noAdjustHandles="1" noChangeArrowheads="1" noChangeShapeType="1" noTextEdit="1"/>
              </p:cNvSpPr>
              <p:nvPr/>
            </p:nvSpPr>
            <p:spPr>
              <a:xfrm>
                <a:off x="2890833" y="4280326"/>
                <a:ext cx="2324739"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8F369FD9-1B70-45ED-BACB-71EDC7DA7C1E}"/>
                  </a:ext>
                </a:extLst>
              </p:cNvPr>
              <p:cNvSpPr/>
              <p:nvPr/>
            </p:nvSpPr>
            <p:spPr>
              <a:xfrm>
                <a:off x="3169998" y="4822426"/>
                <a:ext cx="1475917"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𝑡</m:t>
                      </m:r>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1−8.34</m:t>
                          </m:r>
                        </m:num>
                        <m:den>
                          <m:r>
                            <a:rPr lang="en-US">
                              <a:latin typeface="Cambria Math" panose="02040503050406030204" pitchFamily="18" charset="0"/>
                            </a:rPr>
                            <m:t>−6.30</m:t>
                          </m:r>
                        </m:den>
                      </m:f>
                    </m:oMath>
                  </m:oMathPara>
                </a14:m>
                <a:endParaRPr lang="en-US" dirty="0"/>
              </a:p>
            </p:txBody>
          </p:sp>
        </mc:Choice>
        <mc:Fallback xmlns="">
          <p:sp>
            <p:nvSpPr>
              <p:cNvPr id="22" name="Rectangle 21">
                <a:extLst>
                  <a:ext uri="{FF2B5EF4-FFF2-40B4-BE49-F238E27FC236}">
                    <a16:creationId xmlns:a16="http://schemas.microsoft.com/office/drawing/2014/main" id="{8F369FD9-1B70-45ED-BACB-71EDC7DA7C1E}"/>
                  </a:ext>
                </a:extLst>
              </p:cNvPr>
              <p:cNvSpPr>
                <a:spLocks noRot="1" noChangeAspect="1" noMove="1" noResize="1" noEditPoints="1" noAdjustHandles="1" noChangeArrowheads="1" noChangeShapeType="1" noTextEdit="1"/>
              </p:cNvSpPr>
              <p:nvPr/>
            </p:nvSpPr>
            <p:spPr>
              <a:xfrm>
                <a:off x="3169998" y="4822426"/>
                <a:ext cx="1475917" cy="6127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19E36E42-4670-4931-A314-C5F35FB74EEA}"/>
                  </a:ext>
                </a:extLst>
              </p:cNvPr>
              <p:cNvSpPr/>
              <p:nvPr/>
            </p:nvSpPr>
            <p:spPr>
              <a:xfrm>
                <a:off x="3188433" y="5620978"/>
                <a:ext cx="12354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𝑡</m:t>
                      </m:r>
                      <m:r>
                        <a:rPr lang="en-US">
                          <a:latin typeface="Cambria Math" panose="02040503050406030204" pitchFamily="18" charset="0"/>
                        </a:rPr>
                        <m:t>=1.16 </m:t>
                      </m:r>
                      <m:r>
                        <a:rPr lang="en-US" i="1">
                          <a:latin typeface="Cambria Math" panose="02040503050406030204" pitchFamily="18" charset="0"/>
                        </a:rPr>
                        <m:t>𝑠</m:t>
                      </m:r>
                    </m:oMath>
                  </m:oMathPara>
                </a14:m>
                <a:endParaRPr lang="en-US" dirty="0"/>
              </a:p>
            </p:txBody>
          </p:sp>
        </mc:Choice>
        <mc:Fallback xmlns="">
          <p:sp>
            <p:nvSpPr>
              <p:cNvPr id="23" name="Rectangle 22">
                <a:extLst>
                  <a:ext uri="{FF2B5EF4-FFF2-40B4-BE49-F238E27FC236}">
                    <a16:creationId xmlns:a16="http://schemas.microsoft.com/office/drawing/2014/main" id="{19E36E42-4670-4931-A314-C5F35FB74EEA}"/>
                  </a:ext>
                </a:extLst>
              </p:cNvPr>
              <p:cNvSpPr>
                <a:spLocks noRot="1" noChangeAspect="1" noMove="1" noResize="1" noEditPoints="1" noAdjustHandles="1" noChangeArrowheads="1" noChangeShapeType="1" noTextEdit="1"/>
              </p:cNvSpPr>
              <p:nvPr/>
            </p:nvSpPr>
            <p:spPr>
              <a:xfrm>
                <a:off x="3188433" y="5620978"/>
                <a:ext cx="1235403"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7EA8D4C1-345E-48C5-8367-B85E4A3C88C8}"/>
                  </a:ext>
                </a:extLst>
              </p:cNvPr>
              <p:cNvSpPr/>
              <p:nvPr/>
            </p:nvSpPr>
            <p:spPr>
              <a:xfrm>
                <a:off x="181020" y="6128913"/>
                <a:ext cx="5463483" cy="399405"/>
              </a:xfrm>
              <a:prstGeom prst="rect">
                <a:avLst/>
              </a:prstGeom>
            </p:spPr>
            <p:txBody>
              <a:bodyPr wrap="none">
                <a:spAutoFit/>
              </a:bodyPr>
              <a:lstStyle/>
              <a:p>
                <a:pPr>
                  <a:lnSpc>
                    <a:spcPct val="107000"/>
                  </a:lnSpc>
                  <a:spcAft>
                    <a:spcPts val="800"/>
                  </a:spcAft>
                  <a:tabLst>
                    <a:tab pos="2071370" algn="l"/>
                  </a:tabLst>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So, it took approximately </a:t>
                </a:r>
                <a14:m>
                  <m:oMath xmlns:m="http://schemas.openxmlformats.org/officeDocument/2006/math">
                    <m:r>
                      <a:rPr lang="en-US" sz="2000" i="1" kern="100">
                        <a:latin typeface="Cambria Math" panose="02040503050406030204" pitchFamily="18" charset="0"/>
                        <a:ea typeface="DengXian" panose="02010600030101010101" pitchFamily="2" charset="-122"/>
                        <a:cs typeface="Times New Roman" panose="02020603050405020304" pitchFamily="18" charset="0"/>
                      </a:rPr>
                      <m:t>𝑡</m:t>
                    </m:r>
                    <m:r>
                      <a:rPr lang="en-US" sz="2000" i="1" kern="100">
                        <a:latin typeface="Cambria Math" panose="02040503050406030204" pitchFamily="18" charset="0"/>
                        <a:ea typeface="DengXian" panose="02010600030101010101" pitchFamily="2" charset="-122"/>
                        <a:cs typeface="Times New Roman" panose="02020603050405020304" pitchFamily="18" charset="0"/>
                      </a:rPr>
                      <m:t>=1.16 </m:t>
                    </m:r>
                    <m:r>
                      <a:rPr lang="en-US" sz="2000" i="1" kern="100">
                        <a:latin typeface="Cambria Math" panose="02040503050406030204" pitchFamily="18" charset="0"/>
                        <a:ea typeface="DengXian" panose="02010600030101010101" pitchFamily="2" charset="-122"/>
                        <a:cs typeface="Times New Roman" panose="02020603050405020304" pitchFamily="18" charset="0"/>
                      </a:rPr>
                      <m:t>𝑠</m:t>
                    </m:r>
                  </m:oMath>
                </a14:m>
                <a:r>
                  <a:rPr lang="en-US" sz="2000" kern="100" dirty="0">
                    <a:latin typeface="Times New Roman" panose="02020603050405020304" pitchFamily="18" charset="0"/>
                    <a:ea typeface="Calibri" panose="020F0502020204030204" pitchFamily="34" charset="0"/>
                    <a:cs typeface="Times New Roman" panose="02020603050405020304" pitchFamily="18" charset="0"/>
                  </a:rPr>
                  <a:t> to slow down.</a:t>
                </a:r>
              </a:p>
            </p:txBody>
          </p:sp>
        </mc:Choice>
        <mc:Fallback xmlns="">
          <p:sp>
            <p:nvSpPr>
              <p:cNvPr id="30" name="Rectangle 29">
                <a:extLst>
                  <a:ext uri="{FF2B5EF4-FFF2-40B4-BE49-F238E27FC236}">
                    <a16:creationId xmlns:a16="http://schemas.microsoft.com/office/drawing/2014/main" id="{7EA8D4C1-345E-48C5-8367-B85E4A3C88C8}"/>
                  </a:ext>
                </a:extLst>
              </p:cNvPr>
              <p:cNvSpPr>
                <a:spLocks noRot="1" noChangeAspect="1" noMove="1" noResize="1" noEditPoints="1" noAdjustHandles="1" noChangeArrowheads="1" noChangeShapeType="1" noTextEdit="1"/>
              </p:cNvSpPr>
              <p:nvPr/>
            </p:nvSpPr>
            <p:spPr>
              <a:xfrm>
                <a:off x="181020" y="6128913"/>
                <a:ext cx="5463483" cy="399405"/>
              </a:xfrm>
              <a:prstGeom prst="rect">
                <a:avLst/>
              </a:prstGeom>
              <a:blipFill>
                <a:blip r:embed="rId14"/>
                <a:stretch>
                  <a:fillRect l="-1228" t="-7576" r="-112" b="-25758"/>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9B349A38-931A-4468-9B18-866D3905175F}"/>
              </a:ext>
            </a:extLst>
          </p:cNvPr>
          <p:cNvSpPr txBox="1"/>
          <p:nvPr/>
        </p:nvSpPr>
        <p:spPr>
          <a:xfrm>
            <a:off x="3018723" y="2076115"/>
            <a:ext cx="1778466" cy="830997"/>
          </a:xfrm>
          <a:prstGeom prst="rect">
            <a:avLst/>
          </a:prstGeom>
          <a:noFill/>
          <a:ln w="19050">
            <a:solidFill>
              <a:srgbClr val="FF0000"/>
            </a:solidFill>
          </a:ln>
        </p:spPr>
        <p:txBody>
          <a:bodyPr wrap="square" rtlCol="0">
            <a:spAutoFit/>
          </a:bodyPr>
          <a:lstStyle/>
          <a:p>
            <a:endParaRPr lang="en-US" sz="2400" dirty="0">
              <a:latin typeface="+mj-lt"/>
            </a:endParaRPr>
          </a:p>
          <a:p>
            <a:endParaRPr lang="en-US" sz="2400" dirty="0" err="1">
              <a:latin typeface="+mj-lt"/>
            </a:endParaRPr>
          </a:p>
        </p:txBody>
      </p:sp>
      <p:sp>
        <p:nvSpPr>
          <p:cNvPr id="24" name="TextBox 23">
            <a:extLst>
              <a:ext uri="{FF2B5EF4-FFF2-40B4-BE49-F238E27FC236}">
                <a16:creationId xmlns:a16="http://schemas.microsoft.com/office/drawing/2014/main" id="{86425961-7EA4-4969-B15D-9412DD8D773E}"/>
              </a:ext>
            </a:extLst>
          </p:cNvPr>
          <p:cNvSpPr txBox="1"/>
          <p:nvPr/>
        </p:nvSpPr>
        <p:spPr>
          <a:xfrm>
            <a:off x="7123287" y="3227060"/>
            <a:ext cx="1778466" cy="460895"/>
          </a:xfrm>
          <a:prstGeom prst="rect">
            <a:avLst/>
          </a:prstGeom>
          <a:noFill/>
          <a:ln w="19050">
            <a:solidFill>
              <a:srgbClr val="FF0000"/>
            </a:solidFill>
          </a:ln>
        </p:spPr>
        <p:txBody>
          <a:bodyPr wrap="square" rtlCol="0">
            <a:spAutoFit/>
          </a:bodyPr>
          <a:lstStyle/>
          <a:p>
            <a:endParaRPr lang="en-US" sz="2400" dirty="0" err="1">
              <a:latin typeface="+mj-lt"/>
            </a:endParaRPr>
          </a:p>
        </p:txBody>
      </p:sp>
      <p:sp>
        <p:nvSpPr>
          <p:cNvPr id="25" name="TextBox 24">
            <a:extLst>
              <a:ext uri="{FF2B5EF4-FFF2-40B4-BE49-F238E27FC236}">
                <a16:creationId xmlns:a16="http://schemas.microsoft.com/office/drawing/2014/main" id="{71323E35-2F3B-4D87-A584-86232157DAC2}"/>
              </a:ext>
            </a:extLst>
          </p:cNvPr>
          <p:cNvSpPr txBox="1"/>
          <p:nvPr/>
        </p:nvSpPr>
        <p:spPr>
          <a:xfrm>
            <a:off x="3018723" y="5590240"/>
            <a:ext cx="1778466" cy="460895"/>
          </a:xfrm>
          <a:prstGeom prst="rect">
            <a:avLst/>
          </a:prstGeom>
          <a:noFill/>
          <a:ln w="19050">
            <a:solidFill>
              <a:srgbClr val="FF0000"/>
            </a:solidFill>
          </a:ln>
        </p:spPr>
        <p:txBody>
          <a:bodyPr wrap="square" rtlCol="0">
            <a:spAutoFit/>
          </a:bodyPr>
          <a:lstStyle/>
          <a:p>
            <a:endParaRPr lang="en-US" sz="2400" dirty="0" err="1">
              <a:latin typeface="+mj-lt"/>
            </a:endParaRPr>
          </a:p>
        </p:txBody>
      </p:sp>
    </p:spTree>
    <p:extLst>
      <p:ext uri="{BB962C8B-B14F-4D97-AF65-F5344CB8AC3E}">
        <p14:creationId xmlns:p14="http://schemas.microsoft.com/office/powerpoint/2010/main" val="1997084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8" grpId="0"/>
      <p:bldP spid="9" grpId="0"/>
      <p:bldP spid="10" grpId="0"/>
      <p:bldP spid="12" grpId="0"/>
      <p:bldP spid="17" grpId="0"/>
      <p:bldP spid="20" grpId="0"/>
      <p:bldP spid="21" grpId="0"/>
      <p:bldP spid="22" grpId="0"/>
      <p:bldP spid="23" grpId="0"/>
      <p:bldP spid="30" grpId="0"/>
      <p:bldP spid="19" grpId="0" animBg="1"/>
      <p:bldP spid="24" grpId="0" animBg="1"/>
      <p:bldP spid="2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8: ANSWERS</a:t>
            </a:r>
          </a:p>
        </p:txBody>
      </p:sp>
      <p:sp>
        <p:nvSpPr>
          <p:cNvPr id="13" name="Rectangle 12">
            <a:extLst>
              <a:ext uri="{FF2B5EF4-FFF2-40B4-BE49-F238E27FC236}">
                <a16:creationId xmlns:a16="http://schemas.microsoft.com/office/drawing/2014/main" id="{63D7AEA4-28B6-4314-B47A-54B03D770333}"/>
              </a:ext>
            </a:extLst>
          </p:cNvPr>
          <p:cNvSpPr/>
          <p:nvPr/>
        </p:nvSpPr>
        <p:spPr>
          <a:xfrm>
            <a:off x="-16547" y="729087"/>
            <a:ext cx="2878352" cy="461665"/>
          </a:xfrm>
          <a:prstGeom prst="rect">
            <a:avLst/>
          </a:prstGeom>
        </p:spPr>
        <p:txBody>
          <a:bodyPr wrap="none">
            <a:spAutoFit/>
          </a:bodyPr>
          <a:lstStyle/>
          <a:p>
            <a:r>
              <a:rPr lang="en-US" sz="2400" dirty="0">
                <a:latin typeface="Times New Roman" panose="02020603050405020304" pitchFamily="18" charset="0"/>
                <a:ea typeface="Times New Roman" panose="02020603050405020304" pitchFamily="18" charset="0"/>
              </a:rPr>
              <a:t>(c) Acceleration in g's</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F75A2016-43D6-4B33-8912-E29C82D28366}"/>
                  </a:ext>
                </a:extLst>
              </p:cNvPr>
              <p:cNvSpPr/>
              <p:nvPr/>
            </p:nvSpPr>
            <p:spPr>
              <a:xfrm>
                <a:off x="163585" y="1309939"/>
                <a:ext cx="8770689" cy="811954"/>
              </a:xfrm>
              <a:prstGeom prst="rect">
                <a:avLst/>
              </a:prstGeom>
            </p:spPr>
            <p:txBody>
              <a:bodyPr wrap="square">
                <a:spAutoFit/>
              </a:bodyPr>
              <a:lstStyle/>
              <a:p>
                <a:r>
                  <a:rPr lang="en-US" sz="2000" dirty="0">
                    <a:latin typeface="Times New Roman" panose="02020603050405020304" pitchFamily="18" charset="0"/>
                    <a:ea typeface="Calibri" panose="020F0502020204030204" pitchFamily="34" charset="0"/>
                    <a:cs typeface="Times New Roman" panose="02020603050405020304" pitchFamily="18" charset="0"/>
                  </a:rPr>
                  <a:t>The acceleration </a:t>
                </a:r>
                <a14:m>
                  <m:oMath xmlns:m="http://schemas.openxmlformats.org/officeDocument/2006/math">
                    <m:r>
                      <a:rPr lang="en-US" sz="2000" i="1">
                        <a:latin typeface="Cambria Math" panose="02040503050406030204" pitchFamily="18" charset="0"/>
                        <a:ea typeface="Calibri" panose="020F0502020204030204" pitchFamily="34" charset="0"/>
                        <a:cs typeface="Times New Roman" panose="02020603050405020304" pitchFamily="18" charset="0"/>
                      </a:rPr>
                      <m:t>𝑎</m:t>
                    </m:r>
                  </m:oMath>
                </a14:m>
                <a:r>
                  <a:rPr lang="en-US" sz="2000" dirty="0">
                    <a:latin typeface="Times New Roman" panose="02020603050405020304" pitchFamily="18" charset="0"/>
                    <a:ea typeface="Calibri" panose="020F0502020204030204" pitchFamily="34" charset="0"/>
                    <a:cs typeface="Times New Roman" panose="02020603050405020304" pitchFamily="18" charset="0"/>
                  </a:rPr>
                  <a:t> found in part (b) is </a:t>
                </a:r>
                <a14:m>
                  <m:oMath xmlns:m="http://schemas.openxmlformats.org/officeDocument/2006/math">
                    <m:r>
                      <a:rPr lang="en-US" sz="2000" i="1">
                        <a:latin typeface="Cambria Math" panose="02040503050406030204" pitchFamily="18" charset="0"/>
                        <a:ea typeface="Calibri" panose="020F0502020204030204" pitchFamily="34" charset="0"/>
                        <a:cs typeface="Times New Roman" panose="02020603050405020304" pitchFamily="18" charset="0"/>
                      </a:rPr>
                      <m:t>6.30 </m:t>
                    </m:r>
                    <m:r>
                      <a:rPr lang="en-US" sz="2000" i="1">
                        <a:latin typeface="Cambria Math" panose="02040503050406030204" pitchFamily="18" charset="0"/>
                        <a:ea typeface="Calibri" panose="020F0502020204030204" pitchFamily="34" charset="0"/>
                        <a:cs typeface="Times New Roman" panose="02020603050405020304" pitchFamily="18" charset="0"/>
                      </a:rPr>
                      <m:t>𝑚</m:t>
                    </m:r>
                    <m:r>
                      <a:rPr lang="en-US" sz="2000" i="1">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ea typeface="Calibri" panose="020F0502020204030204" pitchFamily="34" charset="0"/>
                            <a:cs typeface="Times New Roman" panose="02020603050405020304" pitchFamily="18" charset="0"/>
                          </a:rPr>
                          <m:t>𝑠</m:t>
                        </m:r>
                      </m:e>
                      <m:sup>
                        <m:r>
                          <a:rPr lang="en-US" sz="2000" i="1">
                            <a:latin typeface="Cambria Math" panose="02040503050406030204" pitchFamily="18" charset="0"/>
                            <a:ea typeface="Calibri" panose="020F0502020204030204" pitchFamily="34" charset="0"/>
                            <a:cs typeface="Times New Roman" panose="02020603050405020304" pitchFamily="18" charset="0"/>
                          </a:rPr>
                          <m:t>2</m:t>
                        </m:r>
                      </m:sup>
                    </m:sSup>
                  </m:oMath>
                </a14:m>
                <a:r>
                  <a:rPr lang="en-US" sz="2000" dirty="0">
                    <a:latin typeface="Times New Roman" panose="02020603050405020304" pitchFamily="18" charset="0"/>
                    <a:ea typeface="Calibri" panose="020F0502020204030204" pitchFamily="34" charset="0"/>
                    <a:cs typeface="Times New Roman" panose="02020603050405020304" pitchFamily="18" charset="0"/>
                  </a:rPr>
                  <a:t>. To express this in terms of </a:t>
                </a:r>
                <a14:m>
                  <m:oMath xmlns:m="http://schemas.openxmlformats.org/officeDocument/2006/math">
                    <m:r>
                      <a:rPr lang="en-US" sz="2000" i="1">
                        <a:latin typeface="Cambria Math" panose="02040503050406030204" pitchFamily="18" charset="0"/>
                        <a:ea typeface="Calibri" panose="020F0502020204030204" pitchFamily="34" charset="0"/>
                        <a:cs typeface="Times New Roman" panose="02020603050405020304" pitchFamily="18" charset="0"/>
                      </a:rPr>
                      <m:t>𝑔</m:t>
                    </m:r>
                  </m:oMath>
                </a14:m>
                <a:r>
                  <a:rPr lang="en-US" sz="20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2000" i="1">
                        <a:latin typeface="Cambria Math" panose="02040503050406030204" pitchFamily="18" charset="0"/>
                        <a:ea typeface="Calibri" panose="020F0502020204030204" pitchFamily="34" charset="0"/>
                        <a:cs typeface="Times New Roman" panose="02020603050405020304" pitchFamily="18" charset="0"/>
                      </a:rPr>
                      <m:t>(</m:t>
                    </m:r>
                    <m:r>
                      <a:rPr lang="en-US" sz="2000" i="1">
                        <a:latin typeface="Cambria Math" panose="02040503050406030204" pitchFamily="18" charset="0"/>
                        <a:ea typeface="Calibri" panose="020F0502020204030204" pitchFamily="34" charset="0"/>
                        <a:cs typeface="Times New Roman" panose="02020603050405020304" pitchFamily="18" charset="0"/>
                      </a:rPr>
                      <m:t>𝑤h𝑒𝑟𝑒</m:t>
                    </m:r>
                    <m:r>
                      <a:rPr lang="en-US" sz="2000" i="1">
                        <a:latin typeface="Cambria Math" panose="02040503050406030204" pitchFamily="18" charset="0"/>
                        <a:ea typeface="Calibri" panose="020F0502020204030204" pitchFamily="34" charset="0"/>
                        <a:cs typeface="Times New Roman" panose="02020603050405020304" pitchFamily="18" charset="0"/>
                      </a:rPr>
                      <m:t> </m:t>
                    </m:r>
                    <m:r>
                      <a:rPr lang="en-US" sz="2000" i="1">
                        <a:latin typeface="Cambria Math" panose="02040503050406030204" pitchFamily="18" charset="0"/>
                        <a:ea typeface="Calibri" panose="020F0502020204030204" pitchFamily="34" charset="0"/>
                        <a:cs typeface="Times New Roman" panose="02020603050405020304" pitchFamily="18" charset="0"/>
                      </a:rPr>
                      <m:t>𝑔</m:t>
                    </m:r>
                    <m:r>
                      <a:rPr lang="en-US" sz="2000" i="1">
                        <a:latin typeface="Cambria Math" panose="02040503050406030204" pitchFamily="18" charset="0"/>
                        <a:ea typeface="Calibri" panose="020F0502020204030204" pitchFamily="34" charset="0"/>
                        <a:cs typeface="Times New Roman" panose="02020603050405020304" pitchFamily="18" charset="0"/>
                      </a:rPr>
                      <m:t>≈9.81</m:t>
                    </m:r>
                    <m:f>
                      <m:fPr>
                        <m:ctrlPr>
                          <a:rPr lang="en-US" sz="2000" i="1">
                            <a:latin typeface="Cambria Math" panose="02040503050406030204" pitchFamily="18" charset="0"/>
                          </a:rPr>
                        </m:ctrlPr>
                      </m:fPr>
                      <m:num>
                        <m:r>
                          <a:rPr lang="en-US" sz="2000" i="1">
                            <a:latin typeface="Cambria Math" panose="02040503050406030204" pitchFamily="18" charset="0"/>
                            <a:ea typeface="Calibri" panose="020F0502020204030204" pitchFamily="34" charset="0"/>
                            <a:cs typeface="Times New Roman" panose="02020603050405020304" pitchFamily="18" charset="0"/>
                          </a:rPr>
                          <m:t>𝑚</m:t>
                        </m:r>
                      </m:num>
                      <m:den>
                        <m:sSup>
                          <m:sSupPr>
                            <m:ctrlPr>
                              <a:rPr lang="en-US" sz="2000" i="1">
                                <a:latin typeface="Cambria Math" panose="02040503050406030204" pitchFamily="18" charset="0"/>
                              </a:rPr>
                            </m:ctrlPr>
                          </m:sSupPr>
                          <m:e>
                            <m:r>
                              <a:rPr lang="en-US" sz="2000" i="1">
                                <a:latin typeface="Cambria Math" panose="02040503050406030204" pitchFamily="18" charset="0"/>
                                <a:ea typeface="Calibri" panose="020F0502020204030204" pitchFamily="34" charset="0"/>
                                <a:cs typeface="Times New Roman" panose="02020603050405020304" pitchFamily="18" charset="0"/>
                              </a:rPr>
                              <m:t>𝑠</m:t>
                            </m:r>
                          </m:e>
                          <m:sup>
                            <m:r>
                              <a:rPr lang="en-US" sz="2000" i="1">
                                <a:latin typeface="Cambria Math" panose="02040503050406030204" pitchFamily="18" charset="0"/>
                                <a:ea typeface="Calibri" panose="020F0502020204030204" pitchFamily="34" charset="0"/>
                                <a:cs typeface="Times New Roman" panose="02020603050405020304" pitchFamily="18" charset="0"/>
                              </a:rPr>
                              <m:t>2</m:t>
                            </m:r>
                          </m:sup>
                        </m:sSup>
                      </m:den>
                    </m:f>
                    <m:r>
                      <a:rPr lang="en-US" sz="2000" i="1">
                        <a:latin typeface="Cambria Math" panose="02040503050406030204" pitchFamily="18" charset="0"/>
                        <a:ea typeface="Calibri" panose="020F0502020204030204" pitchFamily="34" charset="0"/>
                        <a:cs typeface="Times New Roman" panose="02020603050405020304" pitchFamily="18" charset="0"/>
                      </a:rPr>
                      <m:t>)</m:t>
                    </m:r>
                  </m:oMath>
                </a14:m>
                <a:r>
                  <a:rPr lang="en-US" sz="2000" dirty="0">
                    <a:latin typeface="Times New Roman" panose="02020603050405020304" pitchFamily="18" charset="0"/>
                    <a:ea typeface="DengXian" panose="02010600030101010101" pitchFamily="2" charset="-122"/>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mc:Choice>
        <mc:Fallback xmlns="">
          <p:sp>
            <p:nvSpPr>
              <p:cNvPr id="11" name="Rectangle 10">
                <a:extLst>
                  <a:ext uri="{FF2B5EF4-FFF2-40B4-BE49-F238E27FC236}">
                    <a16:creationId xmlns:a16="http://schemas.microsoft.com/office/drawing/2014/main" id="{F75A2016-43D6-4B33-8912-E29C82D28366}"/>
                  </a:ext>
                </a:extLst>
              </p:cNvPr>
              <p:cNvSpPr>
                <a:spLocks noRot="1" noChangeAspect="1" noMove="1" noResize="1" noEditPoints="1" noAdjustHandles="1" noChangeArrowheads="1" noChangeShapeType="1" noTextEdit="1"/>
              </p:cNvSpPr>
              <p:nvPr/>
            </p:nvSpPr>
            <p:spPr>
              <a:xfrm>
                <a:off x="163585" y="1309939"/>
                <a:ext cx="8770689" cy="811954"/>
              </a:xfrm>
              <a:prstGeom prst="rect">
                <a:avLst/>
              </a:prstGeom>
              <a:blipFill>
                <a:blip r:embed="rId2"/>
                <a:stretch>
                  <a:fillRect l="-764" t="-4511" b="-45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34661033-E9FE-4336-8B4D-06165A9B77BB}"/>
                  </a:ext>
                </a:extLst>
              </p:cNvPr>
              <p:cNvSpPr/>
              <p:nvPr/>
            </p:nvSpPr>
            <p:spPr>
              <a:xfrm>
                <a:off x="2333310" y="2121893"/>
                <a:ext cx="2384564" cy="6152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i="1">
                          <a:latin typeface="Cambria Math" panose="02040503050406030204" pitchFamily="18" charset="0"/>
                        </a:rPr>
                        <m:t>𝑐𝑐𝑒𝑙𝑒𝑟𝑎𝑡𝑖𝑜𝑛</m:t>
                      </m:r>
                      <m:r>
                        <a:rPr lang="en-US">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a:latin typeface="Cambria Math" panose="02040503050406030204" pitchFamily="18" charset="0"/>
                            </a:rPr>
                            <m:t>′</m:t>
                          </m:r>
                        </m:sup>
                      </m:sSup>
                      <m:r>
                        <a:rPr lang="en-US" i="1">
                          <a:latin typeface="Cambria Math" panose="02040503050406030204" pitchFamily="18" charset="0"/>
                        </a:rPr>
                        <m:t>𝑠</m:t>
                      </m:r>
                      <m:r>
                        <a:rPr lang="en-US">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𝑎</m:t>
                          </m:r>
                        </m:num>
                        <m:den>
                          <m:r>
                            <a:rPr lang="en-US" i="1">
                              <a:latin typeface="Cambria Math" panose="02040503050406030204" pitchFamily="18" charset="0"/>
                            </a:rPr>
                            <m:t>𝑔</m:t>
                          </m:r>
                        </m:den>
                      </m:f>
                    </m:oMath>
                  </m:oMathPara>
                </a14:m>
                <a:endParaRPr lang="en-US" dirty="0"/>
              </a:p>
            </p:txBody>
          </p:sp>
        </mc:Choice>
        <mc:Fallback xmlns="">
          <p:sp>
            <p:nvSpPr>
              <p:cNvPr id="14" name="Rectangle 13">
                <a:extLst>
                  <a:ext uri="{FF2B5EF4-FFF2-40B4-BE49-F238E27FC236}">
                    <a16:creationId xmlns:a16="http://schemas.microsoft.com/office/drawing/2014/main" id="{34661033-E9FE-4336-8B4D-06165A9B77BB}"/>
                  </a:ext>
                </a:extLst>
              </p:cNvPr>
              <p:cNvSpPr>
                <a:spLocks noRot="1" noChangeAspect="1" noMove="1" noResize="1" noEditPoints="1" noAdjustHandles="1" noChangeArrowheads="1" noChangeShapeType="1" noTextEdit="1"/>
              </p:cNvSpPr>
              <p:nvPr/>
            </p:nvSpPr>
            <p:spPr>
              <a:xfrm>
                <a:off x="2333310" y="2121893"/>
                <a:ext cx="2384564" cy="61529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3731ADF1-9EB3-468E-A00D-E4FB83EFF1D3}"/>
                  </a:ext>
                </a:extLst>
              </p:cNvPr>
              <p:cNvSpPr/>
              <p:nvPr/>
            </p:nvSpPr>
            <p:spPr>
              <a:xfrm>
                <a:off x="2278927" y="2899920"/>
                <a:ext cx="4000390"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i="1">
                          <a:latin typeface="Cambria Math" panose="02040503050406030204" pitchFamily="18" charset="0"/>
                        </a:rPr>
                        <m:t>𝑐𝑐𝑒𝑙𝑒𝑟𝑎𝑡𝑖𝑜𝑛</m:t>
                      </m:r>
                      <m:r>
                        <a:rPr lang="en-US">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a:latin typeface="Cambria Math" panose="02040503050406030204" pitchFamily="18" charset="0"/>
                            </a:rPr>
                            <m:t>′</m:t>
                          </m:r>
                        </m:sup>
                      </m:sSup>
                      <m:r>
                        <a:rPr lang="en-US" i="1">
                          <a:latin typeface="Cambria Math" panose="02040503050406030204" pitchFamily="18" charset="0"/>
                        </a:rPr>
                        <m:t>𝑠</m:t>
                      </m:r>
                      <m:r>
                        <a:rPr lang="en-US">
                          <a:solidFill>
                            <a:prstClr val="black"/>
                          </a:solidFill>
                          <a:latin typeface="Cambria Math" panose="02040503050406030204" pitchFamily="18" charset="0"/>
                        </a:rPr>
                        <m:t>=</m:t>
                      </m:r>
                      <m:f>
                        <m:fPr>
                          <m:ctrlPr>
                            <a:rPr lang="en-US" i="1">
                              <a:solidFill>
                                <a:prstClr val="black"/>
                              </a:solidFill>
                              <a:latin typeface="Cambria Math" panose="02040503050406030204" pitchFamily="18" charset="0"/>
                            </a:rPr>
                          </m:ctrlPr>
                        </m:fPr>
                        <m:num>
                          <m:r>
                            <a:rPr lang="en-US" b="0" i="0" smtClean="0">
                              <a:solidFill>
                                <a:prstClr val="black"/>
                              </a:solidFill>
                              <a:latin typeface="Cambria Math" panose="02040503050406030204" pitchFamily="18" charset="0"/>
                            </a:rPr>
                            <m:t>−</m:t>
                          </m:r>
                          <m:r>
                            <a:rPr lang="en-US">
                              <a:solidFill>
                                <a:prstClr val="black"/>
                              </a:solidFill>
                              <a:latin typeface="Cambria Math" panose="02040503050406030204" pitchFamily="18" charset="0"/>
                            </a:rPr>
                            <m:t>6.30 </m:t>
                          </m:r>
                        </m:num>
                        <m:den>
                          <m:r>
                            <a:rPr lang="en-US">
                              <a:solidFill>
                                <a:prstClr val="black"/>
                              </a:solidFill>
                              <a:latin typeface="Cambria Math" panose="02040503050406030204" pitchFamily="18" charset="0"/>
                            </a:rPr>
                            <m:t>9.81</m:t>
                          </m:r>
                        </m:den>
                      </m:f>
                      <m:r>
                        <a:rPr lang="en-US">
                          <a:solidFill>
                            <a:prstClr val="black"/>
                          </a:solidFill>
                          <a:latin typeface="Cambria Math" panose="02040503050406030204" pitchFamily="18" charset="0"/>
                        </a:rPr>
                        <m:t>=−0.64 </m:t>
                      </m:r>
                      <m:r>
                        <a:rPr lang="en-US" i="1">
                          <a:solidFill>
                            <a:prstClr val="black"/>
                          </a:solidFill>
                          <a:latin typeface="Cambria Math" panose="02040503050406030204" pitchFamily="18" charset="0"/>
                        </a:rPr>
                        <m:t>𝑔</m:t>
                      </m:r>
                    </m:oMath>
                  </m:oMathPara>
                </a14:m>
                <a:endParaRPr lang="en-US" dirty="0"/>
              </a:p>
            </p:txBody>
          </p:sp>
        </mc:Choice>
        <mc:Fallback xmlns="">
          <p:sp>
            <p:nvSpPr>
              <p:cNvPr id="15" name="Rectangle 14">
                <a:extLst>
                  <a:ext uri="{FF2B5EF4-FFF2-40B4-BE49-F238E27FC236}">
                    <a16:creationId xmlns:a16="http://schemas.microsoft.com/office/drawing/2014/main" id="{3731ADF1-9EB3-468E-A00D-E4FB83EFF1D3}"/>
                  </a:ext>
                </a:extLst>
              </p:cNvPr>
              <p:cNvSpPr>
                <a:spLocks noRot="1" noChangeAspect="1" noMove="1" noResize="1" noEditPoints="1" noAdjustHandles="1" noChangeArrowheads="1" noChangeShapeType="1" noTextEdit="1"/>
              </p:cNvSpPr>
              <p:nvPr/>
            </p:nvSpPr>
            <p:spPr>
              <a:xfrm>
                <a:off x="2278927" y="2899920"/>
                <a:ext cx="4000390" cy="6127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60CD962A-3E88-447B-B18C-9347DDF8F0CD}"/>
                  </a:ext>
                </a:extLst>
              </p:cNvPr>
              <p:cNvSpPr/>
              <p:nvPr/>
            </p:nvSpPr>
            <p:spPr>
              <a:xfrm>
                <a:off x="2278927" y="3804190"/>
                <a:ext cx="2995307" cy="369332"/>
              </a:xfrm>
              <a:prstGeom prst="rect">
                <a:avLst/>
              </a:prstGeom>
            </p:spPr>
            <p:txBody>
              <a:bodyPr wrap="none">
                <a:spAutoFit/>
              </a:bodyPr>
              <a:lstStyle/>
              <a:p>
                <a:r>
                  <a:rPr lang="en-US" dirty="0">
                    <a:solidFill>
                      <a:prstClr val="black"/>
                    </a:solidFill>
                  </a:rPr>
                  <a:t>A</a:t>
                </a:r>
                <a14:m>
                  <m:oMath xmlns:m="http://schemas.openxmlformats.org/officeDocument/2006/math">
                    <m:r>
                      <a:rPr lang="en-US" i="1">
                        <a:solidFill>
                          <a:prstClr val="black"/>
                        </a:solidFill>
                        <a:latin typeface="Cambria Math" panose="02040503050406030204" pitchFamily="18" charset="0"/>
                      </a:rPr>
                      <m:t>𝑐𝑐𝑒𝑙𝑒𝑟𝑎𝑡𝑖𝑜𝑛</m:t>
                    </m:r>
                    <m:r>
                      <a:rPr lang="en-US">
                        <a:solidFill>
                          <a:prstClr val="black"/>
                        </a:solidFill>
                        <a:latin typeface="Cambria Math" panose="02040503050406030204" pitchFamily="18" charset="0"/>
                      </a:rPr>
                      <m:t> </m:t>
                    </m:r>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𝑔</m:t>
                        </m:r>
                      </m:e>
                      <m:sup>
                        <m:r>
                          <a:rPr lang="en-US">
                            <a:solidFill>
                              <a:prstClr val="black"/>
                            </a:solidFill>
                            <a:latin typeface="Cambria Math" panose="02040503050406030204" pitchFamily="18" charset="0"/>
                          </a:rPr>
                          <m:t>′</m:t>
                        </m:r>
                      </m:sup>
                    </m:sSup>
                    <m:r>
                      <a:rPr lang="en-US" i="1">
                        <a:solidFill>
                          <a:prstClr val="black"/>
                        </a:solidFill>
                        <a:latin typeface="Cambria Math" panose="02040503050406030204" pitchFamily="18" charset="0"/>
                      </a:rPr>
                      <m:t>𝑠</m:t>
                    </m:r>
                    <m:r>
                      <a:rPr lang="en-US">
                        <a:solidFill>
                          <a:prstClr val="black"/>
                        </a:solidFill>
                        <a:latin typeface="Cambria Math" panose="02040503050406030204" pitchFamily="18" charset="0"/>
                      </a:rPr>
                      <m:t>=−0.64 </m:t>
                    </m:r>
                    <m:r>
                      <a:rPr lang="en-US" i="1">
                        <a:solidFill>
                          <a:prstClr val="black"/>
                        </a:solidFill>
                        <a:latin typeface="Cambria Math" panose="02040503050406030204" pitchFamily="18" charset="0"/>
                      </a:rPr>
                      <m:t>𝑔</m:t>
                    </m:r>
                  </m:oMath>
                </a14:m>
                <a:endParaRPr lang="en-US" dirty="0"/>
              </a:p>
            </p:txBody>
          </p:sp>
        </mc:Choice>
        <mc:Fallback xmlns="">
          <p:sp>
            <p:nvSpPr>
              <p:cNvPr id="16" name="Rectangle 15">
                <a:extLst>
                  <a:ext uri="{FF2B5EF4-FFF2-40B4-BE49-F238E27FC236}">
                    <a16:creationId xmlns:a16="http://schemas.microsoft.com/office/drawing/2014/main" id="{60CD962A-3E88-447B-B18C-9347DDF8F0CD}"/>
                  </a:ext>
                </a:extLst>
              </p:cNvPr>
              <p:cNvSpPr>
                <a:spLocks noRot="1" noChangeAspect="1" noMove="1" noResize="1" noEditPoints="1" noAdjustHandles="1" noChangeArrowheads="1" noChangeShapeType="1" noTextEdit="1"/>
              </p:cNvSpPr>
              <p:nvPr/>
            </p:nvSpPr>
            <p:spPr>
              <a:xfrm>
                <a:off x="2278927" y="3804190"/>
                <a:ext cx="2995307" cy="369332"/>
              </a:xfrm>
              <a:prstGeom prst="rect">
                <a:avLst/>
              </a:prstGeom>
              <a:blipFill>
                <a:blip r:embed="rId5"/>
                <a:stretch>
                  <a:fillRect l="-1833"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C5ABEBB8-3864-4740-809F-CE6BCCA8A03D}"/>
                  </a:ext>
                </a:extLst>
              </p:cNvPr>
              <p:cNvSpPr/>
              <p:nvPr/>
            </p:nvSpPr>
            <p:spPr>
              <a:xfrm>
                <a:off x="402699" y="4973916"/>
                <a:ext cx="5077287" cy="399405"/>
              </a:xfrm>
              <a:prstGeom prst="rect">
                <a:avLst/>
              </a:prstGeom>
            </p:spPr>
            <p:txBody>
              <a:bodyPr wrap="none">
                <a:spAutoFit/>
              </a:bodyPr>
              <a:lstStyle/>
              <a:p>
                <a:pPr>
                  <a:lnSpc>
                    <a:spcPct val="107000"/>
                  </a:lnSpc>
                  <a:spcAft>
                    <a:spcPts val="800"/>
                  </a:spcAft>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So, the deceleration is approximately </a:t>
                </a:r>
                <a14:m>
                  <m:oMath xmlns:m="http://schemas.openxmlformats.org/officeDocument/2006/math">
                    <m:r>
                      <a:rPr lang="en-US" sz="2000" i="1" kern="100">
                        <a:latin typeface="Cambria Math" panose="02040503050406030204" pitchFamily="18" charset="0"/>
                        <a:ea typeface="Calibri" panose="020F0502020204030204" pitchFamily="34" charset="0"/>
                        <a:cs typeface="Times New Roman" panose="02020603050405020304" pitchFamily="18" charset="0"/>
                      </a:rPr>
                      <m:t>=0.64 </m:t>
                    </m:r>
                    <m:r>
                      <a:rPr lang="en-US" sz="2000" i="1" kern="100">
                        <a:latin typeface="Cambria Math" panose="02040503050406030204" pitchFamily="18" charset="0"/>
                        <a:ea typeface="Calibri" panose="020F0502020204030204" pitchFamily="34" charset="0"/>
                        <a:cs typeface="Times New Roman" panose="02020603050405020304" pitchFamily="18" charset="0"/>
                      </a:rPr>
                      <m:t>𝑔</m:t>
                    </m:r>
                  </m:oMath>
                </a14:m>
                <a:r>
                  <a:rPr lang="en-US" sz="2000" kern="100" dirty="0">
                    <a:latin typeface="Times New Roman" panose="02020603050405020304" pitchFamily="18" charset="0"/>
                    <a:ea typeface="DengXian" panose="02010600030101010101" pitchFamily="2" charset="-122"/>
                    <a:cs typeface="Times New Roman" panose="02020603050405020304" pitchFamily="18" charset="0"/>
                  </a:rPr>
                  <a:t>.</a:t>
                </a: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8" name="Rectangle 17">
                <a:extLst>
                  <a:ext uri="{FF2B5EF4-FFF2-40B4-BE49-F238E27FC236}">
                    <a16:creationId xmlns:a16="http://schemas.microsoft.com/office/drawing/2014/main" id="{C5ABEBB8-3864-4740-809F-CE6BCCA8A03D}"/>
                  </a:ext>
                </a:extLst>
              </p:cNvPr>
              <p:cNvSpPr>
                <a:spLocks noRot="1" noChangeAspect="1" noMove="1" noResize="1" noEditPoints="1" noAdjustHandles="1" noChangeArrowheads="1" noChangeShapeType="1" noTextEdit="1"/>
              </p:cNvSpPr>
              <p:nvPr/>
            </p:nvSpPr>
            <p:spPr>
              <a:xfrm>
                <a:off x="402699" y="4973916"/>
                <a:ext cx="5077287" cy="399405"/>
              </a:xfrm>
              <a:prstGeom prst="rect">
                <a:avLst/>
              </a:prstGeom>
              <a:blipFill>
                <a:blip r:embed="rId6"/>
                <a:stretch>
                  <a:fillRect l="-1200" t="-9231" r="-360" b="-27692"/>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AA72E00C-9152-4D58-8475-9B5940A3258F}"/>
              </a:ext>
            </a:extLst>
          </p:cNvPr>
          <p:cNvSpPr txBox="1"/>
          <p:nvPr/>
        </p:nvSpPr>
        <p:spPr>
          <a:xfrm>
            <a:off x="2145782" y="3804190"/>
            <a:ext cx="3261596" cy="460895"/>
          </a:xfrm>
          <a:prstGeom prst="rect">
            <a:avLst/>
          </a:prstGeom>
          <a:noFill/>
          <a:ln w="19050">
            <a:solidFill>
              <a:srgbClr val="FF0000"/>
            </a:solidFill>
          </a:ln>
        </p:spPr>
        <p:txBody>
          <a:bodyPr wrap="square" rtlCol="0">
            <a:spAutoFit/>
          </a:bodyPr>
          <a:lstStyle/>
          <a:p>
            <a:endParaRPr lang="en-US" sz="2400" dirty="0" err="1">
              <a:latin typeface="+mj-lt"/>
            </a:endParaRPr>
          </a:p>
        </p:txBody>
      </p:sp>
    </p:spTree>
    <p:extLst>
      <p:ext uri="{BB962C8B-B14F-4D97-AF65-F5344CB8AC3E}">
        <p14:creationId xmlns:p14="http://schemas.microsoft.com/office/powerpoint/2010/main" val="2428447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p:bldP spid="16" grpId="0"/>
      <p:bldP spid="18" grpId="0"/>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latin typeface="Calibri" panose="020F0502020204030204" pitchFamily="34" charset="0"/>
              </a:rPr>
              <a:t>Q&amp;A?</a:t>
            </a:r>
            <a:br>
              <a:rPr lang="en-US" dirty="0">
                <a:latin typeface="Calibri" panose="020F0502020204030204" pitchFamily="34" charset="0"/>
              </a:rPr>
            </a:br>
            <a:r>
              <a:rPr lang="en-US" dirty="0">
                <a:latin typeface="Calibri" panose="020F0502020204030204" pitchFamily="34" charset="0"/>
              </a:rPr>
              <a:t>Office hours:</a:t>
            </a:r>
          </a:p>
        </p:txBody>
      </p:sp>
    </p:spTree>
    <p:extLst>
      <p:ext uri="{BB962C8B-B14F-4D97-AF65-F5344CB8AC3E}">
        <p14:creationId xmlns:p14="http://schemas.microsoft.com/office/powerpoint/2010/main" val="3378997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ANSWER: Practice Question 1</a:t>
            </a: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BEF3CCA2-2B7C-4092-8F62-D100A20E6AC2}"/>
                  </a:ext>
                </a:extLst>
              </p:cNvPr>
              <p:cNvSpPr/>
              <p:nvPr/>
            </p:nvSpPr>
            <p:spPr>
              <a:xfrm>
                <a:off x="169863" y="990600"/>
                <a:ext cx="8342312" cy="3416320"/>
              </a:xfrm>
              <a:prstGeom prst="rect">
                <a:avLst/>
              </a:prstGeom>
            </p:spPr>
            <p:txBody>
              <a:bodyPr>
                <a:spAutoFit/>
              </a:bodyPr>
              <a:lstStyle/>
              <a:p>
                <a:pPr eaLnBrk="0" fontAlgn="base" hangingPunct="0">
                  <a:spcBef>
                    <a:spcPct val="0"/>
                  </a:spcBef>
                  <a:spcAft>
                    <a:spcPct val="0"/>
                  </a:spcAft>
                  <a:defRPr/>
                </a:pPr>
                <a:r>
                  <a:rPr lang="en-US" sz="2400" dirty="0">
                    <a:solidFill>
                      <a:srgbClr val="080800"/>
                    </a:solidFill>
                    <a:latin typeface="Times New Roman" panose="02020603050405020304" pitchFamily="18" charset="0"/>
                  </a:rPr>
                  <a:t>The work W of a force F when displaces an object by d while its direction is at an angle </a:t>
                </a:r>
                <a14:m>
                  <m:oMath xmlns:m="http://schemas.openxmlformats.org/officeDocument/2006/math">
                    <m:r>
                      <a:rPr lang="en-US" sz="2400" i="1" smtClean="0">
                        <a:solidFill>
                          <a:srgbClr val="080800"/>
                        </a:solidFill>
                        <a:latin typeface="Cambria Math" panose="02040503050406030204" pitchFamily="18" charset="0"/>
                        <a:ea typeface="Cambria Math" panose="02040503050406030204" pitchFamily="18" charset="0"/>
                      </a:rPr>
                      <m:t>𝜃</m:t>
                    </m:r>
                  </m:oMath>
                </a14:m>
                <a:r>
                  <a:rPr lang="en-US" sz="2400" dirty="0">
                    <a:solidFill>
                      <a:srgbClr val="080800"/>
                    </a:solidFill>
                    <a:latin typeface="Times New Roman" panose="02020603050405020304" pitchFamily="18" charset="0"/>
                  </a:rPr>
                  <a:t> in relation to the displacement, is given by the formula: </a:t>
                </a:r>
                <a14:m>
                  <m:oMath xmlns:m="http://schemas.openxmlformats.org/officeDocument/2006/math">
                    <m:r>
                      <a:rPr lang="en-US" sz="2400" i="1">
                        <a:latin typeface="Cambria Math" panose="02040503050406030204" pitchFamily="18" charset="0"/>
                      </a:rPr>
                      <m:t>𝑊</m:t>
                    </m:r>
                    <m:r>
                      <a:rPr lang="en-US" sz="2400">
                        <a:latin typeface="Cambria Math" panose="02040503050406030204" pitchFamily="18" charset="0"/>
                      </a:rPr>
                      <m:t>=</m:t>
                    </m:r>
                    <m:r>
                      <a:rPr lang="en-US" sz="2400" i="1">
                        <a:latin typeface="Cambria Math" panose="02040503050406030204" pitchFamily="18" charset="0"/>
                      </a:rPr>
                      <m:t>𝐹</m:t>
                    </m:r>
                    <m:r>
                      <a:rPr lang="en-US" sz="2400">
                        <a:latin typeface="Cambria Math" panose="02040503050406030204" pitchFamily="18" charset="0"/>
                      </a:rPr>
                      <m:t>∙</m:t>
                    </m:r>
                    <m:r>
                      <a:rPr lang="en-US" sz="2400" i="1">
                        <a:latin typeface="Cambria Math" panose="02040503050406030204" pitchFamily="18" charset="0"/>
                      </a:rPr>
                      <m:t>𝑑</m:t>
                    </m:r>
                    <m:r>
                      <a:rPr lang="en-US" sz="2400">
                        <a:latin typeface="Cambria Math" panose="02040503050406030204" pitchFamily="18" charset="0"/>
                      </a:rPr>
                      <m:t>∙</m:t>
                    </m:r>
                    <m:r>
                      <a:rPr lang="en-US" sz="2400" i="1">
                        <a:latin typeface="Cambria Math" panose="02040503050406030204" pitchFamily="18" charset="0"/>
                      </a:rPr>
                      <m:t>𝑐𝑜𝑠</m:t>
                    </m:r>
                    <m:r>
                      <a:rPr lang="en-US" sz="2400" i="1">
                        <a:latin typeface="Cambria Math" panose="02040503050406030204" pitchFamily="18" charset="0"/>
                      </a:rPr>
                      <m:t>𝜃</m:t>
                    </m:r>
                  </m:oMath>
                </a14:m>
                <a:endParaRPr lang="en-US" sz="2400" dirty="0"/>
              </a:p>
              <a:p>
                <a:pPr eaLnBrk="0" fontAlgn="base" hangingPunct="0">
                  <a:spcBef>
                    <a:spcPct val="0"/>
                  </a:spcBef>
                  <a:spcAft>
                    <a:spcPct val="0"/>
                  </a:spcAft>
                  <a:defRPr/>
                </a:pPr>
                <a:r>
                  <a:rPr lang="en-US" sz="2400" u="sng" dirty="0">
                    <a:solidFill>
                      <a:srgbClr val="080800"/>
                    </a:solidFill>
                    <a:latin typeface="Times New Roman" panose="02020603050405020304" pitchFamily="18" charset="0"/>
                  </a:rPr>
                  <a:t>In order for a (nonzero) force to have zero work:</a:t>
                </a:r>
                <a:endParaRPr lang="en-US" sz="2400" dirty="0">
                  <a:solidFill>
                    <a:srgbClr val="080800"/>
                  </a:solidFill>
                  <a:latin typeface="Times New Roman" panose="02020603050405020304" pitchFamily="18" charset="0"/>
                </a:endParaRPr>
              </a:p>
              <a:p>
                <a:pPr marL="342900" indent="-342900" eaLnBrk="0" fontAlgn="base" hangingPunct="0">
                  <a:spcBef>
                    <a:spcPct val="0"/>
                  </a:spcBef>
                  <a:spcAft>
                    <a:spcPct val="0"/>
                  </a:spcAft>
                  <a:buFont typeface="Arial" panose="020B0604020202020204" pitchFamily="34" charset="0"/>
                  <a:buChar char="•"/>
                  <a:defRPr/>
                </a:pPr>
                <a:r>
                  <a:rPr lang="en-US" sz="2400" dirty="0">
                    <a:solidFill>
                      <a:srgbClr val="080800"/>
                    </a:solidFill>
                    <a:latin typeface="Times New Roman" panose="02020603050405020304" pitchFamily="18" charset="0"/>
                  </a:rPr>
                  <a:t>The displacement must be zero i.e. d = 0 </a:t>
                </a:r>
              </a:p>
              <a:p>
                <a:pPr eaLnBrk="0" fontAlgn="base" hangingPunct="0">
                  <a:spcBef>
                    <a:spcPct val="0"/>
                  </a:spcBef>
                  <a:spcAft>
                    <a:spcPct val="0"/>
                  </a:spcAft>
                  <a:defRPr/>
                </a:pPr>
                <a:r>
                  <a:rPr lang="en-US" sz="2400" dirty="0">
                    <a:solidFill>
                      <a:srgbClr val="080800"/>
                    </a:solidFill>
                    <a:latin typeface="Times New Roman" panose="02020603050405020304" pitchFamily="18" charset="0"/>
                  </a:rPr>
                  <a:t>  OR</a:t>
                </a:r>
              </a:p>
              <a:p>
                <a:pPr marL="342900" indent="-342900" eaLnBrk="0" fontAlgn="base" hangingPunct="0">
                  <a:spcBef>
                    <a:spcPct val="0"/>
                  </a:spcBef>
                  <a:spcAft>
                    <a:spcPct val="0"/>
                  </a:spcAft>
                  <a:buFont typeface="Arial" panose="020B0604020202020204" pitchFamily="34" charset="0"/>
                  <a:buChar char="•"/>
                  <a:defRPr/>
                </a:pPr>
                <a14:m>
                  <m:oMath xmlns:m="http://schemas.openxmlformats.org/officeDocument/2006/math">
                    <m:r>
                      <a:rPr lang="en-US" sz="2400" i="1">
                        <a:latin typeface="Cambria Math" panose="02040503050406030204" pitchFamily="18" charset="0"/>
                      </a:rPr>
                      <m:t>𝑐𝑜𝑠</m:t>
                    </m:r>
                    <m:r>
                      <a:rPr lang="en-US" sz="2400" i="1">
                        <a:latin typeface="Cambria Math" panose="02040503050406030204" pitchFamily="18" charset="0"/>
                      </a:rPr>
                      <m:t>𝜃</m:t>
                    </m:r>
                  </m:oMath>
                </a14:m>
                <a:r>
                  <a:rPr lang="en-US" sz="2400" dirty="0">
                    <a:solidFill>
                      <a:srgbClr val="080800"/>
                    </a:solidFill>
                    <a:latin typeface="Times New Roman" panose="02020603050405020304" pitchFamily="18" charset="0"/>
                  </a:rPr>
                  <a:t>=0 or otherwise </a:t>
                </a:r>
                <a14:m>
                  <m:oMath xmlns:m="http://schemas.openxmlformats.org/officeDocument/2006/math">
                    <m:r>
                      <a:rPr lang="en-US" sz="2400" i="1">
                        <a:latin typeface="Cambria Math" panose="02040503050406030204" pitchFamily="18" charset="0"/>
                      </a:rPr>
                      <m:t>𝜃</m:t>
                    </m:r>
                    <m:r>
                      <a:rPr lang="en-US" sz="2400" b="0" i="1" smtClean="0">
                        <a:latin typeface="Cambria Math" panose="02040503050406030204" pitchFamily="18" charset="0"/>
                      </a:rPr>
                      <m:t>=90 </m:t>
                    </m:r>
                  </m:oMath>
                </a14:m>
                <a:r>
                  <a:rPr lang="en-US" sz="2400" dirty="0">
                    <a:solidFill>
                      <a:srgbClr val="080800"/>
                    </a:solidFill>
                    <a:latin typeface="Times New Roman" panose="02020603050405020304" pitchFamily="18" charset="0"/>
                  </a:rPr>
                  <a:t>. Hence, when the displacement is normal to the direction of the force.</a:t>
                </a:r>
              </a:p>
              <a:p>
                <a:pPr eaLnBrk="0" fontAlgn="base" hangingPunct="0">
                  <a:spcBef>
                    <a:spcPct val="0"/>
                  </a:spcBef>
                  <a:spcAft>
                    <a:spcPct val="0"/>
                  </a:spcAft>
                  <a:defRPr/>
                </a:pPr>
                <a:r>
                  <a:rPr lang="en-US" sz="2400" dirty="0">
                    <a:solidFill>
                      <a:srgbClr val="080800"/>
                    </a:solidFill>
                    <a:latin typeface="Times New Roman" panose="02020603050405020304" pitchFamily="18" charset="0"/>
                  </a:rPr>
                  <a:t>      i.e. θ = 90°</a:t>
                </a:r>
              </a:p>
            </p:txBody>
          </p:sp>
        </mc:Choice>
        <mc:Fallback xmlns="">
          <p:sp>
            <p:nvSpPr>
              <p:cNvPr id="12" name="Rectangle 11">
                <a:extLst>
                  <a:ext uri="{FF2B5EF4-FFF2-40B4-BE49-F238E27FC236}">
                    <a16:creationId xmlns:a16="http://schemas.microsoft.com/office/drawing/2014/main" id="{BEF3CCA2-2B7C-4092-8F62-D100A20E6AC2}"/>
                  </a:ext>
                </a:extLst>
              </p:cNvPr>
              <p:cNvSpPr>
                <a:spLocks noRot="1" noChangeAspect="1" noMove="1" noResize="1" noEditPoints="1" noAdjustHandles="1" noChangeArrowheads="1" noChangeShapeType="1" noTextEdit="1"/>
              </p:cNvSpPr>
              <p:nvPr/>
            </p:nvSpPr>
            <p:spPr>
              <a:xfrm>
                <a:off x="169863" y="990600"/>
                <a:ext cx="8342312" cy="3416320"/>
              </a:xfrm>
              <a:prstGeom prst="rect">
                <a:avLst/>
              </a:prstGeom>
              <a:blipFill>
                <a:blip r:embed="rId2"/>
                <a:stretch>
                  <a:fillRect l="-1170" t="-1429" r="-1170" b="-3036"/>
                </a:stretch>
              </a:blipFill>
            </p:spPr>
            <p:txBody>
              <a:bodyPr/>
              <a:lstStyle/>
              <a:p>
                <a:r>
                  <a:rPr lang="en-US">
                    <a:noFill/>
                  </a:rPr>
                  <a:t> </a:t>
                </a:r>
              </a:p>
            </p:txBody>
          </p:sp>
        </mc:Fallback>
      </mc:AlternateContent>
      <p:sp>
        <p:nvSpPr>
          <p:cNvPr id="13" name="Rectangle 3">
            <a:extLst>
              <a:ext uri="{FF2B5EF4-FFF2-40B4-BE49-F238E27FC236}">
                <a16:creationId xmlns:a16="http://schemas.microsoft.com/office/drawing/2014/main" id="{C7E64C68-7F34-40C2-A2ED-6B9C594448A5}"/>
              </a:ext>
            </a:extLst>
          </p:cNvPr>
          <p:cNvSpPr>
            <a:spLocks noChangeArrowheads="1"/>
          </p:cNvSpPr>
          <p:nvPr/>
        </p:nvSpPr>
        <p:spPr bwMode="auto">
          <a:xfrm>
            <a:off x="310392" y="4343995"/>
            <a:ext cx="8201783"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Example: A</a:t>
            </a:r>
            <a:r>
              <a:rPr kumimoji="0" lang="en-US" altLang="en-US" sz="2400" b="0" i="0" u="none" strike="noStrike" kern="0" cap="none" spc="0" normalizeH="0" noProof="0" dirty="0">
                <a:ln>
                  <a:noFill/>
                </a:ln>
                <a:solidFill>
                  <a:srgbClr val="080800"/>
                </a:solidFill>
                <a:effectLst/>
                <a:uLnTx/>
                <a:uFillTx/>
                <a:latin typeface="Times New Roman" panose="02020603050405020304" pitchFamily="18" charset="0"/>
              </a:rPr>
              <a:t> h</a:t>
            </a: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eavy </a:t>
            </a:r>
            <a:r>
              <a:rPr lang="en-US" altLang="en-US" kern="0" dirty="0">
                <a:solidFill>
                  <a:srgbClr val="080800"/>
                </a:solidFill>
              </a:rPr>
              <a:t>b</a:t>
            </a: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ox is moved horizontally </a:t>
            </a:r>
          </a:p>
          <a:p>
            <a:pPr lvl="0" algn="just" eaLnBrk="0" fontAlgn="base" hangingPunct="0">
              <a:spcBef>
                <a:spcPct val="0"/>
              </a:spcBef>
              <a:spcAft>
                <a:spcPct val="0"/>
              </a:spcAft>
              <a:defRPr/>
            </a:pPr>
            <a:r>
              <a:rPr kumimoji="0" lang="en-US" altLang="en-US" sz="2000" b="0" i="0" u="none" strike="noStrike" kern="0" cap="none" spc="0" normalizeH="0" baseline="0" noProof="0" dirty="0">
                <a:ln>
                  <a:noFill/>
                </a:ln>
                <a:solidFill>
                  <a:srgbClr val="080800"/>
                </a:solidFill>
                <a:effectLst/>
                <a:uLnTx/>
                <a:uFillTx/>
              </a:rPr>
              <a:t>Imagine you are carrying a heavy box across a room. The force you </a:t>
            </a:r>
            <a:r>
              <a:rPr lang="en-US" altLang="en-US" sz="2000" kern="0" dirty="0">
                <a:solidFill>
                  <a:srgbClr val="080800"/>
                </a:solidFill>
              </a:rPr>
              <a:t>exert </a:t>
            </a:r>
            <a:r>
              <a:rPr kumimoji="0" lang="en-US" altLang="en-US" sz="2000" b="0" i="0" u="none" strike="noStrike" kern="0" cap="none" spc="0" normalizeH="0" baseline="0" noProof="0" dirty="0">
                <a:ln>
                  <a:noFill/>
                </a:ln>
                <a:solidFill>
                  <a:srgbClr val="080800"/>
                </a:solidFill>
                <a:effectLst/>
                <a:uLnTx/>
                <a:uFillTx/>
              </a:rPr>
              <a:t>the box is upward, balancing the gravitational force pulling the box down. As you walk horizontally, the box is displaced in the horizontal direction. Technically</a:t>
            </a:r>
            <a:r>
              <a:rPr kumimoji="0" lang="en-US" altLang="en-US" sz="2000" b="0" i="0" u="none" strike="noStrike" kern="0" cap="none" spc="0" normalizeH="0" noProof="0" dirty="0">
                <a:ln>
                  <a:noFill/>
                </a:ln>
                <a:solidFill>
                  <a:srgbClr val="080800"/>
                </a:solidFill>
                <a:effectLst/>
                <a:uLnTx/>
                <a:uFillTx/>
              </a:rPr>
              <a:t> this force produces no work as it is perpendicular to the displacement.  </a:t>
            </a:r>
            <a:endParaRPr kumimoji="0" lang="en-US" altLang="en-US" sz="2000" b="0" i="0" u="none" strike="noStrike" kern="0" cap="none" spc="0" normalizeH="0" baseline="0" noProof="0" dirty="0">
              <a:ln>
                <a:noFill/>
              </a:ln>
              <a:solidFill>
                <a:srgbClr val="080800"/>
              </a:solidFill>
              <a:effectLst/>
              <a:uLnTx/>
              <a:uFillTx/>
            </a:endParaRPr>
          </a:p>
        </p:txBody>
      </p:sp>
    </p:spTree>
    <p:extLst>
      <p:ext uri="{BB962C8B-B14F-4D97-AF65-F5344CB8AC3E}">
        <p14:creationId xmlns:p14="http://schemas.microsoft.com/office/powerpoint/2010/main" val="1957053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9-Extension</a:t>
            </a:r>
          </a:p>
        </p:txBody>
      </p:sp>
      <p:sp>
        <p:nvSpPr>
          <p:cNvPr id="6" name="Rectangle 5">
            <a:extLst>
              <a:ext uri="{FF2B5EF4-FFF2-40B4-BE49-F238E27FC236}">
                <a16:creationId xmlns:a16="http://schemas.microsoft.com/office/drawing/2014/main" id="{FA8F4957-E9F4-43CD-A857-99EADE3951D7}"/>
              </a:ext>
            </a:extLst>
          </p:cNvPr>
          <p:cNvSpPr/>
          <p:nvPr/>
        </p:nvSpPr>
        <p:spPr>
          <a:xfrm>
            <a:off x="152400" y="896768"/>
            <a:ext cx="8839200" cy="2677656"/>
          </a:xfrm>
          <a:prstGeom prst="rect">
            <a:avLst/>
          </a:prstGeom>
        </p:spPr>
        <p:txBody>
          <a:bodyPr wrap="square">
            <a:spAutoFit/>
          </a:bodyPr>
          <a:lstStyle/>
          <a:p>
            <a:pPr marL="457200" lvl="0" indent="-457200" algn="just">
              <a:buAutoNum type="alphaLcParenBoth"/>
            </a:pPr>
            <a:r>
              <a:rPr lang="en-US" sz="2400" dirty="0">
                <a:solidFill>
                  <a:prstClr val="black"/>
                </a:solidFill>
                <a:latin typeface="Times New Roman" panose="02020603050405020304" pitchFamily="18" charset="0"/>
                <a:cs typeface="Times New Roman" panose="02020603050405020304" pitchFamily="18" charset="0"/>
              </a:rPr>
              <a:t>What is the acceleration of two falling sky divers (mass = 123 kg including parachute) when the upward force of air resistance is equal to one-fourth of their weight? </a:t>
            </a:r>
          </a:p>
          <a:p>
            <a:pPr marL="457200" lvl="0" indent="-457200" algn="just">
              <a:buAutoNum type="alphaLcParenBoth"/>
            </a:pPr>
            <a:endParaRPr lang="en-US" sz="2400" dirty="0">
              <a:solidFill>
                <a:prstClr val="black"/>
              </a:solidFill>
              <a:latin typeface="Times New Roman" panose="02020603050405020304" pitchFamily="18" charset="0"/>
              <a:cs typeface="Times New Roman" panose="02020603050405020304" pitchFamily="18" charset="0"/>
            </a:endParaRPr>
          </a:p>
          <a:p>
            <a:pPr marL="457200" lvl="0" indent="-457200" algn="just">
              <a:buAutoNum type="alphaLcParenBoth"/>
            </a:pPr>
            <a:r>
              <a:rPr lang="en-US" sz="2400" dirty="0">
                <a:solidFill>
                  <a:prstClr val="black"/>
                </a:solidFill>
                <a:latin typeface="Times New Roman" panose="02020603050405020304" pitchFamily="18" charset="0"/>
                <a:cs typeface="Times New Roman" panose="02020603050405020304" pitchFamily="18" charset="0"/>
              </a:rPr>
              <a:t>After popping open the parachute, the divers descend leisurely to the ground at constant speed. What now is the force of air resistance on the sky divers and their parachute? </a:t>
            </a:r>
            <a:endParaRPr lang="en-US" dirty="0">
              <a:solidFill>
                <a:prstClr val="black"/>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5881EC4-ADC2-4EC5-87A4-C749A0CF17EA}"/>
              </a:ext>
            </a:extLst>
          </p:cNvPr>
          <p:cNvPicPr>
            <a:picLocks noChangeAspect="1"/>
          </p:cNvPicPr>
          <p:nvPr/>
        </p:nvPicPr>
        <p:blipFill>
          <a:blip r:embed="rId2"/>
          <a:stretch>
            <a:fillRect/>
          </a:stretch>
        </p:blipFill>
        <p:spPr>
          <a:xfrm>
            <a:off x="2150262" y="4152066"/>
            <a:ext cx="4170662" cy="1997064"/>
          </a:xfrm>
          <a:prstGeom prst="rect">
            <a:avLst/>
          </a:prstGeom>
        </p:spPr>
      </p:pic>
    </p:spTree>
    <p:extLst>
      <p:ext uri="{BB962C8B-B14F-4D97-AF65-F5344CB8AC3E}">
        <p14:creationId xmlns:p14="http://schemas.microsoft.com/office/powerpoint/2010/main" val="3091709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9: ANSWERS</a:t>
            </a:r>
          </a:p>
        </p:txBody>
      </p:sp>
      <p:sp>
        <p:nvSpPr>
          <p:cNvPr id="13" name="Rectangle 12">
            <a:extLst>
              <a:ext uri="{FF2B5EF4-FFF2-40B4-BE49-F238E27FC236}">
                <a16:creationId xmlns:a16="http://schemas.microsoft.com/office/drawing/2014/main" id="{63D7AEA4-28B6-4314-B47A-54B03D770333}"/>
              </a:ext>
            </a:extLst>
          </p:cNvPr>
          <p:cNvSpPr/>
          <p:nvPr/>
        </p:nvSpPr>
        <p:spPr>
          <a:xfrm>
            <a:off x="-16547" y="729087"/>
            <a:ext cx="5316520" cy="461665"/>
          </a:xfrm>
          <a:prstGeom prst="rect">
            <a:avLst/>
          </a:prstGeom>
        </p:spPr>
        <p:txBody>
          <a:bodyPr wrap="none">
            <a:spAutoFit/>
          </a:bodyPr>
          <a:lstStyle/>
          <a:p>
            <a:pPr lvl="0"/>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(a) A</a:t>
            </a:r>
            <a:r>
              <a:rPr lang="en-US" sz="2400" dirty="0" err="1">
                <a:solidFill>
                  <a:prstClr val="black"/>
                </a:solidFill>
                <a:latin typeface="Times New Roman" panose="02020603050405020304" pitchFamily="18" charset="0"/>
                <a:ea typeface="Times New Roman" panose="02020603050405020304" pitchFamily="18" charset="0"/>
              </a:rPr>
              <a:t>cceleration</a:t>
            </a:r>
            <a:r>
              <a:rPr lang="en-US" sz="2400" dirty="0">
                <a:solidFill>
                  <a:prstClr val="black"/>
                </a:solidFill>
                <a:latin typeface="Times New Roman" panose="02020603050405020304" pitchFamily="18" charset="0"/>
                <a:ea typeface="Times New Roman" panose="02020603050405020304" pitchFamily="18" charset="0"/>
              </a:rPr>
              <a:t> of two falling sky divers </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5D15054C-83E6-465F-A5B2-85EA9E3ADE81}"/>
                  </a:ext>
                </a:extLst>
              </p:cNvPr>
              <p:cNvSpPr/>
              <p:nvPr/>
            </p:nvSpPr>
            <p:spPr>
              <a:xfrm>
                <a:off x="182051" y="1206685"/>
                <a:ext cx="8662452" cy="1200329"/>
              </a:xfrm>
              <a:prstGeom prst="rect">
                <a:avLst/>
              </a:prstGeom>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There will be two forces on the skydivers – their combined weight, and the upward force of air resistance </a:t>
                </a:r>
                <a14:m>
                  <m:oMath xmlns:m="http://schemas.openxmlformats.org/officeDocument/2006/math">
                    <m:sSub>
                      <m:sSubPr>
                        <m:ctrlPr>
                          <a:rPr kumimoji="0" lang="en-US" sz="2400" b="0" i="1" u="none" strike="noStrike" kern="0" cap="none" spc="0" normalizeH="0" baseline="0" noProof="0">
                            <a:ln>
                              <a:noFill/>
                            </a:ln>
                            <a:solidFill>
                              <a:schemeClr val="tx1"/>
                            </a:solidFill>
                            <a:effectLst/>
                            <a:uLnTx/>
                            <a:uFillTx/>
                            <a:latin typeface="Cambria Math" panose="02040503050406030204" pitchFamily="18" charset="0"/>
                          </a:rPr>
                        </m:ctrlPr>
                      </m:sSubPr>
                      <m:e>
                        <m:r>
                          <a:rPr kumimoji="0" lang="en-US" sz="2400" b="0" i="1" u="none" strike="noStrike" kern="0" cap="none" spc="0" normalizeH="0" baseline="0" noProof="0">
                            <a:ln>
                              <a:noFill/>
                            </a:ln>
                            <a:solidFill>
                              <a:schemeClr val="tx1"/>
                            </a:solidFill>
                            <a:effectLst/>
                            <a:uLnTx/>
                            <a:uFillTx/>
                            <a:latin typeface="Cambria Math" panose="02040503050406030204" pitchFamily="18" charset="0"/>
                          </a:rPr>
                          <m:t>𝐹</m:t>
                        </m:r>
                      </m:e>
                      <m:sub>
                        <m:r>
                          <a:rPr kumimoji="0" lang="en-US" sz="2400" b="0" i="1" u="none" strike="noStrike" kern="0" cap="none" spc="0" normalizeH="0" baseline="0" noProof="0">
                            <a:ln>
                              <a:noFill/>
                            </a:ln>
                            <a:solidFill>
                              <a:schemeClr val="tx1"/>
                            </a:solidFill>
                            <a:effectLst/>
                            <a:uLnTx/>
                            <a:uFillTx/>
                            <a:latin typeface="Cambria Math" panose="02040503050406030204" pitchFamily="18" charset="0"/>
                          </a:rPr>
                          <m:t>𝐴</m:t>
                        </m:r>
                      </m:sub>
                    </m:sSub>
                  </m:oMath>
                </a14:m>
                <a:r>
                  <a:rPr kumimoji="0" lang="en-US" sz="24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Choosing upwards to be the positive direction. Write Newton’s second law for the skydivers.</a:t>
                </a:r>
                <a:endParaRPr kumimoji="0" lang="en-US" sz="18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5D15054C-83E6-465F-A5B2-85EA9E3ADE81}"/>
                  </a:ext>
                </a:extLst>
              </p:cNvPr>
              <p:cNvSpPr>
                <a:spLocks noRot="1" noChangeAspect="1" noMove="1" noResize="1" noEditPoints="1" noAdjustHandles="1" noChangeArrowheads="1" noChangeShapeType="1" noTextEdit="1"/>
              </p:cNvSpPr>
              <p:nvPr/>
            </p:nvSpPr>
            <p:spPr>
              <a:xfrm>
                <a:off x="182051" y="1206685"/>
                <a:ext cx="8662452" cy="1200329"/>
              </a:xfrm>
              <a:prstGeom prst="rect">
                <a:avLst/>
              </a:prstGeom>
              <a:blipFill>
                <a:blip r:embed="rId2"/>
                <a:stretch>
                  <a:fillRect l="-1126" t="-4061" r="-1056" b="-10660"/>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34BAA255-C059-4EEF-AB25-94E2EF2132DB}"/>
              </a:ext>
            </a:extLst>
          </p:cNvPr>
          <p:cNvPicPr>
            <a:picLocks noChangeAspect="1"/>
          </p:cNvPicPr>
          <p:nvPr/>
        </p:nvPicPr>
        <p:blipFill>
          <a:blip r:embed="rId3"/>
          <a:stretch>
            <a:fillRect/>
          </a:stretch>
        </p:blipFill>
        <p:spPr>
          <a:xfrm>
            <a:off x="7266148" y="3140142"/>
            <a:ext cx="1103156" cy="2541584"/>
          </a:xfrm>
          <a:prstGeom prst="rect">
            <a:avLst/>
          </a:prstGeom>
        </p:spPr>
      </p:pic>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ADE45FCF-F219-4778-AF13-605F90B6126E}"/>
                  </a:ext>
                </a:extLst>
              </p:cNvPr>
              <p:cNvSpPr/>
              <p:nvPr/>
            </p:nvSpPr>
            <p:spPr>
              <a:xfrm>
                <a:off x="311744" y="2691417"/>
                <a:ext cx="2773323" cy="837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2000" i="1" smtClean="0">
                              <a:solidFill>
                                <a:prstClr val="black"/>
                              </a:solidFill>
                              <a:latin typeface="Cambria Math" panose="02040503050406030204" pitchFamily="18" charset="0"/>
                            </a:rPr>
                          </m:ctrlPr>
                        </m:naryPr>
                        <m:sub/>
                        <m:sup/>
                        <m:e>
                          <m:r>
                            <a:rPr lang="en-US" sz="2000" i="1" smtClean="0">
                              <a:solidFill>
                                <a:prstClr val="black"/>
                              </a:solidFill>
                              <a:latin typeface="Cambria Math" panose="02040503050406030204" pitchFamily="18" charset="0"/>
                            </a:rPr>
                            <m:t>𝐹</m:t>
                          </m:r>
                        </m:e>
                      </m:nary>
                      <m:r>
                        <a:rPr lang="en-US" sz="2000" smtClean="0">
                          <a:solidFill>
                            <a:prstClr val="black"/>
                          </a:solidFill>
                          <a:latin typeface="Cambria Math" panose="02040503050406030204" pitchFamily="18" charset="0"/>
                        </a:rPr>
                        <m:t>=</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𝐹</m:t>
                          </m:r>
                        </m:e>
                        <m:sub>
                          <m:r>
                            <a:rPr lang="en-US" sz="2000" i="1" smtClean="0">
                              <a:solidFill>
                                <a:prstClr val="black"/>
                              </a:solidFill>
                              <a:latin typeface="Cambria Math" panose="02040503050406030204" pitchFamily="18" charset="0"/>
                            </a:rPr>
                            <m:t>𝐴</m:t>
                          </m:r>
                        </m:sub>
                      </m:sSub>
                      <m:r>
                        <a:rPr lang="en-US" sz="2000" i="1" smtClean="0">
                          <a:solidFill>
                            <a:prstClr val="black"/>
                          </a:solidFill>
                          <a:latin typeface="Cambria Math" panose="02040503050406030204" pitchFamily="18" charset="0"/>
                        </a:rPr>
                        <m:t>−</m:t>
                      </m:r>
                      <m:r>
                        <a:rPr lang="en-US" sz="2000" i="1" smtClean="0">
                          <a:solidFill>
                            <a:prstClr val="black"/>
                          </a:solidFill>
                          <a:latin typeface="Cambria Math" panose="02040503050406030204" pitchFamily="18" charset="0"/>
                          <a:ea typeface="Cambria Math" panose="02040503050406030204" pitchFamily="18" charset="0"/>
                        </a:rPr>
                        <m:t>𝑚𝑔</m:t>
                      </m:r>
                      <m:r>
                        <a:rPr lang="en-US" sz="2000" i="1" smtClean="0">
                          <a:solidFill>
                            <a:prstClr val="black"/>
                          </a:solidFill>
                          <a:latin typeface="Cambria Math" panose="02040503050406030204" pitchFamily="18" charset="0"/>
                          <a:ea typeface="Cambria Math" panose="02040503050406030204" pitchFamily="18" charset="0"/>
                        </a:rPr>
                        <m:t>=</m:t>
                      </m:r>
                      <m:r>
                        <a:rPr lang="en-US" sz="2000" i="1" smtClean="0">
                          <a:solidFill>
                            <a:prstClr val="black"/>
                          </a:solidFill>
                          <a:latin typeface="Cambria Math" panose="02040503050406030204" pitchFamily="18" charset="0"/>
                          <a:ea typeface="Cambria Math" panose="02040503050406030204" pitchFamily="18" charset="0"/>
                        </a:rPr>
                        <m:t>𝑚𝑎</m:t>
                      </m:r>
                    </m:oMath>
                  </m:oMathPara>
                </a14:m>
                <a:endParaRPr lang="en-US" sz="2000" dirty="0">
                  <a:solidFill>
                    <a:prstClr val="black"/>
                  </a:solidFill>
                  <a:latin typeface="Gill Sans MT" panose="020B0502020104020203"/>
                </a:endParaRPr>
              </a:p>
            </p:txBody>
          </p:sp>
        </mc:Choice>
        <mc:Fallback xmlns="">
          <p:sp>
            <p:nvSpPr>
              <p:cNvPr id="24" name="Rectangle 23">
                <a:extLst>
                  <a:ext uri="{FF2B5EF4-FFF2-40B4-BE49-F238E27FC236}">
                    <a16:creationId xmlns:a16="http://schemas.microsoft.com/office/drawing/2014/main" id="{ADE45FCF-F219-4778-AF13-605F90B6126E}"/>
                  </a:ext>
                </a:extLst>
              </p:cNvPr>
              <p:cNvSpPr>
                <a:spLocks noRot="1" noChangeAspect="1" noMove="1" noResize="1" noEditPoints="1" noAdjustHandles="1" noChangeArrowheads="1" noChangeShapeType="1" noTextEdit="1"/>
              </p:cNvSpPr>
              <p:nvPr/>
            </p:nvSpPr>
            <p:spPr>
              <a:xfrm>
                <a:off x="311744" y="2691417"/>
                <a:ext cx="2773323" cy="837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353B3A1A-BF5A-41E0-AFDE-7688002A321A}"/>
                  </a:ext>
                </a:extLst>
              </p:cNvPr>
              <p:cNvSpPr/>
              <p:nvPr/>
            </p:nvSpPr>
            <p:spPr>
              <a:xfrm>
                <a:off x="3435626" y="2662584"/>
                <a:ext cx="3082832" cy="837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2000" i="1" smtClean="0">
                              <a:solidFill>
                                <a:prstClr val="black"/>
                              </a:solidFill>
                              <a:latin typeface="Cambria Math" panose="02040503050406030204" pitchFamily="18" charset="0"/>
                            </a:rPr>
                          </m:ctrlPr>
                        </m:naryPr>
                        <m:sub/>
                        <m:sup/>
                        <m:e>
                          <m:r>
                            <a:rPr lang="en-US" sz="2000" i="1" smtClean="0">
                              <a:solidFill>
                                <a:prstClr val="black"/>
                              </a:solidFill>
                              <a:latin typeface="Cambria Math" panose="02040503050406030204" pitchFamily="18" charset="0"/>
                            </a:rPr>
                            <m:t>𝐹</m:t>
                          </m:r>
                        </m:e>
                      </m:nary>
                      <m:r>
                        <a:rPr lang="en-US" sz="2000" smtClean="0">
                          <a:solidFill>
                            <a:prstClr val="black"/>
                          </a:solidFill>
                          <a:latin typeface="Cambria Math" panose="02040503050406030204" pitchFamily="18" charset="0"/>
                        </a:rPr>
                        <m:t>=</m:t>
                      </m:r>
                      <m:f>
                        <m:fPr>
                          <m:ctrlPr>
                            <a:rPr lang="en-US" sz="2000" i="1" smtClean="0">
                              <a:solidFill>
                                <a:prstClr val="black"/>
                              </a:solidFill>
                              <a:latin typeface="Cambria Math" panose="02040503050406030204" pitchFamily="18" charset="0"/>
                            </a:rPr>
                          </m:ctrlPr>
                        </m:fPr>
                        <m:num>
                          <m:r>
                            <a:rPr lang="en-US" sz="2000" i="1" smtClean="0">
                              <a:solidFill>
                                <a:prstClr val="black"/>
                              </a:solidFill>
                              <a:latin typeface="Cambria Math" panose="02040503050406030204" pitchFamily="18" charset="0"/>
                            </a:rPr>
                            <m:t>1</m:t>
                          </m:r>
                        </m:num>
                        <m:den>
                          <m:r>
                            <a:rPr lang="en-US" sz="2000" i="1" smtClean="0">
                              <a:solidFill>
                                <a:prstClr val="black"/>
                              </a:solidFill>
                              <a:latin typeface="Cambria Math" panose="02040503050406030204" pitchFamily="18" charset="0"/>
                            </a:rPr>
                            <m:t>4</m:t>
                          </m:r>
                        </m:den>
                      </m:f>
                      <m:r>
                        <a:rPr lang="en-US" sz="2000" i="1" smtClean="0">
                          <a:solidFill>
                            <a:prstClr val="black"/>
                          </a:solidFill>
                          <a:latin typeface="Cambria Math" panose="02040503050406030204" pitchFamily="18" charset="0"/>
                        </a:rPr>
                        <m:t>𝑚𝑔</m:t>
                      </m:r>
                      <m:r>
                        <a:rPr lang="en-US" sz="2000" i="1" smtClean="0">
                          <a:solidFill>
                            <a:prstClr val="black"/>
                          </a:solidFill>
                          <a:latin typeface="Cambria Math" panose="02040503050406030204" pitchFamily="18" charset="0"/>
                        </a:rPr>
                        <m:t>−</m:t>
                      </m:r>
                      <m:r>
                        <a:rPr lang="en-US" sz="2000" i="1" smtClean="0">
                          <a:solidFill>
                            <a:prstClr val="black"/>
                          </a:solidFill>
                          <a:latin typeface="Cambria Math" panose="02040503050406030204" pitchFamily="18" charset="0"/>
                          <a:ea typeface="Cambria Math" panose="02040503050406030204" pitchFamily="18" charset="0"/>
                        </a:rPr>
                        <m:t>𝑚𝑔</m:t>
                      </m:r>
                      <m:r>
                        <a:rPr lang="en-US" sz="2000" i="1" smtClean="0">
                          <a:solidFill>
                            <a:prstClr val="black"/>
                          </a:solidFill>
                          <a:latin typeface="Cambria Math" panose="02040503050406030204" pitchFamily="18" charset="0"/>
                          <a:ea typeface="Cambria Math" panose="02040503050406030204" pitchFamily="18" charset="0"/>
                        </a:rPr>
                        <m:t>=</m:t>
                      </m:r>
                      <m:r>
                        <a:rPr lang="en-US" sz="2000" i="1" smtClean="0">
                          <a:solidFill>
                            <a:prstClr val="black"/>
                          </a:solidFill>
                          <a:latin typeface="Cambria Math" panose="02040503050406030204" pitchFamily="18" charset="0"/>
                          <a:ea typeface="Cambria Math" panose="02040503050406030204" pitchFamily="18" charset="0"/>
                        </a:rPr>
                        <m:t>𝑚𝑎</m:t>
                      </m:r>
                    </m:oMath>
                  </m:oMathPara>
                </a14:m>
                <a:endParaRPr lang="en-US" sz="2000" dirty="0">
                  <a:solidFill>
                    <a:prstClr val="black"/>
                  </a:solidFill>
                  <a:latin typeface="Gill Sans MT" panose="020B0502020104020203"/>
                </a:endParaRPr>
              </a:p>
            </p:txBody>
          </p:sp>
        </mc:Choice>
        <mc:Fallback xmlns="">
          <p:sp>
            <p:nvSpPr>
              <p:cNvPr id="25" name="Rectangle 24">
                <a:extLst>
                  <a:ext uri="{FF2B5EF4-FFF2-40B4-BE49-F238E27FC236}">
                    <a16:creationId xmlns:a16="http://schemas.microsoft.com/office/drawing/2014/main" id="{353B3A1A-BF5A-41E0-AFDE-7688002A321A}"/>
                  </a:ext>
                </a:extLst>
              </p:cNvPr>
              <p:cNvSpPr>
                <a:spLocks noRot="1" noChangeAspect="1" noMove="1" noResize="1" noEditPoints="1" noAdjustHandles="1" noChangeArrowheads="1" noChangeShapeType="1" noTextEdit="1"/>
              </p:cNvSpPr>
              <p:nvPr/>
            </p:nvSpPr>
            <p:spPr>
              <a:xfrm>
                <a:off x="3435626" y="2662584"/>
                <a:ext cx="3082832" cy="837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9B52F4D5-54A9-4EF1-B7B4-3C705839A54A}"/>
                  </a:ext>
                </a:extLst>
              </p:cNvPr>
              <p:cNvSpPr/>
              <p:nvPr/>
            </p:nvSpPr>
            <p:spPr>
              <a:xfrm>
                <a:off x="311744" y="3559080"/>
                <a:ext cx="2324739" cy="7838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000" i="1" smtClean="0">
                              <a:solidFill>
                                <a:prstClr val="black"/>
                              </a:solidFill>
                              <a:latin typeface="Cambria Math" panose="02040503050406030204" pitchFamily="18" charset="0"/>
                            </a:rPr>
                          </m:ctrlPr>
                        </m:dPr>
                        <m:e>
                          <m:f>
                            <m:fP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1</m:t>
                              </m:r>
                            </m:num>
                            <m:den>
                              <m:r>
                                <a:rPr lang="en-US" sz="2000" i="1">
                                  <a:solidFill>
                                    <a:prstClr val="black"/>
                                  </a:solidFill>
                                  <a:latin typeface="Cambria Math" panose="02040503050406030204" pitchFamily="18" charset="0"/>
                                </a:rPr>
                                <m:t>4</m:t>
                              </m:r>
                            </m:den>
                          </m:f>
                          <m:r>
                            <a:rPr lang="en-US" sz="2000" i="1">
                              <a:solidFill>
                                <a:prstClr val="black"/>
                              </a:solidFill>
                              <a:latin typeface="Cambria Math" panose="02040503050406030204" pitchFamily="18" charset="0"/>
                            </a:rPr>
                            <m:t>𝑔</m:t>
                          </m:r>
                          <m:r>
                            <a:rPr lang="en-US" sz="2000" i="1">
                              <a:solidFill>
                                <a:prstClr val="black"/>
                              </a:solidFill>
                              <a:latin typeface="Cambria Math" panose="02040503050406030204" pitchFamily="18" charset="0"/>
                            </a:rPr>
                            <m:t>−</m:t>
                          </m:r>
                          <m:r>
                            <a:rPr lang="en-US" sz="2000" i="1">
                              <a:solidFill>
                                <a:prstClr val="black"/>
                              </a:solidFill>
                              <a:latin typeface="Cambria Math" panose="02040503050406030204" pitchFamily="18" charset="0"/>
                              <a:ea typeface="Cambria Math" panose="02040503050406030204" pitchFamily="18" charset="0"/>
                            </a:rPr>
                            <m:t>𝑔</m:t>
                          </m:r>
                        </m:e>
                      </m:d>
                      <m:r>
                        <a:rPr lang="en-US" sz="2000" i="1" smtClean="0">
                          <a:solidFill>
                            <a:prstClr val="black"/>
                          </a:solidFill>
                          <a:latin typeface="Cambria Math" panose="02040503050406030204" pitchFamily="18" charset="0"/>
                        </a:rPr>
                        <m:t>𝑚</m:t>
                      </m:r>
                      <m:r>
                        <a:rPr lang="en-US" sz="2000" i="1">
                          <a:solidFill>
                            <a:prstClr val="black"/>
                          </a:solidFill>
                          <a:latin typeface="Cambria Math" panose="02040503050406030204" pitchFamily="18" charset="0"/>
                          <a:ea typeface="Cambria Math" panose="02040503050406030204" pitchFamily="18" charset="0"/>
                        </a:rPr>
                        <m:t>=</m:t>
                      </m:r>
                      <m:r>
                        <a:rPr lang="en-US" sz="2000" i="1">
                          <a:solidFill>
                            <a:prstClr val="black"/>
                          </a:solidFill>
                          <a:latin typeface="Cambria Math" panose="02040503050406030204" pitchFamily="18" charset="0"/>
                          <a:ea typeface="Cambria Math" panose="02040503050406030204" pitchFamily="18" charset="0"/>
                        </a:rPr>
                        <m:t>𝑚𝑎</m:t>
                      </m:r>
                    </m:oMath>
                  </m:oMathPara>
                </a14:m>
                <a:endParaRPr lang="en-US" sz="2000" dirty="0">
                  <a:solidFill>
                    <a:prstClr val="black"/>
                  </a:solidFill>
                  <a:latin typeface="Gill Sans MT" panose="020B0502020104020203"/>
                </a:endParaRPr>
              </a:p>
            </p:txBody>
          </p:sp>
        </mc:Choice>
        <mc:Fallback xmlns="">
          <p:sp>
            <p:nvSpPr>
              <p:cNvPr id="26" name="Rectangle 25">
                <a:extLst>
                  <a:ext uri="{FF2B5EF4-FFF2-40B4-BE49-F238E27FC236}">
                    <a16:creationId xmlns:a16="http://schemas.microsoft.com/office/drawing/2014/main" id="{9B52F4D5-54A9-4EF1-B7B4-3C705839A54A}"/>
                  </a:ext>
                </a:extLst>
              </p:cNvPr>
              <p:cNvSpPr>
                <a:spLocks noRot="1" noChangeAspect="1" noMove="1" noResize="1" noEditPoints="1" noAdjustHandles="1" noChangeArrowheads="1" noChangeShapeType="1" noTextEdit="1"/>
              </p:cNvSpPr>
              <p:nvPr/>
            </p:nvSpPr>
            <p:spPr>
              <a:xfrm>
                <a:off x="311744" y="3559080"/>
                <a:ext cx="2324739" cy="78386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2538D30A-FAF4-4198-AB65-6AF8D9D8561A}"/>
                  </a:ext>
                </a:extLst>
              </p:cNvPr>
              <p:cNvSpPr/>
              <p:nvPr/>
            </p:nvSpPr>
            <p:spPr>
              <a:xfrm>
                <a:off x="3225270" y="3595040"/>
                <a:ext cx="1848006" cy="7838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000" i="1" smtClean="0">
                              <a:solidFill>
                                <a:prstClr val="black"/>
                              </a:solidFill>
                              <a:latin typeface="Cambria Math" panose="02040503050406030204" pitchFamily="18" charset="0"/>
                            </a:rPr>
                          </m:ctrlPr>
                        </m:dPr>
                        <m:e>
                          <m:f>
                            <m:fP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1</m:t>
                              </m:r>
                            </m:num>
                            <m:den>
                              <m:r>
                                <a:rPr lang="en-US" sz="2000" i="1">
                                  <a:solidFill>
                                    <a:prstClr val="black"/>
                                  </a:solidFill>
                                  <a:latin typeface="Cambria Math" panose="02040503050406030204" pitchFamily="18" charset="0"/>
                                </a:rPr>
                                <m:t>4</m:t>
                              </m:r>
                            </m:den>
                          </m:f>
                          <m:r>
                            <a:rPr lang="en-US" sz="2000" i="1">
                              <a:solidFill>
                                <a:prstClr val="black"/>
                              </a:solidFill>
                              <a:latin typeface="Cambria Math" panose="02040503050406030204" pitchFamily="18" charset="0"/>
                            </a:rPr>
                            <m:t>𝑔</m:t>
                          </m:r>
                          <m:r>
                            <a:rPr lang="en-US" sz="2000" i="1">
                              <a:solidFill>
                                <a:prstClr val="black"/>
                              </a:solidFill>
                              <a:latin typeface="Cambria Math" panose="02040503050406030204" pitchFamily="18" charset="0"/>
                            </a:rPr>
                            <m:t>−</m:t>
                          </m:r>
                          <m:r>
                            <a:rPr lang="en-US" sz="2000" i="1">
                              <a:solidFill>
                                <a:prstClr val="black"/>
                              </a:solidFill>
                              <a:latin typeface="Cambria Math" panose="02040503050406030204" pitchFamily="18" charset="0"/>
                              <a:ea typeface="Cambria Math" panose="02040503050406030204" pitchFamily="18" charset="0"/>
                            </a:rPr>
                            <m:t>𝑔</m:t>
                          </m:r>
                        </m:e>
                      </m:d>
                      <m:r>
                        <a:rPr lang="en-US" sz="2000" i="1">
                          <a:solidFill>
                            <a:prstClr val="black"/>
                          </a:solidFill>
                          <a:latin typeface="Cambria Math" panose="02040503050406030204" pitchFamily="18" charset="0"/>
                          <a:ea typeface="Cambria Math" panose="02040503050406030204" pitchFamily="18" charset="0"/>
                        </a:rPr>
                        <m:t>=</m:t>
                      </m:r>
                      <m:r>
                        <a:rPr lang="en-US" sz="2000" i="1">
                          <a:solidFill>
                            <a:prstClr val="black"/>
                          </a:solidFill>
                          <a:latin typeface="Cambria Math" panose="02040503050406030204" pitchFamily="18" charset="0"/>
                          <a:ea typeface="Cambria Math" panose="02040503050406030204" pitchFamily="18" charset="0"/>
                        </a:rPr>
                        <m:t>𝑎</m:t>
                      </m:r>
                    </m:oMath>
                  </m:oMathPara>
                </a14:m>
                <a:endParaRPr lang="en-US" sz="2000" dirty="0">
                  <a:solidFill>
                    <a:prstClr val="black"/>
                  </a:solidFill>
                  <a:latin typeface="Gill Sans MT" panose="020B0502020104020203"/>
                </a:endParaRPr>
              </a:p>
            </p:txBody>
          </p:sp>
        </mc:Choice>
        <mc:Fallback xmlns="">
          <p:sp>
            <p:nvSpPr>
              <p:cNvPr id="27" name="Rectangle 26">
                <a:extLst>
                  <a:ext uri="{FF2B5EF4-FFF2-40B4-BE49-F238E27FC236}">
                    <a16:creationId xmlns:a16="http://schemas.microsoft.com/office/drawing/2014/main" id="{2538D30A-FAF4-4198-AB65-6AF8D9D8561A}"/>
                  </a:ext>
                </a:extLst>
              </p:cNvPr>
              <p:cNvSpPr>
                <a:spLocks noRot="1" noChangeAspect="1" noMove="1" noResize="1" noEditPoints="1" noAdjustHandles="1" noChangeArrowheads="1" noChangeShapeType="1" noTextEdit="1"/>
              </p:cNvSpPr>
              <p:nvPr/>
            </p:nvSpPr>
            <p:spPr>
              <a:xfrm>
                <a:off x="3225270" y="3595040"/>
                <a:ext cx="1848006" cy="78386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68C56A34-2DE8-4C0C-B1BD-8572988967F2}"/>
                  </a:ext>
                </a:extLst>
              </p:cNvPr>
              <p:cNvSpPr/>
              <p:nvPr/>
            </p:nvSpPr>
            <p:spPr>
              <a:xfrm>
                <a:off x="311744" y="4679213"/>
                <a:ext cx="1829219" cy="7838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000" i="1" smtClean="0">
                              <a:solidFill>
                                <a:prstClr val="black"/>
                              </a:solidFill>
                              <a:latin typeface="Cambria Math" panose="02040503050406030204" pitchFamily="18" charset="0"/>
                            </a:rPr>
                          </m:ctrlPr>
                        </m:dPr>
                        <m:e>
                          <m:f>
                            <m:fP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1</m:t>
                              </m:r>
                            </m:num>
                            <m:den>
                              <m:r>
                                <a:rPr lang="en-US" sz="2000" i="1">
                                  <a:solidFill>
                                    <a:prstClr val="black"/>
                                  </a:solidFill>
                                  <a:latin typeface="Cambria Math" panose="02040503050406030204" pitchFamily="18" charset="0"/>
                                </a:rPr>
                                <m:t>4</m:t>
                              </m:r>
                            </m:den>
                          </m:f>
                          <m:r>
                            <a:rPr lang="en-US" sz="2000" i="1">
                              <a:solidFill>
                                <a:prstClr val="black"/>
                              </a:solidFill>
                              <a:latin typeface="Cambria Math" panose="02040503050406030204" pitchFamily="18" charset="0"/>
                            </a:rPr>
                            <m:t>−</m:t>
                          </m:r>
                          <m:r>
                            <a:rPr lang="en-US" sz="2000" i="1" smtClean="0">
                              <a:solidFill>
                                <a:prstClr val="black"/>
                              </a:solidFill>
                              <a:latin typeface="Cambria Math" panose="02040503050406030204" pitchFamily="18" charset="0"/>
                            </a:rPr>
                            <m:t>1</m:t>
                          </m:r>
                        </m:e>
                      </m:d>
                      <m:r>
                        <a:rPr lang="en-US" sz="2000" i="1" smtClean="0">
                          <a:solidFill>
                            <a:prstClr val="black"/>
                          </a:solidFill>
                          <a:latin typeface="Cambria Math" panose="02040503050406030204" pitchFamily="18" charset="0"/>
                        </a:rPr>
                        <m:t>𝑔</m:t>
                      </m:r>
                      <m:r>
                        <a:rPr lang="en-US" sz="2000" i="1">
                          <a:solidFill>
                            <a:prstClr val="black"/>
                          </a:solidFill>
                          <a:latin typeface="Cambria Math" panose="02040503050406030204" pitchFamily="18" charset="0"/>
                          <a:ea typeface="Cambria Math" panose="02040503050406030204" pitchFamily="18" charset="0"/>
                        </a:rPr>
                        <m:t>=</m:t>
                      </m:r>
                      <m:r>
                        <a:rPr lang="en-US" sz="2000" i="1">
                          <a:solidFill>
                            <a:prstClr val="black"/>
                          </a:solidFill>
                          <a:latin typeface="Cambria Math" panose="02040503050406030204" pitchFamily="18" charset="0"/>
                          <a:ea typeface="Cambria Math" panose="02040503050406030204" pitchFamily="18" charset="0"/>
                        </a:rPr>
                        <m:t>𝑎</m:t>
                      </m:r>
                    </m:oMath>
                  </m:oMathPara>
                </a14:m>
                <a:endParaRPr lang="en-US" sz="2000" dirty="0">
                  <a:solidFill>
                    <a:prstClr val="black"/>
                  </a:solidFill>
                  <a:latin typeface="Gill Sans MT" panose="020B0502020104020203"/>
                </a:endParaRPr>
              </a:p>
            </p:txBody>
          </p:sp>
        </mc:Choice>
        <mc:Fallback xmlns="">
          <p:sp>
            <p:nvSpPr>
              <p:cNvPr id="28" name="Rectangle 27">
                <a:extLst>
                  <a:ext uri="{FF2B5EF4-FFF2-40B4-BE49-F238E27FC236}">
                    <a16:creationId xmlns:a16="http://schemas.microsoft.com/office/drawing/2014/main" id="{68C56A34-2DE8-4C0C-B1BD-8572988967F2}"/>
                  </a:ext>
                </a:extLst>
              </p:cNvPr>
              <p:cNvSpPr>
                <a:spLocks noRot="1" noChangeAspect="1" noMove="1" noResize="1" noEditPoints="1" noAdjustHandles="1" noChangeArrowheads="1" noChangeShapeType="1" noTextEdit="1"/>
              </p:cNvSpPr>
              <p:nvPr/>
            </p:nvSpPr>
            <p:spPr>
              <a:xfrm>
                <a:off x="311744" y="4679213"/>
                <a:ext cx="1829219" cy="78386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561D5208-B265-4B45-BAE7-C3C3E578059A}"/>
                  </a:ext>
                </a:extLst>
              </p:cNvPr>
              <p:cNvSpPr/>
              <p:nvPr/>
            </p:nvSpPr>
            <p:spPr>
              <a:xfrm>
                <a:off x="2556080" y="4835623"/>
                <a:ext cx="274389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000" i="1" smtClean="0">
                              <a:solidFill>
                                <a:prstClr val="black"/>
                              </a:solidFill>
                              <a:latin typeface="Cambria Math" panose="02040503050406030204" pitchFamily="18" charset="0"/>
                            </a:rPr>
                          </m:ctrlPr>
                        </m:dPr>
                        <m:e>
                          <m:r>
                            <a:rPr lang="en-US" sz="2000" i="1" smtClean="0">
                              <a:solidFill>
                                <a:prstClr val="black"/>
                              </a:solidFill>
                              <a:latin typeface="Cambria Math" panose="02040503050406030204" pitchFamily="18" charset="0"/>
                            </a:rPr>
                            <m:t>−0.75</m:t>
                          </m:r>
                        </m:e>
                      </m:d>
                      <m:r>
                        <a:rPr lang="en-US" sz="2000" i="1" smtClean="0">
                          <a:solidFill>
                            <a:prstClr val="black"/>
                          </a:solidFill>
                          <a:latin typeface="Cambria Math" panose="02040503050406030204" pitchFamily="18" charset="0"/>
                        </a:rPr>
                        <m:t>9.81 </m:t>
                      </m:r>
                      <m:r>
                        <a:rPr lang="en-US" sz="2000" i="1" smtClean="0">
                          <a:solidFill>
                            <a:prstClr val="black"/>
                          </a:solidFill>
                          <a:latin typeface="Cambria Math" panose="02040503050406030204" pitchFamily="18" charset="0"/>
                        </a:rPr>
                        <m:t>𝑚</m:t>
                      </m:r>
                      <m:r>
                        <a:rPr lang="en-US" sz="2000" i="1" smtClean="0">
                          <a:solidFill>
                            <a:prstClr val="black"/>
                          </a:solidFill>
                          <a:latin typeface="Cambria Math" panose="02040503050406030204" pitchFamily="18" charset="0"/>
                        </a:rPr>
                        <m:t>/</m:t>
                      </m:r>
                      <m:sSup>
                        <m:sSupPr>
                          <m:ctrlPr>
                            <a:rPr lang="en-US" sz="2000" i="1" smtClean="0">
                              <a:solidFill>
                                <a:prstClr val="black"/>
                              </a:solidFill>
                              <a:latin typeface="Cambria Math" panose="02040503050406030204" pitchFamily="18" charset="0"/>
                            </a:rPr>
                          </m:ctrlPr>
                        </m:sSupPr>
                        <m:e>
                          <m:r>
                            <a:rPr lang="en-US" sz="2000" i="1" smtClean="0">
                              <a:solidFill>
                                <a:prstClr val="black"/>
                              </a:solidFill>
                              <a:latin typeface="Cambria Math" panose="02040503050406030204" pitchFamily="18" charset="0"/>
                            </a:rPr>
                            <m:t>𝑠</m:t>
                          </m:r>
                        </m:e>
                        <m:sup>
                          <m:r>
                            <a:rPr lang="en-US" sz="2000" i="1" smtClean="0">
                              <a:solidFill>
                                <a:prstClr val="black"/>
                              </a:solidFill>
                              <a:latin typeface="Cambria Math" panose="02040503050406030204" pitchFamily="18" charset="0"/>
                            </a:rPr>
                            <m:t>2</m:t>
                          </m:r>
                        </m:sup>
                      </m:sSup>
                      <m:r>
                        <a:rPr lang="en-US" sz="2000" i="1">
                          <a:solidFill>
                            <a:prstClr val="black"/>
                          </a:solidFill>
                          <a:latin typeface="Cambria Math" panose="02040503050406030204" pitchFamily="18" charset="0"/>
                          <a:ea typeface="Cambria Math" panose="02040503050406030204" pitchFamily="18" charset="0"/>
                        </a:rPr>
                        <m:t>=</m:t>
                      </m:r>
                      <m:r>
                        <a:rPr lang="en-US" sz="2000" i="1">
                          <a:solidFill>
                            <a:prstClr val="black"/>
                          </a:solidFill>
                          <a:latin typeface="Cambria Math" panose="02040503050406030204" pitchFamily="18" charset="0"/>
                          <a:ea typeface="Cambria Math" panose="02040503050406030204" pitchFamily="18" charset="0"/>
                        </a:rPr>
                        <m:t>𝑎</m:t>
                      </m:r>
                    </m:oMath>
                  </m:oMathPara>
                </a14:m>
                <a:endParaRPr lang="en-US" sz="2000" dirty="0">
                  <a:solidFill>
                    <a:prstClr val="black"/>
                  </a:solidFill>
                  <a:latin typeface="Calibri" panose="020F0502020204030204" pitchFamily="34" charset="0"/>
                  <a:cs typeface="Calibri" panose="020F0502020204030204" pitchFamily="34" charset="0"/>
                </a:endParaRPr>
              </a:p>
            </p:txBody>
          </p:sp>
        </mc:Choice>
        <mc:Fallback xmlns="">
          <p:sp>
            <p:nvSpPr>
              <p:cNvPr id="29" name="Rectangle 28">
                <a:extLst>
                  <a:ext uri="{FF2B5EF4-FFF2-40B4-BE49-F238E27FC236}">
                    <a16:creationId xmlns:a16="http://schemas.microsoft.com/office/drawing/2014/main" id="{561D5208-B265-4B45-BAE7-C3C3E578059A}"/>
                  </a:ext>
                </a:extLst>
              </p:cNvPr>
              <p:cNvSpPr>
                <a:spLocks noRot="1" noChangeAspect="1" noMove="1" noResize="1" noEditPoints="1" noAdjustHandles="1" noChangeArrowheads="1" noChangeShapeType="1" noTextEdit="1"/>
              </p:cNvSpPr>
              <p:nvPr/>
            </p:nvSpPr>
            <p:spPr>
              <a:xfrm>
                <a:off x="2556080" y="4835623"/>
                <a:ext cx="2743893" cy="400110"/>
              </a:xfrm>
              <a:prstGeom prst="rect">
                <a:avLst/>
              </a:prstGeom>
              <a:blipFill>
                <a:blip r:embed="rId9"/>
                <a:stretch>
                  <a:fillRect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9E01FDB8-346D-4EED-801B-95CC68B05C66}"/>
                  </a:ext>
                </a:extLst>
              </p:cNvPr>
              <p:cNvSpPr/>
              <p:nvPr/>
            </p:nvSpPr>
            <p:spPr>
              <a:xfrm>
                <a:off x="2688795" y="5366880"/>
                <a:ext cx="2546220"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rPr>
                        <m:t>𝑎</m:t>
                      </m:r>
                      <m:r>
                        <a:rPr lang="en-US" sz="2000" i="1" smtClean="0">
                          <a:solidFill>
                            <a:prstClr val="black"/>
                          </a:solidFill>
                          <a:latin typeface="Cambria Math" panose="02040503050406030204" pitchFamily="18" charset="0"/>
                        </a:rPr>
                        <m:t>=−7.35 </m:t>
                      </m:r>
                      <m:r>
                        <a:rPr lang="en-US" sz="2000" i="1" smtClean="0">
                          <a:solidFill>
                            <a:prstClr val="black"/>
                          </a:solidFill>
                          <a:latin typeface="Cambria Math" panose="02040503050406030204" pitchFamily="18" charset="0"/>
                        </a:rPr>
                        <m:t>𝑚</m:t>
                      </m:r>
                      <m:r>
                        <a:rPr lang="en-US" sz="2000" i="1" smtClean="0">
                          <a:solidFill>
                            <a:prstClr val="black"/>
                          </a:solidFill>
                          <a:latin typeface="Cambria Math" panose="02040503050406030204" pitchFamily="18" charset="0"/>
                        </a:rPr>
                        <m:t>/</m:t>
                      </m:r>
                      <m:sSup>
                        <m:sSupPr>
                          <m:ctrlPr>
                            <a:rPr lang="en-US" sz="2000" i="1" smtClean="0">
                              <a:solidFill>
                                <a:prstClr val="black"/>
                              </a:solidFill>
                              <a:latin typeface="Cambria Math" panose="02040503050406030204" pitchFamily="18" charset="0"/>
                            </a:rPr>
                          </m:ctrlPr>
                        </m:sSupPr>
                        <m:e>
                          <m:r>
                            <a:rPr lang="en-US" sz="2000" i="1" smtClean="0">
                              <a:solidFill>
                                <a:prstClr val="black"/>
                              </a:solidFill>
                              <a:latin typeface="Cambria Math" panose="02040503050406030204" pitchFamily="18" charset="0"/>
                            </a:rPr>
                            <m:t>𝑠</m:t>
                          </m:r>
                        </m:e>
                        <m:sup>
                          <m:r>
                            <a:rPr lang="en-US" sz="2000" i="1" smtClean="0">
                              <a:solidFill>
                                <a:prstClr val="black"/>
                              </a:solidFill>
                              <a:latin typeface="Cambria Math" panose="02040503050406030204" pitchFamily="18" charset="0"/>
                            </a:rPr>
                            <m:t>2</m:t>
                          </m:r>
                        </m:sup>
                      </m:sSup>
                    </m:oMath>
                  </m:oMathPara>
                </a14:m>
                <a:endParaRPr lang="en-US" sz="2000" dirty="0">
                  <a:solidFill>
                    <a:prstClr val="black"/>
                  </a:solidFill>
                  <a:latin typeface="Gill Sans MT" panose="020B0502020104020203"/>
                </a:endParaRPr>
              </a:p>
            </p:txBody>
          </p:sp>
        </mc:Choice>
        <mc:Fallback xmlns="">
          <p:sp>
            <p:nvSpPr>
              <p:cNvPr id="30" name="Rectangle 29">
                <a:extLst>
                  <a:ext uri="{FF2B5EF4-FFF2-40B4-BE49-F238E27FC236}">
                    <a16:creationId xmlns:a16="http://schemas.microsoft.com/office/drawing/2014/main" id="{9E01FDB8-346D-4EED-801B-95CC68B05C66}"/>
                  </a:ext>
                </a:extLst>
              </p:cNvPr>
              <p:cNvSpPr>
                <a:spLocks noRot="1" noChangeAspect="1" noMove="1" noResize="1" noEditPoints="1" noAdjustHandles="1" noChangeArrowheads="1" noChangeShapeType="1" noTextEdit="1"/>
              </p:cNvSpPr>
              <p:nvPr/>
            </p:nvSpPr>
            <p:spPr>
              <a:xfrm>
                <a:off x="2688795" y="5366880"/>
                <a:ext cx="2546220" cy="400110"/>
              </a:xfrm>
              <a:prstGeom prst="rect">
                <a:avLst/>
              </a:prstGeom>
              <a:blipFill>
                <a:blip r:embed="rId10"/>
                <a:stretch>
                  <a:fillRect b="-15152"/>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B25F5D58-51E0-46B5-AA5B-8905B690AC7C}"/>
              </a:ext>
            </a:extLst>
          </p:cNvPr>
          <p:cNvSpPr txBox="1"/>
          <p:nvPr/>
        </p:nvSpPr>
        <p:spPr>
          <a:xfrm>
            <a:off x="55113" y="6018995"/>
            <a:ext cx="9033774" cy="461665"/>
          </a:xfrm>
          <a:prstGeom prst="rect">
            <a:avLst/>
          </a:prstGeom>
          <a:noFill/>
        </p:spPr>
        <p:txBody>
          <a:bodyPr wrap="square" rtlCol="0">
            <a:spAutoFit/>
          </a:bodyPr>
          <a:lstStyle/>
          <a:p>
            <a:pPr algn="just"/>
            <a:r>
              <a:rPr lang="en-US" sz="2400" dirty="0">
                <a:solidFill>
                  <a:srgbClr val="0070C0"/>
                </a:solidFill>
                <a:latin typeface="Times New Roman" panose="02020603050405020304" pitchFamily="18" charset="0"/>
                <a:cs typeface="Times New Roman" panose="02020603050405020304" pitchFamily="18" charset="0"/>
              </a:rPr>
              <a:t>Due to the sign of the result, the direction of the </a:t>
            </a:r>
            <a:r>
              <a:rPr lang="en-US" sz="2400" b="1" dirty="0">
                <a:solidFill>
                  <a:srgbClr val="0070C0"/>
                </a:solidFill>
                <a:latin typeface="Times New Roman" panose="02020603050405020304" pitchFamily="18" charset="0"/>
                <a:cs typeface="Times New Roman" panose="02020603050405020304" pitchFamily="18" charset="0"/>
              </a:rPr>
              <a:t>acceleration is down</a:t>
            </a:r>
            <a:r>
              <a:rPr lang="en-US" sz="2400" dirty="0">
                <a:solidFill>
                  <a:srgbClr val="0070C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1911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9: ANSWERS</a:t>
            </a:r>
          </a:p>
        </p:txBody>
      </p:sp>
      <p:sp>
        <p:nvSpPr>
          <p:cNvPr id="13" name="Rectangle 12">
            <a:extLst>
              <a:ext uri="{FF2B5EF4-FFF2-40B4-BE49-F238E27FC236}">
                <a16:creationId xmlns:a16="http://schemas.microsoft.com/office/drawing/2014/main" id="{63D7AEA4-28B6-4314-B47A-54B03D770333}"/>
              </a:ext>
            </a:extLst>
          </p:cNvPr>
          <p:cNvSpPr/>
          <p:nvPr/>
        </p:nvSpPr>
        <p:spPr>
          <a:xfrm>
            <a:off x="-16547" y="729087"/>
            <a:ext cx="8311891" cy="461665"/>
          </a:xfrm>
          <a:prstGeom prst="rect">
            <a:avLst/>
          </a:prstGeom>
        </p:spPr>
        <p:txBody>
          <a:bodyPr wrap="none">
            <a:spAutoFit/>
          </a:bodyPr>
          <a:lstStyle/>
          <a:p>
            <a:pPr lvl="0"/>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(b) t</a:t>
            </a:r>
            <a:r>
              <a:rPr lang="en-US" sz="2400" dirty="0">
                <a:solidFill>
                  <a:prstClr val="black"/>
                </a:solidFill>
                <a:latin typeface="Times New Roman" panose="02020603050405020304" pitchFamily="18" charset="0"/>
                <a:ea typeface="Times New Roman" panose="02020603050405020304" pitchFamily="18" charset="0"/>
              </a:rPr>
              <a:t>he force of air resistance on the sky divers and their parachute</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pic>
        <p:nvPicPr>
          <p:cNvPr id="10" name="Picture 9">
            <a:extLst>
              <a:ext uri="{FF2B5EF4-FFF2-40B4-BE49-F238E27FC236}">
                <a16:creationId xmlns:a16="http://schemas.microsoft.com/office/drawing/2014/main" id="{34BAA255-C059-4EEF-AB25-94E2EF2132DB}"/>
              </a:ext>
            </a:extLst>
          </p:cNvPr>
          <p:cNvPicPr>
            <a:picLocks noChangeAspect="1"/>
          </p:cNvPicPr>
          <p:nvPr/>
        </p:nvPicPr>
        <p:blipFill>
          <a:blip r:embed="rId2"/>
          <a:stretch>
            <a:fillRect/>
          </a:stretch>
        </p:blipFill>
        <p:spPr>
          <a:xfrm>
            <a:off x="7425538" y="2493764"/>
            <a:ext cx="1103156" cy="2541584"/>
          </a:xfrm>
          <a:prstGeom prst="rect">
            <a:avLst/>
          </a:prstGeom>
        </p:spPr>
      </p:pic>
      <p:sp>
        <p:nvSpPr>
          <p:cNvPr id="4" name="Rectangle 3">
            <a:extLst>
              <a:ext uri="{FF2B5EF4-FFF2-40B4-BE49-F238E27FC236}">
                <a16:creationId xmlns:a16="http://schemas.microsoft.com/office/drawing/2014/main" id="{CD8B4AB5-3AC7-4FBD-9A53-3C3AF24675C5}"/>
              </a:ext>
            </a:extLst>
          </p:cNvPr>
          <p:cNvSpPr/>
          <p:nvPr/>
        </p:nvSpPr>
        <p:spPr>
          <a:xfrm>
            <a:off x="390087" y="1293435"/>
            <a:ext cx="8443519" cy="1200329"/>
          </a:xfrm>
          <a:prstGeom prst="rect">
            <a:avLst/>
          </a:prstGeom>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rPr>
              <a:t>If they are descending at constant speed, then the net force on them must be zero, and so the force of air resistance must be equal to their weight. </a:t>
            </a:r>
            <a:endParaRPr kumimoji="0" lang="en-US" sz="18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93C84FCD-CDF8-43C8-B210-3010352F1EC0}"/>
                  </a:ext>
                </a:extLst>
              </p:cNvPr>
              <p:cNvSpPr/>
              <p:nvPr/>
            </p:nvSpPr>
            <p:spPr>
              <a:xfrm>
                <a:off x="3007453" y="2514282"/>
                <a:ext cx="2539413" cy="837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2000" i="1" smtClean="0">
                              <a:solidFill>
                                <a:prstClr val="black"/>
                              </a:solidFill>
                              <a:latin typeface="Cambria Math" panose="02040503050406030204" pitchFamily="18" charset="0"/>
                            </a:rPr>
                          </m:ctrlPr>
                        </m:naryPr>
                        <m:sub/>
                        <m:sup/>
                        <m:e>
                          <m:r>
                            <a:rPr lang="en-US" sz="2000" i="1" smtClean="0">
                              <a:solidFill>
                                <a:prstClr val="black"/>
                              </a:solidFill>
                              <a:latin typeface="Cambria Math" panose="02040503050406030204" pitchFamily="18" charset="0"/>
                            </a:rPr>
                            <m:t>𝐹</m:t>
                          </m:r>
                        </m:e>
                      </m:nary>
                      <m:r>
                        <a:rPr lang="en-US" sz="2000" smtClean="0">
                          <a:solidFill>
                            <a:prstClr val="black"/>
                          </a:solidFill>
                          <a:latin typeface="Cambria Math" panose="02040503050406030204" pitchFamily="18" charset="0"/>
                        </a:rPr>
                        <m:t>=</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𝐹</m:t>
                          </m:r>
                        </m:e>
                        <m:sub>
                          <m:r>
                            <a:rPr lang="en-US" sz="2000" i="1" smtClean="0">
                              <a:solidFill>
                                <a:prstClr val="black"/>
                              </a:solidFill>
                              <a:latin typeface="Cambria Math" panose="02040503050406030204" pitchFamily="18" charset="0"/>
                            </a:rPr>
                            <m:t>𝐴</m:t>
                          </m:r>
                        </m:sub>
                      </m:sSub>
                      <m:r>
                        <a:rPr lang="en-US" sz="2000" i="1" smtClean="0">
                          <a:solidFill>
                            <a:prstClr val="black"/>
                          </a:solidFill>
                          <a:latin typeface="Cambria Math" panose="02040503050406030204" pitchFamily="18" charset="0"/>
                        </a:rPr>
                        <m:t>−</m:t>
                      </m:r>
                      <m:r>
                        <a:rPr lang="en-US" sz="2000" i="1" smtClean="0">
                          <a:solidFill>
                            <a:prstClr val="black"/>
                          </a:solidFill>
                          <a:latin typeface="Cambria Math" panose="02040503050406030204" pitchFamily="18" charset="0"/>
                          <a:ea typeface="Cambria Math" panose="02040503050406030204" pitchFamily="18" charset="0"/>
                        </a:rPr>
                        <m:t>𝑚𝑔</m:t>
                      </m:r>
                      <m:r>
                        <a:rPr lang="en-US" sz="2000" i="1" smtClean="0">
                          <a:solidFill>
                            <a:prstClr val="black"/>
                          </a:solidFill>
                          <a:latin typeface="Cambria Math" panose="02040503050406030204" pitchFamily="18" charset="0"/>
                          <a:ea typeface="Cambria Math" panose="02040503050406030204" pitchFamily="18" charset="0"/>
                        </a:rPr>
                        <m:t>=0</m:t>
                      </m:r>
                    </m:oMath>
                  </m:oMathPara>
                </a14:m>
                <a:endParaRPr lang="en-US" sz="2000" dirty="0">
                  <a:solidFill>
                    <a:prstClr val="black"/>
                  </a:solidFill>
                  <a:latin typeface="Calibri" panose="020F0502020204030204" pitchFamily="34" charset="0"/>
                  <a:cs typeface="Calibri" panose="020F0502020204030204" pitchFamily="34" charset="0"/>
                </a:endParaRPr>
              </a:p>
            </p:txBody>
          </p:sp>
        </mc:Choice>
        <mc:Fallback xmlns="">
          <p:sp>
            <p:nvSpPr>
              <p:cNvPr id="15" name="Rectangle 14">
                <a:extLst>
                  <a:ext uri="{FF2B5EF4-FFF2-40B4-BE49-F238E27FC236}">
                    <a16:creationId xmlns:a16="http://schemas.microsoft.com/office/drawing/2014/main" id="{93C84FCD-CDF8-43C8-B210-3010352F1EC0}"/>
                  </a:ext>
                </a:extLst>
              </p:cNvPr>
              <p:cNvSpPr>
                <a:spLocks noRot="1" noChangeAspect="1" noMove="1" noResize="1" noEditPoints="1" noAdjustHandles="1" noChangeArrowheads="1" noChangeShapeType="1" noTextEdit="1"/>
              </p:cNvSpPr>
              <p:nvPr/>
            </p:nvSpPr>
            <p:spPr>
              <a:xfrm>
                <a:off x="3007453" y="2514282"/>
                <a:ext cx="2539413" cy="837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81A20EA0-EC46-41BC-8F94-453E52808E89}"/>
                  </a:ext>
                </a:extLst>
              </p:cNvPr>
              <p:cNvSpPr/>
              <p:nvPr/>
            </p:nvSpPr>
            <p:spPr>
              <a:xfrm>
                <a:off x="3443405" y="3444300"/>
                <a:ext cx="166750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𝐹</m:t>
                          </m:r>
                        </m:e>
                        <m:sub>
                          <m:r>
                            <a:rPr lang="en-US" sz="2000" i="1">
                              <a:solidFill>
                                <a:prstClr val="black"/>
                              </a:solidFill>
                              <a:latin typeface="Cambria Math" panose="02040503050406030204" pitchFamily="18" charset="0"/>
                            </a:rPr>
                            <m:t>𝐴</m:t>
                          </m:r>
                        </m:sub>
                      </m:sSub>
                      <m:r>
                        <a:rPr lang="en-US" sz="2000" i="1">
                          <a:solidFill>
                            <a:prstClr val="black"/>
                          </a:solidFill>
                          <a:latin typeface="Cambria Math" panose="02040503050406030204" pitchFamily="18" charset="0"/>
                        </a:rPr>
                        <m:t>−</m:t>
                      </m:r>
                      <m:r>
                        <a:rPr lang="en-US" sz="2000" i="1">
                          <a:solidFill>
                            <a:prstClr val="black"/>
                          </a:solidFill>
                          <a:latin typeface="Cambria Math" panose="02040503050406030204" pitchFamily="18" charset="0"/>
                          <a:ea typeface="Cambria Math" panose="02040503050406030204" pitchFamily="18" charset="0"/>
                        </a:rPr>
                        <m:t>𝑚𝑔</m:t>
                      </m:r>
                      <m:r>
                        <a:rPr lang="en-US" sz="2000" i="1">
                          <a:solidFill>
                            <a:prstClr val="black"/>
                          </a:solidFill>
                          <a:latin typeface="Cambria Math" panose="02040503050406030204" pitchFamily="18" charset="0"/>
                          <a:ea typeface="Cambria Math" panose="02040503050406030204" pitchFamily="18" charset="0"/>
                        </a:rPr>
                        <m:t>=0</m:t>
                      </m:r>
                    </m:oMath>
                  </m:oMathPara>
                </a14:m>
                <a:endParaRPr lang="en-US" sz="1600" dirty="0">
                  <a:solidFill>
                    <a:prstClr val="black"/>
                  </a:solidFill>
                  <a:latin typeface="Gill Sans MT" panose="020B0502020104020203"/>
                </a:endParaRPr>
              </a:p>
            </p:txBody>
          </p:sp>
        </mc:Choice>
        <mc:Fallback xmlns="">
          <p:sp>
            <p:nvSpPr>
              <p:cNvPr id="16" name="Rectangle 15">
                <a:extLst>
                  <a:ext uri="{FF2B5EF4-FFF2-40B4-BE49-F238E27FC236}">
                    <a16:creationId xmlns:a16="http://schemas.microsoft.com/office/drawing/2014/main" id="{81A20EA0-EC46-41BC-8F94-453E52808E89}"/>
                  </a:ext>
                </a:extLst>
              </p:cNvPr>
              <p:cNvSpPr>
                <a:spLocks noRot="1" noChangeAspect="1" noMove="1" noResize="1" noEditPoints="1" noAdjustHandles="1" noChangeArrowheads="1" noChangeShapeType="1" noTextEdit="1"/>
              </p:cNvSpPr>
              <p:nvPr/>
            </p:nvSpPr>
            <p:spPr>
              <a:xfrm>
                <a:off x="3443405" y="3444300"/>
                <a:ext cx="1667508" cy="400110"/>
              </a:xfrm>
              <a:prstGeom prst="rect">
                <a:avLst/>
              </a:prstGeom>
              <a:blipFill>
                <a:blip r:embed="rId4"/>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7512E116-15CC-46F0-95A9-A530C8B46323}"/>
                  </a:ext>
                </a:extLst>
              </p:cNvPr>
              <p:cNvSpPr/>
              <p:nvPr/>
            </p:nvSpPr>
            <p:spPr>
              <a:xfrm>
                <a:off x="3667922" y="4213125"/>
                <a:ext cx="121847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𝐹</m:t>
                          </m:r>
                        </m:e>
                        <m:sub>
                          <m:r>
                            <a:rPr lang="en-US" sz="2000" i="1">
                              <a:solidFill>
                                <a:prstClr val="black"/>
                              </a:solidFill>
                              <a:latin typeface="Cambria Math" panose="02040503050406030204" pitchFamily="18" charset="0"/>
                            </a:rPr>
                            <m:t>𝐴</m:t>
                          </m:r>
                        </m:sub>
                      </m:sSub>
                      <m:r>
                        <a:rPr lang="en-US" sz="2000" i="1">
                          <a:solidFill>
                            <a:prstClr val="black"/>
                          </a:solidFill>
                          <a:latin typeface="Cambria Math" panose="02040503050406030204" pitchFamily="18" charset="0"/>
                          <a:ea typeface="Cambria Math" panose="02040503050406030204" pitchFamily="18" charset="0"/>
                        </a:rPr>
                        <m:t>=</m:t>
                      </m:r>
                      <m:r>
                        <a:rPr lang="en-US" sz="2000" i="1">
                          <a:solidFill>
                            <a:prstClr val="black"/>
                          </a:solidFill>
                          <a:latin typeface="Cambria Math" panose="02040503050406030204" pitchFamily="18" charset="0"/>
                          <a:ea typeface="Cambria Math" panose="02040503050406030204" pitchFamily="18" charset="0"/>
                        </a:rPr>
                        <m:t>𝑚𝑔</m:t>
                      </m:r>
                    </m:oMath>
                  </m:oMathPara>
                </a14:m>
                <a:endParaRPr lang="en-US" sz="1600" dirty="0">
                  <a:solidFill>
                    <a:prstClr val="black"/>
                  </a:solidFill>
                  <a:latin typeface="Gill Sans MT" panose="020B0502020104020203"/>
                </a:endParaRPr>
              </a:p>
            </p:txBody>
          </p:sp>
        </mc:Choice>
        <mc:Fallback xmlns="">
          <p:sp>
            <p:nvSpPr>
              <p:cNvPr id="17" name="Rectangle 16">
                <a:extLst>
                  <a:ext uri="{FF2B5EF4-FFF2-40B4-BE49-F238E27FC236}">
                    <a16:creationId xmlns:a16="http://schemas.microsoft.com/office/drawing/2014/main" id="{7512E116-15CC-46F0-95A9-A530C8B46323}"/>
                  </a:ext>
                </a:extLst>
              </p:cNvPr>
              <p:cNvSpPr>
                <a:spLocks noRot="1" noChangeAspect="1" noMove="1" noResize="1" noEditPoints="1" noAdjustHandles="1" noChangeArrowheads="1" noChangeShapeType="1" noTextEdit="1"/>
              </p:cNvSpPr>
              <p:nvPr/>
            </p:nvSpPr>
            <p:spPr>
              <a:xfrm>
                <a:off x="3667922" y="4213125"/>
                <a:ext cx="1218474" cy="400110"/>
              </a:xfrm>
              <a:prstGeom prst="rect">
                <a:avLst/>
              </a:prstGeom>
              <a:blipFill>
                <a:blip r:embed="rId5"/>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AC647C6A-3066-49FA-9CE4-820511A4485C}"/>
                  </a:ext>
                </a:extLst>
              </p:cNvPr>
              <p:cNvSpPr/>
              <p:nvPr/>
            </p:nvSpPr>
            <p:spPr>
              <a:xfrm>
                <a:off x="2870721" y="4888093"/>
                <a:ext cx="318619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𝐹</m:t>
                          </m:r>
                        </m:e>
                        <m:sub>
                          <m:r>
                            <a:rPr lang="en-US" sz="2000" i="1">
                              <a:solidFill>
                                <a:prstClr val="black"/>
                              </a:solidFill>
                              <a:latin typeface="Cambria Math" panose="02040503050406030204" pitchFamily="18" charset="0"/>
                            </a:rPr>
                            <m:t>𝐴</m:t>
                          </m:r>
                        </m:sub>
                      </m:sSub>
                      <m:r>
                        <a:rPr lang="en-US" sz="2000" i="1">
                          <a:solidFill>
                            <a:prstClr val="black"/>
                          </a:solidFill>
                          <a:latin typeface="Cambria Math" panose="02040503050406030204" pitchFamily="18" charset="0"/>
                          <a:ea typeface="Cambria Math" panose="02040503050406030204" pitchFamily="18" charset="0"/>
                        </a:rPr>
                        <m:t>=</m:t>
                      </m:r>
                      <m:d>
                        <m:dPr>
                          <m:ctrlPr>
                            <a:rPr lang="en-US" sz="2000" i="1" smtClean="0">
                              <a:solidFill>
                                <a:prstClr val="black"/>
                              </a:solidFill>
                              <a:latin typeface="Cambria Math" panose="02040503050406030204" pitchFamily="18" charset="0"/>
                              <a:ea typeface="Cambria Math" panose="02040503050406030204" pitchFamily="18" charset="0"/>
                            </a:rPr>
                          </m:ctrlPr>
                        </m:dPr>
                        <m:e>
                          <m:r>
                            <a:rPr lang="en-US" sz="2000" i="1" smtClean="0">
                              <a:solidFill>
                                <a:prstClr val="black"/>
                              </a:solidFill>
                              <a:latin typeface="Cambria Math" panose="02040503050406030204" pitchFamily="18" charset="0"/>
                              <a:ea typeface="Cambria Math" panose="02040503050406030204" pitchFamily="18" charset="0"/>
                            </a:rPr>
                            <m:t>123 </m:t>
                          </m:r>
                          <m:r>
                            <a:rPr lang="en-US" sz="2000" i="1" smtClean="0">
                              <a:solidFill>
                                <a:prstClr val="black"/>
                              </a:solidFill>
                              <a:latin typeface="Cambria Math" panose="02040503050406030204" pitchFamily="18" charset="0"/>
                              <a:ea typeface="Cambria Math" panose="02040503050406030204" pitchFamily="18" charset="0"/>
                            </a:rPr>
                            <m:t>𝑘𝑔</m:t>
                          </m:r>
                        </m:e>
                      </m:d>
                      <m:d>
                        <m:dPr>
                          <m:ctrlPr>
                            <a:rPr lang="en-US" sz="2000" i="1" smtClean="0">
                              <a:solidFill>
                                <a:prstClr val="black"/>
                              </a:solidFill>
                              <a:latin typeface="Cambria Math" panose="02040503050406030204" pitchFamily="18" charset="0"/>
                              <a:ea typeface="Cambria Math" panose="02040503050406030204" pitchFamily="18" charset="0"/>
                            </a:rPr>
                          </m:ctrlPr>
                        </m:dPr>
                        <m:e>
                          <m:r>
                            <a:rPr lang="en-US" sz="2000" i="1" smtClean="0">
                              <a:solidFill>
                                <a:prstClr val="black"/>
                              </a:solidFill>
                              <a:latin typeface="Cambria Math" panose="02040503050406030204" pitchFamily="18" charset="0"/>
                              <a:ea typeface="Cambria Math" panose="02040503050406030204" pitchFamily="18" charset="0"/>
                            </a:rPr>
                            <m:t>9.81 </m:t>
                          </m:r>
                          <m:r>
                            <a:rPr lang="en-US" sz="2000" i="1" smtClean="0">
                              <a:solidFill>
                                <a:prstClr val="black"/>
                              </a:solidFill>
                              <a:latin typeface="Cambria Math" panose="02040503050406030204" pitchFamily="18" charset="0"/>
                              <a:ea typeface="Cambria Math" panose="02040503050406030204" pitchFamily="18" charset="0"/>
                            </a:rPr>
                            <m:t>𝑚</m:t>
                          </m:r>
                          <m:r>
                            <a:rPr lang="en-US" sz="2000" i="1" smtClean="0">
                              <a:solidFill>
                                <a:prstClr val="black"/>
                              </a:solidFill>
                              <a:latin typeface="Cambria Math" panose="02040503050406030204" pitchFamily="18" charset="0"/>
                              <a:ea typeface="Cambria Math" panose="02040503050406030204" pitchFamily="18" charset="0"/>
                            </a:rPr>
                            <m:t>/</m:t>
                          </m:r>
                          <m:sSup>
                            <m:sSupPr>
                              <m:ctrlPr>
                                <a:rPr lang="en-US" sz="2000" i="1" smtClean="0">
                                  <a:solidFill>
                                    <a:prstClr val="black"/>
                                  </a:solidFill>
                                  <a:latin typeface="Cambria Math" panose="02040503050406030204" pitchFamily="18" charset="0"/>
                                  <a:ea typeface="Cambria Math" panose="02040503050406030204" pitchFamily="18" charset="0"/>
                                </a:rPr>
                              </m:ctrlPr>
                            </m:sSupPr>
                            <m:e>
                              <m:r>
                                <a:rPr lang="en-US" sz="2000" i="1" smtClean="0">
                                  <a:solidFill>
                                    <a:prstClr val="black"/>
                                  </a:solidFill>
                                  <a:latin typeface="Cambria Math" panose="02040503050406030204" pitchFamily="18" charset="0"/>
                                  <a:ea typeface="Cambria Math" panose="02040503050406030204" pitchFamily="18" charset="0"/>
                                </a:rPr>
                                <m:t>𝑠</m:t>
                              </m:r>
                            </m:e>
                            <m:sup>
                              <m:r>
                                <a:rPr lang="en-US" sz="2000" i="1" smtClean="0">
                                  <a:solidFill>
                                    <a:prstClr val="black"/>
                                  </a:solidFill>
                                  <a:latin typeface="Cambria Math" panose="02040503050406030204" pitchFamily="18" charset="0"/>
                                  <a:ea typeface="Cambria Math" panose="02040503050406030204" pitchFamily="18" charset="0"/>
                                </a:rPr>
                                <m:t>2</m:t>
                              </m:r>
                            </m:sup>
                          </m:sSup>
                        </m:e>
                      </m:d>
                    </m:oMath>
                  </m:oMathPara>
                </a14:m>
                <a:endParaRPr lang="en-US" sz="1600" dirty="0">
                  <a:solidFill>
                    <a:prstClr val="black"/>
                  </a:solidFill>
                  <a:latin typeface="Gill Sans MT" panose="020B0502020104020203"/>
                </a:endParaRPr>
              </a:p>
            </p:txBody>
          </p:sp>
        </mc:Choice>
        <mc:Fallback xmlns="">
          <p:sp>
            <p:nvSpPr>
              <p:cNvPr id="18" name="Rectangle 17">
                <a:extLst>
                  <a:ext uri="{FF2B5EF4-FFF2-40B4-BE49-F238E27FC236}">
                    <a16:creationId xmlns:a16="http://schemas.microsoft.com/office/drawing/2014/main" id="{AC647C6A-3066-49FA-9CE4-820511A4485C}"/>
                  </a:ext>
                </a:extLst>
              </p:cNvPr>
              <p:cNvSpPr>
                <a:spLocks noRot="1" noChangeAspect="1" noMove="1" noResize="1" noEditPoints="1" noAdjustHandles="1" noChangeArrowheads="1" noChangeShapeType="1" noTextEdit="1"/>
              </p:cNvSpPr>
              <p:nvPr/>
            </p:nvSpPr>
            <p:spPr>
              <a:xfrm>
                <a:off x="2870721" y="4888093"/>
                <a:ext cx="3186193" cy="400110"/>
              </a:xfrm>
              <a:prstGeom prst="rect">
                <a:avLst/>
              </a:prstGeom>
              <a:blipFill>
                <a:blip r:embed="rId6"/>
                <a:stretch>
                  <a:fillRect b="-16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2CBF8D24-7F39-498F-9BD2-E429D467218A}"/>
                  </a:ext>
                </a:extLst>
              </p:cNvPr>
              <p:cNvSpPr/>
              <p:nvPr/>
            </p:nvSpPr>
            <p:spPr>
              <a:xfrm>
                <a:off x="3279932" y="5856973"/>
                <a:ext cx="171893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𝐹</m:t>
                          </m:r>
                        </m:e>
                        <m:sub>
                          <m:r>
                            <a:rPr lang="en-US" sz="2000" i="1">
                              <a:solidFill>
                                <a:prstClr val="black"/>
                              </a:solidFill>
                              <a:latin typeface="Cambria Math" panose="02040503050406030204" pitchFamily="18" charset="0"/>
                            </a:rPr>
                            <m:t>𝐴</m:t>
                          </m:r>
                        </m:sub>
                      </m:sSub>
                      <m:r>
                        <a:rPr lang="en-US" sz="2000" i="1">
                          <a:solidFill>
                            <a:prstClr val="black"/>
                          </a:solidFill>
                          <a:latin typeface="Cambria Math" panose="02040503050406030204" pitchFamily="18" charset="0"/>
                          <a:ea typeface="Cambria Math" panose="02040503050406030204" pitchFamily="18" charset="0"/>
                        </a:rPr>
                        <m:t>=</m:t>
                      </m:r>
                      <m:r>
                        <a:rPr lang="en-US" sz="2000" i="1" smtClean="0">
                          <a:solidFill>
                            <a:prstClr val="black"/>
                          </a:solidFill>
                          <a:latin typeface="Cambria Math" panose="02040503050406030204" pitchFamily="18" charset="0"/>
                          <a:ea typeface="Cambria Math" panose="02040503050406030204" pitchFamily="18" charset="0"/>
                        </a:rPr>
                        <m:t>1294 </m:t>
                      </m:r>
                      <m:r>
                        <a:rPr lang="en-US" sz="2000" i="1" smtClean="0">
                          <a:solidFill>
                            <a:prstClr val="black"/>
                          </a:solidFill>
                          <a:latin typeface="Cambria Math" panose="02040503050406030204" pitchFamily="18" charset="0"/>
                          <a:ea typeface="Cambria Math" panose="02040503050406030204" pitchFamily="18" charset="0"/>
                        </a:rPr>
                        <m:t>𝑁</m:t>
                      </m:r>
                      <m:r>
                        <a:rPr lang="en-US" sz="2000" i="1" smtClean="0">
                          <a:solidFill>
                            <a:prstClr val="black"/>
                          </a:solidFill>
                          <a:latin typeface="Cambria Math" panose="02040503050406030204" pitchFamily="18" charset="0"/>
                          <a:ea typeface="Cambria Math" panose="02040503050406030204" pitchFamily="18" charset="0"/>
                        </a:rPr>
                        <m:t> </m:t>
                      </m:r>
                    </m:oMath>
                  </m:oMathPara>
                </a14:m>
                <a:endParaRPr lang="en-US" sz="1600" dirty="0">
                  <a:solidFill>
                    <a:prstClr val="black"/>
                  </a:solidFill>
                  <a:latin typeface="Gill Sans MT" panose="020B0502020104020203"/>
                </a:endParaRPr>
              </a:p>
            </p:txBody>
          </p:sp>
        </mc:Choice>
        <mc:Fallback xmlns="">
          <p:sp>
            <p:nvSpPr>
              <p:cNvPr id="19" name="Rectangle 18">
                <a:extLst>
                  <a:ext uri="{FF2B5EF4-FFF2-40B4-BE49-F238E27FC236}">
                    <a16:creationId xmlns:a16="http://schemas.microsoft.com/office/drawing/2014/main" id="{2CBF8D24-7F39-498F-9BD2-E429D467218A}"/>
                  </a:ext>
                </a:extLst>
              </p:cNvPr>
              <p:cNvSpPr>
                <a:spLocks noRot="1" noChangeAspect="1" noMove="1" noResize="1" noEditPoints="1" noAdjustHandles="1" noChangeArrowheads="1" noChangeShapeType="1" noTextEdit="1"/>
              </p:cNvSpPr>
              <p:nvPr/>
            </p:nvSpPr>
            <p:spPr>
              <a:xfrm>
                <a:off x="3279932" y="5856973"/>
                <a:ext cx="1718932" cy="400110"/>
              </a:xfrm>
              <a:prstGeom prst="rect">
                <a:avLst/>
              </a:prstGeom>
              <a:blipFill>
                <a:blip r:embed="rId7"/>
                <a:stretch>
                  <a:fillRect b="-3077"/>
                </a:stretch>
              </a:blipFill>
            </p:spPr>
            <p:txBody>
              <a:bodyPr/>
              <a:lstStyle/>
              <a:p>
                <a:r>
                  <a:rPr lang="en-US">
                    <a:noFill/>
                  </a:rPr>
                  <a:t> </a:t>
                </a:r>
              </a:p>
            </p:txBody>
          </p:sp>
        </mc:Fallback>
      </mc:AlternateContent>
    </p:spTree>
    <p:extLst>
      <p:ext uri="{BB962C8B-B14F-4D97-AF65-F5344CB8AC3E}">
        <p14:creationId xmlns:p14="http://schemas.microsoft.com/office/powerpoint/2010/main" val="446352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10-Extension</a:t>
            </a:r>
          </a:p>
        </p:txBody>
      </p:sp>
      <p:sp>
        <p:nvSpPr>
          <p:cNvPr id="6" name="Rectangle 5">
            <a:extLst>
              <a:ext uri="{FF2B5EF4-FFF2-40B4-BE49-F238E27FC236}">
                <a16:creationId xmlns:a16="http://schemas.microsoft.com/office/drawing/2014/main" id="{FA8F4957-E9F4-43CD-A857-99EADE3951D7}"/>
              </a:ext>
            </a:extLst>
          </p:cNvPr>
          <p:cNvSpPr/>
          <p:nvPr/>
        </p:nvSpPr>
        <p:spPr>
          <a:xfrm>
            <a:off x="76899" y="804489"/>
            <a:ext cx="8839200" cy="3416320"/>
          </a:xfrm>
          <a:prstGeom prst="rect">
            <a:avLst/>
          </a:prstGeom>
        </p:spPr>
        <p:txBody>
          <a:bodyPr wrap="square">
            <a:spAutoFit/>
          </a:bodyPr>
          <a:lstStyle/>
          <a:p>
            <a:pPr marL="457200" lvl="0" indent="-457200" algn="just">
              <a:buAutoNum type="alphaLcParenBoth"/>
            </a:pPr>
            <a:r>
              <a:rPr lang="en-US" sz="2400" dirty="0">
                <a:solidFill>
                  <a:prstClr val="black"/>
                </a:solidFill>
                <a:latin typeface="Times New Roman" panose="02020603050405020304" pitchFamily="18" charset="0"/>
                <a:cs typeface="Times New Roman" panose="02020603050405020304" pitchFamily="18" charset="0"/>
              </a:rPr>
              <a:t>If </a:t>
            </a:r>
            <a:r>
              <a:rPr lang="en-US" sz="2400" i="1" dirty="0">
                <a:solidFill>
                  <a:prstClr val="black"/>
                </a:solidFill>
                <a:latin typeface="Times New Roman" panose="02020603050405020304" pitchFamily="18" charset="0"/>
                <a:cs typeface="Times New Roman" panose="02020603050405020304" pitchFamily="18" charset="0"/>
              </a:rPr>
              <a:t>m</a:t>
            </a:r>
            <a:r>
              <a:rPr lang="en-US" sz="2400" baseline="-25000" dirty="0">
                <a:solidFill>
                  <a:prstClr val="black"/>
                </a:solidFill>
                <a:latin typeface="Times New Roman" panose="02020603050405020304" pitchFamily="18" charset="0"/>
                <a:cs typeface="Times New Roman" panose="02020603050405020304" pitchFamily="18" charset="0"/>
              </a:rPr>
              <a:t>A</a:t>
            </a:r>
            <a:r>
              <a:rPr lang="en-US" sz="2400" i="1" dirty="0">
                <a:solidFill>
                  <a:prstClr val="black"/>
                </a:solidFill>
                <a:latin typeface="Times New Roman" panose="02020603050405020304" pitchFamily="18" charset="0"/>
                <a:cs typeface="Times New Roman" panose="02020603050405020304" pitchFamily="18" charset="0"/>
              </a:rPr>
              <a:t> </a:t>
            </a:r>
            <a:r>
              <a:rPr lang="en-US" sz="2400" dirty="0">
                <a:solidFill>
                  <a:prstClr val="black"/>
                </a:solidFill>
                <a:latin typeface="Times New Roman" panose="02020603050405020304" pitchFamily="18" charset="0"/>
                <a:cs typeface="Times New Roman" panose="02020603050405020304" pitchFamily="18" charset="0"/>
              </a:rPr>
              <a:t>= 13.0 kg and </a:t>
            </a:r>
            <a:r>
              <a:rPr lang="en-US" sz="2400" i="1" dirty="0" err="1">
                <a:solidFill>
                  <a:prstClr val="black"/>
                </a:solidFill>
                <a:latin typeface="Times New Roman" panose="02020603050405020304" pitchFamily="18" charset="0"/>
                <a:cs typeface="Times New Roman" panose="02020603050405020304" pitchFamily="18" charset="0"/>
              </a:rPr>
              <a:t>m</a:t>
            </a:r>
            <a:r>
              <a:rPr lang="en-US" sz="2400" baseline="-25000" dirty="0" err="1">
                <a:solidFill>
                  <a:prstClr val="black"/>
                </a:solidFill>
                <a:latin typeface="Times New Roman" panose="02020603050405020304" pitchFamily="18" charset="0"/>
                <a:cs typeface="Times New Roman" panose="02020603050405020304" pitchFamily="18" charset="0"/>
              </a:rPr>
              <a:t>B</a:t>
            </a:r>
            <a:r>
              <a:rPr lang="en-US" sz="2400" i="1" dirty="0">
                <a:solidFill>
                  <a:prstClr val="black"/>
                </a:solidFill>
                <a:latin typeface="Times New Roman" panose="02020603050405020304" pitchFamily="18" charset="0"/>
                <a:cs typeface="Times New Roman" panose="02020603050405020304" pitchFamily="18" charset="0"/>
              </a:rPr>
              <a:t> </a:t>
            </a:r>
            <a:r>
              <a:rPr lang="en-US" sz="2400" dirty="0">
                <a:solidFill>
                  <a:prstClr val="black"/>
                </a:solidFill>
                <a:latin typeface="Times New Roman" panose="02020603050405020304" pitchFamily="18" charset="0"/>
                <a:cs typeface="Times New Roman" panose="02020603050405020304" pitchFamily="18" charset="0"/>
              </a:rPr>
              <a:t>= 5.0 kg, </a:t>
            </a:r>
            <a:r>
              <a:rPr lang="en-US" sz="2400">
                <a:solidFill>
                  <a:prstClr val="black"/>
                </a:solidFill>
                <a:latin typeface="Times New Roman" panose="02020603050405020304" pitchFamily="18" charset="0"/>
                <a:cs typeface="Times New Roman" panose="02020603050405020304" pitchFamily="18" charset="0"/>
              </a:rPr>
              <a:t>are shown in </a:t>
            </a:r>
            <a:r>
              <a:rPr lang="en-US" sz="2400" dirty="0">
                <a:solidFill>
                  <a:prstClr val="black"/>
                </a:solidFill>
                <a:latin typeface="Times New Roman" panose="02020603050405020304" pitchFamily="18" charset="0"/>
                <a:cs typeface="Times New Roman" panose="02020603050405020304" pitchFamily="18" charset="0"/>
              </a:rPr>
              <a:t>the figure below, determine the acceleration of each block. </a:t>
            </a:r>
          </a:p>
          <a:p>
            <a:pPr marL="457200" lvl="0" indent="-457200" algn="just">
              <a:buAutoNum type="alphaLcParenBoth"/>
            </a:pPr>
            <a:endParaRPr lang="en-US" sz="2400" dirty="0">
              <a:solidFill>
                <a:prstClr val="black"/>
              </a:solidFill>
              <a:latin typeface="Times New Roman" panose="02020603050405020304" pitchFamily="18" charset="0"/>
              <a:cs typeface="Times New Roman" panose="02020603050405020304" pitchFamily="18" charset="0"/>
            </a:endParaRPr>
          </a:p>
          <a:p>
            <a:pPr marL="457200" lvl="0" indent="-457200" algn="just">
              <a:buAutoNum type="alphaLcParenBoth"/>
            </a:pPr>
            <a:r>
              <a:rPr lang="en-US" sz="2400" dirty="0">
                <a:solidFill>
                  <a:prstClr val="black"/>
                </a:solidFill>
                <a:latin typeface="Times New Roman" panose="02020603050405020304" pitchFamily="18" charset="0"/>
                <a:cs typeface="Times New Roman" panose="02020603050405020304" pitchFamily="18" charset="0"/>
              </a:rPr>
              <a:t>If initially </a:t>
            </a:r>
            <a:r>
              <a:rPr lang="en-US" sz="2400" i="1" dirty="0">
                <a:solidFill>
                  <a:prstClr val="black"/>
                </a:solidFill>
                <a:latin typeface="Times New Roman" panose="02020603050405020304" pitchFamily="18" charset="0"/>
                <a:cs typeface="Times New Roman" panose="02020603050405020304" pitchFamily="18" charset="0"/>
              </a:rPr>
              <a:t>m</a:t>
            </a:r>
            <a:r>
              <a:rPr lang="en-US" sz="2400" baseline="-25000" dirty="0">
                <a:solidFill>
                  <a:prstClr val="black"/>
                </a:solidFill>
                <a:latin typeface="Times New Roman" panose="02020603050405020304" pitchFamily="18" charset="0"/>
                <a:cs typeface="Times New Roman" panose="02020603050405020304" pitchFamily="18" charset="0"/>
              </a:rPr>
              <a:t>A</a:t>
            </a:r>
            <a:r>
              <a:rPr lang="en-US" sz="2400" i="1" dirty="0">
                <a:solidFill>
                  <a:prstClr val="black"/>
                </a:solidFill>
                <a:latin typeface="Times New Roman" panose="02020603050405020304" pitchFamily="18" charset="0"/>
                <a:cs typeface="Times New Roman" panose="02020603050405020304" pitchFamily="18" charset="0"/>
              </a:rPr>
              <a:t> </a:t>
            </a:r>
            <a:r>
              <a:rPr lang="en-US" sz="2400" dirty="0">
                <a:solidFill>
                  <a:prstClr val="black"/>
                </a:solidFill>
                <a:latin typeface="Times New Roman" panose="02020603050405020304" pitchFamily="18" charset="0"/>
                <a:cs typeface="Times New Roman" panose="02020603050405020304" pitchFamily="18" charset="0"/>
              </a:rPr>
              <a:t>is at rest 1.25 m from the edge of the table, how long does it take to reach the edge of the table if the system is allowed to move freely? </a:t>
            </a:r>
          </a:p>
          <a:p>
            <a:pPr marL="457200" lvl="0" indent="-457200" algn="just">
              <a:buAutoNum type="alphaLcParenBoth"/>
            </a:pPr>
            <a:endParaRPr lang="en-US" sz="2400" dirty="0">
              <a:solidFill>
                <a:prstClr val="black"/>
              </a:solidFill>
              <a:latin typeface="Times New Roman" panose="02020603050405020304" pitchFamily="18" charset="0"/>
              <a:cs typeface="Times New Roman" panose="02020603050405020304" pitchFamily="18" charset="0"/>
            </a:endParaRPr>
          </a:p>
          <a:p>
            <a:pPr marL="457200" lvl="0" indent="-457200" algn="just">
              <a:buAutoNum type="alphaLcParenBoth"/>
            </a:pPr>
            <a:r>
              <a:rPr lang="en-US" sz="2400" dirty="0">
                <a:solidFill>
                  <a:prstClr val="black"/>
                </a:solidFill>
                <a:latin typeface="Times New Roman" panose="02020603050405020304" pitchFamily="18" charset="0"/>
                <a:cs typeface="Times New Roman" panose="02020603050405020304" pitchFamily="18" charset="0"/>
              </a:rPr>
              <a:t>If </a:t>
            </a:r>
            <a:r>
              <a:rPr lang="en-US" sz="2400" i="1" dirty="0" err="1">
                <a:solidFill>
                  <a:prstClr val="black"/>
                </a:solidFill>
                <a:latin typeface="Times New Roman" panose="02020603050405020304" pitchFamily="18" charset="0"/>
                <a:cs typeface="Times New Roman" panose="02020603050405020304" pitchFamily="18" charset="0"/>
              </a:rPr>
              <a:t>m</a:t>
            </a:r>
            <a:r>
              <a:rPr lang="en-US" sz="2400" baseline="-25000" dirty="0" err="1">
                <a:solidFill>
                  <a:prstClr val="black"/>
                </a:solidFill>
                <a:latin typeface="Times New Roman" panose="02020603050405020304" pitchFamily="18" charset="0"/>
                <a:cs typeface="Times New Roman" panose="02020603050405020304" pitchFamily="18" charset="0"/>
              </a:rPr>
              <a:t>B</a:t>
            </a:r>
            <a:r>
              <a:rPr lang="en-US" sz="2400" i="1" dirty="0">
                <a:solidFill>
                  <a:prstClr val="black"/>
                </a:solidFill>
                <a:latin typeface="Times New Roman" panose="02020603050405020304" pitchFamily="18" charset="0"/>
                <a:cs typeface="Times New Roman" panose="02020603050405020304" pitchFamily="18" charset="0"/>
              </a:rPr>
              <a:t> </a:t>
            </a:r>
            <a:r>
              <a:rPr lang="en-US" sz="2400" dirty="0">
                <a:solidFill>
                  <a:prstClr val="black"/>
                </a:solidFill>
                <a:latin typeface="Times New Roman" panose="02020603050405020304" pitchFamily="18" charset="0"/>
                <a:cs typeface="Times New Roman" panose="02020603050405020304" pitchFamily="18" charset="0"/>
              </a:rPr>
              <a:t>= 1.0 kg, how large must </a:t>
            </a:r>
            <a:r>
              <a:rPr lang="en-US" sz="2400" i="1" dirty="0">
                <a:solidFill>
                  <a:prstClr val="black"/>
                </a:solidFill>
                <a:latin typeface="Times New Roman" panose="02020603050405020304" pitchFamily="18" charset="0"/>
                <a:cs typeface="Times New Roman" panose="02020603050405020304" pitchFamily="18" charset="0"/>
              </a:rPr>
              <a:t>m</a:t>
            </a:r>
            <a:r>
              <a:rPr lang="en-US" sz="2400" baseline="-25000" dirty="0">
                <a:solidFill>
                  <a:prstClr val="black"/>
                </a:solidFill>
                <a:latin typeface="Times New Roman" panose="02020603050405020304" pitchFamily="18" charset="0"/>
                <a:cs typeface="Times New Roman" panose="02020603050405020304" pitchFamily="18" charset="0"/>
              </a:rPr>
              <a:t>A</a:t>
            </a:r>
            <a:r>
              <a:rPr lang="en-US" sz="2400" i="1" dirty="0">
                <a:solidFill>
                  <a:prstClr val="black"/>
                </a:solidFill>
                <a:latin typeface="Times New Roman" panose="02020603050405020304" pitchFamily="18" charset="0"/>
                <a:cs typeface="Times New Roman" panose="02020603050405020304" pitchFamily="18" charset="0"/>
              </a:rPr>
              <a:t> </a:t>
            </a:r>
            <a:r>
              <a:rPr lang="en-US" sz="2400" dirty="0">
                <a:solidFill>
                  <a:prstClr val="black"/>
                </a:solidFill>
                <a:latin typeface="Times New Roman" panose="02020603050405020304" pitchFamily="18" charset="0"/>
                <a:cs typeface="Times New Roman" panose="02020603050405020304" pitchFamily="18" charset="0"/>
              </a:rPr>
              <a:t>be if the acceleration of the system is to be kept at 0.01 </a:t>
            </a:r>
            <a:r>
              <a:rPr lang="en-US" sz="2400" i="1" dirty="0">
                <a:solidFill>
                  <a:prstClr val="black"/>
                </a:solidFill>
                <a:latin typeface="Times New Roman" panose="02020603050405020304" pitchFamily="18" charset="0"/>
                <a:cs typeface="Times New Roman" panose="02020603050405020304" pitchFamily="18" charset="0"/>
              </a:rPr>
              <a:t>g</a:t>
            </a:r>
            <a:r>
              <a:rPr lang="en-US" sz="2400" dirty="0">
                <a:solidFill>
                  <a:prstClr val="black"/>
                </a:solidFill>
                <a:latin typeface="Times New Roman" panose="02020603050405020304" pitchFamily="18" charset="0"/>
                <a:cs typeface="Times New Roman" panose="02020603050405020304" pitchFamily="18" charset="0"/>
              </a:rPr>
              <a:t>?</a:t>
            </a:r>
            <a:r>
              <a:rPr lang="en-US" sz="2400" i="1" dirty="0">
                <a:solidFill>
                  <a:prstClr val="black"/>
                </a:solidFill>
                <a:latin typeface="Times New Roman" panose="02020603050405020304" pitchFamily="18" charset="0"/>
                <a:cs typeface="Times New Roman" panose="02020603050405020304" pitchFamily="18" charset="0"/>
              </a:rPr>
              <a:t> </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D4632E2-5D24-460E-AB40-5EF78129758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236199" y="4374880"/>
            <a:ext cx="2394663" cy="2171279"/>
          </a:xfrm>
          <a:prstGeom prst="rect">
            <a:avLst/>
          </a:prstGeom>
        </p:spPr>
      </p:pic>
    </p:spTree>
    <p:extLst>
      <p:ext uri="{BB962C8B-B14F-4D97-AF65-F5344CB8AC3E}">
        <p14:creationId xmlns:p14="http://schemas.microsoft.com/office/powerpoint/2010/main" val="4279727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10: ANSWERS</a:t>
            </a:r>
          </a:p>
        </p:txBody>
      </p:sp>
      <p:sp>
        <p:nvSpPr>
          <p:cNvPr id="13" name="Rectangle 12">
            <a:extLst>
              <a:ext uri="{FF2B5EF4-FFF2-40B4-BE49-F238E27FC236}">
                <a16:creationId xmlns:a16="http://schemas.microsoft.com/office/drawing/2014/main" id="{63D7AEA4-28B6-4314-B47A-54B03D770333}"/>
              </a:ext>
            </a:extLst>
          </p:cNvPr>
          <p:cNvSpPr/>
          <p:nvPr/>
        </p:nvSpPr>
        <p:spPr>
          <a:xfrm>
            <a:off x="-16547" y="729087"/>
            <a:ext cx="5593198" cy="461665"/>
          </a:xfrm>
          <a:prstGeom prst="rect">
            <a:avLst/>
          </a:prstGeom>
        </p:spPr>
        <p:txBody>
          <a:bodyPr wrap="none">
            <a:spAutoFit/>
          </a:bodyPr>
          <a:lstStyle/>
          <a:p>
            <a:pPr lvl="0"/>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(a) </a:t>
            </a:r>
            <a:r>
              <a:rPr lang="en-US" sz="2400" dirty="0">
                <a:solidFill>
                  <a:prstClr val="black"/>
                </a:solidFill>
                <a:latin typeface="Times New Roman" panose="02020603050405020304" pitchFamily="18" charset="0"/>
                <a:ea typeface="Times New Roman" panose="02020603050405020304" pitchFamily="18" charset="0"/>
              </a:rPr>
              <a:t>determine the acceleration of each block</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pic>
        <p:nvPicPr>
          <p:cNvPr id="11" name="Picture 10">
            <a:extLst>
              <a:ext uri="{FF2B5EF4-FFF2-40B4-BE49-F238E27FC236}">
                <a16:creationId xmlns:a16="http://schemas.microsoft.com/office/drawing/2014/main" id="{1C102218-29C4-4C24-8B31-D428F1F64F4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684239" y="874210"/>
            <a:ext cx="2394663" cy="2171279"/>
          </a:xfrm>
          <a:prstGeom prst="rect">
            <a:avLst/>
          </a:prstGeom>
        </p:spPr>
      </p:pic>
      <p:sp>
        <p:nvSpPr>
          <p:cNvPr id="2" name="Rectangle 1">
            <a:extLst>
              <a:ext uri="{FF2B5EF4-FFF2-40B4-BE49-F238E27FC236}">
                <a16:creationId xmlns:a16="http://schemas.microsoft.com/office/drawing/2014/main" id="{1AA0D315-90F3-4951-8AEA-F0FAF9FB4A3B}"/>
              </a:ext>
            </a:extLst>
          </p:cNvPr>
          <p:cNvSpPr/>
          <p:nvPr/>
        </p:nvSpPr>
        <p:spPr>
          <a:xfrm>
            <a:off x="158043" y="1313517"/>
            <a:ext cx="5244018" cy="46166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1A3260">
                    <a:lumMod val="60000"/>
                    <a:lumOff val="40000"/>
                  </a:srgbClr>
                </a:solidFill>
                <a:effectLst/>
                <a:uLnTx/>
                <a:uFillTx/>
                <a:latin typeface="Times New Roman" panose="02020603050405020304" pitchFamily="18" charset="0"/>
                <a:cs typeface="Times New Roman" panose="02020603050405020304" pitchFamily="18" charset="0"/>
              </a:rPr>
              <a:t>Both blocks have the same acceleration. </a:t>
            </a:r>
            <a:endParaRPr kumimoji="0" lang="en-US" sz="1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07B51673-A8FE-4830-B106-A730998904D8}"/>
                  </a:ext>
                </a:extLst>
              </p:cNvPr>
              <p:cNvSpPr/>
              <p:nvPr/>
            </p:nvSpPr>
            <p:spPr>
              <a:xfrm>
                <a:off x="4326004" y="1775182"/>
                <a:ext cx="1851597" cy="581954"/>
              </a:xfrm>
              <a:prstGeom prst="rect">
                <a:avLst/>
              </a:prstGeom>
            </p:spPr>
            <p:txBody>
              <a:bodyPr wrap="none">
                <a:spAutoFit/>
              </a:bodyPr>
              <a:lstStyle/>
              <a:p>
                <a14:m>
                  <m:oMath xmlns:m="http://schemas.openxmlformats.org/officeDocument/2006/math">
                    <m:r>
                      <a:rPr lang="en-US" sz="2000" i="1" smtClean="0">
                        <a:solidFill>
                          <a:prstClr val="black"/>
                        </a:solidFill>
                        <a:latin typeface="Cambria Math" panose="02040503050406030204" pitchFamily="18" charset="0"/>
                      </a:rPr>
                      <m:t>𝑎</m:t>
                    </m:r>
                  </m:oMath>
                </a14:m>
                <a:r>
                  <a:rPr lang="en-US" sz="2000" dirty="0">
                    <a:solidFill>
                      <a:prstClr val="black"/>
                    </a:solidFill>
                    <a:latin typeface="Gill Sans MT" panose="020B0502020104020203"/>
                  </a:rPr>
                  <a:t> = </a:t>
                </a:r>
                <a14:m>
                  <m:oMath xmlns:m="http://schemas.openxmlformats.org/officeDocument/2006/math">
                    <m:d>
                      <m:dPr>
                        <m:ctrlPr>
                          <a:rPr lang="en-US" sz="2000" i="1" smtClean="0">
                            <a:solidFill>
                              <a:prstClr val="black"/>
                            </a:solidFill>
                            <a:latin typeface="Cambria Math" panose="02040503050406030204" pitchFamily="18" charset="0"/>
                          </a:rPr>
                        </m:ctrlPr>
                      </m:dPr>
                      <m:e>
                        <m:f>
                          <m:fPr>
                            <m:ctrlPr>
                              <a:rPr lang="en-US" sz="2000" i="1">
                                <a:solidFill>
                                  <a:prstClr val="black"/>
                                </a:solidFill>
                                <a:latin typeface="Cambria Math" panose="02040503050406030204" pitchFamily="18" charset="0"/>
                              </a:rPr>
                            </m:ctrlPr>
                          </m:fPr>
                          <m:num>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𝑚</m:t>
                                </m:r>
                              </m:e>
                              <m:sub>
                                <m:r>
                                  <a:rPr lang="en-US" sz="2000" i="1">
                                    <a:solidFill>
                                      <a:prstClr val="black"/>
                                    </a:solidFill>
                                    <a:latin typeface="Cambria Math" panose="02040503050406030204" pitchFamily="18" charset="0"/>
                                  </a:rPr>
                                  <m:t>𝐵</m:t>
                                </m:r>
                              </m:sub>
                            </m:sSub>
                          </m:num>
                          <m:den>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𝑚</m:t>
                                </m:r>
                              </m:e>
                              <m:sub>
                                <m:r>
                                  <a:rPr lang="en-US" sz="2000" i="1">
                                    <a:solidFill>
                                      <a:prstClr val="black"/>
                                    </a:solidFill>
                                    <a:latin typeface="Cambria Math" panose="02040503050406030204" pitchFamily="18" charset="0"/>
                                  </a:rPr>
                                  <m:t>𝐴</m:t>
                                </m:r>
                              </m:sub>
                            </m:sSub>
                            <m:r>
                              <a:rPr lang="en-US" sz="2000" i="1">
                                <a:solidFill>
                                  <a:prstClr val="black"/>
                                </a:solidFill>
                                <a:latin typeface="Cambria Math" panose="02040503050406030204" pitchFamily="18" charset="0"/>
                              </a:rPr>
                              <m:t>+ </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𝑚</m:t>
                                </m:r>
                              </m:e>
                              <m:sub>
                                <m:r>
                                  <a:rPr lang="en-US" sz="2000" i="1">
                                    <a:solidFill>
                                      <a:prstClr val="black"/>
                                    </a:solidFill>
                                    <a:latin typeface="Cambria Math" panose="02040503050406030204" pitchFamily="18" charset="0"/>
                                  </a:rPr>
                                  <m:t>𝐵</m:t>
                                </m:r>
                              </m:sub>
                            </m:sSub>
                          </m:den>
                        </m:f>
                      </m:e>
                    </m:d>
                    <m:r>
                      <a:rPr lang="en-US" sz="2000" i="1" smtClean="0">
                        <a:solidFill>
                          <a:prstClr val="black"/>
                        </a:solidFill>
                        <a:latin typeface="Cambria Math" panose="02040503050406030204" pitchFamily="18" charset="0"/>
                      </a:rPr>
                      <m:t>𝑔</m:t>
                    </m:r>
                  </m:oMath>
                </a14:m>
                <a:endParaRPr lang="en-US" sz="2000" dirty="0">
                  <a:solidFill>
                    <a:prstClr val="black"/>
                  </a:solidFill>
                  <a:latin typeface="Gill Sans MT" panose="020B0502020104020203"/>
                </a:endParaRPr>
              </a:p>
            </p:txBody>
          </p:sp>
        </mc:Choice>
        <mc:Fallback xmlns="">
          <p:sp>
            <p:nvSpPr>
              <p:cNvPr id="14" name="Rectangle 13">
                <a:extLst>
                  <a:ext uri="{FF2B5EF4-FFF2-40B4-BE49-F238E27FC236}">
                    <a16:creationId xmlns:a16="http://schemas.microsoft.com/office/drawing/2014/main" id="{07B51673-A8FE-4830-B106-A730998904D8}"/>
                  </a:ext>
                </a:extLst>
              </p:cNvPr>
              <p:cNvSpPr>
                <a:spLocks noRot="1" noChangeAspect="1" noMove="1" noResize="1" noEditPoints="1" noAdjustHandles="1" noChangeArrowheads="1" noChangeShapeType="1" noTextEdit="1"/>
              </p:cNvSpPr>
              <p:nvPr/>
            </p:nvSpPr>
            <p:spPr>
              <a:xfrm>
                <a:off x="4326004" y="1775182"/>
                <a:ext cx="1851597" cy="5819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7924C345-7A38-4969-856A-89DED06BC927}"/>
                  </a:ext>
                </a:extLst>
              </p:cNvPr>
              <p:cNvSpPr/>
              <p:nvPr/>
            </p:nvSpPr>
            <p:spPr>
              <a:xfrm>
                <a:off x="1069472" y="1794775"/>
                <a:ext cx="290015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rPr>
                        <m:t>𝑎</m:t>
                      </m:r>
                      <m:r>
                        <a:rPr lang="en-US" sz="2000" dirty="0" smtClean="0">
                          <a:solidFill>
                            <a:prstClr val="black"/>
                          </a:solidFill>
                          <a:latin typeface="Cambria Math" panose="02040503050406030204" pitchFamily="18" charset="0"/>
                          <a:ea typeface="Cambria Math" panose="02040503050406030204" pitchFamily="18" charset="0"/>
                        </a:rPr>
                        <m:t>∙</m:t>
                      </m:r>
                      <m:d>
                        <m:dPr>
                          <m:ctrlPr>
                            <a:rPr lang="en-US" sz="2000" i="1" smtClean="0">
                              <a:solidFill>
                                <a:prstClr val="black"/>
                              </a:solidFill>
                              <a:latin typeface="Cambria Math" panose="02040503050406030204" pitchFamily="18" charset="0"/>
                            </a:rPr>
                          </m:ctrlPr>
                        </m:dPr>
                        <m:e>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𝑚</m:t>
                              </m:r>
                            </m:e>
                            <m:sub>
                              <m:r>
                                <a:rPr lang="en-US" sz="2000" i="1">
                                  <a:solidFill>
                                    <a:prstClr val="black"/>
                                  </a:solidFill>
                                  <a:latin typeface="Cambria Math" panose="02040503050406030204" pitchFamily="18" charset="0"/>
                                </a:rPr>
                                <m:t>𝐴</m:t>
                              </m:r>
                            </m:sub>
                          </m:sSub>
                          <m:r>
                            <a:rPr lang="en-US" sz="2000" i="1">
                              <a:solidFill>
                                <a:prstClr val="black"/>
                              </a:solidFill>
                              <a:latin typeface="Cambria Math" panose="02040503050406030204" pitchFamily="18" charset="0"/>
                            </a:rPr>
                            <m:t>+ </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𝑚</m:t>
                              </m:r>
                            </m:e>
                            <m:sub>
                              <m:r>
                                <a:rPr lang="en-US" sz="2000" i="1">
                                  <a:solidFill>
                                    <a:prstClr val="black"/>
                                  </a:solidFill>
                                  <a:latin typeface="Cambria Math" panose="02040503050406030204" pitchFamily="18" charset="0"/>
                                </a:rPr>
                                <m:t>𝐵</m:t>
                              </m:r>
                            </m:sub>
                          </m:sSub>
                        </m:e>
                      </m:d>
                      <m:r>
                        <a:rPr lang="en-US" sz="2000" b="0" i="0" smtClean="0">
                          <a:solidFill>
                            <a:prstClr val="black"/>
                          </a:solidFill>
                          <a:latin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𝑚</m:t>
                          </m:r>
                        </m:e>
                        <m:sub>
                          <m:r>
                            <a:rPr lang="en-US" sz="2000" i="1">
                              <a:solidFill>
                                <a:prstClr val="black"/>
                              </a:solidFill>
                              <a:latin typeface="Cambria Math" panose="02040503050406030204" pitchFamily="18" charset="0"/>
                            </a:rPr>
                            <m:t>𝐵</m:t>
                          </m:r>
                        </m:sub>
                      </m:sSub>
                      <m:r>
                        <a:rPr lang="en-US" sz="2000" i="1" smtClean="0">
                          <a:solidFill>
                            <a:prstClr val="black"/>
                          </a:solidFill>
                          <a:latin typeface="Cambria Math" panose="02040503050406030204" pitchFamily="18" charset="0"/>
                          <a:ea typeface="Cambria Math" panose="02040503050406030204" pitchFamily="18" charset="0"/>
                        </a:rPr>
                        <m:t>∙</m:t>
                      </m:r>
                      <m:r>
                        <a:rPr lang="en-US" sz="2000" i="1">
                          <a:solidFill>
                            <a:prstClr val="black"/>
                          </a:solidFill>
                          <a:latin typeface="Cambria Math" panose="02040503050406030204" pitchFamily="18" charset="0"/>
                        </a:rPr>
                        <m:t>𝑔</m:t>
                      </m:r>
                    </m:oMath>
                  </m:oMathPara>
                </a14:m>
                <a:endParaRPr lang="en-US" sz="2000" dirty="0">
                  <a:solidFill>
                    <a:prstClr val="black"/>
                  </a:solidFill>
                  <a:latin typeface="Gill Sans MT" panose="020B0502020104020203"/>
                </a:endParaRPr>
              </a:p>
            </p:txBody>
          </p:sp>
        </mc:Choice>
        <mc:Fallback xmlns="">
          <p:sp>
            <p:nvSpPr>
              <p:cNvPr id="20" name="Rectangle 19">
                <a:extLst>
                  <a:ext uri="{FF2B5EF4-FFF2-40B4-BE49-F238E27FC236}">
                    <a16:creationId xmlns:a16="http://schemas.microsoft.com/office/drawing/2014/main" id="{7924C345-7A38-4969-856A-89DED06BC927}"/>
                  </a:ext>
                </a:extLst>
              </p:cNvPr>
              <p:cNvSpPr>
                <a:spLocks noRot="1" noChangeAspect="1" noMove="1" noResize="1" noEditPoints="1" noAdjustHandles="1" noChangeArrowheads="1" noChangeShapeType="1" noTextEdit="1"/>
              </p:cNvSpPr>
              <p:nvPr/>
            </p:nvSpPr>
            <p:spPr>
              <a:xfrm>
                <a:off x="1069472" y="1794775"/>
                <a:ext cx="2900153" cy="400110"/>
              </a:xfrm>
              <a:prstGeom prst="rect">
                <a:avLst/>
              </a:prstGeom>
              <a:blipFill>
                <a:blip r:embed="rId5"/>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EAA9938E-AA11-4FE8-A2C9-A1F0C3188E5A}"/>
                  </a:ext>
                </a:extLst>
              </p:cNvPr>
              <p:cNvSpPr/>
              <p:nvPr/>
            </p:nvSpPr>
            <p:spPr>
              <a:xfrm>
                <a:off x="1069472" y="2549631"/>
                <a:ext cx="3743653" cy="7838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rPr>
                        <m:t>𝑎</m:t>
                      </m:r>
                      <m:r>
                        <a:rPr lang="en-US" sz="2000" b="0" i="0" smtClean="0">
                          <a:solidFill>
                            <a:prstClr val="black"/>
                          </a:solidFill>
                          <a:latin typeface="Cambria Math" panose="02040503050406030204" pitchFamily="18" charset="0"/>
                        </a:rPr>
                        <m:t>=</m:t>
                      </m:r>
                      <m:d>
                        <m:dPr>
                          <m:ctrlPr>
                            <a:rPr lang="en-US" sz="2000" i="1" smtClean="0">
                              <a:solidFill>
                                <a:prstClr val="black"/>
                              </a:solidFill>
                              <a:latin typeface="Cambria Math" panose="02040503050406030204" pitchFamily="18" charset="0"/>
                            </a:rPr>
                          </m:ctrlPr>
                        </m:dPr>
                        <m:e>
                          <m:f>
                            <m:fP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5.0 </m:t>
                              </m:r>
                              <m:r>
                                <m:rPr>
                                  <m:sty m:val="p"/>
                                </m:rPr>
                                <a:rPr lang="en-US" sz="2000">
                                  <a:solidFill>
                                    <a:prstClr val="black"/>
                                  </a:solidFill>
                                  <a:latin typeface="Cambria Math" panose="02040503050406030204" pitchFamily="18" charset="0"/>
                                </a:rPr>
                                <m:t>kg</m:t>
                              </m:r>
                            </m:num>
                            <m:den>
                              <m:r>
                                <a:rPr lang="en-US" sz="2000" i="1">
                                  <a:solidFill>
                                    <a:prstClr val="black"/>
                                  </a:solidFill>
                                  <a:latin typeface="Cambria Math" panose="02040503050406030204" pitchFamily="18" charset="0"/>
                                </a:rPr>
                                <m:t>5.0 </m:t>
                              </m:r>
                              <m:r>
                                <m:rPr>
                                  <m:sty m:val="p"/>
                                </m:rPr>
                                <a:rPr lang="en-US" sz="2000">
                                  <a:solidFill>
                                    <a:prstClr val="black"/>
                                  </a:solidFill>
                                  <a:latin typeface="Cambria Math" panose="02040503050406030204" pitchFamily="18" charset="0"/>
                                </a:rPr>
                                <m:t>kg</m:t>
                              </m:r>
                              <m:r>
                                <a:rPr lang="en-US" sz="2000" i="1">
                                  <a:solidFill>
                                    <a:prstClr val="black"/>
                                  </a:solidFill>
                                  <a:latin typeface="Cambria Math" panose="02040503050406030204" pitchFamily="18" charset="0"/>
                                </a:rPr>
                                <m:t> + 13 </m:t>
                              </m:r>
                              <m:r>
                                <m:rPr>
                                  <m:sty m:val="p"/>
                                </m:rPr>
                                <a:rPr lang="en-US" sz="2000">
                                  <a:solidFill>
                                    <a:prstClr val="black"/>
                                  </a:solidFill>
                                  <a:latin typeface="Cambria Math" panose="02040503050406030204" pitchFamily="18" charset="0"/>
                                </a:rPr>
                                <m:t>kg</m:t>
                              </m:r>
                            </m:den>
                          </m:f>
                        </m:e>
                      </m:d>
                      <m:r>
                        <m:rPr>
                          <m:nor/>
                        </m:rPr>
                        <a:rPr lang="en-US" sz="2000" dirty="0">
                          <a:solidFill>
                            <a:prstClr val="black"/>
                          </a:solidFill>
                          <a:latin typeface="Calibri" panose="020F0502020204030204" pitchFamily="34" charset="0"/>
                        </a:rPr>
                        <m:t>9.81 </m:t>
                      </m:r>
                      <m:r>
                        <m:rPr>
                          <m:nor/>
                        </m:rPr>
                        <a:rPr lang="en-US" sz="2000" dirty="0">
                          <a:solidFill>
                            <a:prstClr val="black"/>
                          </a:solidFill>
                          <a:latin typeface="Calibri" panose="020F0502020204030204" pitchFamily="34" charset="0"/>
                        </a:rPr>
                        <m:t>m</m:t>
                      </m:r>
                      <m:r>
                        <m:rPr>
                          <m:nor/>
                        </m:rPr>
                        <a:rPr lang="en-US" sz="2000" dirty="0">
                          <a:solidFill>
                            <a:prstClr val="black"/>
                          </a:solidFill>
                          <a:latin typeface="Calibri" panose="020F0502020204030204" pitchFamily="34" charset="0"/>
                        </a:rPr>
                        <m:t>/</m:t>
                      </m:r>
                      <m:r>
                        <m:rPr>
                          <m:nor/>
                        </m:rPr>
                        <a:rPr lang="en-US" sz="2000" dirty="0">
                          <a:solidFill>
                            <a:prstClr val="black"/>
                          </a:solidFill>
                          <a:latin typeface="Calibri" panose="020F0502020204030204" pitchFamily="34" charset="0"/>
                        </a:rPr>
                        <m:t>s</m:t>
                      </m:r>
                      <m:r>
                        <m:rPr>
                          <m:nor/>
                        </m:rPr>
                        <a:rPr lang="en-US" sz="2000" baseline="30000" dirty="0">
                          <a:solidFill>
                            <a:prstClr val="black"/>
                          </a:solidFill>
                          <a:latin typeface="Calibri" panose="020F0502020204030204" pitchFamily="34" charset="0"/>
                        </a:rPr>
                        <m:t>2</m:t>
                      </m:r>
                    </m:oMath>
                  </m:oMathPara>
                </a14:m>
                <a:endParaRPr lang="en-US" sz="2000" dirty="0">
                  <a:solidFill>
                    <a:prstClr val="black"/>
                  </a:solidFill>
                  <a:latin typeface="Calibri" panose="020F0502020204030204" pitchFamily="34" charset="0"/>
                </a:endParaRPr>
              </a:p>
            </p:txBody>
          </p:sp>
        </mc:Choice>
        <mc:Fallback xmlns="">
          <p:sp>
            <p:nvSpPr>
              <p:cNvPr id="21" name="Rectangle 20">
                <a:extLst>
                  <a:ext uri="{FF2B5EF4-FFF2-40B4-BE49-F238E27FC236}">
                    <a16:creationId xmlns:a16="http://schemas.microsoft.com/office/drawing/2014/main" id="{EAA9938E-AA11-4FE8-A2C9-A1F0C3188E5A}"/>
                  </a:ext>
                </a:extLst>
              </p:cNvPr>
              <p:cNvSpPr>
                <a:spLocks noRot="1" noChangeAspect="1" noMove="1" noResize="1" noEditPoints="1" noAdjustHandles="1" noChangeArrowheads="1" noChangeShapeType="1" noTextEdit="1"/>
              </p:cNvSpPr>
              <p:nvPr/>
            </p:nvSpPr>
            <p:spPr>
              <a:xfrm>
                <a:off x="1069472" y="2549631"/>
                <a:ext cx="3743653" cy="78386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61D2746A-5205-4705-9CBF-2091282AA155}"/>
                  </a:ext>
                </a:extLst>
              </p:cNvPr>
              <p:cNvSpPr/>
              <p:nvPr/>
            </p:nvSpPr>
            <p:spPr>
              <a:xfrm>
                <a:off x="5045844" y="2753087"/>
                <a:ext cx="1994612" cy="400110"/>
              </a:xfrm>
              <a:prstGeom prst="rect">
                <a:avLst/>
              </a:prstGeom>
            </p:spPr>
            <p:txBody>
              <a:bodyPr wrap="square">
                <a:spAutoFit/>
              </a:bodyPr>
              <a:lstStyle/>
              <a:p>
                <a14:m>
                  <m:oMath xmlns:m="http://schemas.openxmlformats.org/officeDocument/2006/math">
                    <m:r>
                      <a:rPr lang="en-US" sz="2000" i="1">
                        <a:solidFill>
                          <a:prstClr val="black"/>
                        </a:solidFill>
                        <a:latin typeface="Cambria Math" panose="02040503050406030204" pitchFamily="18" charset="0"/>
                      </a:rPr>
                      <m:t>𝑎</m:t>
                    </m:r>
                  </m:oMath>
                </a14:m>
                <a:r>
                  <a:rPr lang="en-US" sz="2000" dirty="0">
                    <a:solidFill>
                      <a:prstClr val="black"/>
                    </a:solidFill>
                    <a:latin typeface="Calibri" panose="020F0502020204030204" pitchFamily="34" charset="0"/>
                  </a:rPr>
                  <a:t> = 2.722 m/s</a:t>
                </a:r>
                <a:r>
                  <a:rPr lang="en-US" sz="2000" baseline="30000" dirty="0">
                    <a:solidFill>
                      <a:prstClr val="black"/>
                    </a:solidFill>
                    <a:latin typeface="Calibri" panose="020F0502020204030204" pitchFamily="34" charset="0"/>
                  </a:rPr>
                  <a:t>2</a:t>
                </a:r>
                <a:r>
                  <a:rPr lang="en-US" sz="2000" dirty="0">
                    <a:solidFill>
                      <a:prstClr val="black"/>
                    </a:solidFill>
                    <a:latin typeface="Calibri" panose="020F0502020204030204" pitchFamily="34" charset="0"/>
                  </a:rPr>
                  <a:t> </a:t>
                </a:r>
              </a:p>
            </p:txBody>
          </p:sp>
        </mc:Choice>
        <mc:Fallback xmlns="">
          <p:sp>
            <p:nvSpPr>
              <p:cNvPr id="22" name="Rectangle 21">
                <a:extLst>
                  <a:ext uri="{FF2B5EF4-FFF2-40B4-BE49-F238E27FC236}">
                    <a16:creationId xmlns:a16="http://schemas.microsoft.com/office/drawing/2014/main" id="{61D2746A-5205-4705-9CBF-2091282AA155}"/>
                  </a:ext>
                </a:extLst>
              </p:cNvPr>
              <p:cNvSpPr>
                <a:spLocks noRot="1" noChangeAspect="1" noMove="1" noResize="1" noEditPoints="1" noAdjustHandles="1" noChangeArrowheads="1" noChangeShapeType="1" noTextEdit="1"/>
              </p:cNvSpPr>
              <p:nvPr/>
            </p:nvSpPr>
            <p:spPr>
              <a:xfrm>
                <a:off x="5045844" y="2753087"/>
                <a:ext cx="1994612" cy="400110"/>
              </a:xfrm>
              <a:prstGeom prst="rect">
                <a:avLst/>
              </a:prstGeom>
              <a:blipFill>
                <a:blip r:embed="rId7"/>
                <a:stretch>
                  <a:fillRect t="-9231" b="-27692"/>
                </a:stretch>
              </a:blipFill>
            </p:spPr>
            <p:txBody>
              <a:bodyPr/>
              <a:lstStyle/>
              <a:p>
                <a:r>
                  <a:rPr lang="en-US">
                    <a:noFill/>
                  </a:rPr>
                  <a:t> </a:t>
                </a:r>
              </a:p>
            </p:txBody>
          </p:sp>
        </mc:Fallback>
      </mc:AlternateContent>
      <p:sp>
        <p:nvSpPr>
          <p:cNvPr id="23" name="Rectangle 22">
            <a:extLst>
              <a:ext uri="{FF2B5EF4-FFF2-40B4-BE49-F238E27FC236}">
                <a16:creationId xmlns:a16="http://schemas.microsoft.com/office/drawing/2014/main" id="{ADB83913-8509-40DD-9579-BA35B48D1F08}"/>
              </a:ext>
            </a:extLst>
          </p:cNvPr>
          <p:cNvSpPr/>
          <p:nvPr/>
        </p:nvSpPr>
        <p:spPr>
          <a:xfrm>
            <a:off x="77130" y="3842929"/>
            <a:ext cx="6954148" cy="461665"/>
          </a:xfrm>
          <a:prstGeom prst="rect">
            <a:avLst/>
          </a:prstGeom>
        </p:spPr>
        <p:txBody>
          <a:bodyPr wrap="none">
            <a:spAutoFit/>
          </a:bodyPr>
          <a:lstStyle/>
          <a:p>
            <a:pPr lvl="0"/>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(b) </a:t>
            </a:r>
            <a:r>
              <a:rPr lang="en-US" sz="2400" dirty="0">
                <a:solidFill>
                  <a:prstClr val="black"/>
                </a:solidFill>
                <a:latin typeface="Times New Roman" panose="02020603050405020304" pitchFamily="18" charset="0"/>
                <a:ea typeface="Times New Roman" panose="02020603050405020304" pitchFamily="18" charset="0"/>
              </a:rPr>
              <a:t>how long does it take to reach the edge of the table </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EE0789CF-378A-49EF-930D-E57881BB8A70}"/>
                  </a:ext>
                </a:extLst>
              </p:cNvPr>
              <p:cNvSpPr/>
              <p:nvPr/>
            </p:nvSpPr>
            <p:spPr>
              <a:xfrm>
                <a:off x="452349" y="4718074"/>
                <a:ext cx="2253822" cy="526939"/>
              </a:xfrm>
              <a:prstGeom prst="rect">
                <a:avLst/>
              </a:prstGeom>
            </p:spPr>
            <p:txBody>
              <a:bodyPr wrap="none">
                <a:spAutoFit/>
              </a:bodyPr>
              <a:lstStyle/>
              <a:p>
                <a14:m>
                  <m:oMath xmlns:m="http://schemas.openxmlformats.org/officeDocument/2006/math">
                    <m:r>
                      <a:rPr lang="en-US" sz="2000" i="1" smtClean="0">
                        <a:solidFill>
                          <a:prstClr val="black"/>
                        </a:solidFill>
                        <a:latin typeface="Cambria Math" panose="02040503050406030204" pitchFamily="18" charset="0"/>
                      </a:rPr>
                      <m:t>𝑥</m:t>
                    </m:r>
                    <m:sSub>
                      <m:sSubPr>
                        <m:ctrlPr>
                          <a:rPr lang="en-US" sz="2000" i="1">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𝑥</m:t>
                        </m:r>
                      </m:e>
                      <m:sub>
                        <m:r>
                          <a:rPr lang="en-US" sz="2000" i="1">
                            <a:solidFill>
                              <a:prstClr val="black"/>
                            </a:solidFill>
                            <a:latin typeface="Cambria Math" panose="02040503050406030204" pitchFamily="18" charset="0"/>
                          </a:rPr>
                          <m:t>0</m:t>
                        </m:r>
                      </m:sub>
                    </m:sSub>
                  </m:oMath>
                </a14:m>
                <a:r>
                  <a:rPr lang="en-US" sz="2000" dirty="0">
                    <a:solidFill>
                      <a:prstClr val="black"/>
                    </a:solidFill>
                    <a:latin typeface="Calibri" panose="020F0502020204030204" pitchFamily="34" charset="0"/>
                  </a:rPr>
                  <a:t>= </a:t>
                </a:r>
                <a14:m>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dirty="0">
                            <a:solidFill>
                              <a:prstClr val="black"/>
                            </a:solidFill>
                            <a:latin typeface="Cambria Math" panose="02040503050406030204" pitchFamily="18" charset="0"/>
                          </a:rPr>
                          <m:t>𝑣</m:t>
                        </m:r>
                      </m:e>
                      <m:sub>
                        <m:r>
                          <a:rPr lang="en-US" sz="2000" i="1">
                            <a:solidFill>
                              <a:prstClr val="black"/>
                            </a:solidFill>
                            <a:latin typeface="Cambria Math" panose="02040503050406030204" pitchFamily="18" charset="0"/>
                          </a:rPr>
                          <m:t>0</m:t>
                        </m:r>
                      </m:sub>
                    </m:sSub>
                    <m:r>
                      <a:rPr lang="en-US" sz="2000" i="1">
                        <a:solidFill>
                          <a:prstClr val="black"/>
                        </a:solidFill>
                        <a:latin typeface="Cambria Math" panose="02040503050406030204" pitchFamily="18" charset="0"/>
                      </a:rPr>
                      <m:t>𝑡</m:t>
                    </m:r>
                  </m:oMath>
                </a14:m>
                <a:r>
                  <a:rPr lang="en-US" sz="2000" dirty="0">
                    <a:solidFill>
                      <a:prstClr val="black"/>
                    </a:solidFill>
                    <a:latin typeface="Calibri" panose="020F0502020204030204" pitchFamily="34" charset="0"/>
                  </a:rPr>
                  <a:t> + </a:t>
                </a:r>
                <a14:m>
                  <m:oMath xmlns:m="http://schemas.openxmlformats.org/officeDocument/2006/math">
                    <m:f>
                      <m:fP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1</m:t>
                        </m:r>
                      </m:num>
                      <m:den>
                        <m:r>
                          <a:rPr lang="en-US" sz="2000" i="1">
                            <a:solidFill>
                              <a:prstClr val="black"/>
                            </a:solidFill>
                            <a:latin typeface="Cambria Math" panose="02040503050406030204" pitchFamily="18" charset="0"/>
                          </a:rPr>
                          <m:t>2</m:t>
                        </m:r>
                      </m:den>
                    </m:f>
                    <m:r>
                      <a:rPr lang="en-US" sz="2000" i="1">
                        <a:solidFill>
                          <a:prstClr val="black"/>
                        </a:solidFill>
                        <a:latin typeface="Cambria Math" panose="02040503050406030204" pitchFamily="18" charset="0"/>
                      </a:rPr>
                      <m:t> </m:t>
                    </m:r>
                    <m:sSup>
                      <m:sSupPr>
                        <m:ctrlPr>
                          <a:rPr lang="en-US" sz="2000" i="1">
                            <a:solidFill>
                              <a:prstClr val="black"/>
                            </a:solidFill>
                            <a:latin typeface="Cambria Math" panose="02040503050406030204" pitchFamily="18" charset="0"/>
                          </a:rPr>
                        </m:ctrlPr>
                      </m:sSupPr>
                      <m:e>
                        <m:r>
                          <a:rPr lang="en-US" sz="2000" i="1">
                            <a:solidFill>
                              <a:prstClr val="black"/>
                            </a:solidFill>
                            <a:latin typeface="Cambria Math" panose="02040503050406030204" pitchFamily="18" charset="0"/>
                          </a:rPr>
                          <m:t>𝑎𝑡</m:t>
                        </m:r>
                        <m:r>
                          <m:rPr>
                            <m:nor/>
                          </m:rPr>
                          <a:rPr lang="en-US" sz="2000" dirty="0">
                            <a:solidFill>
                              <a:prstClr val="black"/>
                            </a:solidFill>
                            <a:latin typeface="Calibri" panose="020F0502020204030204" pitchFamily="34" charset="0"/>
                          </a:rPr>
                          <m:t> </m:t>
                        </m:r>
                      </m:e>
                      <m:sup>
                        <m:r>
                          <a:rPr lang="en-US" sz="2000" i="1">
                            <a:solidFill>
                              <a:prstClr val="black"/>
                            </a:solidFill>
                            <a:latin typeface="Cambria Math" panose="02040503050406030204" pitchFamily="18" charset="0"/>
                          </a:rPr>
                          <m:t>2</m:t>
                        </m:r>
                      </m:sup>
                    </m:sSup>
                  </m:oMath>
                </a14:m>
                <a:endParaRPr lang="en-US" sz="2000" dirty="0">
                  <a:solidFill>
                    <a:prstClr val="black"/>
                  </a:solidFill>
                  <a:latin typeface="Calibri" panose="020F0502020204030204" pitchFamily="34" charset="0"/>
                </a:endParaRPr>
              </a:p>
            </p:txBody>
          </p:sp>
        </mc:Choice>
        <mc:Fallback xmlns="">
          <p:sp>
            <p:nvSpPr>
              <p:cNvPr id="24" name="Rectangle 23">
                <a:extLst>
                  <a:ext uri="{FF2B5EF4-FFF2-40B4-BE49-F238E27FC236}">
                    <a16:creationId xmlns:a16="http://schemas.microsoft.com/office/drawing/2014/main" id="{EE0789CF-378A-49EF-930D-E57881BB8A70}"/>
                  </a:ext>
                </a:extLst>
              </p:cNvPr>
              <p:cNvSpPr>
                <a:spLocks noRot="1" noChangeAspect="1" noMove="1" noResize="1" noEditPoints="1" noAdjustHandles="1" noChangeArrowheads="1" noChangeShapeType="1" noTextEdit="1"/>
              </p:cNvSpPr>
              <p:nvPr/>
            </p:nvSpPr>
            <p:spPr>
              <a:xfrm>
                <a:off x="452349" y="4718074"/>
                <a:ext cx="2253822" cy="526939"/>
              </a:xfrm>
              <a:prstGeom prst="rect">
                <a:avLst/>
              </a:prstGeom>
              <a:blipFill>
                <a:blip r:embed="rId8"/>
                <a:stretch>
                  <a:fillRect b="-93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258B9BC1-8F9F-466D-B73C-758487BBC2BD}"/>
                  </a:ext>
                </a:extLst>
              </p:cNvPr>
              <p:cNvSpPr/>
              <p:nvPr/>
            </p:nvSpPr>
            <p:spPr>
              <a:xfrm>
                <a:off x="3137720" y="4459537"/>
                <a:ext cx="1978234" cy="10016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solidFill>
                            <a:prstClr val="black"/>
                          </a:solidFill>
                          <a:latin typeface="Cambria Math" panose="02040503050406030204" pitchFamily="18" charset="0"/>
                        </a:rPr>
                        <m:t>𝑡</m:t>
                      </m:r>
                      <m:r>
                        <a:rPr lang="en-US" sz="2000" i="1">
                          <a:solidFill>
                            <a:prstClr val="black"/>
                          </a:solidFill>
                          <a:latin typeface="Cambria Math" panose="02040503050406030204" pitchFamily="18" charset="0"/>
                        </a:rPr>
                        <m:t>=</m:t>
                      </m:r>
                      <m:rad>
                        <m:radPr>
                          <m:degHide m:val="on"/>
                          <m:ctrlPr>
                            <a:rPr lang="en-US" sz="2000" i="1">
                              <a:solidFill>
                                <a:prstClr val="black"/>
                              </a:solidFill>
                              <a:latin typeface="Cambria Math" panose="02040503050406030204" pitchFamily="18" charset="0"/>
                            </a:rPr>
                          </m:ctrlPr>
                        </m:radPr>
                        <m:deg/>
                        <m:e>
                          <m:f>
                            <m:fP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2</m:t>
                              </m:r>
                              <m:d>
                                <m:dPr>
                                  <m:ctrlPr>
                                    <a:rPr lang="en-US" sz="2000" i="1">
                                      <a:solidFill>
                                        <a:prstClr val="black"/>
                                      </a:solidFill>
                                      <a:latin typeface="Cambria Math" panose="02040503050406030204" pitchFamily="18" charset="0"/>
                                    </a:rPr>
                                  </m:ctrlPr>
                                </m:dPr>
                                <m:e>
                                  <m:r>
                                    <a:rPr lang="en-US" sz="2000" i="1">
                                      <a:solidFill>
                                        <a:prstClr val="black"/>
                                      </a:solidFill>
                                      <a:latin typeface="Cambria Math" panose="02040503050406030204" pitchFamily="18" charset="0"/>
                                    </a:rPr>
                                    <m:t>𝑥</m:t>
                                  </m:r>
                                  <m:r>
                                    <a:rPr lang="en-US" sz="2000" i="1" dirty="0">
                                      <a:solidFill>
                                        <a:prstClr val="black"/>
                                      </a:solidFill>
                                      <a:latin typeface="Cambria Math" panose="02040503050406030204" pitchFamily="18" charset="0"/>
                                    </a:rPr>
                                    <m:t> </m:t>
                                  </m:r>
                                  <m:r>
                                    <m:rPr>
                                      <m:nor/>
                                    </m:rPr>
                                    <a:rPr lang="en-US" sz="2000" dirty="0">
                                      <a:solidFill>
                                        <a:prstClr val="black"/>
                                      </a:solidFill>
                                      <a:latin typeface="Gill Sans MT" panose="020B0502020104020203"/>
                                    </a:rPr>
                                    <m:t>− </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𝑥</m:t>
                                      </m:r>
                                    </m:e>
                                    <m:sub>
                                      <m:r>
                                        <a:rPr lang="en-US" sz="2000" i="1">
                                          <a:solidFill>
                                            <a:prstClr val="black"/>
                                          </a:solidFill>
                                          <a:latin typeface="Cambria Math" panose="02040503050406030204" pitchFamily="18" charset="0"/>
                                        </a:rPr>
                                        <m:t>0</m:t>
                                      </m:r>
                                    </m:sub>
                                  </m:sSub>
                                </m:e>
                              </m:d>
                            </m:num>
                            <m:den>
                              <m:r>
                                <a:rPr lang="en-US" sz="2000" i="1">
                                  <a:solidFill>
                                    <a:prstClr val="black"/>
                                  </a:solidFill>
                                  <a:latin typeface="Cambria Math" panose="02040503050406030204" pitchFamily="18" charset="0"/>
                                </a:rPr>
                                <m:t>𝑎</m:t>
                              </m:r>
                            </m:den>
                          </m:f>
                        </m:e>
                      </m:rad>
                      <m:r>
                        <a:rPr lang="en-US" sz="2000" i="1">
                          <a:solidFill>
                            <a:prstClr val="black"/>
                          </a:solidFill>
                          <a:latin typeface="Cambria Math" panose="02040503050406030204" pitchFamily="18" charset="0"/>
                        </a:rPr>
                        <m:t> </m:t>
                      </m:r>
                    </m:oMath>
                  </m:oMathPara>
                </a14:m>
                <a:endParaRPr lang="en-US" sz="2000" dirty="0">
                  <a:solidFill>
                    <a:prstClr val="black"/>
                  </a:solidFill>
                  <a:latin typeface="Gill Sans MT" panose="020B0502020104020203"/>
                </a:endParaRPr>
              </a:p>
            </p:txBody>
          </p:sp>
        </mc:Choice>
        <mc:Fallback xmlns="">
          <p:sp>
            <p:nvSpPr>
              <p:cNvPr id="25" name="Rectangle 24">
                <a:extLst>
                  <a:ext uri="{FF2B5EF4-FFF2-40B4-BE49-F238E27FC236}">
                    <a16:creationId xmlns:a16="http://schemas.microsoft.com/office/drawing/2014/main" id="{258B9BC1-8F9F-466D-B73C-758487BBC2BD}"/>
                  </a:ext>
                </a:extLst>
              </p:cNvPr>
              <p:cNvSpPr>
                <a:spLocks noRot="1" noChangeAspect="1" noMove="1" noResize="1" noEditPoints="1" noAdjustHandles="1" noChangeArrowheads="1" noChangeShapeType="1" noTextEdit="1"/>
              </p:cNvSpPr>
              <p:nvPr/>
            </p:nvSpPr>
            <p:spPr>
              <a:xfrm>
                <a:off x="3137720" y="4459537"/>
                <a:ext cx="1978234" cy="100168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D86EF570-1F8E-4DC4-B2F7-9C7036915057}"/>
                  </a:ext>
                </a:extLst>
              </p:cNvPr>
              <p:cNvSpPr/>
              <p:nvPr/>
            </p:nvSpPr>
            <p:spPr>
              <a:xfrm>
                <a:off x="5623004" y="4459537"/>
                <a:ext cx="2026773" cy="10016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solidFill>
                            <a:prstClr val="black"/>
                          </a:solidFill>
                          <a:latin typeface="Cambria Math" panose="02040503050406030204" pitchFamily="18" charset="0"/>
                        </a:rPr>
                        <m:t>𝑡</m:t>
                      </m:r>
                      <m:r>
                        <a:rPr lang="en-US" sz="2000" i="1">
                          <a:solidFill>
                            <a:prstClr val="black"/>
                          </a:solidFill>
                          <a:latin typeface="Cambria Math" panose="02040503050406030204" pitchFamily="18" charset="0"/>
                        </a:rPr>
                        <m:t>=</m:t>
                      </m:r>
                      <m:rad>
                        <m:radPr>
                          <m:degHide m:val="on"/>
                          <m:ctrlPr>
                            <a:rPr lang="en-US" sz="2000" i="1">
                              <a:solidFill>
                                <a:prstClr val="black"/>
                              </a:solidFill>
                              <a:latin typeface="Cambria Math" panose="02040503050406030204" pitchFamily="18" charset="0"/>
                            </a:rPr>
                          </m:ctrlPr>
                        </m:radPr>
                        <m:deg/>
                        <m:e>
                          <m:f>
                            <m:fP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2</m:t>
                              </m:r>
                              <m:d>
                                <m:dPr>
                                  <m:ctrlPr>
                                    <a:rPr lang="en-US" sz="2000" i="1">
                                      <a:solidFill>
                                        <a:prstClr val="black"/>
                                      </a:solidFill>
                                      <a:latin typeface="Cambria Math" panose="02040503050406030204" pitchFamily="18" charset="0"/>
                                    </a:rPr>
                                  </m:ctrlPr>
                                </m:dPr>
                                <m:e>
                                  <m:r>
                                    <a:rPr lang="en-US" sz="2000" i="1">
                                      <a:solidFill>
                                        <a:prstClr val="black"/>
                                      </a:solidFill>
                                      <a:latin typeface="Cambria Math" panose="02040503050406030204" pitchFamily="18" charset="0"/>
                                    </a:rPr>
                                    <m:t>1.25 </m:t>
                                  </m:r>
                                  <m:r>
                                    <m:rPr>
                                      <m:sty m:val="p"/>
                                    </m:rPr>
                                    <a:rPr lang="en-US" sz="2000">
                                      <a:solidFill>
                                        <a:prstClr val="black"/>
                                      </a:solidFill>
                                      <a:latin typeface="Cambria Math" panose="02040503050406030204" pitchFamily="18" charset="0"/>
                                    </a:rPr>
                                    <m:t>m</m:t>
                                  </m:r>
                                </m:e>
                              </m:d>
                            </m:num>
                            <m:den>
                              <m:r>
                                <a:rPr lang="en-US" sz="2000" i="1">
                                  <a:solidFill>
                                    <a:prstClr val="black"/>
                                  </a:solidFill>
                                  <a:latin typeface="Cambria Math" panose="02040503050406030204" pitchFamily="18" charset="0"/>
                                </a:rPr>
                                <m:t>2.722</m:t>
                              </m:r>
                              <m:r>
                                <m:rPr>
                                  <m:nor/>
                                </m:rPr>
                                <a:rPr lang="en-US" sz="2000">
                                  <a:solidFill>
                                    <a:prstClr val="black"/>
                                  </a:solidFill>
                                  <a:latin typeface="Cambria Math" panose="02040503050406030204" pitchFamily="18" charset="0"/>
                                </a:rPr>
                                <m:t> </m:t>
                              </m:r>
                              <m:r>
                                <m:rPr>
                                  <m:nor/>
                                </m:rPr>
                                <a:rPr lang="en-US" sz="2000" dirty="0">
                                  <a:solidFill>
                                    <a:prstClr val="black"/>
                                  </a:solidFill>
                                  <a:latin typeface="Gill Sans MT" panose="020B0502020104020203"/>
                                </a:rPr>
                                <m:t>m</m:t>
                              </m:r>
                              <m:r>
                                <m:rPr>
                                  <m:nor/>
                                </m:rPr>
                                <a:rPr lang="en-US" sz="2000" dirty="0" smtClean="0">
                                  <a:solidFill>
                                    <a:prstClr val="black"/>
                                  </a:solidFill>
                                  <a:latin typeface="Gill Sans MT" panose="020B0502020104020203"/>
                                </a:rPr>
                                <m:t>/</m:t>
                              </m:r>
                              <m:r>
                                <m:rPr>
                                  <m:nor/>
                                </m:rPr>
                                <a:rPr lang="en-US" sz="2000" dirty="0">
                                  <a:solidFill>
                                    <a:prstClr val="black"/>
                                  </a:solidFill>
                                  <a:latin typeface="Gill Sans MT" panose="020B0502020104020203"/>
                                </a:rPr>
                                <m:t>s</m:t>
                              </m:r>
                              <m:r>
                                <m:rPr>
                                  <m:nor/>
                                </m:rPr>
                                <a:rPr lang="en-US" sz="2000" baseline="30000" dirty="0">
                                  <a:solidFill>
                                    <a:prstClr val="black"/>
                                  </a:solidFill>
                                  <a:latin typeface="Gill Sans MT" panose="020B0502020104020203"/>
                                </a:rPr>
                                <m:t>2</m:t>
                              </m:r>
                            </m:den>
                          </m:f>
                        </m:e>
                      </m:rad>
                    </m:oMath>
                  </m:oMathPara>
                </a14:m>
                <a:endParaRPr lang="en-US" sz="2000" dirty="0">
                  <a:solidFill>
                    <a:prstClr val="black"/>
                  </a:solidFill>
                  <a:latin typeface="Gill Sans MT" panose="020B0502020104020203"/>
                </a:endParaRPr>
              </a:p>
            </p:txBody>
          </p:sp>
        </mc:Choice>
        <mc:Fallback xmlns="">
          <p:sp>
            <p:nvSpPr>
              <p:cNvPr id="26" name="Rectangle 25">
                <a:extLst>
                  <a:ext uri="{FF2B5EF4-FFF2-40B4-BE49-F238E27FC236}">
                    <a16:creationId xmlns:a16="http://schemas.microsoft.com/office/drawing/2014/main" id="{D86EF570-1F8E-4DC4-B2F7-9C7036915057}"/>
                  </a:ext>
                </a:extLst>
              </p:cNvPr>
              <p:cNvSpPr>
                <a:spLocks noRot="1" noChangeAspect="1" noMove="1" noResize="1" noEditPoints="1" noAdjustHandles="1" noChangeArrowheads="1" noChangeShapeType="1" noTextEdit="1"/>
              </p:cNvSpPr>
              <p:nvPr/>
            </p:nvSpPr>
            <p:spPr>
              <a:xfrm>
                <a:off x="5623004" y="4459537"/>
                <a:ext cx="2026773" cy="1001684"/>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172B36CB-3FE9-4355-A369-ACC53350B78E}"/>
                  </a:ext>
                </a:extLst>
              </p:cNvPr>
              <p:cNvSpPr/>
              <p:nvPr/>
            </p:nvSpPr>
            <p:spPr>
              <a:xfrm>
                <a:off x="5814864" y="5783735"/>
                <a:ext cx="1225592" cy="400110"/>
              </a:xfrm>
              <a:prstGeom prst="rect">
                <a:avLst/>
              </a:prstGeom>
            </p:spPr>
            <p:txBody>
              <a:bodyPr wrap="none">
                <a:spAutoFit/>
              </a:bodyPr>
              <a:lstStyle/>
              <a:p>
                <a14:m>
                  <m:oMath xmlns:m="http://schemas.openxmlformats.org/officeDocument/2006/math">
                    <m:r>
                      <a:rPr lang="en-US" sz="2000" i="1">
                        <a:solidFill>
                          <a:prstClr val="black"/>
                        </a:solidFill>
                        <a:latin typeface="Cambria Math" panose="02040503050406030204" pitchFamily="18" charset="0"/>
                      </a:rPr>
                      <m:t>𝑡</m:t>
                    </m:r>
                    <m:r>
                      <a:rPr lang="en-US" sz="2000" i="1">
                        <a:solidFill>
                          <a:prstClr val="black"/>
                        </a:solidFill>
                        <a:latin typeface="Cambria Math" panose="02040503050406030204" pitchFamily="18" charset="0"/>
                      </a:rPr>
                      <m:t>=</m:t>
                    </m:r>
                  </m:oMath>
                </a14:m>
                <a:r>
                  <a:rPr lang="en-US" sz="2000" dirty="0">
                    <a:solidFill>
                      <a:prstClr val="black"/>
                    </a:solidFill>
                    <a:latin typeface="Calibri" panose="020F0502020204030204" pitchFamily="34" charset="0"/>
                  </a:rPr>
                  <a:t> 0.96 s</a:t>
                </a:r>
              </a:p>
            </p:txBody>
          </p:sp>
        </mc:Choice>
        <mc:Fallback xmlns="">
          <p:sp>
            <p:nvSpPr>
              <p:cNvPr id="27" name="Rectangle 26">
                <a:extLst>
                  <a:ext uri="{FF2B5EF4-FFF2-40B4-BE49-F238E27FC236}">
                    <a16:creationId xmlns:a16="http://schemas.microsoft.com/office/drawing/2014/main" id="{172B36CB-3FE9-4355-A369-ACC53350B78E}"/>
                  </a:ext>
                </a:extLst>
              </p:cNvPr>
              <p:cNvSpPr>
                <a:spLocks noRot="1" noChangeAspect="1" noMove="1" noResize="1" noEditPoints="1" noAdjustHandles="1" noChangeArrowheads="1" noChangeShapeType="1" noTextEdit="1"/>
              </p:cNvSpPr>
              <p:nvPr/>
            </p:nvSpPr>
            <p:spPr>
              <a:xfrm>
                <a:off x="5814864" y="5783735"/>
                <a:ext cx="1225592" cy="400110"/>
              </a:xfrm>
              <a:prstGeom prst="rect">
                <a:avLst/>
              </a:prstGeom>
              <a:blipFill>
                <a:blip r:embed="rId11"/>
                <a:stretch>
                  <a:fillRect t="-9231" r="-3483" b="-27692"/>
                </a:stretch>
              </a:blipFill>
            </p:spPr>
            <p:txBody>
              <a:bodyPr/>
              <a:lstStyle/>
              <a:p>
                <a:r>
                  <a:rPr lang="en-US">
                    <a:noFill/>
                  </a:rPr>
                  <a:t> </a:t>
                </a:r>
              </a:p>
            </p:txBody>
          </p:sp>
        </mc:Fallback>
      </mc:AlternateContent>
    </p:spTree>
    <p:extLst>
      <p:ext uri="{BB962C8B-B14F-4D97-AF65-F5344CB8AC3E}">
        <p14:creationId xmlns:p14="http://schemas.microsoft.com/office/powerpoint/2010/main" val="3346569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10: ANSWERS</a:t>
            </a:r>
          </a:p>
        </p:txBody>
      </p:sp>
      <p:sp>
        <p:nvSpPr>
          <p:cNvPr id="13" name="Rectangle 12">
            <a:extLst>
              <a:ext uri="{FF2B5EF4-FFF2-40B4-BE49-F238E27FC236}">
                <a16:creationId xmlns:a16="http://schemas.microsoft.com/office/drawing/2014/main" id="{63D7AEA4-28B6-4314-B47A-54B03D770333}"/>
              </a:ext>
            </a:extLst>
          </p:cNvPr>
          <p:cNvSpPr/>
          <p:nvPr/>
        </p:nvSpPr>
        <p:spPr>
          <a:xfrm>
            <a:off x="-16547" y="729087"/>
            <a:ext cx="6518131" cy="461665"/>
          </a:xfrm>
          <a:prstGeom prst="rect">
            <a:avLst/>
          </a:prstGeom>
        </p:spPr>
        <p:txBody>
          <a:bodyPr wrap="none">
            <a:spAutoFit/>
          </a:bodyPr>
          <a:lstStyle/>
          <a:p>
            <a:pPr lvl="0"/>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(c) </a:t>
            </a:r>
            <a:r>
              <a:rPr lang="en-US" sz="2400" dirty="0">
                <a:solidFill>
                  <a:prstClr val="black"/>
                </a:solidFill>
                <a:latin typeface="Times New Roman" panose="02020603050405020304" pitchFamily="18" charset="0"/>
                <a:ea typeface="Times New Roman" panose="02020603050405020304" pitchFamily="18" charset="0"/>
              </a:rPr>
              <a:t>acceleration of the system is to be kept at 0.01 g</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pic>
        <p:nvPicPr>
          <p:cNvPr id="11" name="Picture 10">
            <a:extLst>
              <a:ext uri="{FF2B5EF4-FFF2-40B4-BE49-F238E27FC236}">
                <a16:creationId xmlns:a16="http://schemas.microsoft.com/office/drawing/2014/main" id="{1C102218-29C4-4C24-8B31-D428F1F64F4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684239" y="874210"/>
            <a:ext cx="2394663" cy="2171279"/>
          </a:xfrm>
          <a:prstGeom prst="rect">
            <a:avLst/>
          </a:prstGeom>
        </p:spPr>
      </p:pic>
      <p:sp>
        <p:nvSpPr>
          <p:cNvPr id="5" name="Rectangle 4">
            <a:extLst>
              <a:ext uri="{FF2B5EF4-FFF2-40B4-BE49-F238E27FC236}">
                <a16:creationId xmlns:a16="http://schemas.microsoft.com/office/drawing/2014/main" id="{5930C92D-F90D-4A7C-9033-7F95C7808E7E}"/>
              </a:ext>
            </a:extLst>
          </p:cNvPr>
          <p:cNvSpPr/>
          <p:nvPr/>
        </p:nvSpPr>
        <p:spPr>
          <a:xfrm>
            <a:off x="266040" y="1271129"/>
            <a:ext cx="5656587" cy="830997"/>
          </a:xfrm>
          <a:prstGeom prst="rect">
            <a:avLst/>
          </a:prstGeom>
        </p:spPr>
        <p:txBody>
          <a:bodyPr wrap="square">
            <a:spAutoFit/>
          </a:bodyPr>
          <a:lstStyle/>
          <a:p>
            <a:pPr lvl="0" algn="just">
              <a:defRPr/>
            </a:pPr>
            <a:r>
              <a:rPr lang="en-US" sz="2400" kern="0" dirty="0">
                <a:solidFill>
                  <a:srgbClr val="1A3260">
                    <a:lumMod val="60000"/>
                    <a:lumOff val="40000"/>
                  </a:srgbClr>
                </a:solidFill>
                <a:latin typeface="Times New Roman" panose="02020603050405020304" pitchFamily="18" charset="0"/>
                <a:cs typeface="Times New Roman" panose="02020603050405020304" pitchFamily="18" charset="0"/>
              </a:rPr>
              <a:t>Again use the acceleration expression from part (a) </a:t>
            </a:r>
            <a:endParaRPr lang="en-US" kern="0" dirty="0">
              <a:solidFill>
                <a:sysClr val="windowText" lastClr="0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FC304905-0D77-4F8A-A7C0-483955C9C7DB}"/>
                  </a:ext>
                </a:extLst>
              </p:cNvPr>
              <p:cNvSpPr/>
              <p:nvPr/>
            </p:nvSpPr>
            <p:spPr>
              <a:xfrm>
                <a:off x="1578421" y="2227670"/>
                <a:ext cx="3330335" cy="7838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rPr>
                        <m:t>𝑎</m:t>
                      </m:r>
                      <m:r>
                        <a:rPr lang="en-US" sz="2000" smtClean="0">
                          <a:solidFill>
                            <a:prstClr val="black"/>
                          </a:solidFill>
                          <a:latin typeface="Cambria Math" panose="02040503050406030204" pitchFamily="18" charset="0"/>
                        </a:rPr>
                        <m:t>=</m:t>
                      </m:r>
                      <m:d>
                        <m:dPr>
                          <m:ctrlPr>
                            <a:rPr lang="en-US" sz="2000" i="1" smtClean="0">
                              <a:solidFill>
                                <a:prstClr val="black"/>
                              </a:solidFill>
                              <a:latin typeface="Cambria Math" panose="02040503050406030204" pitchFamily="18" charset="0"/>
                            </a:rPr>
                          </m:ctrlPr>
                        </m:dPr>
                        <m:e>
                          <m:f>
                            <m:fPr>
                              <m:ctrlPr>
                                <a:rPr lang="en-US" sz="2000" i="1">
                                  <a:solidFill>
                                    <a:prstClr val="black"/>
                                  </a:solidFill>
                                  <a:latin typeface="Cambria Math" panose="02040503050406030204" pitchFamily="18" charset="0"/>
                                </a:rPr>
                              </m:ctrlPr>
                            </m:fPr>
                            <m:num>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𝑚</m:t>
                                  </m:r>
                                </m:e>
                                <m:sub>
                                  <m:r>
                                    <a:rPr lang="en-US" sz="2000" i="1">
                                      <a:solidFill>
                                        <a:prstClr val="black"/>
                                      </a:solidFill>
                                      <a:latin typeface="Cambria Math" panose="02040503050406030204" pitchFamily="18" charset="0"/>
                                    </a:rPr>
                                    <m:t>𝐵</m:t>
                                  </m:r>
                                </m:sub>
                              </m:sSub>
                            </m:num>
                            <m:den>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𝑚</m:t>
                                  </m:r>
                                </m:e>
                                <m:sub>
                                  <m:r>
                                    <a:rPr lang="en-US" sz="2000" i="1">
                                      <a:solidFill>
                                        <a:prstClr val="black"/>
                                      </a:solidFill>
                                      <a:latin typeface="Cambria Math" panose="02040503050406030204" pitchFamily="18" charset="0"/>
                                    </a:rPr>
                                    <m:t>𝐴</m:t>
                                  </m:r>
                                </m:sub>
                              </m:sSub>
                              <m:r>
                                <a:rPr lang="en-US" sz="2000" i="1">
                                  <a:solidFill>
                                    <a:prstClr val="black"/>
                                  </a:solidFill>
                                  <a:latin typeface="Cambria Math" panose="02040503050406030204" pitchFamily="18" charset="0"/>
                                </a:rPr>
                                <m:t>+ </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𝑚</m:t>
                                  </m:r>
                                </m:e>
                                <m:sub>
                                  <m:r>
                                    <a:rPr lang="en-US" sz="2000" i="1">
                                      <a:solidFill>
                                        <a:prstClr val="black"/>
                                      </a:solidFill>
                                      <a:latin typeface="Cambria Math" panose="02040503050406030204" pitchFamily="18" charset="0"/>
                                    </a:rPr>
                                    <m:t>𝐵</m:t>
                                  </m:r>
                                </m:sub>
                              </m:sSub>
                            </m:den>
                          </m:f>
                        </m:e>
                      </m:d>
                      <m:r>
                        <a:rPr lang="en-US" sz="2000" i="1" smtClean="0">
                          <a:solidFill>
                            <a:prstClr val="black"/>
                          </a:solidFill>
                          <a:latin typeface="Cambria Math" panose="02040503050406030204" pitchFamily="18" charset="0"/>
                        </a:rPr>
                        <m:t>𝑔</m:t>
                      </m:r>
                      <m:r>
                        <a:rPr lang="en-US" sz="2000" i="1" smtClean="0">
                          <a:solidFill>
                            <a:prstClr val="black"/>
                          </a:solidFill>
                          <a:latin typeface="Cambria Math" panose="02040503050406030204" pitchFamily="18" charset="0"/>
                        </a:rPr>
                        <m:t>=</m:t>
                      </m:r>
                      <m:r>
                        <m:rPr>
                          <m:nor/>
                        </m:rPr>
                        <a:rPr lang="en-US" sz="2000" dirty="0">
                          <a:solidFill>
                            <a:prstClr val="black"/>
                          </a:solidFill>
                          <a:latin typeface="Gill Sans MT" panose="020B0502020104020203"/>
                        </a:rPr>
                        <m:t> </m:t>
                      </m:r>
                      <m:r>
                        <m:rPr>
                          <m:nor/>
                        </m:rPr>
                        <a:rPr lang="en-US" sz="2000" dirty="0">
                          <a:solidFill>
                            <a:prstClr val="black"/>
                          </a:solidFill>
                          <a:latin typeface="Calibri" panose="020F0502020204030204" pitchFamily="34" charset="0"/>
                        </a:rPr>
                        <m:t>0.01 </m:t>
                      </m:r>
                      <m:r>
                        <m:rPr>
                          <m:nor/>
                        </m:rPr>
                        <a:rPr lang="en-US" sz="2000" i="1" dirty="0">
                          <a:solidFill>
                            <a:prstClr val="black"/>
                          </a:solidFill>
                          <a:latin typeface="Calibri" panose="020F0502020204030204" pitchFamily="34" charset="0"/>
                        </a:rPr>
                        <m:t>g</m:t>
                      </m:r>
                    </m:oMath>
                  </m:oMathPara>
                </a14:m>
                <a:endParaRPr lang="en-US" sz="2000" i="1" dirty="0">
                  <a:solidFill>
                    <a:prstClr val="black"/>
                  </a:solidFill>
                  <a:latin typeface="Calibri" panose="020F0502020204030204" pitchFamily="34" charset="0"/>
                </a:endParaRPr>
              </a:p>
            </p:txBody>
          </p:sp>
        </mc:Choice>
        <mc:Fallback xmlns="">
          <p:sp>
            <p:nvSpPr>
              <p:cNvPr id="17" name="Rectangle 16">
                <a:extLst>
                  <a:ext uri="{FF2B5EF4-FFF2-40B4-BE49-F238E27FC236}">
                    <a16:creationId xmlns:a16="http://schemas.microsoft.com/office/drawing/2014/main" id="{FC304905-0D77-4F8A-A7C0-483955C9C7DB}"/>
                  </a:ext>
                </a:extLst>
              </p:cNvPr>
              <p:cNvSpPr>
                <a:spLocks noRot="1" noChangeAspect="1" noMove="1" noResize="1" noEditPoints="1" noAdjustHandles="1" noChangeArrowheads="1" noChangeShapeType="1" noTextEdit="1"/>
              </p:cNvSpPr>
              <p:nvPr/>
            </p:nvSpPr>
            <p:spPr>
              <a:xfrm>
                <a:off x="1578421" y="2227670"/>
                <a:ext cx="3330335" cy="78386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ADC4BE70-F10B-484B-9F53-8FE3DBBAE8D7}"/>
                  </a:ext>
                </a:extLst>
              </p:cNvPr>
              <p:cNvSpPr/>
              <p:nvPr/>
            </p:nvSpPr>
            <p:spPr>
              <a:xfrm>
                <a:off x="2148067" y="3157672"/>
                <a:ext cx="2409890" cy="7838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000" i="1" smtClean="0">
                              <a:solidFill>
                                <a:prstClr val="black"/>
                              </a:solidFill>
                              <a:latin typeface="Cambria Math" panose="02040503050406030204" pitchFamily="18" charset="0"/>
                            </a:rPr>
                          </m:ctrlPr>
                        </m:dPr>
                        <m:e>
                          <m:f>
                            <m:fPr>
                              <m:ctrlPr>
                                <a:rPr lang="en-US" sz="2000" i="1">
                                  <a:solidFill>
                                    <a:prstClr val="black"/>
                                  </a:solidFill>
                                  <a:latin typeface="Cambria Math" panose="02040503050406030204" pitchFamily="18" charset="0"/>
                                </a:rPr>
                              </m:ctrlPr>
                            </m:fPr>
                            <m:num>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𝑚</m:t>
                                  </m:r>
                                </m:e>
                                <m:sub>
                                  <m:r>
                                    <a:rPr lang="en-US" sz="2000" i="1">
                                      <a:solidFill>
                                        <a:prstClr val="black"/>
                                      </a:solidFill>
                                      <a:latin typeface="Cambria Math" panose="02040503050406030204" pitchFamily="18" charset="0"/>
                                    </a:rPr>
                                    <m:t>𝐵</m:t>
                                  </m:r>
                                </m:sub>
                              </m:sSub>
                            </m:num>
                            <m:den>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𝑚</m:t>
                                  </m:r>
                                </m:e>
                                <m:sub>
                                  <m:r>
                                    <a:rPr lang="en-US" sz="2000" i="1">
                                      <a:solidFill>
                                        <a:prstClr val="black"/>
                                      </a:solidFill>
                                      <a:latin typeface="Cambria Math" panose="02040503050406030204" pitchFamily="18" charset="0"/>
                                    </a:rPr>
                                    <m:t>𝐴</m:t>
                                  </m:r>
                                </m:sub>
                              </m:sSub>
                              <m:r>
                                <a:rPr lang="en-US" sz="2000" i="1">
                                  <a:solidFill>
                                    <a:prstClr val="black"/>
                                  </a:solidFill>
                                  <a:latin typeface="Cambria Math" panose="02040503050406030204" pitchFamily="18" charset="0"/>
                                </a:rPr>
                                <m:t>+ </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𝑚</m:t>
                                  </m:r>
                                </m:e>
                                <m:sub>
                                  <m:r>
                                    <a:rPr lang="en-US" sz="2000" i="1">
                                      <a:solidFill>
                                        <a:prstClr val="black"/>
                                      </a:solidFill>
                                      <a:latin typeface="Cambria Math" panose="02040503050406030204" pitchFamily="18" charset="0"/>
                                    </a:rPr>
                                    <m:t>𝐵</m:t>
                                  </m:r>
                                </m:sub>
                              </m:sSub>
                            </m:den>
                          </m:f>
                        </m:e>
                      </m:d>
                      <m:r>
                        <a:rPr lang="en-US" sz="2000" i="1" smtClean="0">
                          <a:solidFill>
                            <a:prstClr val="black"/>
                          </a:solidFill>
                          <a:latin typeface="Cambria Math" panose="02040503050406030204" pitchFamily="18" charset="0"/>
                        </a:rPr>
                        <m:t>=0.01</m:t>
                      </m:r>
                    </m:oMath>
                  </m:oMathPara>
                </a14:m>
                <a:endParaRPr lang="en-US" sz="2000" i="1" dirty="0">
                  <a:solidFill>
                    <a:prstClr val="black"/>
                  </a:solidFill>
                  <a:latin typeface="Calibri" panose="020F0502020204030204" pitchFamily="34" charset="0"/>
                </a:endParaRPr>
              </a:p>
            </p:txBody>
          </p:sp>
        </mc:Choice>
        <mc:Fallback xmlns="">
          <p:sp>
            <p:nvSpPr>
              <p:cNvPr id="18" name="Rectangle 17">
                <a:extLst>
                  <a:ext uri="{FF2B5EF4-FFF2-40B4-BE49-F238E27FC236}">
                    <a16:creationId xmlns:a16="http://schemas.microsoft.com/office/drawing/2014/main" id="{ADC4BE70-F10B-484B-9F53-8FE3DBBAE8D7}"/>
                  </a:ext>
                </a:extLst>
              </p:cNvPr>
              <p:cNvSpPr>
                <a:spLocks noRot="1" noChangeAspect="1" noMove="1" noResize="1" noEditPoints="1" noAdjustHandles="1" noChangeArrowheads="1" noChangeShapeType="1" noTextEdit="1"/>
              </p:cNvSpPr>
              <p:nvPr/>
            </p:nvSpPr>
            <p:spPr>
              <a:xfrm>
                <a:off x="2148067" y="3157672"/>
                <a:ext cx="2409890" cy="78386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C3125712-E79F-4FA0-9799-D68B1C2CAB85}"/>
                  </a:ext>
                </a:extLst>
              </p:cNvPr>
              <p:cNvSpPr/>
              <p:nvPr/>
            </p:nvSpPr>
            <p:spPr>
              <a:xfrm>
                <a:off x="2286490" y="4187414"/>
                <a:ext cx="161204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𝑚</m:t>
                          </m:r>
                        </m:e>
                        <m:sub>
                          <m:r>
                            <a:rPr lang="en-US" sz="2000" i="1">
                              <a:solidFill>
                                <a:prstClr val="black"/>
                              </a:solidFill>
                              <a:latin typeface="Cambria Math" panose="02040503050406030204" pitchFamily="18" charset="0"/>
                            </a:rPr>
                            <m:t>𝐴</m:t>
                          </m:r>
                        </m:sub>
                      </m:sSub>
                      <m:r>
                        <a:rPr lang="en-US" sz="2000" i="1" smtClean="0">
                          <a:solidFill>
                            <a:prstClr val="black"/>
                          </a:solidFill>
                          <a:latin typeface="Cambria Math" panose="02040503050406030204" pitchFamily="18" charset="0"/>
                        </a:rPr>
                        <m:t>=</m:t>
                      </m:r>
                      <m:r>
                        <m:rPr>
                          <m:nor/>
                        </m:rPr>
                        <a:rPr lang="en-US" sz="2000" dirty="0">
                          <a:solidFill>
                            <a:prstClr val="black"/>
                          </a:solidFill>
                          <a:latin typeface="Gill Sans MT" panose="020B0502020104020203"/>
                        </a:rPr>
                        <m:t>99 </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𝑚</m:t>
                          </m:r>
                        </m:e>
                        <m:sub>
                          <m:r>
                            <a:rPr lang="en-US" sz="2000" i="1">
                              <a:solidFill>
                                <a:prstClr val="black"/>
                              </a:solidFill>
                              <a:latin typeface="Cambria Math" panose="02040503050406030204" pitchFamily="18" charset="0"/>
                            </a:rPr>
                            <m:t>𝐵</m:t>
                          </m:r>
                        </m:sub>
                      </m:sSub>
                    </m:oMath>
                  </m:oMathPara>
                </a14:m>
                <a:endParaRPr lang="en-US" sz="2000" dirty="0">
                  <a:solidFill>
                    <a:prstClr val="black"/>
                  </a:solidFill>
                  <a:latin typeface="Gill Sans MT" panose="020B0502020104020203"/>
                </a:endParaRPr>
              </a:p>
            </p:txBody>
          </p:sp>
        </mc:Choice>
        <mc:Fallback xmlns="">
          <p:sp>
            <p:nvSpPr>
              <p:cNvPr id="19" name="Rectangle 18">
                <a:extLst>
                  <a:ext uri="{FF2B5EF4-FFF2-40B4-BE49-F238E27FC236}">
                    <a16:creationId xmlns:a16="http://schemas.microsoft.com/office/drawing/2014/main" id="{C3125712-E79F-4FA0-9799-D68B1C2CAB85}"/>
                  </a:ext>
                </a:extLst>
              </p:cNvPr>
              <p:cNvSpPr>
                <a:spLocks noRot="1" noChangeAspect="1" noMove="1" noResize="1" noEditPoints="1" noAdjustHandles="1" noChangeArrowheads="1" noChangeShapeType="1" noTextEdit="1"/>
              </p:cNvSpPr>
              <p:nvPr/>
            </p:nvSpPr>
            <p:spPr>
              <a:xfrm>
                <a:off x="2286490" y="4187414"/>
                <a:ext cx="1612043" cy="400110"/>
              </a:xfrm>
              <a:prstGeom prst="rect">
                <a:avLst/>
              </a:prstGeom>
              <a:blipFill>
                <a:blip r:embed="rId6"/>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B1E2432C-C942-4252-926D-5D1C1805D516}"/>
                  </a:ext>
                </a:extLst>
              </p:cNvPr>
              <p:cNvSpPr/>
              <p:nvPr/>
            </p:nvSpPr>
            <p:spPr>
              <a:xfrm>
                <a:off x="1622686" y="4756645"/>
                <a:ext cx="324383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rPr>
                          </m:ctrlPr>
                        </m:sSubPr>
                        <m:e>
                          <m:r>
                            <m:rPr>
                              <m:sty m:val="p"/>
                            </m:rPr>
                            <a:rPr lang="en-US" sz="2000">
                              <a:solidFill>
                                <a:prstClr val="black"/>
                              </a:solidFill>
                              <a:latin typeface="Cambria Math" panose="02040503050406030204" pitchFamily="18" charset="0"/>
                            </a:rPr>
                            <m:t>Therefore</m:t>
                          </m:r>
                          <m:r>
                            <a:rPr lang="en-US" sz="2000" i="1" smtClean="0">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 </m:t>
                          </m:r>
                          <m:r>
                            <a:rPr lang="en-US" sz="2000" i="1" smtClean="0">
                              <a:solidFill>
                                <a:prstClr val="black"/>
                              </a:solidFill>
                              <a:latin typeface="Cambria Math" panose="02040503050406030204" pitchFamily="18" charset="0"/>
                            </a:rPr>
                            <m:t> </m:t>
                          </m:r>
                          <m:r>
                            <a:rPr lang="en-US" sz="2000" i="1">
                              <a:solidFill>
                                <a:prstClr val="black"/>
                              </a:solidFill>
                              <a:latin typeface="Cambria Math" panose="02040503050406030204" pitchFamily="18" charset="0"/>
                            </a:rPr>
                            <m:t>𝑚</m:t>
                          </m:r>
                        </m:e>
                        <m:sub>
                          <m:r>
                            <a:rPr lang="en-US" sz="2000" i="1">
                              <a:solidFill>
                                <a:prstClr val="black"/>
                              </a:solidFill>
                              <a:latin typeface="Cambria Math" panose="02040503050406030204" pitchFamily="18" charset="0"/>
                            </a:rPr>
                            <m:t>𝐴</m:t>
                          </m:r>
                        </m:sub>
                      </m:sSub>
                      <m:r>
                        <a:rPr lang="en-US" sz="2000" i="1" smtClean="0">
                          <a:solidFill>
                            <a:prstClr val="black"/>
                          </a:solidFill>
                          <a:latin typeface="Cambria Math" panose="02040503050406030204" pitchFamily="18" charset="0"/>
                        </a:rPr>
                        <m:t>=99</m:t>
                      </m:r>
                      <m:r>
                        <a:rPr lang="en-US" sz="2000" i="1" smtClean="0">
                          <a:solidFill>
                            <a:prstClr val="black"/>
                          </a:solidFill>
                          <a:latin typeface="Cambria Math" panose="02040503050406030204" pitchFamily="18" charset="0"/>
                        </a:rPr>
                        <m:t>𝑘𝑔</m:t>
                      </m:r>
                    </m:oMath>
                  </m:oMathPara>
                </a14:m>
                <a:endParaRPr lang="en-US" sz="2000" dirty="0">
                  <a:solidFill>
                    <a:prstClr val="black"/>
                  </a:solidFill>
                  <a:latin typeface="Gill Sans MT" panose="020B0502020104020203"/>
                </a:endParaRPr>
              </a:p>
            </p:txBody>
          </p:sp>
        </mc:Choice>
        <mc:Fallback xmlns="">
          <p:sp>
            <p:nvSpPr>
              <p:cNvPr id="28" name="Rectangle 27">
                <a:extLst>
                  <a:ext uri="{FF2B5EF4-FFF2-40B4-BE49-F238E27FC236}">
                    <a16:creationId xmlns:a16="http://schemas.microsoft.com/office/drawing/2014/main" id="{B1E2432C-C942-4252-926D-5D1C1805D516}"/>
                  </a:ext>
                </a:extLst>
              </p:cNvPr>
              <p:cNvSpPr>
                <a:spLocks noRot="1" noChangeAspect="1" noMove="1" noResize="1" noEditPoints="1" noAdjustHandles="1" noChangeArrowheads="1" noChangeShapeType="1" noTextEdit="1"/>
              </p:cNvSpPr>
              <p:nvPr/>
            </p:nvSpPr>
            <p:spPr>
              <a:xfrm>
                <a:off x="1622686" y="4756645"/>
                <a:ext cx="3243837" cy="400110"/>
              </a:xfrm>
              <a:prstGeom prst="rect">
                <a:avLst/>
              </a:prstGeom>
              <a:blipFill>
                <a:blip r:embed="rId7"/>
                <a:stretch>
                  <a:fillRect b="-15152"/>
                </a:stretch>
              </a:blipFill>
            </p:spPr>
            <p:txBody>
              <a:bodyPr/>
              <a:lstStyle/>
              <a:p>
                <a:r>
                  <a:rPr lang="en-US">
                    <a:noFill/>
                  </a:rPr>
                  <a:t> </a:t>
                </a:r>
              </a:p>
            </p:txBody>
          </p:sp>
        </mc:Fallback>
      </mc:AlternateContent>
    </p:spTree>
    <p:extLst>
      <p:ext uri="{BB962C8B-B14F-4D97-AF65-F5344CB8AC3E}">
        <p14:creationId xmlns:p14="http://schemas.microsoft.com/office/powerpoint/2010/main" val="1159292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11-Extension</a:t>
            </a:r>
          </a:p>
        </p:txBody>
      </p:sp>
      <p:sp>
        <p:nvSpPr>
          <p:cNvPr id="6" name="Rectangle 5">
            <a:extLst>
              <a:ext uri="{FF2B5EF4-FFF2-40B4-BE49-F238E27FC236}">
                <a16:creationId xmlns:a16="http://schemas.microsoft.com/office/drawing/2014/main" id="{FA8F4957-E9F4-43CD-A857-99EADE3951D7}"/>
              </a:ext>
            </a:extLst>
          </p:cNvPr>
          <p:cNvSpPr/>
          <p:nvPr/>
        </p:nvSpPr>
        <p:spPr>
          <a:xfrm>
            <a:off x="76899" y="804489"/>
            <a:ext cx="8839200" cy="1569660"/>
          </a:xfrm>
          <a:prstGeom prst="rect">
            <a:avLst/>
          </a:prstGeom>
        </p:spPr>
        <p:txBody>
          <a:bodyPr wrap="square">
            <a:spAutoFit/>
          </a:bodyPr>
          <a:lstStyle/>
          <a:p>
            <a:pPr lvl="0" algn="just"/>
            <a:r>
              <a:rPr lang="en-US" sz="2400" dirty="0">
                <a:solidFill>
                  <a:prstClr val="black"/>
                </a:solidFill>
                <a:latin typeface="Times New Roman" panose="02020603050405020304" pitchFamily="18" charset="0"/>
                <a:cs typeface="Times New Roman" panose="02020603050405020304" pitchFamily="18" charset="0"/>
              </a:rPr>
              <a:t>Two masses </a:t>
            </a:r>
            <a:r>
              <a:rPr lang="en-US" sz="2400" i="1" dirty="0">
                <a:solidFill>
                  <a:prstClr val="black"/>
                </a:solidFill>
                <a:latin typeface="Times New Roman" panose="02020603050405020304" pitchFamily="18" charset="0"/>
                <a:cs typeface="Times New Roman" panose="02020603050405020304" pitchFamily="18" charset="0"/>
              </a:rPr>
              <a:t>m</a:t>
            </a:r>
            <a:r>
              <a:rPr lang="en-US" sz="2400" baseline="-25000" dirty="0">
                <a:solidFill>
                  <a:prstClr val="black"/>
                </a:solidFill>
                <a:latin typeface="Times New Roman" panose="02020603050405020304" pitchFamily="18" charset="0"/>
                <a:cs typeface="Times New Roman" panose="02020603050405020304" pitchFamily="18" charset="0"/>
              </a:rPr>
              <a:t>A</a:t>
            </a:r>
            <a:r>
              <a:rPr lang="en-US" sz="2400" i="1" dirty="0">
                <a:solidFill>
                  <a:prstClr val="black"/>
                </a:solidFill>
                <a:latin typeface="Times New Roman" panose="02020603050405020304" pitchFamily="18" charset="0"/>
                <a:cs typeface="Times New Roman" panose="02020603050405020304" pitchFamily="18" charset="0"/>
              </a:rPr>
              <a:t> </a:t>
            </a:r>
            <a:r>
              <a:rPr lang="en-US" sz="2400" dirty="0">
                <a:solidFill>
                  <a:prstClr val="black"/>
                </a:solidFill>
                <a:latin typeface="Times New Roman" panose="02020603050405020304" pitchFamily="18" charset="0"/>
                <a:cs typeface="Times New Roman" panose="02020603050405020304" pitchFamily="18" charset="0"/>
              </a:rPr>
              <a:t>= 2.0 kg and </a:t>
            </a:r>
            <a:r>
              <a:rPr lang="en-US" sz="2400" i="1" dirty="0" err="1">
                <a:solidFill>
                  <a:prstClr val="black"/>
                </a:solidFill>
                <a:latin typeface="Times New Roman" panose="02020603050405020304" pitchFamily="18" charset="0"/>
                <a:cs typeface="Times New Roman" panose="02020603050405020304" pitchFamily="18" charset="0"/>
              </a:rPr>
              <a:t>m</a:t>
            </a:r>
            <a:r>
              <a:rPr lang="en-US" sz="2400" baseline="-25000" dirty="0" err="1">
                <a:solidFill>
                  <a:prstClr val="black"/>
                </a:solidFill>
                <a:latin typeface="Times New Roman" panose="02020603050405020304" pitchFamily="18" charset="0"/>
                <a:cs typeface="Times New Roman" panose="02020603050405020304" pitchFamily="18" charset="0"/>
              </a:rPr>
              <a:t>B</a:t>
            </a:r>
            <a:r>
              <a:rPr lang="en-US" sz="2400" i="1" dirty="0">
                <a:solidFill>
                  <a:prstClr val="black"/>
                </a:solidFill>
                <a:latin typeface="Times New Roman" panose="02020603050405020304" pitchFamily="18" charset="0"/>
                <a:cs typeface="Times New Roman" panose="02020603050405020304" pitchFamily="18" charset="0"/>
              </a:rPr>
              <a:t> </a:t>
            </a:r>
            <a:r>
              <a:rPr lang="en-US" sz="2400" dirty="0">
                <a:solidFill>
                  <a:prstClr val="black"/>
                </a:solidFill>
                <a:latin typeface="Times New Roman" panose="02020603050405020304" pitchFamily="18" charset="0"/>
                <a:cs typeface="Times New Roman" panose="02020603050405020304" pitchFamily="18" charset="0"/>
              </a:rPr>
              <a:t>=</a:t>
            </a:r>
            <a:r>
              <a:rPr lang="en-US" sz="2400" i="1" dirty="0">
                <a:solidFill>
                  <a:prstClr val="black"/>
                </a:solidFill>
                <a:latin typeface="Times New Roman" panose="02020603050405020304" pitchFamily="18" charset="0"/>
                <a:cs typeface="Times New Roman" panose="02020603050405020304" pitchFamily="18" charset="0"/>
              </a:rPr>
              <a:t> </a:t>
            </a:r>
            <a:r>
              <a:rPr lang="en-US" sz="2400" dirty="0">
                <a:solidFill>
                  <a:prstClr val="black"/>
                </a:solidFill>
                <a:latin typeface="Times New Roman" panose="02020603050405020304" pitchFamily="18" charset="0"/>
                <a:cs typeface="Times New Roman" panose="02020603050405020304" pitchFamily="18" charset="0"/>
              </a:rPr>
              <a:t>5.0 kg are on inclines and are connected together by a string. The coefficient of kinetic friction (</a:t>
            </a:r>
            <a:r>
              <a:rPr lang="en-US" sz="2400" i="1" dirty="0">
                <a:solidFill>
                  <a:prstClr val="black"/>
                </a:solidFill>
                <a:latin typeface="Times New Roman" panose="02020603050405020304" pitchFamily="18" charset="0"/>
                <a:cs typeface="Times New Roman" panose="02020603050405020304" pitchFamily="18" charset="0"/>
              </a:rPr>
              <a:t>µ</a:t>
            </a:r>
            <a:r>
              <a:rPr lang="en-US" sz="2400" baseline="-25000" dirty="0">
                <a:solidFill>
                  <a:prstClr val="black"/>
                </a:solidFill>
                <a:latin typeface="Times New Roman" panose="02020603050405020304" pitchFamily="18" charset="0"/>
                <a:cs typeface="Times New Roman" panose="02020603050405020304" pitchFamily="18" charset="0"/>
              </a:rPr>
              <a:t>k</a:t>
            </a:r>
            <a:r>
              <a:rPr lang="en-US" sz="2400" dirty="0">
                <a:solidFill>
                  <a:prstClr val="black"/>
                </a:solidFill>
                <a:latin typeface="Times New Roman" panose="02020603050405020304" pitchFamily="18" charset="0"/>
                <a:cs typeface="Times New Roman" panose="02020603050405020304" pitchFamily="18" charset="0"/>
              </a:rPr>
              <a:t>) between each mass and its incline, </a:t>
            </a:r>
            <a:r>
              <a:rPr lang="en-US" sz="2400" i="1" dirty="0">
                <a:solidFill>
                  <a:prstClr val="black"/>
                </a:solidFill>
                <a:latin typeface="Times New Roman" panose="02020603050405020304" pitchFamily="18" charset="0"/>
                <a:cs typeface="Times New Roman" panose="02020603050405020304" pitchFamily="18" charset="0"/>
              </a:rPr>
              <a:t>µ</a:t>
            </a:r>
            <a:r>
              <a:rPr lang="en-US" sz="2400" baseline="-25000" dirty="0">
                <a:solidFill>
                  <a:prstClr val="black"/>
                </a:solidFill>
                <a:latin typeface="Times New Roman" panose="02020603050405020304" pitchFamily="18" charset="0"/>
                <a:cs typeface="Times New Roman" panose="02020603050405020304" pitchFamily="18" charset="0"/>
              </a:rPr>
              <a:t>k</a:t>
            </a:r>
            <a:r>
              <a:rPr lang="en-US" sz="2400" dirty="0">
                <a:solidFill>
                  <a:prstClr val="black"/>
                </a:solidFill>
                <a:latin typeface="Times New Roman" panose="02020603050405020304" pitchFamily="18" charset="0"/>
                <a:cs typeface="Times New Roman" panose="02020603050405020304" pitchFamily="18" charset="0"/>
              </a:rPr>
              <a:t> = 0.30. If </a:t>
            </a:r>
            <a:r>
              <a:rPr lang="en-US" sz="2400" i="1" dirty="0">
                <a:solidFill>
                  <a:prstClr val="black"/>
                </a:solidFill>
                <a:latin typeface="Times New Roman" panose="02020603050405020304" pitchFamily="18" charset="0"/>
                <a:cs typeface="Times New Roman" panose="02020603050405020304" pitchFamily="18" charset="0"/>
              </a:rPr>
              <a:t>m</a:t>
            </a:r>
            <a:r>
              <a:rPr lang="en-US" sz="2400" baseline="-25000" dirty="0">
                <a:solidFill>
                  <a:prstClr val="black"/>
                </a:solidFill>
                <a:latin typeface="Times New Roman" panose="02020603050405020304" pitchFamily="18" charset="0"/>
                <a:cs typeface="Times New Roman" panose="02020603050405020304" pitchFamily="18" charset="0"/>
              </a:rPr>
              <a:t>A</a:t>
            </a:r>
            <a:r>
              <a:rPr lang="en-US" sz="2400" i="1" dirty="0">
                <a:solidFill>
                  <a:prstClr val="black"/>
                </a:solidFill>
                <a:latin typeface="Times New Roman" panose="02020603050405020304" pitchFamily="18" charset="0"/>
                <a:cs typeface="Times New Roman" panose="02020603050405020304" pitchFamily="18" charset="0"/>
              </a:rPr>
              <a:t> </a:t>
            </a:r>
            <a:r>
              <a:rPr lang="en-US" sz="2400" dirty="0">
                <a:solidFill>
                  <a:prstClr val="black"/>
                </a:solidFill>
                <a:latin typeface="Times New Roman" panose="02020603050405020304" pitchFamily="18" charset="0"/>
                <a:cs typeface="Times New Roman" panose="02020603050405020304" pitchFamily="18" charset="0"/>
              </a:rPr>
              <a:t>moves up, and </a:t>
            </a:r>
            <a:r>
              <a:rPr lang="en-US" sz="2400" i="1" dirty="0" err="1">
                <a:solidFill>
                  <a:prstClr val="black"/>
                </a:solidFill>
                <a:latin typeface="Times New Roman" panose="02020603050405020304" pitchFamily="18" charset="0"/>
                <a:cs typeface="Times New Roman" panose="02020603050405020304" pitchFamily="18" charset="0"/>
              </a:rPr>
              <a:t>m</a:t>
            </a:r>
            <a:r>
              <a:rPr lang="en-US" sz="2400" baseline="-25000" dirty="0" err="1">
                <a:solidFill>
                  <a:prstClr val="black"/>
                </a:solidFill>
                <a:latin typeface="Times New Roman" panose="02020603050405020304" pitchFamily="18" charset="0"/>
                <a:cs typeface="Times New Roman" panose="02020603050405020304" pitchFamily="18" charset="0"/>
              </a:rPr>
              <a:t>B</a:t>
            </a:r>
            <a:r>
              <a:rPr lang="en-US" sz="2400" i="1" dirty="0">
                <a:solidFill>
                  <a:prstClr val="black"/>
                </a:solidFill>
                <a:latin typeface="Times New Roman" panose="02020603050405020304" pitchFamily="18" charset="0"/>
                <a:cs typeface="Times New Roman" panose="02020603050405020304" pitchFamily="18" charset="0"/>
              </a:rPr>
              <a:t> </a:t>
            </a:r>
            <a:r>
              <a:rPr lang="en-US" sz="2400" dirty="0">
                <a:solidFill>
                  <a:prstClr val="black"/>
                </a:solidFill>
                <a:latin typeface="Times New Roman" panose="02020603050405020304" pitchFamily="18" charset="0"/>
                <a:cs typeface="Times New Roman" panose="02020603050405020304" pitchFamily="18" charset="0"/>
              </a:rPr>
              <a:t>moves down, determine their acceleration.</a:t>
            </a:r>
          </a:p>
        </p:txBody>
      </p:sp>
      <p:pic>
        <p:nvPicPr>
          <p:cNvPr id="7" name="Picture 6">
            <a:extLst>
              <a:ext uri="{FF2B5EF4-FFF2-40B4-BE49-F238E27FC236}">
                <a16:creationId xmlns:a16="http://schemas.microsoft.com/office/drawing/2014/main" id="{7CC91EB8-784A-4CBD-AF66-FF412D8F60F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772206" y="2972827"/>
            <a:ext cx="5779408" cy="2362571"/>
          </a:xfrm>
          <a:prstGeom prst="rect">
            <a:avLst/>
          </a:prstGeom>
        </p:spPr>
      </p:pic>
    </p:spTree>
    <p:extLst>
      <p:ext uri="{BB962C8B-B14F-4D97-AF65-F5344CB8AC3E}">
        <p14:creationId xmlns:p14="http://schemas.microsoft.com/office/powerpoint/2010/main" val="1609630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11: ANSWERS</a:t>
            </a:r>
          </a:p>
        </p:txBody>
      </p:sp>
      <p:pic>
        <p:nvPicPr>
          <p:cNvPr id="10" name="Picture 9">
            <a:extLst>
              <a:ext uri="{FF2B5EF4-FFF2-40B4-BE49-F238E27FC236}">
                <a16:creationId xmlns:a16="http://schemas.microsoft.com/office/drawing/2014/main" id="{6B5A9957-240D-4FD5-B619-7FF608A5857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933246" y="4729781"/>
            <a:ext cx="3672936" cy="1501464"/>
          </a:xfrm>
          <a:prstGeom prst="rect">
            <a:avLst/>
          </a:prstGeom>
        </p:spPr>
      </p:pic>
      <p:pic>
        <p:nvPicPr>
          <p:cNvPr id="12" name="Picture 11">
            <a:extLst>
              <a:ext uri="{FF2B5EF4-FFF2-40B4-BE49-F238E27FC236}">
                <a16:creationId xmlns:a16="http://schemas.microsoft.com/office/drawing/2014/main" id="{1EFA2FEC-44EB-48BF-9CB0-A1ADB4ECE778}"/>
              </a:ext>
            </a:extLst>
          </p:cNvPr>
          <p:cNvPicPr>
            <a:picLocks noChangeAspect="1"/>
          </p:cNvPicPr>
          <p:nvPr/>
        </p:nvPicPr>
        <p:blipFill>
          <a:blip r:embed="rId4"/>
          <a:stretch>
            <a:fillRect/>
          </a:stretch>
        </p:blipFill>
        <p:spPr>
          <a:xfrm>
            <a:off x="590276" y="1881075"/>
            <a:ext cx="7263372" cy="2579771"/>
          </a:xfrm>
          <a:prstGeom prst="rect">
            <a:avLst/>
          </a:prstGeom>
        </p:spPr>
      </p:pic>
      <p:sp>
        <p:nvSpPr>
          <p:cNvPr id="14" name="Rectangle 13">
            <a:extLst>
              <a:ext uri="{FF2B5EF4-FFF2-40B4-BE49-F238E27FC236}">
                <a16:creationId xmlns:a16="http://schemas.microsoft.com/office/drawing/2014/main" id="{FD72165A-9F1A-40B4-B405-8126867E3BEB}"/>
              </a:ext>
            </a:extLst>
          </p:cNvPr>
          <p:cNvSpPr/>
          <p:nvPr/>
        </p:nvSpPr>
        <p:spPr>
          <a:xfrm>
            <a:off x="3297503" y="1335731"/>
            <a:ext cx="2730235" cy="461665"/>
          </a:xfrm>
          <a:prstGeom prst="rect">
            <a:avLst/>
          </a:prstGeom>
        </p:spPr>
        <p:txBody>
          <a:bodyPr wrap="none">
            <a:spAutoFit/>
          </a:bodyPr>
          <a:lstStyle/>
          <a:p>
            <a:pPr lvl="0"/>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lang="en-US" sz="2400" dirty="0">
                <a:solidFill>
                  <a:prstClr val="black"/>
                </a:solidFill>
                <a:latin typeface="Times New Roman" panose="02020603050405020304" pitchFamily="18" charset="0"/>
                <a:ea typeface="Times New Roman" panose="02020603050405020304" pitchFamily="18" charset="0"/>
              </a:rPr>
              <a:t>Free-Body Diagram</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Tree>
    <p:extLst>
      <p:ext uri="{BB962C8B-B14F-4D97-AF65-F5344CB8AC3E}">
        <p14:creationId xmlns:p14="http://schemas.microsoft.com/office/powerpoint/2010/main" val="576383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11: ANSWERS</a:t>
            </a:r>
          </a:p>
        </p:txBody>
      </p:sp>
      <p:sp>
        <p:nvSpPr>
          <p:cNvPr id="24" name="Rectangle 23">
            <a:extLst>
              <a:ext uri="{FF2B5EF4-FFF2-40B4-BE49-F238E27FC236}">
                <a16:creationId xmlns:a16="http://schemas.microsoft.com/office/drawing/2014/main" id="{78112BAD-86C8-4791-944F-F60F3C4B2D49}"/>
              </a:ext>
            </a:extLst>
          </p:cNvPr>
          <p:cNvSpPr/>
          <p:nvPr/>
        </p:nvSpPr>
        <p:spPr>
          <a:xfrm>
            <a:off x="316130" y="1696472"/>
            <a:ext cx="1072088" cy="369332"/>
          </a:xfrm>
          <a:prstGeom prst="rect">
            <a:avLst/>
          </a:prstGeom>
        </p:spPr>
        <p:txBody>
          <a:bodyPr wrap="none">
            <a:spAutoFit/>
          </a:bodyPr>
          <a:lstStyle/>
          <a:p>
            <a:r>
              <a:rPr lang="en-US" b="1" dirty="0">
                <a:solidFill>
                  <a:srgbClr val="1A3260">
                    <a:lumMod val="60000"/>
                    <a:lumOff val="40000"/>
                  </a:srgbClr>
                </a:solidFill>
                <a:latin typeface="Gill Sans MT" panose="020B0502020104020203"/>
              </a:rPr>
              <a:t>Block A:</a:t>
            </a:r>
          </a:p>
        </p:txBody>
      </p: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5D75AC2-16DA-44CF-971F-CDF12E0BB306}"/>
                  </a:ext>
                </a:extLst>
              </p:cNvPr>
              <p:cNvSpPr/>
              <p:nvPr/>
            </p:nvSpPr>
            <p:spPr>
              <a:xfrm>
                <a:off x="1503759" y="1646682"/>
                <a:ext cx="4414991" cy="490840"/>
              </a:xfrm>
              <a:prstGeom prst="rect">
                <a:avLst/>
              </a:prstGeom>
            </p:spPr>
            <p:txBody>
              <a:bodyPr wrap="none">
                <a:spAutoFit/>
              </a:bodyPr>
              <a:lstStyle/>
              <a:p>
                <a14:m>
                  <m:oMath xmlns:m="http://schemas.openxmlformats.org/officeDocument/2006/math">
                    <m:nary>
                      <m:naryPr>
                        <m:chr m:val="∑"/>
                        <m:subHide m:val="on"/>
                        <m:supHide m:val="on"/>
                        <m:ctrlPr>
                          <a:rPr lang="en-US" sz="2400" i="1" smtClean="0">
                            <a:solidFill>
                              <a:prstClr val="black"/>
                            </a:solidFill>
                            <a:latin typeface="Cambria Math" panose="02040503050406030204" pitchFamily="18" charset="0"/>
                          </a:rPr>
                        </m:ctrlPr>
                      </m:naryPr>
                      <m:sub/>
                      <m:sup/>
                      <m:e>
                        <m:r>
                          <a:rPr lang="en-US" sz="2400" i="1">
                            <a:solidFill>
                              <a:prstClr val="black"/>
                            </a:solidFill>
                            <a:latin typeface="Cambria Math" panose="02040503050406030204" pitchFamily="18" charset="0"/>
                          </a:rPr>
                          <m:t>𝐹</m:t>
                        </m:r>
                        <m:r>
                          <a:rPr lang="en-US" sz="2400" i="1">
                            <a:solidFill>
                              <a:prstClr val="black"/>
                            </a:solidFill>
                            <a:latin typeface="Cambria Math" panose="02040503050406030204" pitchFamily="18" charset="0"/>
                          </a:rPr>
                          <m:t>= </m:t>
                        </m:r>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𝐹</m:t>
                            </m:r>
                          </m:e>
                          <m:sub>
                            <m:r>
                              <a:rPr lang="en-US" sz="2400" i="1">
                                <a:solidFill>
                                  <a:prstClr val="black"/>
                                </a:solidFill>
                                <a:latin typeface="Cambria Math" panose="02040503050406030204" pitchFamily="18" charset="0"/>
                              </a:rPr>
                              <m:t>𝑦𝐴</m:t>
                            </m:r>
                          </m:sub>
                        </m:sSub>
                      </m:e>
                    </m:nary>
                  </m:oMath>
                </a14:m>
                <a:r>
                  <a:rPr lang="en-US" sz="2400" dirty="0">
                    <a:solidFill>
                      <a:prstClr val="black"/>
                    </a:solidFill>
                    <a:latin typeface="Calibri" panose="020F0502020204030204" pitchFamily="34" charset="0"/>
                  </a:rPr>
                  <a:t> = </a:t>
                </a:r>
                <a14:m>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𝐹</m:t>
                        </m:r>
                      </m:e>
                      <m:sub>
                        <m:r>
                          <a:rPr lang="en-US" sz="2400" i="1">
                            <a:solidFill>
                              <a:prstClr val="black"/>
                            </a:solidFill>
                            <a:latin typeface="Cambria Math" panose="02040503050406030204" pitchFamily="18" charset="0"/>
                          </a:rPr>
                          <m:t>𝑁𝐴</m:t>
                        </m:r>
                        <m:r>
                          <a:rPr lang="en-US" sz="2400" i="1">
                            <a:solidFill>
                              <a:prstClr val="black"/>
                            </a:solidFill>
                            <a:latin typeface="Cambria Math" panose="02040503050406030204" pitchFamily="18" charset="0"/>
                          </a:rPr>
                          <m:t> </m:t>
                        </m:r>
                      </m:sub>
                    </m:sSub>
                  </m:oMath>
                </a14:m>
                <a:r>
                  <a:rPr lang="en-US" sz="2400" dirty="0">
                    <a:solidFill>
                      <a:prstClr val="black"/>
                    </a:solidFill>
                    <a:latin typeface="Calibri" panose="020F0502020204030204" pitchFamily="34" charset="0"/>
                  </a:rPr>
                  <a:t>- </a:t>
                </a:r>
                <a14:m>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𝑚</m:t>
                        </m:r>
                      </m:e>
                      <m:sub>
                        <m:r>
                          <a:rPr lang="en-US" sz="2400" i="1">
                            <a:solidFill>
                              <a:prstClr val="black"/>
                            </a:solidFill>
                            <a:latin typeface="Cambria Math" panose="02040503050406030204" pitchFamily="18" charset="0"/>
                          </a:rPr>
                          <m:t>𝐴</m:t>
                        </m:r>
                      </m:sub>
                    </m:sSub>
                  </m:oMath>
                </a14:m>
                <a:r>
                  <a:rPr lang="en-US" sz="2400" i="1" dirty="0">
                    <a:solidFill>
                      <a:prstClr val="black"/>
                    </a:solidFill>
                    <a:latin typeface="Calibri" panose="020F0502020204030204" pitchFamily="34" charset="0"/>
                  </a:rPr>
                  <a:t>.</a:t>
                </a:r>
                <a:r>
                  <a:rPr lang="en-US" sz="2400" i="1" dirty="0" err="1">
                    <a:solidFill>
                      <a:prstClr val="black"/>
                    </a:solidFill>
                    <a:latin typeface="Calibri" panose="020F0502020204030204" pitchFamily="34" charset="0"/>
                  </a:rPr>
                  <a:t>g</a:t>
                </a:r>
                <a:r>
                  <a:rPr lang="en-US" sz="2400" dirty="0" err="1">
                    <a:solidFill>
                      <a:prstClr val="black"/>
                    </a:solidFill>
                    <a:latin typeface="Calibri" panose="020F0502020204030204" pitchFamily="34" charset="0"/>
                  </a:rPr>
                  <a:t>.cos</a:t>
                </a:r>
                <a:r>
                  <a:rPr lang="en-US" sz="2400" i="1" dirty="0" err="1">
                    <a:solidFill>
                      <a:prstClr val="black"/>
                    </a:solidFill>
                    <a:latin typeface="Calibri" panose="020F0502020204030204" pitchFamily="34" charset="0"/>
                    <a:sym typeface="Symbol" panose="05050102010706020507" pitchFamily="18" charset="2"/>
                  </a:rPr>
                  <a:t></a:t>
                </a:r>
                <a:r>
                  <a:rPr lang="en-US" sz="2400" baseline="-25000" dirty="0" err="1">
                    <a:solidFill>
                      <a:prstClr val="black"/>
                    </a:solidFill>
                    <a:latin typeface="Calibri" panose="020F0502020204030204" pitchFamily="34" charset="0"/>
                    <a:sym typeface="Symbol" panose="05050102010706020507" pitchFamily="18" charset="2"/>
                  </a:rPr>
                  <a:t>A</a:t>
                </a:r>
                <a:r>
                  <a:rPr lang="en-US" sz="2400" dirty="0">
                    <a:solidFill>
                      <a:prstClr val="black"/>
                    </a:solidFill>
                    <a:latin typeface="Calibri" panose="020F0502020204030204" pitchFamily="34" charset="0"/>
                  </a:rPr>
                  <a:t> = 0</a:t>
                </a:r>
              </a:p>
            </p:txBody>
          </p:sp>
        </mc:Choice>
        <mc:Fallback xmlns="">
          <p:sp>
            <p:nvSpPr>
              <p:cNvPr id="25" name="Rectangle 24">
                <a:extLst>
                  <a:ext uri="{FF2B5EF4-FFF2-40B4-BE49-F238E27FC236}">
                    <a16:creationId xmlns:a16="http://schemas.microsoft.com/office/drawing/2014/main" id="{15D75AC2-16DA-44CF-971F-CDF12E0BB306}"/>
                  </a:ext>
                </a:extLst>
              </p:cNvPr>
              <p:cNvSpPr>
                <a:spLocks noRot="1" noChangeAspect="1" noMove="1" noResize="1" noEditPoints="1" noAdjustHandles="1" noChangeArrowheads="1" noChangeShapeType="1" noTextEdit="1"/>
              </p:cNvSpPr>
              <p:nvPr/>
            </p:nvSpPr>
            <p:spPr>
              <a:xfrm>
                <a:off x="1503759" y="1646682"/>
                <a:ext cx="4414991" cy="490840"/>
              </a:xfrm>
              <a:prstGeom prst="rect">
                <a:avLst/>
              </a:prstGeom>
              <a:blipFill>
                <a:blip r:embed="rId2"/>
                <a:stretch>
                  <a:fillRect l="-10773" t="-120988" r="-1381" b="-17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865B5331-2472-4760-AF08-C4B9896416B5}"/>
                  </a:ext>
                </a:extLst>
              </p:cNvPr>
              <p:cNvSpPr/>
              <p:nvPr/>
            </p:nvSpPr>
            <p:spPr>
              <a:xfrm>
                <a:off x="1496526" y="2366062"/>
                <a:ext cx="5565498" cy="461665"/>
              </a:xfrm>
              <a:prstGeom prst="rect">
                <a:avLst/>
              </a:prstGeom>
            </p:spPr>
            <p:txBody>
              <a:bodyPr wrap="none">
                <a:spAutoFit/>
              </a:bodyPr>
              <a:lstStyle/>
              <a:p>
                <a14:m>
                  <m:oMath xmlns:m="http://schemas.openxmlformats.org/officeDocument/2006/math">
                    <m:nary>
                      <m:naryPr>
                        <m:chr m:val="∑"/>
                        <m:subHide m:val="on"/>
                        <m:supHide m:val="on"/>
                        <m:ctrlPr>
                          <a:rPr lang="en-US" sz="2400" i="1">
                            <a:solidFill>
                              <a:prstClr val="black"/>
                            </a:solidFill>
                            <a:latin typeface="Cambria Math" panose="02040503050406030204" pitchFamily="18" charset="0"/>
                          </a:rPr>
                        </m:ctrlPr>
                      </m:naryPr>
                      <m:sub/>
                      <m:sup/>
                      <m:e>
                        <m:r>
                          <a:rPr lang="en-US" sz="2400" i="1">
                            <a:solidFill>
                              <a:prstClr val="black"/>
                            </a:solidFill>
                            <a:latin typeface="Cambria Math" panose="02040503050406030204" pitchFamily="18" charset="0"/>
                          </a:rPr>
                          <m:t>𝐹</m:t>
                        </m:r>
                        <m:r>
                          <a:rPr lang="en-US" sz="2400" i="1">
                            <a:solidFill>
                              <a:prstClr val="black"/>
                            </a:solidFill>
                            <a:latin typeface="Cambria Math" panose="02040503050406030204" pitchFamily="18" charset="0"/>
                          </a:rPr>
                          <m:t>= </m:t>
                        </m:r>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𝐹</m:t>
                            </m:r>
                          </m:e>
                          <m:sub>
                            <m:r>
                              <a:rPr lang="en-US" sz="2400" i="1">
                                <a:solidFill>
                                  <a:prstClr val="black"/>
                                </a:solidFill>
                                <a:latin typeface="Cambria Math" panose="02040503050406030204" pitchFamily="18" charset="0"/>
                              </a:rPr>
                              <m:t>𝑥𝐴</m:t>
                            </m:r>
                          </m:sub>
                        </m:sSub>
                      </m:e>
                    </m:nary>
                  </m:oMath>
                </a14:m>
                <a:r>
                  <a:rPr lang="en-US" sz="2400" dirty="0">
                    <a:solidFill>
                      <a:prstClr val="black"/>
                    </a:solidFill>
                    <a:latin typeface="Calibri" panose="020F0502020204030204" pitchFamily="34" charset="0"/>
                  </a:rPr>
                  <a:t> = </a:t>
                </a:r>
                <a14:m>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𝐹</m:t>
                        </m:r>
                      </m:e>
                      <m:sub>
                        <m:r>
                          <a:rPr lang="en-US" sz="2400" i="1">
                            <a:solidFill>
                              <a:prstClr val="black"/>
                            </a:solidFill>
                            <a:latin typeface="Cambria Math" panose="02040503050406030204" pitchFamily="18" charset="0"/>
                          </a:rPr>
                          <m:t>𝑇</m:t>
                        </m:r>
                        <m:r>
                          <a:rPr lang="en-US" sz="2400" i="1">
                            <a:solidFill>
                              <a:prstClr val="black"/>
                            </a:solidFill>
                            <a:latin typeface="Cambria Math" panose="02040503050406030204" pitchFamily="18" charset="0"/>
                          </a:rPr>
                          <m:t> </m:t>
                        </m:r>
                      </m:sub>
                    </m:sSub>
                  </m:oMath>
                </a14:m>
                <a:r>
                  <a:rPr lang="en-US" sz="2400" dirty="0">
                    <a:solidFill>
                      <a:prstClr val="black"/>
                    </a:solidFill>
                    <a:latin typeface="Calibri" panose="020F0502020204030204" pitchFamily="34" charset="0"/>
                  </a:rPr>
                  <a:t>- </a:t>
                </a:r>
                <a14:m>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𝑚</m:t>
                        </m:r>
                      </m:e>
                      <m:sub>
                        <m:r>
                          <a:rPr lang="en-US" sz="2400" i="1">
                            <a:solidFill>
                              <a:prstClr val="black"/>
                            </a:solidFill>
                            <a:latin typeface="Cambria Math" panose="02040503050406030204" pitchFamily="18" charset="0"/>
                          </a:rPr>
                          <m:t>𝐴</m:t>
                        </m:r>
                      </m:sub>
                    </m:sSub>
                  </m:oMath>
                </a14:m>
                <a:r>
                  <a:rPr lang="en-US" sz="2400" i="1" dirty="0">
                    <a:solidFill>
                      <a:prstClr val="black"/>
                    </a:solidFill>
                    <a:latin typeface="Calibri" panose="020F0502020204030204" pitchFamily="34" charset="0"/>
                  </a:rPr>
                  <a:t>.</a:t>
                </a:r>
                <a:r>
                  <a:rPr lang="en-US" sz="2400" i="1" dirty="0" err="1">
                    <a:solidFill>
                      <a:prstClr val="black"/>
                    </a:solidFill>
                    <a:latin typeface="Calibri" panose="020F0502020204030204" pitchFamily="34" charset="0"/>
                  </a:rPr>
                  <a:t>g</a:t>
                </a:r>
                <a:r>
                  <a:rPr lang="en-US" sz="2400" dirty="0" err="1">
                    <a:solidFill>
                      <a:prstClr val="black"/>
                    </a:solidFill>
                    <a:latin typeface="Calibri" panose="020F0502020204030204" pitchFamily="34" charset="0"/>
                  </a:rPr>
                  <a:t>.sin</a:t>
                </a:r>
                <a:r>
                  <a:rPr lang="en-US" sz="2400" i="1" dirty="0" err="1">
                    <a:solidFill>
                      <a:prstClr val="black"/>
                    </a:solidFill>
                    <a:latin typeface="Calibri" panose="020F0502020204030204" pitchFamily="34" charset="0"/>
                    <a:sym typeface="Symbol" panose="05050102010706020507" pitchFamily="18" charset="2"/>
                  </a:rPr>
                  <a:t></a:t>
                </a:r>
                <a:r>
                  <a:rPr lang="en-US" sz="2400" baseline="-25000" dirty="0" err="1">
                    <a:solidFill>
                      <a:prstClr val="black"/>
                    </a:solidFill>
                    <a:latin typeface="Calibri" panose="020F0502020204030204" pitchFamily="34" charset="0"/>
                    <a:sym typeface="Symbol" panose="05050102010706020507" pitchFamily="18" charset="2"/>
                  </a:rPr>
                  <a:t>A</a:t>
                </a:r>
                <a:r>
                  <a:rPr lang="en-US" sz="2400" dirty="0">
                    <a:solidFill>
                      <a:prstClr val="black"/>
                    </a:solidFill>
                    <a:latin typeface="Calibri" panose="020F0502020204030204" pitchFamily="34" charset="0"/>
                  </a:rPr>
                  <a:t> - </a:t>
                </a:r>
                <a14:m>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𝐹</m:t>
                        </m:r>
                      </m:e>
                      <m:sub>
                        <m:r>
                          <m:rPr>
                            <m:sty m:val="p"/>
                          </m:rPr>
                          <a:rPr lang="en-US" sz="2400">
                            <a:solidFill>
                              <a:prstClr val="black"/>
                            </a:solidFill>
                            <a:latin typeface="Cambria Math" panose="02040503050406030204" pitchFamily="18" charset="0"/>
                          </a:rPr>
                          <m:t>frA</m:t>
                        </m:r>
                        <m:r>
                          <a:rPr lang="en-US" sz="2400">
                            <a:solidFill>
                              <a:prstClr val="black"/>
                            </a:solidFill>
                            <a:latin typeface="Cambria Math" panose="02040503050406030204" pitchFamily="18" charset="0"/>
                          </a:rPr>
                          <m:t> </m:t>
                        </m:r>
                      </m:sub>
                    </m:sSub>
                  </m:oMath>
                </a14:m>
                <a:r>
                  <a:rPr lang="en-US" sz="2400" dirty="0">
                    <a:solidFill>
                      <a:prstClr val="black"/>
                    </a:solidFill>
                    <a:latin typeface="Calibri" panose="020F0502020204030204" pitchFamily="34" charset="0"/>
                  </a:rPr>
                  <a:t> = </a:t>
                </a:r>
                <a14:m>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𝑚</m:t>
                        </m:r>
                      </m:e>
                      <m:sub>
                        <m:r>
                          <a:rPr lang="en-US" sz="2400" i="1">
                            <a:solidFill>
                              <a:prstClr val="black"/>
                            </a:solidFill>
                            <a:latin typeface="Cambria Math" panose="02040503050406030204" pitchFamily="18" charset="0"/>
                          </a:rPr>
                          <m:t>𝐴</m:t>
                        </m:r>
                      </m:sub>
                    </m:sSub>
                  </m:oMath>
                </a14:m>
                <a:r>
                  <a:rPr lang="en-US" sz="2400" dirty="0">
                    <a:solidFill>
                      <a:prstClr val="black"/>
                    </a:solidFill>
                    <a:latin typeface="Calibri" panose="020F0502020204030204" pitchFamily="34" charset="0"/>
                  </a:rPr>
                  <a:t>. </a:t>
                </a:r>
                <a14:m>
                  <m:oMath xmlns:m="http://schemas.openxmlformats.org/officeDocument/2006/math">
                    <m:r>
                      <a:rPr lang="en-US" sz="2400" i="1">
                        <a:solidFill>
                          <a:prstClr val="black"/>
                        </a:solidFill>
                        <a:latin typeface="Cambria Math" panose="02040503050406030204" pitchFamily="18" charset="0"/>
                      </a:rPr>
                      <m:t>𝑎</m:t>
                    </m:r>
                  </m:oMath>
                </a14:m>
                <a:endParaRPr lang="en-US" sz="2400" dirty="0">
                  <a:solidFill>
                    <a:prstClr val="black"/>
                  </a:solidFill>
                  <a:latin typeface="Calibri" panose="020F0502020204030204" pitchFamily="34" charset="0"/>
                </a:endParaRPr>
              </a:p>
            </p:txBody>
          </p:sp>
        </mc:Choice>
        <mc:Fallback xmlns="">
          <p:sp>
            <p:nvSpPr>
              <p:cNvPr id="26" name="Rectangle 25">
                <a:extLst>
                  <a:ext uri="{FF2B5EF4-FFF2-40B4-BE49-F238E27FC236}">
                    <a16:creationId xmlns:a16="http://schemas.microsoft.com/office/drawing/2014/main" id="{865B5331-2472-4760-AF08-C4B9896416B5}"/>
                  </a:ext>
                </a:extLst>
              </p:cNvPr>
              <p:cNvSpPr>
                <a:spLocks noRot="1" noChangeAspect="1" noMove="1" noResize="1" noEditPoints="1" noAdjustHandles="1" noChangeArrowheads="1" noChangeShapeType="1" noTextEdit="1"/>
              </p:cNvSpPr>
              <p:nvPr/>
            </p:nvSpPr>
            <p:spPr>
              <a:xfrm>
                <a:off x="1496526" y="2366062"/>
                <a:ext cx="5565498" cy="461665"/>
              </a:xfrm>
              <a:prstGeom prst="rect">
                <a:avLst/>
              </a:prstGeom>
              <a:blipFill>
                <a:blip r:embed="rId3"/>
                <a:stretch>
                  <a:fillRect l="-8434" t="-130263" b="-194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8EA2EE81-C5A3-40B3-942A-B0D33BA5EC5B}"/>
                  </a:ext>
                </a:extLst>
              </p:cNvPr>
              <p:cNvSpPr/>
              <p:nvPr/>
            </p:nvSpPr>
            <p:spPr>
              <a:xfrm>
                <a:off x="5937804" y="1631101"/>
                <a:ext cx="2513509" cy="461665"/>
              </a:xfrm>
              <a:prstGeom prst="rect">
                <a:avLst/>
              </a:prstGeom>
            </p:spPr>
            <p:txBody>
              <a:bodyPr wrap="none">
                <a:spAutoFit/>
              </a:bodyPr>
              <a:lstStyle/>
              <a:p>
                <a14:m>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𝐹</m:t>
                        </m:r>
                      </m:e>
                      <m:sub>
                        <m:r>
                          <a:rPr lang="en-US" sz="2400" i="1">
                            <a:solidFill>
                              <a:prstClr val="black"/>
                            </a:solidFill>
                            <a:latin typeface="Cambria Math" panose="02040503050406030204" pitchFamily="18" charset="0"/>
                          </a:rPr>
                          <m:t>𝑁𝐴</m:t>
                        </m:r>
                        <m:r>
                          <a:rPr lang="en-US" sz="2400" i="1">
                            <a:solidFill>
                              <a:prstClr val="black"/>
                            </a:solidFill>
                            <a:latin typeface="Cambria Math" panose="02040503050406030204" pitchFamily="18" charset="0"/>
                          </a:rPr>
                          <m:t> </m:t>
                        </m:r>
                      </m:sub>
                    </m:sSub>
                    <m:r>
                      <a:rPr lang="en-US" sz="2400">
                        <a:solidFill>
                          <a:prstClr val="black"/>
                        </a:solidFill>
                        <a:latin typeface="Cambria Math" panose="02040503050406030204" pitchFamily="18" charset="0"/>
                      </a:rPr>
                      <m:t>=</m:t>
                    </m:r>
                  </m:oMath>
                </a14:m>
                <a:r>
                  <a:rPr lang="en-US" sz="2400" dirty="0">
                    <a:solidFill>
                      <a:prstClr val="black"/>
                    </a:solidFill>
                    <a:latin typeface="Calibri" panose="020F0502020204030204" pitchFamily="34" charset="0"/>
                  </a:rPr>
                  <a:t> </a:t>
                </a:r>
                <a14:m>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𝑚</m:t>
                        </m:r>
                      </m:e>
                      <m:sub>
                        <m:r>
                          <a:rPr lang="en-US" sz="2400" i="1">
                            <a:solidFill>
                              <a:prstClr val="black"/>
                            </a:solidFill>
                            <a:latin typeface="Cambria Math" panose="02040503050406030204" pitchFamily="18" charset="0"/>
                          </a:rPr>
                          <m:t>𝐴</m:t>
                        </m:r>
                      </m:sub>
                    </m:sSub>
                  </m:oMath>
                </a14:m>
                <a:r>
                  <a:rPr lang="en-US" sz="2400" i="1" dirty="0">
                    <a:solidFill>
                      <a:prstClr val="black"/>
                    </a:solidFill>
                    <a:latin typeface="Calibri" panose="020F0502020204030204" pitchFamily="34" charset="0"/>
                  </a:rPr>
                  <a:t>.</a:t>
                </a:r>
                <a:r>
                  <a:rPr lang="en-US" sz="2400" i="1" dirty="0" err="1">
                    <a:solidFill>
                      <a:prstClr val="black"/>
                    </a:solidFill>
                    <a:latin typeface="Calibri" panose="020F0502020204030204" pitchFamily="34" charset="0"/>
                  </a:rPr>
                  <a:t>g</a:t>
                </a:r>
                <a:r>
                  <a:rPr lang="en-US" sz="2400" dirty="0" err="1">
                    <a:solidFill>
                      <a:prstClr val="black"/>
                    </a:solidFill>
                    <a:latin typeface="Calibri" panose="020F0502020204030204" pitchFamily="34" charset="0"/>
                  </a:rPr>
                  <a:t>.cos</a:t>
                </a:r>
                <a:r>
                  <a:rPr lang="en-US" sz="2400" i="1" dirty="0" err="1">
                    <a:solidFill>
                      <a:prstClr val="black"/>
                    </a:solidFill>
                    <a:latin typeface="Calibri" panose="020F0502020204030204" pitchFamily="34" charset="0"/>
                    <a:sym typeface="Symbol" panose="05050102010706020507" pitchFamily="18" charset="2"/>
                  </a:rPr>
                  <a:t></a:t>
                </a:r>
                <a:r>
                  <a:rPr lang="en-US" sz="2400" baseline="-25000" dirty="0" err="1">
                    <a:solidFill>
                      <a:prstClr val="black"/>
                    </a:solidFill>
                    <a:latin typeface="Calibri" panose="020F0502020204030204" pitchFamily="34" charset="0"/>
                    <a:sym typeface="Symbol" panose="05050102010706020507" pitchFamily="18" charset="2"/>
                  </a:rPr>
                  <a:t>A</a:t>
                </a:r>
                <a:endParaRPr lang="en-US" sz="2400" dirty="0">
                  <a:solidFill>
                    <a:prstClr val="black"/>
                  </a:solidFill>
                  <a:latin typeface="Calibri" panose="020F0502020204030204" pitchFamily="34" charset="0"/>
                </a:endParaRPr>
              </a:p>
            </p:txBody>
          </p:sp>
        </mc:Choice>
        <mc:Fallback xmlns="">
          <p:sp>
            <p:nvSpPr>
              <p:cNvPr id="27" name="Rectangle 26">
                <a:extLst>
                  <a:ext uri="{FF2B5EF4-FFF2-40B4-BE49-F238E27FC236}">
                    <a16:creationId xmlns:a16="http://schemas.microsoft.com/office/drawing/2014/main" id="{8EA2EE81-C5A3-40B3-942A-B0D33BA5EC5B}"/>
                  </a:ext>
                </a:extLst>
              </p:cNvPr>
              <p:cNvSpPr>
                <a:spLocks noRot="1" noChangeAspect="1" noMove="1" noResize="1" noEditPoints="1" noAdjustHandles="1" noChangeArrowheads="1" noChangeShapeType="1" noTextEdit="1"/>
              </p:cNvSpPr>
              <p:nvPr/>
            </p:nvSpPr>
            <p:spPr>
              <a:xfrm>
                <a:off x="5937804" y="1631101"/>
                <a:ext cx="2513509" cy="461665"/>
              </a:xfrm>
              <a:prstGeom prst="rect">
                <a:avLst/>
              </a:prstGeom>
              <a:blipFill>
                <a:blip r:embed="rId4"/>
                <a:stretch>
                  <a:fillRect l="-485" t="-13333" r="-728" b="-30667"/>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B8E65590-147E-4F14-A5EF-9050313AEC13}"/>
              </a:ext>
            </a:extLst>
          </p:cNvPr>
          <p:cNvSpPr/>
          <p:nvPr/>
        </p:nvSpPr>
        <p:spPr>
          <a:xfrm>
            <a:off x="313404" y="4114521"/>
            <a:ext cx="1077539" cy="369332"/>
          </a:xfrm>
          <a:prstGeom prst="rect">
            <a:avLst/>
          </a:prstGeom>
        </p:spPr>
        <p:txBody>
          <a:bodyPr wrap="none">
            <a:spAutoFit/>
          </a:bodyPr>
          <a:lstStyle/>
          <a:p>
            <a:r>
              <a:rPr lang="en-US" b="1" dirty="0">
                <a:solidFill>
                  <a:srgbClr val="1A3260">
                    <a:lumMod val="60000"/>
                    <a:lumOff val="40000"/>
                  </a:srgbClr>
                </a:solidFill>
                <a:latin typeface="Gill Sans MT" panose="020B0502020104020203"/>
              </a:rPr>
              <a:t>Block B:</a:t>
            </a:r>
            <a:endParaRPr lang="en-US" dirty="0">
              <a:solidFill>
                <a:prstClr val="black"/>
              </a:solidFill>
              <a:latin typeface="Gill Sans MT" panose="020B0502020104020203"/>
            </a:endParaRPr>
          </a:p>
        </p:txBody>
      </p: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178B256A-F182-4764-B776-0A1CD42D6A73}"/>
                  </a:ext>
                </a:extLst>
              </p:cNvPr>
              <p:cNvSpPr/>
              <p:nvPr/>
            </p:nvSpPr>
            <p:spPr>
              <a:xfrm>
                <a:off x="1503759" y="4087430"/>
                <a:ext cx="4558236" cy="490840"/>
              </a:xfrm>
              <a:prstGeom prst="rect">
                <a:avLst/>
              </a:prstGeom>
            </p:spPr>
            <p:txBody>
              <a:bodyPr wrap="none">
                <a:spAutoFit/>
              </a:bodyPr>
              <a:lstStyle/>
              <a:p>
                <a14:m>
                  <m:oMath xmlns:m="http://schemas.openxmlformats.org/officeDocument/2006/math">
                    <m:nary>
                      <m:naryPr>
                        <m:chr m:val="∑"/>
                        <m:subHide m:val="on"/>
                        <m:supHide m:val="on"/>
                        <m:ctrlPr>
                          <a:rPr lang="en-US" sz="2400" i="1">
                            <a:solidFill>
                              <a:prstClr val="black"/>
                            </a:solidFill>
                            <a:latin typeface="Cambria Math" panose="02040503050406030204" pitchFamily="18" charset="0"/>
                          </a:rPr>
                        </m:ctrlPr>
                      </m:naryPr>
                      <m:sub/>
                      <m:sup/>
                      <m:e>
                        <m:r>
                          <a:rPr lang="en-US" sz="2400" i="1">
                            <a:solidFill>
                              <a:prstClr val="black"/>
                            </a:solidFill>
                            <a:latin typeface="Cambria Math" panose="02040503050406030204" pitchFamily="18" charset="0"/>
                          </a:rPr>
                          <m:t>𝐹</m:t>
                        </m:r>
                        <m:r>
                          <a:rPr lang="en-US" sz="2400" i="1">
                            <a:solidFill>
                              <a:prstClr val="black"/>
                            </a:solidFill>
                            <a:latin typeface="Cambria Math" panose="02040503050406030204" pitchFamily="18" charset="0"/>
                          </a:rPr>
                          <m:t>= </m:t>
                        </m:r>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𝐹</m:t>
                            </m:r>
                          </m:e>
                          <m:sub>
                            <m:r>
                              <a:rPr lang="en-US" sz="2400" i="1">
                                <a:solidFill>
                                  <a:prstClr val="black"/>
                                </a:solidFill>
                                <a:latin typeface="Cambria Math" panose="02040503050406030204" pitchFamily="18" charset="0"/>
                              </a:rPr>
                              <m:t>𝑦𝐵</m:t>
                            </m:r>
                          </m:sub>
                        </m:sSub>
                      </m:e>
                    </m:nary>
                  </m:oMath>
                </a14:m>
                <a:r>
                  <a:rPr lang="en-US" sz="2400" dirty="0">
                    <a:solidFill>
                      <a:prstClr val="black"/>
                    </a:solidFill>
                    <a:latin typeface="Calibri" panose="020F0502020204030204" pitchFamily="34" charset="0"/>
                  </a:rPr>
                  <a:t> = </a:t>
                </a:r>
                <a14:m>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𝐹</m:t>
                        </m:r>
                      </m:e>
                      <m:sub>
                        <m:r>
                          <a:rPr lang="en-US" sz="2400" i="1">
                            <a:solidFill>
                              <a:prstClr val="black"/>
                            </a:solidFill>
                            <a:latin typeface="Cambria Math" panose="02040503050406030204" pitchFamily="18" charset="0"/>
                          </a:rPr>
                          <m:t>𝑁𝐵</m:t>
                        </m:r>
                        <m:r>
                          <a:rPr lang="en-US" sz="2400" i="1">
                            <a:solidFill>
                              <a:prstClr val="black"/>
                            </a:solidFill>
                            <a:latin typeface="Cambria Math" panose="02040503050406030204" pitchFamily="18" charset="0"/>
                          </a:rPr>
                          <m:t> </m:t>
                        </m:r>
                      </m:sub>
                    </m:sSub>
                  </m:oMath>
                </a14:m>
                <a:r>
                  <a:rPr lang="en-US" sz="2400" dirty="0">
                    <a:solidFill>
                      <a:prstClr val="black"/>
                    </a:solidFill>
                    <a:latin typeface="Calibri" panose="020F0502020204030204" pitchFamily="34" charset="0"/>
                  </a:rPr>
                  <a:t>- </a:t>
                </a:r>
                <a14:m>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𝑚</m:t>
                        </m:r>
                      </m:e>
                      <m:sub>
                        <m:r>
                          <a:rPr lang="en-US" sz="2400" i="1">
                            <a:solidFill>
                              <a:prstClr val="black"/>
                            </a:solidFill>
                            <a:latin typeface="Cambria Math" panose="02040503050406030204" pitchFamily="18" charset="0"/>
                          </a:rPr>
                          <m:t>𝐵</m:t>
                        </m:r>
                      </m:sub>
                    </m:sSub>
                  </m:oMath>
                </a14:m>
                <a:r>
                  <a:rPr lang="en-US" sz="2400" i="1" dirty="0">
                    <a:solidFill>
                      <a:prstClr val="black"/>
                    </a:solidFill>
                    <a:latin typeface="Calibri" panose="020F0502020204030204" pitchFamily="34" charset="0"/>
                  </a:rPr>
                  <a:t>.g</a:t>
                </a:r>
                <a:r>
                  <a:rPr lang="en-US" sz="2400" dirty="0">
                    <a:solidFill>
                      <a:prstClr val="black"/>
                    </a:solidFill>
                    <a:latin typeface="Calibri" panose="020F0502020204030204" pitchFamily="34" charset="0"/>
                  </a:rPr>
                  <a:t>.cos</a:t>
                </a:r>
                <a:r>
                  <a:rPr lang="en-US" sz="2400" i="1" dirty="0">
                    <a:solidFill>
                      <a:prstClr val="black"/>
                    </a:solidFill>
                    <a:latin typeface="Calibri" panose="020F0502020204030204" pitchFamily="34" charset="0"/>
                    <a:sym typeface="Symbol" panose="05050102010706020507" pitchFamily="18" charset="2"/>
                  </a:rPr>
                  <a:t></a:t>
                </a:r>
                <a:r>
                  <a:rPr lang="en-US" sz="2400" baseline="-25000" dirty="0">
                    <a:solidFill>
                      <a:prstClr val="black"/>
                    </a:solidFill>
                    <a:latin typeface="Calibri" panose="020F0502020204030204" pitchFamily="34" charset="0"/>
                    <a:sym typeface="Symbol" panose="05050102010706020507" pitchFamily="18" charset="2"/>
                  </a:rPr>
                  <a:t>B</a:t>
                </a:r>
                <a:r>
                  <a:rPr lang="en-US" sz="2400" dirty="0">
                    <a:solidFill>
                      <a:prstClr val="black"/>
                    </a:solidFill>
                    <a:latin typeface="Calibri" panose="020F0502020204030204" pitchFamily="34" charset="0"/>
                  </a:rPr>
                  <a:t> = 0</a:t>
                </a:r>
              </a:p>
            </p:txBody>
          </p:sp>
        </mc:Choice>
        <mc:Fallback xmlns="">
          <p:sp>
            <p:nvSpPr>
              <p:cNvPr id="29" name="Rectangle 28">
                <a:extLst>
                  <a:ext uri="{FF2B5EF4-FFF2-40B4-BE49-F238E27FC236}">
                    <a16:creationId xmlns:a16="http://schemas.microsoft.com/office/drawing/2014/main" id="{178B256A-F182-4764-B776-0A1CD42D6A73}"/>
                  </a:ext>
                </a:extLst>
              </p:cNvPr>
              <p:cNvSpPr>
                <a:spLocks noRot="1" noChangeAspect="1" noMove="1" noResize="1" noEditPoints="1" noAdjustHandles="1" noChangeArrowheads="1" noChangeShapeType="1" noTextEdit="1"/>
              </p:cNvSpPr>
              <p:nvPr/>
            </p:nvSpPr>
            <p:spPr>
              <a:xfrm>
                <a:off x="1503759" y="4087430"/>
                <a:ext cx="4558236" cy="490840"/>
              </a:xfrm>
              <a:prstGeom prst="rect">
                <a:avLst/>
              </a:prstGeom>
              <a:blipFill>
                <a:blip r:embed="rId5"/>
                <a:stretch>
                  <a:fillRect l="-10442" t="-122500" b="-181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93D6293F-AB80-4F0A-B1E4-FF1846CB352E}"/>
                  </a:ext>
                </a:extLst>
              </p:cNvPr>
              <p:cNvSpPr/>
              <p:nvPr/>
            </p:nvSpPr>
            <p:spPr>
              <a:xfrm>
                <a:off x="1487109" y="4843054"/>
                <a:ext cx="5740739" cy="461665"/>
              </a:xfrm>
              <a:prstGeom prst="rect">
                <a:avLst/>
              </a:prstGeom>
            </p:spPr>
            <p:txBody>
              <a:bodyPr wrap="none">
                <a:spAutoFit/>
              </a:bodyPr>
              <a:lstStyle/>
              <a:p>
                <a14:m>
                  <m:oMath xmlns:m="http://schemas.openxmlformats.org/officeDocument/2006/math">
                    <m:nary>
                      <m:naryPr>
                        <m:chr m:val="∑"/>
                        <m:subHide m:val="on"/>
                        <m:supHide m:val="on"/>
                        <m:ctrlPr>
                          <a:rPr lang="en-US" sz="2400" i="1" smtClean="0">
                            <a:solidFill>
                              <a:prstClr val="black"/>
                            </a:solidFill>
                            <a:latin typeface="Cambria Math" panose="02040503050406030204" pitchFamily="18" charset="0"/>
                          </a:rPr>
                        </m:ctrlPr>
                      </m:naryPr>
                      <m:sub/>
                      <m:sup/>
                      <m:e>
                        <m:r>
                          <a:rPr lang="en-US" sz="2400" i="1">
                            <a:solidFill>
                              <a:prstClr val="black"/>
                            </a:solidFill>
                            <a:latin typeface="Cambria Math" panose="02040503050406030204" pitchFamily="18" charset="0"/>
                          </a:rPr>
                          <m:t>𝐹</m:t>
                        </m:r>
                        <m:r>
                          <a:rPr lang="en-US" sz="2400" i="1">
                            <a:solidFill>
                              <a:prstClr val="black"/>
                            </a:solidFill>
                            <a:latin typeface="Cambria Math" panose="02040503050406030204" pitchFamily="18" charset="0"/>
                          </a:rPr>
                          <m:t>= </m:t>
                        </m:r>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𝐹</m:t>
                            </m:r>
                          </m:e>
                          <m:sub>
                            <m:r>
                              <a:rPr lang="en-US" sz="2400" i="1">
                                <a:solidFill>
                                  <a:prstClr val="black"/>
                                </a:solidFill>
                                <a:latin typeface="Cambria Math" panose="02040503050406030204" pitchFamily="18" charset="0"/>
                              </a:rPr>
                              <m:t>𝑥</m:t>
                            </m:r>
                            <m:r>
                              <a:rPr lang="en-US" sz="2400" i="1" smtClean="0">
                                <a:solidFill>
                                  <a:prstClr val="black"/>
                                </a:solidFill>
                                <a:latin typeface="Cambria Math" panose="02040503050406030204" pitchFamily="18" charset="0"/>
                              </a:rPr>
                              <m:t>𝐵</m:t>
                            </m:r>
                          </m:sub>
                        </m:sSub>
                      </m:e>
                    </m:nary>
                  </m:oMath>
                </a14:m>
                <a:r>
                  <a:rPr lang="en-US" sz="2400" dirty="0">
                    <a:solidFill>
                      <a:prstClr val="black"/>
                    </a:solidFill>
                    <a:latin typeface="Calibri" panose="020F0502020204030204" pitchFamily="34" charset="0"/>
                  </a:rPr>
                  <a:t> = </a:t>
                </a:r>
                <a14:m>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𝑚</m:t>
                        </m:r>
                      </m:e>
                      <m:sub>
                        <m:r>
                          <a:rPr lang="en-US" sz="2400" i="1">
                            <a:solidFill>
                              <a:prstClr val="black"/>
                            </a:solidFill>
                            <a:latin typeface="Cambria Math" panose="02040503050406030204" pitchFamily="18" charset="0"/>
                          </a:rPr>
                          <m:t>𝐵</m:t>
                        </m:r>
                      </m:sub>
                    </m:sSub>
                  </m:oMath>
                </a14:m>
                <a:r>
                  <a:rPr lang="en-US" sz="2400" i="1" dirty="0">
                    <a:solidFill>
                      <a:prstClr val="black"/>
                    </a:solidFill>
                    <a:latin typeface="Calibri" panose="020F0502020204030204" pitchFamily="34" charset="0"/>
                  </a:rPr>
                  <a:t>.</a:t>
                </a:r>
                <a:r>
                  <a:rPr lang="en-US" sz="2400" i="1" dirty="0" err="1">
                    <a:solidFill>
                      <a:prstClr val="black"/>
                    </a:solidFill>
                    <a:latin typeface="Calibri" panose="020F0502020204030204" pitchFamily="34" charset="0"/>
                  </a:rPr>
                  <a:t>g</a:t>
                </a:r>
                <a:r>
                  <a:rPr lang="en-US" sz="2400" dirty="0" err="1">
                    <a:solidFill>
                      <a:prstClr val="black"/>
                    </a:solidFill>
                    <a:latin typeface="Calibri" panose="020F0502020204030204" pitchFamily="34" charset="0"/>
                  </a:rPr>
                  <a:t>.sin</a:t>
                </a:r>
                <a:r>
                  <a:rPr lang="en-US" sz="2400" i="1" dirty="0" err="1">
                    <a:solidFill>
                      <a:prstClr val="black"/>
                    </a:solidFill>
                    <a:latin typeface="Calibri" panose="020F0502020204030204" pitchFamily="34" charset="0"/>
                    <a:sym typeface="Symbol" panose="05050102010706020507" pitchFamily="18" charset="2"/>
                  </a:rPr>
                  <a:t></a:t>
                </a:r>
                <a:r>
                  <a:rPr lang="en-US" sz="2400" baseline="-25000" dirty="0" err="1">
                    <a:solidFill>
                      <a:prstClr val="black"/>
                    </a:solidFill>
                    <a:latin typeface="Calibri" panose="020F0502020204030204" pitchFamily="34" charset="0"/>
                    <a:sym typeface="Symbol" panose="05050102010706020507" pitchFamily="18" charset="2"/>
                  </a:rPr>
                  <a:t>B</a:t>
                </a:r>
                <a:r>
                  <a:rPr lang="en-US" sz="2400" dirty="0">
                    <a:solidFill>
                      <a:prstClr val="black"/>
                    </a:solidFill>
                    <a:latin typeface="Calibri" panose="020F0502020204030204" pitchFamily="34" charset="0"/>
                  </a:rPr>
                  <a:t> - </a:t>
                </a:r>
                <a14:m>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𝐹</m:t>
                        </m:r>
                      </m:e>
                      <m:sub>
                        <m:r>
                          <m:rPr>
                            <m:sty m:val="p"/>
                          </m:rPr>
                          <a:rPr lang="en-US" sz="2400">
                            <a:solidFill>
                              <a:prstClr val="black"/>
                            </a:solidFill>
                            <a:latin typeface="Cambria Math" panose="02040503050406030204" pitchFamily="18" charset="0"/>
                          </a:rPr>
                          <m:t>frB</m:t>
                        </m:r>
                        <m:r>
                          <a:rPr lang="en-US" sz="2400">
                            <a:solidFill>
                              <a:prstClr val="black"/>
                            </a:solidFill>
                            <a:latin typeface="Cambria Math" panose="02040503050406030204" pitchFamily="18" charset="0"/>
                          </a:rPr>
                          <m:t> </m:t>
                        </m:r>
                      </m:sub>
                    </m:sSub>
                  </m:oMath>
                </a14:m>
                <a:r>
                  <a:rPr lang="en-US" sz="2400" dirty="0">
                    <a:solidFill>
                      <a:prstClr val="black"/>
                    </a:solidFill>
                    <a:latin typeface="Calibri" panose="020F0502020204030204" pitchFamily="34" charset="0"/>
                  </a:rPr>
                  <a:t> </a:t>
                </a:r>
                <a14:m>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smtClean="0">
                            <a:solidFill>
                              <a:prstClr val="black"/>
                            </a:solidFill>
                            <a:latin typeface="Cambria Math" panose="02040503050406030204" pitchFamily="18" charset="0"/>
                          </a:rPr>
                          <m:t>−</m:t>
                        </m:r>
                        <m:r>
                          <a:rPr lang="en-US" sz="2400" i="1">
                            <a:solidFill>
                              <a:prstClr val="black"/>
                            </a:solidFill>
                            <a:latin typeface="Cambria Math" panose="02040503050406030204" pitchFamily="18" charset="0"/>
                          </a:rPr>
                          <m:t>𝐹</m:t>
                        </m:r>
                      </m:e>
                      <m:sub>
                        <m:r>
                          <a:rPr lang="en-US" sz="2400" i="1">
                            <a:solidFill>
                              <a:prstClr val="black"/>
                            </a:solidFill>
                            <a:latin typeface="Cambria Math" panose="02040503050406030204" pitchFamily="18" charset="0"/>
                          </a:rPr>
                          <m:t>𝑇</m:t>
                        </m:r>
                        <m:r>
                          <a:rPr lang="en-US" sz="2400" i="1">
                            <a:solidFill>
                              <a:prstClr val="black"/>
                            </a:solidFill>
                            <a:latin typeface="Cambria Math" panose="02040503050406030204" pitchFamily="18" charset="0"/>
                          </a:rPr>
                          <m:t> </m:t>
                        </m:r>
                      </m:sub>
                    </m:sSub>
                    <m:r>
                      <a:rPr lang="en-US" sz="2400" i="1">
                        <a:solidFill>
                          <a:prstClr val="black"/>
                        </a:solidFill>
                        <a:latin typeface="Cambria Math" panose="02040503050406030204" pitchFamily="18" charset="0"/>
                      </a:rPr>
                      <m:t> </m:t>
                    </m:r>
                  </m:oMath>
                </a14:m>
                <a:r>
                  <a:rPr lang="en-US" sz="2400" dirty="0">
                    <a:solidFill>
                      <a:prstClr val="black"/>
                    </a:solidFill>
                    <a:latin typeface="Calibri" panose="020F0502020204030204" pitchFamily="34" charset="0"/>
                  </a:rPr>
                  <a:t>= </a:t>
                </a:r>
                <a14:m>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𝑚</m:t>
                        </m:r>
                      </m:e>
                      <m:sub>
                        <m:r>
                          <a:rPr lang="en-US" sz="2400" i="1">
                            <a:solidFill>
                              <a:prstClr val="black"/>
                            </a:solidFill>
                            <a:latin typeface="Cambria Math" panose="02040503050406030204" pitchFamily="18" charset="0"/>
                          </a:rPr>
                          <m:t>𝐵</m:t>
                        </m:r>
                      </m:sub>
                    </m:sSub>
                  </m:oMath>
                </a14:m>
                <a:r>
                  <a:rPr lang="en-US" sz="2400" dirty="0">
                    <a:solidFill>
                      <a:prstClr val="black"/>
                    </a:solidFill>
                    <a:latin typeface="Calibri" panose="020F0502020204030204" pitchFamily="34" charset="0"/>
                  </a:rPr>
                  <a:t>. </a:t>
                </a:r>
                <a14:m>
                  <m:oMath xmlns:m="http://schemas.openxmlformats.org/officeDocument/2006/math">
                    <m:r>
                      <a:rPr lang="en-US" sz="2400" i="1">
                        <a:solidFill>
                          <a:prstClr val="black"/>
                        </a:solidFill>
                        <a:latin typeface="Cambria Math" panose="02040503050406030204" pitchFamily="18" charset="0"/>
                      </a:rPr>
                      <m:t>𝑎</m:t>
                    </m:r>
                  </m:oMath>
                </a14:m>
                <a:endParaRPr lang="en-US" sz="2400" dirty="0">
                  <a:solidFill>
                    <a:prstClr val="black"/>
                  </a:solidFill>
                  <a:latin typeface="Calibri" panose="020F0502020204030204" pitchFamily="34" charset="0"/>
                </a:endParaRPr>
              </a:p>
            </p:txBody>
          </p:sp>
        </mc:Choice>
        <mc:Fallback xmlns="">
          <p:sp>
            <p:nvSpPr>
              <p:cNvPr id="30" name="Rectangle 29">
                <a:extLst>
                  <a:ext uri="{FF2B5EF4-FFF2-40B4-BE49-F238E27FC236}">
                    <a16:creationId xmlns:a16="http://schemas.microsoft.com/office/drawing/2014/main" id="{93D6293F-AB80-4F0A-B1E4-FF1846CB352E}"/>
                  </a:ext>
                </a:extLst>
              </p:cNvPr>
              <p:cNvSpPr>
                <a:spLocks noRot="1" noChangeAspect="1" noMove="1" noResize="1" noEditPoints="1" noAdjustHandles="1" noChangeArrowheads="1" noChangeShapeType="1" noTextEdit="1"/>
              </p:cNvSpPr>
              <p:nvPr/>
            </p:nvSpPr>
            <p:spPr>
              <a:xfrm>
                <a:off x="1487109" y="4843054"/>
                <a:ext cx="5740739" cy="461665"/>
              </a:xfrm>
              <a:prstGeom prst="rect">
                <a:avLst/>
              </a:prstGeom>
              <a:blipFill>
                <a:blip r:embed="rId6"/>
                <a:stretch>
                  <a:fillRect l="-8280" t="-130263" b="-194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1D9FED41-E05A-4AB0-B1BF-148A5CBAD85E}"/>
                  </a:ext>
                </a:extLst>
              </p:cNvPr>
              <p:cNvSpPr/>
              <p:nvPr/>
            </p:nvSpPr>
            <p:spPr>
              <a:xfrm>
                <a:off x="5937804" y="4102017"/>
                <a:ext cx="2532563" cy="461665"/>
              </a:xfrm>
              <a:prstGeom prst="rect">
                <a:avLst/>
              </a:prstGeom>
            </p:spPr>
            <p:txBody>
              <a:bodyPr wrap="square">
                <a:spAutoFit/>
              </a:bodyPr>
              <a:lstStyle/>
              <a:p>
                <a14:m>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𝐹</m:t>
                        </m:r>
                      </m:e>
                      <m:sub>
                        <m:r>
                          <a:rPr lang="en-US" sz="2400" i="1">
                            <a:solidFill>
                              <a:prstClr val="black"/>
                            </a:solidFill>
                            <a:latin typeface="Cambria Math" panose="02040503050406030204" pitchFamily="18" charset="0"/>
                          </a:rPr>
                          <m:t>𝑁𝐵</m:t>
                        </m:r>
                        <m:r>
                          <a:rPr lang="en-US" sz="2400" i="1">
                            <a:solidFill>
                              <a:prstClr val="black"/>
                            </a:solidFill>
                            <a:latin typeface="Cambria Math" panose="02040503050406030204" pitchFamily="18" charset="0"/>
                          </a:rPr>
                          <m:t> </m:t>
                        </m:r>
                      </m:sub>
                    </m:sSub>
                    <m:r>
                      <a:rPr lang="en-US" sz="2400">
                        <a:solidFill>
                          <a:prstClr val="black"/>
                        </a:solidFill>
                        <a:latin typeface="Cambria Math" panose="02040503050406030204" pitchFamily="18" charset="0"/>
                      </a:rPr>
                      <m:t>=</m:t>
                    </m:r>
                  </m:oMath>
                </a14:m>
                <a:r>
                  <a:rPr lang="en-US" sz="2400" dirty="0">
                    <a:solidFill>
                      <a:prstClr val="black"/>
                    </a:solidFill>
                    <a:latin typeface="Calibri" panose="020F0502020204030204" pitchFamily="34" charset="0"/>
                  </a:rPr>
                  <a:t> </a:t>
                </a:r>
                <a14:m>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𝑚</m:t>
                        </m:r>
                      </m:e>
                      <m:sub>
                        <m:r>
                          <a:rPr lang="en-US" sz="2400" i="1">
                            <a:solidFill>
                              <a:prstClr val="black"/>
                            </a:solidFill>
                            <a:latin typeface="Cambria Math" panose="02040503050406030204" pitchFamily="18" charset="0"/>
                          </a:rPr>
                          <m:t>𝐵</m:t>
                        </m:r>
                      </m:sub>
                    </m:sSub>
                  </m:oMath>
                </a14:m>
                <a:r>
                  <a:rPr lang="en-US" sz="2400" i="1" dirty="0">
                    <a:solidFill>
                      <a:prstClr val="black"/>
                    </a:solidFill>
                    <a:latin typeface="Calibri" panose="020F0502020204030204" pitchFamily="34" charset="0"/>
                  </a:rPr>
                  <a:t>.g</a:t>
                </a:r>
                <a:r>
                  <a:rPr lang="en-US" sz="2400" dirty="0">
                    <a:solidFill>
                      <a:prstClr val="black"/>
                    </a:solidFill>
                    <a:latin typeface="Calibri" panose="020F0502020204030204" pitchFamily="34" charset="0"/>
                  </a:rPr>
                  <a:t>.cos</a:t>
                </a:r>
                <a:r>
                  <a:rPr lang="en-US" sz="2400" i="1" dirty="0">
                    <a:solidFill>
                      <a:prstClr val="black"/>
                    </a:solidFill>
                    <a:latin typeface="Calibri" panose="020F0502020204030204" pitchFamily="34" charset="0"/>
                    <a:sym typeface="Symbol" panose="05050102010706020507" pitchFamily="18" charset="2"/>
                  </a:rPr>
                  <a:t></a:t>
                </a:r>
                <a:r>
                  <a:rPr lang="en-US" sz="2400" baseline="-25000" dirty="0">
                    <a:solidFill>
                      <a:prstClr val="black"/>
                    </a:solidFill>
                    <a:latin typeface="Calibri" panose="020F0502020204030204" pitchFamily="34" charset="0"/>
                    <a:sym typeface="Symbol" panose="05050102010706020507" pitchFamily="18" charset="2"/>
                  </a:rPr>
                  <a:t>B</a:t>
                </a:r>
                <a:endParaRPr lang="en-US" sz="2400" baseline="-25000" dirty="0">
                  <a:solidFill>
                    <a:prstClr val="black"/>
                  </a:solidFill>
                  <a:latin typeface="Calibri" panose="020F0502020204030204" pitchFamily="34" charset="0"/>
                </a:endParaRPr>
              </a:p>
            </p:txBody>
          </p:sp>
        </mc:Choice>
        <mc:Fallback xmlns="">
          <p:sp>
            <p:nvSpPr>
              <p:cNvPr id="31" name="Rectangle 30">
                <a:extLst>
                  <a:ext uri="{FF2B5EF4-FFF2-40B4-BE49-F238E27FC236}">
                    <a16:creationId xmlns:a16="http://schemas.microsoft.com/office/drawing/2014/main" id="{1D9FED41-E05A-4AB0-B1BF-148A5CBAD85E}"/>
                  </a:ext>
                </a:extLst>
              </p:cNvPr>
              <p:cNvSpPr>
                <a:spLocks noRot="1" noChangeAspect="1" noMove="1" noResize="1" noEditPoints="1" noAdjustHandles="1" noChangeArrowheads="1" noChangeShapeType="1" noTextEdit="1"/>
              </p:cNvSpPr>
              <p:nvPr/>
            </p:nvSpPr>
            <p:spPr>
              <a:xfrm>
                <a:off x="5937804" y="4102017"/>
                <a:ext cx="2532563" cy="461665"/>
              </a:xfrm>
              <a:prstGeom prst="rect">
                <a:avLst/>
              </a:prstGeom>
              <a:blipFill>
                <a:blip r:embed="rId7"/>
                <a:stretch>
                  <a:fillRect l="-482" t="-13158" r="-1205" b="-28947"/>
                </a:stretch>
              </a:blipFill>
            </p:spPr>
            <p:txBody>
              <a:bodyPr/>
              <a:lstStyle/>
              <a:p>
                <a:r>
                  <a:rPr lang="en-US">
                    <a:noFill/>
                  </a:rPr>
                  <a:t> </a:t>
                </a:r>
              </a:p>
            </p:txBody>
          </p:sp>
        </mc:Fallback>
      </mc:AlternateContent>
    </p:spTree>
    <p:extLst>
      <p:ext uri="{BB962C8B-B14F-4D97-AF65-F5344CB8AC3E}">
        <p14:creationId xmlns:p14="http://schemas.microsoft.com/office/powerpoint/2010/main" val="121934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11: ANSWERS</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1E6DC28-D535-4B6C-A0FB-9B2700BBC5D8}"/>
                  </a:ext>
                </a:extLst>
              </p:cNvPr>
              <p:cNvSpPr txBox="1"/>
              <p:nvPr/>
            </p:nvSpPr>
            <p:spPr>
              <a:xfrm>
                <a:off x="191103" y="900379"/>
                <a:ext cx="8761794" cy="1229952"/>
              </a:xfrm>
              <a:prstGeom prst="rect">
                <a:avLst/>
              </a:prstGeom>
              <a:noFill/>
            </p:spPr>
            <p:txBody>
              <a:bodyPr wrap="square" rtlCol="0">
                <a:spAutoFit/>
              </a:bodyPr>
              <a:lstStyle/>
              <a:p>
                <a:pPr algn="just"/>
                <a:r>
                  <a:rPr lang="en-US" sz="2400" dirty="0">
                    <a:solidFill>
                      <a:srgbClr val="1A3260">
                        <a:lumMod val="60000"/>
                        <a:lumOff val="40000"/>
                      </a:srgbClr>
                    </a:solidFill>
                    <a:latin typeface="Times New Roman" panose="02020603050405020304" pitchFamily="18" charset="0"/>
                    <a:cs typeface="Times New Roman" panose="02020603050405020304" pitchFamily="18" charset="0"/>
                  </a:rPr>
                  <a:t>Add the final equations together from both analyses and solve for the acceleration, noting that in both cases the friction force is found as </a:t>
                </a:r>
                <a14:m>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𝐹</m:t>
                        </m:r>
                      </m:e>
                      <m:sub>
                        <m:r>
                          <a:rPr lang="en-US" sz="2000" i="1">
                            <a:solidFill>
                              <a:prstClr val="black"/>
                            </a:solidFill>
                            <a:latin typeface="Cambria Math" panose="02040503050406030204" pitchFamily="18" charset="0"/>
                          </a:rPr>
                          <m:t>𝑓𝑟</m:t>
                        </m:r>
                      </m:sub>
                    </m:sSub>
                    <m:r>
                      <a:rPr lang="en-US" sz="2000" i="1">
                        <a:solidFill>
                          <a:prstClr val="black"/>
                        </a:solidFill>
                        <a:latin typeface="Cambria Math" panose="02040503050406030204" pitchFamily="18" charset="0"/>
                      </a:rPr>
                      <m:t>= </m:t>
                    </m:r>
                    <m:r>
                      <a:rPr lang="en-US" sz="2000" i="1">
                        <a:solidFill>
                          <a:prstClr val="black"/>
                        </a:solidFill>
                        <a:latin typeface="Cambria Math" panose="02040503050406030204" pitchFamily="18" charset="0"/>
                        <a:ea typeface="Cambria Math" panose="02040503050406030204" pitchFamily="18" charset="0"/>
                      </a:rPr>
                      <m:t>𝜇</m:t>
                    </m:r>
                    <m:sSub>
                      <m:sSubPr>
                        <m:ctrlPr>
                          <a:rPr lang="en-US" sz="2000" i="1">
                            <a:solidFill>
                              <a:prstClr val="black"/>
                            </a:solidFill>
                            <a:latin typeface="Cambria Math" panose="02040503050406030204" pitchFamily="18" charset="0"/>
                            <a:ea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𝐹</m:t>
                        </m:r>
                      </m:e>
                      <m:sub>
                        <m:r>
                          <a:rPr lang="en-US" sz="2000" i="1">
                            <a:solidFill>
                              <a:prstClr val="black"/>
                            </a:solidFill>
                            <a:latin typeface="Cambria Math" panose="02040503050406030204" pitchFamily="18" charset="0"/>
                            <a:ea typeface="Cambria Math" panose="02040503050406030204" pitchFamily="18" charset="0"/>
                          </a:rPr>
                          <m:t>𝑁</m:t>
                        </m:r>
                      </m:sub>
                    </m:sSub>
                    <m:r>
                      <a:rPr lang="en-US" sz="2000" i="1">
                        <a:solidFill>
                          <a:prstClr val="black"/>
                        </a:solidFill>
                        <a:latin typeface="Cambria Math" panose="02040503050406030204" pitchFamily="18" charset="0"/>
                        <a:ea typeface="Cambria Math" panose="02040503050406030204" pitchFamily="18" charset="0"/>
                      </a:rPr>
                      <m:t>.</m:t>
                    </m:r>
                  </m:oMath>
                </a14:m>
                <a:r>
                  <a:rPr lang="en-US" sz="2400" dirty="0">
                    <a:solidFill>
                      <a:srgbClr val="A2C777"/>
                    </a:solidFill>
                    <a:latin typeface="Times New Roman" panose="02020603050405020304" pitchFamily="18" charset="0"/>
                    <a:cs typeface="Times New Roman" panose="02020603050405020304" pitchFamily="18" charset="0"/>
                  </a:rPr>
                  <a:t> </a:t>
                </a:r>
              </a:p>
            </p:txBody>
          </p:sp>
        </mc:Choice>
        <mc:Fallback xmlns="">
          <p:sp>
            <p:nvSpPr>
              <p:cNvPr id="11" name="TextBox 10">
                <a:extLst>
                  <a:ext uri="{FF2B5EF4-FFF2-40B4-BE49-F238E27FC236}">
                    <a16:creationId xmlns:a16="http://schemas.microsoft.com/office/drawing/2014/main" id="{51E6DC28-D535-4B6C-A0FB-9B2700BBC5D8}"/>
                  </a:ext>
                </a:extLst>
              </p:cNvPr>
              <p:cNvSpPr txBox="1">
                <a:spLocks noRot="1" noChangeAspect="1" noMove="1" noResize="1" noEditPoints="1" noAdjustHandles="1" noChangeArrowheads="1" noChangeShapeType="1" noTextEdit="1"/>
              </p:cNvSpPr>
              <p:nvPr/>
            </p:nvSpPr>
            <p:spPr>
              <a:xfrm>
                <a:off x="191103" y="900379"/>
                <a:ext cx="8761794" cy="1229952"/>
              </a:xfrm>
              <a:prstGeom prst="rect">
                <a:avLst/>
              </a:prstGeom>
              <a:blipFill>
                <a:blip r:embed="rId2"/>
                <a:stretch>
                  <a:fillRect l="-1043" t="-3980" r="-1043" b="-4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86D42194-AABF-4117-81AF-8D1DB8B1614D}"/>
                  </a:ext>
                </a:extLst>
              </p:cNvPr>
              <p:cNvSpPr/>
              <p:nvPr/>
            </p:nvSpPr>
            <p:spPr>
              <a:xfrm>
                <a:off x="2240495" y="2049011"/>
                <a:ext cx="4663008" cy="400110"/>
              </a:xfrm>
              <a:prstGeom prst="rect">
                <a:avLst/>
              </a:prstGeom>
            </p:spPr>
            <p:txBody>
              <a:bodyPr wrap="none">
                <a:spAutoFit/>
              </a:bodyPr>
              <a:lstStyle/>
              <a:p>
                <a14:m>
                  <m:oMath xmlns:m="http://schemas.openxmlformats.org/officeDocument/2006/math">
                    <m:sSub>
                      <m:sSubPr>
                        <m:ctrlPr>
                          <a:rPr lang="en-US" sz="2000" i="1" smtClean="0">
                            <a:solidFill>
                              <a:srgbClr val="00B050"/>
                            </a:solidFill>
                            <a:latin typeface="Cambria Math" panose="02040503050406030204" pitchFamily="18" charset="0"/>
                          </a:rPr>
                        </m:ctrlPr>
                      </m:sSubPr>
                      <m:e>
                        <m:r>
                          <a:rPr lang="en-US" sz="2000" i="1">
                            <a:solidFill>
                              <a:srgbClr val="00B050"/>
                            </a:solidFill>
                            <a:latin typeface="Cambria Math" panose="02040503050406030204" pitchFamily="18" charset="0"/>
                          </a:rPr>
                          <m:t>𝑚</m:t>
                        </m:r>
                      </m:e>
                      <m:sub>
                        <m:r>
                          <a:rPr lang="en-US" sz="2000" i="1">
                            <a:solidFill>
                              <a:srgbClr val="00B050"/>
                            </a:solidFill>
                            <a:latin typeface="Cambria Math" panose="02040503050406030204" pitchFamily="18" charset="0"/>
                          </a:rPr>
                          <m:t>𝐴</m:t>
                        </m:r>
                      </m:sub>
                    </m:sSub>
                  </m:oMath>
                </a14:m>
                <a:r>
                  <a:rPr lang="en-US" sz="2000" dirty="0">
                    <a:solidFill>
                      <a:srgbClr val="00B050"/>
                    </a:solidFill>
                    <a:latin typeface="Times New Roman" panose="02020603050405020304" pitchFamily="18" charset="0"/>
                    <a:cs typeface="Times New Roman" panose="02020603050405020304" pitchFamily="18" charset="0"/>
                  </a:rPr>
                  <a:t>.</a:t>
                </a:r>
                <a14:m>
                  <m:oMath xmlns:m="http://schemas.openxmlformats.org/officeDocument/2006/math">
                    <m:r>
                      <a:rPr lang="en-US" sz="2000" i="1">
                        <a:solidFill>
                          <a:srgbClr val="00B050"/>
                        </a:solidFill>
                        <a:latin typeface="Cambria Math" panose="02040503050406030204" pitchFamily="18" charset="0"/>
                      </a:rPr>
                      <m:t>𝑎</m:t>
                    </m:r>
                    <m:r>
                      <a:rPr lang="en-US" sz="2000" i="1">
                        <a:solidFill>
                          <a:srgbClr val="00B050"/>
                        </a:solidFill>
                        <a:latin typeface="Cambria Math" panose="02040503050406030204" pitchFamily="18" charset="0"/>
                      </a:rPr>
                      <m:t>=</m:t>
                    </m:r>
                    <m:sSub>
                      <m:sSubPr>
                        <m:ctrlPr>
                          <a:rPr lang="en-US" sz="2000" i="1">
                            <a:solidFill>
                              <a:srgbClr val="00B050"/>
                            </a:solidFill>
                            <a:latin typeface="Cambria Math" panose="02040503050406030204" pitchFamily="18" charset="0"/>
                          </a:rPr>
                        </m:ctrlPr>
                      </m:sSubPr>
                      <m:e>
                        <m:r>
                          <a:rPr lang="en-US" sz="2000" i="1">
                            <a:solidFill>
                              <a:srgbClr val="00B050"/>
                            </a:solidFill>
                            <a:latin typeface="Cambria Math" panose="02040503050406030204" pitchFamily="18" charset="0"/>
                          </a:rPr>
                          <m:t>𝐹</m:t>
                        </m:r>
                      </m:e>
                      <m:sub>
                        <m:r>
                          <a:rPr lang="en-US" sz="2000" i="1">
                            <a:solidFill>
                              <a:srgbClr val="00B050"/>
                            </a:solidFill>
                            <a:latin typeface="Cambria Math" panose="02040503050406030204" pitchFamily="18" charset="0"/>
                          </a:rPr>
                          <m:t>𝑇</m:t>
                        </m:r>
                        <m:r>
                          <a:rPr lang="en-US" sz="2000" i="1">
                            <a:solidFill>
                              <a:srgbClr val="00B050"/>
                            </a:solidFill>
                            <a:latin typeface="Cambria Math" panose="02040503050406030204" pitchFamily="18" charset="0"/>
                          </a:rPr>
                          <m:t> </m:t>
                        </m:r>
                      </m:sub>
                    </m:sSub>
                    <m:r>
                      <m:rPr>
                        <m:nor/>
                      </m:rPr>
                      <a:rPr lang="en-US" sz="2000" dirty="0">
                        <a:solidFill>
                          <a:srgbClr val="00B050"/>
                        </a:solidFill>
                        <a:latin typeface="Times New Roman" panose="02020603050405020304" pitchFamily="18" charset="0"/>
                        <a:cs typeface="Times New Roman" panose="02020603050405020304" pitchFamily="18" charset="0"/>
                      </a:rPr>
                      <m:t>− </m:t>
                    </m:r>
                    <m:sSub>
                      <m:sSubPr>
                        <m:ctrlPr>
                          <a:rPr lang="en-US" sz="2000" i="1">
                            <a:solidFill>
                              <a:srgbClr val="00B050"/>
                            </a:solidFill>
                            <a:latin typeface="Cambria Math" panose="02040503050406030204" pitchFamily="18" charset="0"/>
                          </a:rPr>
                        </m:ctrlPr>
                      </m:sSubPr>
                      <m:e>
                        <m:r>
                          <a:rPr lang="en-US" sz="2000" i="1">
                            <a:solidFill>
                              <a:srgbClr val="00B050"/>
                            </a:solidFill>
                            <a:latin typeface="Cambria Math" panose="02040503050406030204" pitchFamily="18" charset="0"/>
                          </a:rPr>
                          <m:t>𝑚</m:t>
                        </m:r>
                      </m:e>
                      <m:sub>
                        <m:r>
                          <a:rPr lang="en-US" sz="2000" i="1">
                            <a:solidFill>
                              <a:srgbClr val="00B050"/>
                            </a:solidFill>
                            <a:latin typeface="Cambria Math" panose="02040503050406030204" pitchFamily="18" charset="0"/>
                          </a:rPr>
                          <m:t>𝐴</m:t>
                        </m:r>
                      </m:sub>
                    </m:sSub>
                    <m:r>
                      <m:rPr>
                        <m:nor/>
                      </m:rPr>
                      <a:rPr lang="en-US" sz="2000" i="1" dirty="0">
                        <a:solidFill>
                          <a:srgbClr val="00B050"/>
                        </a:solidFill>
                        <a:latin typeface="Times New Roman" panose="02020603050405020304" pitchFamily="18" charset="0"/>
                        <a:cs typeface="Times New Roman" panose="02020603050405020304" pitchFamily="18" charset="0"/>
                      </a:rPr>
                      <m:t>.</m:t>
                    </m:r>
                    <m:r>
                      <m:rPr>
                        <m:nor/>
                      </m:rPr>
                      <a:rPr lang="en-US" sz="2000" i="1" dirty="0" err="1">
                        <a:solidFill>
                          <a:srgbClr val="00B050"/>
                        </a:solidFill>
                        <a:latin typeface="Times New Roman" panose="02020603050405020304" pitchFamily="18" charset="0"/>
                        <a:cs typeface="Times New Roman" panose="02020603050405020304" pitchFamily="18" charset="0"/>
                      </a:rPr>
                      <m:t>g</m:t>
                    </m:r>
                    <m:r>
                      <m:rPr>
                        <m:nor/>
                      </m:rPr>
                      <a:rPr lang="en-US" sz="2000" dirty="0" err="1">
                        <a:solidFill>
                          <a:srgbClr val="00B050"/>
                        </a:solidFill>
                        <a:latin typeface="Times New Roman" panose="02020603050405020304" pitchFamily="18" charset="0"/>
                        <a:cs typeface="Times New Roman" panose="02020603050405020304" pitchFamily="18" charset="0"/>
                      </a:rPr>
                      <m:t>.</m:t>
                    </m:r>
                    <m:r>
                      <m:rPr>
                        <m:nor/>
                      </m:rPr>
                      <a:rPr lang="en-US" sz="2000" dirty="0" err="1">
                        <a:solidFill>
                          <a:srgbClr val="00B050"/>
                        </a:solidFill>
                        <a:latin typeface="Times New Roman" panose="02020603050405020304" pitchFamily="18" charset="0"/>
                        <a:cs typeface="Times New Roman" panose="02020603050405020304" pitchFamily="18" charset="0"/>
                      </a:rPr>
                      <m:t>sin</m:t>
                    </m:r>
                    <m:r>
                      <m:rPr>
                        <m:nor/>
                      </m:rPr>
                      <a:rPr lang="en-US" sz="2000" i="1" dirty="0" err="1">
                        <a:solidFill>
                          <a:srgbClr val="00B050"/>
                        </a:solidFill>
                        <a:latin typeface="Times New Roman" panose="02020603050405020304" pitchFamily="18" charset="0"/>
                        <a:cs typeface="Times New Roman" panose="02020603050405020304" pitchFamily="18" charset="0"/>
                        <a:sym typeface="Symbol" panose="05050102010706020507" pitchFamily="18" charset="2"/>
                      </a:rPr>
                      <m:t></m:t>
                    </m:r>
                    <m:r>
                      <m:rPr>
                        <m:nor/>
                      </m:rPr>
                      <a:rPr lang="en-US" sz="2000" baseline="-25000" dirty="0" err="1">
                        <a:solidFill>
                          <a:srgbClr val="00B050"/>
                        </a:solidFill>
                        <a:latin typeface="Times New Roman" panose="02020603050405020304" pitchFamily="18" charset="0"/>
                        <a:cs typeface="Times New Roman" panose="02020603050405020304" pitchFamily="18" charset="0"/>
                        <a:sym typeface="Symbol" panose="05050102010706020507" pitchFamily="18" charset="2"/>
                      </a:rPr>
                      <m:t>A</m:t>
                    </m:r>
                  </m:oMath>
                </a14:m>
                <a:r>
                  <a:rPr lang="en-US" sz="2000" dirty="0">
                    <a:solidFill>
                      <a:srgbClr val="00B050"/>
                    </a:solidFill>
                    <a:latin typeface="Times New Roman" panose="02020603050405020304" pitchFamily="18" charset="0"/>
                    <a:cs typeface="Times New Roman" panose="02020603050405020304" pitchFamily="18" charset="0"/>
                  </a:rPr>
                  <a:t> - </a:t>
                </a:r>
                <a:r>
                  <a:rPr lang="en-US" sz="2000" i="1" dirty="0">
                    <a:solidFill>
                      <a:srgbClr val="00B050"/>
                    </a:solidFill>
                    <a:latin typeface="Times New Roman" panose="02020603050405020304" pitchFamily="18" charset="0"/>
                    <a:cs typeface="Times New Roman" panose="02020603050405020304" pitchFamily="18" charset="0"/>
                  </a:rPr>
                  <a:t>µ</a:t>
                </a:r>
                <a:r>
                  <a:rPr lang="en-US" sz="2000" baseline="-25000" dirty="0">
                    <a:solidFill>
                      <a:srgbClr val="00B050"/>
                    </a:solidFill>
                    <a:latin typeface="Times New Roman" panose="02020603050405020304" pitchFamily="18" charset="0"/>
                    <a:cs typeface="Times New Roman" panose="02020603050405020304" pitchFamily="18" charset="0"/>
                  </a:rPr>
                  <a:t>A</a:t>
                </a:r>
                <a:r>
                  <a:rPr lang="en-US" sz="2000" dirty="0">
                    <a:solidFill>
                      <a:srgbClr val="00B050"/>
                    </a:solidFill>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2000" i="1">
                            <a:solidFill>
                              <a:srgbClr val="00B050"/>
                            </a:solidFill>
                            <a:latin typeface="Cambria Math" panose="02040503050406030204" pitchFamily="18" charset="0"/>
                          </a:rPr>
                        </m:ctrlPr>
                      </m:sSubPr>
                      <m:e>
                        <m:r>
                          <a:rPr lang="en-US" sz="2000" i="1">
                            <a:solidFill>
                              <a:srgbClr val="00B050"/>
                            </a:solidFill>
                            <a:latin typeface="Cambria Math" panose="02040503050406030204" pitchFamily="18" charset="0"/>
                          </a:rPr>
                          <m:t>𝑚</m:t>
                        </m:r>
                      </m:e>
                      <m:sub>
                        <m:r>
                          <a:rPr lang="en-US" sz="2000" i="1">
                            <a:solidFill>
                              <a:srgbClr val="00B050"/>
                            </a:solidFill>
                            <a:latin typeface="Cambria Math" panose="02040503050406030204" pitchFamily="18" charset="0"/>
                          </a:rPr>
                          <m:t>𝐴</m:t>
                        </m:r>
                      </m:sub>
                    </m:sSub>
                  </m:oMath>
                </a14:m>
                <a:r>
                  <a:rPr lang="en-US" sz="2000" i="1" dirty="0">
                    <a:solidFill>
                      <a:srgbClr val="00B050"/>
                    </a:solidFill>
                    <a:latin typeface="Times New Roman" panose="02020603050405020304" pitchFamily="18" charset="0"/>
                    <a:cs typeface="Times New Roman" panose="02020603050405020304" pitchFamily="18" charset="0"/>
                  </a:rPr>
                  <a:t>.</a:t>
                </a:r>
                <a:r>
                  <a:rPr lang="en-US" sz="2000" i="1" dirty="0" err="1">
                    <a:solidFill>
                      <a:srgbClr val="00B050"/>
                    </a:solidFill>
                    <a:latin typeface="Times New Roman" panose="02020603050405020304" pitchFamily="18" charset="0"/>
                    <a:cs typeface="Times New Roman" panose="02020603050405020304" pitchFamily="18" charset="0"/>
                  </a:rPr>
                  <a:t>g</a:t>
                </a:r>
                <a:r>
                  <a:rPr lang="en-US" sz="2000" dirty="0" err="1">
                    <a:solidFill>
                      <a:srgbClr val="00B050"/>
                    </a:solidFill>
                    <a:latin typeface="Times New Roman" panose="02020603050405020304" pitchFamily="18" charset="0"/>
                    <a:cs typeface="Times New Roman" panose="02020603050405020304" pitchFamily="18" charset="0"/>
                  </a:rPr>
                  <a:t>.cos</a:t>
                </a:r>
                <a:r>
                  <a:rPr lang="en-US" sz="2000" i="1" dirty="0" err="1">
                    <a:solidFill>
                      <a:srgbClr val="00B050"/>
                    </a:solidFill>
                    <a:latin typeface="Times New Roman" panose="02020603050405020304" pitchFamily="18" charset="0"/>
                    <a:cs typeface="Times New Roman" panose="02020603050405020304" pitchFamily="18" charset="0"/>
                    <a:sym typeface="Symbol" panose="05050102010706020507" pitchFamily="18" charset="2"/>
                  </a:rPr>
                  <a:t></a:t>
                </a:r>
                <a:r>
                  <a:rPr lang="en-US" sz="2000" baseline="-25000" dirty="0" err="1">
                    <a:solidFill>
                      <a:srgbClr val="00B050"/>
                    </a:solidFill>
                    <a:latin typeface="Times New Roman" panose="02020603050405020304" pitchFamily="18" charset="0"/>
                    <a:cs typeface="Times New Roman" panose="02020603050405020304" pitchFamily="18" charset="0"/>
                    <a:sym typeface="Symbol" panose="05050102010706020507" pitchFamily="18" charset="2"/>
                  </a:rPr>
                  <a:t>A</a:t>
                </a:r>
                <a:r>
                  <a:rPr lang="en-US" sz="2000" dirty="0">
                    <a:solidFill>
                      <a:srgbClr val="00B050"/>
                    </a:solidFill>
                    <a:latin typeface="Times New Roman" panose="02020603050405020304" pitchFamily="18" charset="0"/>
                    <a:cs typeface="Times New Roman" panose="02020603050405020304" pitchFamily="18" charset="0"/>
                  </a:rPr>
                  <a:t>   </a:t>
                </a:r>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12" name="Rectangle 11">
                <a:extLst>
                  <a:ext uri="{FF2B5EF4-FFF2-40B4-BE49-F238E27FC236}">
                    <a16:creationId xmlns:a16="http://schemas.microsoft.com/office/drawing/2014/main" id="{86D42194-AABF-4117-81AF-8D1DB8B1614D}"/>
                  </a:ext>
                </a:extLst>
              </p:cNvPr>
              <p:cNvSpPr>
                <a:spLocks noRot="1" noChangeAspect="1" noMove="1" noResize="1" noEditPoints="1" noAdjustHandles="1" noChangeArrowheads="1" noChangeShapeType="1" noTextEdit="1"/>
              </p:cNvSpPr>
              <p:nvPr/>
            </p:nvSpPr>
            <p:spPr>
              <a:xfrm>
                <a:off x="2240495" y="2049011"/>
                <a:ext cx="4663008" cy="400110"/>
              </a:xfrm>
              <a:prstGeom prst="rect">
                <a:avLst/>
              </a:prstGeom>
              <a:blipFill>
                <a:blip r:embed="rId3"/>
                <a:stretch>
                  <a:fillRect t="-9091"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18FE6574-2DE4-4E7F-88B7-6F27051DDCE5}"/>
                  </a:ext>
                </a:extLst>
              </p:cNvPr>
              <p:cNvSpPr/>
              <p:nvPr/>
            </p:nvSpPr>
            <p:spPr>
              <a:xfrm>
                <a:off x="2389960" y="2740900"/>
                <a:ext cx="4513543" cy="400110"/>
              </a:xfrm>
              <a:prstGeom prst="rect">
                <a:avLst/>
              </a:prstGeom>
            </p:spPr>
            <p:txBody>
              <a:bodyPr wrap="none">
                <a:spAutoFit/>
              </a:bodyPr>
              <a:lstStyle/>
              <a:p>
                <a14:m>
                  <m:oMath xmlns:m="http://schemas.openxmlformats.org/officeDocument/2006/math">
                    <m:sSub>
                      <m:sSubPr>
                        <m:ctrlPr>
                          <a:rPr lang="en-US" sz="2000" i="1" smtClean="0">
                            <a:solidFill>
                              <a:srgbClr val="FF0000"/>
                            </a:solidFill>
                            <a:latin typeface="Cambria Math" panose="02040503050406030204" pitchFamily="18" charset="0"/>
                          </a:rPr>
                        </m:ctrlPr>
                      </m:sSubPr>
                      <m:e>
                        <m:r>
                          <a:rPr lang="en-US" sz="2000" i="1">
                            <a:solidFill>
                              <a:srgbClr val="FF0000"/>
                            </a:solidFill>
                            <a:latin typeface="Cambria Math" panose="02040503050406030204" pitchFamily="18" charset="0"/>
                          </a:rPr>
                          <m:t>𝑚</m:t>
                        </m:r>
                      </m:e>
                      <m:sub>
                        <m:r>
                          <a:rPr lang="en-US" sz="2000" i="1">
                            <a:solidFill>
                              <a:srgbClr val="FF0000"/>
                            </a:solidFill>
                            <a:latin typeface="Cambria Math" panose="02040503050406030204" pitchFamily="18" charset="0"/>
                          </a:rPr>
                          <m:t>𝐵</m:t>
                        </m:r>
                      </m:sub>
                    </m:sSub>
                  </m:oMath>
                </a14:m>
                <a:r>
                  <a:rPr lang="en-US" sz="2000" dirty="0">
                    <a:solidFill>
                      <a:srgbClr val="FF0000"/>
                    </a:solidFill>
                    <a:latin typeface="Times New Roman" panose="02020603050405020304" pitchFamily="18" charset="0"/>
                    <a:cs typeface="Times New Roman" panose="02020603050405020304" pitchFamily="18" charset="0"/>
                  </a:rPr>
                  <a:t>.</a:t>
                </a:r>
                <a14:m>
                  <m:oMath xmlns:m="http://schemas.openxmlformats.org/officeDocument/2006/math">
                    <m:r>
                      <a:rPr lang="en-US" sz="2000" i="1">
                        <a:solidFill>
                          <a:srgbClr val="FF0000"/>
                        </a:solidFill>
                        <a:latin typeface="Cambria Math" panose="02040503050406030204" pitchFamily="18" charset="0"/>
                      </a:rPr>
                      <m:t>𝑎</m:t>
                    </m:r>
                    <m:r>
                      <a:rPr lang="en-US" sz="2000" i="1">
                        <a:solidFill>
                          <a:srgbClr val="FF0000"/>
                        </a:solidFill>
                        <a:latin typeface="Cambria Math" panose="02040503050406030204" pitchFamily="18" charset="0"/>
                      </a:rPr>
                      <m:t>=</m:t>
                    </m:r>
                    <m:sSub>
                      <m:sSubPr>
                        <m:ctrlPr>
                          <a:rPr lang="en-US" sz="2000" i="1">
                            <a:solidFill>
                              <a:srgbClr val="FF0000"/>
                            </a:solidFill>
                            <a:latin typeface="Cambria Math" panose="02040503050406030204" pitchFamily="18" charset="0"/>
                          </a:rPr>
                        </m:ctrlPr>
                      </m:sSubPr>
                      <m:e>
                        <m:r>
                          <a:rPr lang="en-US" sz="2000" i="1">
                            <a:solidFill>
                              <a:srgbClr val="FF0000"/>
                            </a:solidFill>
                            <a:latin typeface="Cambria Math" panose="02040503050406030204" pitchFamily="18" charset="0"/>
                          </a:rPr>
                          <m:t>𝑚</m:t>
                        </m:r>
                      </m:e>
                      <m:sub>
                        <m:r>
                          <a:rPr lang="en-US" sz="2000" i="1">
                            <a:solidFill>
                              <a:srgbClr val="FF0000"/>
                            </a:solidFill>
                            <a:latin typeface="Cambria Math" panose="02040503050406030204" pitchFamily="18" charset="0"/>
                          </a:rPr>
                          <m:t>𝐵</m:t>
                        </m:r>
                      </m:sub>
                    </m:sSub>
                    <m:r>
                      <m:rPr>
                        <m:nor/>
                      </m:rPr>
                      <a:rPr lang="en-US" sz="2000" i="1" dirty="0">
                        <a:solidFill>
                          <a:srgbClr val="FF0000"/>
                        </a:solidFill>
                        <a:latin typeface="Times New Roman" panose="02020603050405020304" pitchFamily="18" charset="0"/>
                        <a:cs typeface="Times New Roman" panose="02020603050405020304" pitchFamily="18" charset="0"/>
                      </a:rPr>
                      <m:t>.</m:t>
                    </m:r>
                    <m:r>
                      <m:rPr>
                        <m:nor/>
                      </m:rPr>
                      <a:rPr lang="en-US" sz="2000" i="1" dirty="0" err="1">
                        <a:solidFill>
                          <a:srgbClr val="FF0000"/>
                        </a:solidFill>
                        <a:latin typeface="Times New Roman" panose="02020603050405020304" pitchFamily="18" charset="0"/>
                        <a:cs typeface="Times New Roman" panose="02020603050405020304" pitchFamily="18" charset="0"/>
                      </a:rPr>
                      <m:t>g</m:t>
                    </m:r>
                    <m:r>
                      <m:rPr>
                        <m:nor/>
                      </m:rPr>
                      <a:rPr lang="en-US" sz="2000" dirty="0" err="1">
                        <a:solidFill>
                          <a:srgbClr val="FF0000"/>
                        </a:solidFill>
                        <a:latin typeface="Times New Roman" panose="02020603050405020304" pitchFamily="18" charset="0"/>
                        <a:cs typeface="Times New Roman" panose="02020603050405020304" pitchFamily="18" charset="0"/>
                      </a:rPr>
                      <m:t>.</m:t>
                    </m:r>
                    <m:r>
                      <m:rPr>
                        <m:nor/>
                      </m:rPr>
                      <a:rPr lang="en-US" sz="2000" dirty="0" err="1">
                        <a:solidFill>
                          <a:srgbClr val="FF0000"/>
                        </a:solidFill>
                        <a:latin typeface="Times New Roman" panose="02020603050405020304" pitchFamily="18" charset="0"/>
                        <a:cs typeface="Times New Roman" panose="02020603050405020304" pitchFamily="18" charset="0"/>
                      </a:rPr>
                      <m:t>sin</m:t>
                    </m:r>
                    <m:r>
                      <m:rPr>
                        <m:nor/>
                      </m:rPr>
                      <a:rPr lang="en-US" sz="2000" i="1" dirty="0" err="1">
                        <a:solidFill>
                          <a:srgbClr val="FF0000"/>
                        </a:solidFill>
                        <a:latin typeface="Times New Roman" panose="02020603050405020304" pitchFamily="18" charset="0"/>
                        <a:cs typeface="Times New Roman" panose="02020603050405020304" pitchFamily="18" charset="0"/>
                        <a:sym typeface="Symbol" panose="05050102010706020507" pitchFamily="18" charset="2"/>
                      </a:rPr>
                      <m:t></m:t>
                    </m:r>
                    <m:r>
                      <m:rPr>
                        <m:nor/>
                      </m:rPr>
                      <a:rPr lang="en-US" sz="2000"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m:t>B</m:t>
                    </m:r>
                  </m:oMath>
                </a14:m>
                <a:r>
                  <a:rPr lang="en-US" sz="2000" dirty="0">
                    <a:solidFill>
                      <a:srgbClr val="FF0000"/>
                    </a:solidFill>
                    <a:latin typeface="Times New Roman" panose="02020603050405020304" pitchFamily="18" charset="0"/>
                    <a:cs typeface="Times New Roman" panose="02020603050405020304" pitchFamily="18" charset="0"/>
                  </a:rPr>
                  <a:t> - </a:t>
                </a:r>
                <a:r>
                  <a:rPr lang="en-US" sz="2000" i="1" dirty="0">
                    <a:solidFill>
                      <a:srgbClr val="FF0000"/>
                    </a:solidFill>
                    <a:latin typeface="Times New Roman" panose="02020603050405020304" pitchFamily="18" charset="0"/>
                    <a:cs typeface="Times New Roman" panose="02020603050405020304" pitchFamily="18" charset="0"/>
                  </a:rPr>
                  <a:t>µ</a:t>
                </a:r>
                <a:r>
                  <a:rPr lang="en-US" sz="2000" baseline="-25000" dirty="0">
                    <a:solidFill>
                      <a:srgbClr val="FF0000"/>
                    </a:solidFill>
                    <a:latin typeface="Times New Roman" panose="02020603050405020304" pitchFamily="18" charset="0"/>
                    <a:cs typeface="Times New Roman" panose="02020603050405020304" pitchFamily="18" charset="0"/>
                  </a:rPr>
                  <a:t>B</a:t>
                </a:r>
                <a:r>
                  <a:rPr lang="en-US" sz="2000" dirty="0">
                    <a:solidFill>
                      <a:srgbClr val="FF0000"/>
                    </a:solidFill>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2000" i="1">
                            <a:solidFill>
                              <a:srgbClr val="FF0000"/>
                            </a:solidFill>
                            <a:latin typeface="Cambria Math" panose="02040503050406030204" pitchFamily="18" charset="0"/>
                          </a:rPr>
                        </m:ctrlPr>
                      </m:sSubPr>
                      <m:e>
                        <m:r>
                          <a:rPr lang="en-US" sz="2000" i="1">
                            <a:solidFill>
                              <a:srgbClr val="FF0000"/>
                            </a:solidFill>
                            <a:latin typeface="Cambria Math" panose="02040503050406030204" pitchFamily="18" charset="0"/>
                          </a:rPr>
                          <m:t>𝑚</m:t>
                        </m:r>
                      </m:e>
                      <m:sub>
                        <m:r>
                          <a:rPr lang="en-US" sz="2000" i="1">
                            <a:solidFill>
                              <a:srgbClr val="FF0000"/>
                            </a:solidFill>
                            <a:latin typeface="Cambria Math" panose="02040503050406030204" pitchFamily="18" charset="0"/>
                          </a:rPr>
                          <m:t>𝐵</m:t>
                        </m:r>
                      </m:sub>
                    </m:sSub>
                  </m:oMath>
                </a14:m>
                <a:r>
                  <a:rPr lang="en-US" sz="2000" i="1" dirty="0">
                    <a:solidFill>
                      <a:srgbClr val="FF0000"/>
                    </a:solidFill>
                    <a:latin typeface="Times New Roman" panose="02020603050405020304" pitchFamily="18" charset="0"/>
                    <a:cs typeface="Times New Roman" panose="02020603050405020304" pitchFamily="18" charset="0"/>
                  </a:rPr>
                  <a:t>.</a:t>
                </a:r>
                <a:r>
                  <a:rPr lang="en-US" sz="2000" i="1" dirty="0" err="1">
                    <a:solidFill>
                      <a:srgbClr val="FF0000"/>
                    </a:solidFill>
                    <a:latin typeface="Times New Roman" panose="02020603050405020304" pitchFamily="18" charset="0"/>
                    <a:cs typeface="Times New Roman" panose="02020603050405020304" pitchFamily="18" charset="0"/>
                  </a:rPr>
                  <a:t>g</a:t>
                </a:r>
                <a:r>
                  <a:rPr lang="en-US" sz="2000" dirty="0" err="1">
                    <a:solidFill>
                      <a:srgbClr val="FF0000"/>
                    </a:solidFill>
                    <a:latin typeface="Times New Roman" panose="02020603050405020304" pitchFamily="18" charset="0"/>
                    <a:cs typeface="Times New Roman" panose="02020603050405020304" pitchFamily="18" charset="0"/>
                  </a:rPr>
                  <a:t>.cos</a:t>
                </a:r>
                <a:r>
                  <a:rPr lang="en-US" sz="2000" i="1" dirty="0" err="1">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sz="2000" baseline="-25000" dirty="0" err="1">
                    <a:solidFill>
                      <a:srgbClr val="FF0000"/>
                    </a:solidFill>
                    <a:latin typeface="Times New Roman" panose="02020603050405020304" pitchFamily="18" charset="0"/>
                    <a:cs typeface="Times New Roman" panose="02020603050405020304" pitchFamily="18" charset="0"/>
                    <a:sym typeface="Symbol" panose="05050102010706020507" pitchFamily="18" charset="2"/>
                  </a:rPr>
                  <a:t>B</a:t>
                </a:r>
                <a:r>
                  <a:rPr lang="en-US" sz="2000" dirty="0">
                    <a:solidFill>
                      <a:srgbClr val="FF0000"/>
                    </a:solidFill>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2000" i="1">
                            <a:solidFill>
                              <a:srgbClr val="FF0000"/>
                            </a:solidFill>
                            <a:latin typeface="Cambria Math" panose="02040503050406030204" pitchFamily="18" charset="0"/>
                          </a:rPr>
                        </m:ctrlPr>
                      </m:sSubPr>
                      <m:e>
                        <m:r>
                          <a:rPr lang="en-US" sz="2000" i="1">
                            <a:solidFill>
                              <a:srgbClr val="FF0000"/>
                            </a:solidFill>
                            <a:latin typeface="Cambria Math" panose="02040503050406030204" pitchFamily="18" charset="0"/>
                          </a:rPr>
                          <m:t>𝐹</m:t>
                        </m:r>
                      </m:e>
                      <m:sub>
                        <m:r>
                          <a:rPr lang="en-US" sz="2000" i="1">
                            <a:solidFill>
                              <a:srgbClr val="FF0000"/>
                            </a:solidFill>
                            <a:latin typeface="Cambria Math" panose="02040503050406030204" pitchFamily="18" charset="0"/>
                          </a:rPr>
                          <m:t>𝑇</m:t>
                        </m:r>
                        <m:r>
                          <a:rPr lang="en-US" sz="2000" i="1">
                            <a:solidFill>
                              <a:srgbClr val="FF0000"/>
                            </a:solidFill>
                            <a:latin typeface="Cambria Math" panose="02040503050406030204" pitchFamily="18" charset="0"/>
                          </a:rPr>
                          <m:t> </m:t>
                        </m:r>
                      </m:sub>
                    </m:sSub>
                  </m:oMath>
                </a14:m>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13" name="Rectangle 12">
                <a:extLst>
                  <a:ext uri="{FF2B5EF4-FFF2-40B4-BE49-F238E27FC236}">
                    <a16:creationId xmlns:a16="http://schemas.microsoft.com/office/drawing/2014/main" id="{18FE6574-2DE4-4E7F-88B7-6F27051DDCE5}"/>
                  </a:ext>
                </a:extLst>
              </p:cNvPr>
              <p:cNvSpPr>
                <a:spLocks noRot="1" noChangeAspect="1" noMove="1" noResize="1" noEditPoints="1" noAdjustHandles="1" noChangeArrowheads="1" noChangeShapeType="1" noTextEdit="1"/>
              </p:cNvSpPr>
              <p:nvPr/>
            </p:nvSpPr>
            <p:spPr>
              <a:xfrm>
                <a:off x="2389960" y="2740900"/>
                <a:ext cx="4513543" cy="400110"/>
              </a:xfrm>
              <a:prstGeom prst="rect">
                <a:avLst/>
              </a:prstGeom>
              <a:blipFill>
                <a:blip r:embed="rId4"/>
                <a:stretch>
                  <a:fillRect t="-10769"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75329F0F-9038-4C56-B900-E1E774312183}"/>
                  </a:ext>
                </a:extLst>
              </p:cNvPr>
              <p:cNvSpPr/>
              <p:nvPr/>
            </p:nvSpPr>
            <p:spPr>
              <a:xfrm>
                <a:off x="147793" y="3454314"/>
                <a:ext cx="8997875" cy="400110"/>
              </a:xfrm>
              <a:prstGeom prst="rect">
                <a:avLst/>
              </a:prstGeom>
            </p:spPr>
            <p:txBody>
              <a:bodyPr wrap="square">
                <a:spAutoFit/>
              </a:bodyPr>
              <a:lstStyle/>
              <a:p>
                <a14:m>
                  <m:oMath xmlns:m="http://schemas.openxmlformats.org/officeDocument/2006/math">
                    <m:sSub>
                      <m:sSubPr>
                        <m:ctrlPr>
                          <a:rPr lang="en-US" sz="2000" i="1" smtClean="0">
                            <a:solidFill>
                              <a:srgbClr val="00B050"/>
                            </a:solidFill>
                            <a:latin typeface="Cambria Math" panose="02040503050406030204" pitchFamily="18" charset="0"/>
                          </a:rPr>
                        </m:ctrlPr>
                      </m:sSubPr>
                      <m:e>
                        <m:r>
                          <a:rPr lang="en-US" sz="2000" i="1">
                            <a:solidFill>
                              <a:srgbClr val="00B050"/>
                            </a:solidFill>
                            <a:latin typeface="Cambria Math" panose="02040503050406030204" pitchFamily="18" charset="0"/>
                          </a:rPr>
                          <m:t>𝑚</m:t>
                        </m:r>
                      </m:e>
                      <m:sub>
                        <m:r>
                          <a:rPr lang="en-US" sz="2000" i="1">
                            <a:solidFill>
                              <a:srgbClr val="00B050"/>
                            </a:solidFill>
                            <a:latin typeface="Cambria Math" panose="02040503050406030204" pitchFamily="18" charset="0"/>
                          </a:rPr>
                          <m:t>𝐴</m:t>
                        </m:r>
                      </m:sub>
                    </m:sSub>
                  </m:oMath>
                </a14:m>
                <a:r>
                  <a:rPr lang="en-US" sz="2000" dirty="0">
                    <a:solidFill>
                      <a:srgbClr val="00B050"/>
                    </a:solidFill>
                    <a:latin typeface="Times New Roman" panose="02020603050405020304" pitchFamily="18" charset="0"/>
                    <a:cs typeface="Times New Roman" panose="02020603050405020304" pitchFamily="18" charset="0"/>
                  </a:rPr>
                  <a:t>.</a:t>
                </a:r>
                <a14:m>
                  <m:oMath xmlns:m="http://schemas.openxmlformats.org/officeDocument/2006/math">
                    <m:r>
                      <a:rPr lang="en-US" sz="2000" i="1">
                        <a:solidFill>
                          <a:srgbClr val="00B050"/>
                        </a:solidFill>
                        <a:latin typeface="Cambria Math" panose="02040503050406030204" pitchFamily="18" charset="0"/>
                      </a:rPr>
                      <m:t>𝑎</m:t>
                    </m:r>
                    <m:r>
                      <a:rPr lang="en-US" sz="2000" i="1">
                        <a:solidFill>
                          <a:prstClr val="black"/>
                        </a:solidFill>
                        <a:latin typeface="Cambria Math" panose="02040503050406030204" pitchFamily="18" charset="0"/>
                      </a:rPr>
                      <m:t>+</m:t>
                    </m:r>
                    <m:sSub>
                      <m:sSubPr>
                        <m:ctrlPr>
                          <a:rPr lang="en-US" sz="2000" i="1" smtClean="0">
                            <a:solidFill>
                              <a:srgbClr val="FF0000"/>
                            </a:solidFill>
                            <a:latin typeface="Cambria Math" panose="02040503050406030204" pitchFamily="18" charset="0"/>
                          </a:rPr>
                        </m:ctrlPr>
                      </m:sSubPr>
                      <m:e>
                        <m:r>
                          <a:rPr lang="en-US" sz="2000" i="1">
                            <a:solidFill>
                              <a:srgbClr val="FF0000"/>
                            </a:solidFill>
                            <a:latin typeface="Cambria Math" panose="02040503050406030204" pitchFamily="18" charset="0"/>
                          </a:rPr>
                          <m:t>𝑚</m:t>
                        </m:r>
                      </m:e>
                      <m:sub>
                        <m:r>
                          <a:rPr lang="en-US" sz="2000" i="1">
                            <a:solidFill>
                              <a:srgbClr val="FF0000"/>
                            </a:solidFill>
                            <a:latin typeface="Cambria Math" panose="02040503050406030204" pitchFamily="18" charset="0"/>
                          </a:rPr>
                          <m:t>𝐵</m:t>
                        </m:r>
                      </m:sub>
                    </m:sSub>
                    <m:r>
                      <m:rPr>
                        <m:nor/>
                      </m:rPr>
                      <a:rPr lang="en-US" sz="2000" dirty="0">
                        <a:solidFill>
                          <a:srgbClr val="FF0000"/>
                        </a:solidFill>
                        <a:latin typeface="Times New Roman" panose="02020603050405020304" pitchFamily="18" charset="0"/>
                        <a:cs typeface="Times New Roman" panose="02020603050405020304" pitchFamily="18" charset="0"/>
                      </a:rPr>
                      <m:t>.</m:t>
                    </m:r>
                    <m:r>
                      <a:rPr lang="en-US" sz="2000" i="1">
                        <a:solidFill>
                          <a:srgbClr val="FF0000"/>
                        </a:solidFill>
                        <a:latin typeface="Cambria Math" panose="02040503050406030204" pitchFamily="18" charset="0"/>
                      </a:rPr>
                      <m:t>𝑎</m:t>
                    </m:r>
                  </m:oMath>
                </a14:m>
                <a:r>
                  <a:rPr lang="en-US" sz="2000" dirty="0">
                    <a:solidFill>
                      <a:srgbClr val="FF0000"/>
                    </a:solidFill>
                    <a:latin typeface="Times New Roman" panose="02020603050405020304" pitchFamily="18" charset="0"/>
                    <a:cs typeface="Times New Roman" panose="02020603050405020304" pitchFamily="18" charset="0"/>
                  </a:rPr>
                  <a:t> </a:t>
                </a:r>
                <a:r>
                  <a:rPr lang="en-US" sz="2000" dirty="0">
                    <a:solidFill>
                      <a:prstClr val="black"/>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smtClean="0">
                            <a:solidFill>
                              <a:srgbClr val="00B050"/>
                            </a:solidFill>
                            <a:latin typeface="Cambria Math" panose="02040503050406030204" pitchFamily="18" charset="0"/>
                          </a:rPr>
                        </m:ctrlPr>
                      </m:sSubPr>
                      <m:e>
                        <m:r>
                          <a:rPr lang="en-US" sz="2000" i="1">
                            <a:solidFill>
                              <a:srgbClr val="00B050"/>
                            </a:solidFill>
                            <a:latin typeface="Cambria Math" panose="02040503050406030204" pitchFamily="18" charset="0"/>
                          </a:rPr>
                          <m:t>𝐹</m:t>
                        </m:r>
                      </m:e>
                      <m:sub>
                        <m:r>
                          <a:rPr lang="en-US" sz="2000" i="1">
                            <a:solidFill>
                              <a:srgbClr val="00B050"/>
                            </a:solidFill>
                            <a:latin typeface="Cambria Math" panose="02040503050406030204" pitchFamily="18" charset="0"/>
                          </a:rPr>
                          <m:t>𝑇</m:t>
                        </m:r>
                        <m:r>
                          <a:rPr lang="en-US" sz="2000" i="1">
                            <a:solidFill>
                              <a:srgbClr val="00B050"/>
                            </a:solidFill>
                            <a:latin typeface="Cambria Math" panose="02040503050406030204" pitchFamily="18" charset="0"/>
                          </a:rPr>
                          <m:t> </m:t>
                        </m:r>
                      </m:sub>
                    </m:sSub>
                    <m:r>
                      <m:rPr>
                        <m:nor/>
                      </m:rPr>
                      <a:rPr lang="en-US" sz="2000" dirty="0">
                        <a:solidFill>
                          <a:srgbClr val="00B050"/>
                        </a:solidFill>
                        <a:latin typeface="Times New Roman" panose="02020603050405020304" pitchFamily="18" charset="0"/>
                        <a:cs typeface="Times New Roman" panose="02020603050405020304" pitchFamily="18" charset="0"/>
                      </a:rPr>
                      <m:t>− </m:t>
                    </m:r>
                    <m:sSub>
                      <m:sSubPr>
                        <m:ctrlPr>
                          <a:rPr lang="en-US" sz="2000" i="1">
                            <a:solidFill>
                              <a:srgbClr val="00B050"/>
                            </a:solidFill>
                            <a:latin typeface="Cambria Math" panose="02040503050406030204" pitchFamily="18" charset="0"/>
                          </a:rPr>
                        </m:ctrlPr>
                      </m:sSubPr>
                      <m:e>
                        <m:r>
                          <a:rPr lang="en-US" sz="2000" i="1">
                            <a:solidFill>
                              <a:srgbClr val="00B050"/>
                            </a:solidFill>
                            <a:latin typeface="Cambria Math" panose="02040503050406030204" pitchFamily="18" charset="0"/>
                          </a:rPr>
                          <m:t>𝑚</m:t>
                        </m:r>
                      </m:e>
                      <m:sub>
                        <m:r>
                          <a:rPr lang="en-US" sz="2000" i="1">
                            <a:solidFill>
                              <a:srgbClr val="00B050"/>
                            </a:solidFill>
                            <a:latin typeface="Cambria Math" panose="02040503050406030204" pitchFamily="18" charset="0"/>
                          </a:rPr>
                          <m:t>𝐴</m:t>
                        </m:r>
                      </m:sub>
                    </m:sSub>
                    <m:r>
                      <m:rPr>
                        <m:nor/>
                      </m:rPr>
                      <a:rPr lang="en-US" sz="2000" i="1" dirty="0">
                        <a:solidFill>
                          <a:srgbClr val="00B050"/>
                        </a:solidFill>
                        <a:latin typeface="Times New Roman" panose="02020603050405020304" pitchFamily="18" charset="0"/>
                        <a:cs typeface="Times New Roman" panose="02020603050405020304" pitchFamily="18" charset="0"/>
                      </a:rPr>
                      <m:t>.</m:t>
                    </m:r>
                    <m:r>
                      <m:rPr>
                        <m:nor/>
                      </m:rPr>
                      <a:rPr lang="en-US" sz="2000" i="1" dirty="0" err="1">
                        <a:solidFill>
                          <a:srgbClr val="00B050"/>
                        </a:solidFill>
                        <a:latin typeface="Times New Roman" panose="02020603050405020304" pitchFamily="18" charset="0"/>
                        <a:cs typeface="Times New Roman" panose="02020603050405020304" pitchFamily="18" charset="0"/>
                      </a:rPr>
                      <m:t>g</m:t>
                    </m:r>
                    <m:r>
                      <m:rPr>
                        <m:nor/>
                      </m:rPr>
                      <a:rPr lang="en-US" sz="2000" dirty="0" err="1">
                        <a:solidFill>
                          <a:srgbClr val="00B050"/>
                        </a:solidFill>
                        <a:latin typeface="Times New Roman" panose="02020603050405020304" pitchFamily="18" charset="0"/>
                        <a:cs typeface="Times New Roman" panose="02020603050405020304" pitchFamily="18" charset="0"/>
                      </a:rPr>
                      <m:t>.</m:t>
                    </m:r>
                    <m:r>
                      <m:rPr>
                        <m:nor/>
                      </m:rPr>
                      <a:rPr lang="en-US" sz="2000" dirty="0" err="1">
                        <a:solidFill>
                          <a:srgbClr val="00B050"/>
                        </a:solidFill>
                        <a:latin typeface="Times New Roman" panose="02020603050405020304" pitchFamily="18" charset="0"/>
                        <a:cs typeface="Times New Roman" panose="02020603050405020304" pitchFamily="18" charset="0"/>
                      </a:rPr>
                      <m:t>sin</m:t>
                    </m:r>
                    <m:r>
                      <m:rPr>
                        <m:nor/>
                      </m:rPr>
                      <a:rPr lang="en-US" sz="2000" i="1" dirty="0" err="1">
                        <a:solidFill>
                          <a:srgbClr val="00B050"/>
                        </a:solidFill>
                        <a:latin typeface="Times New Roman" panose="02020603050405020304" pitchFamily="18" charset="0"/>
                        <a:cs typeface="Times New Roman" panose="02020603050405020304" pitchFamily="18" charset="0"/>
                        <a:sym typeface="Symbol" panose="05050102010706020507" pitchFamily="18" charset="2"/>
                      </a:rPr>
                      <m:t></m:t>
                    </m:r>
                    <m:r>
                      <m:rPr>
                        <m:nor/>
                      </m:rPr>
                      <a:rPr lang="en-US" sz="2000" baseline="-25000" dirty="0" err="1">
                        <a:solidFill>
                          <a:srgbClr val="00B050"/>
                        </a:solidFill>
                        <a:latin typeface="Times New Roman" panose="02020603050405020304" pitchFamily="18" charset="0"/>
                        <a:cs typeface="Times New Roman" panose="02020603050405020304" pitchFamily="18" charset="0"/>
                        <a:sym typeface="Symbol" panose="05050102010706020507" pitchFamily="18" charset="2"/>
                      </a:rPr>
                      <m:t>A</m:t>
                    </m:r>
                  </m:oMath>
                </a14:m>
                <a:r>
                  <a:rPr lang="en-US" sz="2000" dirty="0">
                    <a:solidFill>
                      <a:srgbClr val="00B050"/>
                    </a:solidFill>
                    <a:latin typeface="Times New Roman" panose="02020603050405020304" pitchFamily="18" charset="0"/>
                    <a:cs typeface="Times New Roman" panose="02020603050405020304" pitchFamily="18" charset="0"/>
                  </a:rPr>
                  <a:t> - </a:t>
                </a:r>
                <a:r>
                  <a:rPr lang="en-US" sz="2000" i="1" dirty="0">
                    <a:solidFill>
                      <a:srgbClr val="00B050"/>
                    </a:solidFill>
                    <a:latin typeface="Times New Roman" panose="02020603050405020304" pitchFamily="18" charset="0"/>
                    <a:cs typeface="Times New Roman" panose="02020603050405020304" pitchFamily="18" charset="0"/>
                  </a:rPr>
                  <a:t>µ</a:t>
                </a:r>
                <a:r>
                  <a:rPr lang="en-US" sz="2000" baseline="-25000" dirty="0">
                    <a:solidFill>
                      <a:srgbClr val="00B050"/>
                    </a:solidFill>
                    <a:latin typeface="Times New Roman" panose="02020603050405020304" pitchFamily="18" charset="0"/>
                    <a:cs typeface="Times New Roman" panose="02020603050405020304" pitchFamily="18" charset="0"/>
                  </a:rPr>
                  <a:t>A</a:t>
                </a:r>
                <a:r>
                  <a:rPr lang="en-US" sz="2000" dirty="0">
                    <a:solidFill>
                      <a:srgbClr val="00B050"/>
                    </a:solidFill>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2000" i="1">
                            <a:solidFill>
                              <a:srgbClr val="00B050"/>
                            </a:solidFill>
                            <a:latin typeface="Cambria Math" panose="02040503050406030204" pitchFamily="18" charset="0"/>
                          </a:rPr>
                        </m:ctrlPr>
                      </m:sSubPr>
                      <m:e>
                        <m:r>
                          <a:rPr lang="en-US" sz="2000" i="1">
                            <a:solidFill>
                              <a:srgbClr val="00B050"/>
                            </a:solidFill>
                            <a:latin typeface="Cambria Math" panose="02040503050406030204" pitchFamily="18" charset="0"/>
                          </a:rPr>
                          <m:t>𝑚</m:t>
                        </m:r>
                      </m:e>
                      <m:sub>
                        <m:r>
                          <a:rPr lang="en-US" sz="2000" i="1">
                            <a:solidFill>
                              <a:srgbClr val="00B050"/>
                            </a:solidFill>
                            <a:latin typeface="Cambria Math" panose="02040503050406030204" pitchFamily="18" charset="0"/>
                          </a:rPr>
                          <m:t>𝐴</m:t>
                        </m:r>
                      </m:sub>
                    </m:sSub>
                  </m:oMath>
                </a14:m>
                <a:r>
                  <a:rPr lang="en-US" sz="2000" i="1" dirty="0">
                    <a:solidFill>
                      <a:srgbClr val="00B050"/>
                    </a:solidFill>
                    <a:latin typeface="Times New Roman" panose="02020603050405020304" pitchFamily="18" charset="0"/>
                    <a:cs typeface="Times New Roman" panose="02020603050405020304" pitchFamily="18" charset="0"/>
                  </a:rPr>
                  <a:t>.</a:t>
                </a:r>
                <a:r>
                  <a:rPr lang="en-US" sz="2000" i="1" dirty="0" err="1">
                    <a:solidFill>
                      <a:srgbClr val="00B050"/>
                    </a:solidFill>
                    <a:latin typeface="Times New Roman" panose="02020603050405020304" pitchFamily="18" charset="0"/>
                    <a:cs typeface="Times New Roman" panose="02020603050405020304" pitchFamily="18" charset="0"/>
                  </a:rPr>
                  <a:t>g</a:t>
                </a:r>
                <a:r>
                  <a:rPr lang="en-US" sz="2000" dirty="0" err="1">
                    <a:solidFill>
                      <a:srgbClr val="00B050"/>
                    </a:solidFill>
                    <a:latin typeface="Times New Roman" panose="02020603050405020304" pitchFamily="18" charset="0"/>
                    <a:cs typeface="Times New Roman" panose="02020603050405020304" pitchFamily="18" charset="0"/>
                  </a:rPr>
                  <a:t>.cos</a:t>
                </a:r>
                <a:r>
                  <a:rPr lang="en-US" sz="2000" i="1" dirty="0" err="1">
                    <a:solidFill>
                      <a:srgbClr val="00B050"/>
                    </a:solidFill>
                    <a:latin typeface="Times New Roman" panose="02020603050405020304" pitchFamily="18" charset="0"/>
                    <a:cs typeface="Times New Roman" panose="02020603050405020304" pitchFamily="18" charset="0"/>
                    <a:sym typeface="Symbol" panose="05050102010706020507" pitchFamily="18" charset="2"/>
                  </a:rPr>
                  <a:t></a:t>
                </a:r>
                <a:r>
                  <a:rPr lang="en-US" sz="2000" baseline="-25000" dirty="0" err="1">
                    <a:solidFill>
                      <a:srgbClr val="00B050"/>
                    </a:solidFill>
                    <a:latin typeface="Times New Roman" panose="02020603050405020304" pitchFamily="18" charset="0"/>
                    <a:cs typeface="Times New Roman" panose="02020603050405020304" pitchFamily="18" charset="0"/>
                    <a:sym typeface="Symbol" panose="05050102010706020507" pitchFamily="18" charset="2"/>
                  </a:rPr>
                  <a:t>A</a:t>
                </a:r>
                <a:r>
                  <a:rPr lang="en-US" sz="2000" dirty="0">
                    <a:solidFill>
                      <a:srgbClr val="00B050"/>
                    </a:solidFill>
                    <a:latin typeface="Times New Roman" panose="02020603050405020304" pitchFamily="18" charset="0"/>
                    <a:cs typeface="Times New Roman" panose="02020603050405020304" pitchFamily="18" charset="0"/>
                  </a:rPr>
                  <a:t> </a:t>
                </a:r>
                <a:r>
                  <a:rPr lang="en-US" sz="2000" dirty="0">
                    <a:solidFill>
                      <a:prstClr val="black"/>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smtClean="0">
                            <a:solidFill>
                              <a:srgbClr val="FF0000"/>
                            </a:solidFill>
                            <a:latin typeface="Cambria Math" panose="02040503050406030204" pitchFamily="18" charset="0"/>
                          </a:rPr>
                        </m:ctrlPr>
                      </m:sSubPr>
                      <m:e>
                        <m:r>
                          <a:rPr lang="en-US" sz="2000" i="1">
                            <a:solidFill>
                              <a:srgbClr val="FF0000"/>
                            </a:solidFill>
                            <a:latin typeface="Cambria Math" panose="02040503050406030204" pitchFamily="18" charset="0"/>
                          </a:rPr>
                          <m:t>𝑚</m:t>
                        </m:r>
                      </m:e>
                      <m:sub>
                        <m:r>
                          <a:rPr lang="en-US" sz="2000" i="1">
                            <a:solidFill>
                              <a:srgbClr val="FF0000"/>
                            </a:solidFill>
                            <a:latin typeface="Cambria Math" panose="02040503050406030204" pitchFamily="18" charset="0"/>
                          </a:rPr>
                          <m:t>𝐵</m:t>
                        </m:r>
                      </m:sub>
                    </m:sSub>
                    <m:r>
                      <m:rPr>
                        <m:nor/>
                      </m:rPr>
                      <a:rPr lang="en-US" sz="2000" i="1" dirty="0">
                        <a:solidFill>
                          <a:srgbClr val="FF0000"/>
                        </a:solidFill>
                        <a:latin typeface="Times New Roman" panose="02020603050405020304" pitchFamily="18" charset="0"/>
                        <a:cs typeface="Times New Roman" panose="02020603050405020304" pitchFamily="18" charset="0"/>
                      </a:rPr>
                      <m:t>.</m:t>
                    </m:r>
                    <m:r>
                      <m:rPr>
                        <m:nor/>
                      </m:rPr>
                      <a:rPr lang="en-US" sz="2000" i="1" dirty="0" err="1">
                        <a:solidFill>
                          <a:srgbClr val="FF0000"/>
                        </a:solidFill>
                        <a:latin typeface="Times New Roman" panose="02020603050405020304" pitchFamily="18" charset="0"/>
                        <a:cs typeface="Times New Roman" panose="02020603050405020304" pitchFamily="18" charset="0"/>
                      </a:rPr>
                      <m:t>g</m:t>
                    </m:r>
                    <m:r>
                      <m:rPr>
                        <m:nor/>
                      </m:rPr>
                      <a:rPr lang="en-US" sz="2000" dirty="0" err="1">
                        <a:solidFill>
                          <a:srgbClr val="FF0000"/>
                        </a:solidFill>
                        <a:latin typeface="Times New Roman" panose="02020603050405020304" pitchFamily="18" charset="0"/>
                        <a:cs typeface="Times New Roman" panose="02020603050405020304" pitchFamily="18" charset="0"/>
                      </a:rPr>
                      <m:t>.</m:t>
                    </m:r>
                    <m:r>
                      <m:rPr>
                        <m:nor/>
                      </m:rPr>
                      <a:rPr lang="en-US" sz="2000" dirty="0" err="1">
                        <a:solidFill>
                          <a:srgbClr val="FF0000"/>
                        </a:solidFill>
                        <a:latin typeface="Times New Roman" panose="02020603050405020304" pitchFamily="18" charset="0"/>
                        <a:cs typeface="Times New Roman" panose="02020603050405020304" pitchFamily="18" charset="0"/>
                      </a:rPr>
                      <m:t>sin</m:t>
                    </m:r>
                    <m:r>
                      <m:rPr>
                        <m:nor/>
                      </m:rPr>
                      <a:rPr lang="en-US" sz="2000" i="1" dirty="0" err="1">
                        <a:solidFill>
                          <a:srgbClr val="FF0000"/>
                        </a:solidFill>
                        <a:latin typeface="Times New Roman" panose="02020603050405020304" pitchFamily="18" charset="0"/>
                        <a:cs typeface="Times New Roman" panose="02020603050405020304" pitchFamily="18" charset="0"/>
                        <a:sym typeface="Symbol" panose="05050102010706020507" pitchFamily="18" charset="2"/>
                      </a:rPr>
                      <m:t></m:t>
                    </m:r>
                    <m:r>
                      <m:rPr>
                        <m:nor/>
                      </m:rPr>
                      <a:rPr lang="en-US" sz="2000"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m:t>B</m:t>
                    </m:r>
                  </m:oMath>
                </a14:m>
                <a:r>
                  <a:rPr lang="en-US" sz="2000" dirty="0">
                    <a:solidFill>
                      <a:srgbClr val="FF0000"/>
                    </a:solidFill>
                    <a:latin typeface="Times New Roman" panose="02020603050405020304" pitchFamily="18" charset="0"/>
                    <a:cs typeface="Times New Roman" panose="02020603050405020304" pitchFamily="18" charset="0"/>
                  </a:rPr>
                  <a:t> - </a:t>
                </a:r>
                <a:r>
                  <a:rPr lang="en-US" sz="2000" i="1" dirty="0">
                    <a:solidFill>
                      <a:srgbClr val="FF0000"/>
                    </a:solidFill>
                    <a:latin typeface="Times New Roman" panose="02020603050405020304" pitchFamily="18" charset="0"/>
                    <a:cs typeface="Times New Roman" panose="02020603050405020304" pitchFamily="18" charset="0"/>
                  </a:rPr>
                  <a:t>µ</a:t>
                </a:r>
                <a:r>
                  <a:rPr lang="en-US" sz="2000" baseline="-25000" dirty="0">
                    <a:solidFill>
                      <a:srgbClr val="FF0000"/>
                    </a:solidFill>
                    <a:latin typeface="Times New Roman" panose="02020603050405020304" pitchFamily="18" charset="0"/>
                    <a:cs typeface="Times New Roman" panose="02020603050405020304" pitchFamily="18" charset="0"/>
                  </a:rPr>
                  <a:t>B</a:t>
                </a:r>
                <a:r>
                  <a:rPr lang="en-US" sz="2000" dirty="0">
                    <a:solidFill>
                      <a:srgbClr val="FF0000"/>
                    </a:solidFill>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2000" i="1">
                            <a:solidFill>
                              <a:srgbClr val="FF0000"/>
                            </a:solidFill>
                            <a:latin typeface="Cambria Math" panose="02040503050406030204" pitchFamily="18" charset="0"/>
                          </a:rPr>
                        </m:ctrlPr>
                      </m:sSubPr>
                      <m:e>
                        <m:r>
                          <a:rPr lang="en-US" sz="2000" i="1">
                            <a:solidFill>
                              <a:srgbClr val="FF0000"/>
                            </a:solidFill>
                            <a:latin typeface="Cambria Math" panose="02040503050406030204" pitchFamily="18" charset="0"/>
                          </a:rPr>
                          <m:t>𝑚</m:t>
                        </m:r>
                      </m:e>
                      <m:sub>
                        <m:r>
                          <a:rPr lang="en-US" sz="2000" i="1">
                            <a:solidFill>
                              <a:srgbClr val="FF0000"/>
                            </a:solidFill>
                            <a:latin typeface="Cambria Math" panose="02040503050406030204" pitchFamily="18" charset="0"/>
                          </a:rPr>
                          <m:t>𝐵</m:t>
                        </m:r>
                      </m:sub>
                    </m:sSub>
                  </m:oMath>
                </a14:m>
                <a:r>
                  <a:rPr lang="en-US" sz="2000" i="1" dirty="0">
                    <a:solidFill>
                      <a:srgbClr val="FF0000"/>
                    </a:solidFill>
                    <a:latin typeface="Times New Roman" panose="02020603050405020304" pitchFamily="18" charset="0"/>
                    <a:cs typeface="Times New Roman" panose="02020603050405020304" pitchFamily="18" charset="0"/>
                  </a:rPr>
                  <a:t>.</a:t>
                </a:r>
                <a:r>
                  <a:rPr lang="en-US" sz="2000" i="1" dirty="0" err="1">
                    <a:solidFill>
                      <a:srgbClr val="FF0000"/>
                    </a:solidFill>
                    <a:latin typeface="Times New Roman" panose="02020603050405020304" pitchFamily="18" charset="0"/>
                    <a:cs typeface="Times New Roman" panose="02020603050405020304" pitchFamily="18" charset="0"/>
                  </a:rPr>
                  <a:t>g</a:t>
                </a:r>
                <a:r>
                  <a:rPr lang="en-US" sz="2000" dirty="0" err="1">
                    <a:solidFill>
                      <a:srgbClr val="FF0000"/>
                    </a:solidFill>
                    <a:latin typeface="Times New Roman" panose="02020603050405020304" pitchFamily="18" charset="0"/>
                    <a:cs typeface="Times New Roman" panose="02020603050405020304" pitchFamily="18" charset="0"/>
                  </a:rPr>
                  <a:t>.cos</a:t>
                </a:r>
                <a:r>
                  <a:rPr lang="en-US" sz="2000" i="1" dirty="0" err="1">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sz="2000" baseline="-25000" dirty="0" err="1">
                    <a:solidFill>
                      <a:srgbClr val="FF0000"/>
                    </a:solidFill>
                    <a:latin typeface="Times New Roman" panose="02020603050405020304" pitchFamily="18" charset="0"/>
                    <a:cs typeface="Times New Roman" panose="02020603050405020304" pitchFamily="18" charset="0"/>
                    <a:sym typeface="Symbol" panose="05050102010706020507" pitchFamily="18" charset="2"/>
                  </a:rPr>
                  <a:t>B</a:t>
                </a:r>
                <a:r>
                  <a:rPr lang="en-US" sz="2000" dirty="0">
                    <a:solidFill>
                      <a:srgbClr val="FF0000"/>
                    </a:solidFill>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2000" i="1">
                            <a:solidFill>
                              <a:srgbClr val="FF0000"/>
                            </a:solidFill>
                            <a:latin typeface="Cambria Math" panose="02040503050406030204" pitchFamily="18" charset="0"/>
                          </a:rPr>
                        </m:ctrlPr>
                      </m:sSubPr>
                      <m:e>
                        <m:r>
                          <a:rPr lang="en-US" sz="2000" i="1">
                            <a:solidFill>
                              <a:srgbClr val="FF0000"/>
                            </a:solidFill>
                            <a:latin typeface="Cambria Math" panose="02040503050406030204" pitchFamily="18" charset="0"/>
                          </a:rPr>
                          <m:t>𝐹</m:t>
                        </m:r>
                      </m:e>
                      <m:sub>
                        <m:r>
                          <a:rPr lang="en-US" sz="2000" i="1">
                            <a:solidFill>
                              <a:srgbClr val="FF0000"/>
                            </a:solidFill>
                            <a:latin typeface="Cambria Math" panose="02040503050406030204" pitchFamily="18" charset="0"/>
                          </a:rPr>
                          <m:t>𝑇</m:t>
                        </m:r>
                        <m:r>
                          <a:rPr lang="en-US" sz="2000" i="1">
                            <a:solidFill>
                              <a:srgbClr val="FF0000"/>
                            </a:solidFill>
                            <a:latin typeface="Cambria Math" panose="02040503050406030204" pitchFamily="18" charset="0"/>
                          </a:rPr>
                          <m:t> </m:t>
                        </m:r>
                      </m:sub>
                    </m:sSub>
                  </m:oMath>
                </a14:m>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14" name="Rectangle 13">
                <a:extLst>
                  <a:ext uri="{FF2B5EF4-FFF2-40B4-BE49-F238E27FC236}">
                    <a16:creationId xmlns:a16="http://schemas.microsoft.com/office/drawing/2014/main" id="{75329F0F-9038-4C56-B900-E1E774312183}"/>
                  </a:ext>
                </a:extLst>
              </p:cNvPr>
              <p:cNvSpPr>
                <a:spLocks noRot="1" noChangeAspect="1" noMove="1" noResize="1" noEditPoints="1" noAdjustHandles="1" noChangeArrowheads="1" noChangeShapeType="1" noTextEdit="1"/>
              </p:cNvSpPr>
              <p:nvPr/>
            </p:nvSpPr>
            <p:spPr>
              <a:xfrm>
                <a:off x="147793" y="3454314"/>
                <a:ext cx="8997875" cy="400110"/>
              </a:xfrm>
              <a:prstGeom prst="rect">
                <a:avLst/>
              </a:prstGeom>
              <a:blipFill>
                <a:blip r:embed="rId5"/>
                <a:stretch>
                  <a:fillRect t="-10769"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505C01AB-0C5E-478F-AEF9-D045F9BA99B2}"/>
                  </a:ext>
                </a:extLst>
              </p:cNvPr>
              <p:cNvSpPr/>
              <p:nvPr/>
            </p:nvSpPr>
            <p:spPr>
              <a:xfrm>
                <a:off x="1787495" y="4193180"/>
                <a:ext cx="6357574" cy="7772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solidFill>
                            <a:prstClr val="black"/>
                          </a:solidFill>
                          <a:latin typeface="Cambria Math" panose="02040503050406030204" pitchFamily="18" charset="0"/>
                        </a:rPr>
                        <m:t>𝑎</m:t>
                      </m:r>
                      <m:r>
                        <a:rPr lang="en-US" sz="2000" i="1">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𝑔</m:t>
                      </m:r>
                      <m:d>
                        <m:dPr>
                          <m:begChr m:val="["/>
                          <m:endChr m:val="]"/>
                          <m:ctrlPr>
                            <a:rPr lang="en-US" sz="2000" i="1">
                              <a:solidFill>
                                <a:prstClr val="black"/>
                              </a:solidFill>
                              <a:latin typeface="Cambria Math" panose="02040503050406030204" pitchFamily="18" charset="0"/>
                            </a:rPr>
                          </m:ctrlPr>
                        </m:dPr>
                        <m:e>
                          <m:f>
                            <m:fP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𝑚</m:t>
                                  </m:r>
                                </m:e>
                                <m:sub>
                                  <m:r>
                                    <a:rPr lang="en-US" sz="2000" i="1">
                                      <a:solidFill>
                                        <a:prstClr val="black"/>
                                      </a:solidFill>
                                      <a:latin typeface="Cambria Math" panose="02040503050406030204" pitchFamily="18" charset="0"/>
                                    </a:rPr>
                                    <m:t>𝐴</m:t>
                                  </m:r>
                                </m:sub>
                              </m:sSub>
                              <m:d>
                                <m:dPr>
                                  <m:ctrlPr>
                                    <a:rPr lang="en-US" sz="2000" i="1">
                                      <a:solidFill>
                                        <a:prstClr val="black"/>
                                      </a:solidFill>
                                      <a:latin typeface="Cambria Math" panose="02040503050406030204" pitchFamily="18" charset="0"/>
                                    </a:rPr>
                                  </m:ctrlPr>
                                </m:dPr>
                                <m:e>
                                  <m:r>
                                    <m:rPr>
                                      <m:nor/>
                                    </m:rPr>
                                    <a:rPr lang="en-US" sz="2000" dirty="0">
                                      <a:solidFill>
                                        <a:prstClr val="black"/>
                                      </a:solidFill>
                                      <a:latin typeface="Times New Roman" panose="02020603050405020304" pitchFamily="18" charset="0"/>
                                      <a:cs typeface="Times New Roman" panose="02020603050405020304" pitchFamily="18" charset="0"/>
                                    </a:rPr>
                                    <m:t>sin</m:t>
                                  </m:r>
                                  <m:sSub>
                                    <m:sSubPr>
                                      <m:ctrlPr>
                                        <a:rPr lang="en-US" sz="2000" i="1" dirty="0">
                                          <a:solidFill>
                                            <a:prstClr val="black"/>
                                          </a:solidFill>
                                          <a:latin typeface="Cambria Math" panose="02040503050406030204" pitchFamily="18" charset="0"/>
                                        </a:rPr>
                                      </m:ctrlPr>
                                    </m:sSubPr>
                                    <m:e>
                                      <m:r>
                                        <m:rPr>
                                          <m:nor/>
                                        </m:rPr>
                                        <a:rPr lang="en-US" sz="2000" i="1" dirty="0">
                                          <a:solidFill>
                                            <a:prstClr val="black"/>
                                          </a:solidFill>
                                          <a:latin typeface="Times New Roman" panose="02020603050405020304" pitchFamily="18" charset="0"/>
                                          <a:cs typeface="Times New Roman" panose="02020603050405020304" pitchFamily="18" charset="0"/>
                                          <a:sym typeface="Symbol" panose="05050102010706020507" pitchFamily="18" charset="2"/>
                                        </a:rPr>
                                        <m:t></m:t>
                                      </m:r>
                                    </m:e>
                                    <m:sub>
                                      <m:r>
                                        <a:rPr lang="en-US" sz="2000" i="1" dirty="0">
                                          <a:solidFill>
                                            <a:prstClr val="black"/>
                                          </a:solidFill>
                                          <a:latin typeface="Cambria Math" panose="02040503050406030204" pitchFamily="18" charset="0"/>
                                        </a:rPr>
                                        <m:t>𝐴</m:t>
                                      </m:r>
                                    </m:sub>
                                  </m:sSub>
                                  <m:r>
                                    <m:rPr>
                                      <m:nor/>
                                    </m:rPr>
                                    <a:rPr lang="en-US" sz="2000" dirty="0">
                                      <a:solidFill>
                                        <a:prstClr val="black"/>
                                      </a:solidFill>
                                      <a:latin typeface="Times New Roman" panose="02020603050405020304" pitchFamily="18" charset="0"/>
                                      <a:cs typeface="Times New Roman" panose="02020603050405020304" pitchFamily="18" charset="0"/>
                                      <a:sym typeface="Symbol" panose="05050102010706020507" pitchFamily="18" charset="2"/>
                                    </a:rPr>
                                    <m:t> +</m:t>
                                  </m:r>
                                  <m:r>
                                    <m:rPr>
                                      <m:nor/>
                                    </m:rPr>
                                    <a:rPr lang="en-US" sz="2000" i="1" dirty="0">
                                      <a:solidFill>
                                        <a:prstClr val="black"/>
                                      </a:solidFill>
                                      <a:latin typeface="Times New Roman" panose="02020603050405020304" pitchFamily="18" charset="0"/>
                                      <a:cs typeface="Times New Roman" panose="02020603050405020304" pitchFamily="18" charset="0"/>
                                      <a:sym typeface="Symbol" panose="05050102010706020507" pitchFamily="18" charset="2"/>
                                    </a:rPr>
                                    <m:t> </m:t>
                                  </m:r>
                                  <m:r>
                                    <m:rPr>
                                      <m:nor/>
                                    </m:rPr>
                                    <a:rPr lang="en-US" sz="2000" i="1" dirty="0">
                                      <a:solidFill>
                                        <a:prstClr val="black"/>
                                      </a:solidFill>
                                      <a:latin typeface="Times New Roman" panose="02020603050405020304" pitchFamily="18" charset="0"/>
                                      <a:cs typeface="Times New Roman" panose="02020603050405020304" pitchFamily="18" charset="0"/>
                                    </a:rPr>
                                    <m:t>µ</m:t>
                                  </m:r>
                                  <m:r>
                                    <m:rPr>
                                      <m:nor/>
                                    </m:rPr>
                                    <a:rPr lang="en-US" sz="2000" baseline="-25000" dirty="0">
                                      <a:solidFill>
                                        <a:prstClr val="black"/>
                                      </a:solidFill>
                                      <a:latin typeface="Times New Roman" panose="02020603050405020304" pitchFamily="18" charset="0"/>
                                      <a:cs typeface="Times New Roman" panose="02020603050405020304" pitchFamily="18" charset="0"/>
                                    </a:rPr>
                                    <m:t>A</m:t>
                                  </m:r>
                                  <m:r>
                                    <m:rPr>
                                      <m:nor/>
                                    </m:rPr>
                                    <a:rPr lang="en-US" sz="2000" dirty="0">
                                      <a:solidFill>
                                        <a:prstClr val="black"/>
                                      </a:solidFill>
                                      <a:latin typeface="Times New Roman" panose="02020603050405020304" pitchFamily="18" charset="0"/>
                                      <a:cs typeface="Times New Roman" panose="02020603050405020304" pitchFamily="18" charset="0"/>
                                    </a:rPr>
                                    <m:t>.</m:t>
                                  </m:r>
                                  <m:r>
                                    <a:rPr lang="en-US" sz="2000" i="1">
                                      <a:solidFill>
                                        <a:prstClr val="black"/>
                                      </a:solidFill>
                                      <a:latin typeface="Cambria Math" panose="02040503050406030204" pitchFamily="18" charset="0"/>
                                    </a:rPr>
                                    <m:t> </m:t>
                                  </m:r>
                                  <m:r>
                                    <m:rPr>
                                      <m:nor/>
                                    </m:rPr>
                                    <a:rPr lang="en-US" sz="2000" dirty="0" err="1">
                                      <a:solidFill>
                                        <a:prstClr val="black"/>
                                      </a:solidFill>
                                      <a:latin typeface="Times New Roman" panose="02020603050405020304" pitchFamily="18" charset="0"/>
                                      <a:cs typeface="Times New Roman" panose="02020603050405020304" pitchFamily="18" charset="0"/>
                                    </a:rPr>
                                    <m:t>cos</m:t>
                                  </m:r>
                                  <m:r>
                                    <m:rPr>
                                      <m:nor/>
                                    </m:rPr>
                                    <a:rPr lang="en-US" sz="2000" i="1" dirty="0" err="1">
                                      <a:solidFill>
                                        <a:prstClr val="black"/>
                                      </a:solidFill>
                                      <a:latin typeface="Times New Roman" panose="02020603050405020304" pitchFamily="18" charset="0"/>
                                      <a:cs typeface="Times New Roman" panose="02020603050405020304" pitchFamily="18" charset="0"/>
                                      <a:sym typeface="Symbol" panose="05050102010706020507" pitchFamily="18" charset="2"/>
                                    </a:rPr>
                                    <m:t></m:t>
                                  </m:r>
                                  <m:r>
                                    <m:rPr>
                                      <m:nor/>
                                    </m:rPr>
                                    <a:rPr lang="en-US" sz="2000" baseline="-25000" dirty="0" err="1">
                                      <a:solidFill>
                                        <a:prstClr val="black"/>
                                      </a:solidFill>
                                      <a:latin typeface="Times New Roman" panose="02020603050405020304" pitchFamily="18" charset="0"/>
                                      <a:cs typeface="Times New Roman" panose="02020603050405020304" pitchFamily="18" charset="0"/>
                                      <a:sym typeface="Symbol" panose="05050102010706020507" pitchFamily="18" charset="2"/>
                                    </a:rPr>
                                    <m:t>A</m:t>
                                  </m:r>
                                </m:e>
                              </m:d>
                              <m:r>
                                <a:rPr lang="en-US" sz="2000" i="1">
                                  <a:solidFill>
                                    <a:prstClr val="black"/>
                                  </a:solidFill>
                                  <a:latin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𝑚</m:t>
                                  </m:r>
                                </m:e>
                                <m:sub>
                                  <m:r>
                                    <a:rPr lang="en-US" sz="2000" i="1">
                                      <a:solidFill>
                                        <a:prstClr val="black"/>
                                      </a:solidFill>
                                      <a:latin typeface="Cambria Math" panose="02040503050406030204" pitchFamily="18" charset="0"/>
                                    </a:rPr>
                                    <m:t>𝐵</m:t>
                                  </m:r>
                                </m:sub>
                              </m:sSub>
                              <m:d>
                                <m:dPr>
                                  <m:ctrlPr>
                                    <a:rPr lang="en-US" sz="2000" i="1">
                                      <a:solidFill>
                                        <a:prstClr val="black"/>
                                      </a:solidFill>
                                      <a:latin typeface="Cambria Math" panose="02040503050406030204" pitchFamily="18" charset="0"/>
                                    </a:rPr>
                                  </m:ctrlPr>
                                </m:dPr>
                                <m:e>
                                  <m:r>
                                    <m:rPr>
                                      <m:nor/>
                                    </m:rPr>
                                    <a:rPr lang="en-US" sz="2000" dirty="0">
                                      <a:solidFill>
                                        <a:prstClr val="black"/>
                                      </a:solidFill>
                                      <a:latin typeface="Times New Roman" panose="02020603050405020304" pitchFamily="18" charset="0"/>
                                      <a:cs typeface="Times New Roman" panose="02020603050405020304" pitchFamily="18" charset="0"/>
                                    </a:rPr>
                                    <m:t>sin</m:t>
                                  </m:r>
                                  <m:sSub>
                                    <m:sSubPr>
                                      <m:ctrlPr>
                                        <a:rPr lang="en-US" sz="2000" i="1" dirty="0">
                                          <a:solidFill>
                                            <a:prstClr val="black"/>
                                          </a:solidFill>
                                          <a:latin typeface="Cambria Math" panose="02040503050406030204" pitchFamily="18" charset="0"/>
                                        </a:rPr>
                                      </m:ctrlPr>
                                    </m:sSubPr>
                                    <m:e>
                                      <m:r>
                                        <m:rPr>
                                          <m:nor/>
                                        </m:rPr>
                                        <a:rPr lang="en-US" sz="2000" i="1" dirty="0">
                                          <a:solidFill>
                                            <a:prstClr val="black"/>
                                          </a:solidFill>
                                          <a:latin typeface="Times New Roman" panose="02020603050405020304" pitchFamily="18" charset="0"/>
                                          <a:cs typeface="Times New Roman" panose="02020603050405020304" pitchFamily="18" charset="0"/>
                                          <a:sym typeface="Symbol" panose="05050102010706020507" pitchFamily="18" charset="2"/>
                                        </a:rPr>
                                        <m:t></m:t>
                                      </m:r>
                                    </m:e>
                                    <m:sub>
                                      <m:r>
                                        <a:rPr lang="en-US" sz="2000" i="1" dirty="0">
                                          <a:solidFill>
                                            <a:prstClr val="black"/>
                                          </a:solidFill>
                                          <a:latin typeface="Cambria Math" panose="02040503050406030204" pitchFamily="18" charset="0"/>
                                          <a:sym typeface="Symbol" panose="05050102010706020507" pitchFamily="18" charset="2"/>
                                        </a:rPr>
                                        <m:t>𝐵</m:t>
                                      </m:r>
                                    </m:sub>
                                  </m:sSub>
                                  <m:r>
                                    <m:rPr>
                                      <m:nor/>
                                    </m:rPr>
                                    <a:rPr lang="en-US" sz="2000" dirty="0">
                                      <a:solidFill>
                                        <a:prstClr val="black"/>
                                      </a:solidFill>
                                      <a:latin typeface="Times New Roman" panose="02020603050405020304" pitchFamily="18" charset="0"/>
                                      <a:cs typeface="Times New Roman" panose="02020603050405020304" pitchFamily="18" charset="0"/>
                                      <a:sym typeface="Symbol" panose="05050102010706020507" pitchFamily="18" charset="2"/>
                                    </a:rPr>
                                    <m:t> </m:t>
                                  </m:r>
                                  <m:r>
                                    <m:rPr>
                                      <m:nor/>
                                    </m:rPr>
                                    <a:rPr lang="en-US" sz="2000" i="1" dirty="0">
                                      <a:solidFill>
                                        <a:prstClr val="black"/>
                                      </a:solidFill>
                                      <a:latin typeface="Times New Roman" panose="02020603050405020304" pitchFamily="18" charset="0"/>
                                      <a:cs typeface="Times New Roman" panose="02020603050405020304" pitchFamily="18" charset="0"/>
                                      <a:sym typeface="Symbol" panose="05050102010706020507" pitchFamily="18" charset="2"/>
                                    </a:rPr>
                                    <m:t>− </m:t>
                                  </m:r>
                                  <m:r>
                                    <m:rPr>
                                      <m:nor/>
                                    </m:rPr>
                                    <a:rPr lang="en-US" sz="2000" i="1" dirty="0">
                                      <a:solidFill>
                                        <a:prstClr val="black"/>
                                      </a:solidFill>
                                      <a:latin typeface="Times New Roman" panose="02020603050405020304" pitchFamily="18" charset="0"/>
                                      <a:cs typeface="Times New Roman" panose="02020603050405020304" pitchFamily="18" charset="0"/>
                                    </a:rPr>
                                    <m:t>µ</m:t>
                                  </m:r>
                                  <m:r>
                                    <m:rPr>
                                      <m:nor/>
                                    </m:rPr>
                                    <a:rPr lang="en-US" sz="2000" baseline="-25000" dirty="0">
                                      <a:solidFill>
                                        <a:prstClr val="black"/>
                                      </a:solidFill>
                                      <a:latin typeface="Times New Roman" panose="02020603050405020304" pitchFamily="18" charset="0"/>
                                      <a:cs typeface="Times New Roman" panose="02020603050405020304" pitchFamily="18" charset="0"/>
                                    </a:rPr>
                                    <m:t>B</m:t>
                                  </m:r>
                                  <m:r>
                                    <m:rPr>
                                      <m:nor/>
                                    </m:rPr>
                                    <a:rPr lang="en-US" sz="2000" dirty="0">
                                      <a:solidFill>
                                        <a:prstClr val="black"/>
                                      </a:solidFill>
                                      <a:latin typeface="Times New Roman" panose="02020603050405020304" pitchFamily="18" charset="0"/>
                                      <a:cs typeface="Times New Roman" panose="02020603050405020304" pitchFamily="18" charset="0"/>
                                    </a:rPr>
                                    <m:t>.</m:t>
                                  </m:r>
                                  <m:r>
                                    <a:rPr lang="en-US" sz="2000" i="1">
                                      <a:solidFill>
                                        <a:prstClr val="black"/>
                                      </a:solidFill>
                                      <a:latin typeface="Cambria Math" panose="02040503050406030204" pitchFamily="18" charset="0"/>
                                    </a:rPr>
                                    <m:t> </m:t>
                                  </m:r>
                                  <m:r>
                                    <m:rPr>
                                      <m:nor/>
                                    </m:rPr>
                                    <a:rPr lang="en-US" sz="2000" dirty="0" err="1">
                                      <a:solidFill>
                                        <a:prstClr val="black"/>
                                      </a:solidFill>
                                      <a:latin typeface="Times New Roman" panose="02020603050405020304" pitchFamily="18" charset="0"/>
                                      <a:cs typeface="Times New Roman" panose="02020603050405020304" pitchFamily="18" charset="0"/>
                                    </a:rPr>
                                    <m:t>cos</m:t>
                                  </m:r>
                                  <m:r>
                                    <m:rPr>
                                      <m:nor/>
                                    </m:rPr>
                                    <a:rPr lang="en-US" sz="2000" i="1" dirty="0" err="1">
                                      <a:solidFill>
                                        <a:prstClr val="black"/>
                                      </a:solidFill>
                                      <a:latin typeface="Times New Roman" panose="02020603050405020304" pitchFamily="18" charset="0"/>
                                      <a:cs typeface="Times New Roman" panose="02020603050405020304" pitchFamily="18" charset="0"/>
                                      <a:sym typeface="Symbol" panose="05050102010706020507" pitchFamily="18" charset="2"/>
                                    </a:rPr>
                                    <m:t></m:t>
                                  </m:r>
                                  <m:r>
                                    <m:rPr>
                                      <m:nor/>
                                    </m:rPr>
                                    <a:rPr lang="en-US" sz="2000" baseline="-25000" dirty="0">
                                      <a:solidFill>
                                        <a:prstClr val="black"/>
                                      </a:solidFill>
                                      <a:latin typeface="Times New Roman" panose="02020603050405020304" pitchFamily="18" charset="0"/>
                                      <a:cs typeface="Times New Roman" panose="02020603050405020304" pitchFamily="18" charset="0"/>
                                      <a:sym typeface="Symbol" panose="05050102010706020507" pitchFamily="18" charset="2"/>
                                    </a:rPr>
                                    <m:t>B</m:t>
                                  </m:r>
                                </m:e>
                              </m:d>
                              <m:r>
                                <a:rPr lang="en-US" sz="2000" i="1">
                                  <a:solidFill>
                                    <a:prstClr val="black"/>
                                  </a:solidFill>
                                  <a:latin typeface="Cambria Math" panose="02040503050406030204" pitchFamily="18" charset="0"/>
                                </a:rPr>
                                <m:t> </m:t>
                              </m:r>
                            </m:num>
                            <m:den>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𝑚</m:t>
                                  </m:r>
                                </m:e>
                                <m:sub>
                                  <m:r>
                                    <a:rPr lang="en-US" sz="2000" i="1">
                                      <a:solidFill>
                                        <a:prstClr val="black"/>
                                      </a:solidFill>
                                      <a:latin typeface="Cambria Math" panose="02040503050406030204" pitchFamily="18" charset="0"/>
                                    </a:rPr>
                                    <m:t>𝐴</m:t>
                                  </m:r>
                                </m:sub>
                              </m:sSub>
                              <m:r>
                                <a:rPr lang="en-US" sz="2000" i="1">
                                  <a:solidFill>
                                    <a:prstClr val="black"/>
                                  </a:solidFill>
                                  <a:latin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𝑚</m:t>
                                  </m:r>
                                </m:e>
                                <m:sub>
                                  <m:r>
                                    <a:rPr lang="en-US" sz="2000" i="1">
                                      <a:solidFill>
                                        <a:prstClr val="black"/>
                                      </a:solidFill>
                                      <a:latin typeface="Cambria Math" panose="02040503050406030204" pitchFamily="18" charset="0"/>
                                    </a:rPr>
                                    <m:t>𝐵</m:t>
                                  </m:r>
                                </m:sub>
                              </m:sSub>
                            </m:den>
                          </m:f>
                        </m:e>
                      </m:d>
                    </m:oMath>
                  </m:oMathPara>
                </a14:m>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15" name="Rectangle 14">
                <a:extLst>
                  <a:ext uri="{FF2B5EF4-FFF2-40B4-BE49-F238E27FC236}">
                    <a16:creationId xmlns:a16="http://schemas.microsoft.com/office/drawing/2014/main" id="{505C01AB-0C5E-478F-AEF9-D045F9BA99B2}"/>
                  </a:ext>
                </a:extLst>
              </p:cNvPr>
              <p:cNvSpPr>
                <a:spLocks noRot="1" noChangeAspect="1" noMove="1" noResize="1" noEditPoints="1" noAdjustHandles="1" noChangeArrowheads="1" noChangeShapeType="1" noTextEdit="1"/>
              </p:cNvSpPr>
              <p:nvPr/>
            </p:nvSpPr>
            <p:spPr>
              <a:xfrm>
                <a:off x="1787495" y="4193180"/>
                <a:ext cx="6357574" cy="77726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2BF74C81-6C61-4D67-857D-75980388F511}"/>
                  </a:ext>
                </a:extLst>
              </p:cNvPr>
              <p:cNvSpPr/>
              <p:nvPr/>
            </p:nvSpPr>
            <p:spPr>
              <a:xfrm>
                <a:off x="1113817" y="5178407"/>
                <a:ext cx="7704930" cy="7772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smtClean="0">
                          <a:solidFill>
                            <a:prstClr val="black"/>
                          </a:solidFill>
                          <a:latin typeface="Cambria Math" panose="02040503050406030204" pitchFamily="18" charset="0"/>
                        </a:rPr>
                        <m:t>𝑎</m:t>
                      </m:r>
                      <m:r>
                        <a:rPr lang="en-US" sz="2000" b="0" i="1" smtClean="0">
                          <a:solidFill>
                            <a:prstClr val="black"/>
                          </a:solidFill>
                          <a:latin typeface="Cambria Math" panose="02040503050406030204" pitchFamily="18" charset="0"/>
                        </a:rPr>
                        <m:t>=9.8 </m:t>
                      </m:r>
                      <m:r>
                        <a:rPr lang="en-US" sz="2000" b="0" i="1" smtClean="0">
                          <a:solidFill>
                            <a:prstClr val="black"/>
                          </a:solidFill>
                          <a:latin typeface="Cambria Math" panose="02040503050406030204" pitchFamily="18" charset="0"/>
                        </a:rPr>
                        <m:t>𝑚</m:t>
                      </m:r>
                      <m:r>
                        <a:rPr lang="en-US" sz="2000" b="0" i="1" smtClean="0">
                          <a:solidFill>
                            <a:prstClr val="black"/>
                          </a:solidFill>
                          <a:latin typeface="Cambria Math" panose="02040503050406030204" pitchFamily="18" charset="0"/>
                        </a:rPr>
                        <m:t>/</m:t>
                      </m:r>
                      <m:sSup>
                        <m:sSupPr>
                          <m:ctrlPr>
                            <a:rPr lang="en-US" sz="2000" b="0" i="1" smtClean="0">
                              <a:solidFill>
                                <a:prstClr val="black"/>
                              </a:solidFill>
                              <a:latin typeface="Cambria Math" panose="02040503050406030204" pitchFamily="18" charset="0"/>
                            </a:rPr>
                          </m:ctrlPr>
                        </m:sSupPr>
                        <m:e>
                          <m:r>
                            <a:rPr lang="en-US" sz="2000" b="0" i="1" smtClean="0">
                              <a:solidFill>
                                <a:prstClr val="black"/>
                              </a:solidFill>
                              <a:latin typeface="Cambria Math" panose="02040503050406030204" pitchFamily="18" charset="0"/>
                            </a:rPr>
                            <m:t>𝑠</m:t>
                          </m:r>
                        </m:e>
                        <m:sup>
                          <m:r>
                            <a:rPr lang="en-US" sz="2000" b="0" i="1" smtClean="0">
                              <a:solidFill>
                                <a:prstClr val="black"/>
                              </a:solidFill>
                              <a:latin typeface="Cambria Math" panose="02040503050406030204" pitchFamily="18" charset="0"/>
                            </a:rPr>
                            <m:t>2</m:t>
                          </m:r>
                        </m:sup>
                      </m:sSup>
                      <m:d>
                        <m:dPr>
                          <m:begChr m:val="["/>
                          <m:endChr m:val="]"/>
                          <m:ctrlPr>
                            <a:rPr lang="en-US" sz="2000" i="1">
                              <a:solidFill>
                                <a:prstClr val="black"/>
                              </a:solidFill>
                              <a:latin typeface="Cambria Math" panose="02040503050406030204" pitchFamily="18" charset="0"/>
                            </a:rPr>
                          </m:ctrlPr>
                        </m:dPr>
                        <m:e>
                          <m:f>
                            <m:fP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−2</m:t>
                              </m:r>
                              <m:r>
                                <m:rPr>
                                  <m:sty m:val="p"/>
                                </m:rPr>
                                <a:rPr lang="en-US" sz="2000">
                                  <a:solidFill>
                                    <a:prstClr val="black"/>
                                  </a:solidFill>
                                  <a:latin typeface="Cambria Math" panose="02040503050406030204" pitchFamily="18" charset="0"/>
                                </a:rPr>
                                <m:t>kg</m:t>
                              </m:r>
                              <m:d>
                                <m:dPr>
                                  <m:ctrlPr>
                                    <a:rPr lang="en-US" sz="2000" i="1">
                                      <a:solidFill>
                                        <a:prstClr val="black"/>
                                      </a:solidFill>
                                      <a:latin typeface="Cambria Math" panose="02040503050406030204" pitchFamily="18" charset="0"/>
                                    </a:rPr>
                                  </m:ctrlPr>
                                </m:dPr>
                                <m:e>
                                  <m:r>
                                    <m:rPr>
                                      <m:nor/>
                                    </m:rPr>
                                    <a:rPr lang="en-US" sz="2000" dirty="0">
                                      <a:solidFill>
                                        <a:prstClr val="black"/>
                                      </a:solidFill>
                                      <a:latin typeface="Calibri" panose="020F0502020204030204" pitchFamily="34" charset="0"/>
                                    </a:rPr>
                                    <m:t>sin</m:t>
                                  </m:r>
                                  <m:r>
                                    <m:rPr>
                                      <m:nor/>
                                    </m:rPr>
                                    <a:rPr lang="en-US" sz="2000" dirty="0">
                                      <a:solidFill>
                                        <a:prstClr val="black"/>
                                      </a:solidFill>
                                      <a:latin typeface="Calibri" panose="020F0502020204030204" pitchFamily="34" charset="0"/>
                                    </a:rPr>
                                    <m:t>51</m:t>
                                  </m:r>
                                  <m:r>
                                    <a:rPr lang="en-US" sz="2000" i="1" dirty="0">
                                      <a:solidFill>
                                        <a:prstClr val="black"/>
                                      </a:solidFill>
                                      <a:latin typeface="Cambria Math" panose="02040503050406030204" pitchFamily="18" charset="0"/>
                                    </a:rPr>
                                    <m:t>°</m:t>
                                  </m:r>
                                  <m:r>
                                    <m:rPr>
                                      <m:nor/>
                                    </m:rPr>
                                    <a:rPr lang="en-US" sz="2000" dirty="0">
                                      <a:solidFill>
                                        <a:prstClr val="black"/>
                                      </a:solidFill>
                                      <a:latin typeface="Calibri" panose="020F0502020204030204" pitchFamily="34" charset="0"/>
                                      <a:sym typeface="Symbol" panose="05050102010706020507" pitchFamily="18" charset="2"/>
                                    </a:rPr>
                                    <m:t> +</m:t>
                                  </m:r>
                                  <m:r>
                                    <m:rPr>
                                      <m:nor/>
                                    </m:rPr>
                                    <a:rPr lang="en-US" sz="2000" i="1" dirty="0">
                                      <a:solidFill>
                                        <a:prstClr val="black"/>
                                      </a:solidFill>
                                      <a:latin typeface="Calibri" panose="020F0502020204030204" pitchFamily="34" charset="0"/>
                                      <a:sym typeface="Symbol" panose="05050102010706020507" pitchFamily="18" charset="2"/>
                                    </a:rPr>
                                    <m:t> </m:t>
                                  </m:r>
                                  <m:r>
                                    <m:rPr>
                                      <m:nor/>
                                    </m:rPr>
                                    <a:rPr lang="en-US" sz="2000" dirty="0">
                                      <a:solidFill>
                                        <a:prstClr val="black"/>
                                      </a:solidFill>
                                      <a:latin typeface="Calibri" panose="020F0502020204030204" pitchFamily="34" charset="0"/>
                                      <a:sym typeface="Symbol" panose="05050102010706020507" pitchFamily="18" charset="2"/>
                                    </a:rPr>
                                    <m:t>0.3</m:t>
                                  </m:r>
                                  <m:r>
                                    <m:rPr>
                                      <m:nor/>
                                    </m:rPr>
                                    <a:rPr lang="en-US" sz="2000" dirty="0">
                                      <a:solidFill>
                                        <a:prstClr val="black"/>
                                      </a:solidFill>
                                      <a:latin typeface="Calibri" panose="020F0502020204030204" pitchFamily="34" charset="0"/>
                                    </a:rPr>
                                    <m:t>.</m:t>
                                  </m:r>
                                  <m:r>
                                    <a:rPr lang="en-US" sz="2000" i="1">
                                      <a:solidFill>
                                        <a:prstClr val="black"/>
                                      </a:solidFill>
                                      <a:latin typeface="Cambria Math" panose="02040503050406030204" pitchFamily="18" charset="0"/>
                                    </a:rPr>
                                    <m:t> </m:t>
                                  </m:r>
                                  <m:r>
                                    <m:rPr>
                                      <m:nor/>
                                    </m:rPr>
                                    <a:rPr lang="en-US" sz="2000" dirty="0" err="1">
                                      <a:solidFill>
                                        <a:prstClr val="black"/>
                                      </a:solidFill>
                                      <a:latin typeface="Calibri" panose="020F0502020204030204" pitchFamily="34" charset="0"/>
                                    </a:rPr>
                                    <m:t>cos</m:t>
                                  </m:r>
                                  <m:r>
                                    <m:rPr>
                                      <m:nor/>
                                    </m:rPr>
                                    <a:rPr lang="en-US" sz="2000" dirty="0">
                                      <a:solidFill>
                                        <a:prstClr val="black"/>
                                      </a:solidFill>
                                      <a:latin typeface="Calibri" panose="020F0502020204030204" pitchFamily="34" charset="0"/>
                                    </a:rPr>
                                    <m:t>51</m:t>
                                  </m:r>
                                  <m:r>
                                    <a:rPr lang="en-US" sz="2000" i="1" dirty="0">
                                      <a:solidFill>
                                        <a:prstClr val="black"/>
                                      </a:solidFill>
                                      <a:latin typeface="Cambria Math" panose="02040503050406030204" pitchFamily="18" charset="0"/>
                                    </a:rPr>
                                    <m:t>°</m:t>
                                  </m:r>
                                </m:e>
                              </m:d>
                              <m:r>
                                <a:rPr lang="en-US" sz="2000" i="1">
                                  <a:solidFill>
                                    <a:prstClr val="black"/>
                                  </a:solidFill>
                                  <a:latin typeface="Cambria Math" panose="02040503050406030204" pitchFamily="18" charset="0"/>
                                </a:rPr>
                                <m:t>+</m:t>
                              </m:r>
                              <m:r>
                                <a:rPr lang="en-US" sz="2000">
                                  <a:solidFill>
                                    <a:prstClr val="black"/>
                                  </a:solidFill>
                                  <a:latin typeface="Cambria Math" panose="02040503050406030204" pitchFamily="18" charset="0"/>
                                </a:rPr>
                                <m:t>5</m:t>
                              </m:r>
                              <m:r>
                                <m:rPr>
                                  <m:sty m:val="p"/>
                                </m:rPr>
                                <a:rPr lang="en-US" sz="2000">
                                  <a:solidFill>
                                    <a:prstClr val="black"/>
                                  </a:solidFill>
                                  <a:latin typeface="Cambria Math" panose="02040503050406030204" pitchFamily="18" charset="0"/>
                                </a:rPr>
                                <m:t>kg</m:t>
                              </m:r>
                              <m:d>
                                <m:dPr>
                                  <m:ctrlPr>
                                    <a:rPr lang="en-US" sz="2000" i="1">
                                      <a:solidFill>
                                        <a:prstClr val="black"/>
                                      </a:solidFill>
                                      <a:latin typeface="Cambria Math" panose="02040503050406030204" pitchFamily="18" charset="0"/>
                                    </a:rPr>
                                  </m:ctrlPr>
                                </m:dPr>
                                <m:e>
                                  <m:r>
                                    <m:rPr>
                                      <m:nor/>
                                    </m:rPr>
                                    <a:rPr lang="en-US" sz="2000" dirty="0">
                                      <a:solidFill>
                                        <a:prstClr val="black"/>
                                      </a:solidFill>
                                      <a:latin typeface="Calibri" panose="020F0502020204030204" pitchFamily="34" charset="0"/>
                                    </a:rPr>
                                    <m:t>sin</m:t>
                                  </m:r>
                                  <m:r>
                                    <m:rPr>
                                      <m:nor/>
                                    </m:rPr>
                                    <a:rPr lang="en-US" sz="2000" dirty="0">
                                      <a:solidFill>
                                        <a:prstClr val="black"/>
                                      </a:solidFill>
                                      <a:latin typeface="Calibri" panose="020F0502020204030204" pitchFamily="34" charset="0"/>
                                    </a:rPr>
                                    <m:t>21</m:t>
                                  </m:r>
                                  <m:r>
                                    <a:rPr lang="en-US" sz="2000" i="1" dirty="0">
                                      <a:solidFill>
                                        <a:prstClr val="black"/>
                                      </a:solidFill>
                                      <a:latin typeface="Cambria Math" panose="02040503050406030204" pitchFamily="18" charset="0"/>
                                    </a:rPr>
                                    <m:t>°</m:t>
                                  </m:r>
                                  <m:r>
                                    <m:rPr>
                                      <m:nor/>
                                    </m:rPr>
                                    <a:rPr lang="en-US" sz="2000" i="1" dirty="0">
                                      <a:solidFill>
                                        <a:prstClr val="black"/>
                                      </a:solidFill>
                                      <a:latin typeface="Calibri" panose="020F0502020204030204" pitchFamily="34" charset="0"/>
                                      <a:sym typeface="Symbol" panose="05050102010706020507" pitchFamily="18" charset="2"/>
                                    </a:rPr>
                                    <m:t>−</m:t>
                                  </m:r>
                                  <m:r>
                                    <m:rPr>
                                      <m:nor/>
                                    </m:rPr>
                                    <a:rPr lang="en-US" sz="2000" dirty="0">
                                      <a:solidFill>
                                        <a:prstClr val="black"/>
                                      </a:solidFill>
                                      <a:latin typeface="Calibri" panose="020F0502020204030204" pitchFamily="34" charset="0"/>
                                      <a:sym typeface="Symbol" panose="05050102010706020507" pitchFamily="18" charset="2"/>
                                    </a:rPr>
                                    <m:t>0.3</m:t>
                                  </m:r>
                                  <m:r>
                                    <m:rPr>
                                      <m:nor/>
                                    </m:rPr>
                                    <a:rPr lang="en-US" sz="2000" dirty="0">
                                      <a:solidFill>
                                        <a:prstClr val="black"/>
                                      </a:solidFill>
                                      <a:latin typeface="Calibri" panose="020F0502020204030204" pitchFamily="34" charset="0"/>
                                    </a:rPr>
                                    <m:t>.</m:t>
                                  </m:r>
                                  <m:r>
                                    <a:rPr lang="en-US" sz="2000" i="1">
                                      <a:solidFill>
                                        <a:prstClr val="black"/>
                                      </a:solidFill>
                                      <a:latin typeface="Cambria Math" panose="02040503050406030204" pitchFamily="18" charset="0"/>
                                    </a:rPr>
                                    <m:t> </m:t>
                                  </m:r>
                                  <m:r>
                                    <m:rPr>
                                      <m:nor/>
                                    </m:rPr>
                                    <a:rPr lang="en-US" sz="2000" dirty="0" err="1">
                                      <a:solidFill>
                                        <a:prstClr val="black"/>
                                      </a:solidFill>
                                      <a:latin typeface="Calibri" panose="020F0502020204030204" pitchFamily="34" charset="0"/>
                                    </a:rPr>
                                    <m:t>cos</m:t>
                                  </m:r>
                                  <m:r>
                                    <m:rPr>
                                      <m:nor/>
                                    </m:rPr>
                                    <a:rPr lang="en-US" sz="2000" dirty="0">
                                      <a:solidFill>
                                        <a:prstClr val="black"/>
                                      </a:solidFill>
                                      <a:latin typeface="Calibri" panose="020F0502020204030204" pitchFamily="34" charset="0"/>
                                    </a:rPr>
                                    <m:t>21</m:t>
                                  </m:r>
                                  <m:r>
                                    <a:rPr lang="en-US" sz="2000" i="1" dirty="0">
                                      <a:solidFill>
                                        <a:prstClr val="black"/>
                                      </a:solidFill>
                                      <a:latin typeface="Cambria Math" panose="02040503050406030204" pitchFamily="18" charset="0"/>
                                    </a:rPr>
                                    <m:t>°</m:t>
                                  </m:r>
                                </m:e>
                              </m:d>
                              <m:r>
                                <a:rPr lang="en-US" sz="2000" i="1">
                                  <a:solidFill>
                                    <a:prstClr val="black"/>
                                  </a:solidFill>
                                  <a:latin typeface="Cambria Math" panose="02040503050406030204" pitchFamily="18" charset="0"/>
                                </a:rPr>
                                <m:t> </m:t>
                              </m:r>
                            </m:num>
                            <m:den>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𝑚</m:t>
                                  </m:r>
                                </m:e>
                                <m:sub>
                                  <m:r>
                                    <a:rPr lang="en-US" sz="2000" i="1">
                                      <a:solidFill>
                                        <a:prstClr val="black"/>
                                      </a:solidFill>
                                      <a:latin typeface="Cambria Math" panose="02040503050406030204" pitchFamily="18" charset="0"/>
                                    </a:rPr>
                                    <m:t>𝐴</m:t>
                                  </m:r>
                                </m:sub>
                              </m:sSub>
                              <m:r>
                                <a:rPr lang="en-US" sz="2000" i="1">
                                  <a:solidFill>
                                    <a:prstClr val="black"/>
                                  </a:solidFill>
                                  <a:latin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𝑚</m:t>
                                  </m:r>
                                </m:e>
                                <m:sub>
                                  <m:r>
                                    <a:rPr lang="en-US" sz="2000" i="1">
                                      <a:solidFill>
                                        <a:prstClr val="black"/>
                                      </a:solidFill>
                                      <a:latin typeface="Cambria Math" panose="02040503050406030204" pitchFamily="18" charset="0"/>
                                    </a:rPr>
                                    <m:t>𝐵</m:t>
                                  </m:r>
                                </m:sub>
                              </m:sSub>
                            </m:den>
                          </m:f>
                        </m:e>
                      </m:d>
                    </m:oMath>
                  </m:oMathPara>
                </a14:m>
                <a:endParaRPr lang="en-US" sz="2000" dirty="0">
                  <a:solidFill>
                    <a:prstClr val="black"/>
                  </a:solidFill>
                  <a:latin typeface="Calibri" panose="020F0502020204030204" pitchFamily="34" charset="0"/>
                </a:endParaRPr>
              </a:p>
            </p:txBody>
          </p:sp>
        </mc:Choice>
        <mc:Fallback xmlns="">
          <p:sp>
            <p:nvSpPr>
              <p:cNvPr id="16" name="Rectangle 15">
                <a:extLst>
                  <a:ext uri="{FF2B5EF4-FFF2-40B4-BE49-F238E27FC236}">
                    <a16:creationId xmlns:a16="http://schemas.microsoft.com/office/drawing/2014/main" id="{2BF74C81-6C61-4D67-857D-75980388F511}"/>
                  </a:ext>
                </a:extLst>
              </p:cNvPr>
              <p:cNvSpPr>
                <a:spLocks noRot="1" noChangeAspect="1" noMove="1" noResize="1" noEditPoints="1" noAdjustHandles="1" noChangeArrowheads="1" noChangeShapeType="1" noTextEdit="1"/>
              </p:cNvSpPr>
              <p:nvPr/>
            </p:nvSpPr>
            <p:spPr>
              <a:xfrm>
                <a:off x="1113817" y="5178407"/>
                <a:ext cx="7704930" cy="77726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F6865FC0-DA1D-41A4-8101-36B67E77811A}"/>
                  </a:ext>
                </a:extLst>
              </p:cNvPr>
              <p:cNvSpPr/>
              <p:nvPr/>
            </p:nvSpPr>
            <p:spPr>
              <a:xfrm>
                <a:off x="4317826" y="6249400"/>
                <a:ext cx="1586012" cy="400110"/>
              </a:xfrm>
              <a:prstGeom prst="rect">
                <a:avLst/>
              </a:prstGeom>
            </p:spPr>
            <p:txBody>
              <a:bodyPr wrap="none">
                <a:spAutoFit/>
              </a:bodyPr>
              <a:lstStyle/>
              <a:p>
                <a:r>
                  <a:rPr lang="en-US" sz="2000" dirty="0">
                    <a:solidFill>
                      <a:prstClr val="black"/>
                    </a:solidFill>
                    <a:latin typeface="Calibri" panose="020F0502020204030204" pitchFamily="34" charset="0"/>
                  </a:rPr>
                  <a:t> </a:t>
                </a:r>
                <a14:m>
                  <m:oMath xmlns:m="http://schemas.openxmlformats.org/officeDocument/2006/math">
                    <m:r>
                      <a:rPr lang="en-US" sz="2000" i="1">
                        <a:solidFill>
                          <a:prstClr val="black"/>
                        </a:solidFill>
                        <a:latin typeface="Cambria Math" panose="02040503050406030204" pitchFamily="18" charset="0"/>
                      </a:rPr>
                      <m:t>𝑎</m:t>
                    </m:r>
                    <m:r>
                      <m:rPr>
                        <m:nor/>
                      </m:rPr>
                      <a:rPr lang="en-US" sz="2000" dirty="0">
                        <a:solidFill>
                          <a:prstClr val="black"/>
                        </a:solidFill>
                        <a:latin typeface="Calibri" panose="020F0502020204030204" pitchFamily="34" charset="0"/>
                      </a:rPr>
                      <m:t>= </m:t>
                    </m:r>
                    <m:r>
                      <m:rPr>
                        <m:nor/>
                      </m:rPr>
                      <a:rPr lang="en-US" sz="2000" b="0" i="0" dirty="0" smtClean="0">
                        <a:solidFill>
                          <a:prstClr val="black"/>
                        </a:solidFill>
                        <a:latin typeface="Calibri" panose="020F0502020204030204" pitchFamily="34" charset="0"/>
                      </a:rPr>
                      <m:t>−</m:t>
                    </m:r>
                    <m:r>
                      <m:rPr>
                        <m:nor/>
                      </m:rPr>
                      <a:rPr lang="en-US" sz="2000" dirty="0">
                        <a:solidFill>
                          <a:prstClr val="black"/>
                        </a:solidFill>
                        <a:latin typeface="Calibri" panose="020F0502020204030204" pitchFamily="34" charset="0"/>
                      </a:rPr>
                      <m:t>2.2 </m:t>
                    </m:r>
                    <m:r>
                      <m:rPr>
                        <m:nor/>
                      </m:rPr>
                      <a:rPr lang="en-US" sz="2000" dirty="0">
                        <a:solidFill>
                          <a:prstClr val="black"/>
                        </a:solidFill>
                        <a:latin typeface="Calibri" panose="020F0502020204030204" pitchFamily="34" charset="0"/>
                      </a:rPr>
                      <m:t>m</m:t>
                    </m:r>
                    <m:r>
                      <m:rPr>
                        <m:nor/>
                      </m:rPr>
                      <a:rPr lang="en-US" sz="2000" b="0" i="0" dirty="0" smtClean="0">
                        <a:solidFill>
                          <a:prstClr val="black"/>
                        </a:solidFill>
                        <a:latin typeface="Calibri" panose="020F0502020204030204" pitchFamily="34" charset="0"/>
                      </a:rPr>
                      <m:t>/</m:t>
                    </m:r>
                    <m:sSup>
                      <m:sSupPr>
                        <m:ctrlPr>
                          <a:rPr lang="en-US" sz="2000" b="0" i="1" dirty="0" smtClean="0">
                            <a:solidFill>
                              <a:prstClr val="black"/>
                            </a:solidFill>
                            <a:latin typeface="Cambria Math" panose="02040503050406030204" pitchFamily="18" charset="0"/>
                          </a:rPr>
                        </m:ctrlPr>
                      </m:sSupPr>
                      <m:e>
                        <m:r>
                          <a:rPr lang="en-US" sz="2000" b="0" i="1" dirty="0" smtClean="0">
                            <a:solidFill>
                              <a:prstClr val="black"/>
                            </a:solidFill>
                            <a:latin typeface="Cambria Math" panose="02040503050406030204" pitchFamily="18" charset="0"/>
                          </a:rPr>
                          <m:t>𝑠</m:t>
                        </m:r>
                      </m:e>
                      <m:sup>
                        <m:r>
                          <a:rPr lang="en-US" sz="2000" b="0" i="1" dirty="0" smtClean="0">
                            <a:solidFill>
                              <a:prstClr val="black"/>
                            </a:solidFill>
                            <a:latin typeface="Cambria Math" panose="02040503050406030204" pitchFamily="18" charset="0"/>
                          </a:rPr>
                          <m:t>2</m:t>
                        </m:r>
                      </m:sup>
                    </m:sSup>
                  </m:oMath>
                </a14:m>
                <a:endParaRPr lang="en-US" sz="2000" dirty="0">
                  <a:solidFill>
                    <a:prstClr val="black"/>
                  </a:solidFill>
                  <a:latin typeface="Calibri" panose="020F0502020204030204" pitchFamily="34" charset="0"/>
                </a:endParaRPr>
              </a:p>
            </p:txBody>
          </p:sp>
        </mc:Choice>
        <mc:Fallback xmlns="">
          <p:sp>
            <p:nvSpPr>
              <p:cNvPr id="17" name="Rectangle 16">
                <a:extLst>
                  <a:ext uri="{FF2B5EF4-FFF2-40B4-BE49-F238E27FC236}">
                    <a16:creationId xmlns:a16="http://schemas.microsoft.com/office/drawing/2014/main" id="{F6865FC0-DA1D-41A4-8101-36B67E77811A}"/>
                  </a:ext>
                </a:extLst>
              </p:cNvPr>
              <p:cNvSpPr>
                <a:spLocks noRot="1" noChangeAspect="1" noMove="1" noResize="1" noEditPoints="1" noAdjustHandles="1" noChangeArrowheads="1" noChangeShapeType="1" noTextEdit="1"/>
              </p:cNvSpPr>
              <p:nvPr/>
            </p:nvSpPr>
            <p:spPr>
              <a:xfrm>
                <a:off x="4317826" y="6249400"/>
                <a:ext cx="1586012" cy="400110"/>
              </a:xfrm>
              <a:prstGeom prst="rect">
                <a:avLst/>
              </a:prstGeom>
              <a:blipFill>
                <a:blip r:embed="rId8"/>
                <a:stretch>
                  <a:fillRect b="-9091"/>
                </a:stretch>
              </a:blipFill>
            </p:spPr>
            <p:txBody>
              <a:bodyPr/>
              <a:lstStyle/>
              <a:p>
                <a:r>
                  <a:rPr lang="en-US">
                    <a:noFill/>
                  </a:rPr>
                  <a:t> </a:t>
                </a:r>
              </a:p>
            </p:txBody>
          </p:sp>
        </mc:Fallback>
      </mc:AlternateContent>
    </p:spTree>
    <p:extLst>
      <p:ext uri="{BB962C8B-B14F-4D97-AF65-F5344CB8AC3E}">
        <p14:creationId xmlns:p14="http://schemas.microsoft.com/office/powerpoint/2010/main" val="2569422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r>
              <a:rPr lang="en-US" sz="2800" b="0" dirty="0">
                <a:solidFill>
                  <a:srgbClr val="FFFFFF"/>
                </a:solidFill>
                <a:latin typeface="Times New Roman"/>
                <a:cs typeface="Calibri" panose="020F0502020204030204" pitchFamily="34" charset="0"/>
              </a:rPr>
              <a:t>ANSWER: Practice Question 2</a:t>
            </a:r>
            <a:endParaRPr lang="en-US" dirty="0"/>
          </a:p>
        </p:txBody>
      </p:sp>
      <p:sp>
        <p:nvSpPr>
          <p:cNvPr id="12" name="Rectangle 6">
            <a:extLst>
              <a:ext uri="{FF2B5EF4-FFF2-40B4-BE49-F238E27FC236}">
                <a16:creationId xmlns:a16="http://schemas.microsoft.com/office/drawing/2014/main" id="{9AA78C8D-2C1B-4EE2-BCE0-645E4EA3DCA9}"/>
              </a:ext>
            </a:extLst>
          </p:cNvPr>
          <p:cNvSpPr>
            <a:spLocks noChangeArrowheads="1"/>
          </p:cNvSpPr>
          <p:nvPr/>
        </p:nvSpPr>
        <p:spPr bwMode="auto">
          <a:xfrm>
            <a:off x="152401" y="817563"/>
            <a:ext cx="8745537"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just" eaLnBrk="0" fontAlgn="base" hangingPunct="0">
              <a:lnSpc>
                <a:spcPct val="107000"/>
              </a:lnSpc>
              <a:spcBef>
                <a:spcPct val="0"/>
              </a:spcBef>
              <a:spcAft>
                <a:spcPts val="800"/>
              </a:spcAft>
              <a:buSzPts val="1000"/>
              <a:buFontTx/>
              <a:buNone/>
            </a:pPr>
            <a:r>
              <a:rPr lang="en-US" altLang="en-US" sz="2400" b="1" dirty="0">
                <a:solidFill>
                  <a:srgbClr val="080800"/>
                </a:solidFill>
                <a:cs typeface="Times New Roman" panose="02020603050405020304" pitchFamily="18" charset="0"/>
              </a:rPr>
              <a:t>Inertia:</a:t>
            </a:r>
          </a:p>
          <a:p>
            <a:pPr algn="just" eaLnBrk="0" fontAlgn="base" hangingPunct="0">
              <a:lnSpc>
                <a:spcPct val="107000"/>
              </a:lnSpc>
              <a:spcBef>
                <a:spcPct val="0"/>
              </a:spcBef>
              <a:spcAft>
                <a:spcPts val="800"/>
              </a:spcAft>
              <a:buSzPts val="1000"/>
              <a:buFontTx/>
              <a:buNone/>
            </a:pPr>
            <a:r>
              <a:rPr lang="en-US" altLang="en-US" sz="2400" dirty="0">
                <a:solidFill>
                  <a:srgbClr val="080800"/>
                </a:solidFill>
                <a:cs typeface="Times New Roman" panose="02020603050405020304" pitchFamily="18" charset="0"/>
              </a:rPr>
              <a:t>Inertia is the property of an object that resists changes in its state of motion. </a:t>
            </a:r>
            <a:endParaRPr lang="en-US" altLang="en-US" sz="2000" dirty="0">
              <a:solidFill>
                <a:srgbClr val="080800"/>
              </a:solidFill>
              <a:latin typeface="Calibri" panose="020F0502020204030204" pitchFamily="34" charset="0"/>
              <a:cs typeface="Calibri" panose="020F0502020204030204" pitchFamily="34" charset="0"/>
            </a:endParaRPr>
          </a:p>
        </p:txBody>
      </p:sp>
      <p:sp>
        <p:nvSpPr>
          <p:cNvPr id="13" name="Rectangle 1">
            <a:extLst>
              <a:ext uri="{FF2B5EF4-FFF2-40B4-BE49-F238E27FC236}">
                <a16:creationId xmlns:a16="http://schemas.microsoft.com/office/drawing/2014/main" id="{CA575990-2E66-4FCD-A002-CCE7674EB778}"/>
              </a:ext>
            </a:extLst>
          </p:cNvPr>
          <p:cNvSpPr>
            <a:spLocks noChangeArrowheads="1"/>
          </p:cNvSpPr>
          <p:nvPr/>
        </p:nvSpPr>
        <p:spPr bwMode="auto">
          <a:xfrm>
            <a:off x="152401" y="2451100"/>
            <a:ext cx="86518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In simple terms, an object with inertia will stay at rest if it is at rest, or continue moving at a constant velocity if it is already in motion, unless acted upon by an external force.</a:t>
            </a:r>
          </a:p>
        </p:txBody>
      </p:sp>
      <p:sp>
        <p:nvSpPr>
          <p:cNvPr id="14" name="Rectangle 3">
            <a:extLst>
              <a:ext uri="{FF2B5EF4-FFF2-40B4-BE49-F238E27FC236}">
                <a16:creationId xmlns:a16="http://schemas.microsoft.com/office/drawing/2014/main" id="{01157C65-7BC2-4DF6-A819-534BDBF89AB5}"/>
              </a:ext>
            </a:extLst>
          </p:cNvPr>
          <p:cNvSpPr>
            <a:spLocks noChangeArrowheads="1"/>
          </p:cNvSpPr>
          <p:nvPr/>
        </p:nvSpPr>
        <p:spPr bwMode="auto">
          <a:xfrm>
            <a:off x="152401" y="3925888"/>
            <a:ext cx="8458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1" i="0" u="none" strike="noStrike" kern="0" cap="none" spc="0" normalizeH="0" baseline="0" noProof="0" dirty="0">
                <a:ln>
                  <a:noFill/>
                </a:ln>
                <a:solidFill>
                  <a:srgbClr val="080800"/>
                </a:solidFill>
                <a:effectLst/>
                <a:uLnTx/>
                <a:uFillTx/>
                <a:latin typeface="Times New Roman" panose="02020603050405020304" pitchFamily="18" charset="0"/>
              </a:rPr>
              <a:t>Mass:</a:t>
            </a:r>
          </a:p>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Mass is a measure of the amount of matter in an object. </a:t>
            </a:r>
          </a:p>
        </p:txBody>
      </p:sp>
      <p:sp>
        <p:nvSpPr>
          <p:cNvPr id="15" name="Rectangle 9">
            <a:extLst>
              <a:ext uri="{FF2B5EF4-FFF2-40B4-BE49-F238E27FC236}">
                <a16:creationId xmlns:a16="http://schemas.microsoft.com/office/drawing/2014/main" id="{65E56874-6A98-4A2D-AE80-FC281C94D728}"/>
              </a:ext>
            </a:extLst>
          </p:cNvPr>
          <p:cNvSpPr>
            <a:spLocks noChangeArrowheads="1"/>
          </p:cNvSpPr>
          <p:nvPr/>
        </p:nvSpPr>
        <p:spPr bwMode="auto">
          <a:xfrm>
            <a:off x="152401" y="5029200"/>
            <a:ext cx="87455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It is also a measure of an object's inertia. The more mass an object has, the greater its inertia, meaning it is more resistant to changes in its motion.</a:t>
            </a:r>
            <a:endParaRPr kumimoji="0" lang="en-US" altLang="en-US" sz="2400" b="0" i="0" u="none" strike="noStrike" kern="0" cap="none" spc="0" normalizeH="0" baseline="0" noProof="0" dirty="0">
              <a:ln>
                <a:noFill/>
              </a:ln>
              <a:solidFill>
                <a:srgbClr val="FAFD00"/>
              </a:solidFill>
              <a:effectLst/>
              <a:uLnTx/>
              <a:uFillTx/>
              <a:latin typeface="Times New Roman" panose="02020603050405020304" pitchFamily="18" charset="0"/>
            </a:endParaRPr>
          </a:p>
        </p:txBody>
      </p:sp>
    </p:spTree>
    <p:extLst>
      <p:ext uri="{BB962C8B-B14F-4D97-AF65-F5344CB8AC3E}">
        <p14:creationId xmlns:p14="http://schemas.microsoft.com/office/powerpoint/2010/main" val="1344066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r>
              <a:rPr lang="en-US" sz="2800" b="0" dirty="0">
                <a:solidFill>
                  <a:srgbClr val="FFFFFF"/>
                </a:solidFill>
                <a:latin typeface="Times New Roman"/>
                <a:cs typeface="Calibri" panose="020F0502020204030204" pitchFamily="34" charset="0"/>
              </a:rPr>
              <a:t>ANSWER</a:t>
            </a:r>
            <a:r>
              <a:rPr lang="en-US" sz="2800" b="0">
                <a:solidFill>
                  <a:srgbClr val="FFFFFF"/>
                </a:solidFill>
                <a:latin typeface="Times New Roman"/>
                <a:cs typeface="Calibri" panose="020F0502020204030204" pitchFamily="34" charset="0"/>
              </a:rPr>
              <a:t>: Practice </a:t>
            </a:r>
            <a:r>
              <a:rPr lang="en-US" sz="2800" b="0" dirty="0">
                <a:solidFill>
                  <a:srgbClr val="FFFFFF"/>
                </a:solidFill>
                <a:latin typeface="Times New Roman"/>
                <a:cs typeface="Calibri" panose="020F0502020204030204" pitchFamily="34" charset="0"/>
              </a:rPr>
              <a:t>Question 2</a:t>
            </a:r>
            <a:endParaRPr lang="en-US" dirty="0"/>
          </a:p>
        </p:txBody>
      </p:sp>
      <p:sp>
        <p:nvSpPr>
          <p:cNvPr id="7" name="Rectangle 5">
            <a:extLst>
              <a:ext uri="{FF2B5EF4-FFF2-40B4-BE49-F238E27FC236}">
                <a16:creationId xmlns:a16="http://schemas.microsoft.com/office/drawing/2014/main" id="{D6B77523-FFD4-4A29-9FEE-50A3B474058C}"/>
              </a:ext>
            </a:extLst>
          </p:cNvPr>
          <p:cNvSpPr>
            <a:spLocks noChangeArrowheads="1"/>
          </p:cNvSpPr>
          <p:nvPr/>
        </p:nvSpPr>
        <p:spPr bwMode="auto">
          <a:xfrm>
            <a:off x="190500" y="1350963"/>
            <a:ext cx="87630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en-US" sz="2400" b="1" i="0" u="none" strike="noStrike" kern="0" cap="none" spc="0" normalizeH="0" baseline="0" noProof="0" dirty="0">
                <a:ln>
                  <a:noFill/>
                </a:ln>
                <a:solidFill>
                  <a:srgbClr val="080800"/>
                </a:solidFill>
                <a:effectLst/>
                <a:uLnTx/>
                <a:uFillTx/>
                <a:latin typeface="Times New Roman" panose="02020603050405020304" pitchFamily="18" charset="0"/>
              </a:rPr>
              <a:t>Relationship:</a:t>
            </a:r>
          </a:p>
          <a:p>
            <a:pPr marL="0" marR="0" lvl="0" indent="0" algn="just"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The relationship between inertia and mass is direct and proportional. Objects with larger mass have greater inertia. This means that a heavier object (with more mass) will be harder to start moving if it's at rest, harder to stop if it's moving, and harder to change its direction or speed compared to a lighter object with less mass.</a:t>
            </a:r>
          </a:p>
        </p:txBody>
      </p:sp>
      <p:sp>
        <p:nvSpPr>
          <p:cNvPr id="8" name="Rectangle 6">
            <a:extLst>
              <a:ext uri="{FF2B5EF4-FFF2-40B4-BE49-F238E27FC236}">
                <a16:creationId xmlns:a16="http://schemas.microsoft.com/office/drawing/2014/main" id="{0005DE23-A7E3-459F-B6FE-1B0ABDB9E561}"/>
              </a:ext>
            </a:extLst>
          </p:cNvPr>
          <p:cNvSpPr>
            <a:spLocks noChangeArrowheads="1"/>
          </p:cNvSpPr>
          <p:nvPr/>
        </p:nvSpPr>
        <p:spPr bwMode="auto">
          <a:xfrm>
            <a:off x="169863" y="4602163"/>
            <a:ext cx="86868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In summary, mass is a quantitative measure of inertia: the greater the mass of an object, the greater its inertia.</a:t>
            </a:r>
          </a:p>
        </p:txBody>
      </p:sp>
    </p:spTree>
    <p:extLst>
      <p:ext uri="{BB962C8B-B14F-4D97-AF65-F5344CB8AC3E}">
        <p14:creationId xmlns:p14="http://schemas.microsoft.com/office/powerpoint/2010/main" val="274424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a:t>
            </a:r>
          </a:p>
        </p:txBody>
      </p:sp>
      <p:sp>
        <p:nvSpPr>
          <p:cNvPr id="4" name="Rectangle 3">
            <a:extLst>
              <a:ext uri="{FF2B5EF4-FFF2-40B4-BE49-F238E27FC236}">
                <a16:creationId xmlns:a16="http://schemas.microsoft.com/office/drawing/2014/main" id="{487F2406-70BD-4EE7-A55C-BB33CFB09CE2}"/>
              </a:ext>
            </a:extLst>
          </p:cNvPr>
          <p:cNvSpPr/>
          <p:nvPr/>
        </p:nvSpPr>
        <p:spPr>
          <a:xfrm>
            <a:off x="81894" y="807697"/>
            <a:ext cx="8686799" cy="4822987"/>
          </a:xfrm>
          <a:prstGeom prst="rect">
            <a:avLst/>
          </a:prstGeom>
        </p:spPr>
        <p:txBody>
          <a:bodyPr wrap="square">
            <a:spAutoFit/>
          </a:bodyPr>
          <a:lstStyle/>
          <a:p>
            <a:pPr>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Suppose two children push horizontally, but in exactly opposite directions, on a third child in a wagon. The first child exerts a force of 75.0 N, the second a force of 90.0 N. Please take into account that friction is 12.0 N, and the mass of the third child plus wagon is 23.0 kg. </a:t>
            </a:r>
          </a:p>
          <a:p>
            <a:pPr marL="457200" indent="-457200">
              <a:lnSpc>
                <a:spcPct val="107000"/>
              </a:lnSpc>
              <a:spcAft>
                <a:spcPts val="800"/>
              </a:spcAft>
              <a:buAutoNum type="alphaLcParenBoth"/>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What is the system of interest if the acceleration of the child in the wagon is to be calculated? </a:t>
            </a:r>
          </a:p>
          <a:p>
            <a:pPr marL="457200" indent="-457200">
              <a:lnSpc>
                <a:spcPct val="107000"/>
              </a:lnSpc>
              <a:spcAft>
                <a:spcPts val="800"/>
              </a:spcAft>
              <a:buAutoNum type="alphaLcParenBoth"/>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Draw a free-body diagram, including all forces acting on the system. </a:t>
            </a:r>
          </a:p>
          <a:p>
            <a:pPr marL="457200" indent="-457200">
              <a:lnSpc>
                <a:spcPct val="107000"/>
              </a:lnSpc>
              <a:spcAft>
                <a:spcPts val="800"/>
              </a:spcAft>
              <a:buAutoNum type="alphaLcParenBoth"/>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Calculate the acceleration. </a:t>
            </a:r>
          </a:p>
          <a:p>
            <a:pPr marL="457200" indent="-457200">
              <a:lnSpc>
                <a:spcPct val="107000"/>
              </a:lnSpc>
              <a:spcAft>
                <a:spcPts val="800"/>
              </a:spcAft>
              <a:buAutoNum type="alphaLcParenBoth"/>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What would the acceleration be if friction were 15.0 N?</a:t>
            </a:r>
          </a:p>
        </p:txBody>
      </p:sp>
    </p:spTree>
    <p:extLst>
      <p:ext uri="{BB962C8B-B14F-4D97-AF65-F5344CB8AC3E}">
        <p14:creationId xmlns:p14="http://schemas.microsoft.com/office/powerpoint/2010/main" val="69349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 ANSWERS</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0" y="733549"/>
            <a:ext cx="3360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The </a:t>
            </a:r>
            <a:r>
              <a:rPr kumimoji="0" lang="en-US" sz="2400" b="0" i="0" u="none" strike="noStrike" kern="100" cap="none" spc="0" normalizeH="0" baseline="0" noProof="0" dirty="0">
                <a:ln>
                  <a:noFill/>
                </a:ln>
                <a:solidFill>
                  <a:srgbClr val="080800"/>
                </a:solidFill>
                <a:effectLst/>
                <a:uLnTx/>
                <a:uFillTx/>
                <a:latin typeface="Times New Roman"/>
                <a:ea typeface="Calibri" panose="020F0502020204030204" pitchFamily="34" charset="0"/>
                <a:cs typeface="Times New Roman" panose="02020603050405020304" pitchFamily="18" charset="0"/>
              </a:rPr>
              <a:t>system of interest </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p:sp>
        <p:nvSpPr>
          <p:cNvPr id="9" name="Rectangle 8">
            <a:extLst>
              <a:ext uri="{FF2B5EF4-FFF2-40B4-BE49-F238E27FC236}">
                <a16:creationId xmlns:a16="http://schemas.microsoft.com/office/drawing/2014/main" id="{D31597A9-E482-45E0-85DA-B8BC1372E57B}"/>
              </a:ext>
            </a:extLst>
          </p:cNvPr>
          <p:cNvSpPr>
            <a:spLocks noChangeArrowheads="1"/>
          </p:cNvSpPr>
          <p:nvPr/>
        </p:nvSpPr>
        <p:spPr bwMode="auto">
          <a:xfrm>
            <a:off x="44516" y="1254555"/>
            <a:ext cx="8534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en-US" sz="2400" b="1" i="0" u="none" strike="noStrike" kern="0" cap="none" spc="0" normalizeH="0" baseline="0" noProof="0" dirty="0">
                <a:ln>
                  <a:noFill/>
                </a:ln>
                <a:solidFill>
                  <a:srgbClr val="080800"/>
                </a:solidFill>
                <a:effectLst/>
                <a:uLnTx/>
                <a:uFillTx/>
                <a:latin typeface="Times New Roman" panose="02020603050405020304" pitchFamily="18" charset="0"/>
              </a:rPr>
              <a:t>System of Interest</a:t>
            </a: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rPr>
              <a:t>: The system of interest is the third child plus the wagon. We are considering the net force acting on this system to calculate the acceleration.</a:t>
            </a:r>
          </a:p>
        </p:txBody>
      </p:sp>
      <p:sp>
        <p:nvSpPr>
          <p:cNvPr id="10" name="Rectangle 9">
            <a:extLst>
              <a:ext uri="{FF2B5EF4-FFF2-40B4-BE49-F238E27FC236}">
                <a16:creationId xmlns:a16="http://schemas.microsoft.com/office/drawing/2014/main" id="{89FA0B62-0704-4145-9842-4575BBEA1E99}"/>
              </a:ext>
            </a:extLst>
          </p:cNvPr>
          <p:cNvSpPr/>
          <p:nvPr/>
        </p:nvSpPr>
        <p:spPr>
          <a:xfrm>
            <a:off x="44516" y="2594752"/>
            <a:ext cx="4014787" cy="460375"/>
          </a:xfrm>
          <a:prstGeom prst="rect">
            <a:avLst/>
          </a:prstGeom>
        </p:spPr>
        <p:txBody>
          <a:bodyPr wrap="none">
            <a:spAutoFit/>
          </a:bodyPr>
          <a:lstStyle/>
          <a:p>
            <a:pPr eaLnBrk="0" fontAlgn="base" hangingPunct="0">
              <a:lnSpc>
                <a:spcPct val="107000"/>
              </a:lnSpc>
              <a:spcAft>
                <a:spcPts val="800"/>
              </a:spcAft>
              <a:tabLst>
                <a:tab pos="457200" algn="l"/>
              </a:tabLst>
              <a:defRPr/>
            </a:pPr>
            <a:r>
              <a:rPr lang="en-US" sz="2400" b="1" kern="0" dirty="0">
                <a:solidFill>
                  <a:srgbClr val="080800"/>
                </a:solidFill>
                <a:latin typeface="Times New Roman"/>
                <a:ea typeface="Times New Roman" panose="02020603050405020304" pitchFamily="18" charset="0"/>
                <a:cs typeface="Times New Roman" panose="02020603050405020304" pitchFamily="18" charset="0"/>
              </a:rPr>
              <a:t>Forces Acting on the System:</a:t>
            </a:r>
            <a:endParaRPr lang="en-US" sz="2400" kern="100" dirty="0">
              <a:solidFill>
                <a:srgbClr val="080800"/>
              </a:solidFill>
              <a:latin typeface="Times New Roman"/>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7507C71F-4D82-4A15-8571-F9C702692D27}"/>
                  </a:ext>
                </a:extLst>
              </p:cNvPr>
              <p:cNvSpPr/>
              <p:nvPr/>
            </p:nvSpPr>
            <p:spPr>
              <a:xfrm>
                <a:off x="44516" y="3195174"/>
                <a:ext cx="9005582" cy="856068"/>
              </a:xfrm>
              <a:prstGeom prst="rect">
                <a:avLst/>
              </a:prstGeom>
            </p:spPr>
            <p:txBody>
              <a:bodyPr wrap="square">
                <a:spAutoFit/>
              </a:bodyPr>
              <a:lstStyle/>
              <a:p>
                <a:pPr>
                  <a:lnSpc>
                    <a:spcPct val="107000"/>
                  </a:lnSpc>
                  <a:spcAft>
                    <a:spcPts val="800"/>
                  </a:spcAf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Force exerted by the first child: </a:t>
                </a:r>
                <a14:m>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𝐹</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400" i="1" kern="0">
                        <a:latin typeface="Cambria Math" panose="02040503050406030204" pitchFamily="18" charset="0"/>
                        <a:ea typeface="Times New Roman" panose="02020603050405020304" pitchFamily="18" charset="0"/>
                        <a:cs typeface="Times New Roman" panose="02020603050405020304" pitchFamily="18" charset="0"/>
                      </a:rPr>
                      <m:t>=75.0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𝑁</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(let's assume this force acts to the right, positive direction).</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7507C71F-4D82-4A15-8571-F9C702692D27}"/>
                  </a:ext>
                </a:extLst>
              </p:cNvPr>
              <p:cNvSpPr>
                <a:spLocks noRot="1" noChangeAspect="1" noMove="1" noResize="1" noEditPoints="1" noAdjustHandles="1" noChangeArrowheads="1" noChangeShapeType="1" noTextEdit="1"/>
              </p:cNvSpPr>
              <p:nvPr/>
            </p:nvSpPr>
            <p:spPr>
              <a:xfrm>
                <a:off x="44516" y="3195174"/>
                <a:ext cx="9005582" cy="856068"/>
              </a:xfrm>
              <a:prstGeom prst="rect">
                <a:avLst/>
              </a:prstGeom>
              <a:blipFill>
                <a:blip r:embed="rId2"/>
                <a:stretch>
                  <a:fillRect l="-1015" t="-5674" b="-148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B4309A81-902D-4174-95E0-8C3358FBC695}"/>
                  </a:ext>
                </a:extLst>
              </p:cNvPr>
              <p:cNvSpPr/>
              <p:nvPr/>
            </p:nvSpPr>
            <p:spPr>
              <a:xfrm>
                <a:off x="44516" y="4191289"/>
                <a:ext cx="8815257" cy="856068"/>
              </a:xfrm>
              <a:prstGeom prst="rect">
                <a:avLst/>
              </a:prstGeom>
            </p:spPr>
            <p:txBody>
              <a:bodyPr wrap="square">
                <a:spAutoFit/>
              </a:bodyPr>
              <a:lstStyle/>
              <a:p>
                <a:pPr>
                  <a:lnSpc>
                    <a:spcPct val="107000"/>
                  </a:lnSpc>
                  <a:spcAft>
                    <a:spcPts val="800"/>
                  </a:spcAf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Force exerted by the second child: </a:t>
                </a:r>
                <a14:m>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𝐹</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2</m:t>
                        </m:r>
                      </m:sub>
                    </m:sSub>
                    <m:r>
                      <a:rPr lang="en-US" sz="2400" i="1" kern="0">
                        <a:latin typeface="Cambria Math" panose="02040503050406030204" pitchFamily="18" charset="0"/>
                        <a:ea typeface="Times New Roman" panose="02020603050405020304" pitchFamily="18" charset="0"/>
                        <a:cs typeface="Times New Roman" panose="02020603050405020304" pitchFamily="18" charset="0"/>
                      </a:rPr>
                      <m:t>=90.0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𝑁</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(this force acts to the left, negative direction).</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B4309A81-902D-4174-95E0-8C3358FBC695}"/>
                  </a:ext>
                </a:extLst>
              </p:cNvPr>
              <p:cNvSpPr>
                <a:spLocks noRot="1" noChangeAspect="1" noMove="1" noResize="1" noEditPoints="1" noAdjustHandles="1" noChangeArrowheads="1" noChangeShapeType="1" noTextEdit="1"/>
              </p:cNvSpPr>
              <p:nvPr/>
            </p:nvSpPr>
            <p:spPr>
              <a:xfrm>
                <a:off x="44516" y="4191289"/>
                <a:ext cx="8815257" cy="856068"/>
              </a:xfrm>
              <a:prstGeom prst="rect">
                <a:avLst/>
              </a:prstGeom>
              <a:blipFill>
                <a:blip r:embed="rId3"/>
                <a:stretch>
                  <a:fillRect l="-1037" t="-5714" b="-1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17D1ED06-C59E-4690-8A24-36A6AA9EC07D}"/>
                  </a:ext>
                </a:extLst>
              </p:cNvPr>
              <p:cNvSpPr/>
              <p:nvPr/>
            </p:nvSpPr>
            <p:spPr>
              <a:xfrm>
                <a:off x="46078" y="5187404"/>
                <a:ext cx="8813695" cy="512256"/>
              </a:xfrm>
              <a:prstGeom prst="rect">
                <a:avLst/>
              </a:prstGeom>
            </p:spPr>
            <p:txBody>
              <a:bodyPr wrap="none">
                <a:spAutoFit/>
              </a:bodyPr>
              <a:lstStyle/>
              <a:p>
                <a:pPr>
                  <a:lnSpc>
                    <a:spcPct val="107000"/>
                  </a:lnSpc>
                  <a:spcAft>
                    <a:spcPts val="800"/>
                  </a:spcAf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Frictional force: </a:t>
                </a:r>
                <a14:m>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𝐹</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𝑓𝑟𝑖𝑐𝑡𝑖𝑜𝑛</m:t>
                        </m:r>
                      </m:sub>
                    </m:sSub>
                    <m:r>
                      <a:rPr lang="en-US" sz="2400" i="1" kern="0">
                        <a:latin typeface="Cambria Math" panose="02040503050406030204" pitchFamily="18" charset="0"/>
                        <a:ea typeface="Times New Roman" panose="02020603050405020304" pitchFamily="18" charset="0"/>
                        <a:cs typeface="Times New Roman" panose="02020603050405020304" pitchFamily="18" charset="0"/>
                      </a:rPr>
                      <m:t>=12.0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𝑁</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(opposes the direction of motion).</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7" name="Rectangle 6">
                <a:extLst>
                  <a:ext uri="{FF2B5EF4-FFF2-40B4-BE49-F238E27FC236}">
                    <a16:creationId xmlns:a16="http://schemas.microsoft.com/office/drawing/2014/main" id="{17D1ED06-C59E-4690-8A24-36A6AA9EC07D}"/>
                  </a:ext>
                </a:extLst>
              </p:cNvPr>
              <p:cNvSpPr>
                <a:spLocks noRot="1" noChangeAspect="1" noMove="1" noResize="1" noEditPoints="1" noAdjustHandles="1" noChangeArrowheads="1" noChangeShapeType="1" noTextEdit="1"/>
              </p:cNvSpPr>
              <p:nvPr/>
            </p:nvSpPr>
            <p:spPr>
              <a:xfrm>
                <a:off x="46078" y="5187404"/>
                <a:ext cx="8813695" cy="512256"/>
              </a:xfrm>
              <a:prstGeom prst="rect">
                <a:avLst/>
              </a:prstGeom>
              <a:blipFill>
                <a:blip r:embed="rId4"/>
                <a:stretch>
                  <a:fillRect l="-1107" t="-5952" r="-138" b="-202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D4F67B03-FB8C-4FA1-B956-E9DE6AED71CD}"/>
                  </a:ext>
                </a:extLst>
              </p:cNvPr>
              <p:cNvSpPr/>
              <p:nvPr/>
            </p:nvSpPr>
            <p:spPr>
              <a:xfrm>
                <a:off x="44516" y="5839706"/>
                <a:ext cx="9107429" cy="888256"/>
              </a:xfrm>
              <a:prstGeom prst="rect">
                <a:avLst/>
              </a:prstGeom>
            </p:spPr>
            <p:txBody>
              <a:bodyPr wrap="square">
                <a:spAutoFit/>
              </a:bodyPr>
              <a:lstStyle/>
              <a:p>
                <a:pPr>
                  <a:lnSpc>
                    <a:spcPct val="107000"/>
                  </a:lnSpc>
                  <a:spcAft>
                    <a:spcPts val="800"/>
                  </a:spcAf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The gravitational force </a:t>
                </a:r>
                <a14:m>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𝐹</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𝑔</m:t>
                        </m:r>
                      </m:sub>
                    </m:sSub>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and the normal force </a:t>
                </a:r>
                <a14:m>
                  <m:oMath xmlns:m="http://schemas.openxmlformats.org/officeDocument/2006/math">
                    <m:sSub>
                      <m:sSubPr>
                        <m:ctrlPr>
                          <a:rPr lang="en-US" sz="24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𝐹</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𝑁</m:t>
                        </m:r>
                      </m:sub>
                    </m:sSub>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are also acting on the system, but they cancel each other out vertically.</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1" name="Rectangle 10">
                <a:extLst>
                  <a:ext uri="{FF2B5EF4-FFF2-40B4-BE49-F238E27FC236}">
                    <a16:creationId xmlns:a16="http://schemas.microsoft.com/office/drawing/2014/main" id="{D4F67B03-FB8C-4FA1-B956-E9DE6AED71CD}"/>
                  </a:ext>
                </a:extLst>
              </p:cNvPr>
              <p:cNvSpPr>
                <a:spLocks noRot="1" noChangeAspect="1" noMove="1" noResize="1" noEditPoints="1" noAdjustHandles="1" noChangeArrowheads="1" noChangeShapeType="1" noTextEdit="1"/>
              </p:cNvSpPr>
              <p:nvPr/>
            </p:nvSpPr>
            <p:spPr>
              <a:xfrm>
                <a:off x="44516" y="5839706"/>
                <a:ext cx="9107429" cy="888256"/>
              </a:xfrm>
              <a:prstGeom prst="rect">
                <a:avLst/>
              </a:prstGeom>
              <a:blipFill>
                <a:blip r:embed="rId5"/>
                <a:stretch>
                  <a:fillRect l="-1004" t="-3425" r="-803" b="-15068"/>
                </a:stretch>
              </a:blipFill>
            </p:spPr>
            <p:txBody>
              <a:bodyPr/>
              <a:lstStyle/>
              <a:p>
                <a:r>
                  <a:rPr lang="en-US">
                    <a:noFill/>
                  </a:rPr>
                  <a:t> </a:t>
                </a:r>
              </a:p>
            </p:txBody>
          </p:sp>
        </mc:Fallback>
      </mc:AlternateContent>
    </p:spTree>
    <p:extLst>
      <p:ext uri="{BB962C8B-B14F-4D97-AF65-F5344CB8AC3E}">
        <p14:creationId xmlns:p14="http://schemas.microsoft.com/office/powerpoint/2010/main" val="123529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4" grpId="0"/>
      <p:bldP spid="5" grpId="0"/>
      <p:bldP spid="7"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 ANSWERS</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3040" y="733549"/>
            <a:ext cx="4253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sz="2400" kern="100" dirty="0">
                <a:solidFill>
                  <a:prstClr val="black"/>
                </a:solidFill>
                <a:ea typeface="Calibri" panose="020F0502020204030204" pitchFamily="34" charset="0"/>
                <a:cs typeface="Times New Roman" panose="02020603050405020304" pitchFamily="18" charset="0"/>
              </a:rPr>
              <a:t>Draw a free-body diagram</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BF54B64-DEC5-42EF-B51A-DFA09132B901}"/>
                  </a:ext>
                </a:extLst>
              </p:cNvPr>
              <p:cNvSpPr/>
              <p:nvPr/>
            </p:nvSpPr>
            <p:spPr>
              <a:xfrm>
                <a:off x="0" y="1302717"/>
                <a:ext cx="6203659" cy="2482731"/>
              </a:xfrm>
              <a:prstGeom prst="rect">
                <a:avLst/>
              </a:prstGeom>
            </p:spPr>
            <p:txBody>
              <a:bodyPr wrap="square">
                <a:spAutoFit/>
              </a:bodyPr>
              <a:lstStyle/>
              <a:p>
                <a:pPr>
                  <a:lnSpc>
                    <a:spcPct val="107000"/>
                  </a:lnSpc>
                  <a:spcAft>
                    <a:spcPts val="800"/>
                  </a:spcAft>
                </a:pPr>
                <a:r>
                  <a:rPr lang="en-US" sz="2000" b="1" kern="0" dirty="0">
                    <a:latin typeface="Times New Roman" panose="02020603050405020304" pitchFamily="18" charset="0"/>
                    <a:ea typeface="Times New Roman" panose="02020603050405020304" pitchFamily="18" charset="0"/>
                    <a:cs typeface="Times New Roman" panose="02020603050405020304" pitchFamily="18" charset="0"/>
                  </a:rPr>
                  <a:t>Free-Body Diagram:</a:t>
                </a:r>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 In the free-body diagram:</a:t>
                </a: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14:m>
                  <m:oMath xmlns:m="http://schemas.openxmlformats.org/officeDocument/2006/math">
                    <m:sSub>
                      <m:sSubPr>
                        <m:ctrlPr>
                          <a:rPr lang="en-US" sz="20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kern="0">
                            <a:latin typeface="Cambria Math" panose="02040503050406030204" pitchFamily="18" charset="0"/>
                            <a:ea typeface="Times New Roman" panose="02020603050405020304" pitchFamily="18" charset="0"/>
                            <a:cs typeface="Times New Roman" panose="02020603050405020304" pitchFamily="18" charset="0"/>
                          </a:rPr>
                          <m:t>𝐹</m:t>
                        </m:r>
                      </m:e>
                      <m:sub>
                        <m:r>
                          <a:rPr lang="en-US" sz="2000" i="1" kern="0">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 points to the left.</a:t>
                </a: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14:m>
                  <m:oMath xmlns:m="http://schemas.openxmlformats.org/officeDocument/2006/math">
                    <m:sSub>
                      <m:sSubPr>
                        <m:ctrlPr>
                          <a:rPr lang="en-US" sz="20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kern="0">
                            <a:latin typeface="Cambria Math" panose="02040503050406030204" pitchFamily="18" charset="0"/>
                            <a:ea typeface="Times New Roman" panose="02020603050405020304" pitchFamily="18" charset="0"/>
                            <a:cs typeface="Times New Roman" panose="02020603050405020304" pitchFamily="18" charset="0"/>
                          </a:rPr>
                          <m:t>𝐹</m:t>
                        </m:r>
                      </m:e>
                      <m:sub>
                        <m:r>
                          <a:rPr lang="en-US" sz="2000" i="1" kern="0">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 points to the right.</a:t>
                </a: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14:m>
                  <m:oMath xmlns:m="http://schemas.openxmlformats.org/officeDocument/2006/math">
                    <m:sSub>
                      <m:sSubPr>
                        <m:ctrlPr>
                          <a:rPr lang="en-US" sz="2000" i="1" ker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kern="0">
                            <a:latin typeface="Cambria Math" panose="02040503050406030204" pitchFamily="18" charset="0"/>
                            <a:ea typeface="Times New Roman" panose="02020603050405020304" pitchFamily="18" charset="0"/>
                            <a:cs typeface="Times New Roman" panose="02020603050405020304" pitchFamily="18" charset="0"/>
                          </a:rPr>
                          <m:t>𝐹</m:t>
                        </m:r>
                      </m:e>
                      <m:sub>
                        <m:r>
                          <a:rPr lang="en-US" sz="2000" i="1" kern="0">
                            <a:latin typeface="Cambria Math" panose="02040503050406030204" pitchFamily="18" charset="0"/>
                            <a:ea typeface="Times New Roman" panose="02020603050405020304" pitchFamily="18" charset="0"/>
                            <a:cs typeface="Times New Roman" panose="02020603050405020304" pitchFamily="18" charset="0"/>
                          </a:rPr>
                          <m:t>𝑓𝑟𝑖𝑐𝑡𝑖𝑜𝑛</m:t>
                        </m:r>
                      </m:sub>
                    </m:sSub>
                  </m:oMath>
                </a14:m>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 points to the left (given the resultant of the two previous forces is to the right)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9BF54B64-DEC5-42EF-B51A-DFA09132B901}"/>
                  </a:ext>
                </a:extLst>
              </p:cNvPr>
              <p:cNvSpPr>
                <a:spLocks noRot="1" noChangeAspect="1" noMove="1" noResize="1" noEditPoints="1" noAdjustHandles="1" noChangeArrowheads="1" noChangeShapeType="1" noTextEdit="1"/>
              </p:cNvSpPr>
              <p:nvPr/>
            </p:nvSpPr>
            <p:spPr>
              <a:xfrm>
                <a:off x="0" y="1302717"/>
                <a:ext cx="6203659" cy="2482731"/>
              </a:xfrm>
              <a:prstGeom prst="rect">
                <a:avLst/>
              </a:prstGeom>
              <a:blipFill>
                <a:blip r:embed="rId2"/>
                <a:stretch>
                  <a:fillRect l="-982" t="-1474"/>
                </a:stretch>
              </a:blipFill>
            </p:spPr>
            <p:txBody>
              <a:bodyPr/>
              <a:lstStyle/>
              <a:p>
                <a:r>
                  <a:rPr lang="en-US">
                    <a:noFill/>
                  </a:rPr>
                  <a:t> </a:t>
                </a:r>
              </a:p>
            </p:txBody>
          </p:sp>
        </mc:Fallback>
      </mc:AlternateContent>
      <p:sp>
        <p:nvSpPr>
          <p:cNvPr id="13" name="Rectangle 18">
            <a:extLst>
              <a:ext uri="{FF2B5EF4-FFF2-40B4-BE49-F238E27FC236}">
                <a16:creationId xmlns:a16="http://schemas.microsoft.com/office/drawing/2014/main" id="{3C4F7ABE-A5CD-404A-8246-8E40CCF32378}"/>
              </a:ext>
            </a:extLst>
          </p:cNvPr>
          <p:cNvSpPr>
            <a:spLocks noChangeArrowheads="1"/>
          </p:cNvSpPr>
          <p:nvPr/>
        </p:nvSpPr>
        <p:spPr bwMode="auto">
          <a:xfrm>
            <a:off x="6447" y="3453343"/>
            <a:ext cx="4253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(c) </a:t>
            </a:r>
            <a:r>
              <a:rPr kumimoji="0" lang="en-US" altLang="en-US" sz="2400" b="0" i="0" u="none" strike="noStrike" kern="1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Calculate acceleration</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p:sp>
        <p:nvSpPr>
          <p:cNvPr id="6" name="Rectangle 5">
            <a:extLst>
              <a:ext uri="{FF2B5EF4-FFF2-40B4-BE49-F238E27FC236}">
                <a16:creationId xmlns:a16="http://schemas.microsoft.com/office/drawing/2014/main" id="{1B4C7A45-2223-4863-8740-58306322550A}"/>
              </a:ext>
            </a:extLst>
          </p:cNvPr>
          <p:cNvSpPr/>
          <p:nvPr/>
        </p:nvSpPr>
        <p:spPr>
          <a:xfrm>
            <a:off x="-68482" y="3937009"/>
            <a:ext cx="8191850" cy="46166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 net force acting on the system is the sum of all the forces:</a:t>
            </a: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FC73FA85-861F-4F1F-8D81-8E13E268762D}"/>
                  </a:ext>
                </a:extLst>
              </p:cNvPr>
              <p:cNvSpPr/>
              <p:nvPr/>
            </p:nvSpPr>
            <p:spPr>
              <a:xfrm>
                <a:off x="3073171" y="4375855"/>
                <a:ext cx="3111236" cy="424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𝑛𝑒𝑡</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b="0" i="1" smtClean="0">
                              <a:latin typeface="Cambria Math" panose="02040503050406030204" pitchFamily="18" charset="0"/>
                            </a:rPr>
                            <m:t>2</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b="0" i="0" smtClean="0">
                              <a:latin typeface="Cambria Math" panose="02040503050406030204" pitchFamily="18" charset="0"/>
                            </a:rPr>
                            <m:t>1</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𝑓𝑟𝑖𝑐𝑡𝑖𝑜𝑛</m:t>
                          </m:r>
                        </m:sub>
                      </m:sSub>
                    </m:oMath>
                  </m:oMathPara>
                </a14:m>
                <a:endParaRPr lang="en-US" sz="2000" dirty="0"/>
              </a:p>
            </p:txBody>
          </p:sp>
        </mc:Choice>
        <mc:Fallback xmlns="">
          <p:sp>
            <p:nvSpPr>
              <p:cNvPr id="14" name="Rectangle 13">
                <a:extLst>
                  <a:ext uri="{FF2B5EF4-FFF2-40B4-BE49-F238E27FC236}">
                    <a16:creationId xmlns:a16="http://schemas.microsoft.com/office/drawing/2014/main" id="{FC73FA85-861F-4F1F-8D81-8E13E268762D}"/>
                  </a:ext>
                </a:extLst>
              </p:cNvPr>
              <p:cNvSpPr>
                <a:spLocks noRot="1" noChangeAspect="1" noMove="1" noResize="1" noEditPoints="1" noAdjustHandles="1" noChangeArrowheads="1" noChangeShapeType="1" noTextEdit="1"/>
              </p:cNvSpPr>
              <p:nvPr/>
            </p:nvSpPr>
            <p:spPr>
              <a:xfrm>
                <a:off x="3073171" y="4375855"/>
                <a:ext cx="3111236" cy="424732"/>
              </a:xfrm>
              <a:prstGeom prst="rect">
                <a:avLst/>
              </a:prstGeom>
              <a:blipFill>
                <a:blip r:embed="rId3"/>
                <a:stretch>
                  <a:fillRect b="-10145"/>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D2E5492A-5C11-4367-9A2F-7A2A7C2D22A1}"/>
              </a:ext>
            </a:extLst>
          </p:cNvPr>
          <p:cNvSpPr/>
          <p:nvPr/>
        </p:nvSpPr>
        <p:spPr>
          <a:xfrm>
            <a:off x="-68482" y="4845360"/>
            <a:ext cx="3829895" cy="460895"/>
          </a:xfrm>
          <a:prstGeom prst="rect">
            <a:avLst/>
          </a:prstGeom>
        </p:spPr>
        <p:txBody>
          <a:bodyPr wrap="none">
            <a:spAutoFit/>
          </a:bodyPr>
          <a:lstStyle/>
          <a:p>
            <a:pPr>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Substituting the given values:</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134096D2-E3BF-46B7-884F-B94E8D2EF0DA}"/>
                  </a:ext>
                </a:extLst>
              </p:cNvPr>
              <p:cNvSpPr/>
              <p:nvPr/>
            </p:nvSpPr>
            <p:spPr>
              <a:xfrm>
                <a:off x="3031226" y="5306255"/>
                <a:ext cx="308154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𝑛𝑒𝑡</m:t>
                          </m:r>
                        </m:sub>
                      </m:sSub>
                      <m:r>
                        <a:rPr lang="en-US" sz="2000">
                          <a:latin typeface="Cambria Math" panose="02040503050406030204" pitchFamily="18" charset="0"/>
                        </a:rPr>
                        <m:t>=</m:t>
                      </m:r>
                      <m:r>
                        <a:rPr lang="en-US" sz="2000" b="0" i="1" smtClean="0">
                          <a:latin typeface="Cambria Math" panose="02040503050406030204" pitchFamily="18" charset="0"/>
                        </a:rPr>
                        <m:t>90</m:t>
                      </m:r>
                      <m:r>
                        <a:rPr lang="en-US" sz="2000" i="1">
                          <a:latin typeface="Cambria Math" panose="02040503050406030204" pitchFamily="18" charset="0"/>
                        </a:rPr>
                        <m:t>𝑁</m:t>
                      </m:r>
                      <m:r>
                        <a:rPr lang="en-US" sz="2000">
                          <a:latin typeface="Cambria Math" panose="02040503050406030204" pitchFamily="18" charset="0"/>
                        </a:rPr>
                        <m:t>−</m:t>
                      </m:r>
                      <m:r>
                        <a:rPr lang="en-US" sz="2000" b="0" i="1" smtClean="0">
                          <a:latin typeface="Cambria Math" panose="02040503050406030204" pitchFamily="18" charset="0"/>
                        </a:rPr>
                        <m:t>75</m:t>
                      </m:r>
                      <m:r>
                        <a:rPr lang="en-US" sz="2000" i="1">
                          <a:latin typeface="Cambria Math" panose="02040503050406030204" pitchFamily="18" charset="0"/>
                        </a:rPr>
                        <m:t>𝑁</m:t>
                      </m:r>
                      <m:r>
                        <a:rPr lang="en-US" sz="2000">
                          <a:latin typeface="Cambria Math" panose="02040503050406030204" pitchFamily="18" charset="0"/>
                        </a:rPr>
                        <m:t>−12</m:t>
                      </m:r>
                      <m:r>
                        <a:rPr lang="en-US" sz="2000" i="1">
                          <a:latin typeface="Cambria Math" panose="02040503050406030204" pitchFamily="18" charset="0"/>
                        </a:rPr>
                        <m:t>𝑁</m:t>
                      </m:r>
                    </m:oMath>
                  </m:oMathPara>
                </a14:m>
                <a:endParaRPr lang="en-US" sz="2000" dirty="0"/>
              </a:p>
            </p:txBody>
          </p:sp>
        </mc:Choice>
        <mc:Fallback xmlns="">
          <p:sp>
            <p:nvSpPr>
              <p:cNvPr id="16" name="Rectangle 15">
                <a:extLst>
                  <a:ext uri="{FF2B5EF4-FFF2-40B4-BE49-F238E27FC236}">
                    <a16:creationId xmlns:a16="http://schemas.microsoft.com/office/drawing/2014/main" id="{134096D2-E3BF-46B7-884F-B94E8D2EF0DA}"/>
                  </a:ext>
                </a:extLst>
              </p:cNvPr>
              <p:cNvSpPr>
                <a:spLocks noRot="1" noChangeAspect="1" noMove="1" noResize="1" noEditPoints="1" noAdjustHandles="1" noChangeArrowheads="1" noChangeShapeType="1" noTextEdit="1"/>
              </p:cNvSpPr>
              <p:nvPr/>
            </p:nvSpPr>
            <p:spPr>
              <a:xfrm>
                <a:off x="3031226" y="5306255"/>
                <a:ext cx="3081549" cy="400110"/>
              </a:xfrm>
              <a:prstGeom prst="rect">
                <a:avLst/>
              </a:prstGeom>
              <a:blipFill>
                <a:blip r:embed="rId4"/>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49FBEFFA-5D7A-4C7A-9803-8327731CCE9A}"/>
                  </a:ext>
                </a:extLst>
              </p:cNvPr>
              <p:cNvSpPr/>
              <p:nvPr/>
            </p:nvSpPr>
            <p:spPr>
              <a:xfrm>
                <a:off x="3720581" y="5800383"/>
                <a:ext cx="136781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𝑛𝑒𝑡</m:t>
                          </m:r>
                        </m:sub>
                      </m:sSub>
                      <m:r>
                        <a:rPr lang="en-US" sz="2000">
                          <a:latin typeface="Cambria Math" panose="02040503050406030204" pitchFamily="18" charset="0"/>
                        </a:rPr>
                        <m:t>=</m:t>
                      </m:r>
                      <m:r>
                        <a:rPr lang="en-US" sz="2000" b="0" i="1" smtClean="0">
                          <a:latin typeface="Cambria Math" panose="02040503050406030204" pitchFamily="18" charset="0"/>
                        </a:rPr>
                        <m:t>3</m:t>
                      </m:r>
                      <m:r>
                        <a:rPr lang="en-US" sz="2000" i="1">
                          <a:latin typeface="Cambria Math" panose="02040503050406030204" pitchFamily="18" charset="0"/>
                        </a:rPr>
                        <m:t>𝑁</m:t>
                      </m:r>
                    </m:oMath>
                  </m:oMathPara>
                </a14:m>
                <a:endParaRPr lang="en-US" sz="2000" dirty="0"/>
              </a:p>
            </p:txBody>
          </p:sp>
        </mc:Choice>
        <mc:Fallback xmlns="">
          <p:sp>
            <p:nvSpPr>
              <p:cNvPr id="17" name="Rectangle 16">
                <a:extLst>
                  <a:ext uri="{FF2B5EF4-FFF2-40B4-BE49-F238E27FC236}">
                    <a16:creationId xmlns:a16="http://schemas.microsoft.com/office/drawing/2014/main" id="{49FBEFFA-5D7A-4C7A-9803-8327731CCE9A}"/>
                  </a:ext>
                </a:extLst>
              </p:cNvPr>
              <p:cNvSpPr>
                <a:spLocks noRot="1" noChangeAspect="1" noMove="1" noResize="1" noEditPoints="1" noAdjustHandles="1" noChangeArrowheads="1" noChangeShapeType="1" noTextEdit="1"/>
              </p:cNvSpPr>
              <p:nvPr/>
            </p:nvSpPr>
            <p:spPr>
              <a:xfrm>
                <a:off x="3720581" y="5800383"/>
                <a:ext cx="1367810" cy="400110"/>
              </a:xfrm>
              <a:prstGeom prst="rect">
                <a:avLst/>
              </a:prstGeom>
              <a:blipFill>
                <a:blip r:embed="rId5"/>
                <a:stretch>
                  <a:fillRect b="-1538"/>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05F8A646-88B3-4CB1-9DB3-CE89EF2F6897}"/>
              </a:ext>
            </a:extLst>
          </p:cNvPr>
          <p:cNvSpPr/>
          <p:nvPr/>
        </p:nvSpPr>
        <p:spPr>
          <a:xfrm>
            <a:off x="-3040" y="6346733"/>
            <a:ext cx="4262705" cy="460895"/>
          </a:xfrm>
          <a:prstGeom prst="rect">
            <a:avLst/>
          </a:prstGeom>
        </p:spPr>
        <p:txBody>
          <a:bodyPr wrap="none">
            <a:spAutoFit/>
          </a:bodyPr>
          <a:lstStyle/>
          <a:p>
            <a:pPr>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The net force is acting to the left.</a:t>
            </a:r>
          </a:p>
        </p:txBody>
      </p:sp>
      <p:pic>
        <p:nvPicPr>
          <p:cNvPr id="4" name="Picture 3">
            <a:extLst>
              <a:ext uri="{FF2B5EF4-FFF2-40B4-BE49-F238E27FC236}">
                <a16:creationId xmlns:a16="http://schemas.microsoft.com/office/drawing/2014/main" id="{90D0552A-899B-416E-9E8F-9A40246EF9CD}"/>
              </a:ext>
            </a:extLst>
          </p:cNvPr>
          <p:cNvPicPr>
            <a:picLocks noChangeAspect="1"/>
          </p:cNvPicPr>
          <p:nvPr/>
        </p:nvPicPr>
        <p:blipFill>
          <a:blip r:embed="rId6"/>
          <a:stretch>
            <a:fillRect/>
          </a:stretch>
        </p:blipFill>
        <p:spPr>
          <a:xfrm>
            <a:off x="5451810" y="1557598"/>
            <a:ext cx="3496099" cy="986484"/>
          </a:xfrm>
          <a:prstGeom prst="rect">
            <a:avLst/>
          </a:prstGeom>
        </p:spPr>
      </p:pic>
      <p:sp>
        <p:nvSpPr>
          <p:cNvPr id="5" name="TextBox 4">
            <a:extLst>
              <a:ext uri="{FF2B5EF4-FFF2-40B4-BE49-F238E27FC236}">
                <a16:creationId xmlns:a16="http://schemas.microsoft.com/office/drawing/2014/main" id="{35C37B37-B899-4475-8256-1802EEF187BD}"/>
              </a:ext>
            </a:extLst>
          </p:cNvPr>
          <p:cNvSpPr txBox="1"/>
          <p:nvPr/>
        </p:nvSpPr>
        <p:spPr>
          <a:xfrm>
            <a:off x="3544818" y="5791601"/>
            <a:ext cx="1778466" cy="460895"/>
          </a:xfrm>
          <a:prstGeom prst="rect">
            <a:avLst/>
          </a:prstGeom>
          <a:noFill/>
          <a:ln w="19050">
            <a:solidFill>
              <a:srgbClr val="FF0000"/>
            </a:solidFill>
          </a:ln>
        </p:spPr>
        <p:txBody>
          <a:bodyPr wrap="square" rtlCol="0">
            <a:spAutoFit/>
          </a:bodyPr>
          <a:lstStyle/>
          <a:p>
            <a:endParaRPr lang="en-US" sz="2400" dirty="0" err="1">
              <a:latin typeface="+mj-lt"/>
            </a:endParaRPr>
          </a:p>
        </p:txBody>
      </p:sp>
      <p:sp>
        <p:nvSpPr>
          <p:cNvPr id="19" name="TextBox 18">
            <a:extLst>
              <a:ext uri="{FF2B5EF4-FFF2-40B4-BE49-F238E27FC236}">
                <a16:creationId xmlns:a16="http://schemas.microsoft.com/office/drawing/2014/main" id="{53A43BBD-7227-423F-92F3-AF056E05F644}"/>
              </a:ext>
            </a:extLst>
          </p:cNvPr>
          <p:cNvSpPr txBox="1"/>
          <p:nvPr/>
        </p:nvSpPr>
        <p:spPr>
          <a:xfrm>
            <a:off x="3101829" y="4385614"/>
            <a:ext cx="3201794" cy="460895"/>
          </a:xfrm>
          <a:prstGeom prst="rect">
            <a:avLst/>
          </a:prstGeom>
          <a:noFill/>
          <a:ln w="19050">
            <a:solidFill>
              <a:srgbClr val="FF0000"/>
            </a:solidFill>
          </a:ln>
        </p:spPr>
        <p:txBody>
          <a:bodyPr wrap="square" rtlCol="0">
            <a:spAutoFit/>
          </a:bodyPr>
          <a:lstStyle/>
          <a:p>
            <a:endParaRPr lang="en-US" sz="2400" dirty="0" err="1">
              <a:latin typeface="+mj-lt"/>
            </a:endParaRPr>
          </a:p>
        </p:txBody>
      </p:sp>
    </p:spTree>
    <p:extLst>
      <p:ext uri="{BB962C8B-B14F-4D97-AF65-F5344CB8AC3E}">
        <p14:creationId xmlns:p14="http://schemas.microsoft.com/office/powerpoint/2010/main" val="2654695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6" grpId="0"/>
      <p:bldP spid="14" grpId="0"/>
      <p:bldP spid="15" grpId="0"/>
      <p:bldP spid="16" grpId="0"/>
      <p:bldP spid="17" grpId="0"/>
      <p:bldP spid="18" grpId="0"/>
      <p:bldP spid="5" grpId="0" animBg="1"/>
      <p:bldP spid="19" grpId="0" animBg="1"/>
    </p:bldLst>
  </p:timing>
</p:sld>
</file>

<file path=ppt/theme/theme1.xml><?xml version="1.0" encoding="utf-8"?>
<a:theme xmlns:a="http://schemas.openxmlformats.org/drawingml/2006/main" name="Office Theme">
  <a:themeElements>
    <a:clrScheme name="Notts">
      <a:dk1>
        <a:sysClr val="windowText" lastClr="000000"/>
      </a:dk1>
      <a:lt1>
        <a:sysClr val="window" lastClr="FFFFFF"/>
      </a:lt1>
      <a:dk2>
        <a:srgbClr val="007DA8"/>
      </a:dk2>
      <a:lt2>
        <a:srgbClr val="009BBD"/>
      </a:lt2>
      <a:accent1>
        <a:srgbClr val="005697"/>
      </a:accent1>
      <a:accent2>
        <a:srgbClr val="1B2A6B"/>
      </a:accent2>
      <a:accent3>
        <a:srgbClr val="191A4F"/>
      </a:accent3>
      <a:accent4>
        <a:srgbClr val="B32C76"/>
      </a:accent4>
      <a:accent5>
        <a:srgbClr val="D27826"/>
      </a:accent5>
      <a:accent6>
        <a:srgbClr val="38A159"/>
      </a:accent6>
      <a:hlink>
        <a:srgbClr val="0563C1"/>
      </a:hlink>
      <a:folHlink>
        <a:srgbClr val="954F72"/>
      </a:folHlink>
    </a:clrScheme>
    <a:fontScheme name="Notts">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70000">
              <a:srgbClr val="00487E">
                <a:lumMod val="85000"/>
                <a:lumOff val="15000"/>
              </a:srgbClr>
            </a:gs>
            <a:gs pos="17000">
              <a:schemeClr val="accent1"/>
            </a:gs>
            <a:gs pos="100000">
              <a:schemeClr val="accent1">
                <a:lumMod val="75000"/>
              </a:schemeClr>
            </a:gs>
          </a:gsLst>
          <a:lin ang="0" scaled="1"/>
          <a:tileRect/>
        </a:gradFill>
        <a:ln>
          <a:noFill/>
        </a:ln>
      </a:spPr>
      <a:bodyPr rtlCol="0" anchor="ctr"/>
      <a:lstStyle>
        <a:defPPr algn="ctr">
          <a:defRPr sz="2400" b="1" dirty="0">
            <a:latin typeface="+mj-lt"/>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400" dirty="0" err="1" smtClean="0">
            <a:latin typeface="+mj-lt"/>
          </a:defRPr>
        </a:defPPr>
      </a:lstStyle>
    </a:txDef>
  </a:objectDefaults>
  <a:extraClrSchemeLst/>
  <a:extLst>
    <a:ext uri="{05A4C25C-085E-4340-85A3-A5531E510DB2}">
      <thm15:themeFamily xmlns:thm15="http://schemas.microsoft.com/office/thememl/2012/main" name="NOTT_6103 (PowerPoint Guidelines) POT_4by3_001" id="{687AE245-6F4B-450E-9C8B-37CB810348D1}" vid="{550EAFB0-BFA7-4104-898A-F28DDBFFD947}"/>
    </a:ext>
  </a:extLst>
</a:theme>
</file>

<file path=ppt/theme/theme2.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Nottingham PPT Template</Template>
  <TotalTime>2629</TotalTime>
  <Words>4317</Words>
  <Application>Microsoft Office PowerPoint</Application>
  <PresentationFormat>On-screen Show (4:3)</PresentationFormat>
  <Paragraphs>414</Paragraphs>
  <Slides>49</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49</vt:i4>
      </vt:variant>
    </vt:vector>
  </HeadingPairs>
  <TitlesOfParts>
    <vt:vector size="62" baseType="lpstr">
      <vt:lpstr>DengXian</vt:lpstr>
      <vt:lpstr>Arial</vt:lpstr>
      <vt:lpstr>Calibri</vt:lpstr>
      <vt:lpstr>Cambria Math</vt:lpstr>
      <vt:lpstr>Courier New</vt:lpstr>
      <vt:lpstr>Georgia</vt:lpstr>
      <vt:lpstr>Gill Sans MT</vt:lpstr>
      <vt:lpstr>Symbol</vt:lpstr>
      <vt:lpstr>Times New Roman</vt:lpstr>
      <vt:lpstr>Wingdings</vt:lpstr>
      <vt:lpstr>Wingdings 2</vt:lpstr>
      <vt:lpstr>Office Theme</vt:lpstr>
      <vt:lpstr>Dividend</vt:lpstr>
      <vt:lpstr>Foundation PHYSICS</vt:lpstr>
      <vt:lpstr>Learning outcomes</vt:lpstr>
      <vt:lpstr>Practice Questions</vt:lpstr>
      <vt:lpstr>ANSWER: Practice Question 1</vt:lpstr>
      <vt:lpstr>ANSWER: Practice Question 2</vt:lpstr>
      <vt:lpstr>ANSWER: Practice Question 2</vt:lpstr>
      <vt:lpstr>Question 1</vt:lpstr>
      <vt:lpstr>Question 1: ANSWERS</vt:lpstr>
      <vt:lpstr>Question 1: ANSWERS</vt:lpstr>
      <vt:lpstr>Question 1: ANSWERS</vt:lpstr>
      <vt:lpstr>Question 1: ANSWERS</vt:lpstr>
      <vt:lpstr>Question 2</vt:lpstr>
      <vt:lpstr>Question 2: ANSWERS</vt:lpstr>
      <vt:lpstr>Question 2: ANSWERS</vt:lpstr>
      <vt:lpstr>Question 2: ANSWERS</vt:lpstr>
      <vt:lpstr>Question 2: ANSWERS</vt:lpstr>
      <vt:lpstr>Question 3</vt:lpstr>
      <vt:lpstr>Question 3: ANSWERS</vt:lpstr>
      <vt:lpstr>Question 3: ANSWERS</vt:lpstr>
      <vt:lpstr>Question 4</vt:lpstr>
      <vt:lpstr>Question 4: ANSWERS</vt:lpstr>
      <vt:lpstr>Question 4: ANSWERS</vt:lpstr>
      <vt:lpstr>Question 4: ANSWERS</vt:lpstr>
      <vt:lpstr>Question 4: ANSWERS</vt:lpstr>
      <vt:lpstr>Question 5</vt:lpstr>
      <vt:lpstr>Question 5: ANSWERS</vt:lpstr>
      <vt:lpstr>Question 5: ANSWERS</vt:lpstr>
      <vt:lpstr>Question 5: ANSWERS</vt:lpstr>
      <vt:lpstr>Question 6</vt:lpstr>
      <vt:lpstr>Question 6: ANSWERS</vt:lpstr>
      <vt:lpstr>Question 6: ANSWERS</vt:lpstr>
      <vt:lpstr>Question 6: ANSWERS</vt:lpstr>
      <vt:lpstr>Question 7</vt:lpstr>
      <vt:lpstr>Question 7: ANSWERS</vt:lpstr>
      <vt:lpstr>Question 8</vt:lpstr>
      <vt:lpstr>Question 8: ANSWERS</vt:lpstr>
      <vt:lpstr>Question 8: ANSWERS</vt:lpstr>
      <vt:lpstr>Question 8: ANSWERS</vt:lpstr>
      <vt:lpstr>Q&amp;A? Office hours:</vt:lpstr>
      <vt:lpstr>Question 9-Extension</vt:lpstr>
      <vt:lpstr>Question 9: ANSWERS</vt:lpstr>
      <vt:lpstr>Question 9: ANSWERS</vt:lpstr>
      <vt:lpstr>Question 10-Extension</vt:lpstr>
      <vt:lpstr>Question 10: ANSWERS</vt:lpstr>
      <vt:lpstr>Question 10: ANSWERS</vt:lpstr>
      <vt:lpstr>Question 11-Extension</vt:lpstr>
      <vt:lpstr>Question 11: ANSWERS</vt:lpstr>
      <vt:lpstr>Question 11: ANSWERS</vt:lpstr>
      <vt:lpstr>Question 11: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 PHYSICS</dc:title>
  <dc:creator>Stephen Asomani Ntiri</dc:creator>
  <cp:lastModifiedBy>Stephen Asomani Ntiri</cp:lastModifiedBy>
  <cp:revision>112</cp:revision>
  <cp:lastPrinted>2024-09-16T02:17:50Z</cp:lastPrinted>
  <dcterms:created xsi:type="dcterms:W3CDTF">2024-08-27T01:06:16Z</dcterms:created>
  <dcterms:modified xsi:type="dcterms:W3CDTF">2024-10-11T02:39:11Z</dcterms:modified>
</cp:coreProperties>
</file>